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59"/>
  </p:handoutMasterIdLst>
  <p:sldIdLst>
    <p:sldId id="259" r:id="rId5"/>
    <p:sldId id="504" r:id="rId7"/>
    <p:sldId id="506" r:id="rId8"/>
    <p:sldId id="906" r:id="rId9"/>
    <p:sldId id="501" r:id="rId10"/>
    <p:sldId id="907" r:id="rId11"/>
    <p:sldId id="559" r:id="rId12"/>
    <p:sldId id="256" r:id="rId13"/>
    <p:sldId id="393" r:id="rId14"/>
    <p:sldId id="394" r:id="rId15"/>
    <p:sldId id="395" r:id="rId16"/>
    <p:sldId id="560" r:id="rId17"/>
    <p:sldId id="561" r:id="rId18"/>
    <p:sldId id="396" r:id="rId19"/>
    <p:sldId id="507" r:id="rId20"/>
    <p:sldId id="508" r:id="rId21"/>
    <p:sldId id="510" r:id="rId22"/>
    <p:sldId id="511" r:id="rId23"/>
    <p:sldId id="951" r:id="rId24"/>
    <p:sldId id="953" r:id="rId25"/>
    <p:sldId id="950" r:id="rId26"/>
    <p:sldId id="956" r:id="rId27"/>
    <p:sldId id="957" r:id="rId28"/>
    <p:sldId id="562" r:id="rId29"/>
    <p:sldId id="563" r:id="rId30"/>
    <p:sldId id="955" r:id="rId31"/>
    <p:sldId id="512" r:id="rId32"/>
    <p:sldId id="564" r:id="rId33"/>
    <p:sldId id="565" r:id="rId34"/>
    <p:sldId id="566" r:id="rId35"/>
    <p:sldId id="567" r:id="rId36"/>
    <p:sldId id="537" r:id="rId37"/>
    <p:sldId id="538" r:id="rId38"/>
    <p:sldId id="568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32" r:id="rId53"/>
    <p:sldId id="542" r:id="rId54"/>
    <p:sldId id="543" r:id="rId55"/>
    <p:sldId id="545" r:id="rId56"/>
    <p:sldId id="546" r:id="rId57"/>
    <p:sldId id="547" r:id="rId58"/>
  </p:sldIdLst>
  <p:sldSz cx="9144000" cy="6858000" type="screen4x3"/>
  <p:notesSz cx="6800850" cy="9872345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4608" autoAdjust="0"/>
  </p:normalViewPr>
  <p:slideViewPr>
    <p:cSldViewPr showGuides="1">
      <p:cViewPr varScale="1">
        <p:scale>
          <a:sx n="113" d="100"/>
          <a:sy n="113" d="100"/>
        </p:scale>
        <p:origin x="1368" y="102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3" Type="http://schemas.openxmlformats.org/officeDocument/2006/relationships/tags" Target="tags/tag6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8.xml"/><Relationship Id="rId8" Type="http://schemas.openxmlformats.org/officeDocument/2006/relationships/slide" Target="slides/slide16.xml"/><Relationship Id="rId7" Type="http://schemas.openxmlformats.org/officeDocument/2006/relationships/slide" Target="slides/slide1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12.xml"/><Relationship Id="rId3" Type="http://schemas.openxmlformats.org/officeDocument/2006/relationships/slide" Target="slides/slide11.xml"/><Relationship Id="rId25" Type="http://schemas.openxmlformats.org/officeDocument/2006/relationships/slide" Target="slides/slide53.xml"/><Relationship Id="rId24" Type="http://schemas.openxmlformats.org/officeDocument/2006/relationships/slide" Target="slides/slide51.xml"/><Relationship Id="rId23" Type="http://schemas.openxmlformats.org/officeDocument/2006/relationships/slide" Target="slides/slide50.xml"/><Relationship Id="rId22" Type="http://schemas.openxmlformats.org/officeDocument/2006/relationships/slide" Target="slides/slide49.xml"/><Relationship Id="rId21" Type="http://schemas.openxmlformats.org/officeDocument/2006/relationships/slide" Target="slides/slide48.xml"/><Relationship Id="rId20" Type="http://schemas.openxmlformats.org/officeDocument/2006/relationships/slide" Target="slides/slide47.xml"/><Relationship Id="rId2" Type="http://schemas.openxmlformats.org/officeDocument/2006/relationships/slide" Target="slides/slide10.xml"/><Relationship Id="rId19" Type="http://schemas.openxmlformats.org/officeDocument/2006/relationships/slide" Target="slides/slide36.xml"/><Relationship Id="rId18" Type="http://schemas.openxmlformats.org/officeDocument/2006/relationships/slide" Target="slides/slide35.xml"/><Relationship Id="rId17" Type="http://schemas.openxmlformats.org/officeDocument/2006/relationships/slide" Target="slides/slide31.xml"/><Relationship Id="rId16" Type="http://schemas.openxmlformats.org/officeDocument/2006/relationships/slide" Target="slides/slide30.xml"/><Relationship Id="rId15" Type="http://schemas.openxmlformats.org/officeDocument/2006/relationships/slide" Target="slides/slide29.xml"/><Relationship Id="rId14" Type="http://schemas.openxmlformats.org/officeDocument/2006/relationships/slide" Target="slides/slide28.xml"/><Relationship Id="rId13" Type="http://schemas.openxmlformats.org/officeDocument/2006/relationships/slide" Target="slides/slide27.xml"/><Relationship Id="rId12" Type="http://schemas.openxmlformats.org/officeDocument/2006/relationships/slide" Target="slides/slide25.xml"/><Relationship Id="rId11" Type="http://schemas.openxmlformats.org/officeDocument/2006/relationships/slide" Target="slides/slide17.xml"/><Relationship Id="rId10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44.wmf"/><Relationship Id="rId2" Type="http://schemas.openxmlformats.org/officeDocument/2006/relationships/image" Target="../media/image60.wmf"/><Relationship Id="rId10" Type="http://schemas.openxmlformats.org/officeDocument/2006/relationships/image" Target="../media/image67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DFA96-4991-4877-9F29-6BC1572FBEF6}" type="slidenum">
              <a:rPr lang="zh-CN" altLang="en-US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15E182-835A-464D-97DF-A890201ED056}" type="slidenum">
              <a:rPr lang="zh-CN" altLang="en-US" smtClean="0"/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13B347-5BA9-4DB2-A61D-0E06B47A7139}" type="slidenum">
              <a:rPr lang="zh-CN" altLang="en-US" smtClean="0"/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996D32-B12F-457E-A40C-A7A2B4C6F3E0}" type="slidenum">
              <a:rPr lang="zh-CN" altLang="en-US" smtClean="0"/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154AE2-2372-43E9-8255-2B776C174FE6}" type="slidenum">
              <a:rPr lang="zh-CN" altLang="en-US" smtClean="0"/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在声源定位和分离方面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2947B2-A0BA-4DC6-BE7C-63EF1C336B54}" type="slidenum">
              <a:rPr lang="zh-CN" altLang="en-US" smtClean="0"/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DFA96-4991-4877-9F29-6BC1572FBEF6}" type="slidenum">
              <a:rPr lang="zh-CN" altLang="en-US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DFA96-4991-4877-9F29-6BC1572FBEF6}" type="slidenum">
              <a:rPr lang="zh-CN" altLang="en-US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E27270-EA4E-4866-9A80-01C8815F061A}" type="slidenum">
              <a:rPr lang="zh-CN" altLang="en-US" smtClean="0"/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E58749-0E2F-46FD-962F-5D22F76F9F39}" type="slidenum">
              <a:rPr lang="zh-CN" altLang="en-US" smtClean="0"/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897BCE-03A7-4462-B82E-11FB7E465BA8}" type="slidenum">
              <a:rPr lang="zh-CN" altLang="en-US" smtClean="0"/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在声源定位和分离方面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A68166-B475-4D44-A51F-19828B35941B}" type="slidenum">
              <a:rPr lang="zh-CN" altLang="en-US" smtClean="0"/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A68166-B475-4D44-A51F-19828B35941B}" type="slidenum">
              <a:rPr lang="zh-CN" altLang="en-US" smtClean="0"/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D7357B-B556-4147-8A68-EB214D1D3088}" type="slidenum">
              <a:rPr lang="zh-CN" altLang="en-US" smtClean="0"/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9EE38F-8FBA-44B5-8064-C7D58E70C6C8}" type="slidenum">
              <a:rPr lang="zh-CN" altLang="en-US" smtClean="0"/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FDD2A3-8B4B-465D-B964-8354B5A30F40}" type="slidenum">
              <a:rPr lang="zh-CN" altLang="en-US" smtClean="0"/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DA679B-7B8F-4121-92D1-B0738C84C380}" type="slidenum">
              <a:rPr lang="zh-CN" altLang="en-US" smtClean="0"/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F0186B-DE90-480F-A2DC-10F88EB9829B}" type="slidenum">
              <a:rPr lang="zh-CN" altLang="en-US" smtClean="0"/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286998-A8A0-4134-98D6-9BDB27E0EBE9}" type="slidenum">
              <a:rPr lang="zh-CN" altLang="en-US" smtClean="0"/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F1052E-1293-4227-943A-31299DC01D43}" type="slidenum">
              <a:rPr lang="zh-CN" altLang="en-US" smtClean="0"/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在声源定位和分离方面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D82BFD-7D6E-457E-83BF-087F070263D8}" type="slidenum">
              <a:rPr lang="zh-CN" altLang="en-US" smtClean="0"/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DB7D5C-4F93-4641-AAFA-5B73BEDDDCA0}" type="slidenum">
              <a:rPr lang="zh-CN" altLang="en-US" smtClean="0"/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62764D-A3B6-429B-851D-4E5CD22A6641}" type="slidenum">
              <a:rPr lang="zh-CN" altLang="en-US" smtClean="0"/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6E4537-C255-4D98-B24B-D2A745B6DB53}" type="slidenum">
              <a:rPr lang="zh-CN" altLang="en-US" smtClean="0"/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8AC749-3F48-4BA3-82DC-2925589E8182}" type="slidenum">
              <a:rPr lang="zh-CN" altLang="en-US" smtClean="0"/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9F03DC-04C8-40A6-98AE-96BC4FDC73D1}" type="slidenum">
              <a:rPr lang="zh-CN" altLang="en-US" smtClean="0"/>
            </a:fld>
            <a:endParaRPr lang="en-US" altLang="zh-CN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在声源定位和分离方面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4704-3C90-4599-9A1A-0CD4DB4A1E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F3D7CD-0C28-41C6-87F3-9E050C5811B6}" type="slidenum">
              <a:rPr lang="zh-CN" altLang="en-US" smtClean="0"/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B232C3-6BD1-4EE8-8942-08F41A263BF0}" type="slidenum">
              <a:rPr lang="zh-CN" altLang="en-US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2" Type="http://schemas.openxmlformats.org/officeDocument/2006/relationships/notesSlide" Target="../notesSlides/notesSlide10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4.xml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9" Type="http://schemas.openxmlformats.org/officeDocument/2006/relationships/notesSlide" Target="../notesSlides/notesSlide11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4.xml"/><Relationship Id="rId16" Type="http://schemas.openxmlformats.org/officeDocument/2006/relationships/oleObject" Target="../embeddings/oleObject15.bin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png"/><Relationship Id="rId31" Type="http://schemas.openxmlformats.org/officeDocument/2006/relationships/notesSlide" Target="../notesSlides/notesSlide12.xml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17.bin"/><Relationship Id="rId29" Type="http://schemas.openxmlformats.org/officeDocument/2006/relationships/slideLayout" Target="../slideLayouts/slideLayout24.xml"/><Relationship Id="rId28" Type="http://schemas.openxmlformats.org/officeDocument/2006/relationships/oleObject" Target="../embeddings/oleObject31.bin"/><Relationship Id="rId27" Type="http://schemas.openxmlformats.org/officeDocument/2006/relationships/oleObject" Target="../embeddings/oleObject30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9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8.bin"/><Relationship Id="rId22" Type="http://schemas.openxmlformats.org/officeDocument/2006/relationships/oleObject" Target="../embeddings/oleObject27.bin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26.bin"/><Relationship Id="rId2" Type="http://schemas.openxmlformats.org/officeDocument/2006/relationships/image" Target="../media/image18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25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6.wmf"/><Relationship Id="rId19" Type="http://schemas.openxmlformats.org/officeDocument/2006/relationships/notesSlide" Target="../notesSlides/notesSlide14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4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5.wmf"/><Relationship Id="rId11" Type="http://schemas.openxmlformats.org/officeDocument/2006/relationships/notesSlide" Target="../notesSlides/notesSlide16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8.bin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9.bin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8.wmf"/><Relationship Id="rId15" Type="http://schemas.openxmlformats.org/officeDocument/2006/relationships/notesSlide" Target="../notesSlides/notesSlide28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5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4" Type="http://schemas.openxmlformats.org/officeDocument/2006/relationships/notesSlide" Target="../notesSlides/notesSlide33.xml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24.xml"/><Relationship Id="rId21" Type="http://schemas.openxmlformats.org/officeDocument/2006/relationships/image" Target="../media/image67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59.wmf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69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8.bin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9.wmf"/><Relationship Id="rId2" Type="http://schemas.openxmlformats.org/officeDocument/2006/relationships/oleObject" Target="../embeddings/oleObject73.bin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73.png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0.wmf"/><Relationship Id="rId12" Type="http://schemas.openxmlformats.org/officeDocument/2006/relationships/notesSlide" Target="../notesSlides/notesSlide35.xml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24.xml"/><Relationship Id="rId1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69.wmf"/><Relationship Id="rId6" Type="http://schemas.openxmlformats.org/officeDocument/2006/relationships/oleObject" Target="../embeddings/oleObject80.bin"/><Relationship Id="rId5" Type="http://schemas.openxmlformats.org/officeDocument/2006/relationships/image" Target="../media/image68.png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5.wmf"/><Relationship Id="rId12" Type="http://schemas.openxmlformats.org/officeDocument/2006/relationships/notesSlide" Target="../notesSlides/notesSlide36.xml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24.xml"/><Relationship Id="rId1" Type="http://schemas.openxmlformats.org/officeDocument/2006/relationships/oleObject" Target="../embeddings/oleObject7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20" Type="http://schemas.openxmlformats.org/officeDocument/2006/relationships/notesSlide" Target="../notesSlides/notesSlide39.xml"/><Relationship Id="rId2" Type="http://schemas.openxmlformats.org/officeDocument/2006/relationships/image" Target="../media/image87.wmf"/><Relationship Id="rId19" Type="http://schemas.openxmlformats.org/officeDocument/2006/relationships/vmlDrawing" Target="../drawings/vmlDrawing20.vml"/><Relationship Id="rId18" Type="http://schemas.openxmlformats.org/officeDocument/2006/relationships/slideLayout" Target="../slideLayouts/slideLayout24.xml"/><Relationship Id="rId17" Type="http://schemas.openxmlformats.org/officeDocument/2006/relationships/image" Target="../media/image94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93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89.bin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2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8.wmf"/><Relationship Id="rId11" Type="http://schemas.openxmlformats.org/officeDocument/2006/relationships/notesSlide" Target="../notesSlides/notesSlide41.xml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9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9.bin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0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6.bin"/><Relationship Id="rId3" Type="http://schemas.openxmlformats.org/officeDocument/2006/relationships/image" Target="../media/image109.wmf"/><Relationship Id="rId2" Type="http://schemas.openxmlformats.org/officeDocument/2006/relationships/oleObject" Target="../embeddings/oleObject105.bin"/><Relationship Id="rId1" Type="http://schemas.openxmlformats.org/officeDocument/2006/relationships/image" Target="../media/image108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0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3.wmf"/><Relationship Id="rId11" Type="http://schemas.openxmlformats.org/officeDocument/2006/relationships/notesSlide" Target="../notesSlides/notesSlide49.xml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09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语音识别任务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28800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</a:rPr>
              <a:t>语音识别任务的分类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</a:rPr>
              <a:t>按词汇表（</a:t>
            </a:r>
            <a:r>
              <a:rPr lang="en-US" altLang="zh-CN" sz="2400" b="1" dirty="0">
                <a:solidFill>
                  <a:schemeClr val="tx2"/>
                </a:solidFill>
              </a:rPr>
              <a:t>Vocabulary）</a:t>
            </a:r>
            <a:r>
              <a:rPr lang="zh-CN" altLang="en-US" sz="2400" b="1" dirty="0">
                <a:solidFill>
                  <a:schemeClr val="tx2"/>
                </a:solidFill>
              </a:rPr>
              <a:t>的大小分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小词汇表系统：包括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10~100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个词条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	中词汇表系统：包括100~1000个词条  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	大词汇表系统：至少包含10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个以上的词条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</a:rPr>
              <a:t>按照发音方式分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</a:rPr>
              <a:t>	孤立词（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Word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）识别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连接词（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Word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	连续语音（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Speech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语音识别任务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9718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051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8638" y="1556792"/>
            <a:ext cx="8229600" cy="43434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2"/>
                </a:solidFill>
              </a:rPr>
              <a:t>按说话人的限定范围分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特定人（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Speaker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Dependent，SD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识别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	非特定人（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Speaker-Independent ，SI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）识别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举例：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特定人小词表孤立词识别任务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非特定人中词表孤立词识别任务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非特定人大词表连续语音识别任务（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Large Vocabulary Continue Speech Recognition , LVCSR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。。。。。。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LVCSR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任务解析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139" y="1370474"/>
            <a:ext cx="8569325" cy="262745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本课程仅关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LVCSR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两部分：特征分析算法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识别算法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考虑到任务是细粒度的语义分析任务，因此都采用短时特征（帧级特征）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基于声学、生理学、心理学知识，建立语音产生模型、听觉感知模型，提取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LPCC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等短时声学特征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4057890"/>
            <a:ext cx="6782535" cy="2410184"/>
            <a:chOff x="1115616" y="4057890"/>
            <a:chExt cx="6782535" cy="2410184"/>
          </a:xfrm>
        </p:grpSpPr>
        <p:graphicFrame>
          <p:nvGraphicFramePr>
            <p:cNvPr id="61" name="Object 5"/>
            <p:cNvGraphicFramePr>
              <a:graphicFrameLocks noChangeAspect="1"/>
            </p:cNvGraphicFramePr>
            <p:nvPr/>
          </p:nvGraphicFramePr>
          <p:xfrm>
            <a:off x="1115616" y="4078631"/>
            <a:ext cx="1730494" cy="163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2" name="" r:id="rId1" imgW="4000500" imgH="3787140" progId="Word.Picture.8">
                    <p:embed/>
                  </p:oleObj>
                </mc:Choice>
                <mc:Fallback>
                  <p:oleObj name="" r:id="rId1" imgW="4000500" imgH="3787140" progId="Word.Picture.8">
                    <p:embed/>
                    <p:pic>
                      <p:nvPicPr>
                        <p:cNvPr id="0" name="图片 204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078631"/>
                          <a:ext cx="1730494" cy="163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4"/>
            <p:cNvGraphicFramePr>
              <a:graphicFrameLocks noChangeAspect="1"/>
            </p:cNvGraphicFramePr>
            <p:nvPr/>
          </p:nvGraphicFramePr>
          <p:xfrm>
            <a:off x="3216955" y="4057890"/>
            <a:ext cx="2321848" cy="163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3" name="" r:id="rId3" imgW="4800600" imgH="3390900" progId="Word.Picture.8">
                    <p:embed/>
                  </p:oleObj>
                </mc:Choice>
                <mc:Fallback>
                  <p:oleObj name="" r:id="rId3" imgW="4800600" imgH="3390900" progId="Word.Picture.8">
                    <p:embed/>
                    <p:pic>
                      <p:nvPicPr>
                        <p:cNvPr id="0" name="图片 204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955" y="4057890"/>
                          <a:ext cx="2321848" cy="163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4"/>
            <p:cNvGrpSpPr/>
            <p:nvPr/>
          </p:nvGrpSpPr>
          <p:grpSpPr bwMode="auto">
            <a:xfrm>
              <a:off x="5809243" y="4509624"/>
              <a:ext cx="2088908" cy="777900"/>
              <a:chOff x="1440" y="3072"/>
              <a:chExt cx="3216" cy="960"/>
            </a:xfrm>
          </p:grpSpPr>
          <p:sp>
            <p:nvSpPr>
              <p:cNvPr id="67" name="Rectangle 5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240" cy="335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240" cy="57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240" cy="768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angle 8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768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9"/>
              <p:cNvSpPr>
                <a:spLocks noChangeArrowheads="1"/>
              </p:cNvSpPr>
              <p:nvPr/>
            </p:nvSpPr>
            <p:spPr bwMode="auto">
              <a:xfrm>
                <a:off x="2976" y="3313"/>
                <a:ext cx="240" cy="48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3216" y="3240"/>
                <a:ext cx="240" cy="625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3456" y="3313"/>
                <a:ext cx="240" cy="48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12"/>
              <p:cNvSpPr>
                <a:spLocks noChangeArrowheads="1"/>
              </p:cNvSpPr>
              <p:nvPr/>
            </p:nvSpPr>
            <p:spPr bwMode="auto">
              <a:xfrm>
                <a:off x="3696" y="3384"/>
                <a:ext cx="240" cy="335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240" cy="96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>
                <a:off x="1440" y="3552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AutoShape 38"/>
            <p:cNvSpPr>
              <a:spLocks noChangeArrowheads="1"/>
            </p:cNvSpPr>
            <p:nvPr/>
          </p:nvSpPr>
          <p:spPr bwMode="auto">
            <a:xfrm>
              <a:off x="2880232" y="4782302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314322" y="4806931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9" name="AutoShape 38"/>
            <p:cNvSpPr>
              <a:spLocks noChangeArrowheads="1"/>
            </p:cNvSpPr>
            <p:nvPr/>
          </p:nvSpPr>
          <p:spPr bwMode="auto">
            <a:xfrm rot="5400000">
              <a:off x="6741456" y="5562708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0" name="Object 5"/>
            <p:cNvGraphicFramePr>
              <a:graphicFrameLocks noChangeAspect="1"/>
            </p:cNvGraphicFramePr>
            <p:nvPr/>
          </p:nvGraphicFramePr>
          <p:xfrm>
            <a:off x="6259666" y="5877272"/>
            <a:ext cx="1192654" cy="59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4" name="Equation" r:id="rId5" imgW="1257300" imgH="622300" progId="Equation.3">
                    <p:embed/>
                  </p:oleObj>
                </mc:Choice>
                <mc:Fallback>
                  <p:oleObj name="Equation" r:id="rId5" imgW="1257300" imgH="622300" progId="Equation.3">
                    <p:embed/>
                    <p:pic>
                      <p:nvPicPr>
                        <p:cNvPr id="0" name="图片 204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9666" y="5877272"/>
                          <a:ext cx="1192654" cy="5908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AutoShape 38"/>
            <p:cNvSpPr>
              <a:spLocks noChangeArrowheads="1"/>
            </p:cNvSpPr>
            <p:nvPr/>
          </p:nvSpPr>
          <p:spPr bwMode="auto">
            <a:xfrm rot="10800000">
              <a:off x="5314321" y="6057436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95890" y="5983285"/>
              <a:ext cx="1296144" cy="338554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LPC</a:t>
              </a:r>
              <a:r>
                <a:rPr lang="zh-CN" altLang="en-US" sz="1600" dirty="0"/>
                <a:t>算法</a:t>
              </a:r>
              <a:endParaRPr lang="zh-CN" alt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332791" y="5983285"/>
              <a:ext cx="1296144" cy="338554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LPCC</a:t>
              </a:r>
              <a:r>
                <a:rPr lang="zh-CN" altLang="en-US" sz="1600" dirty="0"/>
                <a:t>变换</a:t>
              </a:r>
              <a:endParaRPr lang="zh-CN" altLang="en-US" sz="1600" dirty="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auto">
            <a:xfrm rot="10800000">
              <a:off x="2893678" y="6039691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4025" y="22747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LVCSR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任务解析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7544" y="1412776"/>
            <a:ext cx="8193088" cy="5089368"/>
            <a:chOff x="467544" y="1412776"/>
            <a:chExt cx="8193088" cy="5089368"/>
          </a:xfrm>
        </p:grpSpPr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2759880" y="2073734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9" name="AutoShape 38"/>
            <p:cNvSpPr>
              <a:spLocks noChangeArrowheads="1"/>
            </p:cNvSpPr>
            <p:nvPr/>
          </p:nvSpPr>
          <p:spPr bwMode="auto">
            <a:xfrm rot="5400000">
              <a:off x="6948481" y="3051870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709191" y="1484784"/>
            <a:ext cx="2012202" cy="1368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8" name="" r:id="rId1" imgW="5372100" imgH="3649980" progId="Word.Picture.8">
                    <p:embed/>
                  </p:oleObj>
                </mc:Choice>
                <mc:Fallback>
                  <p:oleObj name="" r:id="rId1" imgW="5372100" imgH="3649980" progId="Word.Picture.8">
                    <p:embed/>
                    <p:pic>
                      <p:nvPicPr>
                        <p:cNvPr id="0" name="图片 205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191" y="1484784"/>
                          <a:ext cx="2012202" cy="1368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131840" y="1546097"/>
            <a:ext cx="2264593" cy="1245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9" name="" r:id="rId3" imgW="4572000" imgH="2515870" progId="Word.Picture.8">
                    <p:embed/>
                  </p:oleObj>
                </mc:Choice>
                <mc:Fallback>
                  <p:oleObj name="" r:id="rId3" imgW="4572000" imgH="2515870" progId="Word.Picture.8">
                    <p:embed/>
                    <p:pic>
                      <p:nvPicPr>
                        <p:cNvPr id="0" name="图片 205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1546097"/>
                          <a:ext cx="2264593" cy="1245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38"/>
            <p:cNvSpPr>
              <a:spLocks noChangeArrowheads="1"/>
            </p:cNvSpPr>
            <p:nvPr/>
          </p:nvSpPr>
          <p:spPr bwMode="auto">
            <a:xfrm>
              <a:off x="5582398" y="2073734"/>
              <a:ext cx="224482" cy="19025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 bwMode="auto">
            <a:xfrm>
              <a:off x="6156176" y="1412776"/>
              <a:ext cx="2243388" cy="1504225"/>
              <a:chOff x="3922768" y="1628980"/>
              <a:chExt cx="4405305" cy="2216162"/>
            </a:xfrm>
          </p:grpSpPr>
          <p:grpSp>
            <p:nvGrpSpPr>
              <p:cNvPr id="26" name="Group 4"/>
              <p:cNvGrpSpPr/>
              <p:nvPr/>
            </p:nvGrpSpPr>
            <p:grpSpPr bwMode="auto">
              <a:xfrm>
                <a:off x="3922768" y="1628980"/>
                <a:ext cx="4405305" cy="1851348"/>
                <a:chOff x="829" y="1995"/>
                <a:chExt cx="4108" cy="1340"/>
              </a:xfrm>
            </p:grpSpPr>
            <p:sp>
              <p:nvSpPr>
                <p:cNvPr id="2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179" y="2065"/>
                  <a:ext cx="0" cy="10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>
                  <a:off x="1179" y="3128"/>
                  <a:ext cx="36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462" y="2490"/>
                  <a:ext cx="0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" name="Line 8"/>
                <p:cNvSpPr>
                  <a:spLocks noChangeShapeType="1"/>
                </p:cNvSpPr>
                <p:nvPr/>
              </p:nvSpPr>
              <p:spPr bwMode="auto">
                <a:xfrm>
                  <a:off x="1728" y="2490"/>
                  <a:ext cx="0" cy="6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1958" y="2499"/>
                  <a:ext cx="0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3" y="2791"/>
                  <a:ext cx="23" cy="23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2391" y="2789"/>
                  <a:ext cx="23" cy="23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5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2558" y="2788"/>
                  <a:ext cx="23" cy="23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>
                  <a:off x="2701" y="2497"/>
                  <a:ext cx="0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021" y="2479"/>
                  <a:ext cx="0" cy="6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>
                  <a:off x="3404" y="2497"/>
                  <a:ext cx="0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87" y="2508"/>
                  <a:ext cx="275" cy="6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>
                  <a:off x="1462" y="2508"/>
                  <a:ext cx="257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53" y="2517"/>
                  <a:ext cx="275" cy="60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2508"/>
                  <a:ext cx="222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37" y="2508"/>
                  <a:ext cx="221" cy="6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>
                  <a:off x="1959" y="2496"/>
                  <a:ext cx="222" cy="6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" name="Line 22"/>
                <p:cNvSpPr>
                  <a:spLocks noChangeShapeType="1"/>
                </p:cNvSpPr>
                <p:nvPr/>
              </p:nvSpPr>
              <p:spPr bwMode="auto">
                <a:xfrm>
                  <a:off x="2711" y="2526"/>
                  <a:ext cx="222" cy="6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471" y="2507"/>
                  <a:ext cx="222" cy="6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703" y="2490"/>
                  <a:ext cx="319" cy="6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" name="Line 25"/>
                <p:cNvSpPr>
                  <a:spLocks noChangeShapeType="1"/>
                </p:cNvSpPr>
                <p:nvPr/>
              </p:nvSpPr>
              <p:spPr bwMode="auto">
                <a:xfrm>
                  <a:off x="3020" y="2489"/>
                  <a:ext cx="319" cy="6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022" y="2508"/>
                  <a:ext cx="381" cy="6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Line 27"/>
                <p:cNvSpPr>
                  <a:spLocks noChangeShapeType="1"/>
                </p:cNvSpPr>
                <p:nvPr/>
              </p:nvSpPr>
              <p:spPr bwMode="auto">
                <a:xfrm>
                  <a:off x="3401" y="2515"/>
                  <a:ext cx="381" cy="6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" name="Object 34"/>
                <p:cNvGraphicFramePr>
                  <a:graphicFrameLocks noChangeAspect="1"/>
                </p:cNvGraphicFramePr>
                <p:nvPr/>
              </p:nvGraphicFramePr>
              <p:xfrm>
                <a:off x="4822" y="3181"/>
                <a:ext cx="115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890" name="Equation" r:id="rId5" imgW="152400" imgH="203200" progId="Equation.3">
                        <p:embed/>
                      </p:oleObj>
                    </mc:Choice>
                    <mc:Fallback>
                      <p:oleObj name="Equation" r:id="rId5" imgW="152400" imgH="203200" progId="Equation.3">
                        <p:embed/>
                        <p:pic>
                          <p:nvPicPr>
                            <p:cNvPr id="0" name="图片 2058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2" y="3181"/>
                              <a:ext cx="115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" name="Object 35"/>
                <p:cNvGraphicFramePr>
                  <a:graphicFrameLocks noChangeAspect="1"/>
                </p:cNvGraphicFramePr>
                <p:nvPr/>
              </p:nvGraphicFramePr>
              <p:xfrm>
                <a:off x="829" y="1995"/>
                <a:ext cx="350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891" name="Equation" r:id="rId7" imgW="215900" imgH="177800" progId="Equation.3">
                        <p:embed/>
                      </p:oleObj>
                    </mc:Choice>
                    <mc:Fallback>
                      <p:oleObj name="Equation" r:id="rId7" imgW="215900" imgH="177800" progId="Equation.3">
                        <p:embed/>
                        <p:pic>
                          <p:nvPicPr>
                            <p:cNvPr id="0" name="图片 2058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9" y="1995"/>
                              <a:ext cx="350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4628939" y="3459714"/>
                <a:ext cx="2246072" cy="385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100" b="1" dirty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   </a:t>
                </a:r>
                <a:r>
                  <a:rPr kumimoji="1" lang="en-US" altLang="zh-CN" sz="1100" b="1" dirty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Mel</a:t>
                </a:r>
                <a:r>
                  <a:rPr kumimoji="1" lang="zh-CN" altLang="en-US" sz="1100" b="1" dirty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滤波器组</a:t>
                </a:r>
                <a:endParaRPr kumimoji="1" lang="zh-CN" altLang="en-US" sz="1100" b="1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pic>
          <p:nvPicPr>
            <p:cNvPr id="59" name="图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550981"/>
              <a:ext cx="8193088" cy="295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LVCSR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任务解析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6" y="1370474"/>
            <a:ext cx="8569325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序列到序列的映射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2411760" y="2513474"/>
            <a:ext cx="4363213" cy="1568739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组合 2"/>
          <p:cNvGrpSpPr/>
          <p:nvPr/>
        </p:nvGrpSpPr>
        <p:grpSpPr>
          <a:xfrm>
            <a:off x="2555776" y="2555702"/>
            <a:ext cx="4248472" cy="3537594"/>
            <a:chOff x="2555776" y="2555702"/>
            <a:chExt cx="4248472" cy="3537594"/>
          </a:xfrm>
        </p:grpSpPr>
        <p:grpSp>
          <p:nvGrpSpPr>
            <p:cNvPr id="2" name="组合 1"/>
            <p:cNvGrpSpPr/>
            <p:nvPr/>
          </p:nvGrpSpPr>
          <p:grpSpPr>
            <a:xfrm>
              <a:off x="2555776" y="2555702"/>
              <a:ext cx="4248472" cy="3537594"/>
              <a:chOff x="2555776" y="2555702"/>
              <a:chExt cx="4248472" cy="353759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55776" y="3452813"/>
                <a:ext cx="4248472" cy="2640483"/>
                <a:chOff x="2183735" y="2660155"/>
                <a:chExt cx="4248472" cy="2640483"/>
              </a:xfrm>
            </p:grpSpPr>
            <p:pic>
              <p:nvPicPr>
                <p:cNvPr id="24" name="Picture 41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3735" y="4460850"/>
                  <a:ext cx="4248472" cy="839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5736" y="3343480"/>
                  <a:ext cx="3888432" cy="592735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2483768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57" name="左中括号 56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" name="右箭头 57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939819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55" name="左中括号 54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" name="右箭头 55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3395870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53" name="左中括号 52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" name="右箭头 53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3851921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51" name="左中括号 50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2" name="右箭头 51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4307972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49" name="左中括号 48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0" name="右箭头 49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4764023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47" name="左中括号 46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" name="右箭头 47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5220072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45" name="左中括号 44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6" name="右箭头 45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5652120" y="3140968"/>
                  <a:ext cx="360040" cy="91438"/>
                  <a:chOff x="2483768" y="2951233"/>
                  <a:chExt cx="360040" cy="91438"/>
                </a:xfrm>
              </p:grpSpPr>
              <p:sp>
                <p:nvSpPr>
                  <p:cNvPr id="43" name="左中括号 42"/>
                  <p:cNvSpPr/>
                  <p:nvPr/>
                </p:nvSpPr>
                <p:spPr bwMode="auto">
                  <a:xfrm rot="5400000">
                    <a:off x="2640928" y="2839792"/>
                    <a:ext cx="45719" cy="360040"/>
                  </a:xfrm>
                  <a:prstGeom prst="leftBracket">
                    <a:avLst/>
                  </a:prstGeom>
                  <a:noFill/>
                  <a:ln w="222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normalizeH="0" baseline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" name="右箭头 43"/>
                  <p:cNvSpPr/>
                  <p:nvPr/>
                </p:nvSpPr>
                <p:spPr bwMode="auto">
                  <a:xfrm rot="16200000">
                    <a:off x="2647500" y="2944660"/>
                    <a:ext cx="45719" cy="58865"/>
                  </a:xfrm>
                  <a:prstGeom prst="right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" name="右箭头 33"/>
                <p:cNvSpPr/>
                <p:nvPr/>
              </p:nvSpPr>
              <p:spPr bwMode="auto">
                <a:xfrm rot="16200000">
                  <a:off x="4067945" y="4067521"/>
                  <a:ext cx="426618" cy="216024"/>
                </a:xfrm>
                <a:prstGeom prst="rightArrow">
                  <a:avLst/>
                </a:prstGeom>
                <a:noFill/>
                <a:ln w="28575" cap="flat" cmpd="thickThin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5" name="对象 34"/>
                <p:cNvGraphicFramePr>
                  <a:graphicFrameLocks noChangeAspect="1"/>
                </p:cNvGraphicFramePr>
                <p:nvPr/>
              </p:nvGraphicFramePr>
              <p:xfrm>
                <a:off x="2547512" y="2660907"/>
                <a:ext cx="30456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1" name="Equation" r:id="rId3" imgW="152400" imgH="228600" progId="Equation.DSMT4">
                        <p:embed/>
                      </p:oleObj>
                    </mc:Choice>
                    <mc:Fallback>
                      <p:oleObj name="Equation" r:id="rId3" imgW="152400" imgH="228600" progId="Equation.DSMT4">
                        <p:embed/>
                        <p:pic>
                          <p:nvPicPr>
                            <p:cNvPr id="0" name="图片 1151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7512" y="2660907"/>
                              <a:ext cx="30456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对象 35"/>
                <p:cNvGraphicFramePr>
                  <a:graphicFrameLocks noChangeAspect="1"/>
                </p:cNvGraphicFramePr>
                <p:nvPr/>
              </p:nvGraphicFramePr>
              <p:xfrm>
                <a:off x="2974975" y="2660650"/>
                <a:ext cx="3556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2" name="Equation" r:id="rId5" imgW="177800" imgH="228600" progId="Equation.DSMT4">
                        <p:embed/>
                      </p:oleObj>
                    </mc:Choice>
                    <mc:Fallback>
                      <p:oleObj name="Equation" r:id="rId5" imgW="177800" imgH="228600" progId="Equation.DSMT4">
                        <p:embed/>
                        <p:pic>
                          <p:nvPicPr>
                            <p:cNvPr id="0" name="图片 1151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4975" y="2660650"/>
                              <a:ext cx="3556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/>
                <p:cNvGraphicFramePr>
                  <a:graphicFrameLocks noChangeAspect="1"/>
                </p:cNvGraphicFramePr>
                <p:nvPr/>
              </p:nvGraphicFramePr>
              <p:xfrm>
                <a:off x="3440113" y="2660650"/>
                <a:ext cx="3302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3" name="Equation" r:id="rId7" imgW="165100" imgH="228600" progId="Equation.DSMT4">
                        <p:embed/>
                      </p:oleObj>
                    </mc:Choice>
                    <mc:Fallback>
                      <p:oleObj name="Equation" r:id="rId7" imgW="165100" imgH="228600" progId="Equation.DSMT4">
                        <p:embed/>
                        <p:pic>
                          <p:nvPicPr>
                            <p:cNvPr id="0" name="图片 1151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0113" y="2660650"/>
                              <a:ext cx="3302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/>
                <p:cNvGraphicFramePr>
                  <a:graphicFrameLocks noChangeAspect="1"/>
                </p:cNvGraphicFramePr>
                <p:nvPr/>
              </p:nvGraphicFramePr>
              <p:xfrm>
                <a:off x="3942784" y="2814390"/>
                <a:ext cx="2286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4" name="Equation" r:id="rId9" imgW="2743200" imgH="3048000" progId="Equation.DSMT4">
                        <p:embed/>
                      </p:oleObj>
                    </mc:Choice>
                    <mc:Fallback>
                      <p:oleObj name="Equation" r:id="rId9" imgW="2743200" imgH="3048000" progId="Equation.DSMT4">
                        <p:embed/>
                        <p:pic>
                          <p:nvPicPr>
                            <p:cNvPr id="0" name="图片 1151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42784" y="2814390"/>
                              <a:ext cx="228600" cy="254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对象 40"/>
                <p:cNvGraphicFramePr>
                  <a:graphicFrameLocks noChangeAspect="1"/>
                </p:cNvGraphicFramePr>
                <p:nvPr/>
              </p:nvGraphicFramePr>
              <p:xfrm>
                <a:off x="5149284" y="2660155"/>
                <a:ext cx="5334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5" name="Equation" r:id="rId11" imgW="6400800" imgH="5486400" progId="Equation.DSMT4">
                        <p:embed/>
                      </p:oleObj>
                    </mc:Choice>
                    <mc:Fallback>
                      <p:oleObj name="Equation" r:id="rId11" imgW="6400800" imgH="5486400" progId="Equation.DSMT4">
                        <p:embed/>
                        <p:pic>
                          <p:nvPicPr>
                            <p:cNvPr id="0" name="图片 1151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9284" y="2660155"/>
                              <a:ext cx="5334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/>
                <p:cNvGraphicFramePr>
                  <a:graphicFrameLocks noChangeAspect="1"/>
                </p:cNvGraphicFramePr>
                <p:nvPr/>
              </p:nvGraphicFramePr>
              <p:xfrm>
                <a:off x="5690622" y="2660155"/>
                <a:ext cx="3556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206" name="Equation" r:id="rId13" imgW="4267200" imgH="5486400" progId="Equation.DSMT4">
                        <p:embed/>
                      </p:oleObj>
                    </mc:Choice>
                    <mc:Fallback>
                      <p:oleObj name="Equation" r:id="rId13" imgW="4267200" imgH="5486400" progId="Equation.DSMT4">
                        <p:embed/>
                        <p:pic>
                          <p:nvPicPr>
                            <p:cNvPr id="0" name="图片 1151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90622" y="2660155"/>
                              <a:ext cx="3556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9" name="右箭头 58"/>
              <p:cNvSpPr/>
              <p:nvPr/>
            </p:nvSpPr>
            <p:spPr bwMode="auto">
              <a:xfrm rot="16200000">
                <a:off x="4466703" y="3198566"/>
                <a:ext cx="426618" cy="216024"/>
              </a:xfrm>
              <a:prstGeom prst="rightArrow">
                <a:avLst/>
              </a:prstGeom>
              <a:noFill/>
              <a:ln w="28575" cap="flat" cmpd="thickThin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437544" y="2555702"/>
                <a:ext cx="2502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今天   天气   真好</a:t>
                </a:r>
                <a:endParaRPr kumimoji="1" lang="zh-CN" altLang="en-US" sz="2400" b="1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4775448" y="3607048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07" name="Equation" r:id="rId15" imgW="2743200" imgH="3048000" progId="Equation.DSMT4">
                    <p:embed/>
                  </p:oleObj>
                </mc:Choice>
                <mc:Fallback>
                  <p:oleObj name="Equation" r:id="rId15" imgW="2743200" imgH="3048000" progId="Equation.DSMT4">
                    <p:embed/>
                    <p:pic>
                      <p:nvPicPr>
                        <p:cNvPr id="0" name="图片 115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448" y="3607048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/>
          </p:nvGraphicFramePr>
          <p:xfrm>
            <a:off x="5207496" y="3607048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08" name="Equation" r:id="rId16" imgW="2743200" imgH="3048000" progId="Equation.DSMT4">
                    <p:embed/>
                  </p:oleObj>
                </mc:Choice>
                <mc:Fallback>
                  <p:oleObj name="Equation" r:id="rId16" imgW="2743200" imgH="3048000" progId="Equation.DSMT4">
                    <p:embed/>
                    <p:pic>
                      <p:nvPicPr>
                        <p:cNvPr id="0" name="图片 115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496" y="3607048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AutoShape 21"/>
          <p:cNvSpPr>
            <a:spLocks noChangeArrowheads="1"/>
          </p:cNvSpPr>
          <p:nvPr/>
        </p:nvSpPr>
        <p:spPr bwMode="auto">
          <a:xfrm>
            <a:off x="611560" y="4829722"/>
            <a:ext cx="1591672" cy="471486"/>
          </a:xfrm>
          <a:prstGeom prst="wedgeRectCallout">
            <a:avLst>
              <a:gd name="adj1" fmla="val 99248"/>
              <a:gd name="adj2" fmla="val -26666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特征向量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ldLvl="2" uiExpand="1" build="p"/>
      <p:bldP spid="62" grpId="0" animBg="1"/>
      <p:bldP spid="6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LVCSR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任务解析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619"/>
            <a:ext cx="8569325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声学表示（特征）序列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映射到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词序列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跨模态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因而，一般应分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两步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完成：语音帧映射到音素符号；音素符号序列映射到词序列。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" name="矩形 180"/>
          <p:cNvSpPr>
            <a:spLocks noChangeArrowheads="1"/>
          </p:cNvSpPr>
          <p:nvPr/>
        </p:nvSpPr>
        <p:spPr bwMode="auto">
          <a:xfrm>
            <a:off x="1979712" y="3255367"/>
            <a:ext cx="4363213" cy="1397769"/>
          </a:xfrm>
          <a:prstGeom prst="rect">
            <a:avLst/>
          </a:prstGeom>
          <a:noFill/>
          <a:ln w="25400" algn="ctr">
            <a:solidFill>
              <a:srgbClr val="0070C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2" name="AutoShape 44"/>
          <p:cNvSpPr>
            <a:spLocks noChangeArrowheads="1"/>
          </p:cNvSpPr>
          <p:nvPr/>
        </p:nvSpPr>
        <p:spPr bwMode="auto">
          <a:xfrm>
            <a:off x="6358772" y="4725144"/>
            <a:ext cx="1093547" cy="503932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>
              <a:alpha val="20000"/>
            </a:schemeClr>
          </a:soli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   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分类</a:t>
            </a:r>
            <a:endParaRPr lang="zh-CN" altLang="en-US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3" name="AutoShape 44"/>
          <p:cNvSpPr>
            <a:spLocks noChangeArrowheads="1"/>
          </p:cNvSpPr>
          <p:nvPr/>
        </p:nvSpPr>
        <p:spPr bwMode="auto">
          <a:xfrm>
            <a:off x="6372200" y="3717156"/>
            <a:ext cx="1093547" cy="503932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>
              <a:alpha val="20000"/>
            </a:schemeClr>
          </a:solidFill>
          <a:ln w="19050">
            <a:solidFill>
              <a:srgbClr val="0070C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序列映射</a:t>
            </a:r>
            <a:endParaRPr lang="zh-CN" altLang="en-US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0" name="矩形 179"/>
          <p:cNvSpPr>
            <a:spLocks noChangeArrowheads="1"/>
          </p:cNvSpPr>
          <p:nvPr/>
        </p:nvSpPr>
        <p:spPr bwMode="auto">
          <a:xfrm>
            <a:off x="1979712" y="4310063"/>
            <a:ext cx="4363213" cy="1327941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" name="组合 5"/>
          <p:cNvGrpSpPr/>
          <p:nvPr/>
        </p:nvGrpSpPr>
        <p:grpSpPr>
          <a:xfrm>
            <a:off x="2094453" y="3255367"/>
            <a:ext cx="3888432" cy="3177885"/>
            <a:chOff x="2094453" y="3255367"/>
            <a:chExt cx="3888432" cy="3177885"/>
          </a:xfrm>
        </p:grpSpPr>
        <p:grpSp>
          <p:nvGrpSpPr>
            <p:cNvPr id="4" name="组合 3"/>
            <p:cNvGrpSpPr/>
            <p:nvPr/>
          </p:nvGrpSpPr>
          <p:grpSpPr>
            <a:xfrm>
              <a:off x="2094453" y="3255367"/>
              <a:ext cx="3888432" cy="3177885"/>
              <a:chOff x="2094453" y="3255367"/>
              <a:chExt cx="3888432" cy="3177885"/>
            </a:xfrm>
          </p:grpSpPr>
          <p:graphicFrame>
            <p:nvGraphicFramePr>
              <p:cNvPr id="146" name="对象 145"/>
              <p:cNvGraphicFramePr>
                <a:graphicFrameLocks noChangeAspect="1"/>
              </p:cNvGraphicFramePr>
              <p:nvPr/>
            </p:nvGraphicFramePr>
            <p:xfrm>
              <a:off x="4314125" y="5335240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458" name="Equation" r:id="rId1" imgW="2743200" imgH="3048000" progId="Equation.DSMT4">
                      <p:embed/>
                    </p:oleObj>
                  </mc:Choice>
                  <mc:Fallback>
                    <p:oleObj name="Equation" r:id="rId1" imgW="2743200" imgH="3048000" progId="Equation.DSMT4">
                      <p:embed/>
                      <p:pic>
                        <p:nvPicPr>
                          <p:cNvPr id="0" name="图片 1664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4125" y="5335240"/>
                            <a:ext cx="228600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" name="对象 146"/>
              <p:cNvGraphicFramePr>
                <a:graphicFrameLocks noChangeAspect="1"/>
              </p:cNvGraphicFramePr>
              <p:nvPr/>
            </p:nvGraphicFramePr>
            <p:xfrm>
              <a:off x="4746173" y="5335240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459" name="Equation" r:id="rId3" imgW="2743200" imgH="3048000" progId="Equation.DSMT4">
                      <p:embed/>
                    </p:oleObj>
                  </mc:Choice>
                  <mc:Fallback>
                    <p:oleObj name="Equation" r:id="rId3" imgW="2743200" imgH="3048000" progId="Equation.DSMT4">
                      <p:embed/>
                      <p:pic>
                        <p:nvPicPr>
                          <p:cNvPr id="0" name="图片 1664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6173" y="5335240"/>
                            <a:ext cx="228600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组合 2"/>
              <p:cNvGrpSpPr/>
              <p:nvPr/>
            </p:nvGrpSpPr>
            <p:grpSpPr>
              <a:xfrm>
                <a:off x="2094453" y="3255367"/>
                <a:ext cx="3888432" cy="3177885"/>
                <a:chOff x="2094453" y="3255367"/>
                <a:chExt cx="3888432" cy="317788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2094453" y="5157192"/>
                  <a:ext cx="3888432" cy="1276060"/>
                  <a:chOff x="2195736" y="2660155"/>
                  <a:chExt cx="3888432" cy="1276060"/>
                </a:xfrm>
              </p:grpSpPr>
              <p:pic>
                <p:nvPicPr>
                  <p:cNvPr id="114" name="图片 11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95736" y="3343480"/>
                    <a:ext cx="3888432" cy="592735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2483768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44" name="左中括号 143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5" name="右箭头 144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2939819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42" name="左中括号 141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3" name="右箭头 142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3395870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40" name="左中括号 139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1" name="右箭头 140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8" name="组合 117"/>
                  <p:cNvGrpSpPr/>
                  <p:nvPr/>
                </p:nvGrpSpPr>
                <p:grpSpPr>
                  <a:xfrm>
                    <a:off x="3851921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38" name="左中括号 137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" name="右箭头 138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4307972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36" name="左中括号 135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7" name="右箭头 136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4764023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34" name="左中括号 133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5" name="右箭头 134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5220072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32" name="左中括号 131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" name="右箭头 132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5652120" y="3140968"/>
                    <a:ext cx="360040" cy="91438"/>
                    <a:chOff x="2483768" y="2951233"/>
                    <a:chExt cx="360040" cy="91438"/>
                  </a:xfrm>
                </p:grpSpPr>
                <p:sp>
                  <p:nvSpPr>
                    <p:cNvPr id="130" name="左中括号 129"/>
                    <p:cNvSpPr/>
                    <p:nvPr/>
                  </p:nvSpPr>
                  <p:spPr bwMode="auto">
                    <a:xfrm rot="5400000">
                      <a:off x="2640928" y="2839792"/>
                      <a:ext cx="45719" cy="360040"/>
                    </a:xfrm>
                    <a:prstGeom prst="leftBracket">
                      <a:avLst/>
                    </a:prstGeom>
                    <a:noFill/>
                    <a:ln w="222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normalizeH="0" baseline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1" name="右箭头 130"/>
                    <p:cNvSpPr/>
                    <p:nvPr/>
                  </p:nvSpPr>
                  <p:spPr bwMode="auto">
                    <a:xfrm rot="16200000">
                      <a:off x="2647500" y="2944660"/>
                      <a:ext cx="45719" cy="58865"/>
                    </a:xfrm>
                    <a:prstGeom prst="righ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aphicFrame>
                <p:nvGraphicFramePr>
                  <p:cNvPr id="124" name="对象 123"/>
                  <p:cNvGraphicFramePr>
                    <a:graphicFrameLocks noChangeAspect="1"/>
                  </p:cNvGraphicFramePr>
                  <p:nvPr/>
                </p:nvGraphicFramePr>
                <p:xfrm>
                  <a:off x="2547512" y="2660907"/>
                  <a:ext cx="30456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0" name="Equation" r:id="rId5" imgW="152400" imgH="228600" progId="Equation.DSMT4">
                          <p:embed/>
                        </p:oleObj>
                      </mc:Choice>
                      <mc:Fallback>
                        <p:oleObj name="Equation" r:id="rId5" imgW="152400" imgH="228600" progId="Equation.DSMT4">
                          <p:embed/>
                          <p:pic>
                            <p:nvPicPr>
                              <p:cNvPr id="0" name="图片 1664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47512" y="2660907"/>
                                <a:ext cx="304560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5" name="对象 124"/>
                  <p:cNvGraphicFramePr>
                    <a:graphicFrameLocks noChangeAspect="1"/>
                  </p:cNvGraphicFramePr>
                  <p:nvPr/>
                </p:nvGraphicFramePr>
                <p:xfrm>
                  <a:off x="2974975" y="2660650"/>
                  <a:ext cx="35560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1" name="Equation" r:id="rId7" imgW="177800" imgH="228600" progId="Equation.DSMT4">
                          <p:embed/>
                        </p:oleObj>
                      </mc:Choice>
                      <mc:Fallback>
                        <p:oleObj name="Equation" r:id="rId7" imgW="177800" imgH="228600" progId="Equation.DSMT4">
                          <p:embed/>
                          <p:pic>
                            <p:nvPicPr>
                              <p:cNvPr id="0" name="图片 1664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4975" y="2660650"/>
                                <a:ext cx="355600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6" name="对象 125"/>
                  <p:cNvGraphicFramePr>
                    <a:graphicFrameLocks noChangeAspect="1"/>
                  </p:cNvGraphicFramePr>
                  <p:nvPr/>
                </p:nvGraphicFramePr>
                <p:xfrm>
                  <a:off x="3440113" y="2660650"/>
                  <a:ext cx="33020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2" name="Equation" r:id="rId9" imgW="165100" imgH="228600" progId="Equation.DSMT4">
                          <p:embed/>
                        </p:oleObj>
                      </mc:Choice>
                      <mc:Fallback>
                        <p:oleObj name="Equation" r:id="rId9" imgW="165100" imgH="228600" progId="Equation.DSMT4">
                          <p:embed/>
                          <p:pic>
                            <p:nvPicPr>
                              <p:cNvPr id="0" name="图片 1664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40113" y="2660650"/>
                                <a:ext cx="330200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7" name="对象 126"/>
                  <p:cNvGraphicFramePr>
                    <a:graphicFrameLocks noChangeAspect="1"/>
                  </p:cNvGraphicFramePr>
                  <p:nvPr/>
                </p:nvGraphicFramePr>
                <p:xfrm>
                  <a:off x="3942784" y="2838203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3" name="Equation" r:id="rId11" imgW="2743200" imgH="3048000" progId="Equation.DSMT4">
                          <p:embed/>
                        </p:oleObj>
                      </mc:Choice>
                      <mc:Fallback>
                        <p:oleObj name="Equation" r:id="rId11" imgW="2743200" imgH="3048000" progId="Equation.DSMT4">
                          <p:embed/>
                          <p:pic>
                            <p:nvPicPr>
                              <p:cNvPr id="0" name="图片 1664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42784" y="2838203"/>
                                <a:ext cx="228600" cy="2540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8" name="对象 127"/>
                  <p:cNvGraphicFramePr>
                    <a:graphicFrameLocks noChangeAspect="1"/>
                  </p:cNvGraphicFramePr>
                  <p:nvPr/>
                </p:nvGraphicFramePr>
                <p:xfrm>
                  <a:off x="5149284" y="2660155"/>
                  <a:ext cx="53340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4" name="Equation" r:id="rId12" imgW="6400800" imgH="5486400" progId="Equation.DSMT4">
                          <p:embed/>
                        </p:oleObj>
                      </mc:Choice>
                      <mc:Fallback>
                        <p:oleObj name="Equation" r:id="rId12" imgW="6400800" imgH="5486400" progId="Equation.DSMT4">
                          <p:embed/>
                          <p:pic>
                            <p:nvPicPr>
                              <p:cNvPr id="0" name="图片 1664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49284" y="2660155"/>
                                <a:ext cx="533400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9" name="对象 128"/>
                  <p:cNvGraphicFramePr>
                    <a:graphicFrameLocks noChangeAspect="1"/>
                  </p:cNvGraphicFramePr>
                  <p:nvPr/>
                </p:nvGraphicFramePr>
                <p:xfrm>
                  <a:off x="5690622" y="2660155"/>
                  <a:ext cx="35560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5" name="Equation" r:id="rId14" imgW="4267200" imgH="5486400" progId="Equation.DSMT4">
                          <p:embed/>
                        </p:oleObj>
                      </mc:Choice>
                      <mc:Fallback>
                        <p:oleObj name="Equation" r:id="rId14" imgW="4267200" imgH="5486400" progId="Equation.DSMT4">
                          <p:embed/>
                          <p:pic>
                            <p:nvPicPr>
                              <p:cNvPr id="0" name="图片 1664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90622" y="2660155"/>
                                <a:ext cx="355600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2446977" y="3255367"/>
                  <a:ext cx="3409950" cy="1900879"/>
                  <a:chOff x="2446977" y="3255367"/>
                  <a:chExt cx="3409950" cy="1900879"/>
                </a:xfrm>
              </p:grpSpPr>
              <p:sp>
                <p:nvSpPr>
                  <p:cNvPr id="65" name="右箭头 64"/>
                  <p:cNvSpPr/>
                  <p:nvPr/>
                </p:nvSpPr>
                <p:spPr bwMode="auto">
                  <a:xfrm rot="16200000">
                    <a:off x="2403994" y="4991164"/>
                    <a:ext cx="282602" cy="47562"/>
                  </a:xfrm>
                  <a:prstGeom prst="rightArrow">
                    <a:avLst/>
                  </a:prstGeom>
                  <a:noFill/>
                  <a:ln w="28575" cap="flat" cmpd="thickThin" algn="ctr">
                    <a:solidFill>
                      <a:srgbClr val="C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4213" y="3255367"/>
                    <a:ext cx="250260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zh-CN" altLang="en-US" sz="24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rPr>
                      <a:t>今天   天气   真好</a:t>
                    </a:r>
                    <a:endParaRPr kumimoji="1" lang="zh-CN" altLang="en-US" sz="2400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右箭头 102"/>
                  <p:cNvSpPr/>
                  <p:nvPr/>
                </p:nvSpPr>
                <p:spPr bwMode="auto">
                  <a:xfrm rot="16200000">
                    <a:off x="3987093" y="3899767"/>
                    <a:ext cx="426618" cy="216024"/>
                  </a:xfrm>
                  <a:prstGeom prst="rightArrow">
                    <a:avLst/>
                  </a:prstGeom>
                  <a:noFill/>
                  <a:ln w="28575" cap="flat" cmpd="thickThin" algn="ctr">
                    <a:solidFill>
                      <a:srgbClr val="C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58" name="对象 157"/>
                  <p:cNvGraphicFramePr>
                    <a:graphicFrameLocks noChangeAspect="1"/>
                  </p:cNvGraphicFramePr>
                  <p:nvPr/>
                </p:nvGraphicFramePr>
                <p:xfrm>
                  <a:off x="2446977" y="4271963"/>
                  <a:ext cx="227013" cy="355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6" name="Equation" r:id="rId16" imgW="2743200" imgH="4267200" progId="Equation.DSMT4">
                          <p:embed/>
                        </p:oleObj>
                      </mc:Choice>
                      <mc:Fallback>
                        <p:oleObj name="Equation" r:id="rId16" imgW="2743200" imgH="4267200" progId="Equation.DSMT4">
                          <p:embed/>
                          <p:pic>
                            <p:nvPicPr>
                              <p:cNvPr id="0" name="图片 1664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46977" y="4271963"/>
                                <a:ext cx="227013" cy="3556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9" name="对象 158"/>
                  <p:cNvGraphicFramePr>
                    <a:graphicFrameLocks noChangeAspect="1"/>
                  </p:cNvGraphicFramePr>
                  <p:nvPr/>
                </p:nvGraphicFramePr>
                <p:xfrm>
                  <a:off x="2924815" y="4284663"/>
                  <a:ext cx="1778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7" name="Equation" r:id="rId18" imgW="2133600" imgH="3962400" progId="Equation.DSMT4">
                          <p:embed/>
                        </p:oleObj>
                      </mc:Choice>
                      <mc:Fallback>
                        <p:oleObj name="Equation" r:id="rId18" imgW="2133600" imgH="3962400" progId="Equation.DSMT4">
                          <p:embed/>
                          <p:pic>
                            <p:nvPicPr>
                              <p:cNvPr id="0" name="图片 1664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24815" y="4284663"/>
                                <a:ext cx="177800" cy="330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0" name="对象 159"/>
                  <p:cNvGraphicFramePr>
                    <a:graphicFrameLocks noChangeAspect="1"/>
                  </p:cNvGraphicFramePr>
                  <p:nvPr/>
                </p:nvGraphicFramePr>
                <p:xfrm>
                  <a:off x="3377252" y="4284663"/>
                  <a:ext cx="1778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8" name="Equation" r:id="rId20" imgW="2133600" imgH="3962400" progId="Equation.DSMT4">
                          <p:embed/>
                        </p:oleObj>
                      </mc:Choice>
                      <mc:Fallback>
                        <p:oleObj name="Equation" r:id="rId20" imgW="2133600" imgH="3962400" progId="Equation.DSMT4">
                          <p:embed/>
                          <p:pic>
                            <p:nvPicPr>
                              <p:cNvPr id="0" name="图片 1664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7252" y="4284663"/>
                                <a:ext cx="177800" cy="330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1" name="对象 160"/>
                  <p:cNvGraphicFramePr>
                    <a:graphicFrameLocks noChangeAspect="1"/>
                  </p:cNvGraphicFramePr>
                  <p:nvPr/>
                </p:nvGraphicFramePr>
                <p:xfrm>
                  <a:off x="3803555" y="4399136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69" name="Equation" r:id="rId22" imgW="2743200" imgH="3048000" progId="Equation.DSMT4">
                          <p:embed/>
                        </p:oleObj>
                      </mc:Choice>
                      <mc:Fallback>
                        <p:oleObj name="Equation" r:id="rId22" imgW="2743200" imgH="3048000" progId="Equation.DSMT4">
                          <p:embed/>
                          <p:pic>
                            <p:nvPicPr>
                              <p:cNvPr id="0" name="图片 1664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03555" y="4399136"/>
                                <a:ext cx="228600" cy="2540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2" name="对象 161"/>
                  <p:cNvGraphicFramePr>
                    <a:graphicFrameLocks noChangeAspect="1"/>
                  </p:cNvGraphicFramePr>
                  <p:nvPr/>
                </p:nvGraphicFramePr>
                <p:xfrm>
                  <a:off x="5150490" y="4310063"/>
                  <a:ext cx="2540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70" name="Equation" r:id="rId23" imgW="3048000" imgH="3352800" progId="Equation.DSMT4">
                          <p:embed/>
                        </p:oleObj>
                      </mc:Choice>
                      <mc:Fallback>
                        <p:oleObj name="Equation" r:id="rId23" imgW="3048000" imgH="3352800" progId="Equation.DSMT4">
                          <p:embed/>
                          <p:pic>
                            <p:nvPicPr>
                              <p:cNvPr id="0" name="图片 1664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50490" y="4310063"/>
                                <a:ext cx="254000" cy="279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" name="对象 162"/>
                  <p:cNvGraphicFramePr>
                    <a:graphicFrameLocks noChangeAspect="1"/>
                  </p:cNvGraphicFramePr>
                  <p:nvPr/>
                </p:nvGraphicFramePr>
                <p:xfrm>
                  <a:off x="5602927" y="4310063"/>
                  <a:ext cx="2540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471" name="Equation" r:id="rId25" imgW="3048000" imgH="3352800" progId="Equation.DSMT4">
                          <p:embed/>
                        </p:oleObj>
                      </mc:Choice>
                      <mc:Fallback>
                        <p:oleObj name="Equation" r:id="rId25" imgW="3048000" imgH="3352800" progId="Equation.DSMT4">
                          <p:embed/>
                          <p:pic>
                            <p:nvPicPr>
                              <p:cNvPr id="0" name="图片 16643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02927" y="4310063"/>
                                <a:ext cx="254000" cy="279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54" name="右箭头 53"/>
            <p:cNvSpPr/>
            <p:nvPr/>
          </p:nvSpPr>
          <p:spPr bwMode="auto">
            <a:xfrm rot="16200000">
              <a:off x="2870304" y="4992109"/>
              <a:ext cx="282602" cy="47562"/>
            </a:xfrm>
            <a:prstGeom prst="rightArrow">
              <a:avLst/>
            </a:prstGeom>
            <a:noFill/>
            <a:ln w="28575" cap="flat" cmpd="thickThin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右箭头 54"/>
            <p:cNvSpPr/>
            <p:nvPr/>
          </p:nvSpPr>
          <p:spPr bwMode="auto">
            <a:xfrm rot="16200000">
              <a:off x="3302352" y="4992110"/>
              <a:ext cx="282602" cy="47562"/>
            </a:xfrm>
            <a:prstGeom prst="rightArrow">
              <a:avLst/>
            </a:prstGeom>
            <a:noFill/>
            <a:ln w="28575" cap="flat" cmpd="thickThin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右箭头 55"/>
            <p:cNvSpPr/>
            <p:nvPr/>
          </p:nvSpPr>
          <p:spPr bwMode="auto">
            <a:xfrm rot="16200000">
              <a:off x="5110866" y="4992110"/>
              <a:ext cx="282602" cy="47562"/>
            </a:xfrm>
            <a:prstGeom prst="rightArrow">
              <a:avLst/>
            </a:prstGeom>
            <a:noFill/>
            <a:ln w="28575" cap="flat" cmpd="thickThin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右箭头 56"/>
            <p:cNvSpPr/>
            <p:nvPr/>
          </p:nvSpPr>
          <p:spPr bwMode="auto">
            <a:xfrm rot="16200000">
              <a:off x="5542914" y="4992110"/>
              <a:ext cx="282602" cy="47562"/>
            </a:xfrm>
            <a:prstGeom prst="rightArrow">
              <a:avLst/>
            </a:prstGeom>
            <a:noFill/>
            <a:ln w="28575" cap="flat" cmpd="thickThin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4283968" y="4388713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72" name="Equation" r:id="rId27" imgW="2743200" imgH="3048000" progId="Equation.DSMT4">
                    <p:embed/>
                  </p:oleObj>
                </mc:Choice>
                <mc:Fallback>
                  <p:oleObj name="Equation" r:id="rId27" imgW="2743200" imgH="3048000" progId="Equation.DSMT4">
                    <p:embed/>
                    <p:pic>
                      <p:nvPicPr>
                        <p:cNvPr id="0" name="图片 166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388713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4739859" y="4380576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73" name="Equation" r:id="rId28" imgW="2743200" imgH="3048000" progId="Equation.DSMT4">
                    <p:embed/>
                  </p:oleObj>
                </mc:Choice>
                <mc:Fallback>
                  <p:oleObj name="Equation" r:id="rId28" imgW="2743200" imgH="3048000" progId="Equation.DSMT4">
                    <p:embed/>
                    <p:pic>
                      <p:nvPicPr>
                        <p:cNvPr id="0" name="图片 166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859" y="4380576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右箭头 59"/>
            <p:cNvSpPr/>
            <p:nvPr/>
          </p:nvSpPr>
          <p:spPr bwMode="auto">
            <a:xfrm rot="16200000">
              <a:off x="4263478" y="4992110"/>
              <a:ext cx="282602" cy="47562"/>
            </a:xfrm>
            <a:prstGeom prst="rightArrow">
              <a:avLst/>
            </a:prstGeom>
            <a:noFill/>
            <a:ln w="28575" cap="flat" cmpd="thickThin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autoUpdateAnimBg="0" build="p"/>
      <p:bldP spid="181" grpId="0" animBg="1"/>
      <p:bldP spid="182" grpId="0" animBg="1"/>
      <p:bldP spid="183" grpId="0" animBg="1"/>
      <p:bldP spid="1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LVCSR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任务解析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619"/>
            <a:ext cx="8569325" cy="489669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需要两个独立的模型：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分类模型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序列映射模型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若两部分独立的进行有监督学习（极大似然估计），甚至可以有解析解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然而，无法有效地给语音帧标注上音素（状态）标签（无法听辨）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所以，尽管这是两个独立的模型，但从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LVCSR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任务的角度，它们只能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耦合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在一起学习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HMM-GMM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的语音识别技术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autoUpdateAnimBg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984250" y="3429000"/>
            <a:ext cx="7004050" cy="1012825"/>
            <a:chOff x="620" y="2304"/>
            <a:chExt cx="4412" cy="638"/>
          </a:xfrm>
        </p:grpSpPr>
        <p:sp>
          <p:nvSpPr>
            <p:cNvPr id="72723" name="Text Box 5"/>
            <p:cNvSpPr txBox="1">
              <a:spLocks noChangeArrowheads="1"/>
            </p:cNvSpPr>
            <p:nvPr/>
          </p:nvSpPr>
          <p:spPr bwMode="auto">
            <a:xfrm>
              <a:off x="620" y="2304"/>
              <a:ext cx="22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状态转移概率矩阵</a:t>
              </a:r>
              <a:r>
                <a:rPr kumimoji="1" lang="en-US" altLang="zh-CN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A= </a:t>
              </a:r>
              <a:endParaRPr kumimoji="1"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24" name="Object 6"/>
            <p:cNvGraphicFramePr>
              <a:graphicFrameLocks noChangeAspect="1"/>
            </p:cNvGraphicFramePr>
            <p:nvPr/>
          </p:nvGraphicFramePr>
          <p:xfrm>
            <a:off x="2832" y="2338"/>
            <a:ext cx="58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1" name="" r:id="rId1" imgW="457200" imgH="241300" progId="Equation.3">
                    <p:embed/>
                  </p:oleObj>
                </mc:Choice>
                <mc:Fallback>
                  <p:oleObj name="" r:id="rId1" imgW="457200" imgH="241300" progId="Equation.3">
                    <p:embed/>
                    <p:pic>
                      <p:nvPicPr>
                        <p:cNvPr id="0" name="图片 169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38"/>
                          <a:ext cx="58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5" name="Object 7"/>
            <p:cNvGraphicFramePr>
              <a:graphicFrameLocks noChangeAspect="1"/>
            </p:cNvGraphicFramePr>
            <p:nvPr/>
          </p:nvGraphicFramePr>
          <p:xfrm>
            <a:off x="1728" y="2640"/>
            <a:ext cx="197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2" name="" r:id="rId3" imgW="1548765" imgH="241300" progId="Equation.3">
                    <p:embed/>
                  </p:oleObj>
                </mc:Choice>
                <mc:Fallback>
                  <p:oleObj name="" r:id="rId3" imgW="1548765" imgH="241300" progId="Equation.3">
                    <p:embed/>
                    <p:pic>
                      <p:nvPicPr>
                        <p:cNvPr id="0" name="图片 169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640"/>
                          <a:ext cx="197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6" name="Object 8"/>
            <p:cNvGraphicFramePr>
              <a:graphicFrameLocks noChangeAspect="1"/>
            </p:cNvGraphicFramePr>
            <p:nvPr/>
          </p:nvGraphicFramePr>
          <p:xfrm>
            <a:off x="4368" y="2736"/>
            <a:ext cx="6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3" name="" r:id="rId5" imgW="698500" imgH="203200" progId="Equation.3">
                    <p:embed/>
                  </p:oleObj>
                </mc:Choice>
                <mc:Fallback>
                  <p:oleObj name="" r:id="rId5" imgW="698500" imgH="203200" progId="Equation.3">
                    <p:embed/>
                    <p:pic>
                      <p:nvPicPr>
                        <p:cNvPr id="0" name="图片 169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36"/>
                          <a:ext cx="6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 bwMode="auto">
          <a:xfrm>
            <a:off x="990600" y="2348880"/>
            <a:ext cx="6800850" cy="990600"/>
            <a:chOff x="624" y="1728"/>
            <a:chExt cx="4284" cy="624"/>
          </a:xfrm>
        </p:grpSpPr>
        <p:sp>
          <p:nvSpPr>
            <p:cNvPr id="72719" name="Text Box 10"/>
            <p:cNvSpPr txBox="1">
              <a:spLocks noChangeArrowheads="1"/>
            </p:cNvSpPr>
            <p:nvPr/>
          </p:nvSpPr>
          <p:spPr bwMode="auto">
            <a:xfrm>
              <a:off x="624" y="1728"/>
              <a:ext cx="1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初始状态概率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20" name="Object 11"/>
            <p:cNvGraphicFramePr>
              <a:graphicFrameLocks noChangeAspect="1"/>
            </p:cNvGraphicFramePr>
            <p:nvPr/>
          </p:nvGraphicFramePr>
          <p:xfrm>
            <a:off x="2160" y="1728"/>
            <a:ext cx="1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4" name="" r:id="rId7" imgW="1002665" imgH="228600" progId="Equation.3">
                    <p:embed/>
                  </p:oleObj>
                </mc:Choice>
                <mc:Fallback>
                  <p:oleObj name="" r:id="rId7" imgW="1002665" imgH="228600" progId="Equation.3">
                    <p:embed/>
                    <p:pic>
                      <p:nvPicPr>
                        <p:cNvPr id="0" name="图片 169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728"/>
                          <a:ext cx="1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1" name="Object 12"/>
            <p:cNvGraphicFramePr>
              <a:graphicFrameLocks noChangeAspect="1"/>
            </p:cNvGraphicFramePr>
            <p:nvPr/>
          </p:nvGraphicFramePr>
          <p:xfrm>
            <a:off x="1680" y="2064"/>
            <a:ext cx="1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5" name="" r:id="rId9" imgW="977900" imgH="228600" progId="Equation.3">
                    <p:embed/>
                  </p:oleObj>
                </mc:Choice>
                <mc:Fallback>
                  <p:oleObj name="" r:id="rId9" imgW="977900" imgH="228600" progId="Equation.3">
                    <p:embed/>
                    <p:pic>
                      <p:nvPicPr>
                        <p:cNvPr id="0" name="图片 169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1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Object 13"/>
            <p:cNvGraphicFramePr>
              <a:graphicFrameLocks noChangeAspect="1"/>
            </p:cNvGraphicFramePr>
            <p:nvPr/>
          </p:nvGraphicFramePr>
          <p:xfrm>
            <a:off x="4368" y="2160"/>
            <a:ext cx="54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6" name="" r:id="rId11" imgW="583565" imgH="177800" progId="Equation.3">
                    <p:embed/>
                  </p:oleObj>
                </mc:Choice>
                <mc:Fallback>
                  <p:oleObj name="" r:id="rId11" imgW="583565" imgH="177800" progId="Equation.3">
                    <p:embed/>
                    <p:pic>
                      <p:nvPicPr>
                        <p:cNvPr id="0" name="图片 169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54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 bwMode="auto">
          <a:xfrm>
            <a:off x="974725" y="4581128"/>
            <a:ext cx="5426075" cy="542925"/>
            <a:chOff x="614" y="2922"/>
            <a:chExt cx="3418" cy="342"/>
          </a:xfrm>
        </p:grpSpPr>
        <p:sp>
          <p:nvSpPr>
            <p:cNvPr id="72717" name="Text Box 15"/>
            <p:cNvSpPr txBox="1">
              <a:spLocks noChangeArrowheads="1"/>
            </p:cNvSpPr>
            <p:nvPr/>
          </p:nvSpPr>
          <p:spPr bwMode="auto">
            <a:xfrm>
              <a:off x="614" y="2922"/>
              <a:ext cx="17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观察概率序列</a:t>
              </a:r>
              <a:r>
                <a: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B=</a:t>
              </a:r>
              <a:endParaRPr kumimoji="1" lang="en-US" altLang="zh-CN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18" name="Object 16"/>
            <p:cNvGraphicFramePr>
              <a:graphicFrameLocks noChangeAspect="1"/>
            </p:cNvGraphicFramePr>
            <p:nvPr/>
          </p:nvGraphicFramePr>
          <p:xfrm>
            <a:off x="2318" y="2976"/>
            <a:ext cx="171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57" name="Equation" r:id="rId13" imgW="1358900" imgH="228600" progId="Equation.3">
                    <p:embed/>
                  </p:oleObj>
                </mc:Choice>
                <mc:Fallback>
                  <p:oleObj name="Equation" r:id="rId13" imgW="1358900" imgH="228600" progId="Equation.3">
                    <p:embed/>
                    <p:pic>
                      <p:nvPicPr>
                        <p:cNvPr id="0" name="图片 169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2976"/>
                          <a:ext cx="171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40" name="AutoShape 20"/>
          <p:cNvSpPr>
            <a:spLocks noChangeArrowheads="1"/>
          </p:cNvSpPr>
          <p:nvPr/>
        </p:nvSpPr>
        <p:spPr bwMode="auto">
          <a:xfrm>
            <a:off x="6172200" y="5029200"/>
            <a:ext cx="1752600" cy="990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1" name="AutoShape 21"/>
          <p:cNvSpPr>
            <a:spLocks noChangeArrowheads="1"/>
          </p:cNvSpPr>
          <p:nvPr/>
        </p:nvSpPr>
        <p:spPr bwMode="auto">
          <a:xfrm>
            <a:off x="5486400" y="3948113"/>
            <a:ext cx="3352800" cy="471486"/>
          </a:xfrm>
          <a:prstGeom prst="wedgeRectCallout">
            <a:avLst>
              <a:gd name="adj1" fmla="val -42046"/>
              <a:gd name="adj2" fmla="val 12645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GMM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2" name="Object 22"/>
          <p:cNvGraphicFramePr>
            <a:graphicFrameLocks noChangeAspect="1"/>
          </p:cNvGraphicFramePr>
          <p:nvPr/>
        </p:nvGraphicFramePr>
        <p:xfrm>
          <a:off x="6126163" y="5181600"/>
          <a:ext cx="23860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8" name="Equation" r:id="rId15" imgW="1574800" imgH="431800" progId="Equation.3">
                  <p:embed/>
                </p:oleObj>
              </mc:Choice>
              <mc:Fallback>
                <p:oleObj name="Equation" r:id="rId15" imgW="1574800" imgH="431800" progId="Equation.3">
                  <p:embed/>
                  <p:pic>
                    <p:nvPicPr>
                      <p:cNvPr id="0" name="图片 169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5181600"/>
                        <a:ext cx="2386012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模型</a:t>
            </a:r>
            <a:endParaRPr lang="zh-CN" alt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0" grpId="0" autoUpdateAnimBg="0"/>
      <p:bldP spid="38914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4824536" cy="4032448"/>
          </a:xfrm>
          <a:prstGeom prst="rect">
            <a:avLst/>
          </a:prstGeom>
        </p:spPr>
      </p:pic>
      <p:sp>
        <p:nvSpPr>
          <p:cNvPr id="5" name="右箭头 4"/>
          <p:cNvSpPr>
            <a:spLocks noChangeArrowheads="1"/>
          </p:cNvSpPr>
          <p:nvPr/>
        </p:nvSpPr>
        <p:spPr bwMode="auto">
          <a:xfrm rot="10800000">
            <a:off x="5724128" y="2852936"/>
            <a:ext cx="288032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6165950" y="2668498"/>
            <a:ext cx="2592288" cy="584775"/>
          </a:xfrm>
          <a:prstGeom prst="rect">
            <a:avLst/>
          </a:prstGeom>
          <a:noFill/>
          <a:ln w="22225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基于马尔科夫链计算词序列概率</a:t>
            </a:r>
            <a:endParaRPr lang="zh-CN" altLang="en-US" sz="1600" dirty="0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 rot="10800000">
            <a:off x="5786362" y="4909582"/>
            <a:ext cx="288032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6228184" y="4725144"/>
            <a:ext cx="2592288" cy="584775"/>
          </a:xfrm>
          <a:prstGeom prst="rect">
            <a:avLst/>
          </a:prstGeom>
          <a:noFill/>
          <a:ln w="22225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基于</a:t>
            </a:r>
            <a:r>
              <a:rPr lang="en-US" altLang="zh-CN" sz="1600" dirty="0"/>
              <a:t>GMM</a:t>
            </a:r>
            <a:r>
              <a:rPr lang="zh-CN" altLang="en-US" sz="1600" dirty="0"/>
              <a:t>分布计算</a:t>
            </a:r>
            <a:r>
              <a:rPr lang="zh-CN" altLang="en-US" sz="1600" dirty="0">
                <a:solidFill>
                  <a:srgbClr val="0070C0"/>
                </a:solidFill>
              </a:rPr>
              <a:t>状态</a:t>
            </a:r>
            <a:r>
              <a:rPr lang="zh-CN" altLang="en-US" sz="1600" dirty="0"/>
              <a:t>的发生概率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1F2039"/>
                </a:solidFill>
              </a:rPr>
              <a:t>孤立词识别原理图</a:t>
            </a:r>
            <a:endParaRPr lang="zh-CN" altLang="en-US" sz="2800" b="1">
              <a:solidFill>
                <a:srgbClr val="1F2039"/>
              </a:solidFill>
            </a:endParaRP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457200" y="41148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7461" name="Group 5"/>
          <p:cNvGrpSpPr/>
          <p:nvPr/>
        </p:nvGrpSpPr>
        <p:grpSpPr bwMode="auto">
          <a:xfrm>
            <a:off x="304800" y="2362200"/>
            <a:ext cx="8493125" cy="4079875"/>
            <a:chOff x="192" y="1488"/>
            <a:chExt cx="5350" cy="2570"/>
          </a:xfrm>
        </p:grpSpPr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720" y="2419"/>
              <a:ext cx="91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特征提取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LPCC/MFCC</a:t>
              </a:r>
              <a:endParaRPr kumimoji="1" lang="en-US" altLang="zh-CN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" y="2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1632" y="2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495" y="1563"/>
              <a:ext cx="389" cy="3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1" lang="en-US" altLang="zh-CN" sz="1600" b="1" baseline="-25000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2352" y="2016"/>
              <a:ext cx="720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概率计算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>
              <a:off x="2688" y="18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2554" y="2365"/>
              <a:ext cx="367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1" lang="en-US" altLang="zh-CN" sz="1600" b="1" baseline="-25000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9" name="Rectangle 13"/>
            <p:cNvSpPr>
              <a:spLocks noChangeArrowheads="1"/>
            </p:cNvSpPr>
            <p:nvPr/>
          </p:nvSpPr>
          <p:spPr bwMode="auto">
            <a:xfrm>
              <a:off x="2400" y="2805"/>
              <a:ext cx="720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概率计算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0" name="Line 14"/>
            <p:cNvSpPr>
              <a:spLocks noChangeShapeType="1"/>
            </p:cNvSpPr>
            <p:nvPr/>
          </p:nvSpPr>
          <p:spPr bwMode="auto">
            <a:xfrm>
              <a:off x="2736" y="2661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1" name="Oval 15"/>
            <p:cNvSpPr>
              <a:spLocks noChangeArrowheads="1"/>
            </p:cNvSpPr>
            <p:nvPr/>
          </p:nvSpPr>
          <p:spPr bwMode="auto">
            <a:xfrm>
              <a:off x="2585" y="3400"/>
              <a:ext cx="40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1" lang="en-US" altLang="zh-CN" sz="1800" b="1" baseline="-25000">
                  <a:solidFill>
                    <a:srgbClr val="1F20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1" lang="en-US" altLang="zh-CN" sz="1800" b="1" baseline="-250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2448" y="3840"/>
              <a:ext cx="720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概率计算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3" name="Line 17"/>
            <p:cNvSpPr>
              <a:spLocks noChangeShapeType="1"/>
            </p:cNvSpPr>
            <p:nvPr/>
          </p:nvSpPr>
          <p:spPr bwMode="auto">
            <a:xfrm>
              <a:off x="2784" y="369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4" name="Line 18"/>
            <p:cNvSpPr>
              <a:spLocks noChangeShapeType="1"/>
            </p:cNvSpPr>
            <p:nvPr/>
          </p:nvSpPr>
          <p:spPr bwMode="auto">
            <a:xfrm>
              <a:off x="2064" y="393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>
              <a:off x="2064" y="292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6" name="Line 20"/>
            <p:cNvSpPr>
              <a:spLocks noChangeShapeType="1"/>
            </p:cNvSpPr>
            <p:nvPr/>
          </p:nvSpPr>
          <p:spPr bwMode="auto">
            <a:xfrm>
              <a:off x="2064" y="21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2064" y="2112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8" name="Line 22"/>
            <p:cNvSpPr>
              <a:spLocks noChangeShapeType="1"/>
            </p:cNvSpPr>
            <p:nvPr/>
          </p:nvSpPr>
          <p:spPr bwMode="auto">
            <a:xfrm>
              <a:off x="3072" y="211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9" name="Line 23"/>
            <p:cNvSpPr>
              <a:spLocks noChangeShapeType="1"/>
            </p:cNvSpPr>
            <p:nvPr/>
          </p:nvSpPr>
          <p:spPr bwMode="auto">
            <a:xfrm>
              <a:off x="3120" y="2928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0" name="Line 24"/>
            <p:cNvSpPr>
              <a:spLocks noChangeShapeType="1"/>
            </p:cNvSpPr>
            <p:nvPr/>
          </p:nvSpPr>
          <p:spPr bwMode="auto">
            <a:xfrm>
              <a:off x="3168" y="393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1" name="Line 25"/>
            <p:cNvSpPr>
              <a:spLocks noChangeShapeType="1"/>
            </p:cNvSpPr>
            <p:nvPr/>
          </p:nvSpPr>
          <p:spPr bwMode="auto">
            <a:xfrm>
              <a:off x="3552" y="2112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2" name="Line 26"/>
            <p:cNvSpPr>
              <a:spLocks noChangeShapeType="1"/>
            </p:cNvSpPr>
            <p:nvPr/>
          </p:nvSpPr>
          <p:spPr bwMode="auto">
            <a:xfrm>
              <a:off x="3552" y="278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3" name="Line 27"/>
            <p:cNvSpPr>
              <a:spLocks noChangeShapeType="1"/>
            </p:cNvSpPr>
            <p:nvPr/>
          </p:nvSpPr>
          <p:spPr bwMode="auto">
            <a:xfrm flipV="1">
              <a:off x="3552" y="307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4" name="Line 28"/>
            <p:cNvSpPr>
              <a:spLocks noChangeShapeType="1"/>
            </p:cNvSpPr>
            <p:nvPr/>
          </p:nvSpPr>
          <p:spPr bwMode="auto">
            <a:xfrm>
              <a:off x="3552" y="307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5" name="Rectangle 29"/>
            <p:cNvSpPr>
              <a:spLocks noChangeArrowheads="1"/>
            </p:cNvSpPr>
            <p:nvPr/>
          </p:nvSpPr>
          <p:spPr bwMode="auto">
            <a:xfrm>
              <a:off x="3922" y="2748"/>
              <a:ext cx="638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选择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决策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6" name="Line 30"/>
            <p:cNvSpPr>
              <a:spLocks noChangeShapeType="1"/>
            </p:cNvSpPr>
            <p:nvPr/>
          </p:nvSpPr>
          <p:spPr bwMode="auto">
            <a:xfrm>
              <a:off x="4560" y="2928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2928" y="1488"/>
              <a:ext cx="56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词条1的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HMM</a:t>
              </a:r>
              <a:endParaRPr kumimoji="1" lang="en-US" altLang="zh-CN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8" name="Text Box 32"/>
            <p:cNvSpPr txBox="1">
              <a:spLocks noChangeArrowheads="1"/>
            </p:cNvSpPr>
            <p:nvPr/>
          </p:nvSpPr>
          <p:spPr bwMode="auto">
            <a:xfrm>
              <a:off x="2928" y="2256"/>
              <a:ext cx="56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词条2的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HMM</a:t>
              </a:r>
              <a:endParaRPr kumimoji="1" lang="en-US" altLang="zh-CN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9" name="Text Box 33"/>
            <p:cNvSpPr txBox="1">
              <a:spLocks noChangeArrowheads="1"/>
            </p:cNvSpPr>
            <p:nvPr/>
          </p:nvSpPr>
          <p:spPr bwMode="auto">
            <a:xfrm>
              <a:off x="2914" y="3216"/>
              <a:ext cx="59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词条</a:t>
              </a: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的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HMM</a:t>
              </a:r>
              <a:endParaRPr kumimoji="1" lang="en-US" altLang="zh-CN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7490" name="Object 34"/>
            <p:cNvGraphicFramePr>
              <a:graphicFrameLocks noChangeAspect="1"/>
            </p:cNvGraphicFramePr>
            <p:nvPr/>
          </p:nvGraphicFramePr>
          <p:xfrm>
            <a:off x="3120" y="1920"/>
            <a:ext cx="46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92" name="Equation" r:id="rId1" imgW="571500" imgH="215900" progId="Equation.3">
                    <p:embed/>
                  </p:oleObj>
                </mc:Choice>
                <mc:Fallback>
                  <p:oleObj name="Equation" r:id="rId1" imgW="571500" imgH="215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920"/>
                          <a:ext cx="46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1" name="Object 35"/>
            <p:cNvGraphicFramePr>
              <a:graphicFrameLocks noChangeAspect="1"/>
            </p:cNvGraphicFramePr>
            <p:nvPr/>
          </p:nvGraphicFramePr>
          <p:xfrm>
            <a:off x="3120" y="2736"/>
            <a:ext cx="48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93" name="Equation" r:id="rId3" imgW="583565" imgH="215900" progId="Equation.3">
                    <p:embed/>
                  </p:oleObj>
                </mc:Choice>
                <mc:Fallback>
                  <p:oleObj name="Equation" r:id="rId3" imgW="583565" imgH="215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48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2" name="Object 36"/>
            <p:cNvGraphicFramePr>
              <a:graphicFrameLocks noChangeAspect="1"/>
            </p:cNvGraphicFramePr>
            <p:nvPr/>
          </p:nvGraphicFramePr>
          <p:xfrm>
            <a:off x="3148" y="3748"/>
            <a:ext cx="50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94" name="Equation" r:id="rId5" imgW="609600" imgH="228600" progId="Equation.3">
                    <p:embed/>
                  </p:oleObj>
                </mc:Choice>
                <mc:Fallback>
                  <p:oleObj name="Equation" r:id="rId5" imgW="60960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3748"/>
                          <a:ext cx="50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3" name="Object 37"/>
            <p:cNvGraphicFramePr>
              <a:graphicFrameLocks noChangeAspect="1"/>
            </p:cNvGraphicFramePr>
            <p:nvPr/>
          </p:nvGraphicFramePr>
          <p:xfrm>
            <a:off x="4416" y="2544"/>
            <a:ext cx="112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95" name="Equation" r:id="rId7" imgW="1371600" imgH="304800" progId="Equation.3">
                    <p:embed/>
                  </p:oleObj>
                </mc:Choice>
                <mc:Fallback>
                  <p:oleObj name="Equation" r:id="rId7" imgW="1371600" imgH="304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44"/>
                          <a:ext cx="112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4" name="Text Box 38"/>
            <p:cNvSpPr txBox="1">
              <a:spLocks noChangeArrowheads="1"/>
            </p:cNvSpPr>
            <p:nvPr/>
          </p:nvSpPr>
          <p:spPr bwMode="auto">
            <a:xfrm>
              <a:off x="192" y="2400"/>
              <a:ext cx="43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输入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语音</a:t>
              </a:r>
              <a:r>
                <a:rPr kumimoji="1" lang="en-US" altLang="zh-CN" sz="16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>
              <a:off x="1608" y="2417"/>
              <a:ext cx="42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 b="1">
                  <a:solidFill>
                    <a:srgbClr val="1F2039"/>
                  </a:solidFill>
                </a:rPr>
                <a:t>矢量</a:t>
              </a:r>
              <a:endParaRPr kumimoji="1" lang="zh-CN" altLang="en-US" sz="14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序列</a:t>
              </a:r>
              <a:r>
                <a:rPr kumimoji="1" lang="en-US" altLang="zh-CN" sz="1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14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视听觉信息理解系列课程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830466" y="4500092"/>
            <a:ext cx="2265028" cy="569387"/>
            <a:chOff x="1820411" y="2308240"/>
            <a:chExt cx="2265028" cy="569387"/>
          </a:xfrm>
        </p:grpSpPr>
        <p:sp>
          <p:nvSpPr>
            <p:cNvPr id="36" name="文本框 35"/>
            <p:cNvSpPr txBox="1"/>
            <p:nvPr/>
          </p:nvSpPr>
          <p:spPr bwMode="auto">
            <a:xfrm>
              <a:off x="1820411" y="2308240"/>
              <a:ext cx="2265028" cy="569387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  <a:miter lim="800000"/>
            </a:ln>
          </p:spPr>
          <p:txBody>
            <a:bodyPr wrap="square" t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600" b="1" dirty="0">
                  <a:solidFill>
                    <a:srgbClr val="0033CC"/>
                  </a:solidFill>
                  <a:latin typeface="黑体" panose="02010609060101010101" pitchFamily="2" charset="-122"/>
                </a:rPr>
                <a:t>课程一</a:t>
              </a:r>
              <a:endParaRPr lang="en-US" altLang="zh-CN" sz="1600" b="1" dirty="0">
                <a:solidFill>
                  <a:srgbClr val="0033CC"/>
                </a:solidFill>
                <a:latin typeface="黑体" panose="02010609060101010101" pitchFamily="2" charset="-122"/>
              </a:endParaRPr>
            </a:p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800" b="1" dirty="0">
                  <a:latin typeface="黑体" panose="02010609060101010101" pitchFamily="2" charset="-122"/>
                </a:rPr>
                <a:t>视听觉信号处理</a:t>
              </a:r>
              <a:endParaRPr lang="zh-CN" altLang="en-US" sz="1800" b="1" dirty="0">
                <a:latin typeface="黑体" panose="0201060906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1820411" y="2536850"/>
              <a:ext cx="2265028" cy="0"/>
            </a:xfrm>
            <a:prstGeom prst="line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5131508" y="4494341"/>
            <a:ext cx="2276055" cy="569387"/>
            <a:chOff x="1803633" y="2308240"/>
            <a:chExt cx="2276055" cy="569387"/>
          </a:xfrm>
        </p:grpSpPr>
        <p:sp>
          <p:nvSpPr>
            <p:cNvPr id="39" name="文本框 38"/>
            <p:cNvSpPr txBox="1"/>
            <p:nvPr/>
          </p:nvSpPr>
          <p:spPr bwMode="auto">
            <a:xfrm>
              <a:off x="1803633" y="2308240"/>
              <a:ext cx="2265028" cy="569387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  <a:miter lim="800000"/>
            </a:ln>
          </p:spPr>
          <p:txBody>
            <a:bodyPr wrap="square" t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600" b="1" dirty="0">
                  <a:solidFill>
                    <a:srgbClr val="0033CC"/>
                  </a:solidFill>
                  <a:latin typeface="黑体" panose="02010609060101010101" pitchFamily="2" charset="-122"/>
                </a:rPr>
                <a:t>课程二</a:t>
              </a:r>
              <a:endParaRPr lang="en-US" altLang="zh-CN" sz="1600" b="1" dirty="0">
                <a:solidFill>
                  <a:srgbClr val="0033CC"/>
                </a:solidFill>
                <a:latin typeface="黑体" panose="02010609060101010101" pitchFamily="2" charset="-122"/>
              </a:endParaRPr>
            </a:p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800" b="1" dirty="0">
                  <a:latin typeface="黑体" panose="02010609060101010101" pitchFamily="2" charset="-122"/>
                </a:rPr>
                <a:t>模式识别与深度学</a:t>
              </a:r>
              <a:r>
                <a:rPr lang="zh-CN" altLang="en-US" sz="1800" dirty="0">
                  <a:latin typeface="黑体" panose="02010609060101010101" pitchFamily="2" charset="-122"/>
                </a:rPr>
                <a:t>习</a:t>
              </a:r>
              <a:endParaRPr lang="zh-CN" altLang="en-US" sz="1800" dirty="0">
                <a:latin typeface="黑体" panose="02010609060101010101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1814660" y="2548352"/>
              <a:ext cx="2265028" cy="0"/>
            </a:xfrm>
            <a:prstGeom prst="line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3414002" y="2772059"/>
            <a:ext cx="2265028" cy="569387"/>
            <a:chOff x="1820411" y="2308240"/>
            <a:chExt cx="2265028" cy="569387"/>
          </a:xfrm>
        </p:grpSpPr>
        <p:sp>
          <p:nvSpPr>
            <p:cNvPr id="42" name="文本框 41"/>
            <p:cNvSpPr txBox="1"/>
            <p:nvPr/>
          </p:nvSpPr>
          <p:spPr bwMode="auto">
            <a:xfrm>
              <a:off x="1820411" y="2308240"/>
              <a:ext cx="2265028" cy="569387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  <a:miter lim="800000"/>
            </a:ln>
          </p:spPr>
          <p:txBody>
            <a:bodyPr wrap="square" t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600" b="1" dirty="0">
                  <a:solidFill>
                    <a:srgbClr val="0033CC"/>
                  </a:solidFill>
                  <a:latin typeface="黑体" panose="02010609060101010101" pitchFamily="2" charset="-122"/>
                </a:rPr>
                <a:t>课程三</a:t>
              </a:r>
              <a:endParaRPr lang="en-US" altLang="zh-CN" sz="1600" b="1" dirty="0">
                <a:solidFill>
                  <a:srgbClr val="0033CC"/>
                </a:solidFill>
                <a:latin typeface="黑体" panose="02010609060101010101" pitchFamily="2" charset="-122"/>
              </a:endParaRPr>
            </a:p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800" b="1" dirty="0">
                  <a:latin typeface="黑体" panose="02010609060101010101" pitchFamily="2" charset="-122"/>
                </a:rPr>
                <a:t>视听觉信息理解</a:t>
              </a:r>
              <a:endParaRPr lang="zh-CN" altLang="en-US" sz="1800" b="1" dirty="0">
                <a:latin typeface="黑体" panose="02010609060101010101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1820411" y="2542601"/>
              <a:ext cx="2265028" cy="0"/>
            </a:xfrm>
            <a:prstGeom prst="line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右箭头 1"/>
          <p:cNvSpPr/>
          <p:nvPr/>
        </p:nvSpPr>
        <p:spPr bwMode="auto">
          <a:xfrm rot="19249735">
            <a:off x="2954205" y="3685261"/>
            <a:ext cx="919594" cy="507213"/>
          </a:xfrm>
          <a:prstGeom prst="rightArrow">
            <a:avLst>
              <a:gd name="adj1" fmla="val 24453"/>
              <a:gd name="adj2" fmla="val 7743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 rot="13312919">
            <a:off x="5358851" y="3721058"/>
            <a:ext cx="919594" cy="507213"/>
          </a:xfrm>
          <a:prstGeom prst="rightArrow">
            <a:avLst>
              <a:gd name="adj1" fmla="val 24453"/>
              <a:gd name="adj2" fmla="val 7743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600075"/>
          </a:xfrm>
          <a:noFill/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sz="2800" b="1">
                <a:solidFill>
                  <a:srgbClr val="1F2039"/>
                </a:solidFill>
                <a:latin typeface="Times New Roman" panose="02020603050405020304" pitchFamily="18" charset="0"/>
              </a:rPr>
              <a:t>HMM</a:t>
            </a:r>
            <a:r>
              <a:rPr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的连接词识别</a:t>
            </a:r>
            <a:r>
              <a:rPr lang="en-US" altLang="zh-CN" sz="2800" b="1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250825" y="2208213"/>
            <a:ext cx="3960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</a:rPr>
              <a:t>  举例  ：数字串识别</a:t>
            </a:r>
            <a:endParaRPr kumimoji="1"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827088" y="2708275"/>
            <a:ext cx="72009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solidFill>
                  <a:srgbClr val="000000"/>
                </a:solidFill>
              </a:rPr>
              <a:t>0-9</a:t>
            </a:r>
            <a:r>
              <a:rPr kumimoji="1" lang="zh-CN" altLang="en-US" sz="2800" b="1">
                <a:solidFill>
                  <a:srgbClr val="000000"/>
                </a:solidFill>
              </a:rPr>
              <a:t>共</a:t>
            </a:r>
            <a:r>
              <a:rPr kumimoji="1" lang="en-US" altLang="zh-CN" sz="2800" b="1">
                <a:solidFill>
                  <a:srgbClr val="000000"/>
                </a:solidFill>
              </a:rPr>
              <a:t>10</a:t>
            </a:r>
            <a:r>
              <a:rPr kumimoji="1" lang="zh-CN" altLang="en-US" sz="2800" b="1">
                <a:solidFill>
                  <a:srgbClr val="000000"/>
                </a:solidFill>
              </a:rPr>
              <a:t>个数字，采用</a:t>
            </a:r>
            <a:r>
              <a:rPr kumimoji="1" lang="en-US" altLang="zh-CN" sz="2800" b="1">
                <a:solidFill>
                  <a:srgbClr val="000000"/>
                </a:solidFill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</a:rPr>
              <a:t>状态从左至右无跨越</a:t>
            </a:r>
            <a:r>
              <a:rPr kumimoji="1" lang="en-US" altLang="zh-CN" sz="2800" b="1">
                <a:solidFill>
                  <a:srgbClr val="000000"/>
                </a:solidFill>
              </a:rPr>
              <a:t>HMM</a:t>
            </a:r>
            <a:endParaRPr kumimoji="1" lang="en-US" altLang="zh-CN" sz="28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</a:rPr>
              <a:t>形成一个新的</a:t>
            </a:r>
            <a:r>
              <a:rPr kumimoji="1" lang="en-US" altLang="zh-CN" sz="2800" b="1">
                <a:solidFill>
                  <a:srgbClr val="000000"/>
                </a:solidFill>
              </a:rPr>
              <a:t>HMM(</a:t>
            </a:r>
            <a:r>
              <a:rPr kumimoji="1" lang="zh-CN" altLang="en-US" sz="2800" b="1">
                <a:solidFill>
                  <a:srgbClr val="000000"/>
                </a:solidFill>
              </a:rPr>
              <a:t>识别网络</a:t>
            </a:r>
            <a:r>
              <a:rPr kumimoji="1" lang="en-US" altLang="zh-CN" sz="2800" b="1">
                <a:solidFill>
                  <a:srgbClr val="000000"/>
                </a:solidFill>
              </a:rPr>
              <a:t>)</a:t>
            </a:r>
            <a:endParaRPr kumimoji="1" lang="en-US" altLang="zh-CN" sz="28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solidFill>
                  <a:srgbClr val="000000"/>
                </a:solidFill>
              </a:rPr>
              <a:t>Viterbi</a:t>
            </a:r>
            <a:r>
              <a:rPr kumimoji="1" lang="zh-CN" altLang="en-US" sz="2800" b="1">
                <a:solidFill>
                  <a:srgbClr val="000000"/>
                </a:solidFill>
              </a:rPr>
              <a:t>解码</a:t>
            </a:r>
            <a:endParaRPr kumimoji="1"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4427538" y="4149725"/>
            <a:ext cx="4352925" cy="2430463"/>
            <a:chOff x="1903" y="2730"/>
            <a:chExt cx="1098" cy="765"/>
          </a:xfrm>
        </p:grpSpPr>
        <p:grpSp>
          <p:nvGrpSpPr>
            <p:cNvPr id="169991" name="Group 7"/>
            <p:cNvGrpSpPr>
              <a:grpSpLocks noChangeAspect="1"/>
            </p:cNvGrpSpPr>
            <p:nvPr/>
          </p:nvGrpSpPr>
          <p:grpSpPr bwMode="auto">
            <a:xfrm>
              <a:off x="2211" y="2859"/>
              <a:ext cx="478" cy="140"/>
              <a:chOff x="2217" y="2859"/>
              <a:chExt cx="478" cy="140"/>
            </a:xfrm>
          </p:grpSpPr>
          <p:sp>
            <p:nvSpPr>
              <p:cNvPr id="170028" name="Oval 8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29" name="Freeform 9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0" name="Freeform 10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1" name="Line 11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2" name="Oval 12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33" name="Freeform 13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4" name="Freeform 14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5" name="Oval 15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36" name="Freeform 16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7" name="Freeform 17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8" name="Line 18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9992" name="Group 19"/>
            <p:cNvGrpSpPr>
              <a:grpSpLocks noChangeAspect="1"/>
            </p:cNvGrpSpPr>
            <p:nvPr/>
          </p:nvGrpSpPr>
          <p:grpSpPr bwMode="auto">
            <a:xfrm>
              <a:off x="2213" y="3043"/>
              <a:ext cx="478" cy="140"/>
              <a:chOff x="2217" y="2859"/>
              <a:chExt cx="478" cy="140"/>
            </a:xfrm>
          </p:grpSpPr>
          <p:sp>
            <p:nvSpPr>
              <p:cNvPr id="170017" name="Oval 20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18" name="Freeform 21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9" name="Freeform 22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0" name="Line 23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1" name="Oval 24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22" name="Freeform 25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3" name="Freeform 26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4" name="Oval 27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25" name="Freeform 28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6" name="Freeform 29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7" name="Line 30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9993" name="Oval 31"/>
            <p:cNvSpPr>
              <a:spLocks noChangeAspect="1" noChangeArrowheads="1"/>
            </p:cNvSpPr>
            <p:nvPr/>
          </p:nvSpPr>
          <p:spPr bwMode="auto">
            <a:xfrm>
              <a:off x="2345" y="3243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9994" name="Oval 32"/>
            <p:cNvSpPr>
              <a:spLocks noChangeAspect="1" noChangeArrowheads="1"/>
            </p:cNvSpPr>
            <p:nvPr/>
          </p:nvSpPr>
          <p:spPr bwMode="auto">
            <a:xfrm>
              <a:off x="2441" y="3242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9995" name="Oval 33"/>
            <p:cNvSpPr>
              <a:spLocks noChangeAspect="1" noChangeArrowheads="1"/>
            </p:cNvSpPr>
            <p:nvPr/>
          </p:nvSpPr>
          <p:spPr bwMode="auto">
            <a:xfrm>
              <a:off x="2523" y="3239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69996" name="Group 34"/>
            <p:cNvGrpSpPr>
              <a:grpSpLocks noChangeAspect="1"/>
            </p:cNvGrpSpPr>
            <p:nvPr/>
          </p:nvGrpSpPr>
          <p:grpSpPr bwMode="auto">
            <a:xfrm>
              <a:off x="2211" y="3355"/>
              <a:ext cx="478" cy="140"/>
              <a:chOff x="2217" y="2859"/>
              <a:chExt cx="478" cy="140"/>
            </a:xfrm>
          </p:grpSpPr>
          <p:sp>
            <p:nvSpPr>
              <p:cNvPr id="170006" name="Oval 35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07" name="Freeform 36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8" name="Freeform 37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9" name="Line 38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0" name="Oval 39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11" name="Freeform 40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2" name="Freeform 41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3" name="Oval 42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0014" name="Freeform 43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5" name="Freeform 44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6" name="Line 45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9997" name="Oval 46"/>
            <p:cNvSpPr>
              <a:spLocks noChangeAspect="1" noChangeArrowheads="1"/>
            </p:cNvSpPr>
            <p:nvPr/>
          </p:nvSpPr>
          <p:spPr bwMode="auto">
            <a:xfrm>
              <a:off x="1916" y="3239"/>
              <a:ext cx="23" cy="23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9998" name="Line 47"/>
            <p:cNvSpPr>
              <a:spLocks noChangeAspect="1" noChangeShapeType="1"/>
            </p:cNvSpPr>
            <p:nvPr/>
          </p:nvSpPr>
          <p:spPr bwMode="auto">
            <a:xfrm flipV="1">
              <a:off x="1938" y="2976"/>
              <a:ext cx="305" cy="2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9" name="Line 48"/>
            <p:cNvSpPr>
              <a:spLocks noChangeAspect="1" noChangeShapeType="1"/>
            </p:cNvSpPr>
            <p:nvPr/>
          </p:nvSpPr>
          <p:spPr bwMode="auto">
            <a:xfrm flipV="1">
              <a:off x="1941" y="3164"/>
              <a:ext cx="297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0" name="Line 49"/>
            <p:cNvSpPr>
              <a:spLocks noChangeAspect="1" noChangeShapeType="1"/>
            </p:cNvSpPr>
            <p:nvPr/>
          </p:nvSpPr>
          <p:spPr bwMode="auto">
            <a:xfrm>
              <a:off x="1937" y="3261"/>
              <a:ext cx="29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Oval 50"/>
            <p:cNvSpPr>
              <a:spLocks noChangeAspect="1" noChangeArrowheads="1"/>
            </p:cNvSpPr>
            <p:nvPr/>
          </p:nvSpPr>
          <p:spPr bwMode="auto">
            <a:xfrm flipH="1">
              <a:off x="2967" y="3237"/>
              <a:ext cx="23" cy="23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0002" name="Line 51"/>
            <p:cNvSpPr>
              <a:spLocks noChangeAspect="1" noChangeShapeType="1"/>
            </p:cNvSpPr>
            <p:nvPr/>
          </p:nvSpPr>
          <p:spPr bwMode="auto">
            <a:xfrm flipH="1" flipV="1">
              <a:off x="2678" y="2970"/>
              <a:ext cx="305" cy="2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Line 52"/>
            <p:cNvSpPr>
              <a:spLocks noChangeAspect="1" noChangeShapeType="1"/>
            </p:cNvSpPr>
            <p:nvPr/>
          </p:nvSpPr>
          <p:spPr bwMode="auto">
            <a:xfrm flipH="1" flipV="1">
              <a:off x="2677" y="3152"/>
              <a:ext cx="297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Line 53"/>
            <p:cNvSpPr>
              <a:spLocks noChangeAspect="1" noChangeShapeType="1"/>
            </p:cNvSpPr>
            <p:nvPr/>
          </p:nvSpPr>
          <p:spPr bwMode="auto">
            <a:xfrm flipH="1">
              <a:off x="2677" y="3251"/>
              <a:ext cx="29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Freeform 54"/>
            <p:cNvSpPr>
              <a:spLocks noChangeAspect="1"/>
            </p:cNvSpPr>
            <p:nvPr/>
          </p:nvSpPr>
          <p:spPr bwMode="auto">
            <a:xfrm>
              <a:off x="1903" y="2730"/>
              <a:ext cx="1098" cy="510"/>
            </a:xfrm>
            <a:custGeom>
              <a:avLst/>
              <a:gdLst>
                <a:gd name="T0" fmla="*/ 1085 w 1098"/>
                <a:gd name="T1" fmla="*/ 510 h 510"/>
                <a:gd name="T2" fmla="*/ 1009 w 1098"/>
                <a:gd name="T3" fmla="*/ 234 h 510"/>
                <a:gd name="T4" fmla="*/ 551 w 1098"/>
                <a:gd name="T5" fmla="*/ 0 h 510"/>
                <a:gd name="T6" fmla="*/ 88 w 1098"/>
                <a:gd name="T7" fmla="*/ 237 h 510"/>
                <a:gd name="T8" fmla="*/ 20 w 1098"/>
                <a:gd name="T9" fmla="*/ 509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8"/>
                <a:gd name="T16" fmla="*/ 0 h 510"/>
                <a:gd name="T17" fmla="*/ 1098 w 109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8" h="510">
                  <a:moveTo>
                    <a:pt x="1085" y="510"/>
                  </a:moveTo>
                  <a:cubicBezTo>
                    <a:pt x="1091" y="414"/>
                    <a:pt x="1098" y="319"/>
                    <a:pt x="1009" y="234"/>
                  </a:cubicBezTo>
                  <a:cubicBezTo>
                    <a:pt x="920" y="149"/>
                    <a:pt x="704" y="0"/>
                    <a:pt x="551" y="0"/>
                  </a:cubicBezTo>
                  <a:cubicBezTo>
                    <a:pt x="398" y="0"/>
                    <a:pt x="176" y="152"/>
                    <a:pt x="88" y="237"/>
                  </a:cubicBezTo>
                  <a:cubicBezTo>
                    <a:pt x="0" y="322"/>
                    <a:pt x="30" y="464"/>
                    <a:pt x="20" y="509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 build="p"/>
      <p:bldP spid="496644" grpId="0"/>
      <p:bldP spid="4966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486400"/>
          </a:xfrm>
          <a:noFill/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在上个世纪90年代初期，在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LVCSR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上取得了里程碑式的成果（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李开复和他的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Sphinx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HMM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LVCSR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系统的统一框架，将整个识别系统分为三层：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声学</a:t>
            </a:r>
            <a:r>
              <a:rPr lang="zh-CN" altLang="en-US" sz="2800" b="1" dirty="0"/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语音层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、词层和句法层。</a:t>
            </a:r>
            <a:endParaRPr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声学</a:t>
            </a:r>
            <a:r>
              <a:rPr lang="zh-CN" altLang="en-US" sz="2400" b="1" dirty="0">
                <a:solidFill>
                  <a:srgbClr val="0070C0"/>
                </a:solidFill>
              </a:rPr>
              <a:t>—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语音层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是识别系统的底层，它接受输入语音，并以一种</a:t>
            </a:r>
            <a:r>
              <a:rPr lang="zh-CN" altLang="en-US" sz="2400" b="1" dirty="0">
                <a:solidFill>
                  <a:srgbClr val="1F2039"/>
                </a:solidFill>
              </a:rPr>
              <a:t>“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子词（</a:t>
            </a:r>
            <a:r>
              <a:rPr lang="en-US" altLang="zh-CN" sz="2400" b="1" dirty="0" err="1">
                <a:solidFill>
                  <a:srgbClr val="1F2039"/>
                </a:solidFill>
                <a:latin typeface="Times New Roman" panose="02020603050405020304" pitchFamily="18" charset="0"/>
              </a:rPr>
              <a:t>Subword</a:t>
            </a: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1F2039"/>
                </a:solidFill>
              </a:rPr>
              <a:t>”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单位作为其识别输出，每个子词单位对应一套</a:t>
            </a: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HMM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结构和参数。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词层</a:t>
            </a:r>
            <a:r>
              <a:rPr lang="zh-CN" altLang="en-US" sz="2400" b="1" dirty="0">
                <a:solidFill>
                  <a:srgbClr val="1F2039"/>
                </a:solidFill>
                <a:latin typeface="宋体" panose="02010600030101010101" pitchFamily="2" charset="-122"/>
              </a:rPr>
              <a:t>规定词汇表中每个词是由什么音素</a:t>
            </a:r>
            <a:r>
              <a:rPr lang="zh-CN" altLang="en-US" sz="2400" b="1" dirty="0">
                <a:solidFill>
                  <a:srgbClr val="1F2039"/>
                </a:solidFill>
              </a:rPr>
              <a:t>—</a:t>
            </a:r>
            <a:r>
              <a:rPr lang="zh-CN" altLang="en-US" sz="2400" b="1" dirty="0">
                <a:solidFill>
                  <a:srgbClr val="1F2039"/>
                </a:solidFill>
                <a:latin typeface="宋体" panose="02010600030101010101" pitchFamily="2" charset="-122"/>
              </a:rPr>
              <a:t>音子串接而成的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句法层</a:t>
            </a:r>
            <a:r>
              <a:rPr lang="zh-CN" altLang="en-US" sz="2400" b="1" dirty="0">
                <a:solidFill>
                  <a:srgbClr val="1F2039"/>
                </a:solidFill>
                <a:latin typeface="宋体" panose="02010600030101010101" pitchFamily="2" charset="-122"/>
              </a:rPr>
              <a:t>中规定词按照什么规则组合成句子。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09283" y="1887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ldLvl="2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684213" y="2781300"/>
          <a:ext cx="7132637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4" name="Picture" r:id="rId1" imgW="34299525" imgH="15487650" progId="Word.Picture.8">
                  <p:embed/>
                </p:oleObj>
              </mc:Choice>
              <mc:Fallback>
                <p:oleObj name="Picture" r:id="rId1" imgW="34299525" imgH="15487650" progId="Word.Picture.8">
                  <p:embed/>
                  <p:pic>
                    <p:nvPicPr>
                      <p:cNvPr id="0" name="图片 26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7132637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35000" y="1905000"/>
            <a:ext cx="705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基于子词单元的连续语音识别系统总体框图 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48"/>
          <p:cNvSpPr>
            <a:spLocks noChangeArrowheads="1"/>
          </p:cNvSpPr>
          <p:nvPr/>
        </p:nvSpPr>
        <p:spPr bwMode="auto">
          <a:xfrm>
            <a:off x="4665638" y="6343558"/>
            <a:ext cx="3051175" cy="288032"/>
          </a:xfrm>
          <a:prstGeom prst="wedgeRoundRectCallout">
            <a:avLst>
              <a:gd name="adj1" fmla="val -58836"/>
              <a:gd name="adj2" fmla="val -276738"/>
              <a:gd name="adj3" fmla="val 16667"/>
            </a:avLst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词典和词表需要事先给定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4077072"/>
            <a:ext cx="1944216" cy="864096"/>
            <a:chOff x="179512" y="4077072"/>
            <a:chExt cx="1944216" cy="864096"/>
          </a:xfrm>
        </p:grpSpPr>
        <p:sp>
          <p:nvSpPr>
            <p:cNvPr id="8" name="AutoShape 48"/>
            <p:cNvSpPr>
              <a:spLocks noChangeArrowheads="1"/>
            </p:cNvSpPr>
            <p:nvPr/>
          </p:nvSpPr>
          <p:spPr bwMode="auto">
            <a:xfrm>
              <a:off x="179512" y="4077072"/>
              <a:ext cx="1944216" cy="864096"/>
            </a:xfrm>
            <a:prstGeom prst="wedgeRoundRectCallout">
              <a:avLst>
                <a:gd name="adj1" fmla="val 84185"/>
                <a:gd name="adj2" fmla="val 117631"/>
                <a:gd name="adj3" fmla="val 16667"/>
              </a:avLst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词典和词表需要事先给定</a:t>
              </a:r>
              <a:endParaRPr lang="zh-CN" altLang="en-US" sz="1800" dirty="0"/>
            </a:p>
          </p:txBody>
        </p:sp>
        <p:sp>
          <p:nvSpPr>
            <p:cNvPr id="10" name="AutoShape 48"/>
            <p:cNvSpPr>
              <a:spLocks noChangeArrowheads="1"/>
            </p:cNvSpPr>
            <p:nvPr/>
          </p:nvSpPr>
          <p:spPr bwMode="auto">
            <a:xfrm>
              <a:off x="179512" y="4077072"/>
              <a:ext cx="1944216" cy="864096"/>
            </a:xfrm>
            <a:prstGeom prst="wedgeRoundRectCallout">
              <a:avLst>
                <a:gd name="adj1" fmla="val 257381"/>
                <a:gd name="adj2" fmla="val -32703"/>
                <a:gd name="adj3" fmla="val 16667"/>
              </a:avLst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/>
                <a:t>子词模型（</a:t>
              </a:r>
              <a:r>
                <a:rPr lang="zh-CN" altLang="en-US" sz="1400" dirty="0">
                  <a:solidFill>
                    <a:srgbClr val="0070C0"/>
                  </a:solidFill>
                </a:rPr>
                <a:t>声学模型</a:t>
              </a:r>
              <a:r>
                <a:rPr lang="zh-CN" altLang="en-US" sz="1400" dirty="0"/>
                <a:t>）和</a:t>
              </a:r>
              <a:r>
                <a:rPr lang="zh-CN" altLang="en-US" sz="1400" dirty="0">
                  <a:solidFill>
                    <a:srgbClr val="0070C0"/>
                  </a:solidFill>
                </a:rPr>
                <a:t>语言模型</a:t>
              </a:r>
              <a:r>
                <a:rPr lang="zh-CN" altLang="en-US" sz="1400" dirty="0"/>
                <a:t>需要通过训练得到</a:t>
              </a:r>
              <a:endParaRPr lang="zh-CN" altLang="en-US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59113" y="1981200"/>
          <a:ext cx="25828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9" name="公式" r:id="rId1" imgW="1434465" imgH="317500" progId="Equation.3">
                  <p:embed/>
                </p:oleObj>
              </mc:Choice>
              <mc:Fallback>
                <p:oleObj name="公式" r:id="rId1" imgW="1434465" imgH="317500" progId="Equation.3">
                  <p:embed/>
                  <p:pic>
                    <p:nvPicPr>
                      <p:cNvPr id="0" name="图片 262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1200"/>
                        <a:ext cx="25828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33700" y="2852738"/>
          <a:ext cx="28336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0" name="公式" r:id="rId3" imgW="1574800" imgH="419100" progId="Equation.3">
                  <p:embed/>
                </p:oleObj>
              </mc:Choice>
              <mc:Fallback>
                <p:oleObj name="公式" r:id="rId3" imgW="1574800" imgH="419100" progId="Equation.3">
                  <p:embed/>
                  <p:pic>
                    <p:nvPicPr>
                      <p:cNvPr id="0" name="图片 262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852738"/>
                        <a:ext cx="28336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81338" y="3892550"/>
          <a:ext cx="2787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1" name="公式" r:id="rId5" imgW="1548765" imgH="304800" progId="Equation.3">
                  <p:embed/>
                </p:oleObj>
              </mc:Choice>
              <mc:Fallback>
                <p:oleObj name="公式" r:id="rId5" imgW="1548765" imgH="304800" progId="Equation.3">
                  <p:embed/>
                  <p:pic>
                    <p:nvPicPr>
                      <p:cNvPr id="0" name="图片 262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892550"/>
                        <a:ext cx="2787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248150" y="3779838"/>
            <a:ext cx="936625" cy="650875"/>
          </a:xfrm>
          <a:prstGeom prst="wedgeRoundRectCallout">
            <a:avLst>
              <a:gd name="adj1" fmla="val -72986"/>
              <a:gd name="adj2" fmla="val 115157"/>
              <a:gd name="adj3" fmla="val 16667"/>
            </a:avLst>
          </a:prstGeom>
          <a:noFill/>
          <a:ln w="158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19700" y="3789363"/>
            <a:ext cx="720725" cy="650875"/>
          </a:xfrm>
          <a:prstGeom prst="wedgeRoundRectCallout">
            <a:avLst>
              <a:gd name="adj1" fmla="val 81963"/>
              <a:gd name="adj2" fmla="val -125894"/>
              <a:gd name="adj3" fmla="val 16667"/>
            </a:avLst>
          </a:prstGeom>
          <a:noFill/>
          <a:ln w="158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27763" y="2997200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语言学得分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92500" y="49418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声学得分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0" name="圆角矩形标注 8"/>
          <p:cNvSpPr>
            <a:spLocks noChangeArrowheads="1"/>
          </p:cNvSpPr>
          <p:nvPr/>
        </p:nvSpPr>
        <p:spPr bwMode="auto">
          <a:xfrm>
            <a:off x="6121466" y="1484313"/>
            <a:ext cx="970814" cy="496888"/>
          </a:xfrm>
          <a:prstGeom prst="wedgeRoundRectCallout">
            <a:avLst>
              <a:gd name="adj1" fmla="val -158348"/>
              <a:gd name="adj2" fmla="val 69555"/>
              <a:gd name="adj3" fmla="val 16667"/>
            </a:avLst>
          </a:prstGeom>
          <a:noFill/>
          <a:ln w="158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词序列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5" grpId="0"/>
      <p:bldP spid="11" grpId="0"/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7" name="矩形 389136"/>
          <p:cNvSpPr/>
          <p:nvPr/>
        </p:nvSpPr>
        <p:spPr bwMode="auto">
          <a:xfrm>
            <a:off x="971600" y="1844824"/>
            <a:ext cx="3312368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模型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917" y="140348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声学模型</a:t>
            </a:r>
            <a:r>
              <a:rPr lang="en-US" altLang="zh-CN" b="1" dirty="0"/>
              <a:t>(</a:t>
            </a:r>
            <a:r>
              <a:rPr lang="zh-CN" altLang="en-US" b="1" dirty="0"/>
              <a:t>音素模型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259632" y="21328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94969" y="30197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音素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546663" y="2566145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1546663" y="2738042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0" name="Group 11"/>
          <p:cNvGrpSpPr/>
          <p:nvPr/>
        </p:nvGrpSpPr>
        <p:grpSpPr bwMode="auto">
          <a:xfrm>
            <a:off x="2483768" y="1988840"/>
            <a:ext cx="1295400" cy="438150"/>
            <a:chOff x="8180" y="8610"/>
            <a:chExt cx="2040" cy="690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9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9120" name="Group 27"/>
          <p:cNvGrpSpPr/>
          <p:nvPr/>
        </p:nvGrpSpPr>
        <p:grpSpPr bwMode="auto">
          <a:xfrm>
            <a:off x="2496468" y="2918842"/>
            <a:ext cx="1295400" cy="438150"/>
            <a:chOff x="8180" y="8610"/>
            <a:chExt cx="2040" cy="690"/>
          </a:xfrm>
        </p:grpSpPr>
        <p:sp>
          <p:nvSpPr>
            <p:cNvPr id="389121" name="Oval 28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2" name="Line 29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4" name="Oval 30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5" name="AutoShape 31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6" name="Line 32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7" name="Oval 33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8" name="AutoShape 34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9" name="Line 35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89130" name="Group 36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389135" name="Line 37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136" name="Line 38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9131" name="Group 39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389133" name="Line 40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134" name="Line 41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9132" name="AutoShape 42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1546663" y="2909940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3059832" y="2564904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" name="Oval 32"/>
          <p:cNvSpPr>
            <a:spLocks noChangeArrowheads="1"/>
          </p:cNvSpPr>
          <p:nvPr/>
        </p:nvSpPr>
        <p:spPr bwMode="auto">
          <a:xfrm>
            <a:off x="3059832" y="2736801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" name="矩形 69"/>
          <p:cNvSpPr/>
          <p:nvPr/>
        </p:nvSpPr>
        <p:spPr bwMode="auto">
          <a:xfrm>
            <a:off x="4855502" y="1844824"/>
            <a:ext cx="3861476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85596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词典</a:t>
            </a:r>
            <a:endParaRPr lang="zh-CN" altLang="en-US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4925683" y="2124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835924" y="30143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5212714" y="2557503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" name="Oval 32"/>
          <p:cNvSpPr>
            <a:spLocks noChangeArrowheads="1"/>
          </p:cNvSpPr>
          <p:nvPr/>
        </p:nvSpPr>
        <p:spPr bwMode="auto">
          <a:xfrm>
            <a:off x="5212714" y="2729400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" name="Oval 32"/>
          <p:cNvSpPr>
            <a:spLocks noChangeArrowheads="1"/>
          </p:cNvSpPr>
          <p:nvPr/>
        </p:nvSpPr>
        <p:spPr bwMode="auto">
          <a:xfrm>
            <a:off x="5212714" y="2901298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77" name="Group 11"/>
          <p:cNvGrpSpPr/>
          <p:nvPr/>
        </p:nvGrpSpPr>
        <p:grpSpPr bwMode="auto">
          <a:xfrm>
            <a:off x="5632605" y="2159301"/>
            <a:ext cx="810608" cy="207676"/>
            <a:chOff x="8180" y="8610"/>
            <a:chExt cx="2040" cy="690"/>
          </a:xfrm>
        </p:grpSpPr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6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89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1"/>
          <p:cNvGrpSpPr/>
          <p:nvPr/>
        </p:nvGrpSpPr>
        <p:grpSpPr bwMode="auto">
          <a:xfrm>
            <a:off x="6582004" y="2167879"/>
            <a:ext cx="810608" cy="207676"/>
            <a:chOff x="8180" y="8610"/>
            <a:chExt cx="2040" cy="690"/>
          </a:xfrm>
        </p:grpSpPr>
        <p:sp>
          <p:nvSpPr>
            <p:cNvPr id="94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2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107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3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9" name="Group 11"/>
          <p:cNvGrpSpPr/>
          <p:nvPr/>
        </p:nvGrpSpPr>
        <p:grpSpPr bwMode="auto">
          <a:xfrm>
            <a:off x="7511599" y="2167879"/>
            <a:ext cx="810608" cy="207676"/>
            <a:chOff x="8180" y="8610"/>
            <a:chExt cx="2040" cy="690"/>
          </a:xfrm>
        </p:grpSpPr>
        <p:sp>
          <p:nvSpPr>
            <p:cNvPr id="110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8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123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9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121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0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Oval 32"/>
          <p:cNvSpPr>
            <a:spLocks noChangeArrowheads="1"/>
          </p:cNvSpPr>
          <p:nvPr/>
        </p:nvSpPr>
        <p:spPr bwMode="auto">
          <a:xfrm>
            <a:off x="6973033" y="2780928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6" name="Oval 32"/>
          <p:cNvSpPr>
            <a:spLocks noChangeArrowheads="1"/>
          </p:cNvSpPr>
          <p:nvPr/>
        </p:nvSpPr>
        <p:spPr bwMode="auto">
          <a:xfrm>
            <a:off x="6973033" y="3033577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7" name="Oval 32"/>
          <p:cNvSpPr>
            <a:spLocks noChangeArrowheads="1"/>
          </p:cNvSpPr>
          <p:nvPr/>
        </p:nvSpPr>
        <p:spPr bwMode="auto">
          <a:xfrm>
            <a:off x="6973033" y="3286225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389139" name="直接箭头连接符 389138"/>
          <p:cNvCxnSpPr/>
          <p:nvPr/>
        </p:nvCxnSpPr>
        <p:spPr bwMode="auto">
          <a:xfrm>
            <a:off x="6436800" y="2343501"/>
            <a:ext cx="176400" cy="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>
            <a:off x="7354800" y="2347074"/>
            <a:ext cx="176400" cy="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1" name="文本框 130"/>
          <p:cNvSpPr txBox="1"/>
          <p:nvPr/>
        </p:nvSpPr>
        <p:spPr>
          <a:xfrm>
            <a:off x="5783862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694509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612087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971600" y="4465010"/>
            <a:ext cx="3312368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词条相互关联的条件概率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N-gram: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964355" y="40722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语言模型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43" name="矩形 389142"/>
              <p:cNvSpPr/>
              <p:nvPr/>
            </p:nvSpPr>
            <p:spPr>
              <a:xfrm>
                <a:off x="1267052" y="5365110"/>
                <a:ext cx="27890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9143" name="矩形 389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52" y="5365110"/>
                <a:ext cx="2789032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8" t="-156" r="12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8"/>
          <p:cNvSpPr>
            <a:spLocks noChangeArrowheads="1"/>
          </p:cNvSpPr>
          <p:nvPr/>
        </p:nvSpPr>
        <p:spPr bwMode="auto">
          <a:xfrm>
            <a:off x="4242823" y="446501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SzPct val="100000"/>
              <a:buNone/>
            </a:pPr>
            <a:endParaRPr kumimoji="1" lang="zh-CN" altLang="en-US" sz="2800" b="1" dirty="0">
              <a:solidFill>
                <a:srgbClr val="1F2039"/>
              </a:solidFill>
              <a:latin typeface="宋体" panose="02010600030101010101" pitchFamily="2" charset="-122"/>
            </a:endParaRPr>
          </a:p>
        </p:txBody>
      </p:sp>
      <p:grpSp>
        <p:nvGrpSpPr>
          <p:cNvPr id="389144" name="组合 389143"/>
          <p:cNvGrpSpPr/>
          <p:nvPr/>
        </p:nvGrpSpPr>
        <p:grpSpPr>
          <a:xfrm>
            <a:off x="5765356" y="5192717"/>
            <a:ext cx="2369996" cy="756300"/>
            <a:chOff x="5469422" y="4112860"/>
            <a:chExt cx="2369996" cy="756300"/>
          </a:xfrm>
        </p:grpSpPr>
        <p:sp>
          <p:nvSpPr>
            <p:cNvPr id="141" name="AutoShape 48"/>
            <p:cNvSpPr>
              <a:spLocks noChangeArrowheads="1"/>
            </p:cNvSpPr>
            <p:nvPr/>
          </p:nvSpPr>
          <p:spPr bwMode="auto">
            <a:xfrm>
              <a:off x="5469422" y="4112860"/>
              <a:ext cx="2369996" cy="756300"/>
            </a:xfrm>
            <a:prstGeom prst="wedgeRoundRectCallout">
              <a:avLst>
                <a:gd name="adj1" fmla="val -127414"/>
                <a:gd name="adj2" fmla="val -280012"/>
                <a:gd name="adj3" fmla="val 16667"/>
              </a:avLst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400" dirty="0"/>
            </a:p>
          </p:txBody>
        </p:sp>
        <p:graphicFrame>
          <p:nvGraphicFramePr>
            <p:cNvPr id="140" name="Object 19"/>
            <p:cNvGraphicFramePr>
              <a:graphicFrameLocks noChangeAspect="1"/>
            </p:cNvGraphicFramePr>
            <p:nvPr/>
          </p:nvGraphicFramePr>
          <p:xfrm>
            <a:off x="5809729" y="4335419"/>
            <a:ext cx="16335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5" name="Equation" r:id="rId2" imgW="812165" imgH="203200" progId="Equation.DSMT4">
                    <p:embed/>
                  </p:oleObj>
                </mc:Choice>
                <mc:Fallback>
                  <p:oleObj name="Equation" r:id="rId2" imgW="812165" imgH="203200" progId="Equation.DSMT4">
                    <p:embed/>
                    <p:pic>
                      <p:nvPicPr>
                        <p:cNvPr id="0" name="图片 206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9729" y="4335419"/>
                          <a:ext cx="1633538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7" name="矩形 389136"/>
          <p:cNvSpPr/>
          <p:nvPr/>
        </p:nvSpPr>
        <p:spPr bwMode="auto">
          <a:xfrm>
            <a:off x="971600" y="1844824"/>
            <a:ext cx="3312368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917" y="140348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声学模型</a:t>
            </a:r>
            <a:r>
              <a:rPr lang="en-US" altLang="zh-CN" b="1" dirty="0"/>
              <a:t>(</a:t>
            </a:r>
            <a:r>
              <a:rPr lang="zh-CN" altLang="en-US" b="1" dirty="0"/>
              <a:t>音素模型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259632" y="21328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94969" y="30197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音素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546663" y="2566145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1546663" y="2738042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0" name="Group 11"/>
          <p:cNvGrpSpPr/>
          <p:nvPr/>
        </p:nvGrpSpPr>
        <p:grpSpPr bwMode="auto">
          <a:xfrm>
            <a:off x="2483768" y="1988840"/>
            <a:ext cx="1295400" cy="438150"/>
            <a:chOff x="8180" y="8610"/>
            <a:chExt cx="2040" cy="690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9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9120" name="Group 27"/>
          <p:cNvGrpSpPr/>
          <p:nvPr/>
        </p:nvGrpSpPr>
        <p:grpSpPr bwMode="auto">
          <a:xfrm>
            <a:off x="2496468" y="2918842"/>
            <a:ext cx="1295400" cy="438150"/>
            <a:chOff x="8180" y="8610"/>
            <a:chExt cx="2040" cy="690"/>
          </a:xfrm>
        </p:grpSpPr>
        <p:sp>
          <p:nvSpPr>
            <p:cNvPr id="389121" name="Oval 28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2" name="Line 29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4" name="Oval 30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5" name="AutoShape 31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6" name="Line 32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7" name="Oval 33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8" name="AutoShape 34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129" name="Line 35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89130" name="Group 36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389135" name="Line 37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136" name="Line 38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9131" name="Group 39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389133" name="Line 40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134" name="Line 41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9132" name="AutoShape 42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1546663" y="2909940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3059832" y="2564904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" name="Oval 32"/>
          <p:cNvSpPr>
            <a:spLocks noChangeArrowheads="1"/>
          </p:cNvSpPr>
          <p:nvPr/>
        </p:nvSpPr>
        <p:spPr bwMode="auto">
          <a:xfrm>
            <a:off x="3059832" y="2736801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" name="矩形 69"/>
          <p:cNvSpPr/>
          <p:nvPr/>
        </p:nvSpPr>
        <p:spPr bwMode="auto">
          <a:xfrm>
            <a:off x="4855502" y="1844824"/>
            <a:ext cx="3861476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87077" y="14211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词典</a:t>
            </a:r>
            <a:endParaRPr lang="zh-CN" altLang="en-US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4925683" y="2124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835924" y="30143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5212714" y="2557503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" name="Oval 32"/>
          <p:cNvSpPr>
            <a:spLocks noChangeArrowheads="1"/>
          </p:cNvSpPr>
          <p:nvPr/>
        </p:nvSpPr>
        <p:spPr bwMode="auto">
          <a:xfrm>
            <a:off x="5212714" y="2729400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" name="Oval 32"/>
          <p:cNvSpPr>
            <a:spLocks noChangeArrowheads="1"/>
          </p:cNvSpPr>
          <p:nvPr/>
        </p:nvSpPr>
        <p:spPr bwMode="auto">
          <a:xfrm>
            <a:off x="5212714" y="2901298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77" name="Group 11"/>
          <p:cNvGrpSpPr/>
          <p:nvPr/>
        </p:nvGrpSpPr>
        <p:grpSpPr bwMode="auto">
          <a:xfrm>
            <a:off x="5632605" y="2159301"/>
            <a:ext cx="810608" cy="207676"/>
            <a:chOff x="8180" y="8610"/>
            <a:chExt cx="2040" cy="690"/>
          </a:xfrm>
        </p:grpSpPr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6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89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1"/>
          <p:cNvGrpSpPr/>
          <p:nvPr/>
        </p:nvGrpSpPr>
        <p:grpSpPr bwMode="auto">
          <a:xfrm>
            <a:off x="6582004" y="2167879"/>
            <a:ext cx="810608" cy="207676"/>
            <a:chOff x="8180" y="8610"/>
            <a:chExt cx="2040" cy="690"/>
          </a:xfrm>
        </p:grpSpPr>
        <p:sp>
          <p:nvSpPr>
            <p:cNvPr id="94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2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107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3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9" name="Group 11"/>
          <p:cNvGrpSpPr/>
          <p:nvPr/>
        </p:nvGrpSpPr>
        <p:grpSpPr bwMode="auto">
          <a:xfrm>
            <a:off x="7511599" y="2167879"/>
            <a:ext cx="810608" cy="207676"/>
            <a:chOff x="8180" y="8610"/>
            <a:chExt cx="2040" cy="690"/>
          </a:xfrm>
        </p:grpSpPr>
        <p:sp>
          <p:nvSpPr>
            <p:cNvPr id="110" name="Oval 12"/>
            <p:cNvSpPr>
              <a:spLocks noChangeArrowheads="1"/>
            </p:cNvSpPr>
            <p:nvPr/>
          </p:nvSpPr>
          <p:spPr bwMode="auto">
            <a:xfrm>
              <a:off x="8180" y="861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8327" y="861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9005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AutoShape 15"/>
            <p:cNvSpPr>
              <a:spLocks noChangeArrowheads="1"/>
            </p:cNvSpPr>
            <p:nvPr/>
          </p:nvSpPr>
          <p:spPr bwMode="auto">
            <a:xfrm>
              <a:off x="9107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9152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17"/>
            <p:cNvSpPr>
              <a:spLocks noChangeArrowheads="1"/>
            </p:cNvSpPr>
            <p:nvPr/>
          </p:nvSpPr>
          <p:spPr bwMode="auto">
            <a:xfrm>
              <a:off x="9860" y="8640"/>
              <a:ext cx="360" cy="5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AutoShape 18"/>
            <p:cNvSpPr>
              <a:spLocks noChangeArrowheads="1"/>
            </p:cNvSpPr>
            <p:nvPr/>
          </p:nvSpPr>
          <p:spPr bwMode="auto">
            <a:xfrm>
              <a:off x="9962" y="914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10007" y="8640"/>
              <a:ext cx="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8" name="Group 20"/>
            <p:cNvGrpSpPr/>
            <p:nvPr/>
          </p:nvGrpSpPr>
          <p:grpSpPr bwMode="auto">
            <a:xfrm>
              <a:off x="8465" y="9204"/>
              <a:ext cx="652" cy="9"/>
              <a:chOff x="8465" y="9204"/>
              <a:chExt cx="652" cy="9"/>
            </a:xfrm>
          </p:grpSpPr>
          <p:sp>
            <p:nvSpPr>
              <p:cNvPr id="123" name="Line 21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Line 22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9" name="Group 23"/>
            <p:cNvGrpSpPr/>
            <p:nvPr/>
          </p:nvGrpSpPr>
          <p:grpSpPr bwMode="auto">
            <a:xfrm>
              <a:off x="9305" y="9219"/>
              <a:ext cx="652" cy="9"/>
              <a:chOff x="8465" y="9204"/>
              <a:chExt cx="652" cy="9"/>
            </a:xfrm>
          </p:grpSpPr>
          <p:sp>
            <p:nvSpPr>
              <p:cNvPr id="121" name="Line 24"/>
              <p:cNvSpPr>
                <a:spLocks noChangeShapeType="1"/>
              </p:cNvSpPr>
              <p:nvPr/>
            </p:nvSpPr>
            <p:spPr bwMode="auto">
              <a:xfrm>
                <a:off x="8465" y="9213"/>
                <a:ext cx="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Line 25"/>
              <p:cNvSpPr>
                <a:spLocks noChangeShapeType="1"/>
              </p:cNvSpPr>
              <p:nvPr/>
            </p:nvSpPr>
            <p:spPr bwMode="auto">
              <a:xfrm>
                <a:off x="8645" y="920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0" name="AutoShape 26"/>
            <p:cNvSpPr>
              <a:spLocks noChangeArrowheads="1"/>
            </p:cNvSpPr>
            <p:nvPr/>
          </p:nvSpPr>
          <p:spPr bwMode="auto">
            <a:xfrm>
              <a:off x="8280" y="9114"/>
              <a:ext cx="180" cy="156"/>
            </a:xfrm>
            <a:prstGeom prst="flowChartConnector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Oval 32"/>
          <p:cNvSpPr>
            <a:spLocks noChangeArrowheads="1"/>
          </p:cNvSpPr>
          <p:nvPr/>
        </p:nvSpPr>
        <p:spPr bwMode="auto">
          <a:xfrm>
            <a:off x="6973033" y="2780928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6" name="Oval 32"/>
          <p:cNvSpPr>
            <a:spLocks noChangeArrowheads="1"/>
          </p:cNvSpPr>
          <p:nvPr/>
        </p:nvSpPr>
        <p:spPr bwMode="auto">
          <a:xfrm>
            <a:off x="6973033" y="3033577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7" name="Oval 32"/>
          <p:cNvSpPr>
            <a:spLocks noChangeArrowheads="1"/>
          </p:cNvSpPr>
          <p:nvPr/>
        </p:nvSpPr>
        <p:spPr bwMode="auto">
          <a:xfrm>
            <a:off x="6973033" y="3286225"/>
            <a:ext cx="60846" cy="7076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389139" name="直接箭头连接符 389138"/>
          <p:cNvCxnSpPr/>
          <p:nvPr/>
        </p:nvCxnSpPr>
        <p:spPr bwMode="auto">
          <a:xfrm>
            <a:off x="6436800" y="2343501"/>
            <a:ext cx="176400" cy="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>
            <a:off x="7354800" y="2347074"/>
            <a:ext cx="176400" cy="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1" name="文本框 130"/>
          <p:cNvSpPr txBox="1"/>
          <p:nvPr/>
        </p:nvSpPr>
        <p:spPr>
          <a:xfrm>
            <a:off x="5783862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694509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612087" y="24098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971600" y="4465010"/>
            <a:ext cx="3312368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词条相互关联的条件概率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N-gram: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964355" y="40722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语言模型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43" name="矩形 389142"/>
              <p:cNvSpPr/>
              <p:nvPr/>
            </p:nvSpPr>
            <p:spPr>
              <a:xfrm>
                <a:off x="1267052" y="5365110"/>
                <a:ext cx="27890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9143" name="矩形 389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52" y="5365110"/>
                <a:ext cx="2789032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8" t="-156" r="12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8"/>
          <p:cNvSpPr>
            <a:spLocks noChangeArrowheads="1"/>
          </p:cNvSpPr>
          <p:nvPr/>
        </p:nvSpPr>
        <p:spPr bwMode="auto">
          <a:xfrm>
            <a:off x="4242823" y="446501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SzPct val="100000"/>
              <a:buNone/>
            </a:pPr>
            <a:endParaRPr kumimoji="1" lang="zh-CN" altLang="en-US" sz="2800" b="1" dirty="0">
              <a:solidFill>
                <a:srgbClr val="1F2039"/>
              </a:solidFill>
              <a:latin typeface="宋体" panose="02010600030101010101" pitchFamily="2" charset="-122"/>
            </a:endParaRPr>
          </a:p>
        </p:txBody>
      </p:sp>
      <p:grpSp>
        <p:nvGrpSpPr>
          <p:cNvPr id="389144" name="组合 389143"/>
          <p:cNvGrpSpPr/>
          <p:nvPr/>
        </p:nvGrpSpPr>
        <p:grpSpPr>
          <a:xfrm>
            <a:off x="5853138" y="4511927"/>
            <a:ext cx="2369996" cy="712354"/>
            <a:chOff x="5469422" y="4112860"/>
            <a:chExt cx="2369996" cy="756300"/>
          </a:xfrm>
        </p:grpSpPr>
        <p:sp>
          <p:nvSpPr>
            <p:cNvPr id="141" name="AutoShape 48"/>
            <p:cNvSpPr>
              <a:spLocks noChangeArrowheads="1"/>
            </p:cNvSpPr>
            <p:nvPr/>
          </p:nvSpPr>
          <p:spPr bwMode="auto">
            <a:xfrm>
              <a:off x="5469422" y="4112860"/>
              <a:ext cx="2369996" cy="756300"/>
            </a:xfrm>
            <a:prstGeom prst="wedgeRoundRectCallout">
              <a:avLst>
                <a:gd name="adj1" fmla="val -128804"/>
                <a:gd name="adj2" fmla="val -211620"/>
                <a:gd name="adj3" fmla="val 16667"/>
              </a:avLst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/>
                <a:t>    的学习是关键，两部分互相耦合</a:t>
              </a:r>
              <a:endParaRPr lang="zh-CN" altLang="en-US" sz="1400" dirty="0"/>
            </a:p>
          </p:txBody>
        </p:sp>
        <p:graphicFrame>
          <p:nvGraphicFramePr>
            <p:cNvPr id="140" name="Object 19"/>
            <p:cNvGraphicFramePr>
              <a:graphicFrameLocks noChangeAspect="1"/>
            </p:cNvGraphicFramePr>
            <p:nvPr/>
          </p:nvGraphicFramePr>
          <p:xfrm>
            <a:off x="5593166" y="4195778"/>
            <a:ext cx="195068" cy="245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2" name="Equation" r:id="rId2" imgW="3352800" imgH="4267200" progId="Equation.DSMT4">
                    <p:embed/>
                  </p:oleObj>
                </mc:Choice>
                <mc:Fallback>
                  <p:oleObj name="Equation" r:id="rId2" imgW="3352800" imgH="4267200" progId="Equation.DSMT4">
                    <p:embed/>
                    <p:pic>
                      <p:nvPicPr>
                        <p:cNvPr id="0" name="图片 2078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3166" y="4195778"/>
                          <a:ext cx="195068" cy="2459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" name="AutoShape 48"/>
          <p:cNvSpPr>
            <a:spLocks noChangeArrowheads="1"/>
          </p:cNvSpPr>
          <p:nvPr/>
        </p:nvSpPr>
        <p:spPr bwMode="auto">
          <a:xfrm>
            <a:off x="6511372" y="3843621"/>
            <a:ext cx="2369996" cy="342088"/>
          </a:xfrm>
          <a:prstGeom prst="wedgeRoundRectCallout">
            <a:avLst>
              <a:gd name="adj1" fmla="val -10624"/>
              <a:gd name="adj2" fmla="val -432970"/>
              <a:gd name="adj3" fmla="val 16667"/>
            </a:avLst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一般不需要学习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901596" y="5694334"/>
            <a:ext cx="3730358" cy="831010"/>
            <a:chOff x="4901596" y="5694334"/>
            <a:chExt cx="3730358" cy="710030"/>
          </a:xfrm>
        </p:grpSpPr>
        <p:sp>
          <p:nvSpPr>
            <p:cNvPr id="128" name="AutoShape 48"/>
            <p:cNvSpPr>
              <a:spLocks noChangeArrowheads="1"/>
            </p:cNvSpPr>
            <p:nvPr/>
          </p:nvSpPr>
          <p:spPr bwMode="auto">
            <a:xfrm>
              <a:off x="4901596" y="5694334"/>
              <a:ext cx="3730358" cy="710030"/>
            </a:xfrm>
            <a:prstGeom prst="wedgeRoundRectCallout">
              <a:avLst>
                <a:gd name="adj1" fmla="val -74024"/>
                <a:gd name="adj2" fmla="val -65484"/>
                <a:gd name="adj3" fmla="val 16667"/>
              </a:avLst>
            </a:prstGeom>
            <a:solidFill>
              <a:schemeClr val="bg1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/>
                <a:t>独立进行，极大似然估计</a:t>
              </a:r>
              <a:endParaRPr lang="en-US" altLang="zh-CN" sz="1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/>
                <a:t>考虑数据稀疏问题</a:t>
              </a:r>
              <a:endParaRPr lang="zh-CN" altLang="en-US" sz="1400" dirty="0"/>
            </a:p>
          </p:txBody>
        </p:sp>
        <p:graphicFrame>
          <p:nvGraphicFramePr>
            <p:cNvPr id="144" name="Object 6"/>
            <p:cNvGraphicFramePr>
              <a:graphicFrameLocks noChangeAspect="1"/>
            </p:cNvGraphicFramePr>
            <p:nvPr/>
          </p:nvGraphicFramePr>
          <p:xfrm>
            <a:off x="6018836" y="5899067"/>
            <a:ext cx="2357834" cy="356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3" name="Equation" r:id="rId4" imgW="67970400" imgH="10363200" progId="Equation.DSMT4">
                    <p:embed/>
                  </p:oleObj>
                </mc:Choice>
                <mc:Fallback>
                  <p:oleObj name="Equation" r:id="rId4" imgW="67970400" imgH="10363200" progId="Equation.DSMT4">
                    <p:embed/>
                    <p:pic>
                      <p:nvPicPr>
                        <p:cNvPr id="0" name="图片 207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8836" y="5899067"/>
                          <a:ext cx="2357834" cy="356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  <a:sym typeface="+mn-ea"/>
              </a:rPr>
              <a:t>模型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几个问题：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）基本声学单元（子词）的选择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）如何得到词模型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）如何训练子词模型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）如何利用语言学知识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）如何识别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Monophone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Triphone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强制对齐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实现音素级分割和给模型赋初值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Baum-Welch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算法</a:t>
            </a:r>
            <a:r>
              <a:rPr kumimoji="1" lang="zh-CN" altLang="en-US" sz="2000" b="1" dirty="0">
                <a:solidFill>
                  <a:srgbClr val="1F2039"/>
                </a:solidFill>
                <a:latin typeface="宋体" panose="02010600030101010101" pitchFamily="2" charset="-122"/>
              </a:rPr>
              <a:t>更精确的估计模型参数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Monophone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Triphone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英文只能在音素上建立声学模型，中文多采用半音节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单音素模型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Monophone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）：每个音素建立一个</a:t>
            </a: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模型。</a:t>
            </a:r>
            <a:endParaRPr lang="en-US" altLang="zh-CN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三音素模型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Triphone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）：考虑协同发音效应，上下文不同则建立不同的</a:t>
            </a: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模型。例如：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8823" y="5232041"/>
            <a:ext cx="1340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-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iy+n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3788823" y="5322230"/>
            <a:ext cx="339074" cy="504057"/>
          </a:xfrm>
          <a:prstGeom prst="wedgeRoundRectCallout">
            <a:avLst>
              <a:gd name="adj1" fmla="val -72986"/>
              <a:gd name="adj2" fmla="val 115157"/>
              <a:gd name="adj3" fmla="val 16667"/>
            </a:avLst>
          </a:prstGeom>
          <a:noFill/>
          <a:ln w="158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803799" y="5322230"/>
            <a:ext cx="259681" cy="432049"/>
          </a:xfrm>
          <a:prstGeom prst="wedgeRoundRectCallout">
            <a:avLst>
              <a:gd name="adj1" fmla="val 81963"/>
              <a:gd name="adj2" fmla="val -125894"/>
              <a:gd name="adj3" fmla="val 16667"/>
            </a:avLst>
          </a:prstGeom>
          <a:noFill/>
          <a:ln w="158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044887" y="465313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下文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280318" y="616791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上文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noFill/>
        </p:spPr>
        <p:txBody>
          <a:bodyPr/>
          <a:lstStyle/>
          <a:p>
            <a:pPr eaLnBrk="1" hangingPunct="1"/>
            <a:r>
              <a:rPr lang="en-US" altLang="zh-CN" sz="2400" b="1" dirty="0" err="1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Triphone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数量太多（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48×48×48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），建模时需要太多数据。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状态绑定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S. . "Tree-based state tying for high accuracy acoustic modeling." Proc. ARPA Human Language Technology Workshop 1994.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861253"/>
            <a:ext cx="5378443" cy="25355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6722" y="4221088"/>
            <a:ext cx="2953749" cy="196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算法训练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Monophone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Monophone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Triphone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算法训练。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）中心音素相同的三音素被聚类，一个典型的状态被选择出，同类的状态绑定该状态。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 增加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混合分量数。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教学目的</a:t>
            </a:r>
            <a:endParaRPr lang="zh-CN" altLang="en-US" dirty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478302" y="1426774"/>
            <a:ext cx="7664671" cy="45550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黑体" panose="02010609060101010101" pitchFamily="2" charset="-122"/>
              </a:rPr>
              <a:t>教学目的：</a:t>
            </a:r>
            <a:endParaRPr lang="en-US" altLang="zh-CN" sz="2000" b="1" dirty="0">
              <a:latin typeface="黑体" panose="0201060906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latin typeface="黑体" panose="02010609060101010101" pitchFamily="2" charset="-122"/>
              </a:rPr>
              <a:t>    </a:t>
            </a:r>
            <a:r>
              <a:rPr lang="zh-CN" altLang="en-US" sz="2000" b="1" dirty="0">
                <a:latin typeface="黑体" panose="02010609060101010101" pitchFamily="2" charset="-122"/>
              </a:rPr>
              <a:t>以</a:t>
            </a:r>
            <a:r>
              <a:rPr lang="en-US" altLang="zh-CN" sz="2000" b="1" dirty="0">
                <a:latin typeface="黑体" panose="02010609060101010101" pitchFamily="2" charset="-122"/>
              </a:rPr>
              <a:t>《</a:t>
            </a:r>
            <a:r>
              <a:rPr lang="zh-CN" altLang="en-US" sz="2000" b="1" dirty="0">
                <a:latin typeface="黑体" panose="02010609060101010101" pitchFamily="2" charset="-122"/>
              </a:rPr>
              <a:t>视听觉信号处理</a:t>
            </a:r>
            <a:r>
              <a:rPr lang="en-US" altLang="zh-CN" sz="2000" b="1" dirty="0">
                <a:latin typeface="黑体" panose="02010609060101010101" pitchFamily="2" charset="-122"/>
              </a:rPr>
              <a:t>》</a:t>
            </a:r>
            <a:r>
              <a:rPr lang="zh-CN" altLang="en-US" sz="2000" b="1" dirty="0">
                <a:latin typeface="黑体" panose="02010609060101010101" pitchFamily="2" charset="-122"/>
              </a:rPr>
              <a:t>和</a:t>
            </a:r>
            <a:r>
              <a:rPr lang="en-US" altLang="zh-CN" sz="2000" b="1" dirty="0">
                <a:latin typeface="黑体" panose="02010609060101010101" pitchFamily="2" charset="-122"/>
              </a:rPr>
              <a:t>《</a:t>
            </a:r>
            <a:r>
              <a:rPr lang="zh-CN" altLang="en-US" sz="2000" b="1" dirty="0">
                <a:latin typeface="黑体" panose="02010609060101010101" pitchFamily="2" charset="-122"/>
              </a:rPr>
              <a:t>模式识别与深度学习</a:t>
            </a:r>
            <a:r>
              <a:rPr lang="en-US" altLang="zh-CN" sz="2000" b="1" dirty="0">
                <a:latin typeface="黑体" panose="02010609060101010101" pitchFamily="2" charset="-122"/>
              </a:rPr>
              <a:t>》</a:t>
            </a:r>
            <a:r>
              <a:rPr lang="zh-CN" altLang="en-US" sz="2000" b="1" dirty="0">
                <a:latin typeface="黑体" panose="02010609060101010101" pitchFamily="2" charset="-122"/>
              </a:rPr>
              <a:t>中的知识为基础，面向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2" charset="-122"/>
              </a:rPr>
              <a:t>视听觉领域实际的信息理解任务</a:t>
            </a:r>
            <a:r>
              <a:rPr lang="zh-CN" altLang="en-US" sz="2000" b="1" dirty="0">
                <a:latin typeface="黑体" panose="02010609060101010101" pitchFamily="2" charset="-122"/>
              </a:rPr>
              <a:t>，通过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2" charset="-122"/>
              </a:rPr>
              <a:t>课内讲授</a:t>
            </a:r>
            <a:r>
              <a:rPr lang="zh-CN" altLang="en-US" sz="2000" b="1" dirty="0">
                <a:latin typeface="黑体" panose="02010609060101010101" pitchFamily="2" charset="-122"/>
              </a:rPr>
              <a:t>，使学生理解和掌握解决问题所需要的一般化理论与方法，通过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2" charset="-122"/>
              </a:rPr>
              <a:t>课程实践</a:t>
            </a:r>
            <a:r>
              <a:rPr lang="zh-CN" altLang="en-US" sz="2000" b="1" dirty="0">
                <a:latin typeface="黑体" panose="02010609060101010101" pitchFamily="2" charset="-122"/>
              </a:rPr>
              <a:t>，使学生初步具备实现视听觉信息理解系统的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2" charset="-122"/>
              </a:rPr>
              <a:t>动手能力</a:t>
            </a:r>
            <a:r>
              <a:rPr lang="zh-CN" altLang="en-US" sz="2000" b="1" dirty="0">
                <a:latin typeface="黑体" panose="02010609060101010101" pitchFamily="2" charset="-122"/>
              </a:rPr>
              <a:t>，通过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2" charset="-122"/>
              </a:rPr>
              <a:t>翻转课堂</a:t>
            </a:r>
            <a:r>
              <a:rPr lang="zh-CN" altLang="en-US" sz="2000" b="1" dirty="0">
                <a:latin typeface="黑体" panose="02010609060101010101" pitchFamily="2" charset="-122"/>
              </a:rPr>
              <a:t>，培养学生的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2" charset="-122"/>
              </a:rPr>
              <a:t>研究兴趣</a:t>
            </a:r>
            <a:r>
              <a:rPr lang="zh-CN" altLang="en-US" sz="2000" b="1" dirty="0">
                <a:latin typeface="黑体" panose="02010609060101010101" pitchFamily="2" charset="-122"/>
              </a:rPr>
              <a:t>，追踪最前沿的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2" charset="-122"/>
              </a:rPr>
              <a:t>科研动态</a:t>
            </a:r>
            <a:r>
              <a:rPr lang="zh-CN" altLang="en-US" sz="2000" b="1" dirty="0">
                <a:latin typeface="黑体" panose="02010609060101010101" pitchFamily="2" charset="-122"/>
              </a:rPr>
              <a:t>。</a:t>
            </a:r>
            <a:endParaRPr lang="en-US" altLang="zh-CN" sz="2000" b="1" dirty="0">
              <a:latin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黑体" panose="02010609060101010101" pitchFamily="2" charset="-122"/>
              </a:rPr>
              <a:t>考核方法：</a:t>
            </a:r>
            <a:endParaRPr lang="en-US" altLang="zh-CN" sz="2000" b="1" dirty="0">
              <a:latin typeface="黑体" panose="0201060906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黑体" panose="02010609060101010101" pitchFamily="2" charset="-122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、完成课程实践，并撰写报告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、阅读一定的参考文献，撰写读书报告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195736" y="3789040"/>
            <a:ext cx="3960440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4175956" y="4221088"/>
            <a:ext cx="1836204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triangle"/>
          </a:ln>
          <a:effectLst/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2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强制对齐（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alignment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语音识别语料一般只有句子级标注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作为产生式模型，各音素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应独立学习，需要自己的语料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对每一语句，用音素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串联成句子级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迭代式的调用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算法，通过强制对齐，在句子级语料中分割音素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2" y="1700213"/>
            <a:ext cx="575999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Viterbi</a:t>
            </a:r>
            <a:r>
              <a:rPr kumimoji="1"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算法</a:t>
            </a:r>
            <a:r>
              <a:rPr kumimoji="1" lang="en-US" altLang="zh-CN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:  </a:t>
            </a: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1086642" y="1700212"/>
            <a:ext cx="7324726" cy="1127124"/>
            <a:chOff x="678" y="949"/>
            <a:chExt cx="4614" cy="71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23" y="949"/>
              <a:ext cx="34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 给定模型  ，确定最佳状态序列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8" y="1313"/>
            <a:ext cx="14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70" name="" r:id="rId1" imgW="1130300" imgH="228600" progId="Equation.3">
                    <p:embed/>
                  </p:oleObj>
                </mc:Choice>
                <mc:Fallback>
                  <p:oleObj name="" r:id="rId1" imgW="1130300" imgH="228600" progId="Equation.3">
                    <p:embed/>
                    <p:pic>
                      <p:nvPicPr>
                        <p:cNvPr id="0" name="图片 2089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1313"/>
                          <a:ext cx="14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161" y="1331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，使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2692" y="1360"/>
            <a:ext cx="97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71" name="Equation" r:id="rId3" imgW="18288000" imgH="5486400" progId="Equation.DSMT4">
                    <p:embed/>
                  </p:oleObj>
                </mc:Choice>
                <mc:Fallback>
                  <p:oleObj name="Equation" r:id="rId3" imgW="18288000" imgH="5486400" progId="Equation.DSMT4">
                    <p:embed/>
                    <p:pic>
                      <p:nvPicPr>
                        <p:cNvPr id="0" name="图片 208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360"/>
                          <a:ext cx="97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68" y="1329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最大。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1"/>
          <p:cNvGrpSpPr/>
          <p:nvPr/>
        </p:nvGrpSpPr>
        <p:grpSpPr bwMode="auto">
          <a:xfrm>
            <a:off x="1025925" y="4145505"/>
            <a:ext cx="6683375" cy="646112"/>
            <a:chOff x="672" y="3110"/>
            <a:chExt cx="4210" cy="407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72" y="3110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定义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1304" y="3149"/>
            <a:ext cx="357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72" name="Equation" r:id="rId5" imgW="2870200" imgH="292100" progId="Equation.DSMT4">
                    <p:embed/>
                  </p:oleObj>
                </mc:Choice>
                <mc:Fallback>
                  <p:oleObj name="Equation" r:id="rId5" imgW="2870200" imgH="292100" progId="Equation.DSMT4">
                    <p:embed/>
                    <p:pic>
                      <p:nvPicPr>
                        <p:cNvPr id="0" name="图片 2089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149"/>
                          <a:ext cx="357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1025925" y="4810795"/>
          <a:ext cx="68961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3" name="Document" r:id="rId7" imgW="6065520" imgH="1256030" progId="Word.Document.8">
                  <p:embed/>
                </p:oleObj>
              </mc:Choice>
              <mc:Fallback>
                <p:oleObj name="Document" r:id="rId7" imgW="6065520" imgH="1256030" progId="Word.Document.8">
                  <p:embed/>
                  <p:pic>
                    <p:nvPicPr>
                      <p:cNvPr id="0" name="图片 208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925" y="4810795"/>
                        <a:ext cx="68961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04330" y="3158583"/>
          <a:ext cx="32369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4" name="Equation" r:id="rId9" imgW="1524000" imgH="342900" progId="Equation.DSMT4">
                  <p:embed/>
                </p:oleObj>
              </mc:Choice>
              <mc:Fallback>
                <p:oleObj name="Equation" r:id="rId9" imgW="1524000" imgH="342900" progId="Equation.DSMT4">
                  <p:embed/>
                  <p:pic>
                    <p:nvPicPr>
                      <p:cNvPr id="0" name="图片 208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30" y="3158583"/>
                        <a:ext cx="32369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4601369" y="1810092"/>
          <a:ext cx="2841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5" name="Equation" r:id="rId11" imgW="3352800" imgH="4267200" progId="Equation.DSMT4">
                  <p:embed/>
                </p:oleObj>
              </mc:Choice>
              <mc:Fallback>
                <p:oleObj name="Equation" r:id="rId11" imgW="3352800" imgH="4267200" progId="Equation.DSMT4">
                  <p:embed/>
                  <p:pic>
                    <p:nvPicPr>
                      <p:cNvPr id="0" name="图片 208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369" y="1810092"/>
                        <a:ext cx="2841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2910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09800" y="16764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03350" y="1773238"/>
            <a:ext cx="5183188" cy="382587"/>
            <a:chOff x="1351" y="1219"/>
            <a:chExt cx="3265" cy="241"/>
          </a:xfrm>
        </p:grpSpPr>
        <p:sp>
          <p:nvSpPr>
            <p:cNvPr id="94319" name="Rectangle 6"/>
            <p:cNvSpPr>
              <a:spLocks noChangeArrowheads="1"/>
            </p:cNvSpPr>
            <p:nvPr/>
          </p:nvSpPr>
          <p:spPr bwMode="auto">
            <a:xfrm>
              <a:off x="1351" y="1244"/>
              <a:ext cx="221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那么，求取最佳状态序列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4320" name="Group 7"/>
            <p:cNvGrpSpPr/>
            <p:nvPr/>
          </p:nvGrpSpPr>
          <p:grpSpPr bwMode="auto">
            <a:xfrm>
              <a:off x="3647" y="1219"/>
              <a:ext cx="186" cy="215"/>
              <a:chOff x="3388" y="1120"/>
              <a:chExt cx="186" cy="215"/>
            </a:xfrm>
          </p:grpSpPr>
          <p:sp>
            <p:nvSpPr>
              <p:cNvPr id="94322" name="Rectangle 8"/>
              <p:cNvSpPr>
                <a:spLocks noChangeArrowheads="1"/>
              </p:cNvSpPr>
              <p:nvPr/>
            </p:nvSpPr>
            <p:spPr bwMode="auto">
              <a:xfrm>
                <a:off x="3522" y="1120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zh-CN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23" name="Rectangle 9"/>
              <p:cNvSpPr>
                <a:spLocks noChangeArrowheads="1"/>
              </p:cNvSpPr>
              <p:nvPr/>
            </p:nvSpPr>
            <p:spPr bwMode="auto">
              <a:xfrm>
                <a:off x="3388" y="1136"/>
                <a:ext cx="133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4321" name="Rectangle 10"/>
            <p:cNvSpPr>
              <a:spLocks noChangeArrowheads="1"/>
            </p:cNvSpPr>
            <p:nvPr/>
          </p:nvSpPr>
          <p:spPr bwMode="auto">
            <a:xfrm>
              <a:off x="3812" y="1244"/>
              <a:ext cx="8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的过程为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754188" y="2420938"/>
            <a:ext cx="3178175" cy="1366837"/>
            <a:chOff x="1105" y="1532"/>
            <a:chExt cx="2002" cy="861"/>
          </a:xfrm>
        </p:grpSpPr>
        <p:sp>
          <p:nvSpPr>
            <p:cNvPr id="94287" name="Rectangle 12"/>
            <p:cNvSpPr>
              <a:spLocks noChangeArrowheads="1"/>
            </p:cNvSpPr>
            <p:nvPr/>
          </p:nvSpPr>
          <p:spPr bwMode="auto">
            <a:xfrm>
              <a:off x="1105" y="1537"/>
              <a:ext cx="23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(a)</a:t>
              </a:r>
              <a:endParaRPr kumimoji="1" lang="en-US" altLang="zh-CN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88" name="Rectangle 13"/>
            <p:cNvSpPr>
              <a:spLocks noChangeArrowheads="1"/>
            </p:cNvSpPr>
            <p:nvPr/>
          </p:nvSpPr>
          <p:spPr bwMode="auto">
            <a:xfrm>
              <a:off x="1338" y="1537"/>
              <a:ext cx="5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89" name="Rectangle 14"/>
            <p:cNvSpPr>
              <a:spLocks noChangeArrowheads="1"/>
            </p:cNvSpPr>
            <p:nvPr/>
          </p:nvSpPr>
          <p:spPr bwMode="auto">
            <a:xfrm>
              <a:off x="1435" y="1548"/>
              <a:ext cx="100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初始化：对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4290" name="Group 15"/>
            <p:cNvGrpSpPr/>
            <p:nvPr/>
          </p:nvGrpSpPr>
          <p:grpSpPr bwMode="auto">
            <a:xfrm>
              <a:off x="2437" y="1532"/>
              <a:ext cx="670" cy="220"/>
              <a:chOff x="2255" y="1436"/>
              <a:chExt cx="670" cy="220"/>
            </a:xfrm>
          </p:grpSpPr>
          <p:sp>
            <p:nvSpPr>
              <p:cNvPr id="94314" name="Rectangle 16"/>
              <p:cNvSpPr>
                <a:spLocks noChangeArrowheads="1"/>
              </p:cNvSpPr>
              <p:nvPr/>
            </p:nvSpPr>
            <p:spPr bwMode="auto">
              <a:xfrm>
                <a:off x="2802" y="1457"/>
                <a:ext cx="123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5" name="Rectangle 17"/>
              <p:cNvSpPr>
                <a:spLocks noChangeArrowheads="1"/>
              </p:cNvSpPr>
              <p:nvPr/>
            </p:nvSpPr>
            <p:spPr bwMode="auto">
              <a:xfrm>
                <a:off x="2531" y="1457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6" name="Rectangle 18"/>
              <p:cNvSpPr>
                <a:spLocks noChangeArrowheads="1"/>
              </p:cNvSpPr>
              <p:nvPr/>
            </p:nvSpPr>
            <p:spPr bwMode="auto">
              <a:xfrm>
                <a:off x="2656" y="1436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7" name="Rectangle 19"/>
              <p:cNvSpPr>
                <a:spLocks noChangeArrowheads="1"/>
              </p:cNvSpPr>
              <p:nvPr/>
            </p:nvSpPr>
            <p:spPr bwMode="auto">
              <a:xfrm>
                <a:off x="2401" y="1436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8" name="Rectangle 20"/>
              <p:cNvSpPr>
                <a:spLocks noChangeArrowheads="1"/>
              </p:cNvSpPr>
              <p:nvPr/>
            </p:nvSpPr>
            <p:spPr bwMode="auto">
              <a:xfrm>
                <a:off x="2255" y="1457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291" name="Group 21"/>
            <p:cNvGrpSpPr/>
            <p:nvPr/>
          </p:nvGrpSpPr>
          <p:grpSpPr bwMode="auto">
            <a:xfrm>
              <a:off x="1535" y="1824"/>
              <a:ext cx="1034" cy="248"/>
              <a:chOff x="1353" y="1746"/>
              <a:chExt cx="1034" cy="248"/>
            </a:xfrm>
          </p:grpSpPr>
          <p:sp>
            <p:nvSpPr>
              <p:cNvPr id="94300" name="Rectangle 22"/>
              <p:cNvSpPr>
                <a:spLocks noChangeArrowheads="1"/>
              </p:cNvSpPr>
              <p:nvPr/>
            </p:nvSpPr>
            <p:spPr bwMode="auto">
              <a:xfrm>
                <a:off x="2326" y="1767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1" name="Rectangle 23"/>
              <p:cNvSpPr>
                <a:spLocks noChangeArrowheads="1"/>
              </p:cNvSpPr>
              <p:nvPr/>
            </p:nvSpPr>
            <p:spPr bwMode="auto">
              <a:xfrm>
                <a:off x="2123" y="1767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2" name="Rectangle 24"/>
              <p:cNvSpPr>
                <a:spLocks noChangeArrowheads="1"/>
              </p:cNvSpPr>
              <p:nvPr/>
            </p:nvSpPr>
            <p:spPr bwMode="auto">
              <a:xfrm>
                <a:off x="1608" y="1767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3" name="Rectangle 25"/>
              <p:cNvSpPr>
                <a:spLocks noChangeArrowheads="1"/>
              </p:cNvSpPr>
              <p:nvPr/>
            </p:nvSpPr>
            <p:spPr bwMode="auto">
              <a:xfrm>
                <a:off x="1490" y="1767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4" name="Rectangle 26"/>
              <p:cNvSpPr>
                <a:spLocks noChangeArrowheads="1"/>
              </p:cNvSpPr>
              <p:nvPr/>
            </p:nvSpPr>
            <p:spPr bwMode="auto">
              <a:xfrm>
                <a:off x="2250" y="1881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5" name="Rectangle 27"/>
              <p:cNvSpPr>
                <a:spLocks noChangeArrowheads="1"/>
              </p:cNvSpPr>
              <p:nvPr/>
            </p:nvSpPr>
            <p:spPr bwMode="auto">
              <a:xfrm>
                <a:off x="1414" y="1881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6" name="Rectangle 28"/>
              <p:cNvSpPr>
                <a:spLocks noChangeArrowheads="1"/>
              </p:cNvSpPr>
              <p:nvPr/>
            </p:nvSpPr>
            <p:spPr bwMode="auto">
              <a:xfrm>
                <a:off x="2186" y="1767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7" name="Rectangle 29"/>
              <p:cNvSpPr>
                <a:spLocks noChangeArrowheads="1"/>
              </p:cNvSpPr>
              <p:nvPr/>
            </p:nvSpPr>
            <p:spPr bwMode="auto">
              <a:xfrm>
                <a:off x="1992" y="1767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8" name="Rectangle 30"/>
              <p:cNvSpPr>
                <a:spLocks noChangeArrowheads="1"/>
              </p:cNvSpPr>
              <p:nvPr/>
            </p:nvSpPr>
            <p:spPr bwMode="auto">
              <a:xfrm>
                <a:off x="1551" y="1767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09" name="Rectangle 31"/>
              <p:cNvSpPr>
                <a:spLocks noChangeArrowheads="1"/>
              </p:cNvSpPr>
              <p:nvPr/>
            </p:nvSpPr>
            <p:spPr bwMode="auto">
              <a:xfrm>
                <a:off x="2058" y="1881"/>
                <a:ext cx="2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0" name="Rectangle 32"/>
              <p:cNvSpPr>
                <a:spLocks noChangeArrowheads="1"/>
              </p:cNvSpPr>
              <p:nvPr/>
            </p:nvSpPr>
            <p:spPr bwMode="auto">
              <a:xfrm>
                <a:off x="1944" y="1881"/>
                <a:ext cx="2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1" name="Rectangle 33"/>
              <p:cNvSpPr>
                <a:spLocks noChangeArrowheads="1"/>
              </p:cNvSpPr>
              <p:nvPr/>
            </p:nvSpPr>
            <p:spPr bwMode="auto">
              <a:xfrm>
                <a:off x="1859" y="1746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p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2" name="Rectangle 34"/>
              <p:cNvSpPr>
                <a:spLocks noChangeArrowheads="1"/>
              </p:cNvSpPr>
              <p:nvPr/>
            </p:nvSpPr>
            <p:spPr bwMode="auto">
              <a:xfrm>
                <a:off x="1353" y="1746"/>
                <a:ext cx="9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313" name="Rectangle 35"/>
              <p:cNvSpPr>
                <a:spLocks noChangeArrowheads="1"/>
              </p:cNvSpPr>
              <p:nvPr/>
            </p:nvSpPr>
            <p:spPr bwMode="auto">
              <a:xfrm>
                <a:off x="1728" y="1746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292" name="Group 36"/>
            <p:cNvGrpSpPr/>
            <p:nvPr/>
          </p:nvGrpSpPr>
          <p:grpSpPr bwMode="auto">
            <a:xfrm>
              <a:off x="1535" y="2145"/>
              <a:ext cx="621" cy="248"/>
              <a:chOff x="1353" y="2067"/>
              <a:chExt cx="621" cy="248"/>
            </a:xfrm>
          </p:grpSpPr>
          <p:sp>
            <p:nvSpPr>
              <p:cNvPr id="94293" name="Rectangle 37"/>
              <p:cNvSpPr>
                <a:spLocks noChangeArrowheads="1"/>
              </p:cNvSpPr>
              <p:nvPr/>
            </p:nvSpPr>
            <p:spPr bwMode="auto">
              <a:xfrm>
                <a:off x="1882" y="2088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4" name="Rectangle 38"/>
              <p:cNvSpPr>
                <a:spLocks noChangeArrowheads="1"/>
              </p:cNvSpPr>
              <p:nvPr/>
            </p:nvSpPr>
            <p:spPr bwMode="auto">
              <a:xfrm>
                <a:off x="1627" y="208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5" name="Rectangle 39"/>
              <p:cNvSpPr>
                <a:spLocks noChangeArrowheads="1"/>
              </p:cNvSpPr>
              <p:nvPr/>
            </p:nvSpPr>
            <p:spPr bwMode="auto">
              <a:xfrm>
                <a:off x="1507" y="208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6" name="Rectangle 40"/>
              <p:cNvSpPr>
                <a:spLocks noChangeArrowheads="1"/>
              </p:cNvSpPr>
              <p:nvPr/>
            </p:nvSpPr>
            <p:spPr bwMode="auto">
              <a:xfrm>
                <a:off x="1429" y="2202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7" name="Rectangle 41"/>
              <p:cNvSpPr>
                <a:spLocks noChangeArrowheads="1"/>
              </p:cNvSpPr>
              <p:nvPr/>
            </p:nvSpPr>
            <p:spPr bwMode="auto">
              <a:xfrm>
                <a:off x="1754" y="2067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8" name="Rectangle 42"/>
              <p:cNvSpPr>
                <a:spLocks noChangeArrowheads="1"/>
              </p:cNvSpPr>
              <p:nvPr/>
            </p:nvSpPr>
            <p:spPr bwMode="auto">
              <a:xfrm>
                <a:off x="1569" y="2088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99" name="Rectangle 43"/>
              <p:cNvSpPr>
                <a:spLocks noChangeArrowheads="1"/>
              </p:cNvSpPr>
              <p:nvPr/>
            </p:nvSpPr>
            <p:spPr bwMode="auto">
              <a:xfrm>
                <a:off x="1353" y="2067"/>
                <a:ext cx="11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4"/>
          <p:cNvGrpSpPr/>
          <p:nvPr/>
        </p:nvGrpSpPr>
        <p:grpSpPr bwMode="auto">
          <a:xfrm>
            <a:off x="1749425" y="4195763"/>
            <a:ext cx="4117975" cy="1681162"/>
            <a:chOff x="1105" y="2439"/>
            <a:chExt cx="2594" cy="1059"/>
          </a:xfrm>
        </p:grpSpPr>
        <p:sp>
          <p:nvSpPr>
            <p:cNvPr id="94216" name="Rectangle 45"/>
            <p:cNvSpPr>
              <a:spLocks noChangeArrowheads="1"/>
            </p:cNvSpPr>
            <p:nvPr/>
          </p:nvSpPr>
          <p:spPr bwMode="auto">
            <a:xfrm>
              <a:off x="1105" y="2479"/>
              <a:ext cx="24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(b)</a:t>
              </a:r>
              <a:endParaRPr kumimoji="1" lang="en-US" altLang="zh-CN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Rectangle 46"/>
            <p:cNvSpPr>
              <a:spLocks noChangeArrowheads="1"/>
            </p:cNvSpPr>
            <p:nvPr/>
          </p:nvSpPr>
          <p:spPr bwMode="auto">
            <a:xfrm>
              <a:off x="1349" y="2479"/>
              <a:ext cx="5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Rectangle 47"/>
            <p:cNvSpPr>
              <a:spLocks noChangeArrowheads="1"/>
            </p:cNvSpPr>
            <p:nvPr/>
          </p:nvSpPr>
          <p:spPr bwMode="auto">
            <a:xfrm>
              <a:off x="1435" y="2490"/>
              <a:ext cx="8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递推：对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4219" name="Group 48"/>
            <p:cNvGrpSpPr/>
            <p:nvPr/>
          </p:nvGrpSpPr>
          <p:grpSpPr bwMode="auto">
            <a:xfrm>
              <a:off x="2252" y="2439"/>
              <a:ext cx="1344" cy="220"/>
              <a:chOff x="2070" y="2361"/>
              <a:chExt cx="1344" cy="220"/>
            </a:xfrm>
          </p:grpSpPr>
          <p:sp>
            <p:nvSpPr>
              <p:cNvPr id="94275" name="Rectangle 49"/>
              <p:cNvSpPr>
                <a:spLocks noChangeArrowheads="1"/>
              </p:cNvSpPr>
              <p:nvPr/>
            </p:nvSpPr>
            <p:spPr bwMode="auto">
              <a:xfrm>
                <a:off x="3291" y="2382"/>
                <a:ext cx="123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6" name="Rectangle 50"/>
              <p:cNvSpPr>
                <a:spLocks noChangeArrowheads="1"/>
              </p:cNvSpPr>
              <p:nvPr/>
            </p:nvSpPr>
            <p:spPr bwMode="auto">
              <a:xfrm>
                <a:off x="3051" y="2382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7" name="Rectangle 51"/>
              <p:cNvSpPr>
                <a:spLocks noChangeArrowheads="1"/>
              </p:cNvSpPr>
              <p:nvPr/>
            </p:nvSpPr>
            <p:spPr bwMode="auto">
              <a:xfrm>
                <a:off x="2549" y="2382"/>
                <a:ext cx="10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8" name="Rectangle 52"/>
              <p:cNvSpPr>
                <a:spLocks noChangeArrowheads="1"/>
              </p:cNvSpPr>
              <p:nvPr/>
            </p:nvSpPr>
            <p:spPr bwMode="auto">
              <a:xfrm>
                <a:off x="2325" y="2382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9" name="Rectangle 53"/>
              <p:cNvSpPr>
                <a:spLocks noChangeArrowheads="1"/>
              </p:cNvSpPr>
              <p:nvPr/>
            </p:nvSpPr>
            <p:spPr bwMode="auto">
              <a:xfrm>
                <a:off x="3163" y="2361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0" name="Rectangle 54"/>
              <p:cNvSpPr>
                <a:spLocks noChangeArrowheads="1"/>
              </p:cNvSpPr>
              <p:nvPr/>
            </p:nvSpPr>
            <p:spPr bwMode="auto">
              <a:xfrm>
                <a:off x="2899" y="2361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1" name="Rectangle 55"/>
              <p:cNvSpPr>
                <a:spLocks noChangeArrowheads="1"/>
              </p:cNvSpPr>
              <p:nvPr/>
            </p:nvSpPr>
            <p:spPr bwMode="auto">
              <a:xfrm>
                <a:off x="2440" y="2361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2" name="Rectangle 56"/>
              <p:cNvSpPr>
                <a:spLocks noChangeArrowheads="1"/>
              </p:cNvSpPr>
              <p:nvPr/>
            </p:nvSpPr>
            <p:spPr bwMode="auto">
              <a:xfrm>
                <a:off x="2213" y="2361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3" name="Rectangle 57"/>
              <p:cNvSpPr>
                <a:spLocks noChangeArrowheads="1"/>
              </p:cNvSpPr>
              <p:nvPr/>
            </p:nvSpPr>
            <p:spPr bwMode="auto">
              <a:xfrm>
                <a:off x="2770" y="2382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4" name="Rectangle 58"/>
              <p:cNvSpPr>
                <a:spLocks noChangeArrowheads="1"/>
              </p:cNvSpPr>
              <p:nvPr/>
            </p:nvSpPr>
            <p:spPr bwMode="auto">
              <a:xfrm>
                <a:off x="2667" y="2382"/>
                <a:ext cx="4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5" name="Rectangle 59"/>
              <p:cNvSpPr>
                <a:spLocks noChangeArrowheads="1"/>
              </p:cNvSpPr>
              <p:nvPr/>
            </p:nvSpPr>
            <p:spPr bwMode="auto">
              <a:xfrm>
                <a:off x="2070" y="2382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86" name="Rectangle 60"/>
              <p:cNvSpPr>
                <a:spLocks noChangeArrowheads="1"/>
              </p:cNvSpPr>
              <p:nvPr/>
            </p:nvSpPr>
            <p:spPr bwMode="auto">
              <a:xfrm>
                <a:off x="2706" y="2382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zh-CN" altLang="en-US" sz="2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220" name="Group 61"/>
            <p:cNvGrpSpPr/>
            <p:nvPr/>
          </p:nvGrpSpPr>
          <p:grpSpPr bwMode="auto">
            <a:xfrm>
              <a:off x="1737" y="2765"/>
              <a:ext cx="1962" cy="322"/>
              <a:chOff x="1555" y="2687"/>
              <a:chExt cx="1962" cy="322"/>
            </a:xfrm>
          </p:grpSpPr>
          <p:sp>
            <p:nvSpPr>
              <p:cNvPr id="94246" name="Rectangle 62"/>
              <p:cNvSpPr>
                <a:spLocks noChangeArrowheads="1"/>
              </p:cNvSpPr>
              <p:nvPr/>
            </p:nvSpPr>
            <p:spPr bwMode="auto">
              <a:xfrm>
                <a:off x="3456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7" name="Rectangle 63"/>
              <p:cNvSpPr>
                <a:spLocks noChangeArrowheads="1"/>
              </p:cNvSpPr>
              <p:nvPr/>
            </p:nvSpPr>
            <p:spPr bwMode="auto">
              <a:xfrm>
                <a:off x="3256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8" name="Rectangle 64"/>
              <p:cNvSpPr>
                <a:spLocks noChangeArrowheads="1"/>
              </p:cNvSpPr>
              <p:nvPr/>
            </p:nvSpPr>
            <p:spPr bwMode="auto">
              <a:xfrm>
                <a:off x="3053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]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9" name="Rectangle 65"/>
              <p:cNvSpPr>
                <a:spLocks noChangeArrowheads="1"/>
              </p:cNvSpPr>
              <p:nvPr/>
            </p:nvSpPr>
            <p:spPr bwMode="auto">
              <a:xfrm>
                <a:off x="2820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0" name="Rectangle 66"/>
              <p:cNvSpPr>
                <a:spLocks noChangeArrowheads="1"/>
              </p:cNvSpPr>
              <p:nvPr/>
            </p:nvSpPr>
            <p:spPr bwMode="auto">
              <a:xfrm>
                <a:off x="2704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1" name="Rectangle 67"/>
              <p:cNvSpPr>
                <a:spLocks noChangeArrowheads="1"/>
              </p:cNvSpPr>
              <p:nvPr/>
            </p:nvSpPr>
            <p:spPr bwMode="auto">
              <a:xfrm>
                <a:off x="2391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2" name="Rectangle 68"/>
              <p:cNvSpPr>
                <a:spLocks noChangeArrowheads="1"/>
              </p:cNvSpPr>
              <p:nvPr/>
            </p:nvSpPr>
            <p:spPr bwMode="auto">
              <a:xfrm>
                <a:off x="2088" y="2708"/>
                <a:ext cx="317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max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3" name="Rectangle 69"/>
              <p:cNvSpPr>
                <a:spLocks noChangeArrowheads="1"/>
              </p:cNvSpPr>
              <p:nvPr/>
            </p:nvSpPr>
            <p:spPr bwMode="auto">
              <a:xfrm>
                <a:off x="1846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4" name="Rectangle 70"/>
              <p:cNvSpPr>
                <a:spLocks noChangeArrowheads="1"/>
              </p:cNvSpPr>
              <p:nvPr/>
            </p:nvSpPr>
            <p:spPr bwMode="auto">
              <a:xfrm>
                <a:off x="1688" y="2708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5" name="Rectangle 71"/>
              <p:cNvSpPr>
                <a:spLocks noChangeArrowheads="1"/>
              </p:cNvSpPr>
              <p:nvPr/>
            </p:nvSpPr>
            <p:spPr bwMode="auto">
              <a:xfrm>
                <a:off x="2625" y="2823"/>
                <a:ext cx="56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6" name="Rectangle 72"/>
              <p:cNvSpPr>
                <a:spLocks noChangeArrowheads="1"/>
              </p:cNvSpPr>
              <p:nvPr/>
            </p:nvSpPr>
            <p:spPr bwMode="auto">
              <a:xfrm>
                <a:off x="2067" y="2887"/>
                <a:ext cx="56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7" name="Rectangle 73"/>
              <p:cNvSpPr>
                <a:spLocks noChangeArrowheads="1"/>
              </p:cNvSpPr>
              <p:nvPr/>
            </p:nvSpPr>
            <p:spPr bwMode="auto">
              <a:xfrm>
                <a:off x="3386" y="2824"/>
                <a:ext cx="3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8" name="Rectangle 74"/>
              <p:cNvSpPr>
                <a:spLocks noChangeArrowheads="1"/>
              </p:cNvSpPr>
              <p:nvPr/>
            </p:nvSpPr>
            <p:spPr bwMode="auto">
              <a:xfrm>
                <a:off x="3188" y="2824"/>
                <a:ext cx="3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9" name="Rectangle 75"/>
              <p:cNvSpPr>
                <a:spLocks noChangeArrowheads="1"/>
              </p:cNvSpPr>
              <p:nvPr/>
            </p:nvSpPr>
            <p:spPr bwMode="auto">
              <a:xfrm>
                <a:off x="2954" y="2824"/>
                <a:ext cx="62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0" name="Rectangle 76"/>
              <p:cNvSpPr>
                <a:spLocks noChangeArrowheads="1"/>
              </p:cNvSpPr>
              <p:nvPr/>
            </p:nvSpPr>
            <p:spPr bwMode="auto">
              <a:xfrm>
                <a:off x="2527" y="2824"/>
                <a:ext cx="3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1" name="Rectangle 77"/>
              <p:cNvSpPr>
                <a:spLocks noChangeArrowheads="1"/>
              </p:cNvSpPr>
              <p:nvPr/>
            </p:nvSpPr>
            <p:spPr bwMode="auto">
              <a:xfrm>
                <a:off x="2291" y="2888"/>
                <a:ext cx="75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2" name="Rectangle 78"/>
              <p:cNvSpPr>
                <a:spLocks noChangeArrowheads="1"/>
              </p:cNvSpPr>
              <p:nvPr/>
            </p:nvSpPr>
            <p:spPr bwMode="auto">
              <a:xfrm>
                <a:off x="2182" y="2888"/>
                <a:ext cx="3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3" name="Rectangle 79"/>
              <p:cNvSpPr>
                <a:spLocks noChangeArrowheads="1"/>
              </p:cNvSpPr>
              <p:nvPr/>
            </p:nvSpPr>
            <p:spPr bwMode="auto">
              <a:xfrm>
                <a:off x="1619" y="2824"/>
                <a:ext cx="3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4" name="Rectangle 80"/>
              <p:cNvSpPr>
                <a:spLocks noChangeArrowheads="1"/>
              </p:cNvSpPr>
              <p:nvPr/>
            </p:nvSpPr>
            <p:spPr bwMode="auto">
              <a:xfrm>
                <a:off x="3318" y="2708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5" name="Rectangle 81"/>
              <p:cNvSpPr>
                <a:spLocks noChangeArrowheads="1"/>
              </p:cNvSpPr>
              <p:nvPr/>
            </p:nvSpPr>
            <p:spPr bwMode="auto">
              <a:xfrm>
                <a:off x="3104" y="2708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6" name="Rectangle 82"/>
              <p:cNvSpPr>
                <a:spLocks noChangeArrowheads="1"/>
              </p:cNvSpPr>
              <p:nvPr/>
            </p:nvSpPr>
            <p:spPr bwMode="auto">
              <a:xfrm>
                <a:off x="2884" y="2708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7" name="Rectangle 83"/>
              <p:cNvSpPr>
                <a:spLocks noChangeArrowheads="1"/>
              </p:cNvSpPr>
              <p:nvPr/>
            </p:nvSpPr>
            <p:spPr bwMode="auto">
              <a:xfrm>
                <a:off x="2763" y="2708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8" name="Rectangle 84"/>
              <p:cNvSpPr>
                <a:spLocks noChangeArrowheads="1"/>
              </p:cNvSpPr>
              <p:nvPr/>
            </p:nvSpPr>
            <p:spPr bwMode="auto">
              <a:xfrm>
                <a:off x="1787" y="2708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9" name="Rectangle 85"/>
              <p:cNvSpPr>
                <a:spLocks noChangeArrowheads="1"/>
              </p:cNvSpPr>
              <p:nvPr/>
            </p:nvSpPr>
            <p:spPr bwMode="auto">
              <a:xfrm>
                <a:off x="2581" y="2812"/>
                <a:ext cx="6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0" name="Rectangle 86"/>
              <p:cNvSpPr>
                <a:spLocks noChangeArrowheads="1"/>
              </p:cNvSpPr>
              <p:nvPr/>
            </p:nvSpPr>
            <p:spPr bwMode="auto">
              <a:xfrm>
                <a:off x="2231" y="2876"/>
                <a:ext cx="6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1" name="Rectangle 87"/>
              <p:cNvSpPr>
                <a:spLocks noChangeArrowheads="1"/>
              </p:cNvSpPr>
              <p:nvPr/>
            </p:nvSpPr>
            <p:spPr bwMode="auto">
              <a:xfrm>
                <a:off x="2129" y="2876"/>
                <a:ext cx="61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2" name="Rectangle 88"/>
              <p:cNvSpPr>
                <a:spLocks noChangeArrowheads="1"/>
              </p:cNvSpPr>
              <p:nvPr/>
            </p:nvSpPr>
            <p:spPr bwMode="auto">
              <a:xfrm>
                <a:off x="1966" y="2687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3" name="Rectangle 89"/>
              <p:cNvSpPr>
                <a:spLocks noChangeArrowheads="1"/>
              </p:cNvSpPr>
              <p:nvPr/>
            </p:nvSpPr>
            <p:spPr bwMode="auto">
              <a:xfrm>
                <a:off x="2463" y="2687"/>
                <a:ext cx="9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74" name="Rectangle 90"/>
              <p:cNvSpPr>
                <a:spLocks noChangeArrowheads="1"/>
              </p:cNvSpPr>
              <p:nvPr/>
            </p:nvSpPr>
            <p:spPr bwMode="auto">
              <a:xfrm>
                <a:off x="1555" y="2687"/>
                <a:ext cx="9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221" name="Group 91"/>
            <p:cNvGrpSpPr/>
            <p:nvPr/>
          </p:nvGrpSpPr>
          <p:grpSpPr bwMode="auto">
            <a:xfrm>
              <a:off x="1732" y="3149"/>
              <a:ext cx="1860" cy="349"/>
              <a:chOff x="1550" y="3071"/>
              <a:chExt cx="1860" cy="349"/>
            </a:xfrm>
          </p:grpSpPr>
          <p:sp>
            <p:nvSpPr>
              <p:cNvPr id="94222" name="Rectangle 92"/>
              <p:cNvSpPr>
                <a:spLocks noChangeArrowheads="1"/>
              </p:cNvSpPr>
              <p:nvPr/>
            </p:nvSpPr>
            <p:spPr bwMode="auto">
              <a:xfrm>
                <a:off x="3349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]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3" name="Rectangle 93"/>
              <p:cNvSpPr>
                <a:spLocks noChangeArrowheads="1"/>
              </p:cNvSpPr>
              <p:nvPr/>
            </p:nvSpPr>
            <p:spPr bwMode="auto">
              <a:xfrm>
                <a:off x="3111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4" name="Rectangle 94"/>
              <p:cNvSpPr>
                <a:spLocks noChangeArrowheads="1"/>
              </p:cNvSpPr>
              <p:nvPr/>
            </p:nvSpPr>
            <p:spPr bwMode="auto">
              <a:xfrm>
                <a:off x="2994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5" name="Rectangle 95"/>
              <p:cNvSpPr>
                <a:spLocks noChangeArrowheads="1"/>
              </p:cNvSpPr>
              <p:nvPr/>
            </p:nvSpPr>
            <p:spPr bwMode="auto">
              <a:xfrm>
                <a:off x="2674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6" name="Rectangle 96"/>
              <p:cNvSpPr>
                <a:spLocks noChangeArrowheads="1"/>
              </p:cNvSpPr>
              <p:nvPr/>
            </p:nvSpPr>
            <p:spPr bwMode="auto">
              <a:xfrm>
                <a:off x="2364" y="3092"/>
                <a:ext cx="317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max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7" name="Rectangle 97"/>
              <p:cNvSpPr>
                <a:spLocks noChangeArrowheads="1"/>
              </p:cNvSpPr>
              <p:nvPr/>
            </p:nvSpPr>
            <p:spPr bwMode="auto">
              <a:xfrm>
                <a:off x="2107" y="3092"/>
                <a:ext cx="23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arg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8" name="Rectangle 98"/>
              <p:cNvSpPr>
                <a:spLocks noChangeArrowheads="1"/>
              </p:cNvSpPr>
              <p:nvPr/>
            </p:nvSpPr>
            <p:spPr bwMode="auto">
              <a:xfrm>
                <a:off x="1861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9" name="Rectangle 99"/>
              <p:cNvSpPr>
                <a:spLocks noChangeArrowheads="1"/>
              </p:cNvSpPr>
              <p:nvPr/>
            </p:nvSpPr>
            <p:spPr bwMode="auto">
              <a:xfrm>
                <a:off x="1701" y="3092"/>
                <a:ext cx="6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0" name="Rectangle 100"/>
              <p:cNvSpPr>
                <a:spLocks noChangeArrowheads="1"/>
              </p:cNvSpPr>
              <p:nvPr/>
            </p:nvSpPr>
            <p:spPr bwMode="auto">
              <a:xfrm>
                <a:off x="2918" y="3206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1" name="Rectangle 101"/>
              <p:cNvSpPr>
                <a:spLocks noChangeArrowheads="1"/>
              </p:cNvSpPr>
              <p:nvPr/>
            </p:nvSpPr>
            <p:spPr bwMode="auto">
              <a:xfrm>
                <a:off x="2221" y="3307"/>
                <a:ext cx="5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2" name="Rectangle 102"/>
              <p:cNvSpPr>
                <a:spLocks noChangeArrowheads="1"/>
              </p:cNvSpPr>
              <p:nvPr/>
            </p:nvSpPr>
            <p:spPr bwMode="auto">
              <a:xfrm>
                <a:off x="3252" y="3206"/>
                <a:ext cx="5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3" name="Rectangle 103"/>
              <p:cNvSpPr>
                <a:spLocks noChangeArrowheads="1"/>
              </p:cNvSpPr>
              <p:nvPr/>
            </p:nvSpPr>
            <p:spPr bwMode="auto">
              <a:xfrm>
                <a:off x="2815" y="3206"/>
                <a:ext cx="2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4" name="Rectangle 104"/>
              <p:cNvSpPr>
                <a:spLocks noChangeArrowheads="1"/>
              </p:cNvSpPr>
              <p:nvPr/>
            </p:nvSpPr>
            <p:spPr bwMode="auto">
              <a:xfrm>
                <a:off x="2453" y="3307"/>
                <a:ext cx="6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5" name="Rectangle 105"/>
              <p:cNvSpPr>
                <a:spLocks noChangeArrowheads="1"/>
              </p:cNvSpPr>
              <p:nvPr/>
            </p:nvSpPr>
            <p:spPr bwMode="auto">
              <a:xfrm>
                <a:off x="2337" y="3307"/>
                <a:ext cx="2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6" name="Rectangle 106"/>
              <p:cNvSpPr>
                <a:spLocks noChangeArrowheads="1"/>
              </p:cNvSpPr>
              <p:nvPr/>
            </p:nvSpPr>
            <p:spPr bwMode="auto">
              <a:xfrm>
                <a:off x="1632" y="3206"/>
                <a:ext cx="2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7" name="Rectangle 107"/>
              <p:cNvSpPr>
                <a:spLocks noChangeArrowheads="1"/>
              </p:cNvSpPr>
              <p:nvPr/>
            </p:nvSpPr>
            <p:spPr bwMode="auto">
              <a:xfrm>
                <a:off x="3176" y="3092"/>
                <a:ext cx="9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8" name="Rectangle 108"/>
              <p:cNvSpPr>
                <a:spLocks noChangeArrowheads="1"/>
              </p:cNvSpPr>
              <p:nvPr/>
            </p:nvSpPr>
            <p:spPr bwMode="auto">
              <a:xfrm>
                <a:off x="3054" y="3092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9" name="Rectangle 109"/>
              <p:cNvSpPr>
                <a:spLocks noChangeArrowheads="1"/>
              </p:cNvSpPr>
              <p:nvPr/>
            </p:nvSpPr>
            <p:spPr bwMode="auto">
              <a:xfrm>
                <a:off x="1801" y="3092"/>
                <a:ext cx="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0" name="Rectangle 110"/>
              <p:cNvSpPr>
                <a:spLocks noChangeArrowheads="1"/>
              </p:cNvSpPr>
              <p:nvPr/>
            </p:nvSpPr>
            <p:spPr bwMode="auto">
              <a:xfrm>
                <a:off x="2872" y="3194"/>
                <a:ext cx="5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1" name="Rectangle 111"/>
              <p:cNvSpPr>
                <a:spLocks noChangeArrowheads="1"/>
              </p:cNvSpPr>
              <p:nvPr/>
            </p:nvSpPr>
            <p:spPr bwMode="auto">
              <a:xfrm>
                <a:off x="2389" y="3295"/>
                <a:ext cx="5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2" name="Rectangle 112"/>
              <p:cNvSpPr>
                <a:spLocks noChangeArrowheads="1"/>
              </p:cNvSpPr>
              <p:nvPr/>
            </p:nvSpPr>
            <p:spPr bwMode="auto">
              <a:xfrm>
                <a:off x="2284" y="3295"/>
                <a:ext cx="5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3" name="Rectangle 113"/>
              <p:cNvSpPr>
                <a:spLocks noChangeArrowheads="1"/>
              </p:cNvSpPr>
              <p:nvPr/>
            </p:nvSpPr>
            <p:spPr bwMode="auto">
              <a:xfrm>
                <a:off x="1983" y="3071"/>
                <a:ext cx="10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4" name="Rectangle 114"/>
              <p:cNvSpPr>
                <a:spLocks noChangeArrowheads="1"/>
              </p:cNvSpPr>
              <p:nvPr/>
            </p:nvSpPr>
            <p:spPr bwMode="auto">
              <a:xfrm>
                <a:off x="2745" y="3071"/>
                <a:ext cx="9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5" name="Rectangle 115"/>
              <p:cNvSpPr>
                <a:spLocks noChangeArrowheads="1"/>
              </p:cNvSpPr>
              <p:nvPr/>
            </p:nvSpPr>
            <p:spPr bwMode="auto">
              <a:xfrm>
                <a:off x="1550" y="3071"/>
                <a:ext cx="11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23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5" name="Object 3"/>
          <p:cNvGraphicFramePr>
            <a:graphicFrameLocks noChangeAspect="1"/>
          </p:cNvGraphicFramePr>
          <p:nvPr/>
        </p:nvGraphicFramePr>
        <p:xfrm>
          <a:off x="990600" y="1447800"/>
          <a:ext cx="62674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6" name="Document" r:id="rId1" imgW="6275705" imgH="4062730" progId="Word.Document.8">
                  <p:embed/>
                </p:oleObj>
              </mc:Choice>
              <mc:Fallback>
                <p:oleObj name="Document" r:id="rId1" imgW="6275705" imgH="4062730" progId="Word.Document.8">
                  <p:embed/>
                  <p:pic>
                    <p:nvPicPr>
                      <p:cNvPr id="0" name="图片 195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626745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4581128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确定了最佳状态链，就相当于给每帧打上了一个状态标签。通过音素的开始状态和结束状态的位置，也就对语料进行了音素分割。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有了状态标签，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中的两部分就可以分别用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进行参数估计。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28800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强制对齐过程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1779370" y="1681908"/>
            <a:ext cx="6116190" cy="4896179"/>
            <a:chOff x="1122" y="1359"/>
            <a:chExt cx="3324" cy="2426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35" y="1547"/>
              <a:ext cx="3311" cy="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22" y="1359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83" y="1484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84" y="1609"/>
              <a:ext cx="8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49" y="1681"/>
              <a:ext cx="7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1200" i="1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kumimoji="1" lang="en-US" altLang="zh-CN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31" y="1659"/>
              <a:ext cx="8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09" y="1609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83" y="1733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83" y="1858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71" y="1983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891" y="2107"/>
              <a:ext cx="396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 flipH="1">
              <a:off x="3661" y="2147"/>
              <a:ext cx="4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否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728" y="2107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83" y="2232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97" y="2357"/>
              <a:ext cx="63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071" y="2406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195" y="2357"/>
              <a:ext cx="11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404" y="2357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883" y="2481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83" y="2606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883" y="2731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83" y="2926"/>
              <a:ext cx="44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900" y="2937"/>
              <a:ext cx="144" cy="160"/>
              <a:chOff x="2900" y="2937"/>
              <a:chExt cx="144" cy="160"/>
            </a:xfrm>
          </p:grpSpPr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>
                <a:off x="2961" y="2938"/>
                <a:ext cx="5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2900" y="2937"/>
                <a:ext cx="1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SzPct val="80000"/>
                  <a:buFontTx/>
                  <a:buNone/>
                </a:pPr>
                <a:r>
                  <a:rPr kumimoji="1" lang="en-US" altLang="zh-CN" sz="12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endParaRPr kumimoji="1" lang="en-US" altLang="zh-CN" sz="280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071" y="2926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185" y="1469"/>
              <a:ext cx="649" cy="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165" y="1520"/>
              <a:ext cx="7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句子模型初始化</a:t>
              </a:r>
              <a:endParaRPr kumimoji="1" lang="zh-CN" altLang="en-US" sz="13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770" y="1517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185" y="1906"/>
              <a:ext cx="649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228" y="1956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用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326" y="1952"/>
              <a:ext cx="3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Viterbi</a:t>
              </a:r>
              <a:endPara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624" y="1956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算法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165" y="2080"/>
              <a:ext cx="6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求最佳状态链</a:t>
              </a:r>
              <a:endPara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685" y="2077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185" y="2529"/>
              <a:ext cx="722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158" y="2573"/>
              <a:ext cx="7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根据状态标签估</a:t>
              </a:r>
              <a:endParaRPr kumimoji="1" lang="zh-CN" altLang="en-US" sz="14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167" y="2704"/>
              <a:ext cx="73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计输出分布参数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854" y="2700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4" name="Group 44"/>
            <p:cNvGrpSpPr/>
            <p:nvPr/>
          </p:nvGrpSpPr>
          <p:grpSpPr bwMode="auto">
            <a:xfrm>
              <a:off x="1174" y="1843"/>
              <a:ext cx="506" cy="501"/>
              <a:chOff x="1174" y="1843"/>
              <a:chExt cx="506" cy="501"/>
            </a:xfrm>
          </p:grpSpPr>
          <p:sp>
            <p:nvSpPr>
              <p:cNvPr id="88" name="Freeform 45"/>
              <p:cNvSpPr/>
              <p:nvPr/>
            </p:nvSpPr>
            <p:spPr bwMode="auto">
              <a:xfrm>
                <a:off x="1174" y="1846"/>
                <a:ext cx="432" cy="498"/>
              </a:xfrm>
              <a:custGeom>
                <a:avLst/>
                <a:gdLst>
                  <a:gd name="T0" fmla="*/ 215 w 432"/>
                  <a:gd name="T1" fmla="*/ 0 h 498"/>
                  <a:gd name="T2" fmla="*/ 171 w 432"/>
                  <a:gd name="T3" fmla="*/ 2 h 498"/>
                  <a:gd name="T4" fmla="*/ 131 w 432"/>
                  <a:gd name="T5" fmla="*/ 5 h 498"/>
                  <a:gd name="T6" fmla="*/ 94 w 432"/>
                  <a:gd name="T7" fmla="*/ 13 h 498"/>
                  <a:gd name="T8" fmla="*/ 63 w 432"/>
                  <a:gd name="T9" fmla="*/ 23 h 498"/>
                  <a:gd name="T10" fmla="*/ 37 w 432"/>
                  <a:gd name="T11" fmla="*/ 34 h 498"/>
                  <a:gd name="T12" fmla="*/ 17 w 432"/>
                  <a:gd name="T13" fmla="*/ 48 h 498"/>
                  <a:gd name="T14" fmla="*/ 10 w 432"/>
                  <a:gd name="T15" fmla="*/ 55 h 498"/>
                  <a:gd name="T16" fmla="*/ 4 w 432"/>
                  <a:gd name="T17" fmla="*/ 63 h 498"/>
                  <a:gd name="T18" fmla="*/ 2 w 432"/>
                  <a:gd name="T19" fmla="*/ 71 h 498"/>
                  <a:gd name="T20" fmla="*/ 0 w 432"/>
                  <a:gd name="T21" fmla="*/ 78 h 498"/>
                  <a:gd name="T22" fmla="*/ 0 w 432"/>
                  <a:gd name="T23" fmla="*/ 420 h 498"/>
                  <a:gd name="T24" fmla="*/ 2 w 432"/>
                  <a:gd name="T25" fmla="*/ 427 h 498"/>
                  <a:gd name="T26" fmla="*/ 4 w 432"/>
                  <a:gd name="T27" fmla="*/ 435 h 498"/>
                  <a:gd name="T28" fmla="*/ 10 w 432"/>
                  <a:gd name="T29" fmla="*/ 443 h 498"/>
                  <a:gd name="T30" fmla="*/ 17 w 432"/>
                  <a:gd name="T31" fmla="*/ 450 h 498"/>
                  <a:gd name="T32" fmla="*/ 37 w 432"/>
                  <a:gd name="T33" fmla="*/ 464 h 498"/>
                  <a:gd name="T34" fmla="*/ 63 w 432"/>
                  <a:gd name="T35" fmla="*/ 475 h 498"/>
                  <a:gd name="T36" fmla="*/ 94 w 432"/>
                  <a:gd name="T37" fmla="*/ 485 h 498"/>
                  <a:gd name="T38" fmla="*/ 131 w 432"/>
                  <a:gd name="T39" fmla="*/ 492 h 498"/>
                  <a:gd name="T40" fmla="*/ 171 w 432"/>
                  <a:gd name="T41" fmla="*/ 496 h 498"/>
                  <a:gd name="T42" fmla="*/ 215 w 432"/>
                  <a:gd name="T43" fmla="*/ 498 h 498"/>
                  <a:gd name="T44" fmla="*/ 259 w 432"/>
                  <a:gd name="T45" fmla="*/ 496 h 498"/>
                  <a:gd name="T46" fmla="*/ 300 w 432"/>
                  <a:gd name="T47" fmla="*/ 492 h 498"/>
                  <a:gd name="T48" fmla="*/ 336 w 432"/>
                  <a:gd name="T49" fmla="*/ 485 h 498"/>
                  <a:gd name="T50" fmla="*/ 369 w 432"/>
                  <a:gd name="T51" fmla="*/ 475 h 498"/>
                  <a:gd name="T52" fmla="*/ 396 w 432"/>
                  <a:gd name="T53" fmla="*/ 464 h 498"/>
                  <a:gd name="T54" fmla="*/ 415 w 432"/>
                  <a:gd name="T55" fmla="*/ 450 h 498"/>
                  <a:gd name="T56" fmla="*/ 423 w 432"/>
                  <a:gd name="T57" fmla="*/ 443 h 498"/>
                  <a:gd name="T58" fmla="*/ 428 w 432"/>
                  <a:gd name="T59" fmla="*/ 435 h 498"/>
                  <a:gd name="T60" fmla="*/ 430 w 432"/>
                  <a:gd name="T61" fmla="*/ 427 h 498"/>
                  <a:gd name="T62" fmla="*/ 432 w 432"/>
                  <a:gd name="T63" fmla="*/ 420 h 498"/>
                  <a:gd name="T64" fmla="*/ 432 w 432"/>
                  <a:gd name="T65" fmla="*/ 78 h 498"/>
                  <a:gd name="T66" fmla="*/ 430 w 432"/>
                  <a:gd name="T67" fmla="*/ 71 h 498"/>
                  <a:gd name="T68" fmla="*/ 428 w 432"/>
                  <a:gd name="T69" fmla="*/ 63 h 498"/>
                  <a:gd name="T70" fmla="*/ 423 w 432"/>
                  <a:gd name="T71" fmla="*/ 55 h 498"/>
                  <a:gd name="T72" fmla="*/ 415 w 432"/>
                  <a:gd name="T73" fmla="*/ 48 h 498"/>
                  <a:gd name="T74" fmla="*/ 396 w 432"/>
                  <a:gd name="T75" fmla="*/ 34 h 498"/>
                  <a:gd name="T76" fmla="*/ 369 w 432"/>
                  <a:gd name="T77" fmla="*/ 23 h 498"/>
                  <a:gd name="T78" fmla="*/ 336 w 432"/>
                  <a:gd name="T79" fmla="*/ 13 h 498"/>
                  <a:gd name="T80" fmla="*/ 300 w 432"/>
                  <a:gd name="T81" fmla="*/ 5 h 498"/>
                  <a:gd name="T82" fmla="*/ 259 w 432"/>
                  <a:gd name="T83" fmla="*/ 2 h 498"/>
                  <a:gd name="T84" fmla="*/ 215 w 432"/>
                  <a:gd name="T85" fmla="*/ 0 h 4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32"/>
                  <a:gd name="T130" fmla="*/ 0 h 498"/>
                  <a:gd name="T131" fmla="*/ 432 w 432"/>
                  <a:gd name="T132" fmla="*/ 498 h 49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32" h="498">
                    <a:moveTo>
                      <a:pt x="215" y="0"/>
                    </a:moveTo>
                    <a:lnTo>
                      <a:pt x="171" y="2"/>
                    </a:lnTo>
                    <a:lnTo>
                      <a:pt x="131" y="5"/>
                    </a:lnTo>
                    <a:lnTo>
                      <a:pt x="94" y="13"/>
                    </a:lnTo>
                    <a:lnTo>
                      <a:pt x="63" y="23"/>
                    </a:lnTo>
                    <a:lnTo>
                      <a:pt x="37" y="34"/>
                    </a:lnTo>
                    <a:lnTo>
                      <a:pt x="17" y="48"/>
                    </a:lnTo>
                    <a:lnTo>
                      <a:pt x="10" y="55"/>
                    </a:lnTo>
                    <a:lnTo>
                      <a:pt x="4" y="63"/>
                    </a:lnTo>
                    <a:lnTo>
                      <a:pt x="2" y="71"/>
                    </a:lnTo>
                    <a:lnTo>
                      <a:pt x="0" y="78"/>
                    </a:lnTo>
                    <a:lnTo>
                      <a:pt x="0" y="420"/>
                    </a:lnTo>
                    <a:lnTo>
                      <a:pt x="2" y="427"/>
                    </a:lnTo>
                    <a:lnTo>
                      <a:pt x="4" y="435"/>
                    </a:lnTo>
                    <a:lnTo>
                      <a:pt x="10" y="443"/>
                    </a:lnTo>
                    <a:lnTo>
                      <a:pt x="17" y="450"/>
                    </a:lnTo>
                    <a:lnTo>
                      <a:pt x="37" y="464"/>
                    </a:lnTo>
                    <a:lnTo>
                      <a:pt x="63" y="475"/>
                    </a:lnTo>
                    <a:lnTo>
                      <a:pt x="94" y="485"/>
                    </a:lnTo>
                    <a:lnTo>
                      <a:pt x="131" y="492"/>
                    </a:lnTo>
                    <a:lnTo>
                      <a:pt x="171" y="496"/>
                    </a:lnTo>
                    <a:lnTo>
                      <a:pt x="215" y="498"/>
                    </a:lnTo>
                    <a:lnTo>
                      <a:pt x="259" y="496"/>
                    </a:lnTo>
                    <a:lnTo>
                      <a:pt x="300" y="492"/>
                    </a:lnTo>
                    <a:lnTo>
                      <a:pt x="336" y="485"/>
                    </a:lnTo>
                    <a:lnTo>
                      <a:pt x="369" y="475"/>
                    </a:lnTo>
                    <a:lnTo>
                      <a:pt x="396" y="464"/>
                    </a:lnTo>
                    <a:lnTo>
                      <a:pt x="415" y="450"/>
                    </a:lnTo>
                    <a:lnTo>
                      <a:pt x="423" y="443"/>
                    </a:lnTo>
                    <a:lnTo>
                      <a:pt x="428" y="435"/>
                    </a:lnTo>
                    <a:lnTo>
                      <a:pt x="430" y="427"/>
                    </a:lnTo>
                    <a:lnTo>
                      <a:pt x="432" y="420"/>
                    </a:lnTo>
                    <a:lnTo>
                      <a:pt x="432" y="78"/>
                    </a:lnTo>
                    <a:lnTo>
                      <a:pt x="430" y="71"/>
                    </a:lnTo>
                    <a:lnTo>
                      <a:pt x="428" y="63"/>
                    </a:lnTo>
                    <a:lnTo>
                      <a:pt x="423" y="55"/>
                    </a:lnTo>
                    <a:lnTo>
                      <a:pt x="415" y="48"/>
                    </a:lnTo>
                    <a:lnTo>
                      <a:pt x="396" y="34"/>
                    </a:lnTo>
                    <a:lnTo>
                      <a:pt x="369" y="23"/>
                    </a:lnTo>
                    <a:lnTo>
                      <a:pt x="336" y="13"/>
                    </a:lnTo>
                    <a:lnTo>
                      <a:pt x="300" y="5"/>
                    </a:lnTo>
                    <a:lnTo>
                      <a:pt x="259" y="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46"/>
              <p:cNvSpPr/>
              <p:nvPr/>
            </p:nvSpPr>
            <p:spPr bwMode="auto">
              <a:xfrm>
                <a:off x="1248" y="1843"/>
                <a:ext cx="432" cy="498"/>
              </a:xfrm>
              <a:custGeom>
                <a:avLst/>
                <a:gdLst>
                  <a:gd name="T0" fmla="*/ 215 w 432"/>
                  <a:gd name="T1" fmla="*/ 0 h 498"/>
                  <a:gd name="T2" fmla="*/ 171 w 432"/>
                  <a:gd name="T3" fmla="*/ 2 h 498"/>
                  <a:gd name="T4" fmla="*/ 131 w 432"/>
                  <a:gd name="T5" fmla="*/ 5 h 498"/>
                  <a:gd name="T6" fmla="*/ 94 w 432"/>
                  <a:gd name="T7" fmla="*/ 13 h 498"/>
                  <a:gd name="T8" fmla="*/ 63 w 432"/>
                  <a:gd name="T9" fmla="*/ 23 h 498"/>
                  <a:gd name="T10" fmla="*/ 37 w 432"/>
                  <a:gd name="T11" fmla="*/ 34 h 498"/>
                  <a:gd name="T12" fmla="*/ 17 w 432"/>
                  <a:gd name="T13" fmla="*/ 48 h 498"/>
                  <a:gd name="T14" fmla="*/ 10 w 432"/>
                  <a:gd name="T15" fmla="*/ 55 h 498"/>
                  <a:gd name="T16" fmla="*/ 4 w 432"/>
                  <a:gd name="T17" fmla="*/ 63 h 498"/>
                  <a:gd name="T18" fmla="*/ 2 w 432"/>
                  <a:gd name="T19" fmla="*/ 71 h 498"/>
                  <a:gd name="T20" fmla="*/ 0 w 432"/>
                  <a:gd name="T21" fmla="*/ 78 h 498"/>
                  <a:gd name="T22" fmla="*/ 0 w 432"/>
                  <a:gd name="T23" fmla="*/ 420 h 498"/>
                  <a:gd name="T24" fmla="*/ 2 w 432"/>
                  <a:gd name="T25" fmla="*/ 427 h 498"/>
                  <a:gd name="T26" fmla="*/ 4 w 432"/>
                  <a:gd name="T27" fmla="*/ 435 h 498"/>
                  <a:gd name="T28" fmla="*/ 10 w 432"/>
                  <a:gd name="T29" fmla="*/ 443 h 498"/>
                  <a:gd name="T30" fmla="*/ 17 w 432"/>
                  <a:gd name="T31" fmla="*/ 450 h 498"/>
                  <a:gd name="T32" fmla="*/ 37 w 432"/>
                  <a:gd name="T33" fmla="*/ 464 h 498"/>
                  <a:gd name="T34" fmla="*/ 63 w 432"/>
                  <a:gd name="T35" fmla="*/ 475 h 498"/>
                  <a:gd name="T36" fmla="*/ 94 w 432"/>
                  <a:gd name="T37" fmla="*/ 485 h 498"/>
                  <a:gd name="T38" fmla="*/ 131 w 432"/>
                  <a:gd name="T39" fmla="*/ 492 h 498"/>
                  <a:gd name="T40" fmla="*/ 171 w 432"/>
                  <a:gd name="T41" fmla="*/ 496 h 498"/>
                  <a:gd name="T42" fmla="*/ 215 w 432"/>
                  <a:gd name="T43" fmla="*/ 498 h 498"/>
                  <a:gd name="T44" fmla="*/ 259 w 432"/>
                  <a:gd name="T45" fmla="*/ 496 h 498"/>
                  <a:gd name="T46" fmla="*/ 300 w 432"/>
                  <a:gd name="T47" fmla="*/ 492 h 498"/>
                  <a:gd name="T48" fmla="*/ 336 w 432"/>
                  <a:gd name="T49" fmla="*/ 485 h 498"/>
                  <a:gd name="T50" fmla="*/ 369 w 432"/>
                  <a:gd name="T51" fmla="*/ 475 h 498"/>
                  <a:gd name="T52" fmla="*/ 396 w 432"/>
                  <a:gd name="T53" fmla="*/ 464 h 498"/>
                  <a:gd name="T54" fmla="*/ 415 w 432"/>
                  <a:gd name="T55" fmla="*/ 450 h 498"/>
                  <a:gd name="T56" fmla="*/ 423 w 432"/>
                  <a:gd name="T57" fmla="*/ 443 h 498"/>
                  <a:gd name="T58" fmla="*/ 428 w 432"/>
                  <a:gd name="T59" fmla="*/ 435 h 498"/>
                  <a:gd name="T60" fmla="*/ 430 w 432"/>
                  <a:gd name="T61" fmla="*/ 427 h 498"/>
                  <a:gd name="T62" fmla="*/ 432 w 432"/>
                  <a:gd name="T63" fmla="*/ 420 h 498"/>
                  <a:gd name="T64" fmla="*/ 432 w 432"/>
                  <a:gd name="T65" fmla="*/ 78 h 498"/>
                  <a:gd name="T66" fmla="*/ 430 w 432"/>
                  <a:gd name="T67" fmla="*/ 71 h 498"/>
                  <a:gd name="T68" fmla="*/ 428 w 432"/>
                  <a:gd name="T69" fmla="*/ 63 h 498"/>
                  <a:gd name="T70" fmla="*/ 423 w 432"/>
                  <a:gd name="T71" fmla="*/ 55 h 498"/>
                  <a:gd name="T72" fmla="*/ 415 w 432"/>
                  <a:gd name="T73" fmla="*/ 48 h 498"/>
                  <a:gd name="T74" fmla="*/ 396 w 432"/>
                  <a:gd name="T75" fmla="*/ 34 h 498"/>
                  <a:gd name="T76" fmla="*/ 369 w 432"/>
                  <a:gd name="T77" fmla="*/ 23 h 498"/>
                  <a:gd name="T78" fmla="*/ 336 w 432"/>
                  <a:gd name="T79" fmla="*/ 13 h 498"/>
                  <a:gd name="T80" fmla="*/ 300 w 432"/>
                  <a:gd name="T81" fmla="*/ 5 h 498"/>
                  <a:gd name="T82" fmla="*/ 259 w 432"/>
                  <a:gd name="T83" fmla="*/ 2 h 498"/>
                  <a:gd name="T84" fmla="*/ 215 w 432"/>
                  <a:gd name="T85" fmla="*/ 0 h 4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32"/>
                  <a:gd name="T130" fmla="*/ 0 h 498"/>
                  <a:gd name="T131" fmla="*/ 432 w 432"/>
                  <a:gd name="T132" fmla="*/ 498 h 49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32" h="498">
                    <a:moveTo>
                      <a:pt x="215" y="0"/>
                    </a:moveTo>
                    <a:lnTo>
                      <a:pt x="171" y="2"/>
                    </a:lnTo>
                    <a:lnTo>
                      <a:pt x="131" y="5"/>
                    </a:lnTo>
                    <a:lnTo>
                      <a:pt x="94" y="13"/>
                    </a:lnTo>
                    <a:lnTo>
                      <a:pt x="63" y="23"/>
                    </a:lnTo>
                    <a:lnTo>
                      <a:pt x="37" y="34"/>
                    </a:lnTo>
                    <a:lnTo>
                      <a:pt x="17" y="48"/>
                    </a:lnTo>
                    <a:lnTo>
                      <a:pt x="10" y="55"/>
                    </a:lnTo>
                    <a:lnTo>
                      <a:pt x="4" y="63"/>
                    </a:lnTo>
                    <a:lnTo>
                      <a:pt x="2" y="71"/>
                    </a:lnTo>
                    <a:lnTo>
                      <a:pt x="0" y="78"/>
                    </a:lnTo>
                    <a:lnTo>
                      <a:pt x="0" y="420"/>
                    </a:lnTo>
                    <a:lnTo>
                      <a:pt x="2" y="427"/>
                    </a:lnTo>
                    <a:lnTo>
                      <a:pt x="4" y="435"/>
                    </a:lnTo>
                    <a:lnTo>
                      <a:pt x="10" y="443"/>
                    </a:lnTo>
                    <a:lnTo>
                      <a:pt x="17" y="450"/>
                    </a:lnTo>
                    <a:lnTo>
                      <a:pt x="37" y="464"/>
                    </a:lnTo>
                    <a:lnTo>
                      <a:pt x="63" y="475"/>
                    </a:lnTo>
                    <a:lnTo>
                      <a:pt x="94" y="485"/>
                    </a:lnTo>
                    <a:lnTo>
                      <a:pt x="131" y="492"/>
                    </a:lnTo>
                    <a:lnTo>
                      <a:pt x="171" y="496"/>
                    </a:lnTo>
                    <a:lnTo>
                      <a:pt x="215" y="498"/>
                    </a:lnTo>
                    <a:lnTo>
                      <a:pt x="259" y="496"/>
                    </a:lnTo>
                    <a:lnTo>
                      <a:pt x="300" y="492"/>
                    </a:lnTo>
                    <a:lnTo>
                      <a:pt x="336" y="485"/>
                    </a:lnTo>
                    <a:lnTo>
                      <a:pt x="369" y="475"/>
                    </a:lnTo>
                    <a:lnTo>
                      <a:pt x="396" y="464"/>
                    </a:lnTo>
                    <a:lnTo>
                      <a:pt x="415" y="450"/>
                    </a:lnTo>
                    <a:lnTo>
                      <a:pt x="423" y="443"/>
                    </a:lnTo>
                    <a:lnTo>
                      <a:pt x="428" y="435"/>
                    </a:lnTo>
                    <a:lnTo>
                      <a:pt x="430" y="427"/>
                    </a:lnTo>
                    <a:lnTo>
                      <a:pt x="432" y="420"/>
                    </a:lnTo>
                    <a:lnTo>
                      <a:pt x="432" y="78"/>
                    </a:lnTo>
                    <a:lnTo>
                      <a:pt x="430" y="71"/>
                    </a:lnTo>
                    <a:lnTo>
                      <a:pt x="428" y="63"/>
                    </a:lnTo>
                    <a:lnTo>
                      <a:pt x="423" y="55"/>
                    </a:lnTo>
                    <a:lnTo>
                      <a:pt x="415" y="48"/>
                    </a:lnTo>
                    <a:lnTo>
                      <a:pt x="396" y="34"/>
                    </a:lnTo>
                    <a:lnTo>
                      <a:pt x="369" y="23"/>
                    </a:lnTo>
                    <a:lnTo>
                      <a:pt x="336" y="13"/>
                    </a:lnTo>
                    <a:lnTo>
                      <a:pt x="300" y="5"/>
                    </a:lnTo>
                    <a:lnTo>
                      <a:pt x="259" y="2"/>
                    </a:lnTo>
                    <a:lnTo>
                      <a:pt x="215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47"/>
              <p:cNvSpPr/>
              <p:nvPr/>
            </p:nvSpPr>
            <p:spPr bwMode="auto">
              <a:xfrm>
                <a:off x="1248" y="1921"/>
                <a:ext cx="432" cy="79"/>
              </a:xfrm>
              <a:custGeom>
                <a:avLst/>
                <a:gdLst>
                  <a:gd name="T0" fmla="*/ 0 w 432"/>
                  <a:gd name="T1" fmla="*/ 0 h 79"/>
                  <a:gd name="T2" fmla="*/ 2 w 432"/>
                  <a:gd name="T3" fmla="*/ 8 h 79"/>
                  <a:gd name="T4" fmla="*/ 4 w 432"/>
                  <a:gd name="T5" fmla="*/ 16 h 79"/>
                  <a:gd name="T6" fmla="*/ 10 w 432"/>
                  <a:gd name="T7" fmla="*/ 23 h 79"/>
                  <a:gd name="T8" fmla="*/ 17 w 432"/>
                  <a:gd name="T9" fmla="*/ 31 h 79"/>
                  <a:gd name="T10" fmla="*/ 37 w 432"/>
                  <a:gd name="T11" fmla="*/ 44 h 79"/>
                  <a:gd name="T12" fmla="*/ 63 w 432"/>
                  <a:gd name="T13" fmla="*/ 56 h 79"/>
                  <a:gd name="T14" fmla="*/ 94 w 432"/>
                  <a:gd name="T15" fmla="*/ 65 h 79"/>
                  <a:gd name="T16" fmla="*/ 131 w 432"/>
                  <a:gd name="T17" fmla="*/ 73 h 79"/>
                  <a:gd name="T18" fmla="*/ 171 w 432"/>
                  <a:gd name="T19" fmla="*/ 77 h 79"/>
                  <a:gd name="T20" fmla="*/ 215 w 432"/>
                  <a:gd name="T21" fmla="*/ 79 h 79"/>
                  <a:gd name="T22" fmla="*/ 259 w 432"/>
                  <a:gd name="T23" fmla="*/ 77 h 79"/>
                  <a:gd name="T24" fmla="*/ 300 w 432"/>
                  <a:gd name="T25" fmla="*/ 73 h 79"/>
                  <a:gd name="T26" fmla="*/ 336 w 432"/>
                  <a:gd name="T27" fmla="*/ 65 h 79"/>
                  <a:gd name="T28" fmla="*/ 369 w 432"/>
                  <a:gd name="T29" fmla="*/ 56 h 79"/>
                  <a:gd name="T30" fmla="*/ 396 w 432"/>
                  <a:gd name="T31" fmla="*/ 44 h 79"/>
                  <a:gd name="T32" fmla="*/ 415 w 432"/>
                  <a:gd name="T33" fmla="*/ 31 h 79"/>
                  <a:gd name="T34" fmla="*/ 423 w 432"/>
                  <a:gd name="T35" fmla="*/ 23 h 79"/>
                  <a:gd name="T36" fmla="*/ 428 w 432"/>
                  <a:gd name="T37" fmla="*/ 16 h 79"/>
                  <a:gd name="T38" fmla="*/ 430 w 432"/>
                  <a:gd name="T39" fmla="*/ 8 h 79"/>
                  <a:gd name="T40" fmla="*/ 432 w 432"/>
                  <a:gd name="T41" fmla="*/ 0 h 7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32"/>
                  <a:gd name="T64" fmla="*/ 0 h 79"/>
                  <a:gd name="T65" fmla="*/ 432 w 432"/>
                  <a:gd name="T66" fmla="*/ 79 h 7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32" h="79">
                    <a:moveTo>
                      <a:pt x="0" y="0"/>
                    </a:moveTo>
                    <a:lnTo>
                      <a:pt x="2" y="8"/>
                    </a:lnTo>
                    <a:lnTo>
                      <a:pt x="4" y="16"/>
                    </a:lnTo>
                    <a:lnTo>
                      <a:pt x="10" y="23"/>
                    </a:lnTo>
                    <a:lnTo>
                      <a:pt x="17" y="31"/>
                    </a:lnTo>
                    <a:lnTo>
                      <a:pt x="37" y="44"/>
                    </a:lnTo>
                    <a:lnTo>
                      <a:pt x="63" y="56"/>
                    </a:lnTo>
                    <a:lnTo>
                      <a:pt x="94" y="65"/>
                    </a:lnTo>
                    <a:lnTo>
                      <a:pt x="131" y="73"/>
                    </a:lnTo>
                    <a:lnTo>
                      <a:pt x="171" y="77"/>
                    </a:lnTo>
                    <a:lnTo>
                      <a:pt x="215" y="79"/>
                    </a:lnTo>
                    <a:lnTo>
                      <a:pt x="259" y="77"/>
                    </a:lnTo>
                    <a:lnTo>
                      <a:pt x="300" y="73"/>
                    </a:lnTo>
                    <a:lnTo>
                      <a:pt x="336" y="65"/>
                    </a:lnTo>
                    <a:lnTo>
                      <a:pt x="369" y="56"/>
                    </a:lnTo>
                    <a:lnTo>
                      <a:pt x="396" y="44"/>
                    </a:lnTo>
                    <a:lnTo>
                      <a:pt x="415" y="31"/>
                    </a:lnTo>
                    <a:lnTo>
                      <a:pt x="423" y="23"/>
                    </a:lnTo>
                    <a:lnTo>
                      <a:pt x="428" y="16"/>
                    </a:lnTo>
                    <a:lnTo>
                      <a:pt x="430" y="8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317" y="2031"/>
              <a:ext cx="23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训练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581" y="2027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336" y="2182"/>
              <a:ext cx="2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数据</a:t>
              </a:r>
              <a:endParaRPr kumimoji="1" lang="zh-CN" altLang="en-US" sz="1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581" y="2151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9" name="Group 52"/>
            <p:cNvGrpSpPr/>
            <p:nvPr/>
          </p:nvGrpSpPr>
          <p:grpSpPr bwMode="auto">
            <a:xfrm>
              <a:off x="1680" y="2061"/>
              <a:ext cx="503" cy="64"/>
              <a:chOff x="1680" y="2061"/>
              <a:chExt cx="503" cy="64"/>
            </a:xfrm>
          </p:grpSpPr>
          <p:sp>
            <p:nvSpPr>
              <p:cNvPr id="86" name="Line 53"/>
              <p:cNvSpPr>
                <a:spLocks noChangeShapeType="1"/>
              </p:cNvSpPr>
              <p:nvPr/>
            </p:nvSpPr>
            <p:spPr bwMode="auto">
              <a:xfrm>
                <a:off x="1680" y="2092"/>
                <a:ext cx="44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2122" y="2061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1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1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895" y="1530"/>
              <a:ext cx="1" cy="1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56"/>
            <p:cNvGrpSpPr/>
            <p:nvPr/>
          </p:nvGrpSpPr>
          <p:grpSpPr bwMode="auto">
            <a:xfrm>
              <a:off x="1895" y="1499"/>
              <a:ext cx="288" cy="64"/>
              <a:chOff x="1895" y="1499"/>
              <a:chExt cx="288" cy="64"/>
            </a:xfrm>
          </p:grpSpPr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1895" y="1530"/>
                <a:ext cx="23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58"/>
              <p:cNvSpPr/>
              <p:nvPr/>
            </p:nvSpPr>
            <p:spPr bwMode="auto">
              <a:xfrm>
                <a:off x="2122" y="1499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59"/>
            <p:cNvGrpSpPr/>
            <p:nvPr/>
          </p:nvGrpSpPr>
          <p:grpSpPr bwMode="auto">
            <a:xfrm>
              <a:off x="1895" y="2684"/>
              <a:ext cx="288" cy="64"/>
              <a:chOff x="1895" y="2684"/>
              <a:chExt cx="288" cy="64"/>
            </a:xfrm>
          </p:grpSpPr>
          <p:sp>
            <p:nvSpPr>
              <p:cNvPr id="82" name="Line 60"/>
              <p:cNvSpPr>
                <a:spLocks noChangeShapeType="1"/>
              </p:cNvSpPr>
              <p:nvPr/>
            </p:nvSpPr>
            <p:spPr bwMode="auto">
              <a:xfrm>
                <a:off x="1895" y="2715"/>
                <a:ext cx="23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61"/>
              <p:cNvSpPr/>
              <p:nvPr/>
            </p:nvSpPr>
            <p:spPr bwMode="auto">
              <a:xfrm>
                <a:off x="2122" y="2684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Freeform 62"/>
            <p:cNvSpPr/>
            <p:nvPr/>
          </p:nvSpPr>
          <p:spPr bwMode="auto">
            <a:xfrm>
              <a:off x="3192" y="2217"/>
              <a:ext cx="720" cy="374"/>
            </a:xfrm>
            <a:custGeom>
              <a:avLst/>
              <a:gdLst>
                <a:gd name="T0" fmla="*/ 361 w 720"/>
                <a:gd name="T1" fmla="*/ 0 h 374"/>
                <a:gd name="T2" fmla="*/ 0 w 720"/>
                <a:gd name="T3" fmla="*/ 186 h 374"/>
                <a:gd name="T4" fmla="*/ 361 w 720"/>
                <a:gd name="T5" fmla="*/ 374 h 374"/>
                <a:gd name="T6" fmla="*/ 720 w 720"/>
                <a:gd name="T7" fmla="*/ 186 h 374"/>
                <a:gd name="T8" fmla="*/ 361 w 720"/>
                <a:gd name="T9" fmla="*/ 0 h 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374"/>
                <a:gd name="T17" fmla="*/ 720 w 720"/>
                <a:gd name="T18" fmla="*/ 374 h 3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374">
                  <a:moveTo>
                    <a:pt x="361" y="0"/>
                  </a:moveTo>
                  <a:lnTo>
                    <a:pt x="0" y="186"/>
                  </a:lnTo>
                  <a:lnTo>
                    <a:pt x="361" y="374"/>
                  </a:lnTo>
                  <a:lnTo>
                    <a:pt x="720" y="18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3366" y="2341"/>
              <a:ext cx="3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收敛吗</a:t>
              </a:r>
              <a:endParaRPr kumimoji="1" lang="zh-CN" altLang="en-US" sz="16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3712" y="2339"/>
              <a:ext cx="3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65"/>
            <p:cNvSpPr>
              <a:spLocks noChangeArrowheads="1"/>
            </p:cNvSpPr>
            <p:nvPr/>
          </p:nvSpPr>
          <p:spPr bwMode="auto">
            <a:xfrm>
              <a:off x="3750" y="2339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66"/>
            <p:cNvGrpSpPr/>
            <p:nvPr/>
          </p:nvGrpSpPr>
          <p:grpSpPr bwMode="auto">
            <a:xfrm>
              <a:off x="3841" y="2715"/>
              <a:ext cx="503" cy="398"/>
              <a:chOff x="3841" y="2715"/>
              <a:chExt cx="503" cy="398"/>
            </a:xfrm>
          </p:grpSpPr>
          <p:sp>
            <p:nvSpPr>
              <p:cNvPr id="79" name="Freeform 67"/>
              <p:cNvSpPr/>
              <p:nvPr/>
            </p:nvSpPr>
            <p:spPr bwMode="auto">
              <a:xfrm>
                <a:off x="3841" y="2715"/>
                <a:ext cx="503" cy="398"/>
              </a:xfrm>
              <a:custGeom>
                <a:avLst/>
                <a:gdLst>
                  <a:gd name="T0" fmla="*/ 251 w 503"/>
                  <a:gd name="T1" fmla="*/ 0 h 311"/>
                  <a:gd name="T2" fmla="*/ 201 w 503"/>
                  <a:gd name="T3" fmla="*/ 2 h 311"/>
                  <a:gd name="T4" fmla="*/ 153 w 503"/>
                  <a:gd name="T5" fmla="*/ 4 h 311"/>
                  <a:gd name="T6" fmla="*/ 111 w 503"/>
                  <a:gd name="T7" fmla="*/ 8 h 311"/>
                  <a:gd name="T8" fmla="*/ 75 w 503"/>
                  <a:gd name="T9" fmla="*/ 14 h 311"/>
                  <a:gd name="T10" fmla="*/ 42 w 503"/>
                  <a:gd name="T11" fmla="*/ 21 h 311"/>
                  <a:gd name="T12" fmla="*/ 30 w 503"/>
                  <a:gd name="T13" fmla="*/ 25 h 311"/>
                  <a:gd name="T14" fmla="*/ 19 w 503"/>
                  <a:gd name="T15" fmla="*/ 31 h 311"/>
                  <a:gd name="T16" fmla="*/ 11 w 503"/>
                  <a:gd name="T17" fmla="*/ 35 h 311"/>
                  <a:gd name="T18" fmla="*/ 6 w 503"/>
                  <a:gd name="T19" fmla="*/ 40 h 311"/>
                  <a:gd name="T20" fmla="*/ 2 w 503"/>
                  <a:gd name="T21" fmla="*/ 44 h 311"/>
                  <a:gd name="T22" fmla="*/ 0 w 503"/>
                  <a:gd name="T23" fmla="*/ 50 h 311"/>
                  <a:gd name="T24" fmla="*/ 0 w 503"/>
                  <a:gd name="T25" fmla="*/ 263 h 311"/>
                  <a:gd name="T26" fmla="*/ 2 w 503"/>
                  <a:gd name="T27" fmla="*/ 269 h 311"/>
                  <a:gd name="T28" fmla="*/ 6 w 503"/>
                  <a:gd name="T29" fmla="*/ 273 h 311"/>
                  <a:gd name="T30" fmla="*/ 11 w 503"/>
                  <a:gd name="T31" fmla="*/ 278 h 311"/>
                  <a:gd name="T32" fmla="*/ 19 w 503"/>
                  <a:gd name="T33" fmla="*/ 282 h 311"/>
                  <a:gd name="T34" fmla="*/ 30 w 503"/>
                  <a:gd name="T35" fmla="*/ 286 h 311"/>
                  <a:gd name="T36" fmla="*/ 42 w 503"/>
                  <a:gd name="T37" fmla="*/ 290 h 311"/>
                  <a:gd name="T38" fmla="*/ 75 w 503"/>
                  <a:gd name="T39" fmla="*/ 297 h 311"/>
                  <a:gd name="T40" fmla="*/ 111 w 503"/>
                  <a:gd name="T41" fmla="*/ 303 h 311"/>
                  <a:gd name="T42" fmla="*/ 153 w 503"/>
                  <a:gd name="T43" fmla="*/ 307 h 311"/>
                  <a:gd name="T44" fmla="*/ 201 w 503"/>
                  <a:gd name="T45" fmla="*/ 311 h 311"/>
                  <a:gd name="T46" fmla="*/ 251 w 503"/>
                  <a:gd name="T47" fmla="*/ 311 h 311"/>
                  <a:gd name="T48" fmla="*/ 303 w 503"/>
                  <a:gd name="T49" fmla="*/ 311 h 311"/>
                  <a:gd name="T50" fmla="*/ 349 w 503"/>
                  <a:gd name="T51" fmla="*/ 307 h 311"/>
                  <a:gd name="T52" fmla="*/ 393 w 503"/>
                  <a:gd name="T53" fmla="*/ 303 h 311"/>
                  <a:gd name="T54" fmla="*/ 430 w 503"/>
                  <a:gd name="T55" fmla="*/ 297 h 311"/>
                  <a:gd name="T56" fmla="*/ 461 w 503"/>
                  <a:gd name="T57" fmla="*/ 290 h 311"/>
                  <a:gd name="T58" fmla="*/ 472 w 503"/>
                  <a:gd name="T59" fmla="*/ 286 h 311"/>
                  <a:gd name="T60" fmla="*/ 484 w 503"/>
                  <a:gd name="T61" fmla="*/ 282 h 311"/>
                  <a:gd name="T62" fmla="*/ 491 w 503"/>
                  <a:gd name="T63" fmla="*/ 278 h 311"/>
                  <a:gd name="T64" fmla="*/ 497 w 503"/>
                  <a:gd name="T65" fmla="*/ 273 h 311"/>
                  <a:gd name="T66" fmla="*/ 501 w 503"/>
                  <a:gd name="T67" fmla="*/ 269 h 311"/>
                  <a:gd name="T68" fmla="*/ 503 w 503"/>
                  <a:gd name="T69" fmla="*/ 263 h 311"/>
                  <a:gd name="T70" fmla="*/ 503 w 503"/>
                  <a:gd name="T71" fmla="*/ 50 h 311"/>
                  <a:gd name="T72" fmla="*/ 501 w 503"/>
                  <a:gd name="T73" fmla="*/ 44 h 311"/>
                  <a:gd name="T74" fmla="*/ 497 w 503"/>
                  <a:gd name="T75" fmla="*/ 40 h 311"/>
                  <a:gd name="T76" fmla="*/ 491 w 503"/>
                  <a:gd name="T77" fmla="*/ 35 h 311"/>
                  <a:gd name="T78" fmla="*/ 484 w 503"/>
                  <a:gd name="T79" fmla="*/ 31 h 311"/>
                  <a:gd name="T80" fmla="*/ 472 w 503"/>
                  <a:gd name="T81" fmla="*/ 25 h 311"/>
                  <a:gd name="T82" fmla="*/ 461 w 503"/>
                  <a:gd name="T83" fmla="*/ 21 h 311"/>
                  <a:gd name="T84" fmla="*/ 430 w 503"/>
                  <a:gd name="T85" fmla="*/ 14 h 311"/>
                  <a:gd name="T86" fmla="*/ 393 w 503"/>
                  <a:gd name="T87" fmla="*/ 8 h 311"/>
                  <a:gd name="T88" fmla="*/ 349 w 503"/>
                  <a:gd name="T89" fmla="*/ 4 h 311"/>
                  <a:gd name="T90" fmla="*/ 303 w 503"/>
                  <a:gd name="T91" fmla="*/ 2 h 311"/>
                  <a:gd name="T92" fmla="*/ 251 w 503"/>
                  <a:gd name="T93" fmla="*/ 0 h 3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03"/>
                  <a:gd name="T142" fmla="*/ 0 h 311"/>
                  <a:gd name="T143" fmla="*/ 503 w 503"/>
                  <a:gd name="T144" fmla="*/ 311 h 31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03" h="311">
                    <a:moveTo>
                      <a:pt x="251" y="0"/>
                    </a:moveTo>
                    <a:lnTo>
                      <a:pt x="201" y="2"/>
                    </a:lnTo>
                    <a:lnTo>
                      <a:pt x="153" y="4"/>
                    </a:lnTo>
                    <a:lnTo>
                      <a:pt x="111" y="8"/>
                    </a:lnTo>
                    <a:lnTo>
                      <a:pt x="75" y="14"/>
                    </a:lnTo>
                    <a:lnTo>
                      <a:pt x="42" y="21"/>
                    </a:lnTo>
                    <a:lnTo>
                      <a:pt x="30" y="25"/>
                    </a:lnTo>
                    <a:lnTo>
                      <a:pt x="19" y="31"/>
                    </a:lnTo>
                    <a:lnTo>
                      <a:pt x="11" y="35"/>
                    </a:lnTo>
                    <a:lnTo>
                      <a:pt x="6" y="40"/>
                    </a:lnTo>
                    <a:lnTo>
                      <a:pt x="2" y="44"/>
                    </a:lnTo>
                    <a:lnTo>
                      <a:pt x="0" y="50"/>
                    </a:lnTo>
                    <a:lnTo>
                      <a:pt x="0" y="263"/>
                    </a:lnTo>
                    <a:lnTo>
                      <a:pt x="2" y="269"/>
                    </a:lnTo>
                    <a:lnTo>
                      <a:pt x="6" y="273"/>
                    </a:lnTo>
                    <a:lnTo>
                      <a:pt x="11" y="278"/>
                    </a:lnTo>
                    <a:lnTo>
                      <a:pt x="19" y="282"/>
                    </a:lnTo>
                    <a:lnTo>
                      <a:pt x="30" y="286"/>
                    </a:lnTo>
                    <a:lnTo>
                      <a:pt x="42" y="290"/>
                    </a:lnTo>
                    <a:lnTo>
                      <a:pt x="75" y="297"/>
                    </a:lnTo>
                    <a:lnTo>
                      <a:pt x="111" y="303"/>
                    </a:lnTo>
                    <a:lnTo>
                      <a:pt x="153" y="307"/>
                    </a:lnTo>
                    <a:lnTo>
                      <a:pt x="201" y="311"/>
                    </a:lnTo>
                    <a:lnTo>
                      <a:pt x="251" y="311"/>
                    </a:lnTo>
                    <a:lnTo>
                      <a:pt x="303" y="311"/>
                    </a:lnTo>
                    <a:lnTo>
                      <a:pt x="349" y="307"/>
                    </a:lnTo>
                    <a:lnTo>
                      <a:pt x="393" y="303"/>
                    </a:lnTo>
                    <a:lnTo>
                      <a:pt x="430" y="297"/>
                    </a:lnTo>
                    <a:lnTo>
                      <a:pt x="461" y="290"/>
                    </a:lnTo>
                    <a:lnTo>
                      <a:pt x="472" y="286"/>
                    </a:lnTo>
                    <a:lnTo>
                      <a:pt x="484" y="282"/>
                    </a:lnTo>
                    <a:lnTo>
                      <a:pt x="491" y="278"/>
                    </a:lnTo>
                    <a:lnTo>
                      <a:pt x="497" y="273"/>
                    </a:lnTo>
                    <a:lnTo>
                      <a:pt x="501" y="269"/>
                    </a:lnTo>
                    <a:lnTo>
                      <a:pt x="503" y="263"/>
                    </a:lnTo>
                    <a:lnTo>
                      <a:pt x="503" y="50"/>
                    </a:lnTo>
                    <a:lnTo>
                      <a:pt x="501" y="44"/>
                    </a:lnTo>
                    <a:lnTo>
                      <a:pt x="497" y="40"/>
                    </a:lnTo>
                    <a:lnTo>
                      <a:pt x="491" y="35"/>
                    </a:lnTo>
                    <a:lnTo>
                      <a:pt x="484" y="31"/>
                    </a:lnTo>
                    <a:lnTo>
                      <a:pt x="472" y="25"/>
                    </a:lnTo>
                    <a:lnTo>
                      <a:pt x="461" y="21"/>
                    </a:lnTo>
                    <a:lnTo>
                      <a:pt x="430" y="14"/>
                    </a:lnTo>
                    <a:lnTo>
                      <a:pt x="393" y="8"/>
                    </a:lnTo>
                    <a:lnTo>
                      <a:pt x="349" y="4"/>
                    </a:lnTo>
                    <a:lnTo>
                      <a:pt x="303" y="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8"/>
              <p:cNvSpPr/>
              <p:nvPr/>
            </p:nvSpPr>
            <p:spPr bwMode="auto">
              <a:xfrm>
                <a:off x="3841" y="2715"/>
                <a:ext cx="503" cy="311"/>
              </a:xfrm>
              <a:custGeom>
                <a:avLst/>
                <a:gdLst>
                  <a:gd name="T0" fmla="*/ 251 w 503"/>
                  <a:gd name="T1" fmla="*/ 0 h 311"/>
                  <a:gd name="T2" fmla="*/ 201 w 503"/>
                  <a:gd name="T3" fmla="*/ 2 h 311"/>
                  <a:gd name="T4" fmla="*/ 153 w 503"/>
                  <a:gd name="T5" fmla="*/ 4 h 311"/>
                  <a:gd name="T6" fmla="*/ 111 w 503"/>
                  <a:gd name="T7" fmla="*/ 8 h 311"/>
                  <a:gd name="T8" fmla="*/ 75 w 503"/>
                  <a:gd name="T9" fmla="*/ 14 h 311"/>
                  <a:gd name="T10" fmla="*/ 42 w 503"/>
                  <a:gd name="T11" fmla="*/ 21 h 311"/>
                  <a:gd name="T12" fmla="*/ 30 w 503"/>
                  <a:gd name="T13" fmla="*/ 25 h 311"/>
                  <a:gd name="T14" fmla="*/ 19 w 503"/>
                  <a:gd name="T15" fmla="*/ 31 h 311"/>
                  <a:gd name="T16" fmla="*/ 11 w 503"/>
                  <a:gd name="T17" fmla="*/ 35 h 311"/>
                  <a:gd name="T18" fmla="*/ 6 w 503"/>
                  <a:gd name="T19" fmla="*/ 40 h 311"/>
                  <a:gd name="T20" fmla="*/ 2 w 503"/>
                  <a:gd name="T21" fmla="*/ 44 h 311"/>
                  <a:gd name="T22" fmla="*/ 0 w 503"/>
                  <a:gd name="T23" fmla="*/ 50 h 311"/>
                  <a:gd name="T24" fmla="*/ 0 w 503"/>
                  <a:gd name="T25" fmla="*/ 263 h 311"/>
                  <a:gd name="T26" fmla="*/ 2 w 503"/>
                  <a:gd name="T27" fmla="*/ 269 h 311"/>
                  <a:gd name="T28" fmla="*/ 6 w 503"/>
                  <a:gd name="T29" fmla="*/ 273 h 311"/>
                  <a:gd name="T30" fmla="*/ 11 w 503"/>
                  <a:gd name="T31" fmla="*/ 278 h 311"/>
                  <a:gd name="T32" fmla="*/ 19 w 503"/>
                  <a:gd name="T33" fmla="*/ 282 h 311"/>
                  <a:gd name="T34" fmla="*/ 30 w 503"/>
                  <a:gd name="T35" fmla="*/ 286 h 311"/>
                  <a:gd name="T36" fmla="*/ 42 w 503"/>
                  <a:gd name="T37" fmla="*/ 290 h 311"/>
                  <a:gd name="T38" fmla="*/ 75 w 503"/>
                  <a:gd name="T39" fmla="*/ 297 h 311"/>
                  <a:gd name="T40" fmla="*/ 111 w 503"/>
                  <a:gd name="T41" fmla="*/ 303 h 311"/>
                  <a:gd name="T42" fmla="*/ 153 w 503"/>
                  <a:gd name="T43" fmla="*/ 307 h 311"/>
                  <a:gd name="T44" fmla="*/ 201 w 503"/>
                  <a:gd name="T45" fmla="*/ 311 h 311"/>
                  <a:gd name="T46" fmla="*/ 251 w 503"/>
                  <a:gd name="T47" fmla="*/ 311 h 311"/>
                  <a:gd name="T48" fmla="*/ 303 w 503"/>
                  <a:gd name="T49" fmla="*/ 311 h 311"/>
                  <a:gd name="T50" fmla="*/ 349 w 503"/>
                  <a:gd name="T51" fmla="*/ 307 h 311"/>
                  <a:gd name="T52" fmla="*/ 393 w 503"/>
                  <a:gd name="T53" fmla="*/ 303 h 311"/>
                  <a:gd name="T54" fmla="*/ 430 w 503"/>
                  <a:gd name="T55" fmla="*/ 297 h 311"/>
                  <a:gd name="T56" fmla="*/ 461 w 503"/>
                  <a:gd name="T57" fmla="*/ 290 h 311"/>
                  <a:gd name="T58" fmla="*/ 472 w 503"/>
                  <a:gd name="T59" fmla="*/ 286 h 311"/>
                  <a:gd name="T60" fmla="*/ 484 w 503"/>
                  <a:gd name="T61" fmla="*/ 282 h 311"/>
                  <a:gd name="T62" fmla="*/ 491 w 503"/>
                  <a:gd name="T63" fmla="*/ 278 h 311"/>
                  <a:gd name="T64" fmla="*/ 497 w 503"/>
                  <a:gd name="T65" fmla="*/ 273 h 311"/>
                  <a:gd name="T66" fmla="*/ 501 w 503"/>
                  <a:gd name="T67" fmla="*/ 269 h 311"/>
                  <a:gd name="T68" fmla="*/ 503 w 503"/>
                  <a:gd name="T69" fmla="*/ 263 h 311"/>
                  <a:gd name="T70" fmla="*/ 503 w 503"/>
                  <a:gd name="T71" fmla="*/ 50 h 311"/>
                  <a:gd name="T72" fmla="*/ 501 w 503"/>
                  <a:gd name="T73" fmla="*/ 44 h 311"/>
                  <a:gd name="T74" fmla="*/ 497 w 503"/>
                  <a:gd name="T75" fmla="*/ 40 h 311"/>
                  <a:gd name="T76" fmla="*/ 491 w 503"/>
                  <a:gd name="T77" fmla="*/ 35 h 311"/>
                  <a:gd name="T78" fmla="*/ 484 w 503"/>
                  <a:gd name="T79" fmla="*/ 31 h 311"/>
                  <a:gd name="T80" fmla="*/ 472 w 503"/>
                  <a:gd name="T81" fmla="*/ 25 h 311"/>
                  <a:gd name="T82" fmla="*/ 461 w 503"/>
                  <a:gd name="T83" fmla="*/ 21 h 311"/>
                  <a:gd name="T84" fmla="*/ 430 w 503"/>
                  <a:gd name="T85" fmla="*/ 14 h 311"/>
                  <a:gd name="T86" fmla="*/ 393 w 503"/>
                  <a:gd name="T87" fmla="*/ 8 h 311"/>
                  <a:gd name="T88" fmla="*/ 349 w 503"/>
                  <a:gd name="T89" fmla="*/ 4 h 311"/>
                  <a:gd name="T90" fmla="*/ 303 w 503"/>
                  <a:gd name="T91" fmla="*/ 2 h 311"/>
                  <a:gd name="T92" fmla="*/ 251 w 503"/>
                  <a:gd name="T93" fmla="*/ 0 h 3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03"/>
                  <a:gd name="T142" fmla="*/ 0 h 311"/>
                  <a:gd name="T143" fmla="*/ 503 w 503"/>
                  <a:gd name="T144" fmla="*/ 311 h 31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03" h="311">
                    <a:moveTo>
                      <a:pt x="251" y="0"/>
                    </a:moveTo>
                    <a:lnTo>
                      <a:pt x="201" y="2"/>
                    </a:lnTo>
                    <a:lnTo>
                      <a:pt x="153" y="4"/>
                    </a:lnTo>
                    <a:lnTo>
                      <a:pt x="111" y="8"/>
                    </a:lnTo>
                    <a:lnTo>
                      <a:pt x="75" y="14"/>
                    </a:lnTo>
                    <a:lnTo>
                      <a:pt x="42" y="21"/>
                    </a:lnTo>
                    <a:lnTo>
                      <a:pt x="30" y="25"/>
                    </a:lnTo>
                    <a:lnTo>
                      <a:pt x="19" y="31"/>
                    </a:lnTo>
                    <a:lnTo>
                      <a:pt x="11" y="35"/>
                    </a:lnTo>
                    <a:lnTo>
                      <a:pt x="6" y="40"/>
                    </a:lnTo>
                    <a:lnTo>
                      <a:pt x="2" y="44"/>
                    </a:lnTo>
                    <a:lnTo>
                      <a:pt x="0" y="50"/>
                    </a:lnTo>
                    <a:lnTo>
                      <a:pt x="0" y="263"/>
                    </a:lnTo>
                    <a:lnTo>
                      <a:pt x="2" y="269"/>
                    </a:lnTo>
                    <a:lnTo>
                      <a:pt x="6" y="273"/>
                    </a:lnTo>
                    <a:lnTo>
                      <a:pt x="11" y="278"/>
                    </a:lnTo>
                    <a:lnTo>
                      <a:pt x="19" y="282"/>
                    </a:lnTo>
                    <a:lnTo>
                      <a:pt x="30" y="286"/>
                    </a:lnTo>
                    <a:lnTo>
                      <a:pt x="42" y="290"/>
                    </a:lnTo>
                    <a:lnTo>
                      <a:pt x="75" y="297"/>
                    </a:lnTo>
                    <a:lnTo>
                      <a:pt x="111" y="303"/>
                    </a:lnTo>
                    <a:lnTo>
                      <a:pt x="153" y="307"/>
                    </a:lnTo>
                    <a:lnTo>
                      <a:pt x="201" y="311"/>
                    </a:lnTo>
                    <a:lnTo>
                      <a:pt x="251" y="311"/>
                    </a:lnTo>
                    <a:lnTo>
                      <a:pt x="303" y="311"/>
                    </a:lnTo>
                    <a:lnTo>
                      <a:pt x="349" y="307"/>
                    </a:lnTo>
                    <a:lnTo>
                      <a:pt x="393" y="303"/>
                    </a:lnTo>
                    <a:lnTo>
                      <a:pt x="430" y="297"/>
                    </a:lnTo>
                    <a:lnTo>
                      <a:pt x="461" y="290"/>
                    </a:lnTo>
                    <a:lnTo>
                      <a:pt x="472" y="286"/>
                    </a:lnTo>
                    <a:lnTo>
                      <a:pt x="484" y="282"/>
                    </a:lnTo>
                    <a:lnTo>
                      <a:pt x="491" y="278"/>
                    </a:lnTo>
                    <a:lnTo>
                      <a:pt x="497" y="273"/>
                    </a:lnTo>
                    <a:lnTo>
                      <a:pt x="501" y="269"/>
                    </a:lnTo>
                    <a:lnTo>
                      <a:pt x="503" y="263"/>
                    </a:lnTo>
                    <a:lnTo>
                      <a:pt x="503" y="50"/>
                    </a:lnTo>
                    <a:lnTo>
                      <a:pt x="501" y="44"/>
                    </a:lnTo>
                    <a:lnTo>
                      <a:pt x="497" y="40"/>
                    </a:lnTo>
                    <a:lnTo>
                      <a:pt x="491" y="35"/>
                    </a:lnTo>
                    <a:lnTo>
                      <a:pt x="484" y="31"/>
                    </a:lnTo>
                    <a:lnTo>
                      <a:pt x="472" y="25"/>
                    </a:lnTo>
                    <a:lnTo>
                      <a:pt x="461" y="21"/>
                    </a:lnTo>
                    <a:lnTo>
                      <a:pt x="430" y="14"/>
                    </a:lnTo>
                    <a:lnTo>
                      <a:pt x="393" y="8"/>
                    </a:lnTo>
                    <a:lnTo>
                      <a:pt x="349" y="4"/>
                    </a:lnTo>
                    <a:lnTo>
                      <a:pt x="303" y="2"/>
                    </a:lnTo>
                    <a:lnTo>
                      <a:pt x="25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69"/>
              <p:cNvSpPr/>
              <p:nvPr/>
            </p:nvSpPr>
            <p:spPr bwMode="auto">
              <a:xfrm>
                <a:off x="3841" y="2765"/>
                <a:ext cx="503" cy="48"/>
              </a:xfrm>
              <a:custGeom>
                <a:avLst/>
                <a:gdLst>
                  <a:gd name="T0" fmla="*/ 0 w 503"/>
                  <a:gd name="T1" fmla="*/ 0 h 48"/>
                  <a:gd name="T2" fmla="*/ 2 w 503"/>
                  <a:gd name="T3" fmla="*/ 6 h 48"/>
                  <a:gd name="T4" fmla="*/ 6 w 503"/>
                  <a:gd name="T5" fmla="*/ 10 h 48"/>
                  <a:gd name="T6" fmla="*/ 11 w 503"/>
                  <a:gd name="T7" fmla="*/ 15 h 48"/>
                  <a:gd name="T8" fmla="*/ 19 w 503"/>
                  <a:gd name="T9" fmla="*/ 19 h 48"/>
                  <a:gd name="T10" fmla="*/ 30 w 503"/>
                  <a:gd name="T11" fmla="*/ 23 h 48"/>
                  <a:gd name="T12" fmla="*/ 42 w 503"/>
                  <a:gd name="T13" fmla="*/ 27 h 48"/>
                  <a:gd name="T14" fmla="*/ 75 w 503"/>
                  <a:gd name="T15" fmla="*/ 35 h 48"/>
                  <a:gd name="T16" fmla="*/ 111 w 503"/>
                  <a:gd name="T17" fmla="*/ 40 h 48"/>
                  <a:gd name="T18" fmla="*/ 153 w 503"/>
                  <a:gd name="T19" fmla="*/ 44 h 48"/>
                  <a:gd name="T20" fmla="*/ 201 w 503"/>
                  <a:gd name="T21" fmla="*/ 48 h 48"/>
                  <a:gd name="T22" fmla="*/ 251 w 503"/>
                  <a:gd name="T23" fmla="*/ 48 h 48"/>
                  <a:gd name="T24" fmla="*/ 303 w 503"/>
                  <a:gd name="T25" fmla="*/ 48 h 48"/>
                  <a:gd name="T26" fmla="*/ 349 w 503"/>
                  <a:gd name="T27" fmla="*/ 44 h 48"/>
                  <a:gd name="T28" fmla="*/ 393 w 503"/>
                  <a:gd name="T29" fmla="*/ 40 h 48"/>
                  <a:gd name="T30" fmla="*/ 430 w 503"/>
                  <a:gd name="T31" fmla="*/ 35 h 48"/>
                  <a:gd name="T32" fmla="*/ 461 w 503"/>
                  <a:gd name="T33" fmla="*/ 27 h 48"/>
                  <a:gd name="T34" fmla="*/ 472 w 503"/>
                  <a:gd name="T35" fmla="*/ 23 h 48"/>
                  <a:gd name="T36" fmla="*/ 484 w 503"/>
                  <a:gd name="T37" fmla="*/ 19 h 48"/>
                  <a:gd name="T38" fmla="*/ 491 w 503"/>
                  <a:gd name="T39" fmla="*/ 15 h 48"/>
                  <a:gd name="T40" fmla="*/ 497 w 503"/>
                  <a:gd name="T41" fmla="*/ 10 h 48"/>
                  <a:gd name="T42" fmla="*/ 501 w 503"/>
                  <a:gd name="T43" fmla="*/ 6 h 48"/>
                  <a:gd name="T44" fmla="*/ 503 w 503"/>
                  <a:gd name="T45" fmla="*/ 0 h 4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3"/>
                  <a:gd name="T70" fmla="*/ 0 h 48"/>
                  <a:gd name="T71" fmla="*/ 503 w 503"/>
                  <a:gd name="T72" fmla="*/ 48 h 4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3" h="48">
                    <a:moveTo>
                      <a:pt x="0" y="0"/>
                    </a:moveTo>
                    <a:lnTo>
                      <a:pt x="2" y="6"/>
                    </a:lnTo>
                    <a:lnTo>
                      <a:pt x="6" y="10"/>
                    </a:lnTo>
                    <a:lnTo>
                      <a:pt x="11" y="15"/>
                    </a:lnTo>
                    <a:lnTo>
                      <a:pt x="19" y="19"/>
                    </a:lnTo>
                    <a:lnTo>
                      <a:pt x="30" y="23"/>
                    </a:lnTo>
                    <a:lnTo>
                      <a:pt x="42" y="27"/>
                    </a:lnTo>
                    <a:lnTo>
                      <a:pt x="75" y="35"/>
                    </a:lnTo>
                    <a:lnTo>
                      <a:pt x="111" y="40"/>
                    </a:lnTo>
                    <a:lnTo>
                      <a:pt x="153" y="44"/>
                    </a:lnTo>
                    <a:lnTo>
                      <a:pt x="201" y="48"/>
                    </a:lnTo>
                    <a:lnTo>
                      <a:pt x="251" y="48"/>
                    </a:lnTo>
                    <a:lnTo>
                      <a:pt x="303" y="48"/>
                    </a:lnTo>
                    <a:lnTo>
                      <a:pt x="349" y="44"/>
                    </a:lnTo>
                    <a:lnTo>
                      <a:pt x="393" y="40"/>
                    </a:lnTo>
                    <a:lnTo>
                      <a:pt x="430" y="35"/>
                    </a:lnTo>
                    <a:lnTo>
                      <a:pt x="461" y="27"/>
                    </a:lnTo>
                    <a:lnTo>
                      <a:pt x="472" y="23"/>
                    </a:lnTo>
                    <a:lnTo>
                      <a:pt x="484" y="19"/>
                    </a:lnTo>
                    <a:lnTo>
                      <a:pt x="491" y="15"/>
                    </a:lnTo>
                    <a:lnTo>
                      <a:pt x="497" y="10"/>
                    </a:lnTo>
                    <a:lnTo>
                      <a:pt x="501" y="6"/>
                    </a:lnTo>
                    <a:lnTo>
                      <a:pt x="50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3879" y="2809"/>
              <a:ext cx="4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分割结果</a:t>
              </a:r>
              <a:endPara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模型参数</a:t>
              </a:r>
              <a:endParaRPr kumimoji="1" lang="zh-CN" altLang="en-US" sz="14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4258" y="2838"/>
              <a:ext cx="2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V="1">
              <a:off x="3553" y="1779"/>
              <a:ext cx="1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3912" y="2403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" name="Group 74"/>
            <p:cNvGrpSpPr/>
            <p:nvPr/>
          </p:nvGrpSpPr>
          <p:grpSpPr bwMode="auto">
            <a:xfrm>
              <a:off x="4025" y="2403"/>
              <a:ext cx="64" cy="314"/>
              <a:chOff x="4025" y="2403"/>
              <a:chExt cx="64" cy="314"/>
            </a:xfrm>
          </p:grpSpPr>
          <p:sp>
            <p:nvSpPr>
              <p:cNvPr id="77" name="Line 75"/>
              <p:cNvSpPr>
                <a:spLocks noChangeShapeType="1"/>
              </p:cNvSpPr>
              <p:nvPr/>
            </p:nvSpPr>
            <p:spPr bwMode="auto">
              <a:xfrm>
                <a:off x="4056" y="2403"/>
                <a:ext cx="1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76"/>
              <p:cNvSpPr/>
              <p:nvPr/>
            </p:nvSpPr>
            <p:spPr bwMode="auto">
              <a:xfrm>
                <a:off x="4025" y="2654"/>
                <a:ext cx="64" cy="63"/>
              </a:xfrm>
              <a:custGeom>
                <a:avLst/>
                <a:gdLst>
                  <a:gd name="T0" fmla="*/ 0 w 64"/>
                  <a:gd name="T1" fmla="*/ 0 h 63"/>
                  <a:gd name="T2" fmla="*/ 33 w 64"/>
                  <a:gd name="T3" fmla="*/ 63 h 63"/>
                  <a:gd name="T4" fmla="*/ 64 w 64"/>
                  <a:gd name="T5" fmla="*/ 0 h 63"/>
                  <a:gd name="T6" fmla="*/ 0 w 64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3"/>
                  <a:gd name="T14" fmla="*/ 64 w 64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3">
                    <a:moveTo>
                      <a:pt x="0" y="0"/>
                    </a:moveTo>
                    <a:lnTo>
                      <a:pt x="33" y="63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Group 77"/>
            <p:cNvGrpSpPr/>
            <p:nvPr/>
          </p:nvGrpSpPr>
          <p:grpSpPr bwMode="auto">
            <a:xfrm>
              <a:off x="2514" y="1655"/>
              <a:ext cx="63" cy="249"/>
              <a:chOff x="2514" y="1655"/>
              <a:chExt cx="63" cy="249"/>
            </a:xfrm>
          </p:grpSpPr>
          <p:sp>
            <p:nvSpPr>
              <p:cNvPr id="75" name="Line 78"/>
              <p:cNvSpPr>
                <a:spLocks noChangeShapeType="1"/>
              </p:cNvSpPr>
              <p:nvPr/>
            </p:nvSpPr>
            <p:spPr bwMode="auto">
              <a:xfrm>
                <a:off x="2544" y="1655"/>
                <a:ext cx="1" cy="1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79"/>
              <p:cNvSpPr/>
              <p:nvPr/>
            </p:nvSpPr>
            <p:spPr bwMode="auto">
              <a:xfrm>
                <a:off x="2514" y="1843"/>
                <a:ext cx="63" cy="61"/>
              </a:xfrm>
              <a:custGeom>
                <a:avLst/>
                <a:gdLst>
                  <a:gd name="T0" fmla="*/ 0 w 63"/>
                  <a:gd name="T1" fmla="*/ 0 h 61"/>
                  <a:gd name="T2" fmla="*/ 30 w 63"/>
                  <a:gd name="T3" fmla="*/ 61 h 61"/>
                  <a:gd name="T4" fmla="*/ 63 w 63"/>
                  <a:gd name="T5" fmla="*/ 0 h 61"/>
                  <a:gd name="T6" fmla="*/ 0 w 63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1"/>
                  <a:gd name="T14" fmla="*/ 63 w 63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1">
                    <a:moveTo>
                      <a:pt x="0" y="0"/>
                    </a:moveTo>
                    <a:lnTo>
                      <a:pt x="30" y="61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80"/>
            <p:cNvGrpSpPr/>
            <p:nvPr/>
          </p:nvGrpSpPr>
          <p:grpSpPr bwMode="auto">
            <a:xfrm>
              <a:off x="2514" y="2217"/>
              <a:ext cx="63" cy="312"/>
              <a:chOff x="2514" y="2217"/>
              <a:chExt cx="63" cy="312"/>
            </a:xfrm>
          </p:grpSpPr>
          <p:sp>
            <p:nvSpPr>
              <p:cNvPr id="73" name="Line 81"/>
              <p:cNvSpPr>
                <a:spLocks noChangeShapeType="1"/>
              </p:cNvSpPr>
              <p:nvPr/>
            </p:nvSpPr>
            <p:spPr bwMode="auto">
              <a:xfrm>
                <a:off x="2544" y="2217"/>
                <a:ext cx="1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2"/>
              <p:cNvSpPr/>
              <p:nvPr/>
            </p:nvSpPr>
            <p:spPr bwMode="auto">
              <a:xfrm>
                <a:off x="2514" y="2466"/>
                <a:ext cx="63" cy="63"/>
              </a:xfrm>
              <a:custGeom>
                <a:avLst/>
                <a:gdLst>
                  <a:gd name="T0" fmla="*/ 0 w 63"/>
                  <a:gd name="T1" fmla="*/ 0 h 63"/>
                  <a:gd name="T2" fmla="*/ 30 w 63"/>
                  <a:gd name="T3" fmla="*/ 63 h 63"/>
                  <a:gd name="T4" fmla="*/ 63 w 63"/>
                  <a:gd name="T5" fmla="*/ 0 h 63"/>
                  <a:gd name="T6" fmla="*/ 0 w 6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3"/>
                  <a:gd name="T14" fmla="*/ 63 w 6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3">
                    <a:moveTo>
                      <a:pt x="0" y="0"/>
                    </a:moveTo>
                    <a:lnTo>
                      <a:pt x="30" y="6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83"/>
            <p:cNvSpPr>
              <a:spLocks noChangeShapeType="1"/>
            </p:cNvSpPr>
            <p:nvPr/>
          </p:nvSpPr>
          <p:spPr bwMode="auto">
            <a:xfrm>
              <a:off x="2544" y="2840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" name="Group 84"/>
            <p:cNvGrpSpPr/>
            <p:nvPr/>
          </p:nvGrpSpPr>
          <p:grpSpPr bwMode="auto">
            <a:xfrm>
              <a:off x="3522" y="2591"/>
              <a:ext cx="63" cy="435"/>
              <a:chOff x="3522" y="2591"/>
              <a:chExt cx="63" cy="435"/>
            </a:xfrm>
          </p:grpSpPr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 flipV="1">
                <a:off x="3553" y="2648"/>
                <a:ext cx="1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6"/>
              <p:cNvSpPr/>
              <p:nvPr/>
            </p:nvSpPr>
            <p:spPr bwMode="auto">
              <a:xfrm>
                <a:off x="3522" y="2591"/>
                <a:ext cx="63" cy="63"/>
              </a:xfrm>
              <a:custGeom>
                <a:avLst/>
                <a:gdLst>
                  <a:gd name="T0" fmla="*/ 63 w 63"/>
                  <a:gd name="T1" fmla="*/ 63 h 63"/>
                  <a:gd name="T2" fmla="*/ 33 w 63"/>
                  <a:gd name="T3" fmla="*/ 0 h 63"/>
                  <a:gd name="T4" fmla="*/ 0 w 63"/>
                  <a:gd name="T5" fmla="*/ 63 h 63"/>
                  <a:gd name="T6" fmla="*/ 63 w 63"/>
                  <a:gd name="T7" fmla="*/ 63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3"/>
                  <a:gd name="T14" fmla="*/ 63 w 6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3">
                    <a:moveTo>
                      <a:pt x="63" y="63"/>
                    </a:moveTo>
                    <a:lnTo>
                      <a:pt x="33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87"/>
            <p:cNvGrpSpPr/>
            <p:nvPr/>
          </p:nvGrpSpPr>
          <p:grpSpPr bwMode="auto">
            <a:xfrm>
              <a:off x="2544" y="1749"/>
              <a:ext cx="1009" cy="63"/>
              <a:chOff x="2544" y="1749"/>
              <a:chExt cx="1009" cy="63"/>
            </a:xfrm>
          </p:grpSpPr>
          <p:sp>
            <p:nvSpPr>
              <p:cNvPr id="69" name="Line 88"/>
              <p:cNvSpPr>
                <a:spLocks noChangeShapeType="1"/>
              </p:cNvSpPr>
              <p:nvPr/>
            </p:nvSpPr>
            <p:spPr bwMode="auto">
              <a:xfrm flipH="1">
                <a:off x="2602" y="1779"/>
                <a:ext cx="9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9"/>
              <p:cNvSpPr/>
              <p:nvPr/>
            </p:nvSpPr>
            <p:spPr bwMode="auto">
              <a:xfrm>
                <a:off x="2544" y="1749"/>
                <a:ext cx="64" cy="63"/>
              </a:xfrm>
              <a:custGeom>
                <a:avLst/>
                <a:gdLst>
                  <a:gd name="T0" fmla="*/ 64 w 64"/>
                  <a:gd name="T1" fmla="*/ 0 h 63"/>
                  <a:gd name="T2" fmla="*/ 0 w 64"/>
                  <a:gd name="T3" fmla="*/ 32 h 63"/>
                  <a:gd name="T4" fmla="*/ 64 w 64"/>
                  <a:gd name="T5" fmla="*/ 63 h 63"/>
                  <a:gd name="T6" fmla="*/ 64 w 64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3"/>
                  <a:gd name="T14" fmla="*/ 64 w 64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3">
                    <a:moveTo>
                      <a:pt x="64" y="0"/>
                    </a:moveTo>
                    <a:lnTo>
                      <a:pt x="0" y="32"/>
                    </a:lnTo>
                    <a:lnTo>
                      <a:pt x="64" y="6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" name="Line 90"/>
            <p:cNvSpPr>
              <a:spLocks noChangeShapeType="1"/>
            </p:cNvSpPr>
            <p:nvPr/>
          </p:nvSpPr>
          <p:spPr bwMode="auto">
            <a:xfrm>
              <a:off x="2544" y="3028"/>
              <a:ext cx="10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强制对齐所得到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参数不准确，需要用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Baum-Welch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算法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进行更精确的估计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以强制对齐得到的参数为初值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给定观察序列的集合      ，训练问题可以表示为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所以上述优化问题无闭式解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57190" y="3155503"/>
          <a:ext cx="566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0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2099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190" y="3155503"/>
                        <a:ext cx="56673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19672" y="3577803"/>
          <a:ext cx="5472608" cy="123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1" name="Equation" r:id="rId3" imgW="70713600" imgH="16459200" progId="Equation.DSMT4">
                  <p:embed/>
                </p:oleObj>
              </mc:Choice>
              <mc:Fallback>
                <p:oleObj name="Equation" r:id="rId3" imgW="70713600" imgH="16459200" progId="Equation.DSMT4">
                  <p:embed/>
                  <p:pic>
                    <p:nvPicPr>
                      <p:cNvPr id="0" name="图片 2099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3577803"/>
                        <a:ext cx="5472608" cy="123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"/>
          <p:cNvGrpSpPr/>
          <p:nvPr/>
        </p:nvGrpSpPr>
        <p:grpSpPr bwMode="auto">
          <a:xfrm>
            <a:off x="2195516" y="4987850"/>
            <a:ext cx="5328812" cy="1249462"/>
            <a:chOff x="967" y="1155"/>
            <a:chExt cx="3817" cy="928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1968" y="1632"/>
            <a:ext cx="2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62" name="Equation" r:id="rId5" imgW="2235200" imgH="241300" progId="Equation.3">
                    <p:embed/>
                  </p:oleObj>
                </mc:Choice>
                <mc:Fallback>
                  <p:oleObj name="Equation" r:id="rId5" imgW="2235200" imgH="241300" progId="Equation.3">
                    <p:embed/>
                    <p:pic>
                      <p:nvPicPr>
                        <p:cNvPr id="0" name="图片 2099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632"/>
                          <a:ext cx="28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967" y="1155"/>
            <a:ext cx="1936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63" name="Equation" r:id="rId7" imgW="1536700" imgH="736600" progId="Equation.DSMT4">
                    <p:embed/>
                  </p:oleObj>
                </mc:Choice>
                <mc:Fallback>
                  <p:oleObj name="Equation" r:id="rId7" imgW="1536700" imgH="736600" progId="Equation.DSMT4">
                    <p:embed/>
                    <p:pic>
                      <p:nvPicPr>
                        <p:cNvPr id="0" name="图片 2099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155"/>
                          <a:ext cx="1936" cy="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1028700" y="1880096"/>
            <a:ext cx="8218489" cy="954088"/>
            <a:chOff x="518" y="1530"/>
            <a:chExt cx="5177" cy="601"/>
          </a:xfrm>
        </p:grpSpPr>
        <p:sp>
          <p:nvSpPr>
            <p:cNvPr id="110620" name="Text Box 5"/>
            <p:cNvSpPr txBox="1">
              <a:spLocks noChangeArrowheads="1"/>
            </p:cNvSpPr>
            <p:nvPr/>
          </p:nvSpPr>
          <p:spPr bwMode="auto">
            <a:xfrm>
              <a:off x="518" y="1530"/>
              <a:ext cx="5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 问题可以描述为：给定观察值序列           ，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0621" name="Group 6"/>
            <p:cNvGrpSpPr/>
            <p:nvPr/>
          </p:nvGrpSpPr>
          <p:grpSpPr bwMode="auto">
            <a:xfrm>
              <a:off x="4052" y="1547"/>
              <a:ext cx="1210" cy="272"/>
              <a:chOff x="2900" y="1931"/>
              <a:chExt cx="1210" cy="272"/>
            </a:xfrm>
          </p:grpSpPr>
          <p:graphicFrame>
            <p:nvGraphicFramePr>
              <p:cNvPr id="110626" name="Object 7"/>
              <p:cNvGraphicFramePr>
                <a:graphicFrameLocks noChangeAspect="1"/>
              </p:cNvGraphicFramePr>
              <p:nvPr/>
            </p:nvGraphicFramePr>
            <p:xfrm>
              <a:off x="2900" y="1965"/>
              <a:ext cx="34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47" name="" r:id="rId1" imgW="279400" imgH="177800" progId="Equation.3">
                      <p:embed/>
                    </p:oleObj>
                  </mc:Choice>
                  <mc:Fallback>
                    <p:oleObj name="" r:id="rId1" imgW="279400" imgH="177800" progId="Equation.3">
                      <p:embed/>
                      <p:pic>
                        <p:nvPicPr>
                          <p:cNvPr id="0" name="图片 2110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0" y="1965"/>
                            <a:ext cx="34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627" name="Object 8"/>
              <p:cNvGraphicFramePr>
                <a:graphicFrameLocks noChangeAspect="1"/>
              </p:cNvGraphicFramePr>
              <p:nvPr/>
            </p:nvGraphicFramePr>
            <p:xfrm>
              <a:off x="3258" y="1931"/>
              <a:ext cx="85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48" name="" r:id="rId3" imgW="685800" imgH="215900" progId="Equation.3">
                      <p:embed/>
                    </p:oleObj>
                  </mc:Choice>
                  <mc:Fallback>
                    <p:oleObj name="" r:id="rId3" imgW="685800" imgH="215900" progId="Equation.3">
                      <p:embed/>
                      <p:pic>
                        <p:nvPicPr>
                          <p:cNvPr id="0" name="图片 2110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8" y="1931"/>
                            <a:ext cx="85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0623" name="Text Box 10"/>
            <p:cNvSpPr txBox="1">
              <a:spLocks noChangeArrowheads="1"/>
            </p:cNvSpPr>
            <p:nvPr/>
          </p:nvSpPr>
          <p:spPr bwMode="auto">
            <a:xfrm>
              <a:off x="662" y="1804"/>
              <a:ext cx="39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估计         ，使       最大。</a:t>
              </a:r>
              <a:endParaRPr kumimoji="1"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10624" name="Object 11"/>
            <p:cNvGraphicFramePr>
              <a:graphicFrameLocks noChangeAspect="1"/>
            </p:cNvGraphicFramePr>
            <p:nvPr/>
          </p:nvGraphicFramePr>
          <p:xfrm>
            <a:off x="1156" y="1877"/>
            <a:ext cx="102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49" name="" r:id="rId5" imgW="812165" imgH="203200" progId="Equation.3">
                    <p:embed/>
                  </p:oleObj>
                </mc:Choice>
                <mc:Fallback>
                  <p:oleObj name="" r:id="rId5" imgW="812165" imgH="203200" progId="Equation.3">
                    <p:embed/>
                    <p:pic>
                      <p:nvPicPr>
                        <p:cNvPr id="0" name="图片 21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877"/>
                          <a:ext cx="102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5" name="Object 12"/>
            <p:cNvGraphicFramePr>
              <a:graphicFrameLocks noChangeAspect="1"/>
            </p:cNvGraphicFramePr>
            <p:nvPr/>
          </p:nvGraphicFramePr>
          <p:xfrm>
            <a:off x="2705" y="1876"/>
            <a:ext cx="6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50" name="" r:id="rId7" imgW="545465" imgH="203200" progId="Equation.3">
                    <p:embed/>
                  </p:oleObj>
                </mc:Choice>
                <mc:Fallback>
                  <p:oleObj name="" r:id="rId7" imgW="545465" imgH="203200" progId="Equation.3">
                    <p:embed/>
                    <p:pic>
                      <p:nvPicPr>
                        <p:cNvPr id="0" name="图片 21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876"/>
                          <a:ext cx="6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 bwMode="auto">
          <a:xfrm>
            <a:off x="1152809" y="2961730"/>
            <a:ext cx="7207250" cy="557213"/>
            <a:chOff x="693" y="2396"/>
            <a:chExt cx="4540" cy="351"/>
          </a:xfrm>
        </p:grpSpPr>
        <p:grpSp>
          <p:nvGrpSpPr>
            <p:cNvPr id="110616" name="Group 14"/>
            <p:cNvGrpSpPr/>
            <p:nvPr/>
          </p:nvGrpSpPr>
          <p:grpSpPr bwMode="auto">
            <a:xfrm>
              <a:off x="693" y="2396"/>
              <a:ext cx="4426" cy="327"/>
              <a:chOff x="693" y="2396"/>
              <a:chExt cx="4426" cy="327"/>
            </a:xfrm>
          </p:grpSpPr>
          <p:sp>
            <p:nvSpPr>
              <p:cNvPr id="110618" name="Text Box 15"/>
              <p:cNvSpPr txBox="1">
                <a:spLocks noChangeArrowheads="1"/>
              </p:cNvSpPr>
              <p:nvPr/>
            </p:nvSpPr>
            <p:spPr bwMode="auto">
              <a:xfrm>
                <a:off x="693" y="2396"/>
                <a:ext cx="44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实际上，不存在一种方法直接估计最佳的</a:t>
                </a:r>
                <a:endParaRPr kumimoji="1" lang="en-US" altLang="zh-CN" sz="2800" b="1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0619" name="Object 16"/>
              <p:cNvGraphicFramePr>
                <a:graphicFrameLocks noChangeAspect="1"/>
              </p:cNvGraphicFramePr>
              <p:nvPr/>
            </p:nvGraphicFramePr>
            <p:xfrm>
              <a:off x="4804" y="2468"/>
              <a:ext cx="258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51" name="" r:id="rId9" imgW="139700" imgH="177800" progId="Equation.3">
                      <p:embed/>
                    </p:oleObj>
                  </mc:Choice>
                  <mc:Fallback>
                    <p:oleObj name="" r:id="rId9" imgW="139700" imgH="177800" progId="Equation.3">
                      <p:embed/>
                      <p:pic>
                        <p:nvPicPr>
                          <p:cNvPr id="0" name="图片 2110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2468"/>
                            <a:ext cx="258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0617" name="Text Box 17"/>
            <p:cNvSpPr txBox="1">
              <a:spLocks noChangeArrowheads="1"/>
            </p:cNvSpPr>
            <p:nvPr/>
          </p:nvSpPr>
          <p:spPr bwMode="auto">
            <a:xfrm>
              <a:off x="4892" y="242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。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990600" y="3726904"/>
            <a:ext cx="7840663" cy="2438400"/>
            <a:chOff x="624" y="2544"/>
            <a:chExt cx="4939" cy="1536"/>
          </a:xfrm>
        </p:grpSpPr>
        <p:sp>
          <p:nvSpPr>
            <p:cNvPr id="110599" name="Text Box 19"/>
            <p:cNvSpPr txBox="1">
              <a:spLocks noChangeArrowheads="1"/>
            </p:cNvSpPr>
            <p:nvPr/>
          </p:nvSpPr>
          <p:spPr bwMode="auto">
            <a:xfrm>
              <a:off x="5222" y="312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，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0600" name="Group 20"/>
            <p:cNvGrpSpPr/>
            <p:nvPr/>
          </p:nvGrpSpPr>
          <p:grpSpPr bwMode="auto">
            <a:xfrm>
              <a:off x="624" y="2544"/>
              <a:ext cx="4699" cy="1536"/>
              <a:chOff x="624" y="2544"/>
              <a:chExt cx="4699" cy="1536"/>
            </a:xfrm>
          </p:grpSpPr>
          <p:sp>
            <p:nvSpPr>
              <p:cNvPr id="110601" name="Text Box 21"/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16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替代的方法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是：</a:t>
                </a:r>
                <a:endPara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02" name="Text Box 22"/>
              <p:cNvSpPr txBox="1">
                <a:spLocks noChangeArrowheads="1"/>
              </p:cNvSpPr>
              <p:nvPr/>
            </p:nvSpPr>
            <p:spPr bwMode="auto">
              <a:xfrm>
                <a:off x="710" y="2784"/>
                <a:ext cx="33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  根据观察值序列选取初始模型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0603" name="Object 23"/>
              <p:cNvGraphicFramePr>
                <a:graphicFrameLocks noChangeAspect="1"/>
              </p:cNvGraphicFramePr>
              <p:nvPr/>
            </p:nvGraphicFramePr>
            <p:xfrm>
              <a:off x="3984" y="2832"/>
              <a:ext cx="1029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52" name="" r:id="rId11" imgW="812165" imgH="203200" progId="Equation.3">
                      <p:embed/>
                    </p:oleObj>
                  </mc:Choice>
                  <mc:Fallback>
                    <p:oleObj name="" r:id="rId11" imgW="812165" imgH="203200" progId="Equation.3">
                      <p:embed/>
                      <p:pic>
                        <p:nvPicPr>
                          <p:cNvPr id="0" name="图片 21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832"/>
                            <a:ext cx="1029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04" name="Text Box 24"/>
              <p:cNvSpPr txBox="1">
                <a:spLocks noChangeArrowheads="1"/>
              </p:cNvSpPr>
              <p:nvPr/>
            </p:nvSpPr>
            <p:spPr bwMode="auto">
              <a:xfrm>
                <a:off x="662" y="3114"/>
                <a:ext cx="35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然后依据某种方法</a:t>
                </a:r>
                <a:r>
                  <a:rPr kumimoji="1" lang="zh-CN" altLang="en-US" sz="2800" b="1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求得一组新参数</a:t>
                </a:r>
                <a:r>
                  <a:rPr kumimoji="1" lang="zh-CN" altLang="en-US" sz="2800" b="1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0605" name="Object 25"/>
              <p:cNvGraphicFramePr>
                <a:graphicFrameLocks noChangeAspect="1"/>
              </p:cNvGraphicFramePr>
              <p:nvPr/>
            </p:nvGraphicFramePr>
            <p:xfrm>
              <a:off x="4176" y="3120"/>
              <a:ext cx="110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53" name="" r:id="rId12" imgW="876300" imgH="228600" progId="Equation.3">
                      <p:embed/>
                    </p:oleObj>
                  </mc:Choice>
                  <mc:Fallback>
                    <p:oleObj name="" r:id="rId12" imgW="876300" imgH="228600" progId="Equation.3">
                      <p:embed/>
                      <p:pic>
                        <p:nvPicPr>
                          <p:cNvPr id="0" name="图片 2110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120"/>
                            <a:ext cx="110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06" name="Text Box 26"/>
              <p:cNvSpPr txBox="1">
                <a:spLocks noChangeArrowheads="1"/>
              </p:cNvSpPr>
              <p:nvPr/>
            </p:nvSpPr>
            <p:spPr bwMode="auto">
              <a:xfrm>
                <a:off x="4982" y="2764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，</a:t>
                </a:r>
                <a:endPara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0607" name="Group 27"/>
              <p:cNvGrpSpPr/>
              <p:nvPr/>
            </p:nvGrpSpPr>
            <p:grpSpPr bwMode="auto">
              <a:xfrm>
                <a:off x="649" y="3417"/>
                <a:ext cx="2298" cy="327"/>
                <a:chOff x="649" y="3388"/>
                <a:chExt cx="2298" cy="327"/>
              </a:xfrm>
            </p:grpSpPr>
            <p:sp>
              <p:nvSpPr>
                <p:cNvPr id="11061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49" y="3388"/>
                  <a:ext cx="7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800" b="1">
                      <a:solidFill>
                        <a:srgbClr val="1F2039"/>
                      </a:solidFill>
                      <a:latin typeface="Times New Roman" panose="02020603050405020304" pitchFamily="18" charset="0"/>
                    </a:rPr>
                    <a:t>保证有</a:t>
                  </a:r>
                  <a:endParaRPr kumimoji="1" lang="zh-CN" altLang="en-US" sz="2800" b="1">
                    <a:solidFill>
                      <a:srgbClr val="1F2039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10612" name="Group 29"/>
                <p:cNvGrpSpPr/>
                <p:nvPr/>
              </p:nvGrpSpPr>
              <p:grpSpPr bwMode="auto">
                <a:xfrm>
                  <a:off x="1440" y="3415"/>
                  <a:ext cx="1507" cy="288"/>
                  <a:chOff x="1440" y="3415"/>
                  <a:chExt cx="1507" cy="288"/>
                </a:xfrm>
              </p:grpSpPr>
              <p:graphicFrame>
                <p:nvGraphicFramePr>
                  <p:cNvPr id="110613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1440" y="3415"/>
                  <a:ext cx="721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1054" name="" r:id="rId14" imgW="571500" imgH="228600" progId="Equation.3">
                          <p:embed/>
                        </p:oleObj>
                      </mc:Choice>
                      <mc:Fallback>
                        <p:oleObj name="" r:id="rId14" imgW="571500" imgH="228600" progId="Equation.3">
                          <p:embed/>
                          <p:pic>
                            <p:nvPicPr>
                              <p:cNvPr id="0" name="图片 2110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0" y="3415"/>
                                <a:ext cx="721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0614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2256" y="3441"/>
                  <a:ext cx="691" cy="2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1055" name="" r:id="rId16" imgW="545465" imgH="203200" progId="Equation.3">
                          <p:embed/>
                        </p:oleObj>
                      </mc:Choice>
                      <mc:Fallback>
                        <p:oleObj name="" r:id="rId16" imgW="545465" imgH="203200" progId="Equation.3">
                          <p:embed/>
                          <p:pic>
                            <p:nvPicPr>
                              <p:cNvPr id="0" name="图片 2110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56" y="3441"/>
                                <a:ext cx="691" cy="2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0615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2145" y="3489"/>
                  <a:ext cx="159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1056" name="Equation" r:id="rId18" imgW="127000" imgH="127000" progId="Equation.3">
                          <p:embed/>
                        </p:oleObj>
                      </mc:Choice>
                      <mc:Fallback>
                        <p:oleObj name="Equation" r:id="rId18" imgW="127000" imgH="127000" progId="Equation.3">
                          <p:embed/>
                          <p:pic>
                            <p:nvPicPr>
                              <p:cNvPr id="0" name="图片 2110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45" y="3489"/>
                                <a:ext cx="159" cy="15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10608" name="Text Box 33"/>
              <p:cNvSpPr txBox="1">
                <a:spLocks noChangeArrowheads="1"/>
              </p:cNvSpPr>
              <p:nvPr/>
            </p:nvSpPr>
            <p:spPr bwMode="auto">
              <a:xfrm>
                <a:off x="2918" y="3408"/>
                <a:ext cx="2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kumimoji="1" lang="zh-CN" altLang="en-US" sz="2800" b="1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重复这个过程，逐步</a:t>
                </a:r>
                <a:endPara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09" name="Text Box 34"/>
              <p:cNvSpPr txBox="1">
                <a:spLocks noChangeArrowheads="1"/>
              </p:cNvSpPr>
              <p:nvPr/>
            </p:nvSpPr>
            <p:spPr bwMode="auto">
              <a:xfrm>
                <a:off x="648" y="3738"/>
                <a:ext cx="42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改进模型参数，直到       收敛。</a:t>
                </a:r>
                <a:endPara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0610" name="Object 35"/>
              <p:cNvGraphicFramePr>
                <a:graphicFrameLocks noChangeAspect="1"/>
              </p:cNvGraphicFramePr>
              <p:nvPr/>
            </p:nvGraphicFramePr>
            <p:xfrm>
              <a:off x="2783" y="3792"/>
              <a:ext cx="7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57" name="" r:id="rId20" imgW="571500" imgH="228600" progId="Equation.3">
                      <p:embed/>
                    </p:oleObj>
                  </mc:Choice>
                  <mc:Fallback>
                    <p:oleObj name="" r:id="rId20" imgW="571500" imgH="228600" progId="Equation.3">
                      <p:embed/>
                      <p:pic>
                        <p:nvPicPr>
                          <p:cNvPr id="0" name="图片 21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3792"/>
                            <a:ext cx="72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这一方法，未必能求得全局最大值、而有可能  得到一局部极值点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解决方案：</a:t>
            </a:r>
            <a:r>
              <a:rPr kumimoji="1"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Baum-Welch</a:t>
            </a:r>
            <a:r>
              <a:rPr kumimoji="1"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算法。</a:t>
            </a:r>
            <a:endParaRPr kumimoji="1" lang="zh-CN" altLang="en-US" sz="2800" b="1" dirty="0">
              <a:solidFill>
                <a:srgbClr val="1F2039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Baum-Welch</a:t>
            </a:r>
            <a:r>
              <a:rPr kumimoji="1"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算法的理论基础是</a:t>
            </a:r>
            <a:r>
              <a:rPr kumimoji="1" lang="en-US" altLang="zh-CN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EM</a:t>
            </a:r>
            <a:r>
              <a:rPr kumimoji="1"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算法。</a:t>
            </a:r>
            <a:endParaRPr kumimoji="1" lang="zh-CN" altLang="en-US" sz="2800" b="1" dirty="0">
              <a:solidFill>
                <a:srgbClr val="1F2039"/>
              </a:solidFill>
              <a:latin typeface="宋体" panose="02010600030101010101" pitchFamily="2" charset="-122"/>
            </a:endParaRP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95288" y="4333875"/>
            <a:ext cx="671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定义辅助函数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33525" y="4938713"/>
            <a:ext cx="5356225" cy="1190625"/>
            <a:chOff x="1533361" y="4939022"/>
            <a:chExt cx="5356290" cy="1190625"/>
          </a:xfrm>
        </p:grpSpPr>
        <p:pic>
          <p:nvPicPr>
            <p:cNvPr id="112646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939022"/>
              <a:ext cx="43338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2647" name="对象 7"/>
            <p:cNvGraphicFramePr>
              <a:graphicFrameLocks noChangeAspect="1"/>
            </p:cNvGraphicFramePr>
            <p:nvPr/>
          </p:nvGraphicFramePr>
          <p:xfrm>
            <a:off x="1533361" y="5230336"/>
            <a:ext cx="1145232" cy="502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1" name="公式" r:id="rId2" imgW="520700" imgH="228600" progId="Equation.3">
                    <p:embed/>
                  </p:oleObj>
                </mc:Choice>
                <mc:Fallback>
                  <p:oleObj name="公式" r:id="rId2" imgW="520700" imgH="228600" progId="Equation.3">
                    <p:embed/>
                    <p:pic>
                      <p:nvPicPr>
                        <p:cNvPr id="0" name="图片 211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361" y="5230336"/>
                          <a:ext cx="1145232" cy="502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autoUpdateAnimBg="0" build="p"/>
      <p:bldP spid="418820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593725" y="1836738"/>
            <a:ext cx="7864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宋体" panose="02010600030101010101" pitchFamily="2" charset="-122"/>
              </a:rPr>
              <a:t>可以证明</a:t>
            </a: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：若                          则有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4692" name="对象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2" name="公式" r:id="rId1" imgW="391160" imgH="739140" progId="Equation.3">
                  <p:embed/>
                </p:oleObj>
              </mc:Choice>
              <mc:Fallback>
                <p:oleObj name="公式" r:id="rId1" imgW="391160" imgH="739140" progId="Equation.3">
                  <p:embed/>
                  <p:pic>
                    <p:nvPicPr>
                      <p:cNvPr id="0" name="图片 213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对象 3"/>
          <p:cNvGraphicFramePr>
            <a:graphicFrameLocks noChangeAspect="1"/>
          </p:cNvGraphicFramePr>
          <p:nvPr/>
        </p:nvGraphicFramePr>
        <p:xfrm>
          <a:off x="2897188" y="1865313"/>
          <a:ext cx="20351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3" name="公式" r:id="rId3" imgW="1130300" imgH="228600" progId="Equation.3">
                  <p:embed/>
                </p:oleObj>
              </mc:Choice>
              <mc:Fallback>
                <p:oleObj name="公式" r:id="rId3" imgW="1130300" imgH="228600" progId="Equation.3">
                  <p:embed/>
                  <p:pic>
                    <p:nvPicPr>
                      <p:cNvPr id="0" name="图片 213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865313"/>
                        <a:ext cx="20351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对象 15"/>
          <p:cNvGraphicFramePr>
            <a:graphicFrameLocks noChangeAspect="1"/>
          </p:cNvGraphicFramePr>
          <p:nvPr/>
        </p:nvGraphicFramePr>
        <p:xfrm>
          <a:off x="5870575" y="1906588"/>
          <a:ext cx="2171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4" name="公式" r:id="rId5" imgW="1206500" imgH="228600" progId="Equation.3">
                  <p:embed/>
                </p:oleObj>
              </mc:Choice>
              <mc:Fallback>
                <p:oleObj name="公式" r:id="rId5" imgW="1206500" imgH="228600" progId="Equation.3">
                  <p:embed/>
                  <p:pic>
                    <p:nvPicPr>
                      <p:cNvPr id="0" name="图片 213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1906588"/>
                        <a:ext cx="2171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 bwMode="auto">
          <a:xfrm>
            <a:off x="1044575" y="3213100"/>
            <a:ext cx="6415088" cy="2536825"/>
            <a:chOff x="1045288" y="3212976"/>
            <a:chExt cx="6414712" cy="2537460"/>
          </a:xfrm>
        </p:grpSpPr>
        <p:pic>
          <p:nvPicPr>
            <p:cNvPr id="114696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4328160" cy="253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4697" name="对象 17"/>
            <p:cNvGraphicFramePr>
              <a:graphicFrameLocks noChangeAspect="1"/>
            </p:cNvGraphicFramePr>
            <p:nvPr/>
          </p:nvGraphicFramePr>
          <p:xfrm>
            <a:off x="1045288" y="3356992"/>
            <a:ext cx="215856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35" name="公式" r:id="rId8" imgW="1079500" imgH="228600" progId="Equation.3">
                    <p:embed/>
                  </p:oleObj>
                </mc:Choice>
                <mc:Fallback>
                  <p:oleObj name="公式" r:id="rId8" imgW="1079500" imgH="228600" progId="Equation.3">
                    <p:embed/>
                    <p:pic>
                      <p:nvPicPr>
                        <p:cNvPr id="0" name="图片 213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288" y="3356992"/>
                          <a:ext cx="215856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 bwMode="auto">
          <a:xfrm>
            <a:off x="609600" y="1196975"/>
            <a:ext cx="8229600" cy="1470025"/>
            <a:chOff x="384" y="3168"/>
            <a:chExt cx="5184" cy="926"/>
          </a:xfrm>
        </p:grpSpPr>
        <p:graphicFrame>
          <p:nvGraphicFramePr>
            <p:cNvPr id="116745" name="Object 11"/>
            <p:cNvGraphicFramePr>
              <a:graphicFrameLocks noChangeAspect="1"/>
            </p:cNvGraphicFramePr>
            <p:nvPr/>
          </p:nvGraphicFramePr>
          <p:xfrm>
            <a:off x="1008" y="3168"/>
            <a:ext cx="85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7" name="Equation" r:id="rId1" imgW="850265" imgH="419100" progId="Equation.3">
                    <p:embed/>
                  </p:oleObj>
                </mc:Choice>
                <mc:Fallback>
                  <p:oleObj name="Equation" r:id="rId1" imgW="850265" imgH="419100" progId="Equation.3">
                    <p:embed/>
                    <p:pic>
                      <p:nvPicPr>
                        <p:cNvPr id="0" name="图片 214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168"/>
                          <a:ext cx="85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6" name="Text Box 12"/>
            <p:cNvSpPr txBox="1">
              <a:spLocks noChangeArrowheads="1"/>
            </p:cNvSpPr>
            <p:nvPr/>
          </p:nvSpPr>
          <p:spPr bwMode="auto">
            <a:xfrm>
              <a:off x="384" y="321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计算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7" name="Text Box 13"/>
            <p:cNvSpPr txBox="1">
              <a:spLocks noChangeArrowheads="1"/>
            </p:cNvSpPr>
            <p:nvPr/>
          </p:nvSpPr>
          <p:spPr bwMode="auto">
            <a:xfrm>
              <a:off x="1862" y="3239"/>
              <a:ext cx="3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，得到一组求取     的公式，这一组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6748" name="Object 14"/>
            <p:cNvGraphicFramePr>
              <a:graphicFrameLocks noChangeAspect="1"/>
            </p:cNvGraphicFramePr>
            <p:nvPr/>
          </p:nvGraphicFramePr>
          <p:xfrm>
            <a:off x="3552" y="3264"/>
            <a:ext cx="19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8" name="Equation" r:id="rId3" imgW="152400" imgH="203200" progId="Equation.3">
                    <p:embed/>
                  </p:oleObj>
                </mc:Choice>
                <mc:Fallback>
                  <p:oleObj name="Equation" r:id="rId3" imgW="152400" imgH="203200" progId="Equation.3">
                    <p:embed/>
                    <p:pic>
                      <p:nvPicPr>
                        <p:cNvPr id="0" name="图片 214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264"/>
                          <a:ext cx="19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9" name="Text Box 15"/>
            <p:cNvSpPr txBox="1">
              <a:spLocks noChangeArrowheads="1"/>
            </p:cNvSpPr>
            <p:nvPr/>
          </p:nvSpPr>
          <p:spPr bwMode="auto">
            <a:xfrm>
              <a:off x="470" y="3498"/>
              <a:ext cx="509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公式就称为重估（</a:t>
              </a:r>
              <a:r>
                <a:rPr kumimoji="1" lang="en-US" altLang="zh-CN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Re-Estimation 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）公式，它们是</a:t>
              </a:r>
              <a:r>
                <a:rPr kumimoji="1" lang="en-US" altLang="zh-CN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Baum-Welch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算法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的核心内容。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827088" y="2930525"/>
            <a:ext cx="3536950" cy="714375"/>
            <a:chOff x="827584" y="2930649"/>
            <a:chExt cx="3536429" cy="714375"/>
          </a:xfrm>
        </p:grpSpPr>
        <p:pic>
          <p:nvPicPr>
            <p:cNvPr id="116743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30649"/>
              <a:ext cx="26003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6744" name="对象 18"/>
            <p:cNvGraphicFramePr>
              <a:graphicFrameLocks noChangeAspect="1"/>
            </p:cNvGraphicFramePr>
            <p:nvPr/>
          </p:nvGraphicFramePr>
          <p:xfrm>
            <a:off x="827584" y="3086100"/>
            <a:ext cx="7808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9" name="公式" r:id="rId6" imgW="520700" imgH="228600" progId="Equation.3">
                    <p:embed/>
                  </p:oleObj>
                </mc:Choice>
                <mc:Fallback>
                  <p:oleObj name="公式" r:id="rId6" imgW="520700" imgH="228600" progId="Equation.3">
                    <p:embed/>
                    <p:pic>
                      <p:nvPicPr>
                        <p:cNvPr id="0" name="图片 214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086100"/>
                          <a:ext cx="78084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3805238"/>
            <a:ext cx="48577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818063"/>
            <a:ext cx="8496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视听觉信息理解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478302" y="1426774"/>
            <a:ext cx="8019746" cy="44819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包含两部分：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听觉信息理解（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视觉信息理解（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2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</a:rPr>
              <a:t>听觉信息理解部分的教学内容：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2" charset="-122"/>
              </a:rPr>
              <a:t>介绍听觉识别和理解任务的各种解决方案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2" charset="-122"/>
              </a:rPr>
              <a:t>追踪最新的研究进展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2" charset="-122"/>
              </a:rPr>
              <a:t>翻转课堂 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2" charset="-122"/>
              </a:rPr>
              <a:t>+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</a:rPr>
              <a:t>教学难点：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2" charset="-122"/>
              </a:rPr>
              <a:t>知识之间的关联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6229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78644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      的重估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以及约束条件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根据拉格朗日乘子法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437063"/>
            <a:ext cx="60864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790" name="对象 14"/>
          <p:cNvGraphicFramePr>
            <a:graphicFrameLocks noChangeAspect="1"/>
          </p:cNvGraphicFramePr>
          <p:nvPr/>
        </p:nvGraphicFramePr>
        <p:xfrm>
          <a:off x="825500" y="1773238"/>
          <a:ext cx="365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3" name="公式" r:id="rId3" imgW="165100" imgH="228600" progId="Equation.3">
                  <p:embed/>
                </p:oleObj>
              </mc:Choice>
              <mc:Fallback>
                <p:oleObj name="公式" r:id="rId3" imgW="165100" imgH="228600" progId="Equation.3">
                  <p:embed/>
                  <p:pic>
                    <p:nvPicPr>
                      <p:cNvPr id="0" name="图片 215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73238"/>
                        <a:ext cx="365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997200"/>
            <a:ext cx="12287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16550"/>
            <a:ext cx="424021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78644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      的重估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以及约束条件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以此类推，去重估观察概率。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0836" name="对象 14"/>
          <p:cNvGraphicFramePr>
            <a:graphicFrameLocks noChangeAspect="1"/>
          </p:cNvGraphicFramePr>
          <p:nvPr/>
        </p:nvGraphicFramePr>
        <p:xfrm>
          <a:off x="811213" y="175895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7" name="公式" r:id="rId1" imgW="177800" imgH="241300" progId="Equation.3">
                  <p:embed/>
                </p:oleObj>
              </mc:Choice>
              <mc:Fallback>
                <p:oleObj name="公式" r:id="rId1" imgW="177800" imgH="241300" progId="Equation.3">
                  <p:embed/>
                  <p:pic>
                    <p:nvPicPr>
                      <p:cNvPr id="0" name="图片 216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758950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51075"/>
            <a:ext cx="570388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138488"/>
            <a:ext cx="9779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457200" y="1905000"/>
            <a:ext cx="8077200" cy="1800225"/>
            <a:chOff x="288" y="1200"/>
            <a:chExt cx="5088" cy="1134"/>
          </a:xfrm>
        </p:grpSpPr>
        <p:grpSp>
          <p:nvGrpSpPr>
            <p:cNvPr id="122896" name="Group 4"/>
            <p:cNvGrpSpPr/>
            <p:nvPr/>
          </p:nvGrpSpPr>
          <p:grpSpPr bwMode="auto">
            <a:xfrm>
              <a:off x="288" y="1200"/>
              <a:ext cx="5088" cy="1134"/>
              <a:chOff x="288" y="1200"/>
              <a:chExt cx="5088" cy="1134"/>
            </a:xfrm>
          </p:grpSpPr>
          <p:sp>
            <p:nvSpPr>
              <p:cNvPr id="122899" name="Text Box 5"/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5088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Baum-Welch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算法描述</a:t>
                </a:r>
                <a:endPara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定义      为给定训练序列  和模型  时，</a:t>
                </a:r>
                <a:r>
                  <a:rPr kumimoji="1" lang="en-US" altLang="zh-CN" sz="2800" b="1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HMM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模型在</a:t>
                </a:r>
                <a:r>
                  <a:rPr kumimoji="1" lang="en-US" altLang="zh-CN" sz="2800" b="1" i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t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时刻处于状态</a:t>
                </a:r>
                <a:r>
                  <a:rPr kumimoji="1" lang="en-US" altLang="zh-CN" sz="2800" b="1" i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i</a:t>
                </a:r>
                <a:r>
                  <a:rPr kumimoji="1" lang="en-US" altLang="zh-CN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，</a:t>
                </a:r>
                <a:r>
                  <a:rPr kumimoji="1" lang="en-US" altLang="zh-CN" sz="2800" b="1" i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t</a:t>
                </a:r>
                <a:r>
                  <a:rPr kumimoji="1" lang="en-US" altLang="zh-CN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+1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时刻处于状态</a:t>
                </a:r>
                <a:r>
                  <a:rPr kumimoji="1" lang="en-US" altLang="zh-CN" sz="2800" b="1" i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j</a:t>
                </a:r>
                <a:r>
                  <a:rPr kumimoji="1" lang="zh-CN" altLang="en-US" sz="2800" b="1" dirty="0">
                    <a:solidFill>
                      <a:srgbClr val="1F2039"/>
                    </a:solidFill>
                    <a:latin typeface="宋体" panose="02010600030101010101" pitchFamily="2" charset="-122"/>
                  </a:rPr>
                  <a:t>的概率。</a:t>
                </a:r>
                <a:endPara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22900" name="Object 6"/>
              <p:cNvGraphicFramePr>
                <a:graphicFrameLocks noChangeAspect="1"/>
              </p:cNvGraphicFramePr>
              <p:nvPr/>
            </p:nvGraphicFramePr>
            <p:xfrm>
              <a:off x="974" y="1488"/>
              <a:ext cx="56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73" name="" r:id="rId1" imgW="444500" imgH="228600" progId="Equation.3">
                      <p:embed/>
                    </p:oleObj>
                  </mc:Choice>
                  <mc:Fallback>
                    <p:oleObj name="" r:id="rId1" imgW="444500" imgH="228600" progId="Equation.3">
                      <p:embed/>
                      <p:pic>
                        <p:nvPicPr>
                          <p:cNvPr id="0" name="图片 217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4" y="1488"/>
                            <a:ext cx="56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2897" name="Object 7"/>
            <p:cNvGraphicFramePr>
              <a:graphicFrameLocks noChangeAspect="1"/>
            </p:cNvGraphicFramePr>
            <p:nvPr/>
          </p:nvGraphicFramePr>
          <p:xfrm>
            <a:off x="3270" y="1536"/>
            <a:ext cx="18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74" name="" r:id="rId3" imgW="152400" imgH="177800" progId="Equation.3">
                    <p:embed/>
                  </p:oleObj>
                </mc:Choice>
                <mc:Fallback>
                  <p:oleObj name="" r:id="rId3" imgW="152400" imgH="177800" progId="Equation.3">
                    <p:embed/>
                    <p:pic>
                      <p:nvPicPr>
                        <p:cNvPr id="0" name="图片 217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1536"/>
                          <a:ext cx="18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8" name="Object 8"/>
            <p:cNvGraphicFramePr>
              <a:graphicFrameLocks noChangeAspect="1"/>
            </p:cNvGraphicFramePr>
            <p:nvPr/>
          </p:nvGraphicFramePr>
          <p:xfrm>
            <a:off x="4143" y="1536"/>
            <a:ext cx="1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75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217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536"/>
                          <a:ext cx="17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17" name="Object 9"/>
          <p:cNvGraphicFramePr>
            <a:graphicFrameLocks noChangeAspect="1"/>
          </p:cNvGraphicFramePr>
          <p:nvPr/>
        </p:nvGraphicFramePr>
        <p:xfrm>
          <a:off x="2590800" y="3581400"/>
          <a:ext cx="390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6" name="" r:id="rId7" imgW="1955800" imgH="228600" progId="Equation.3">
                  <p:embed/>
                </p:oleObj>
              </mc:Choice>
              <mc:Fallback>
                <p:oleObj name="" r:id="rId7" imgW="1955800" imgH="228600" progId="Equation.3">
                  <p:embed/>
                  <p:pic>
                    <p:nvPicPr>
                      <p:cNvPr id="0" name="图片 217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3908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 bwMode="auto">
          <a:xfrm>
            <a:off x="457200" y="4006850"/>
            <a:ext cx="6858000" cy="1022350"/>
            <a:chOff x="288" y="2524"/>
            <a:chExt cx="4320" cy="644"/>
          </a:xfrm>
        </p:grpSpPr>
        <p:sp>
          <p:nvSpPr>
            <p:cNvPr id="122892" name="Text Box 11"/>
            <p:cNvSpPr txBox="1">
              <a:spLocks noChangeArrowheads="1"/>
            </p:cNvSpPr>
            <p:nvPr/>
          </p:nvSpPr>
          <p:spPr bwMode="auto">
            <a:xfrm>
              <a:off x="288" y="252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易证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2893" name="Group 12"/>
            <p:cNvGrpSpPr/>
            <p:nvPr/>
          </p:nvGrpSpPr>
          <p:grpSpPr bwMode="auto">
            <a:xfrm>
              <a:off x="1359" y="2866"/>
              <a:ext cx="3249" cy="302"/>
              <a:chOff x="1104" y="2866"/>
              <a:chExt cx="3249" cy="302"/>
            </a:xfrm>
          </p:grpSpPr>
          <p:graphicFrame>
            <p:nvGraphicFramePr>
              <p:cNvPr id="122894" name="Object 13"/>
              <p:cNvGraphicFramePr>
                <a:graphicFrameLocks noChangeAspect="1"/>
              </p:cNvGraphicFramePr>
              <p:nvPr/>
            </p:nvGraphicFramePr>
            <p:xfrm>
              <a:off x="1680" y="2866"/>
              <a:ext cx="2673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77" name="" r:id="rId9" imgW="2108200" imgH="241300" progId="Equation.3">
                      <p:embed/>
                    </p:oleObj>
                  </mc:Choice>
                  <mc:Fallback>
                    <p:oleObj name="" r:id="rId9" imgW="2108200" imgH="241300" progId="Equation.3">
                      <p:embed/>
                      <p:pic>
                        <p:nvPicPr>
                          <p:cNvPr id="0" name="图片 217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66"/>
                            <a:ext cx="2673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895" name="Object 14"/>
              <p:cNvGraphicFramePr>
                <a:graphicFrameLocks noChangeAspect="1"/>
              </p:cNvGraphicFramePr>
              <p:nvPr/>
            </p:nvGraphicFramePr>
            <p:xfrm>
              <a:off x="1104" y="2866"/>
              <a:ext cx="56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78" name="" r:id="rId11" imgW="444500" imgH="228600" progId="Equation.3">
                      <p:embed/>
                    </p:oleObj>
                  </mc:Choice>
                  <mc:Fallback>
                    <p:oleObj name="" r:id="rId11" imgW="444500" imgH="228600" progId="Equation.3">
                      <p:embed/>
                      <p:pic>
                        <p:nvPicPr>
                          <p:cNvPr id="0" name="图片 217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866"/>
                            <a:ext cx="56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5"/>
          <p:cNvGrpSpPr/>
          <p:nvPr/>
        </p:nvGrpSpPr>
        <p:grpSpPr bwMode="auto">
          <a:xfrm>
            <a:off x="593725" y="5095875"/>
            <a:ext cx="8131175" cy="519113"/>
            <a:chOff x="374" y="3210"/>
            <a:chExt cx="5122" cy="327"/>
          </a:xfrm>
        </p:grpSpPr>
        <p:sp>
          <p:nvSpPr>
            <p:cNvPr id="122890" name="Text Box 16"/>
            <p:cNvSpPr txBox="1">
              <a:spLocks noChangeArrowheads="1"/>
            </p:cNvSpPr>
            <p:nvPr/>
          </p:nvSpPr>
          <p:spPr bwMode="auto">
            <a:xfrm>
              <a:off x="374" y="3210"/>
              <a:ext cx="51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HMM</a:t>
              </a:r>
              <a:r>
                <a:rPr kumimoji="1" lang="zh-CN" altLang="en-US" sz="2800" b="1">
                  <a:solidFill>
                    <a:srgbClr val="1F2039"/>
                  </a:solidFill>
                  <a:latin typeface="宋体" panose="02010600030101010101" pitchFamily="2" charset="-122"/>
                </a:rPr>
                <a:t>模型在</a:t>
              </a:r>
              <a:r>
                <a:rPr kumimoji="1" lang="en-US" altLang="zh-CN" sz="2800" i="1">
                  <a:solidFill>
                    <a:srgbClr val="1F2039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zh-CN" altLang="en-US" sz="2800" b="1">
                  <a:solidFill>
                    <a:srgbClr val="1F2039"/>
                  </a:solidFill>
                  <a:latin typeface="宋体" panose="02010600030101010101" pitchFamily="2" charset="-122"/>
                </a:rPr>
                <a:t>时刻处于状态</a:t>
              </a:r>
              <a:r>
                <a:rPr kumimoji="1" lang="en-US" altLang="zh-CN" sz="2800" i="1">
                  <a:solidFill>
                    <a:srgbClr val="1F2039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zh-CN" altLang="en-US" sz="2800" b="1">
                  <a:solidFill>
                    <a:srgbClr val="1F2039"/>
                  </a:solidFill>
                  <a:latin typeface="宋体" panose="02010600030101010101" pitchFamily="2" charset="-122"/>
                </a:rPr>
                <a:t>的概率为    。</a:t>
              </a: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891" name="Object 17"/>
            <p:cNvGraphicFramePr>
              <a:graphicFrameLocks noChangeAspect="1"/>
            </p:cNvGraphicFramePr>
            <p:nvPr/>
          </p:nvGraphicFramePr>
          <p:xfrm>
            <a:off x="4783" y="3216"/>
            <a:ext cx="40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79" name="Equation" r:id="rId12" imgW="317500" imgH="228600" progId="Equation.3">
                    <p:embed/>
                  </p:oleObj>
                </mc:Choice>
                <mc:Fallback>
                  <p:oleObj name="Equation" r:id="rId12" imgW="317500" imgH="228600" progId="Equation.3">
                    <p:embed/>
                    <p:pic>
                      <p:nvPicPr>
                        <p:cNvPr id="0" name="图片 217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3216"/>
                          <a:ext cx="40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/>
          <p:nvPr/>
        </p:nvGrpSpPr>
        <p:grpSpPr bwMode="auto">
          <a:xfrm>
            <a:off x="914400" y="5665788"/>
            <a:ext cx="6988175" cy="887412"/>
            <a:chOff x="576" y="3569"/>
            <a:chExt cx="4402" cy="559"/>
          </a:xfrm>
        </p:grpSpPr>
        <p:graphicFrame>
          <p:nvGraphicFramePr>
            <p:cNvPr id="122888" name="Object 19"/>
            <p:cNvGraphicFramePr>
              <a:graphicFrameLocks noChangeAspect="1"/>
            </p:cNvGraphicFramePr>
            <p:nvPr/>
          </p:nvGraphicFramePr>
          <p:xfrm>
            <a:off x="576" y="3569"/>
            <a:ext cx="2618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80" name="" r:id="rId14" imgW="2094865" imgH="444500" progId="Equation.3">
                    <p:embed/>
                  </p:oleObj>
                </mc:Choice>
                <mc:Fallback>
                  <p:oleObj name="" r:id="rId14" imgW="2094865" imgH="444500" progId="Equation.3">
                    <p:embed/>
                    <p:pic>
                      <p:nvPicPr>
                        <p:cNvPr id="0" name="图片 217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69"/>
                          <a:ext cx="2618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9" name="Object 20"/>
            <p:cNvGraphicFramePr>
              <a:graphicFrameLocks noChangeAspect="1"/>
            </p:cNvGraphicFramePr>
            <p:nvPr/>
          </p:nvGraphicFramePr>
          <p:xfrm>
            <a:off x="3264" y="3696"/>
            <a:ext cx="171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81" name="" r:id="rId16" imgW="1358900" imgH="228600" progId="Equation.3">
                    <p:embed/>
                  </p:oleObj>
                </mc:Choice>
                <mc:Fallback>
                  <p:oleObj name="" r:id="rId16" imgW="1358900" imgH="228600" progId="Equation.3">
                    <p:embed/>
                    <p:pic>
                      <p:nvPicPr>
                        <p:cNvPr id="0" name="图片 217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696"/>
                          <a:ext cx="171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669925" y="2178050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重估公式可写成如下形式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3962400" y="2971800"/>
          <a:ext cx="1216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3" name="" r:id="rId1" imgW="609600" imgH="228600" progId="Equation.3">
                  <p:embed/>
                </p:oleObj>
              </mc:Choice>
              <mc:Fallback>
                <p:oleObj name="" r:id="rId1" imgW="609600" imgH="228600" progId="Equation.3">
                  <p:embed/>
                  <p:pic>
                    <p:nvPicPr>
                      <p:cNvPr id="0" name="图片 218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1216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3352800" y="3505200"/>
          <a:ext cx="33258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4" name="" r:id="rId3" imgW="1651000" imgH="431800" progId="Equation.3">
                  <p:embed/>
                </p:oleObj>
              </mc:Choice>
              <mc:Fallback>
                <p:oleObj name="" r:id="rId3" imgW="1651000" imgH="431800" progId="Equation.3">
                  <p:embed/>
                  <p:pic>
                    <p:nvPicPr>
                      <p:cNvPr id="0" name="图片 218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33258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822325" y="461645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若观察概率采用离散值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3073400" y="5334000"/>
          <a:ext cx="3162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5" name="Equation" r:id="rId5" imgW="1562100" imgH="546100" progId="Equation.3">
                  <p:embed/>
                </p:oleObj>
              </mc:Choice>
              <mc:Fallback>
                <p:oleObj name="Equation" r:id="rId5" imgW="1562100" imgH="546100" progId="Equation.3">
                  <p:embed/>
                  <p:pic>
                    <p:nvPicPr>
                      <p:cNvPr id="0" name="图片 218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334000"/>
                        <a:ext cx="31623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811213" y="1971675"/>
            <a:ext cx="76469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若观察概率为多维连续高斯概率密度函数形式，即 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3400" y="2895600"/>
            <a:ext cx="8243888" cy="1219200"/>
            <a:chOff x="336" y="1824"/>
            <a:chExt cx="5193" cy="768"/>
          </a:xfrm>
        </p:grpSpPr>
        <p:sp>
          <p:nvSpPr>
            <p:cNvPr id="126985" name="Rectangle 5"/>
            <p:cNvSpPr>
              <a:spLocks noChangeArrowheads="1"/>
            </p:cNvSpPr>
            <p:nvPr/>
          </p:nvSpPr>
          <p:spPr bwMode="auto">
            <a:xfrm>
              <a:off x="384" y="1824"/>
              <a:ext cx="81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6986" name="Object 6"/>
            <p:cNvGraphicFramePr>
              <a:graphicFrameLocks noChangeAspect="1"/>
            </p:cNvGraphicFramePr>
            <p:nvPr/>
          </p:nvGraphicFramePr>
          <p:xfrm>
            <a:off x="480" y="1824"/>
            <a:ext cx="5049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6" name="" r:id="rId1" imgW="4051300" imgH="520700" progId="Equation.DSMT4">
                    <p:embed/>
                  </p:oleObj>
                </mc:Choice>
                <mc:Fallback>
                  <p:oleObj name="" r:id="rId1" imgW="4051300" imgH="520700" progId="Equation.DSMT4">
                    <p:embed/>
                    <p:pic>
                      <p:nvPicPr>
                        <p:cNvPr id="0" name="图片 219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24"/>
                          <a:ext cx="5049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7" name="Rectangle 7"/>
            <p:cNvSpPr>
              <a:spLocks noChangeArrowheads="1"/>
            </p:cNvSpPr>
            <p:nvPr/>
          </p:nvSpPr>
          <p:spPr bwMode="auto">
            <a:xfrm>
              <a:off x="336" y="1824"/>
              <a:ext cx="86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6988" name="Object 8"/>
            <p:cNvGraphicFramePr>
              <a:graphicFrameLocks noChangeAspect="1"/>
            </p:cNvGraphicFramePr>
            <p:nvPr/>
          </p:nvGraphicFramePr>
          <p:xfrm>
            <a:off x="720" y="1968"/>
            <a:ext cx="43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7" name="Equation" r:id="rId3" imgW="342900" imgH="228600" progId="Equation.3">
                    <p:embed/>
                  </p:oleObj>
                </mc:Choice>
                <mc:Fallback>
                  <p:oleObj name="Equation" r:id="rId3" imgW="342900" imgH="228600" progId="Equation.3">
                    <p:embed/>
                    <p:pic>
                      <p:nvPicPr>
                        <p:cNvPr id="0" name="图片 219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68"/>
                          <a:ext cx="43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 bwMode="auto">
          <a:xfrm>
            <a:off x="838200" y="3886200"/>
            <a:ext cx="2590800" cy="2133600"/>
            <a:chOff x="528" y="2448"/>
            <a:chExt cx="1632" cy="1344"/>
          </a:xfrm>
        </p:grpSpPr>
        <p:graphicFrame>
          <p:nvGraphicFramePr>
            <p:cNvPr id="126983" name="Object 10"/>
            <p:cNvGraphicFramePr>
              <a:graphicFrameLocks noChangeAspect="1"/>
            </p:cNvGraphicFramePr>
            <p:nvPr/>
          </p:nvGraphicFramePr>
          <p:xfrm>
            <a:off x="1008" y="2736"/>
            <a:ext cx="1152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8" name="Equation" r:id="rId5" imgW="914400" imgH="838200" progId="Equation.3">
                    <p:embed/>
                  </p:oleObj>
                </mc:Choice>
                <mc:Fallback>
                  <p:oleObj name="Equation" r:id="rId5" imgW="914400" imgH="838200" progId="Equation.3">
                    <p:embed/>
                    <p:pic>
                      <p:nvPicPr>
                        <p:cNvPr id="0" name="图片 219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1152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4" name="Text Box 11"/>
            <p:cNvSpPr txBox="1">
              <a:spLocks noChangeArrowheads="1"/>
            </p:cNvSpPr>
            <p:nvPr/>
          </p:nvSpPr>
          <p:spPr bwMode="auto">
            <a:xfrm>
              <a:off x="528" y="244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则</a:t>
              </a:r>
              <a:endPara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4686300" y="4343400"/>
          <a:ext cx="36401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9" name="Equation" r:id="rId7" imgW="1816100" imgH="838200" progId="Equation.3">
                  <p:embed/>
                </p:oleObj>
              </mc:Choice>
              <mc:Fallback>
                <p:oleObj name="Equation" r:id="rId7" imgW="1816100" imgH="838200" progId="Equation.3">
                  <p:embed/>
                  <p:pic>
                    <p:nvPicPr>
                      <p:cNvPr id="0" name="图片 219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343400"/>
                        <a:ext cx="36401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811213" y="1971675"/>
            <a:ext cx="764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若观察概率为</a:t>
            </a:r>
            <a:r>
              <a:rPr kumimoji="1" lang="zh-CN" altLang="en-US" sz="2800" b="1">
                <a:solidFill>
                  <a:srgbClr val="1F2039"/>
                </a:solidFill>
                <a:latin typeface="宋体" panose="02010600030101010101" pitchFamily="2" charset="-122"/>
              </a:rPr>
              <a:t>混合高斯分布</a:t>
            </a: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形式，即 </a:t>
            </a:r>
            <a:endParaRPr kumimoji="1" lang="en-US" altLang="zh-CN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2438400" y="2819400"/>
          <a:ext cx="36750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1" name="" r:id="rId1" imgW="1816100" imgH="431800" progId="Equation.3">
                  <p:embed/>
                </p:oleObj>
              </mc:Choice>
              <mc:Fallback>
                <p:oleObj name="" r:id="rId1" imgW="1816100" imgH="431800" progId="Equation.3">
                  <p:embed/>
                  <p:pic>
                    <p:nvPicPr>
                      <p:cNvPr id="0" name="图片 220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36750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974725" y="36258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则重估公式写为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1219200" y="4419600"/>
          <a:ext cx="2036763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2" name="" r:id="rId3" imgW="1016000" imgH="838200" progId="Equation.3">
                  <p:embed/>
                </p:oleObj>
              </mc:Choice>
              <mc:Fallback>
                <p:oleObj name="" r:id="rId3" imgW="1016000" imgH="838200" progId="Equation.3">
                  <p:embed/>
                  <p:pic>
                    <p:nvPicPr>
                      <p:cNvPr id="0" name="图片 220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2036763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4495800" y="4495800"/>
          <a:ext cx="228917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3" name="" r:id="rId5" imgW="1143000" imgH="838200" progId="Equation.3">
                  <p:embed/>
                </p:oleObj>
              </mc:Choice>
              <mc:Fallback>
                <p:oleObj name="" r:id="rId5" imgW="1143000" imgH="838200" progId="Equation.3">
                  <p:embed/>
                  <p:pic>
                    <p:nvPicPr>
                      <p:cNvPr id="0" name="图片 220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228917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utoUpdateAnimBg="0"/>
      <p:bldP spid="43315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490913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2209800" y="2209800"/>
          <a:ext cx="4325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6" name="" r:id="rId1" imgW="2159000" imgH="838200" progId="Equation.3">
                  <p:embed/>
                </p:oleObj>
              </mc:Choice>
              <mc:Fallback>
                <p:oleObj name="" r:id="rId1" imgW="2159000" imgH="838200" progId="Equation.3">
                  <p:embed/>
                  <p:pic>
                    <p:nvPicPr>
                      <p:cNvPr id="0" name="图片 221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43259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69925" y="3930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F2039"/>
                </a:solidFill>
                <a:latin typeface="Times New Roman" panose="02020603050405020304" pitchFamily="18" charset="0"/>
              </a:rPr>
              <a:t>式中</a:t>
            </a:r>
            <a:endParaRPr kumimoji="1" lang="zh-CN" altLang="en-US" sz="2800" b="1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462338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2362200" y="4572000"/>
          <a:ext cx="4440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7" name="" r:id="rId3" imgW="2222500" imgH="647700" progId="Equation.3">
                  <p:embed/>
                </p:oleObj>
              </mc:Choice>
              <mc:Fallback>
                <p:oleObj name="" r:id="rId3" imgW="2222500" imgH="647700" progId="Equation.3">
                  <p:embed/>
                  <p:pic>
                    <p:nvPicPr>
                      <p:cNvPr id="0" name="图片 221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44402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kern="0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学习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识别网络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在识别网络上求最佳状态链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Viterbi-beam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语音识别之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仿宋_GB2312" pitchFamily="49" charset="-122"/>
              </a:rPr>
              <a:t>识别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628800"/>
            <a:ext cx="8533184" cy="41764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识别问题（多词输出条件下）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由于词串（句子）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数量太多，下式无法遍历计算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还得依赖词的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模型，并采用了如下策略：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策略一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：采用从左向右无跨越模型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策略二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：将所有词的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组成识别网络，形成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一个包含所有词的全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局唯一的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63775" y="2924944"/>
          <a:ext cx="26193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2" name="Equation" r:id="rId1" imgW="32308800" imgH="7620000" progId="Equation.DSMT4">
                  <p:embed/>
                </p:oleObj>
              </mc:Choice>
              <mc:Fallback>
                <p:oleObj name="Equation" r:id="rId1" imgW="32308800" imgH="7620000" progId="Equation.DSMT4">
                  <p:embed/>
                  <p:pic>
                    <p:nvPicPr>
                      <p:cNvPr id="0" name="图片 1905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3775" y="2924944"/>
                        <a:ext cx="261937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 noChangeAspect="1"/>
          </p:cNvGrpSpPr>
          <p:nvPr/>
        </p:nvGrpSpPr>
        <p:grpSpPr bwMode="auto">
          <a:xfrm>
            <a:off x="4572001" y="3861049"/>
            <a:ext cx="3860252" cy="2155378"/>
            <a:chOff x="1903" y="2730"/>
            <a:chExt cx="1098" cy="765"/>
          </a:xfrm>
        </p:grpSpPr>
        <p:grpSp>
          <p:nvGrpSpPr>
            <p:cNvPr id="11" name="Group 7"/>
            <p:cNvGrpSpPr>
              <a:grpSpLocks noChangeAspect="1"/>
            </p:cNvGrpSpPr>
            <p:nvPr/>
          </p:nvGrpSpPr>
          <p:grpSpPr bwMode="auto">
            <a:xfrm>
              <a:off x="2211" y="2859"/>
              <a:ext cx="478" cy="140"/>
              <a:chOff x="2217" y="2859"/>
              <a:chExt cx="478" cy="140"/>
            </a:xfrm>
          </p:grpSpPr>
          <p:sp>
            <p:nvSpPr>
              <p:cNvPr id="48" name="Oval 8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9" name="Freeform 9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0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2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" name="Freeform 13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5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6" name="Freeform 16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7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8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9"/>
            <p:cNvGrpSpPr>
              <a:grpSpLocks noChangeAspect="1"/>
            </p:cNvGrpSpPr>
            <p:nvPr/>
          </p:nvGrpSpPr>
          <p:grpSpPr bwMode="auto">
            <a:xfrm>
              <a:off x="2213" y="3043"/>
              <a:ext cx="478" cy="140"/>
              <a:chOff x="2217" y="2859"/>
              <a:chExt cx="478" cy="140"/>
            </a:xfrm>
          </p:grpSpPr>
          <p:sp>
            <p:nvSpPr>
              <p:cNvPr id="37" name="Oval 20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8" name="Freeform 21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22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Oval 24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2" name="Freeform 25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Oval 27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0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Oval 31"/>
            <p:cNvSpPr>
              <a:spLocks noChangeAspect="1" noChangeArrowheads="1"/>
            </p:cNvSpPr>
            <p:nvPr/>
          </p:nvSpPr>
          <p:spPr bwMode="auto">
            <a:xfrm>
              <a:off x="2345" y="3243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Oval 32"/>
            <p:cNvSpPr>
              <a:spLocks noChangeAspect="1" noChangeArrowheads="1"/>
            </p:cNvSpPr>
            <p:nvPr/>
          </p:nvSpPr>
          <p:spPr bwMode="auto">
            <a:xfrm>
              <a:off x="2441" y="3242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Oval 33"/>
            <p:cNvSpPr>
              <a:spLocks noChangeAspect="1" noChangeArrowheads="1"/>
            </p:cNvSpPr>
            <p:nvPr/>
          </p:nvSpPr>
          <p:spPr bwMode="auto">
            <a:xfrm>
              <a:off x="2523" y="3239"/>
              <a:ext cx="23" cy="2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6" name="Group 34"/>
            <p:cNvGrpSpPr>
              <a:grpSpLocks noChangeAspect="1"/>
            </p:cNvGrpSpPr>
            <p:nvPr/>
          </p:nvGrpSpPr>
          <p:grpSpPr bwMode="auto">
            <a:xfrm>
              <a:off x="2211" y="3355"/>
              <a:ext cx="478" cy="140"/>
              <a:chOff x="2217" y="2859"/>
              <a:chExt cx="478" cy="140"/>
            </a:xfrm>
          </p:grpSpPr>
          <p:sp>
            <p:nvSpPr>
              <p:cNvPr id="26" name="Oval 35"/>
              <p:cNvSpPr>
                <a:spLocks noChangeAspect="1" noChangeArrowheads="1"/>
              </p:cNvSpPr>
              <p:nvPr/>
            </p:nvSpPr>
            <p:spPr bwMode="auto">
              <a:xfrm>
                <a:off x="2245" y="29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Freeform 36"/>
              <p:cNvSpPr>
                <a:spLocks noChangeAspect="1"/>
              </p:cNvSpPr>
              <p:nvPr/>
            </p:nvSpPr>
            <p:spPr bwMode="auto">
              <a:xfrm>
                <a:off x="2274" y="2867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7"/>
              <p:cNvSpPr>
                <a:spLocks noChangeAspect="1"/>
              </p:cNvSpPr>
              <p:nvPr/>
            </p:nvSpPr>
            <p:spPr bwMode="auto">
              <a:xfrm flipH="1">
                <a:off x="2217" y="2868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8"/>
              <p:cNvSpPr>
                <a:spLocks noChangeAspect="1" noChangeShapeType="1"/>
              </p:cNvSpPr>
              <p:nvPr/>
            </p:nvSpPr>
            <p:spPr bwMode="auto">
              <a:xfrm>
                <a:off x="2315" y="2964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Oval 39"/>
              <p:cNvSpPr>
                <a:spLocks noChangeAspect="1" noChangeArrowheads="1"/>
              </p:cNvSpPr>
              <p:nvPr/>
            </p:nvSpPr>
            <p:spPr bwMode="auto">
              <a:xfrm>
                <a:off x="2608" y="2923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1" name="Freeform 40"/>
              <p:cNvSpPr>
                <a:spLocks noChangeAspect="1"/>
              </p:cNvSpPr>
              <p:nvPr/>
            </p:nvSpPr>
            <p:spPr bwMode="auto">
              <a:xfrm>
                <a:off x="2637" y="2859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41"/>
              <p:cNvSpPr>
                <a:spLocks noChangeAspect="1"/>
              </p:cNvSpPr>
              <p:nvPr/>
            </p:nvSpPr>
            <p:spPr bwMode="auto">
              <a:xfrm flipH="1">
                <a:off x="2580" y="2860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Oval 42"/>
              <p:cNvSpPr>
                <a:spLocks noChangeAspect="1" noChangeArrowheads="1"/>
              </p:cNvSpPr>
              <p:nvPr/>
            </p:nvSpPr>
            <p:spPr bwMode="auto">
              <a:xfrm>
                <a:off x="2426" y="2928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" name="Freeform 43"/>
              <p:cNvSpPr>
                <a:spLocks noChangeAspect="1"/>
              </p:cNvSpPr>
              <p:nvPr/>
            </p:nvSpPr>
            <p:spPr bwMode="auto">
              <a:xfrm>
                <a:off x="2455" y="2864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44"/>
              <p:cNvSpPr>
                <a:spLocks noChangeAspect="1"/>
              </p:cNvSpPr>
              <p:nvPr/>
            </p:nvSpPr>
            <p:spPr bwMode="auto">
              <a:xfrm flipH="1">
                <a:off x="2398" y="2865"/>
                <a:ext cx="58" cy="72"/>
              </a:xfrm>
              <a:custGeom>
                <a:avLst/>
                <a:gdLst>
                  <a:gd name="T0" fmla="*/ 33 w 58"/>
                  <a:gd name="T1" fmla="*/ 72 h 72"/>
                  <a:gd name="T2" fmla="*/ 56 w 58"/>
                  <a:gd name="T3" fmla="*/ 43 h 72"/>
                  <a:gd name="T4" fmla="*/ 48 w 58"/>
                  <a:gd name="T5" fmla="*/ 7 h 72"/>
                  <a:gd name="T6" fmla="*/ 0 w 58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72"/>
                  <a:gd name="T14" fmla="*/ 58 w 58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72">
                    <a:moveTo>
                      <a:pt x="33" y="72"/>
                    </a:moveTo>
                    <a:cubicBezTo>
                      <a:pt x="43" y="63"/>
                      <a:pt x="54" y="54"/>
                      <a:pt x="56" y="43"/>
                    </a:cubicBezTo>
                    <a:cubicBezTo>
                      <a:pt x="58" y="32"/>
                      <a:pt x="57" y="14"/>
                      <a:pt x="48" y="7"/>
                    </a:cubicBezTo>
                    <a:cubicBezTo>
                      <a:pt x="39" y="0"/>
                      <a:pt x="8" y="1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45"/>
              <p:cNvSpPr>
                <a:spLocks noChangeAspect="1" noChangeShapeType="1"/>
              </p:cNvSpPr>
              <p:nvPr/>
            </p:nvSpPr>
            <p:spPr bwMode="auto">
              <a:xfrm>
                <a:off x="2496" y="2961"/>
                <a:ext cx="11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Oval 46"/>
            <p:cNvSpPr>
              <a:spLocks noChangeAspect="1" noChangeArrowheads="1"/>
            </p:cNvSpPr>
            <p:nvPr/>
          </p:nvSpPr>
          <p:spPr bwMode="auto">
            <a:xfrm>
              <a:off x="1916" y="3239"/>
              <a:ext cx="23" cy="23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Line 47"/>
            <p:cNvSpPr>
              <a:spLocks noChangeAspect="1" noChangeShapeType="1"/>
            </p:cNvSpPr>
            <p:nvPr/>
          </p:nvSpPr>
          <p:spPr bwMode="auto">
            <a:xfrm flipV="1">
              <a:off x="1938" y="2976"/>
              <a:ext cx="305" cy="2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8"/>
            <p:cNvSpPr>
              <a:spLocks noChangeAspect="1" noChangeShapeType="1"/>
            </p:cNvSpPr>
            <p:nvPr/>
          </p:nvSpPr>
          <p:spPr bwMode="auto">
            <a:xfrm flipV="1">
              <a:off x="1941" y="3164"/>
              <a:ext cx="297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9"/>
            <p:cNvSpPr>
              <a:spLocks noChangeAspect="1" noChangeShapeType="1"/>
            </p:cNvSpPr>
            <p:nvPr/>
          </p:nvSpPr>
          <p:spPr bwMode="auto">
            <a:xfrm>
              <a:off x="1937" y="3261"/>
              <a:ext cx="29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50"/>
            <p:cNvSpPr>
              <a:spLocks noChangeAspect="1" noChangeArrowheads="1"/>
            </p:cNvSpPr>
            <p:nvPr/>
          </p:nvSpPr>
          <p:spPr bwMode="auto">
            <a:xfrm flipH="1">
              <a:off x="2967" y="3237"/>
              <a:ext cx="23" cy="23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" name="Line 51"/>
            <p:cNvSpPr>
              <a:spLocks noChangeAspect="1" noChangeShapeType="1"/>
            </p:cNvSpPr>
            <p:nvPr/>
          </p:nvSpPr>
          <p:spPr bwMode="auto">
            <a:xfrm flipH="1" flipV="1">
              <a:off x="2678" y="2970"/>
              <a:ext cx="305" cy="2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2"/>
            <p:cNvSpPr>
              <a:spLocks noChangeAspect="1" noChangeShapeType="1"/>
            </p:cNvSpPr>
            <p:nvPr/>
          </p:nvSpPr>
          <p:spPr bwMode="auto">
            <a:xfrm flipH="1" flipV="1">
              <a:off x="2677" y="3152"/>
              <a:ext cx="297" cy="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3"/>
            <p:cNvSpPr>
              <a:spLocks noChangeAspect="1" noChangeShapeType="1"/>
            </p:cNvSpPr>
            <p:nvPr/>
          </p:nvSpPr>
          <p:spPr bwMode="auto">
            <a:xfrm flipH="1">
              <a:off x="2677" y="3251"/>
              <a:ext cx="29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4"/>
            <p:cNvSpPr>
              <a:spLocks noChangeAspect="1"/>
            </p:cNvSpPr>
            <p:nvPr/>
          </p:nvSpPr>
          <p:spPr bwMode="auto">
            <a:xfrm>
              <a:off x="1903" y="2730"/>
              <a:ext cx="1098" cy="510"/>
            </a:xfrm>
            <a:custGeom>
              <a:avLst/>
              <a:gdLst>
                <a:gd name="T0" fmla="*/ 1085 w 1098"/>
                <a:gd name="T1" fmla="*/ 510 h 510"/>
                <a:gd name="T2" fmla="*/ 1009 w 1098"/>
                <a:gd name="T3" fmla="*/ 234 h 510"/>
                <a:gd name="T4" fmla="*/ 551 w 1098"/>
                <a:gd name="T5" fmla="*/ 0 h 510"/>
                <a:gd name="T6" fmla="*/ 88 w 1098"/>
                <a:gd name="T7" fmla="*/ 237 h 510"/>
                <a:gd name="T8" fmla="*/ 20 w 1098"/>
                <a:gd name="T9" fmla="*/ 509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8"/>
                <a:gd name="T16" fmla="*/ 0 h 510"/>
                <a:gd name="T17" fmla="*/ 1098 w 109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8" h="510">
                  <a:moveTo>
                    <a:pt x="1085" y="510"/>
                  </a:moveTo>
                  <a:cubicBezTo>
                    <a:pt x="1091" y="414"/>
                    <a:pt x="1098" y="319"/>
                    <a:pt x="1009" y="234"/>
                  </a:cubicBezTo>
                  <a:cubicBezTo>
                    <a:pt x="920" y="149"/>
                    <a:pt x="704" y="0"/>
                    <a:pt x="551" y="0"/>
                  </a:cubicBezTo>
                  <a:cubicBezTo>
                    <a:pt x="398" y="0"/>
                    <a:pt x="176" y="152"/>
                    <a:pt x="88" y="237"/>
                  </a:cubicBezTo>
                  <a:cubicBezTo>
                    <a:pt x="0" y="322"/>
                    <a:pt x="30" y="464"/>
                    <a:pt x="20" y="509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38471" y="6125313"/>
            <a:ext cx="853318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策略三</a:t>
            </a:r>
            <a:r>
              <a:rPr lang="zh-CN" altLang="en-US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：在识别网络上求最佳状态链，就对应最可能的识别结果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 sz="2000" b="1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FontTx/>
              <a:buNone/>
            </a:pPr>
            <a:endParaRPr lang="en-US" altLang="zh-CN" sz="2000" b="1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pSp>
        <p:nvGrpSpPr>
          <p:cNvPr id="260" name="组合 259"/>
          <p:cNvGrpSpPr/>
          <p:nvPr/>
        </p:nvGrpSpPr>
        <p:grpSpPr>
          <a:xfrm>
            <a:off x="891798" y="1971463"/>
            <a:ext cx="7352610" cy="4553881"/>
            <a:chOff x="891798" y="1971463"/>
            <a:chExt cx="7352610" cy="4553881"/>
          </a:xfrm>
        </p:grpSpPr>
        <p:sp>
          <p:nvSpPr>
            <p:cNvPr id="5" name="矩形 4"/>
            <p:cNvSpPr/>
            <p:nvPr/>
          </p:nvSpPr>
          <p:spPr bwMode="auto">
            <a:xfrm>
              <a:off x="1691680" y="1971463"/>
              <a:ext cx="6552728" cy="403244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90770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190770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190770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190770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190770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190770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90770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190770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190770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190770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190770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2523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92523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192523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226774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226774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226774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226774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226774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226774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226774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226774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226774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226774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226774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228527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28527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28527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262778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262778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262778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262778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262778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262778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262778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262778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262778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262778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262778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264531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264531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64531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椭圆 100"/>
            <p:cNvSpPr/>
            <p:nvPr/>
          </p:nvSpPr>
          <p:spPr bwMode="auto">
            <a:xfrm>
              <a:off x="298782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298782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椭圆 102"/>
            <p:cNvSpPr/>
            <p:nvPr/>
          </p:nvSpPr>
          <p:spPr bwMode="auto">
            <a:xfrm>
              <a:off x="298782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椭圆 103"/>
            <p:cNvSpPr/>
            <p:nvPr/>
          </p:nvSpPr>
          <p:spPr bwMode="auto">
            <a:xfrm>
              <a:off x="298782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 bwMode="auto">
            <a:xfrm>
              <a:off x="298782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298782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椭圆 106"/>
            <p:cNvSpPr/>
            <p:nvPr/>
          </p:nvSpPr>
          <p:spPr bwMode="auto">
            <a:xfrm>
              <a:off x="298782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椭圆 107"/>
            <p:cNvSpPr/>
            <p:nvPr/>
          </p:nvSpPr>
          <p:spPr bwMode="auto">
            <a:xfrm>
              <a:off x="298782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椭圆 108"/>
            <p:cNvSpPr/>
            <p:nvPr/>
          </p:nvSpPr>
          <p:spPr bwMode="auto">
            <a:xfrm>
              <a:off x="298782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椭圆 109"/>
            <p:cNvSpPr/>
            <p:nvPr/>
          </p:nvSpPr>
          <p:spPr bwMode="auto">
            <a:xfrm>
              <a:off x="298782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298782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300535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300535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300535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 bwMode="auto">
            <a:xfrm>
              <a:off x="7884368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 bwMode="auto">
            <a:xfrm>
              <a:off x="7884368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 bwMode="auto">
            <a:xfrm>
              <a:off x="7884368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 bwMode="auto">
            <a:xfrm>
              <a:off x="7884368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 bwMode="auto">
            <a:xfrm>
              <a:off x="7884368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椭圆 119"/>
            <p:cNvSpPr/>
            <p:nvPr/>
          </p:nvSpPr>
          <p:spPr bwMode="auto">
            <a:xfrm>
              <a:off x="7884368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椭圆 120"/>
            <p:cNvSpPr/>
            <p:nvPr/>
          </p:nvSpPr>
          <p:spPr bwMode="auto">
            <a:xfrm>
              <a:off x="7884368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椭圆 121"/>
            <p:cNvSpPr/>
            <p:nvPr/>
          </p:nvSpPr>
          <p:spPr bwMode="auto">
            <a:xfrm>
              <a:off x="7884368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7884368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7884368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884368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901896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901896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7901896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椭圆 128"/>
            <p:cNvSpPr/>
            <p:nvPr/>
          </p:nvSpPr>
          <p:spPr bwMode="auto">
            <a:xfrm>
              <a:off x="7524328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椭圆 129"/>
            <p:cNvSpPr/>
            <p:nvPr/>
          </p:nvSpPr>
          <p:spPr bwMode="auto">
            <a:xfrm>
              <a:off x="7524328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椭圆 130"/>
            <p:cNvSpPr/>
            <p:nvPr/>
          </p:nvSpPr>
          <p:spPr bwMode="auto">
            <a:xfrm>
              <a:off x="7524328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椭圆 131"/>
            <p:cNvSpPr/>
            <p:nvPr/>
          </p:nvSpPr>
          <p:spPr bwMode="auto">
            <a:xfrm>
              <a:off x="7524328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椭圆 132"/>
            <p:cNvSpPr/>
            <p:nvPr/>
          </p:nvSpPr>
          <p:spPr bwMode="auto">
            <a:xfrm>
              <a:off x="7524328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椭圆 133"/>
            <p:cNvSpPr/>
            <p:nvPr/>
          </p:nvSpPr>
          <p:spPr bwMode="auto">
            <a:xfrm>
              <a:off x="7524328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椭圆 134"/>
            <p:cNvSpPr/>
            <p:nvPr/>
          </p:nvSpPr>
          <p:spPr bwMode="auto">
            <a:xfrm>
              <a:off x="7524328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7524328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椭圆 136"/>
            <p:cNvSpPr/>
            <p:nvPr/>
          </p:nvSpPr>
          <p:spPr bwMode="auto">
            <a:xfrm>
              <a:off x="7524328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7524328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7524328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7541856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7541856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7541856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7164288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7164288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7164288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7164288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 bwMode="auto">
            <a:xfrm>
              <a:off x="7164288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椭圆 147"/>
            <p:cNvSpPr/>
            <p:nvPr/>
          </p:nvSpPr>
          <p:spPr bwMode="auto">
            <a:xfrm>
              <a:off x="7164288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椭圆 148"/>
            <p:cNvSpPr/>
            <p:nvPr/>
          </p:nvSpPr>
          <p:spPr bwMode="auto">
            <a:xfrm>
              <a:off x="7164288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7164288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" name="椭圆 150"/>
            <p:cNvSpPr/>
            <p:nvPr/>
          </p:nvSpPr>
          <p:spPr bwMode="auto">
            <a:xfrm>
              <a:off x="7164288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椭圆 151"/>
            <p:cNvSpPr/>
            <p:nvPr/>
          </p:nvSpPr>
          <p:spPr bwMode="auto">
            <a:xfrm>
              <a:off x="7164288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椭圆 152"/>
            <p:cNvSpPr/>
            <p:nvPr/>
          </p:nvSpPr>
          <p:spPr bwMode="auto">
            <a:xfrm>
              <a:off x="7164288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7181816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7181816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7181816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椭圆 156"/>
            <p:cNvSpPr/>
            <p:nvPr/>
          </p:nvSpPr>
          <p:spPr bwMode="auto">
            <a:xfrm>
              <a:off x="334786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椭圆 157"/>
            <p:cNvSpPr/>
            <p:nvPr/>
          </p:nvSpPr>
          <p:spPr bwMode="auto">
            <a:xfrm>
              <a:off x="334786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椭圆 158"/>
            <p:cNvSpPr/>
            <p:nvPr/>
          </p:nvSpPr>
          <p:spPr bwMode="auto">
            <a:xfrm>
              <a:off x="334786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椭圆 159"/>
            <p:cNvSpPr/>
            <p:nvPr/>
          </p:nvSpPr>
          <p:spPr bwMode="auto">
            <a:xfrm>
              <a:off x="334786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椭圆 160"/>
            <p:cNvSpPr/>
            <p:nvPr/>
          </p:nvSpPr>
          <p:spPr bwMode="auto">
            <a:xfrm>
              <a:off x="334786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 bwMode="auto">
            <a:xfrm>
              <a:off x="334786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 bwMode="auto">
            <a:xfrm>
              <a:off x="334786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" name="椭圆 163"/>
            <p:cNvSpPr/>
            <p:nvPr/>
          </p:nvSpPr>
          <p:spPr bwMode="auto">
            <a:xfrm>
              <a:off x="334786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334786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椭圆 165"/>
            <p:cNvSpPr/>
            <p:nvPr/>
          </p:nvSpPr>
          <p:spPr bwMode="auto">
            <a:xfrm>
              <a:off x="334786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椭圆 166"/>
            <p:cNvSpPr/>
            <p:nvPr/>
          </p:nvSpPr>
          <p:spPr bwMode="auto">
            <a:xfrm>
              <a:off x="334786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336539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336539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336539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370790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" name="椭圆 171"/>
            <p:cNvSpPr/>
            <p:nvPr/>
          </p:nvSpPr>
          <p:spPr bwMode="auto">
            <a:xfrm>
              <a:off x="370790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 bwMode="auto">
            <a:xfrm>
              <a:off x="370790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370790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370790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70790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370790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 bwMode="auto">
            <a:xfrm>
              <a:off x="370790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9" name="椭圆 178"/>
            <p:cNvSpPr/>
            <p:nvPr/>
          </p:nvSpPr>
          <p:spPr bwMode="auto">
            <a:xfrm>
              <a:off x="370790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 bwMode="auto">
            <a:xfrm>
              <a:off x="370790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370790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372543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372543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372543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" name="椭圆 184"/>
            <p:cNvSpPr/>
            <p:nvPr/>
          </p:nvSpPr>
          <p:spPr bwMode="auto">
            <a:xfrm>
              <a:off x="406794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 bwMode="auto">
            <a:xfrm>
              <a:off x="406794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" name="椭圆 186"/>
            <p:cNvSpPr/>
            <p:nvPr/>
          </p:nvSpPr>
          <p:spPr bwMode="auto">
            <a:xfrm>
              <a:off x="406794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8" name="椭圆 187"/>
            <p:cNvSpPr/>
            <p:nvPr/>
          </p:nvSpPr>
          <p:spPr bwMode="auto">
            <a:xfrm>
              <a:off x="406794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 bwMode="auto">
            <a:xfrm>
              <a:off x="406794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406794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椭圆 190"/>
            <p:cNvSpPr/>
            <p:nvPr/>
          </p:nvSpPr>
          <p:spPr bwMode="auto">
            <a:xfrm>
              <a:off x="406794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 bwMode="auto">
            <a:xfrm>
              <a:off x="406794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椭圆 192"/>
            <p:cNvSpPr/>
            <p:nvPr/>
          </p:nvSpPr>
          <p:spPr bwMode="auto">
            <a:xfrm>
              <a:off x="406794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406794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406794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6" name="矩形 195"/>
            <p:cNvSpPr/>
            <p:nvPr/>
          </p:nvSpPr>
          <p:spPr bwMode="auto">
            <a:xfrm>
              <a:off x="408547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矩形 196"/>
            <p:cNvSpPr/>
            <p:nvPr/>
          </p:nvSpPr>
          <p:spPr bwMode="auto">
            <a:xfrm>
              <a:off x="408547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 bwMode="auto">
            <a:xfrm>
              <a:off x="408547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9" name="椭圆 198"/>
            <p:cNvSpPr/>
            <p:nvPr/>
          </p:nvSpPr>
          <p:spPr bwMode="auto">
            <a:xfrm>
              <a:off x="4427984" y="21874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0" name="椭圆 199"/>
            <p:cNvSpPr/>
            <p:nvPr/>
          </p:nvSpPr>
          <p:spPr bwMode="auto">
            <a:xfrm>
              <a:off x="4427984" y="2339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 bwMode="auto">
            <a:xfrm>
              <a:off x="4427984" y="24922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2" name="椭圆 201"/>
            <p:cNvSpPr/>
            <p:nvPr/>
          </p:nvSpPr>
          <p:spPr bwMode="auto">
            <a:xfrm>
              <a:off x="4427984" y="26446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3" name="椭圆 202"/>
            <p:cNvSpPr/>
            <p:nvPr/>
          </p:nvSpPr>
          <p:spPr bwMode="auto">
            <a:xfrm>
              <a:off x="4427984" y="53390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 bwMode="auto">
            <a:xfrm>
              <a:off x="4427984" y="54914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" name="椭圆 204"/>
            <p:cNvSpPr/>
            <p:nvPr/>
          </p:nvSpPr>
          <p:spPr bwMode="auto">
            <a:xfrm>
              <a:off x="4427984" y="56438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" name="椭圆 205"/>
            <p:cNvSpPr/>
            <p:nvPr/>
          </p:nvSpPr>
          <p:spPr bwMode="auto">
            <a:xfrm>
              <a:off x="4427984" y="5787887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 bwMode="auto">
            <a:xfrm>
              <a:off x="4427984" y="48517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" name="椭圆 207"/>
            <p:cNvSpPr/>
            <p:nvPr/>
          </p:nvSpPr>
          <p:spPr bwMode="auto">
            <a:xfrm>
              <a:off x="4427984" y="50041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" name="椭圆 208"/>
            <p:cNvSpPr/>
            <p:nvPr/>
          </p:nvSpPr>
          <p:spPr bwMode="auto">
            <a:xfrm>
              <a:off x="4427984" y="5156583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0" name="矩形 209"/>
            <p:cNvSpPr/>
            <p:nvPr/>
          </p:nvSpPr>
          <p:spPr bwMode="auto">
            <a:xfrm>
              <a:off x="4445512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4445512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2" name="矩形 211"/>
            <p:cNvSpPr/>
            <p:nvPr/>
          </p:nvSpPr>
          <p:spPr bwMode="auto">
            <a:xfrm>
              <a:off x="4445512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左中括号 8"/>
            <p:cNvSpPr/>
            <p:nvPr/>
          </p:nvSpPr>
          <p:spPr bwMode="auto">
            <a:xfrm>
              <a:off x="1491781" y="5496071"/>
              <a:ext cx="144016" cy="334931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4" name="左中括号 213"/>
            <p:cNvSpPr/>
            <p:nvPr/>
          </p:nvSpPr>
          <p:spPr bwMode="auto">
            <a:xfrm>
              <a:off x="1475656" y="5020908"/>
              <a:ext cx="144016" cy="334931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5399144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5399144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5399144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5759184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5759184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1" name="矩形 220"/>
            <p:cNvSpPr/>
            <p:nvPr/>
          </p:nvSpPr>
          <p:spPr bwMode="auto">
            <a:xfrm>
              <a:off x="5759184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6119224" y="3221888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6119224" y="3725944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4" name="矩形 223"/>
            <p:cNvSpPr/>
            <p:nvPr/>
          </p:nvSpPr>
          <p:spPr bwMode="auto">
            <a:xfrm>
              <a:off x="6119224" y="4230000"/>
              <a:ext cx="36952" cy="4571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" name="左中括号 224"/>
            <p:cNvSpPr/>
            <p:nvPr/>
          </p:nvSpPr>
          <p:spPr bwMode="auto">
            <a:xfrm>
              <a:off x="1475656" y="4516852"/>
              <a:ext cx="144016" cy="334931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6" name="左中括号 225"/>
            <p:cNvSpPr/>
            <p:nvPr/>
          </p:nvSpPr>
          <p:spPr bwMode="auto">
            <a:xfrm>
              <a:off x="1475656" y="2691543"/>
              <a:ext cx="144016" cy="334931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7" name="左中括号 226"/>
            <p:cNvSpPr/>
            <p:nvPr/>
          </p:nvSpPr>
          <p:spPr bwMode="auto">
            <a:xfrm>
              <a:off x="1475656" y="2187487"/>
              <a:ext cx="144016" cy="334931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1787255" y="6156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123728" y="6147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530902" y="6147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890942" y="6147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7782395" y="613863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914410" y="5490563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词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899592" y="5003707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词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914410" y="4509600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词</a:t>
              </a:r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891798" y="268069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词</a:t>
              </a:r>
              <a:r>
                <a:rPr lang="en-US" altLang="zh-CN" sz="1400" dirty="0"/>
                <a:t>N-1</a:t>
              </a:r>
              <a:endParaRPr lang="zh-CN" altLang="en-US" sz="1400" dirty="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899592" y="218748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词</a:t>
              </a:r>
              <a:r>
                <a:rPr lang="en-US" altLang="zh-CN" sz="1400" dirty="0"/>
                <a:t>N</a:t>
              </a:r>
              <a:endParaRPr lang="zh-CN" altLang="en-US" sz="1400" dirty="0"/>
            </a:p>
          </p:txBody>
        </p:sp>
        <p:cxnSp>
          <p:nvCxnSpPr>
            <p:cNvPr id="240" name="直接箭头连接符 239"/>
            <p:cNvCxnSpPr>
              <a:stCxn id="63" idx="6"/>
              <a:endCxn id="77" idx="2"/>
            </p:cNvCxnSpPr>
            <p:nvPr/>
          </p:nvCxnSpPr>
          <p:spPr bwMode="auto">
            <a:xfrm>
              <a:off x="1979712" y="5375075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endCxn id="97" idx="2"/>
            </p:cNvCxnSpPr>
            <p:nvPr/>
          </p:nvCxnSpPr>
          <p:spPr bwMode="auto">
            <a:xfrm flipV="1">
              <a:off x="2339752" y="5192587"/>
              <a:ext cx="288032" cy="182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242"/>
            <p:cNvCxnSpPr>
              <a:endCxn id="110" idx="1"/>
            </p:cNvCxnSpPr>
            <p:nvPr/>
          </p:nvCxnSpPr>
          <p:spPr bwMode="auto">
            <a:xfrm flipV="1">
              <a:off x="2709802" y="5014728"/>
              <a:ext cx="288567" cy="1586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endCxn id="166" idx="2"/>
            </p:cNvCxnSpPr>
            <p:nvPr/>
          </p:nvCxnSpPr>
          <p:spPr bwMode="auto">
            <a:xfrm flipV="1">
              <a:off x="3031355" y="5040187"/>
              <a:ext cx="316509" cy="18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endCxn id="173" idx="4"/>
            </p:cNvCxnSpPr>
            <p:nvPr/>
          </p:nvCxnSpPr>
          <p:spPr bwMode="auto">
            <a:xfrm flipV="1">
              <a:off x="3396667" y="2564295"/>
              <a:ext cx="347241" cy="24787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173" idx="7"/>
              <a:endCxn id="186" idx="2"/>
            </p:cNvCxnSpPr>
            <p:nvPr/>
          </p:nvCxnSpPr>
          <p:spPr bwMode="auto">
            <a:xfrm flipV="1">
              <a:off x="3769367" y="2375891"/>
              <a:ext cx="298577" cy="12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>
              <a:stCxn id="186" idx="6"/>
            </p:cNvCxnSpPr>
            <p:nvPr/>
          </p:nvCxnSpPr>
          <p:spPr bwMode="auto">
            <a:xfrm>
              <a:off x="4139952" y="2375891"/>
              <a:ext cx="277453" cy="7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7603344" y="5519447"/>
              <a:ext cx="277453" cy="7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/>
            <p:cNvCxnSpPr>
              <a:stCxn id="149" idx="7"/>
            </p:cNvCxnSpPr>
            <p:nvPr/>
          </p:nvCxnSpPr>
          <p:spPr bwMode="auto">
            <a:xfrm flipV="1">
              <a:off x="7225751" y="5527475"/>
              <a:ext cx="298577" cy="12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259" name="文本框 258"/>
          <p:cNvSpPr txBox="1"/>
          <p:nvPr/>
        </p:nvSpPr>
        <p:spPr>
          <a:xfrm>
            <a:off x="891798" y="141277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识别解码示意图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听觉智能领域的研究方向</a:t>
            </a:r>
            <a:endParaRPr lang="zh-CN" altLang="en-US" dirty="0"/>
          </a:p>
        </p:txBody>
      </p:sp>
      <p:grpSp>
        <p:nvGrpSpPr>
          <p:cNvPr id="4" name="Group 8"/>
          <p:cNvGrpSpPr/>
          <p:nvPr/>
        </p:nvGrpSpPr>
        <p:grpSpPr bwMode="auto">
          <a:xfrm>
            <a:off x="1476375" y="2290763"/>
            <a:ext cx="1555750" cy="1500187"/>
            <a:chOff x="1914" y="1536"/>
            <a:chExt cx="980" cy="945"/>
          </a:xfrm>
        </p:grpSpPr>
        <p:pic>
          <p:nvPicPr>
            <p:cNvPr id="5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0"/>
            <p:cNvGrpSpPr/>
            <p:nvPr/>
          </p:nvGrpSpPr>
          <p:grpSpPr bwMode="auto">
            <a:xfrm>
              <a:off x="1914" y="1536"/>
              <a:ext cx="980" cy="945"/>
              <a:chOff x="1914" y="1536"/>
              <a:chExt cx="980" cy="945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" name="Rectangle 20"/>
              <p:cNvSpPr>
                <a:spLocks noChangeArrowheads="1"/>
              </p:cNvSpPr>
              <p:nvPr/>
            </p:nvSpPr>
            <p:spPr bwMode="auto">
              <a:xfrm>
                <a:off x="1914" y="1833"/>
                <a:ext cx="98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语音识别</a:t>
                </a: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Speech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9" name="Group 18"/>
          <p:cNvGrpSpPr/>
          <p:nvPr/>
        </p:nvGrpSpPr>
        <p:grpSpPr bwMode="auto">
          <a:xfrm>
            <a:off x="1524000" y="3848100"/>
            <a:ext cx="1466850" cy="1500188"/>
            <a:chOff x="1944" y="2511"/>
            <a:chExt cx="924" cy="945"/>
          </a:xfrm>
        </p:grpSpPr>
        <p:pic>
          <p:nvPicPr>
            <p:cNvPr id="10" name="Picture 3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2511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0"/>
            <p:cNvGrpSpPr/>
            <p:nvPr/>
          </p:nvGrpSpPr>
          <p:grpSpPr bwMode="auto">
            <a:xfrm>
              <a:off x="1944" y="2511"/>
              <a:ext cx="917" cy="945"/>
              <a:chOff x="1944" y="2511"/>
              <a:chExt cx="917" cy="945"/>
            </a:xfrm>
          </p:grpSpPr>
          <p:sp>
            <p:nvSpPr>
              <p:cNvPr id="12" name="AutoShape 4"/>
              <p:cNvSpPr>
                <a:spLocks noChangeArrowheads="1"/>
              </p:cNvSpPr>
              <p:nvPr/>
            </p:nvSpPr>
            <p:spPr bwMode="gray">
              <a:xfrm>
                <a:off x="1944" y="2511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2033" y="2784"/>
                <a:ext cx="740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语音编码</a:t>
                </a: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Speech Coding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414009" y="1590945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黑体" panose="02010609060101010101" pitchFamily="2" charset="-122"/>
              </a:rPr>
              <a:t>听觉智能领域的研究方向</a:t>
            </a:r>
            <a:endParaRPr lang="en-US" altLang="zh-CN" sz="1800" dirty="0">
              <a:ea typeface="黑体" panose="02010609060101010101" pitchFamily="2" charset="-122"/>
            </a:endParaRPr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1692275" y="587851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2162175" y="587851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2633663" y="5878513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Oval 32"/>
          <p:cNvSpPr>
            <a:spLocks noChangeArrowheads="1"/>
          </p:cNvSpPr>
          <p:nvPr/>
        </p:nvSpPr>
        <p:spPr bwMode="auto">
          <a:xfrm>
            <a:off x="3105150" y="587851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9" name="Group 8"/>
          <p:cNvGrpSpPr/>
          <p:nvPr/>
        </p:nvGrpSpPr>
        <p:grpSpPr bwMode="auto">
          <a:xfrm>
            <a:off x="4576763" y="3848100"/>
            <a:ext cx="1466850" cy="1500188"/>
            <a:chOff x="1944" y="1536"/>
            <a:chExt cx="924" cy="945"/>
          </a:xfrm>
        </p:grpSpPr>
        <p:pic>
          <p:nvPicPr>
            <p:cNvPr id="20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10"/>
            <p:cNvGrpSpPr/>
            <p:nvPr/>
          </p:nvGrpSpPr>
          <p:grpSpPr bwMode="auto">
            <a:xfrm>
              <a:off x="1944" y="1536"/>
              <a:ext cx="917" cy="945"/>
              <a:chOff x="1944" y="1536"/>
              <a:chExt cx="917" cy="945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rgbClr val="FFC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1991" y="1833"/>
                <a:ext cx="84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声事件检测</a:t>
                </a:r>
                <a:endParaRPr lang="en-US" altLang="zh-CN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Acoustic Event</a:t>
                </a:r>
                <a:endParaRPr lang="en-US" altLang="zh-CN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 Detection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4" name="Group 8"/>
          <p:cNvGrpSpPr/>
          <p:nvPr/>
        </p:nvGrpSpPr>
        <p:grpSpPr bwMode="auto">
          <a:xfrm>
            <a:off x="4576763" y="2290763"/>
            <a:ext cx="1466850" cy="1500187"/>
            <a:chOff x="1944" y="1536"/>
            <a:chExt cx="924" cy="945"/>
          </a:xfrm>
        </p:grpSpPr>
        <p:pic>
          <p:nvPicPr>
            <p:cNvPr id="25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10"/>
            <p:cNvGrpSpPr/>
            <p:nvPr/>
          </p:nvGrpSpPr>
          <p:grpSpPr bwMode="auto">
            <a:xfrm>
              <a:off x="1944" y="1536"/>
              <a:ext cx="917" cy="945"/>
              <a:chOff x="1944" y="1536"/>
              <a:chExt cx="917" cy="945"/>
            </a:xfrm>
          </p:grpSpPr>
          <p:sp>
            <p:nvSpPr>
              <p:cNvPr id="27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rgbClr val="C00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1989" y="1833"/>
                <a:ext cx="843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音乐检索</a:t>
                </a:r>
                <a:endParaRPr lang="en-US" altLang="zh-CN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Music Retrieval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9" name="Group 8"/>
          <p:cNvGrpSpPr/>
          <p:nvPr/>
        </p:nvGrpSpPr>
        <p:grpSpPr bwMode="auto">
          <a:xfrm>
            <a:off x="6104086" y="2276872"/>
            <a:ext cx="1492250" cy="1500187"/>
            <a:chOff x="1943" y="1536"/>
            <a:chExt cx="940" cy="945"/>
          </a:xfrm>
        </p:grpSpPr>
        <p:pic>
          <p:nvPicPr>
            <p:cNvPr id="30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10"/>
            <p:cNvGrpSpPr/>
            <p:nvPr/>
          </p:nvGrpSpPr>
          <p:grpSpPr bwMode="auto">
            <a:xfrm>
              <a:off x="1943" y="1536"/>
              <a:ext cx="940" cy="945"/>
              <a:chOff x="1943" y="1536"/>
              <a:chExt cx="940" cy="945"/>
            </a:xfrm>
          </p:grpSpPr>
          <p:sp>
            <p:nvSpPr>
              <p:cNvPr id="32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rgbClr val="92D05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1943" y="1833"/>
                <a:ext cx="940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环境声识别</a:t>
                </a:r>
                <a:endParaRPr lang="en-US" altLang="zh-CN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Environment Sound</a:t>
                </a:r>
                <a:endParaRPr lang="en-US" altLang="zh-CN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34" name="Group 8"/>
          <p:cNvGrpSpPr/>
          <p:nvPr/>
        </p:nvGrpSpPr>
        <p:grpSpPr bwMode="auto">
          <a:xfrm>
            <a:off x="6119961" y="3834209"/>
            <a:ext cx="1466850" cy="1500188"/>
            <a:chOff x="1944" y="1536"/>
            <a:chExt cx="924" cy="945"/>
          </a:xfrm>
        </p:grpSpPr>
        <p:pic>
          <p:nvPicPr>
            <p:cNvPr id="35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10"/>
            <p:cNvGrpSpPr/>
            <p:nvPr/>
          </p:nvGrpSpPr>
          <p:grpSpPr bwMode="auto">
            <a:xfrm>
              <a:off x="1944" y="1536"/>
              <a:ext cx="917" cy="945"/>
              <a:chOff x="1944" y="1536"/>
              <a:chExt cx="917" cy="945"/>
            </a:xfrm>
          </p:grpSpPr>
          <p:sp>
            <p:nvSpPr>
              <p:cNvPr id="37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rgbClr val="7030A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1994" y="1833"/>
                <a:ext cx="843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副语言识别</a:t>
                </a:r>
                <a:endParaRPr lang="en-US" altLang="zh-CN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 Paralinguistic</a:t>
                </a:r>
                <a:endParaRPr lang="en-US" altLang="zh-CN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 Information </a:t>
                </a:r>
                <a:endParaRPr lang="en-US" altLang="zh-CN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3575050" y="587851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4046538" y="5878513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4" name="Group 13"/>
          <p:cNvGrpSpPr/>
          <p:nvPr/>
        </p:nvGrpSpPr>
        <p:grpSpPr bwMode="auto">
          <a:xfrm>
            <a:off x="3086100" y="2290763"/>
            <a:ext cx="1439863" cy="1500187"/>
            <a:chOff x="2898" y="1536"/>
            <a:chExt cx="907" cy="945"/>
          </a:xfrm>
        </p:grpSpPr>
        <p:pic>
          <p:nvPicPr>
            <p:cNvPr id="45" name="Picture 9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04" y="1536"/>
              <a:ext cx="889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15"/>
            <p:cNvGrpSpPr/>
            <p:nvPr/>
          </p:nvGrpSpPr>
          <p:grpSpPr bwMode="auto">
            <a:xfrm>
              <a:off x="2898" y="1536"/>
              <a:ext cx="907" cy="945"/>
              <a:chOff x="2898" y="1536"/>
              <a:chExt cx="907" cy="945"/>
            </a:xfrm>
          </p:grpSpPr>
          <p:sp>
            <p:nvSpPr>
              <p:cNvPr id="47" name="AutoShape 10"/>
              <p:cNvSpPr>
                <a:spLocks noChangeArrowheads="1"/>
              </p:cNvSpPr>
              <p:nvPr/>
            </p:nvSpPr>
            <p:spPr bwMode="gray">
              <a:xfrm>
                <a:off x="2898" y="1536"/>
                <a:ext cx="884" cy="945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2923" y="1833"/>
                <a:ext cx="88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语音合成</a:t>
                </a:r>
                <a:endParaRPr lang="zh-CN" altLang="en-US" sz="18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Speech Synthesis</a:t>
                </a:r>
                <a:endParaRPr lang="en-US" altLang="zh-CN" sz="12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49" name="Group 23"/>
          <p:cNvGrpSpPr/>
          <p:nvPr/>
        </p:nvGrpSpPr>
        <p:grpSpPr bwMode="auto">
          <a:xfrm>
            <a:off x="3000375" y="3848100"/>
            <a:ext cx="1631950" cy="1500188"/>
            <a:chOff x="2850" y="2511"/>
            <a:chExt cx="1028" cy="945"/>
          </a:xfrm>
        </p:grpSpPr>
        <p:pic>
          <p:nvPicPr>
            <p:cNvPr id="50" name="Picture 7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04" y="2511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oup 25"/>
            <p:cNvGrpSpPr/>
            <p:nvPr/>
          </p:nvGrpSpPr>
          <p:grpSpPr bwMode="auto">
            <a:xfrm>
              <a:off x="2850" y="2511"/>
              <a:ext cx="1028" cy="945"/>
              <a:chOff x="2850" y="2511"/>
              <a:chExt cx="1028" cy="945"/>
            </a:xfrm>
          </p:grpSpPr>
          <p:sp>
            <p:nvSpPr>
              <p:cNvPr id="52" name="AutoShape 8"/>
              <p:cNvSpPr>
                <a:spLocks noChangeArrowheads="1"/>
              </p:cNvSpPr>
              <p:nvPr/>
            </p:nvSpPr>
            <p:spPr bwMode="gray">
              <a:xfrm>
                <a:off x="2898" y="2511"/>
                <a:ext cx="914" cy="945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2850" y="2784"/>
                <a:ext cx="10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说话人识别</a:t>
                </a: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Speaker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556792"/>
            <a:ext cx="8533184" cy="4176464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策略四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：引入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语言模型，在识别解码时计算词间的转移概率，使最佳状态链所对应的句子更具合理性。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522005"/>
            <a:ext cx="82296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/>
            <a:r>
              <a:rPr lang="zh-CN" altLang="en-US" sz="2800" b="1" kern="0">
                <a:solidFill>
                  <a:srgbClr val="1F2039"/>
                </a:solidFill>
                <a:latin typeface="Times New Roman" panose="02020603050405020304" pitchFamily="18" charset="0"/>
              </a:rPr>
              <a:t> 统计语言模型的基本原理是，采用大量的文本资料，统计各个词的</a:t>
            </a:r>
            <a:r>
              <a:rPr lang="zh-CN" altLang="en-US" sz="2800" b="1" kern="0">
                <a:solidFill>
                  <a:srgbClr val="0070C0"/>
                </a:solidFill>
                <a:latin typeface="Times New Roman" panose="02020603050405020304" pitchFamily="18" charset="0"/>
              </a:rPr>
              <a:t>出现概率</a:t>
            </a:r>
            <a:r>
              <a:rPr lang="zh-CN" altLang="en-US" sz="2800" b="1" kern="0">
                <a:solidFill>
                  <a:srgbClr val="1F2039"/>
                </a:solidFill>
                <a:latin typeface="Times New Roman" panose="02020603050405020304" pitchFamily="18" charset="0"/>
              </a:rPr>
              <a:t>以及其</a:t>
            </a:r>
            <a:r>
              <a:rPr lang="zh-CN" altLang="en-US" sz="2800" b="1" kern="0">
                <a:solidFill>
                  <a:srgbClr val="0070C0"/>
                </a:solidFill>
                <a:latin typeface="Times New Roman" panose="02020603050405020304" pitchFamily="18" charset="0"/>
              </a:rPr>
              <a:t>相互关联的条件概率</a:t>
            </a:r>
            <a:r>
              <a:rPr lang="zh-CN" altLang="en-US" sz="2800" b="1" kern="0">
                <a:solidFill>
                  <a:srgbClr val="1F2039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kern="0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Group 4"/>
          <p:cNvGrpSpPr/>
          <p:nvPr/>
        </p:nvGrpSpPr>
        <p:grpSpPr bwMode="auto">
          <a:xfrm>
            <a:off x="971553" y="4149715"/>
            <a:ext cx="7426328" cy="1557338"/>
            <a:chOff x="612" y="2667"/>
            <a:chExt cx="4678" cy="981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612" y="2667"/>
              <a:ext cx="211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Blip>
                  <a:blip r:embed="rId1"/>
                </a:buBlip>
              </a:pP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理想情况：对词串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2688" y="2688"/>
            <a:ext cx="135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52" name="Equation" r:id="rId2" imgW="1066800" imgH="241300" progId="Equation.3">
                    <p:embed/>
                  </p:oleObj>
                </mc:Choice>
                <mc:Fallback>
                  <p:oleObj name="Equation" r:id="rId2" imgW="1066800" imgH="241300" progId="Equation.3">
                    <p:embed/>
                    <p:pic>
                      <p:nvPicPr>
                        <p:cNvPr id="0" name="图片 200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688"/>
                          <a:ext cx="135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1008" y="3043"/>
            <a:ext cx="4282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53" name="" r:id="rId4" imgW="3441700" imgH="482600" progId="Equation.3">
                    <p:embed/>
                  </p:oleObj>
                </mc:Choice>
                <mc:Fallback>
                  <p:oleObj name="" r:id="rId4" imgW="3441700" imgH="482600" progId="Equation.3">
                    <p:embed/>
                    <p:pic>
                      <p:nvPicPr>
                        <p:cNvPr id="0" name="图片 200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43"/>
                          <a:ext cx="4282" cy="6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806450" y="5973205"/>
            <a:ext cx="37655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  <a:buFontTx/>
              <a:buBlip>
                <a:blip r:embed="rId1"/>
              </a:buBlip>
            </a:pP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一般采用简化模型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  <p:bldP spid="16" grpId="0" autoUpdateAnimBg="0" build="p"/>
      <p:bldP spid="2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1524000"/>
          </a:xfrm>
        </p:spPr>
        <p:txBody>
          <a:bodyPr/>
          <a:lstStyle/>
          <a:p>
            <a:pPr marL="609600" indent="-609600" eaLnBrk="1" hangingPunct="1">
              <a:buFontTx/>
              <a:buAutoNum type="arabicParenBoth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元文法模型 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条件概率计算时，只考虑与前</a:t>
            </a:r>
            <a:r>
              <a:rPr lang="en-US" altLang="zh-CN" sz="2800" b="1" i="1" dirty="0">
                <a:solidFill>
                  <a:srgbClr val="1F203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rgbClr val="1F203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1F2039"/>
                </a:solidFill>
                <a:latin typeface="宋体" panose="02010600030101010101" pitchFamily="2" charset="-122"/>
              </a:rPr>
              <a:t>个词相关</a:t>
            </a:r>
            <a:r>
              <a:rPr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。</a:t>
            </a:r>
            <a:endParaRPr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2514600" y="2564904"/>
          <a:ext cx="42894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8" name="" r:id="rId1" imgW="2159000" imgH="444500" progId="Equation.3">
                  <p:embed/>
                </p:oleObj>
              </mc:Choice>
              <mc:Fallback>
                <p:oleObj name="" r:id="rId1" imgW="2159000" imgH="444500" progId="Equation.3">
                  <p:embed/>
                  <p:pic>
                    <p:nvPicPr>
                      <p:cNvPr id="0" name="图片 198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64904"/>
                        <a:ext cx="4289425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1066800" y="4800600"/>
            <a:ext cx="6827838" cy="1335088"/>
            <a:chOff x="672" y="3024"/>
            <a:chExt cx="4301" cy="841"/>
          </a:xfrm>
        </p:grpSpPr>
        <p:graphicFrame>
          <p:nvGraphicFramePr>
            <p:cNvPr id="200711" name="Object 6"/>
            <p:cNvGraphicFramePr>
              <a:graphicFrameLocks noChangeAspect="1"/>
            </p:cNvGraphicFramePr>
            <p:nvPr/>
          </p:nvGraphicFramePr>
          <p:xfrm>
            <a:off x="1344" y="3024"/>
            <a:ext cx="362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9" name="" r:id="rId3" imgW="2857500" imgH="431800" progId="Equation.3">
                    <p:embed/>
                  </p:oleObj>
                </mc:Choice>
                <mc:Fallback>
                  <p:oleObj name="" r:id="rId3" imgW="2857500" imgH="431800" progId="Equation.3">
                    <p:embed/>
                    <p:pic>
                      <p:nvPicPr>
                        <p:cNvPr id="0" name="图片 198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3629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2" name="Text Box 7"/>
            <p:cNvSpPr txBox="1">
              <a:spLocks noChangeArrowheads="1"/>
            </p:cNvSpPr>
            <p:nvPr/>
          </p:nvSpPr>
          <p:spPr bwMode="auto">
            <a:xfrm>
              <a:off x="672" y="3600"/>
              <a:ext cx="365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en-US" altLang="zh-CN" sz="2400" b="1" i="1">
                  <a:solidFill>
                    <a:srgbClr val="1F2039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1F2039"/>
                  </a:solidFill>
                  <a:latin typeface="Times New Roman" panose="02020603050405020304" pitchFamily="18" charset="0"/>
                </a:rPr>
                <a:t>W</a:t>
              </a:r>
              <a:r>
                <a:rPr kumimoji="1" lang="en-US" altLang="zh-CN" sz="2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是指词串</a:t>
              </a:r>
              <a:r>
                <a:rPr kumimoji="1" lang="en-US" altLang="zh-CN" sz="2400" b="1" i="1">
                  <a:solidFill>
                    <a:srgbClr val="1F2039"/>
                  </a:solidFill>
                  <a:latin typeface="Times New Roman" panose="02020603050405020304" pitchFamily="18" charset="0"/>
                </a:rPr>
                <a:t>W</a:t>
              </a:r>
              <a:r>
                <a:rPr kumimoji="1" lang="zh-CN" altLang="en-US" sz="2400" b="1">
                  <a:solidFill>
                    <a:srgbClr val="1F2039"/>
                  </a:solidFill>
                  <a:latin typeface="Times New Roman" panose="02020603050405020304" pitchFamily="18" charset="0"/>
                </a:rPr>
                <a:t>在训练数据中出现的次数 </a:t>
              </a:r>
              <a:endParaRPr kumimoji="1" lang="zh-CN" altLang="en-US" sz="2400" b="1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838200" y="3429000"/>
            <a:ext cx="7513638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通常系统中采用的也只是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二元</a:t>
            </a: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三元</a:t>
            </a: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文法。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v"/>
            </a:pPr>
            <a:r>
              <a:rPr kumimoji="1" lang="en-US" altLang="zh-CN" sz="2800" b="1" i="1" dirty="0">
                <a:solidFill>
                  <a:srgbClr val="1F2039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元文法统计语言模型的建立，一般是通过相对频率计数得到：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SzPct val="80000"/>
              <a:buFontTx/>
              <a:buNone/>
            </a:pPr>
            <a:endParaRPr kumimoji="1" lang="zh-CN" altLang="en-US" sz="24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autoUpdateAnimBg="0" build="p"/>
      <p:bldP spid="527368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533400" y="1828801"/>
            <a:ext cx="7513638" cy="1341438"/>
            <a:chOff x="336" y="1152"/>
            <a:chExt cx="4733" cy="845"/>
          </a:xfrm>
        </p:grpSpPr>
        <p:sp>
          <p:nvSpPr>
            <p:cNvPr id="202761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47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SzPct val="80000"/>
                <a:buFont typeface="Wingdings" panose="05000000000000000000" pitchFamily="2" charset="2"/>
                <a:buChar char="v"/>
              </a:pPr>
              <a:r>
                <a:rPr kumimoji="1"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训练数据稀疏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时的解决方法：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为了避免出现</a:t>
              </a:r>
              <a:endParaRPr kumimoji="1" lang="en-US" altLang="zh-CN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buSzPct val="80000"/>
                <a:buNone/>
              </a:pPr>
              <a:r>
                <a:rPr kumimoji="1" lang="en-US" altLang="zh-CN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             或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接近于零的情况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，可以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用三元、二元和一元</a:t>
              </a:r>
              <a:r>
                <a:rPr kumimoji="1"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相对频率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做</a:t>
              </a:r>
              <a:r>
                <a:rPr kumimoji="1"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插值</a:t>
              </a:r>
              <a:r>
                <a:rPr kumimoji="1" lang="zh-CN" altLang="en-US" sz="28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。</a:t>
              </a:r>
              <a:endPara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2762" name="Object 5"/>
            <p:cNvGraphicFramePr>
              <a:graphicFrameLocks noChangeAspect="1"/>
            </p:cNvGraphicFramePr>
            <p:nvPr/>
          </p:nvGraphicFramePr>
          <p:xfrm>
            <a:off x="576" y="1458"/>
            <a:ext cx="78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6" name="" r:id="rId1" imgW="622300" imgH="203200" progId="Equation.3">
                    <p:embed/>
                  </p:oleObj>
                </mc:Choice>
                <mc:Fallback>
                  <p:oleObj name="" r:id="rId1" imgW="622300" imgH="203200" progId="Equation.3">
                    <p:embed/>
                    <p:pic>
                      <p:nvPicPr>
                        <p:cNvPr id="0" name="图片 199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58"/>
                          <a:ext cx="787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1066800" y="3484165"/>
          <a:ext cx="7058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7" name="" r:id="rId3" imgW="3492500" imgH="546100" progId="Equation.3">
                  <p:embed/>
                </p:oleObj>
              </mc:Choice>
              <mc:Fallback>
                <p:oleObj name="" r:id="rId3" imgW="3492500" imgH="546100" progId="Equation.3">
                  <p:embed/>
                  <p:pic>
                    <p:nvPicPr>
                      <p:cNvPr id="0" name="图片 199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84165"/>
                        <a:ext cx="70580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 bwMode="auto">
          <a:xfrm>
            <a:off x="914400" y="4581128"/>
            <a:ext cx="6757988" cy="866775"/>
            <a:chOff x="576" y="2862"/>
            <a:chExt cx="4257" cy="546"/>
          </a:xfrm>
        </p:grpSpPr>
        <p:graphicFrame>
          <p:nvGraphicFramePr>
            <p:cNvPr id="202758" name="Object 8"/>
            <p:cNvGraphicFramePr>
              <a:graphicFrameLocks noChangeAspect="1"/>
            </p:cNvGraphicFramePr>
            <p:nvPr/>
          </p:nvGraphicFramePr>
          <p:xfrm>
            <a:off x="1056" y="2862"/>
            <a:ext cx="72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8" name="" r:id="rId5" imgW="571500" imgH="431800" progId="Equation.3">
                    <p:embed/>
                  </p:oleObj>
                </mc:Choice>
                <mc:Fallback>
                  <p:oleObj name="" r:id="rId5" imgW="571500" imgH="431800" progId="Equation.3">
                    <p:embed/>
                    <p:pic>
                      <p:nvPicPr>
                        <p:cNvPr id="0" name="图片 199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62"/>
                          <a:ext cx="728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59" name="Text Box 9"/>
            <p:cNvSpPr txBox="1">
              <a:spLocks noChangeArrowheads="1"/>
            </p:cNvSpPr>
            <p:nvPr/>
          </p:nvSpPr>
          <p:spPr bwMode="auto">
            <a:xfrm>
              <a:off x="576" y="2987"/>
              <a:ext cx="425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SzPct val="80000"/>
                <a:buFontTx/>
                <a:buNone/>
              </a:pPr>
              <a:r>
                <a:rPr kumimoji="1" lang="zh-CN" altLang="en-US" sz="24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其中                  ，               </a:t>
              </a:r>
              <a:r>
                <a:rPr kumimoji="1" lang="zh-CN" altLang="en-US" sz="2400" b="1" dirty="0">
                  <a:solidFill>
                    <a:srgbClr val="1F2039"/>
                  </a:solidFill>
                  <a:latin typeface="宋体" panose="02010600030101010101" pitchFamily="2" charset="-122"/>
                </a:rPr>
                <a:t>是训练语料的总词数。</a:t>
              </a:r>
              <a:r>
                <a:rPr kumimoji="1" lang="zh-CN" altLang="en-US" sz="2400" b="1" dirty="0">
                  <a:solidFill>
                    <a:srgbClr val="1F2039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2760" name="Object 10"/>
            <p:cNvGraphicFramePr>
              <a:graphicFrameLocks noChangeAspect="1"/>
            </p:cNvGraphicFramePr>
            <p:nvPr/>
          </p:nvGraphicFramePr>
          <p:xfrm>
            <a:off x="2064" y="2975"/>
            <a:ext cx="75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9" name="" r:id="rId7" imgW="596900" imgH="342900" progId="Equation.3">
                    <p:embed/>
                  </p:oleObj>
                </mc:Choice>
                <mc:Fallback>
                  <p:oleObj name="" r:id="rId7" imgW="596900" imgH="342900" progId="Equation.3">
                    <p:embed/>
                    <p:pic>
                      <p:nvPicPr>
                        <p:cNvPr id="0" name="图片 199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75"/>
                          <a:ext cx="757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5685173"/>
            <a:ext cx="75136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其它如</a:t>
            </a:r>
            <a:r>
              <a:rPr kumimoji="1"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打折平滑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和</a:t>
            </a:r>
            <a:r>
              <a:rPr kumimoji="1"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加一平滑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等</a:t>
            </a:r>
            <a:r>
              <a:rPr kumimoji="1" lang="zh-CN" altLang="en-US" sz="28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HMM-GMM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的识别技术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408" y="1556792"/>
            <a:ext cx="8381392" cy="4176464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Aft>
                <a:spcPct val="35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策略五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：对于庞大的状态空间所导致的较长的识别解码时间的问题，引入剪枝策略，提出了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Viterbi-beam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spcAft>
                <a:spcPct val="35000"/>
              </a:spcAft>
              <a:buClr>
                <a:srgbClr val="9900FF"/>
              </a:buClr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708920"/>
            <a:ext cx="806489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核心思想是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，每个时刻仅保留少量状态可以向下个时刻扩展路径。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，若词表中词汇总共有</a:t>
            </a:r>
            <a:r>
              <a:rPr kumimoji="1"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万个状态，则</a:t>
            </a:r>
            <a:r>
              <a:rPr kumimoji="1"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解码的时间复杂度为：</a:t>
            </a:r>
            <a:endParaRPr kumimoji="1" lang="en-US" altLang="zh-CN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u"/>
            </a:pPr>
            <a:endParaRPr kumimoji="1" lang="en-US" altLang="zh-CN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若每个时刻别仅保留</a:t>
            </a:r>
            <a:r>
              <a:rPr kumimoji="1"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个状态向下扩展，则时间复杂度为：</a:t>
            </a:r>
            <a:endParaRPr kumimoji="1" lang="en-US" altLang="zh-CN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ts val="1800"/>
              </a:spcBef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剪枝的依据是当前局部路径的概率</a:t>
            </a:r>
            <a:endParaRPr kumimoji="1" lang="en-US" altLang="zh-CN" sz="2400" b="1" dirty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70C0"/>
                </a:solidFill>
              </a:rPr>
              <a:t>贪心算法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91880" y="3933825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6" name="Equation" r:id="rId1" imgW="31394400" imgH="5181600" progId="Equation.DSMT4">
                  <p:embed/>
                </p:oleObj>
              </mc:Choice>
              <mc:Fallback>
                <p:oleObj name="Equation" r:id="rId1" imgW="31394400" imgH="5181600" progId="Equation.DSMT4">
                  <p:embed/>
                  <p:pic>
                    <p:nvPicPr>
                      <p:cNvPr id="0" name="图片 201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933825"/>
                        <a:ext cx="261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531344" y="486916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7" name="Equation" r:id="rId3" imgW="28041600" imgH="5181600" progId="Equation.DSMT4">
                  <p:embed/>
                </p:oleObj>
              </mc:Choice>
              <mc:Fallback>
                <p:oleObj name="Equation" r:id="rId3" imgW="28041600" imgH="5181600" progId="Equation.DSMT4">
                  <p:embed/>
                  <p:pic>
                    <p:nvPicPr>
                      <p:cNvPr id="0" name="图片 201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44" y="4869160"/>
                        <a:ext cx="233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视听觉信息理解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478302" y="1426774"/>
            <a:ext cx="8019746" cy="4567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</a:rPr>
              <a:t>听觉信息识别和理解任务可以分成两大类</a:t>
            </a:r>
            <a:r>
              <a:rPr lang="zh-CN" altLang="en-US" sz="2400" dirty="0">
                <a:latin typeface="黑体" panose="02010609060101010101" pitchFamily="2" charset="-122"/>
              </a:rPr>
              <a:t>：</a:t>
            </a:r>
            <a:endParaRPr lang="en-US" altLang="zh-CN" sz="2400" dirty="0">
              <a:latin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</a:rPr>
              <a:t>序列到序列的映射（内容识别型）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语音识别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声学事件识别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音乐标注等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</a:rPr>
              <a:t>序列到标签的映射（属性识别型）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说话人识别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情感识别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音乐风格识别等</a:t>
            </a:r>
            <a:endParaRPr lang="en-US" altLang="ko-KR" sz="2000" dirty="0"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 flipH="1">
            <a:off x="3506598" y="2676088"/>
            <a:ext cx="654341" cy="11744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 flipH="1">
            <a:off x="3556954" y="4657288"/>
            <a:ext cx="654341" cy="11744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3C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43C5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听觉智能领域的研究方向</a:t>
            </a:r>
            <a:endParaRPr lang="zh-CN" altLang="en-US" dirty="0"/>
          </a:p>
        </p:txBody>
      </p:sp>
      <p:grpSp>
        <p:nvGrpSpPr>
          <p:cNvPr id="4" name="Group 8"/>
          <p:cNvGrpSpPr/>
          <p:nvPr/>
        </p:nvGrpSpPr>
        <p:grpSpPr bwMode="auto">
          <a:xfrm>
            <a:off x="1476375" y="2290763"/>
            <a:ext cx="1555750" cy="1500187"/>
            <a:chOff x="1914" y="1536"/>
            <a:chExt cx="980" cy="945"/>
          </a:xfrm>
        </p:grpSpPr>
        <p:pic>
          <p:nvPicPr>
            <p:cNvPr id="5" name="Picture 5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50" y="1536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0"/>
            <p:cNvGrpSpPr/>
            <p:nvPr/>
          </p:nvGrpSpPr>
          <p:grpSpPr bwMode="auto">
            <a:xfrm>
              <a:off x="1914" y="1536"/>
              <a:ext cx="980" cy="945"/>
              <a:chOff x="1914" y="1536"/>
              <a:chExt cx="980" cy="945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gray">
              <a:xfrm>
                <a:off x="1944" y="1536"/>
                <a:ext cx="917" cy="945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" name="Rectangle 20"/>
              <p:cNvSpPr>
                <a:spLocks noChangeArrowheads="1"/>
              </p:cNvSpPr>
              <p:nvPr/>
            </p:nvSpPr>
            <p:spPr bwMode="auto">
              <a:xfrm>
                <a:off x="1914" y="1833"/>
                <a:ext cx="98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语音识别</a:t>
                </a: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Speech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406525" y="1492934"/>
            <a:ext cx="6398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黑体" panose="02010609060101010101" pitchFamily="2" charset="-122"/>
              </a:rPr>
              <a:t>学时有限，无法全部覆盖。本课程以如下两个代表性研究方向为范例，其理论和方法可以推广到其它方向。</a:t>
            </a:r>
            <a:endParaRPr lang="en-US" altLang="zh-CN" sz="1800" dirty="0">
              <a:ea typeface="黑体" panose="02010609060101010101" pitchFamily="2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037681" y="3804477"/>
            <a:ext cx="1534319" cy="1568739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右箭头 41"/>
          <p:cNvSpPr>
            <a:spLocks noChangeArrowheads="1"/>
          </p:cNvSpPr>
          <p:nvPr/>
        </p:nvSpPr>
        <p:spPr bwMode="auto">
          <a:xfrm rot="10800000">
            <a:off x="4669631" y="4480896"/>
            <a:ext cx="440531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9" name="Group 23"/>
          <p:cNvGrpSpPr/>
          <p:nvPr/>
        </p:nvGrpSpPr>
        <p:grpSpPr bwMode="auto">
          <a:xfrm>
            <a:off x="3000375" y="3848100"/>
            <a:ext cx="1631950" cy="1500188"/>
            <a:chOff x="2850" y="2511"/>
            <a:chExt cx="1028" cy="945"/>
          </a:xfrm>
        </p:grpSpPr>
        <p:pic>
          <p:nvPicPr>
            <p:cNvPr id="50" name="Picture 7" descr="box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04" y="2511"/>
              <a:ext cx="91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oup 25"/>
            <p:cNvGrpSpPr/>
            <p:nvPr/>
          </p:nvGrpSpPr>
          <p:grpSpPr bwMode="auto">
            <a:xfrm>
              <a:off x="2850" y="2511"/>
              <a:ext cx="1028" cy="945"/>
              <a:chOff x="2850" y="2511"/>
              <a:chExt cx="1028" cy="945"/>
            </a:xfrm>
          </p:grpSpPr>
          <p:sp>
            <p:nvSpPr>
              <p:cNvPr id="52" name="AutoShape 8"/>
              <p:cNvSpPr>
                <a:spLocks noChangeArrowheads="1"/>
              </p:cNvSpPr>
              <p:nvPr/>
            </p:nvSpPr>
            <p:spPr bwMode="gray">
              <a:xfrm>
                <a:off x="2898" y="2511"/>
                <a:ext cx="914" cy="945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2850" y="2784"/>
                <a:ext cx="10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黑体" panose="02010609060101010101" pitchFamily="2" charset="-122"/>
                    <a:ea typeface="黑体" panose="02010609060101010101" pitchFamily="2" charset="-122"/>
                  </a:rPr>
                  <a:t>说话人识别</a:t>
                </a:r>
                <a:endParaRPr lang="zh-CN" altLang="en-US" sz="18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黑体" panose="02010609060101010101" pitchFamily="2" charset="-122"/>
                    <a:ea typeface="黑体" panose="02010609060101010101" pitchFamily="2" charset="-122"/>
                  </a:rPr>
                  <a:t>Speaker Recognition</a:t>
                </a:r>
                <a:endParaRPr lang="zh-CN" altLang="en-US" sz="12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54" name="右箭头 53"/>
          <p:cNvSpPr>
            <a:spLocks noChangeArrowheads="1"/>
          </p:cNvSpPr>
          <p:nvPr/>
        </p:nvSpPr>
        <p:spPr bwMode="auto">
          <a:xfrm rot="10800000">
            <a:off x="3086100" y="2893328"/>
            <a:ext cx="440531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489868" y="2260592"/>
            <a:ext cx="1534319" cy="1568739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3995936" y="2480783"/>
            <a:ext cx="2592288" cy="1077218"/>
          </a:xfrm>
          <a:prstGeom prst="rect">
            <a:avLst/>
          </a:prstGeom>
          <a:noFill/>
          <a:ln w="22225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ASR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、细粒度语义识别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、序列到序列的映射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、闭集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652120" y="4059585"/>
            <a:ext cx="2592288" cy="1077218"/>
          </a:xfrm>
          <a:prstGeom prst="rect">
            <a:avLst/>
          </a:prstGeom>
          <a:noFill/>
          <a:ln w="22225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、最主要是</a:t>
            </a:r>
            <a:r>
              <a:rPr lang="en-US" altLang="zh-CN" sz="1600" dirty="0"/>
              <a:t>ASV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、粗粒度属性识别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、序列到类别标签的映射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、开集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4" grpId="0" animBg="1"/>
      <p:bldP spid="55" grpId="0" animBg="1"/>
      <p:bldP spid="3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124744"/>
            <a:ext cx="7989888" cy="1440780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latin typeface="黑体" panose="02010609060101010101" pitchFamily="2" charset="-122"/>
                <a:ea typeface="黑体" panose="02010609060101010101" pitchFamily="2" charset="-122"/>
              </a:rPr>
              <a:t>第一章 </a:t>
            </a:r>
            <a:br>
              <a:rPr lang="en-US" altLang="zh-CN" sz="48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800" b="1" dirty="0">
                <a:latin typeface="黑体" panose="02010609060101010101" pitchFamily="2" charset="-122"/>
                <a:ea typeface="黑体" panose="02010609060101010101" pitchFamily="2" charset="-122"/>
              </a:rPr>
              <a:t>传统语音识别技术回顾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 bwMode="auto">
          <a:xfrm>
            <a:off x="1036638" y="1485900"/>
            <a:ext cx="1519237" cy="1800225"/>
            <a:chOff x="1156" y="1797"/>
            <a:chExt cx="957" cy="1134"/>
          </a:xfrm>
        </p:grpSpPr>
        <p:sp>
          <p:nvSpPr>
            <p:cNvPr id="7187" name="Sound"/>
            <p:cNvSpPr>
              <a:spLocks noEditPoints="1" noChangeArrowheads="1"/>
            </p:cNvSpPr>
            <p:nvPr/>
          </p:nvSpPr>
          <p:spPr bwMode="auto">
            <a:xfrm>
              <a:off x="1247" y="1933"/>
              <a:ext cx="866" cy="9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73 w 21600"/>
                <a:gd name="T13" fmla="*/ 22446 h 21600"/>
                <a:gd name="T14" fmla="*/ 21076 w 21600"/>
                <a:gd name="T15" fmla="*/ 282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Rectangle 34"/>
            <p:cNvSpPr>
              <a:spLocks noChangeArrowheads="1"/>
            </p:cNvSpPr>
            <p:nvPr/>
          </p:nvSpPr>
          <p:spPr bwMode="auto">
            <a:xfrm>
              <a:off x="1156" y="1797"/>
              <a:ext cx="590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仿宋_GB2312" pitchFamily="49" charset="-122"/>
              </a:rPr>
              <a:t>语音识别示意图</a:t>
            </a:r>
            <a:endParaRPr lang="en-US" altLang="zh-CN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70687" name="Picture 31" descr="j030295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32000"/>
            <a:ext cx="5349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3490913" y="2062163"/>
            <a:ext cx="1368425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采集</a:t>
            </a:r>
            <a:endParaRPr lang="zh-C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设备</a:t>
            </a:r>
            <a:endParaRPr lang="en-US" altLang="zh-CN" sz="2400"/>
          </a:p>
        </p:txBody>
      </p:sp>
      <p:sp>
        <p:nvSpPr>
          <p:cNvPr id="70694" name="AutoShape 38"/>
          <p:cNvSpPr>
            <a:spLocks noChangeArrowheads="1"/>
          </p:cNvSpPr>
          <p:nvPr/>
        </p:nvSpPr>
        <p:spPr bwMode="auto">
          <a:xfrm>
            <a:off x="2700338" y="234791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5" name="AutoShape 39"/>
          <p:cNvSpPr>
            <a:spLocks noChangeArrowheads="1"/>
          </p:cNvSpPr>
          <p:nvPr/>
        </p:nvSpPr>
        <p:spPr bwMode="auto">
          <a:xfrm>
            <a:off x="5003800" y="234791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069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90725"/>
            <a:ext cx="237648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98" name="AutoShape 42"/>
          <p:cNvSpPr>
            <a:spLocks noChangeArrowheads="1"/>
          </p:cNvSpPr>
          <p:nvPr/>
        </p:nvSpPr>
        <p:spPr bwMode="auto">
          <a:xfrm>
            <a:off x="6659563" y="2925763"/>
            <a:ext cx="217487" cy="863600"/>
          </a:xfrm>
          <a:prstGeom prst="downArrow">
            <a:avLst>
              <a:gd name="adj1" fmla="val 50000"/>
              <a:gd name="adj2" fmla="val 992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6084888" y="4076700"/>
            <a:ext cx="1368425" cy="865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计算机</a:t>
            </a:r>
            <a:endParaRPr lang="zh-C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识别</a:t>
            </a:r>
            <a:endParaRPr lang="zh-CN" altLang="en-US" sz="2400"/>
          </a:p>
        </p:txBody>
      </p:sp>
      <p:sp>
        <p:nvSpPr>
          <p:cNvPr id="70700" name="AutoShape 44"/>
          <p:cNvSpPr>
            <a:spLocks noChangeArrowheads="1"/>
          </p:cNvSpPr>
          <p:nvPr/>
        </p:nvSpPr>
        <p:spPr bwMode="auto">
          <a:xfrm>
            <a:off x="5148263" y="4437063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Group 51"/>
          <p:cNvGrpSpPr/>
          <p:nvPr/>
        </p:nvGrpSpPr>
        <p:grpSpPr bwMode="auto">
          <a:xfrm>
            <a:off x="3924300" y="4005263"/>
            <a:ext cx="1006475" cy="1295400"/>
            <a:chOff x="2472" y="2523"/>
            <a:chExt cx="634" cy="816"/>
          </a:xfrm>
        </p:grpSpPr>
        <p:sp>
          <p:nvSpPr>
            <p:cNvPr id="7184" name="AutoShape 45"/>
            <p:cNvSpPr>
              <a:spLocks noChangeArrowheads="1"/>
            </p:cNvSpPr>
            <p:nvPr/>
          </p:nvSpPr>
          <p:spPr bwMode="auto">
            <a:xfrm>
              <a:off x="2472" y="2523"/>
              <a:ext cx="544" cy="72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5" name="AutoShape 46"/>
            <p:cNvSpPr>
              <a:spLocks noChangeArrowheads="1"/>
            </p:cNvSpPr>
            <p:nvPr/>
          </p:nvSpPr>
          <p:spPr bwMode="auto">
            <a:xfrm>
              <a:off x="2517" y="2568"/>
              <a:ext cx="544" cy="72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6" name="AutoShape 47"/>
            <p:cNvSpPr>
              <a:spLocks noChangeArrowheads="1"/>
            </p:cNvSpPr>
            <p:nvPr/>
          </p:nvSpPr>
          <p:spPr bwMode="auto">
            <a:xfrm>
              <a:off x="2562" y="2614"/>
              <a:ext cx="544" cy="72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文本</a:t>
              </a:r>
              <a:endParaRPr lang="zh-CN" altLang="en-US" sz="1800"/>
            </a:p>
          </p:txBody>
        </p:sp>
      </p:grpSp>
      <p:sp>
        <p:nvSpPr>
          <p:cNvPr id="70704" name="AutoShape 48"/>
          <p:cNvSpPr>
            <a:spLocks noChangeArrowheads="1"/>
          </p:cNvSpPr>
          <p:nvPr/>
        </p:nvSpPr>
        <p:spPr bwMode="auto">
          <a:xfrm>
            <a:off x="900113" y="3716338"/>
            <a:ext cx="1368425" cy="504825"/>
          </a:xfrm>
          <a:prstGeom prst="wedgeRoundRectCallout">
            <a:avLst>
              <a:gd name="adj1" fmla="val 53481"/>
              <a:gd name="adj2" fmla="val -225157"/>
              <a:gd name="adj3" fmla="val 16667"/>
            </a:avLst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声波</a:t>
            </a:r>
            <a:endParaRPr lang="zh-CN" altLang="en-US" sz="1800"/>
          </a:p>
        </p:txBody>
      </p:sp>
      <p:sp>
        <p:nvSpPr>
          <p:cNvPr id="70705" name="AutoShape 49"/>
          <p:cNvSpPr>
            <a:spLocks noChangeArrowheads="1"/>
          </p:cNvSpPr>
          <p:nvPr/>
        </p:nvSpPr>
        <p:spPr bwMode="auto">
          <a:xfrm>
            <a:off x="7451725" y="3068638"/>
            <a:ext cx="1368425" cy="503237"/>
          </a:xfrm>
          <a:prstGeom prst="wedgeRoundRectCallout">
            <a:avLst>
              <a:gd name="adj1" fmla="val -79120"/>
              <a:gd name="adj2" fmla="val -107097"/>
              <a:gd name="adj3" fmla="val 16667"/>
            </a:avLst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数字信号</a:t>
            </a:r>
            <a:endParaRPr lang="zh-CN" altLang="en-US" sz="1800"/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auto">
          <a:xfrm>
            <a:off x="3348038" y="6092825"/>
            <a:ext cx="1368425" cy="503238"/>
          </a:xfrm>
          <a:prstGeom prst="wedgeRoundRectCallout">
            <a:avLst>
              <a:gd name="adj1" fmla="val 16009"/>
              <a:gd name="adj2" fmla="val -214352"/>
              <a:gd name="adj3" fmla="val 16667"/>
            </a:avLst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语言</a:t>
            </a:r>
            <a:endParaRPr lang="zh-CN" alt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0.3|8"/>
</p:tagLst>
</file>

<file path=ppt/tags/tag2.xml><?xml version="1.0" encoding="utf-8"?>
<p:tagLst xmlns:p="http://schemas.openxmlformats.org/presentationml/2006/main">
  <p:tag name="TIMING" val="|0.3|8"/>
</p:tagLst>
</file>

<file path=ppt/tags/tag3.xml><?xml version="1.0" encoding="utf-8"?>
<p:tagLst xmlns:p="http://schemas.openxmlformats.org/presentationml/2006/main">
  <p:tag name="TIMING" val="|0.3|8"/>
</p:tagLst>
</file>

<file path=ppt/tags/tag4.xml><?xml version="1.0" encoding="utf-8"?>
<p:tagLst xmlns:p="http://schemas.openxmlformats.org/presentationml/2006/main">
  <p:tag name="TIMING" val="|0.3|8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WYyODU0MTJjOGFhNmFjNmM3OTgzOTg1Zjk0OGNkZWMifQ=="/>
  <p:tag name="KSO_WPP_MARK_KEY" val="101f6677-b9f0-42cf-9dd3-6b09e7c1ae25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5620</Words>
  <Application>WPS 演示</Application>
  <PresentationFormat>全屏显示(4:3)</PresentationFormat>
  <Paragraphs>933</Paragraphs>
  <Slides>53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114</vt:i4>
      </vt:variant>
      <vt:variant>
        <vt:lpstr>幻灯片标题</vt:lpstr>
      </vt:variant>
      <vt:variant>
        <vt:i4>53</vt:i4>
      </vt:variant>
    </vt:vector>
  </HeadingPairs>
  <TitlesOfParts>
    <vt:vector size="184" baseType="lpstr">
      <vt:lpstr>Arial</vt:lpstr>
      <vt:lpstr>宋体</vt:lpstr>
      <vt:lpstr>Wingdings</vt:lpstr>
      <vt:lpstr>Times New Roman</vt:lpstr>
      <vt:lpstr>Arial Black</vt:lpstr>
      <vt:lpstr>Arial Narrow</vt:lpstr>
      <vt:lpstr>黑体</vt:lpstr>
      <vt:lpstr>仿宋</vt:lpstr>
      <vt:lpstr>仿宋_GB2312</vt:lpstr>
      <vt:lpstr>华文中宋</vt:lpstr>
      <vt:lpstr>微软雅黑</vt:lpstr>
      <vt:lpstr>Arial Unicode MS</vt:lpstr>
      <vt:lpstr>Cambria Math</vt:lpstr>
      <vt:lpstr>Symbol</vt:lpstr>
      <vt:lpstr>1_Radial</vt:lpstr>
      <vt:lpstr>Radial</vt:lpstr>
      <vt:lpstr>默认设计模板</vt:lpstr>
      <vt:lpstr>Word.Picture.8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Word.Picture.8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Equation.DSMT4</vt:lpstr>
      <vt:lpstr>Equation.DSMT4</vt:lpstr>
      <vt:lpstr>Word.Picture.8</vt:lpstr>
      <vt:lpstr>Equation.DSMT4</vt:lpstr>
      <vt:lpstr>Equation.3</vt:lpstr>
      <vt:lpstr>Equation.DSMT4</vt:lpstr>
      <vt:lpstr>Equation.DSMT4</vt:lpstr>
      <vt:lpstr>Word.Document.8</vt:lpstr>
      <vt:lpstr>Equation.DSMT4</vt:lpstr>
      <vt:lpstr>Equation.DSMT4</vt:lpstr>
      <vt:lpstr>Word.Document.8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PowerPoint 演示文稿</vt:lpstr>
      <vt:lpstr>视听觉信息理解系列课程</vt:lpstr>
      <vt:lpstr>教学目的</vt:lpstr>
      <vt:lpstr>《视听觉信息理解》课程</vt:lpstr>
      <vt:lpstr>听觉智能领域的研究方向</vt:lpstr>
      <vt:lpstr>《视听觉信息理解》课程</vt:lpstr>
      <vt:lpstr>听觉智能领域的研究方向</vt:lpstr>
      <vt:lpstr>第一章  传统语音识别技术回顾</vt:lpstr>
      <vt:lpstr>语音识别示意图</vt:lpstr>
      <vt:lpstr>语音识别任务</vt:lpstr>
      <vt:lpstr>语音识别任务</vt:lpstr>
      <vt:lpstr>LVCSR任务解析</vt:lpstr>
      <vt:lpstr>LVCSR任务解析</vt:lpstr>
      <vt:lpstr>LVCSR任务解析</vt:lpstr>
      <vt:lpstr>LVCSR任务解析</vt:lpstr>
      <vt:lpstr>LVCSR任务解析</vt:lpstr>
      <vt:lpstr>PowerPoint 演示文稿</vt:lpstr>
      <vt:lpstr>HMM-GMM语音识别之模型</vt:lpstr>
      <vt:lpstr>HMM-GMM语音识别之模型</vt:lpstr>
      <vt:lpstr>HMM-GMM语音识别之模型</vt:lpstr>
      <vt:lpstr>PowerPoint 演示文稿</vt:lpstr>
      <vt:lpstr>HMM-GMM语音识别之模型</vt:lpstr>
      <vt:lpstr>HMM-GMM语音识别之模型</vt:lpstr>
      <vt:lpstr>HMM-GMM语音识别之模型</vt:lpstr>
      <vt:lpstr>HMM-GMM语音识别之学习</vt:lpstr>
      <vt:lpstr>HMM-GMM语音识别之模型</vt:lpstr>
      <vt:lpstr>HMM-GMM语音识别之学习</vt:lpstr>
      <vt:lpstr>HMM-GMM语音识别之学习</vt:lpstr>
      <vt:lpstr>基于HMM-GMM的识别技术</vt:lpstr>
      <vt:lpstr>HMM-GMM语音识别之学习</vt:lpstr>
      <vt:lpstr>HMM-GMM语音识别之学习</vt:lpstr>
      <vt:lpstr>HMM-GMM语音识别之学习</vt:lpstr>
      <vt:lpstr>HMM-GMM语音识别之学习</vt:lpstr>
      <vt:lpstr>HMM-GMM语音识别之学习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HMM-GMM语音识别之识别</vt:lpstr>
      <vt:lpstr>基于HMM-GMM的识别技术</vt:lpstr>
      <vt:lpstr>基于HMM-GMM的识别技术</vt:lpstr>
      <vt:lpstr>基于HMM-GMM的识别技术</vt:lpstr>
      <vt:lpstr>基于HMM-GMM的识别技术</vt:lpstr>
      <vt:lpstr>基于HMM-GMM的识别技术</vt:lpstr>
      <vt:lpstr>基于HMM-GMM的识别技术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233</cp:revision>
  <cp:lastPrinted>2019-07-15T08:06:00Z</cp:lastPrinted>
  <dcterms:created xsi:type="dcterms:W3CDTF">2004-08-18T11:10:00Z</dcterms:created>
  <dcterms:modified xsi:type="dcterms:W3CDTF">2023-08-31T12:31:50Z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1E2BC74768A94D96B15CF8105A884EC1_13</vt:lpwstr>
  </property>
  <property fmtid="{D5CDD505-2E9C-101B-9397-08002B2CF9AE}" pid="3" name="KSOProductBuildVer">
    <vt:lpwstr>2052-11.1.0.14309</vt:lpwstr>
  </property>
</Properties>
</file>