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68"/>
  </p:notesMasterIdLst>
  <p:handoutMasterIdLst>
    <p:handoutMasterId r:id="rId69"/>
  </p:handoutMasterIdLst>
  <p:sldIdLst>
    <p:sldId id="472" r:id="rId3"/>
    <p:sldId id="924" r:id="rId4"/>
    <p:sldId id="900" r:id="rId5"/>
    <p:sldId id="927" r:id="rId6"/>
    <p:sldId id="925" r:id="rId7"/>
    <p:sldId id="928" r:id="rId8"/>
    <p:sldId id="929" r:id="rId9"/>
    <p:sldId id="976" r:id="rId10"/>
    <p:sldId id="975" r:id="rId11"/>
    <p:sldId id="977" r:id="rId12"/>
    <p:sldId id="979" r:id="rId13"/>
    <p:sldId id="980" r:id="rId14"/>
    <p:sldId id="930" r:id="rId15"/>
    <p:sldId id="932" r:id="rId16"/>
    <p:sldId id="933" r:id="rId17"/>
    <p:sldId id="981" r:id="rId18"/>
    <p:sldId id="935" r:id="rId19"/>
    <p:sldId id="934" r:id="rId20"/>
    <p:sldId id="936" r:id="rId21"/>
    <p:sldId id="937" r:id="rId22"/>
    <p:sldId id="982" r:id="rId23"/>
    <p:sldId id="938" r:id="rId24"/>
    <p:sldId id="983" r:id="rId25"/>
    <p:sldId id="939" r:id="rId26"/>
    <p:sldId id="984" r:id="rId27"/>
    <p:sldId id="942" r:id="rId28"/>
    <p:sldId id="941" r:id="rId29"/>
    <p:sldId id="943" r:id="rId30"/>
    <p:sldId id="944" r:id="rId31"/>
    <p:sldId id="962" r:id="rId32"/>
    <p:sldId id="966" r:id="rId33"/>
    <p:sldId id="965" r:id="rId34"/>
    <p:sldId id="985" r:id="rId35"/>
    <p:sldId id="968" r:id="rId36"/>
    <p:sldId id="969" r:id="rId37"/>
    <p:sldId id="989" r:id="rId38"/>
    <p:sldId id="963" r:id="rId39"/>
    <p:sldId id="967" r:id="rId40"/>
    <p:sldId id="990" r:id="rId41"/>
    <p:sldId id="971" r:id="rId42"/>
    <p:sldId id="970" r:id="rId43"/>
    <p:sldId id="973" r:id="rId44"/>
    <p:sldId id="974" r:id="rId45"/>
    <p:sldId id="945" r:id="rId46"/>
    <p:sldId id="987" r:id="rId47"/>
    <p:sldId id="986" r:id="rId48"/>
    <p:sldId id="991" r:id="rId49"/>
    <p:sldId id="988" r:id="rId50"/>
    <p:sldId id="993" r:id="rId51"/>
    <p:sldId id="994" r:id="rId52"/>
    <p:sldId id="995" r:id="rId53"/>
    <p:sldId id="996" r:id="rId54"/>
    <p:sldId id="997" r:id="rId55"/>
    <p:sldId id="998" r:id="rId56"/>
    <p:sldId id="999" r:id="rId57"/>
    <p:sldId id="1000" r:id="rId58"/>
    <p:sldId id="1001" r:id="rId59"/>
    <p:sldId id="1002" r:id="rId60"/>
    <p:sldId id="1003" r:id="rId61"/>
    <p:sldId id="1004" r:id="rId62"/>
    <p:sldId id="1005" r:id="rId63"/>
    <p:sldId id="1006" r:id="rId64"/>
    <p:sldId id="1007" r:id="rId65"/>
    <p:sldId id="1010" r:id="rId66"/>
    <p:sldId id="489" r:id="rId67"/>
  </p:sldIdLst>
  <p:sldSz cx="9144000" cy="6858000" type="screen4x3"/>
  <p:notesSz cx="6858000" cy="9144000"/>
  <p:custDataLst>
    <p:tags r:id="rId70"/>
  </p:custDataLst>
  <p:defaultTextStyle>
    <a:defPPr>
      <a:defRPr lang="zh-CN"/>
    </a:defPPr>
    <a:lvl1pPr algn="l" rtl="0" eaLnBrk="0" fontAlgn="base" hangingPunct="0">
      <a:spcBef>
        <a:spcPct val="20000"/>
      </a:spcBef>
      <a:spcAft>
        <a:spcPct val="0"/>
      </a:spcAft>
      <a:buClr>
        <a:schemeClr val="hlink"/>
      </a:buClr>
      <a:buSzPct val="80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hlink"/>
      </a:buClr>
      <a:buSzPct val="80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hlink"/>
      </a:buClr>
      <a:buSzPct val="80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hlink"/>
      </a:buClr>
      <a:buSzPct val="80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hlink"/>
      </a:buClr>
      <a:buSzPct val="80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00"/>
    <a:srgbClr val="FF3300"/>
    <a:srgbClr val="D9F1FF"/>
    <a:srgbClr val="BEFAD1"/>
    <a:srgbClr val="395655"/>
    <a:srgbClr val="038D2E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7" autoAdjust="0"/>
    <p:restoredTop sz="86140" autoAdjust="0"/>
  </p:normalViewPr>
  <p:slideViewPr>
    <p:cSldViewPr snapToGrid="0">
      <p:cViewPr varScale="1">
        <p:scale>
          <a:sx n="114" d="100"/>
          <a:sy n="114" d="100"/>
        </p:scale>
        <p:origin x="1380" y="96"/>
      </p:cViewPr>
      <p:guideLst>
        <p:guide orient="horz" pos="2115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48"/>
    </p:cViewPr>
  </p:sorterViewPr>
  <p:notesViewPr>
    <p:cSldViewPr snapToGrid="0">
      <p:cViewPr>
        <p:scale>
          <a:sx n="100" d="100"/>
          <a:sy n="100" d="100"/>
        </p:scale>
        <p:origin x="-936" y="61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7.xml"/><Relationship Id="rId2" Type="http://schemas.openxmlformats.org/officeDocument/2006/relationships/slide" Target="slides/slide24.xml"/><Relationship Id="rId1" Type="http://schemas.openxmlformats.org/officeDocument/2006/relationships/slide" Target="slides/slide7.xml"/><Relationship Id="rId5" Type="http://schemas.openxmlformats.org/officeDocument/2006/relationships/slide" Target="slides/slide60.xml"/><Relationship Id="rId4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5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C30333B-50AA-4189-8610-7851EE241C23}" type="datetimeFigureOut">
              <a:rPr lang="zh-CN" altLang="en-US"/>
              <a:t>2022/9/8</a:t>
            </a:fld>
            <a:endParaRPr lang="en-US" altLang="zh-CN"/>
          </a:p>
        </p:txBody>
      </p:sp>
      <p:sp>
        <p:nvSpPr>
          <p:cNvPr id="324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4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B6D3194-CBEE-4F14-B692-6F6398AC7D7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7587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8F178D0-67B7-46E7-A529-A633CA9C8CDF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006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C43E47A-F182-4210-A185-AA5C5B91F58A}" type="slidenum">
              <a:rPr lang="en-US" altLang="zh-CN" sz="1200">
                <a:ea typeface="宋体" panose="02010600030101010101" pitchFamily="2" charset="-122"/>
              </a:rPr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65690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F178D0-67B7-46E7-A529-A633CA9C8CDF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6590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F178D0-67B7-46E7-A529-A633CA9C8CDF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811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F178D0-67B7-46E7-A529-A633CA9C8CDF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522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94BA25-ACC4-4AC9-9F14-8E8D42963EF8}" type="slidenum">
              <a:rPr lang="zh-CN" altLang="en-US" smtClean="0">
                <a:latin typeface="Times New Roman" panose="02020603050405020304" pitchFamily="18" charset="0"/>
              </a:rPr>
              <a:t>24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68289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94BA25-ACC4-4AC9-9F14-8E8D42963EF8}" type="slidenum">
              <a:rPr lang="zh-CN" altLang="en-US" smtClean="0">
                <a:latin typeface="Times New Roman" panose="02020603050405020304" pitchFamily="18" charset="0"/>
              </a:rPr>
              <a:t>47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93483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94BA25-ACC4-4AC9-9F14-8E8D42963EF8}" type="slidenum">
              <a:rPr lang="zh-CN" altLang="en-US" smtClean="0">
                <a:latin typeface="Times New Roman" panose="02020603050405020304" pitchFamily="18" charset="0"/>
              </a:rPr>
              <a:t>53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42145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F178D0-67B7-46E7-A529-A633CA9C8CDF}" type="slidenum">
              <a:rPr lang="en-US" altLang="zh-CN" smtClean="0"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142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F178D0-67B7-46E7-A529-A633CA9C8CDF}" type="slidenum">
              <a:rPr lang="en-US" altLang="zh-CN" smtClean="0"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912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94BA25-ACC4-4AC9-9F14-8E8D42963EF8}" type="slidenum">
              <a:rPr lang="zh-CN" altLang="en-US" smtClean="0">
                <a:latin typeface="Times New Roman" panose="02020603050405020304" pitchFamily="18" charset="0"/>
              </a:rPr>
              <a:t>60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81799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D696960-74ED-404E-A66D-F10B7B24DB93}" type="slidenum">
              <a:rPr lang="en-US" altLang="zh-CN" sz="1200">
                <a:ea typeface="宋体" panose="02010600030101010101" pitchFamily="2" charset="-122"/>
              </a:rPr>
              <a:t>65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9603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在声源定位和分离方面</a:t>
            </a:r>
            <a:endParaRPr lang="en-US" altLang="zh-CN" dirty="0" smtClean="0"/>
          </a:p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解决方法</a:t>
            </a: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  <a:t>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7980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在声源定位和分离方面</a:t>
            </a:r>
            <a:endParaRPr lang="en-US" altLang="zh-CN" dirty="0" smtClean="0"/>
          </a:p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解决方法</a:t>
            </a: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  <a:t>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14330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在声源定位和分离方面</a:t>
            </a:r>
            <a:endParaRPr lang="en-US" altLang="zh-CN" dirty="0" smtClean="0"/>
          </a:p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解决方法</a:t>
            </a: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  <a:t>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98156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  <a:t>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3655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  <a:t>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33407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94BA25-ACC4-4AC9-9F14-8E8D42963EF8}" type="slidenum">
              <a:rPr lang="zh-CN" altLang="en-US" smtClean="0">
                <a:latin typeface="Times New Roman" panose="02020603050405020304" pitchFamily="18" charset="0"/>
              </a:rPr>
              <a:t>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26665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F178D0-67B7-46E7-A529-A633CA9C8CDF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743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F178D0-67B7-46E7-A529-A633CA9C8CDF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42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0A454-FF72-4AEE-BCD1-BB8003075280}" type="datetime1">
              <a:rPr lang="zh-CN" altLang="en-US"/>
              <a:t>2022/9/8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58236-0942-4798-8EA5-B7611A52C873}" type="datetime1">
              <a:rPr lang="zh-CN" altLang="en-US"/>
              <a:t>2022/9/8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15900"/>
            <a:ext cx="2084387" cy="5803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15900"/>
            <a:ext cx="6102350" cy="5803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606A3-EB84-4C81-95BD-47E310917753}" type="datetime1">
              <a:rPr lang="zh-CN" altLang="en-US"/>
              <a:t>2022/9/8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>
    <p:sndAc>
      <p:endSnd/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D7729-B33F-49EF-A9DC-AD46D18E35E3}" type="datetime1">
              <a:rPr lang="zh-CN" altLang="en-US"/>
              <a:t>2022/9/8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38862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886200"/>
            <a:ext cx="38862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C21DF-B398-4990-82B0-B53D8CB5F04B}" type="datetime1">
              <a:rPr lang="zh-CN" altLang="en-US"/>
              <a:t>2022/9/8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51668-1D48-410E-9191-317C9DDB9CB2}" type="datetime1">
              <a:rPr lang="zh-CN" altLang="en-US"/>
              <a:t>2022/9/8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FD0EA-670F-4381-B647-87FB6DE7B64A}" type="datetime1">
              <a:rPr lang="zh-CN" altLang="en-US"/>
              <a:t>2022/9/8</a:t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42362-911D-4477-9064-F21B73279AEE}" type="datetime1">
              <a:rPr lang="zh-CN" altLang="en-US"/>
              <a:t>2022/9/8</a:t>
            </a:fld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F98A3-605B-4A81-83A2-B94E2CAFEFEC}" type="datetime1">
              <a:rPr lang="zh-CN" altLang="en-US"/>
              <a:t>2022/9/8</a:t>
            </a:fld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3B3D5-0942-4277-8489-943ADFF930FB}" type="datetime1">
              <a:rPr lang="zh-CN" altLang="en-US"/>
              <a:t>2022/9/8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CB95B-E954-4BF5-A0A1-261BED4135B2}" type="datetime1">
              <a:rPr lang="zh-CN" altLang="en-US"/>
              <a:t>2022/9/8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/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13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3200">
                <a:ea typeface="仿宋_GB2312" pitchFamily="49" charset="-122"/>
              </a:endParaRPr>
            </a:p>
          </p:txBody>
        </p:sp>
      </p:grpSp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15900"/>
            <a:ext cx="8015287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70E2ED-730F-482F-ACEC-4910CF053151}" type="datetime1">
              <a:rPr lang="zh-CN" altLang="en-US"/>
              <a:t>2022/9/8</a:t>
            </a:fld>
            <a:endParaRPr lang="en-US" altLang="zh-CN"/>
          </a:p>
        </p:txBody>
      </p:sp>
      <p:sp>
        <p:nvSpPr>
          <p:cNvPr id="2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pic>
        <p:nvPicPr>
          <p:cNvPr id="4104" name="Picture 11" descr="index2008_0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245225" y="5670550"/>
            <a:ext cx="18319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sndAc>
      <p:endSnd/>
    </p:sndAc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仿宋_GB2312" pitchFamily="49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仿宋_GB2312" pitchFamily="49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仿宋_GB2312" pitchFamily="49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仿宋_GB2312" pitchFamily="49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仿宋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 bwMode="auto">
          <a:xfrm>
            <a:off x="0" y="115888"/>
            <a:ext cx="8686800" cy="6096000"/>
            <a:chOff x="0" y="96"/>
            <a:chExt cx="5472" cy="3840"/>
          </a:xfrm>
        </p:grpSpPr>
        <p:sp>
          <p:nvSpPr>
            <p:cNvPr id="371715" name="AutoShape 3"/>
            <p:cNvSpPr>
              <a:spLocks noChangeArrowheads="1"/>
            </p:cNvSpPr>
            <p:nvPr userDrawn="1"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716" name="AutoShape 4"/>
            <p:cNvSpPr>
              <a:spLocks noChangeArrowheads="1"/>
            </p:cNvSpPr>
            <p:nvPr userDrawn="1"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717" name="Line 5"/>
            <p:cNvSpPr>
              <a:spLocks noChangeShapeType="1"/>
            </p:cNvSpPr>
            <p:nvPr userDrawn="1"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3200">
                <a:ea typeface="仿宋_GB2312" pitchFamily="49" charset="-122"/>
              </a:endParaRPr>
            </a:p>
          </p:txBody>
        </p:sp>
      </p:grpSp>
      <p:sp>
        <p:nvSpPr>
          <p:cNvPr id="512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 advClick="0">
    <p:sndAc>
      <p:endSnd/>
    </p:sndAc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0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59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7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63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70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65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3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8.png"/><Relationship Id="rId5" Type="http://schemas.openxmlformats.org/officeDocument/2006/relationships/image" Target="../media/image76.wmf"/><Relationship Id="rId4" Type="http://schemas.openxmlformats.org/officeDocument/2006/relationships/oleObject" Target="../embeddings/oleObject6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62597" y="1974907"/>
            <a:ext cx="8153400" cy="1320804"/>
          </a:xfrm>
        </p:spPr>
        <p:txBody>
          <a:bodyPr/>
          <a:lstStyle/>
          <a:p>
            <a:pPr algn="ctr"/>
            <a:r>
              <a:rPr lang="zh-CN" altLang="en-US" sz="4400" b="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第三章 端到端语音识别技术</a:t>
            </a:r>
            <a:r>
              <a:rPr lang="en-US" altLang="zh-CN" sz="4400" b="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400" b="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</a:br>
            <a:endParaRPr kumimoji="1" lang="zh-CN" alt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976877" y="4003500"/>
            <a:ext cx="4724840" cy="1539557"/>
          </a:xfrm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zh-CN" altLang="en-US" sz="2800" b="0" dirty="0" smtClean="0">
                <a:solidFill>
                  <a:srgbClr val="0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哈尔滨工业大学</a:t>
            </a:r>
            <a:endParaRPr kumimoji="1" lang="en-US" altLang="zh-CN" sz="2800" b="0" dirty="0" smtClean="0">
              <a:solidFill>
                <a:srgbClr val="00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zh-CN" altLang="en-US" sz="2800" b="0" dirty="0" smtClean="0">
                <a:solidFill>
                  <a:srgbClr val="0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郑</a:t>
            </a:r>
            <a:r>
              <a:rPr kumimoji="1" lang="zh-CN" altLang="en-US" sz="2800" b="0" dirty="0">
                <a:solidFill>
                  <a:srgbClr val="0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铁然</a:t>
            </a:r>
            <a:r>
              <a:rPr kumimoji="1" lang="zh-CN" altLang="en-US" sz="2800" b="0" dirty="0" smtClean="0">
                <a:solidFill>
                  <a:srgbClr val="0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 </a:t>
            </a:r>
          </a:p>
        </p:txBody>
      </p:sp>
    </p:spTree>
  </p:cSld>
  <p:clrMapOvr>
    <a:masterClrMapping/>
  </p:clrMapOvr>
  <p:transition spd="slow" advClick="0">
    <p:sndAc>
      <p:endSnd/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95262" y="1395195"/>
            <a:ext cx="8015287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ts val="3000"/>
              </a:lnSpc>
              <a:spcBef>
                <a:spcPts val="18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在两个输出符号间可以有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blank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’-’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 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ts val="3000"/>
              </a:lnSpc>
              <a:spcBef>
                <a:spcPts val="1800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 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abc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，可以是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 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a-b-c”</a:t>
            </a:r>
          </a:p>
          <a:p>
            <a:pPr marL="1200150" lvl="2" indent="-285750">
              <a:lnSpc>
                <a:spcPts val="3000"/>
              </a:lnSpc>
              <a:spcBef>
                <a:spcPts val="1800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情况一：上一帧检出了一个符号，下一帧没有马上检出另一个新符号。</a:t>
            </a:r>
            <a:endParaRPr lang="en-US" altLang="zh-CN" sz="1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ts val="3000"/>
              </a:lnSpc>
              <a:spcBef>
                <a:spcPts val="1800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情况二：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用于间隔相邻的相同符号，如“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aab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→“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--a--a-b-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”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3000"/>
              </a:lnSpc>
              <a:spcBef>
                <a:spcPts val="18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lang="en-US" altLang="zh-CN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：检测方式如何实现？</a:t>
            </a:r>
            <a:endParaRPr lang="en-US" altLang="zh-CN" sz="2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ts val="3000"/>
              </a:lnSpc>
              <a:spcBef>
                <a:spcPts val="1800"/>
              </a:spcBef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LSTM</a:t>
            </a:r>
          </a:p>
          <a:p>
            <a:pPr marL="1200150" lvl="2" indent="-285750">
              <a:lnSpc>
                <a:spcPts val="3000"/>
              </a:lnSpc>
              <a:spcBef>
                <a:spcPts val="1800"/>
              </a:spcBef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LDNN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不同，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LSTM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的输入是整个语音特征序列，而不是拼接帧</a:t>
            </a:r>
            <a:endParaRPr lang="en-US" altLang="zh-CN" sz="1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85082" y="1453917"/>
            <a:ext cx="8229076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ts val="3000"/>
              </a:lnSpc>
              <a:buClr>
                <a:srgbClr val="FF3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lang="en-US" altLang="zh-CN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：采用了这种基于</a:t>
            </a:r>
            <a:r>
              <a:rPr lang="en-US" altLang="zh-CN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LSTM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的检测模式，能预先得到</a:t>
            </a:r>
            <a:r>
              <a:rPr lang="zh-CN" altLang="en-US" sz="22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中间符号（检测输出）序列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的标注么？</a:t>
            </a:r>
            <a:endParaRPr lang="en-US" altLang="zh-CN" sz="2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ts val="3000"/>
              </a:lnSpc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不能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，什么时候检出无法预知，帧与输出符号间的对应关系不确定</a:t>
            </a:r>
            <a:endParaRPr lang="en-US" altLang="zh-CN" sz="1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ts val="3000"/>
              </a:lnSpc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考虑与序列标注对应的所有可能的中间符号序列：</a:t>
            </a:r>
            <a:endParaRPr lang="en-US" altLang="zh-CN" sz="1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如对序列标注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abc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”, 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需要遍历所有合理的中间序列：‘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-aa-b-c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’、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‘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a--b-c-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’、 ‘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--a-bb-cc-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......</a:t>
            </a:r>
          </a:p>
          <a:p>
            <a:pPr marL="1200150" lvl="2" indent="-285750">
              <a:lnSpc>
                <a:spcPts val="3000"/>
              </a:lnSpc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定义串映射函数</a:t>
            </a:r>
            <a:r>
              <a:rPr lang="en-US" altLang="zh-CN" sz="1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去掉输入串中的重复项和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blank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，如：</a:t>
            </a:r>
            <a:endParaRPr lang="en-US" altLang="zh-CN" sz="1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ts val="3000"/>
              </a:lnSpc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ts val="3000"/>
              </a:lnSpc>
              <a:buClr>
                <a:srgbClr val="000000"/>
              </a:buClr>
              <a:buNone/>
              <a:defRPr/>
            </a:pPr>
            <a:endParaRPr lang="en-US" altLang="zh-CN" sz="1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ts val="3000"/>
              </a:lnSpc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对最终输出（标签）序列 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需遍历的中间序列为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53420" y="4746291"/>
          <a:ext cx="269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0" name="Equation" r:id="rId4" imgW="32308800" imgH="4876800" progId="Equation.DSMT4">
                  <p:embed/>
                </p:oleObj>
              </mc:Choice>
              <mc:Fallback>
                <p:oleObj name="Equation" r:id="rId4" imgW="32308800" imgH="4876800" progId="Equation.DSMT4">
                  <p:embed/>
                  <p:pic>
                    <p:nvPicPr>
                      <p:cNvPr id="0" name="图片 1669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3420" y="4746291"/>
                        <a:ext cx="2692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364026" y="5455102"/>
          <a:ext cx="66357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1" name="Equation" r:id="rId6" imgW="10668000" imgH="5486400" progId="Equation.DSMT4">
                  <p:embed/>
                </p:oleObj>
              </mc:Choice>
              <mc:Fallback>
                <p:oleObj name="Equation" r:id="rId6" imgW="10668000" imgH="5486400" progId="Equation.DSMT4">
                  <p:embed/>
                  <p:pic>
                    <p:nvPicPr>
                      <p:cNvPr id="0" name="图片 1669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026" y="5455102"/>
                        <a:ext cx="663575" cy="341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95263" y="1453916"/>
            <a:ext cx="8229076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ts val="3000"/>
              </a:lnSpc>
              <a:buClr>
                <a:srgbClr val="FF3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：如何训练模型</a:t>
            </a:r>
            <a:endParaRPr lang="en-US" altLang="zh-CN" sz="2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ts val="4000"/>
              </a:lnSpc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优化</a:t>
            </a:r>
            <a:endParaRPr lang="en-US" altLang="zh-CN" sz="1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ts val="4000"/>
              </a:lnSpc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</a:p>
          <a:p>
            <a:pPr marL="1200150" lvl="2" indent="-285750">
              <a:lnSpc>
                <a:spcPts val="4000"/>
              </a:lnSpc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CTC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en-US" altLang="zh-CN" sz="1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965311" y="2059192"/>
          <a:ext cx="17811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24" name="Equation" r:id="rId4" imgW="28651200" imgH="7315200" progId="Equation.DSMT4">
                  <p:embed/>
                </p:oleObj>
              </mc:Choice>
              <mc:Fallback>
                <p:oleObj name="Equation" r:id="rId4" imgW="28651200" imgH="7315200" progId="Equation.DSMT4">
                  <p:embed/>
                  <p:pic>
                    <p:nvPicPr>
                      <p:cNvPr id="0" name="图片 1680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11" y="2059192"/>
                        <a:ext cx="1781175" cy="455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03016" y="2579193"/>
          <a:ext cx="27066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25" name="Equation" r:id="rId6" imgW="43586400" imgH="8839200" progId="Equation.DSMT4">
                  <p:embed/>
                </p:oleObj>
              </mc:Choice>
              <mc:Fallback>
                <p:oleObj name="Equation" r:id="rId6" imgW="43586400" imgH="8839200" progId="Equation.DSMT4">
                  <p:embed/>
                  <p:pic>
                    <p:nvPicPr>
                      <p:cNvPr id="0" name="图片 1680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016" y="2579193"/>
                        <a:ext cx="2706687" cy="549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85750" y="1428750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3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CTC</a:t>
            </a:r>
            <a:endParaRPr lang="en-US" altLang="zh-CN" sz="24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Connectionist temporal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神经网络的</a:t>
            </a:r>
            <a:r>
              <a:rPr lang="zh-CN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时序信号分类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解决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seq2seq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问题。输入信号序列，输出标签序列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一般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在输入序列映射到输出序列的过程中，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不要求序列基元间的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对齐关系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566124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Graves, Alex , Santiago 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Fernández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F. Gomez . "Connectionist temporal classification: Labelling unsegmented sequence data with recurrent neural networks." International Conference on Machine Learning ACM, 2006.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85750" y="1428750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3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如何训练？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在语音识别器训练阶段，由于遍历所有合理的中间检出结果序列，损失函数直接考察输出标签序列，所以可以认为整个识别模型不再分成两部分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设输入序列为             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对应的标签序列为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有    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则损失函数应为如下交叉熵形式：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021013" y="3535174"/>
          <a:ext cx="1371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48" name="Equation" r:id="rId3" imgW="21945600" imgH="5486400" progId="Equation.DSMT4">
                  <p:embed/>
                </p:oleObj>
              </mc:Choice>
              <mc:Fallback>
                <p:oleObj name="Equation" r:id="rId3" imgW="21945600" imgH="5486400" progId="Equation.DSMT4">
                  <p:embed/>
                  <p:pic>
                    <p:nvPicPr>
                      <p:cNvPr id="0" name="图片 1498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1013" y="3535174"/>
                        <a:ext cx="1371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381125" y="3981450"/>
          <a:ext cx="990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49" name="Equation" r:id="rId5" imgW="15849600" imgH="4876800" progId="Equation.DSMT4">
                  <p:embed/>
                </p:oleObj>
              </mc:Choice>
              <mc:Fallback>
                <p:oleObj name="Equation" r:id="rId5" imgW="15849600" imgH="4876800" progId="Equation.DSMT4">
                  <p:embed/>
                  <p:pic>
                    <p:nvPicPr>
                      <p:cNvPr id="0" name="图片 1498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1125" y="3981450"/>
                        <a:ext cx="990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127875" y="3544218"/>
          <a:ext cx="127476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50" name="Equation" r:id="rId7" imgW="20421600" imgH="5486400" progId="Equation.DSMT4">
                  <p:embed/>
                </p:oleObj>
              </mc:Choice>
              <mc:Fallback>
                <p:oleObj name="Equation" r:id="rId7" imgW="20421600" imgH="5486400" progId="Equation.DSMT4">
                  <p:embed/>
                  <p:pic>
                    <p:nvPicPr>
                      <p:cNvPr id="0" name="图片 1498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27875" y="3544218"/>
                        <a:ext cx="1274763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249488" y="4686300"/>
          <a:ext cx="3987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51" name="Equation" r:id="rId9" imgW="47853600" imgH="8534400" progId="Equation.DSMT4">
                  <p:embed/>
                </p:oleObj>
              </mc:Choice>
              <mc:Fallback>
                <p:oleObj name="Equation" r:id="rId9" imgW="47853600" imgH="8534400" progId="Equation.DSMT4">
                  <p:embed/>
                  <p:pic>
                    <p:nvPicPr>
                      <p:cNvPr id="0" name="图片 1498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49488" y="4686300"/>
                        <a:ext cx="39878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85750" y="1428750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          为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路径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损失可以表示为：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spcBef>
                <a:spcPts val="18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如何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计算损失函数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？如何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计算梯度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ts val="3500"/>
              </a:lnSpc>
              <a:buNone/>
              <a:defRPr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414463" y="1543050"/>
          <a:ext cx="704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07" name="Equation" r:id="rId3" imgW="11277600" imgH="5486400" progId="Equation.DSMT4">
                  <p:embed/>
                </p:oleObj>
              </mc:Choice>
              <mc:Fallback>
                <p:oleObj name="Equation" r:id="rId3" imgW="11277600" imgH="5486400" progId="Equation.DSMT4">
                  <p:embed/>
                  <p:pic>
                    <p:nvPicPr>
                      <p:cNvPr id="0" name="图片 1506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4463" y="1543050"/>
                        <a:ext cx="7048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055813" y="3745364"/>
          <a:ext cx="46212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08" name="Equation" r:id="rId5" imgW="55473600" imgH="8839200" progId="Equation.DSMT4">
                  <p:embed/>
                </p:oleObj>
              </mc:Choice>
              <mc:Fallback>
                <p:oleObj name="Equation" r:id="rId5" imgW="55473600" imgH="8839200" progId="Equation.DSMT4">
                  <p:embed/>
                  <p:pic>
                    <p:nvPicPr>
                      <p:cNvPr id="0" name="图片 1506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5813" y="3745364"/>
                        <a:ext cx="4621212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482588" y="2306638"/>
          <a:ext cx="28003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09" name="Equation" r:id="rId7" imgW="44805600" imgH="8839200" progId="Equation.DSMT4">
                  <p:embed/>
                </p:oleObj>
              </mc:Choice>
              <mc:Fallback>
                <p:oleObj name="Equation" r:id="rId7" imgW="44805600" imgH="8839200" progId="Equation.DSMT4">
                  <p:embed/>
                  <p:pic>
                    <p:nvPicPr>
                      <p:cNvPr id="0" name="图片 1506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2588" y="2306638"/>
                        <a:ext cx="280035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85750" y="1378416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计算损失函数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1">
              <a:lnSpc>
                <a:spcPts val="32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对特定的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CTC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路径</a:t>
            </a:r>
            <a:r>
              <a:rPr lang="el-GR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可以遍历，因而可以计算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1">
              <a:lnSpc>
                <a:spcPts val="32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然而，计算量非常大，也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方便进行梯度计算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1">
              <a:lnSpc>
                <a:spcPts val="32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这一问题与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HMM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的第一个问题非常类似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1">
              <a:lnSpc>
                <a:spcPts val="32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可以同样设计一个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前后向算法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来求解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1">
              <a:lnSpc>
                <a:spcPts val="32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    为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时刻 符号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上的网络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输出（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之后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1143000" lvl="1">
              <a:lnSpc>
                <a:spcPts val="32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个符号中包含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符号，实际上有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-1)/2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个非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符号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ts val="3200"/>
              </a:lnSpc>
              <a:buNone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举例：若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=’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’,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则共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个符号（状态）：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ts val="35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ts val="3500"/>
              </a:lnSpc>
              <a:buNone/>
              <a:defRPr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294489" y="2027791"/>
          <a:ext cx="1028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45" name="Equation" r:id="rId3" imgW="16459200" imgH="4876800" progId="Equation.DSMT4">
                  <p:embed/>
                </p:oleObj>
              </mc:Choice>
              <mc:Fallback>
                <p:oleObj name="Equation" r:id="rId3" imgW="16459200" imgH="4876800" progId="Equation.DSMT4">
                  <p:embed/>
                  <p:pic>
                    <p:nvPicPr>
                      <p:cNvPr id="0" name="图片 1690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94489" y="2027791"/>
                        <a:ext cx="1028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759069" y="3744111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46" name="Equation" r:id="rId5" imgW="4267200" imgH="5791200" progId="Equation.DSMT4">
                  <p:embed/>
                </p:oleObj>
              </mc:Choice>
              <mc:Fallback>
                <p:oleObj name="Equation" r:id="rId5" imgW="4267200" imgH="5791200" progId="Equation.DSMT4">
                  <p:embed/>
                  <p:pic>
                    <p:nvPicPr>
                      <p:cNvPr id="0" name="图片 1690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9069" y="3744111"/>
                        <a:ext cx="355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457888" y="5448883"/>
          <a:ext cx="422822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032"/>
                <a:gridCol w="604032"/>
                <a:gridCol w="604032"/>
                <a:gridCol w="604032"/>
                <a:gridCol w="604032"/>
                <a:gridCol w="604032"/>
                <a:gridCol w="604032"/>
              </a:tblGrid>
              <a:tr h="2788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88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85750" y="1428750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ts val="35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则定义前向变量，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时刻是符号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Ø"/>
              <a:defRPr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且有如下初值：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Ø"/>
              <a:defRPr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递推所有时刻所有符号上的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ts val="3500"/>
              </a:lnSpc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ts val="3500"/>
              </a:lnSpc>
              <a:buNone/>
              <a:defRPr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3174487" y="3929062"/>
            <a:ext cx="2795025" cy="1363217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514220" y="2103467"/>
          <a:ext cx="3187835" cy="899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66" name="Equation" r:id="rId4" imgW="37795200" imgH="10668000" progId="Equation.DSMT4">
                  <p:embed/>
                </p:oleObj>
              </mc:Choice>
              <mc:Fallback>
                <p:oleObj name="Equation" r:id="rId4" imgW="37795200" imgH="10668000" progId="Equation.DSMT4">
                  <p:embed/>
                  <p:pic>
                    <p:nvPicPr>
                      <p:cNvPr id="0" name="图片 15165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4220" y="2103467"/>
                        <a:ext cx="3187835" cy="899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730371" y="5629845"/>
          <a:ext cx="7207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67" name="Equation" r:id="rId6" imgW="8534400" imgH="5486400" progId="Equation.DSMT4">
                  <p:embed/>
                </p:oleObj>
              </mc:Choice>
              <mc:Fallback>
                <p:oleObj name="Equation" r:id="rId6" imgW="8534400" imgH="5486400" progId="Equation.DSMT4">
                  <p:embed/>
                  <p:pic>
                    <p:nvPicPr>
                      <p:cNvPr id="0" name="图片 15165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30371" y="5629845"/>
                        <a:ext cx="720725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23528" y="1471814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23850" lvl="1" indent="0">
              <a:lnSpc>
                <a:spcPts val="3500"/>
              </a:lnSpc>
              <a:buNone/>
              <a:defRPr/>
            </a:pPr>
            <a:r>
              <a:rPr lang="zh-CN" altLang="en-US" sz="2000" dirty="0" smtClean="0"/>
              <a:t>与</a:t>
            </a:r>
            <a:r>
              <a:rPr lang="en-US" altLang="zh-CN" sz="2000" dirty="0" smtClean="0"/>
              <a:t>HMM</a:t>
            </a:r>
            <a:r>
              <a:rPr lang="zh-CN" altLang="en-US" sz="2000" dirty="0" smtClean="0"/>
              <a:t>不同，并非无跨越转移，</a:t>
            </a:r>
            <a:r>
              <a:rPr lang="zh-CN" altLang="zh-CN" sz="2000" dirty="0" smtClean="0"/>
              <a:t>前</a:t>
            </a:r>
            <a:r>
              <a:rPr lang="zh-CN" altLang="zh-CN" sz="2000" dirty="0"/>
              <a:t>向变量的递推过程如</a:t>
            </a:r>
            <a:r>
              <a:rPr lang="zh-CN" altLang="zh-CN" sz="2000" dirty="0" smtClean="0"/>
              <a:t>图所</a:t>
            </a:r>
            <a:r>
              <a:rPr lang="zh-CN" altLang="zh-CN" sz="2000" dirty="0"/>
              <a:t>示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 indent="0">
              <a:lnSpc>
                <a:spcPts val="3500"/>
              </a:lnSpc>
              <a:buNone/>
              <a:defRPr/>
            </a:pPr>
            <a:endParaRPr lang="en-US" altLang="zh-CN" sz="2000" dirty="0"/>
          </a:p>
          <a:p>
            <a:pPr lvl="1" indent="0">
              <a:lnSpc>
                <a:spcPts val="3500"/>
              </a:lnSpc>
              <a:buNone/>
              <a:defRPr/>
            </a:pPr>
            <a:endParaRPr lang="en-US" altLang="zh-CN" sz="2000" dirty="0" smtClean="0"/>
          </a:p>
          <a:p>
            <a:pPr lvl="1" indent="0">
              <a:lnSpc>
                <a:spcPts val="3500"/>
              </a:lnSpc>
              <a:buNone/>
              <a:defRPr/>
            </a:pPr>
            <a:endParaRPr lang="en-US" altLang="zh-CN" sz="2000" dirty="0"/>
          </a:p>
          <a:p>
            <a:pPr lvl="1" indent="0">
              <a:lnSpc>
                <a:spcPts val="3500"/>
              </a:lnSpc>
              <a:buNone/>
              <a:defRPr/>
            </a:pPr>
            <a:endParaRPr lang="en-US" altLang="zh-CN" sz="2000" dirty="0" smtClean="0"/>
          </a:p>
          <a:p>
            <a:pPr lvl="1" indent="0">
              <a:lnSpc>
                <a:spcPts val="3500"/>
              </a:lnSpc>
              <a:buNone/>
              <a:defRPr/>
            </a:pPr>
            <a:endParaRPr lang="en-US" altLang="zh-CN" sz="2000" dirty="0"/>
          </a:p>
          <a:p>
            <a:pPr lvl="1" indent="0">
              <a:lnSpc>
                <a:spcPts val="3500"/>
              </a:lnSpc>
              <a:buNone/>
              <a:defRPr/>
            </a:pPr>
            <a:endParaRPr lang="en-US" altLang="zh-CN" sz="2000" dirty="0" smtClean="0"/>
          </a:p>
          <a:p>
            <a:pPr marL="685800"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zh-CN" sz="2000" b="1" dirty="0" smtClean="0"/>
              <a:t>每</a:t>
            </a:r>
            <a:r>
              <a:rPr lang="zh-CN" altLang="zh-CN" sz="2000" b="1" dirty="0"/>
              <a:t>相邻两个非</a:t>
            </a:r>
            <a:r>
              <a:rPr lang="en-US" altLang="zh-CN" sz="2000" b="1" dirty="0"/>
              <a:t>blank</a:t>
            </a:r>
            <a:r>
              <a:rPr lang="zh-CN" altLang="zh-CN" sz="2000" b="1" dirty="0"/>
              <a:t>符号间都要有一个</a:t>
            </a:r>
            <a:r>
              <a:rPr lang="en-US" altLang="zh-CN" sz="2000" b="1" dirty="0"/>
              <a:t>blank</a:t>
            </a:r>
            <a:r>
              <a:rPr lang="zh-CN" altLang="zh-CN" sz="2000" b="1" dirty="0" smtClean="0"/>
              <a:t>符号</a:t>
            </a:r>
            <a:r>
              <a:rPr lang="en-US" altLang="zh-CN" sz="2000" b="1" dirty="0" smtClean="0"/>
              <a:t>;</a:t>
            </a:r>
            <a:endParaRPr lang="en-US" altLang="zh-CN" sz="2000" b="1" dirty="0"/>
          </a:p>
          <a:p>
            <a:pPr marL="685800"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 smtClean="0"/>
              <a:t>每个</a:t>
            </a:r>
            <a:r>
              <a:rPr lang="en-US" altLang="zh-CN" sz="2000" b="1" dirty="0" smtClean="0"/>
              <a:t>blank</a:t>
            </a:r>
            <a:r>
              <a:rPr lang="zh-CN" altLang="en-US" sz="2000" b="1" dirty="0" smtClean="0"/>
              <a:t>符号只能转移到本身和下一个非</a:t>
            </a:r>
            <a:r>
              <a:rPr lang="en-US" altLang="zh-CN" sz="2000" b="1" dirty="0" smtClean="0"/>
              <a:t>blank</a:t>
            </a:r>
            <a:r>
              <a:rPr lang="zh-CN" altLang="en-US" sz="2000" b="1" dirty="0" smtClean="0"/>
              <a:t>符号</a:t>
            </a:r>
            <a:endParaRPr lang="en-US" altLang="zh-CN" sz="2000" b="1" dirty="0" smtClean="0"/>
          </a:p>
          <a:p>
            <a:pPr marL="685800"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 smtClean="0"/>
              <a:t>非</a:t>
            </a:r>
            <a:r>
              <a:rPr lang="en-US" altLang="zh-CN" sz="2000" b="1" dirty="0" smtClean="0"/>
              <a:t>blank</a:t>
            </a:r>
            <a:r>
              <a:rPr lang="zh-CN" altLang="en-US" sz="2000" b="1" dirty="0" smtClean="0"/>
              <a:t>符号可以转移到本身，下一个</a:t>
            </a:r>
            <a:r>
              <a:rPr lang="en-US" altLang="zh-CN" sz="2000" b="1" dirty="0" smtClean="0"/>
              <a:t>blank</a:t>
            </a:r>
            <a:r>
              <a:rPr lang="zh-CN" altLang="en-US" sz="2000" b="1" dirty="0" smtClean="0"/>
              <a:t>符号和</a:t>
            </a:r>
            <a:r>
              <a:rPr lang="zh-CN" altLang="en-US" sz="2000" b="1" dirty="0"/>
              <a:t>下一个非</a:t>
            </a:r>
            <a:r>
              <a:rPr lang="en-US" altLang="zh-CN" sz="2000" b="1" dirty="0"/>
              <a:t>blank</a:t>
            </a:r>
            <a:r>
              <a:rPr lang="zh-CN" altLang="en-US" sz="2000" b="1" dirty="0"/>
              <a:t>符号</a:t>
            </a:r>
            <a:endParaRPr lang="en-US" altLang="zh-CN" sz="2000" b="1" dirty="0" smtClean="0"/>
          </a:p>
          <a:p>
            <a:pPr lvl="1" indent="0">
              <a:lnSpc>
                <a:spcPts val="3500"/>
              </a:lnSpc>
              <a:buNone/>
              <a:defRPr/>
            </a:pPr>
            <a:endParaRPr lang="en-US" altLang="zh-CN" sz="2000" dirty="0"/>
          </a:p>
          <a:p>
            <a:pPr lvl="1" indent="0">
              <a:lnSpc>
                <a:spcPts val="3500"/>
              </a:lnSpc>
              <a:buNone/>
              <a:defRPr/>
            </a:pPr>
            <a:endParaRPr lang="en-US" altLang="zh-CN" sz="2000" dirty="0" smtClean="0"/>
          </a:p>
          <a:p>
            <a:pPr lvl="1" indent="0">
              <a:lnSpc>
                <a:spcPts val="3500"/>
              </a:lnSpc>
              <a:buNone/>
              <a:defRPr/>
            </a:pPr>
            <a:endParaRPr lang="en-US" altLang="zh-CN" sz="2000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691680" y="4077071"/>
            <a:ext cx="110604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354" y="2023392"/>
            <a:ext cx="4557478" cy="30243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AutoShape 50"/>
          <p:cNvSpPr>
            <a:spLocks noChangeArrowheads="1"/>
          </p:cNvSpPr>
          <p:nvPr/>
        </p:nvSpPr>
        <p:spPr bwMode="auto">
          <a:xfrm>
            <a:off x="1089382" y="3225730"/>
            <a:ext cx="1205359" cy="720080"/>
          </a:xfrm>
          <a:prstGeom prst="wedgeRoundRectCallout">
            <a:avLst>
              <a:gd name="adj1" fmla="val 94470"/>
              <a:gd name="adj2" fmla="val -119233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endParaRPr lang="en-US" altLang="zh-CN" sz="18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</a:t>
            </a:r>
          </a:p>
        </p:txBody>
      </p:sp>
      <p:sp>
        <p:nvSpPr>
          <p:cNvPr id="11" name="AutoShape 50"/>
          <p:cNvSpPr>
            <a:spLocks noChangeArrowheads="1"/>
          </p:cNvSpPr>
          <p:nvPr/>
        </p:nvSpPr>
        <p:spPr bwMode="auto">
          <a:xfrm>
            <a:off x="747834" y="1917911"/>
            <a:ext cx="1205359" cy="720080"/>
          </a:xfrm>
          <a:prstGeom prst="wedgeRoundRectCallout">
            <a:avLst>
              <a:gd name="adj1" fmla="val 126201"/>
              <a:gd name="adj2" fmla="val -9605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1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lank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</a:t>
            </a:r>
          </a:p>
        </p:txBody>
      </p:sp>
      <p:sp>
        <p:nvSpPr>
          <p:cNvPr id="3" name="文本框 2"/>
          <p:cNvSpPr txBox="1"/>
          <p:nvPr/>
        </p:nvSpPr>
        <p:spPr bwMode="auto">
          <a:xfrm>
            <a:off x="7005157" y="2040170"/>
            <a:ext cx="312906" cy="26161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 anchor="ctr">
            <a:spAutoFit/>
          </a:bodyPr>
          <a:lstStyle/>
          <a:p>
            <a:pPr marL="273050" indent="-273050">
              <a:buClr>
                <a:schemeClr val="accent1"/>
              </a:buClr>
            </a:pPr>
            <a:r>
              <a:rPr lang="en-US" altLang="zh-CN" sz="2000" dirty="0" smtClean="0">
                <a:solidFill>
                  <a:srgbClr val="0033CC"/>
                </a:solidFill>
                <a:latin typeface="黑体" panose="02010609060101010101" pitchFamily="49" charset="-122"/>
              </a:rPr>
              <a:t>1</a:t>
            </a:r>
            <a:endParaRPr lang="en-US" altLang="zh-CN" sz="2000" dirty="0" smtClean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>
              <a:buClr>
                <a:schemeClr val="accent1"/>
              </a:buClr>
            </a:pPr>
            <a:r>
              <a:rPr lang="en-US" altLang="zh-CN" sz="2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273050" indent="-273050">
              <a:buClr>
                <a:schemeClr val="accent1"/>
              </a:buClr>
            </a:pPr>
            <a:r>
              <a:rPr lang="en-US" altLang="zh-CN" sz="2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273050" indent="-273050">
              <a:buClr>
                <a:schemeClr val="accent1"/>
              </a:buClr>
            </a:pPr>
            <a:r>
              <a:rPr lang="en-US" altLang="zh-CN" sz="2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273050" indent="-273050">
              <a:buClr>
                <a:schemeClr val="accent1"/>
              </a:buClr>
            </a:pPr>
            <a:r>
              <a:rPr lang="en-US" altLang="zh-CN" sz="2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273050" indent="-273050">
              <a:buClr>
                <a:schemeClr val="accent1"/>
              </a:buClr>
            </a:pPr>
            <a:r>
              <a:rPr lang="en-US" altLang="zh-CN" sz="2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marL="273050" indent="-273050">
              <a:buClr>
                <a:schemeClr val="accent1"/>
              </a:buClr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  <p:bldP spid="8" grpId="0" animBg="1"/>
      <p:bldP spid="11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52907" y="1484784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>
              <a:lnSpc>
                <a:spcPts val="3500"/>
              </a:lnSpc>
              <a:buNone/>
              <a:defRPr/>
            </a:pPr>
            <a:r>
              <a:rPr lang="zh-CN" altLang="en-US" sz="2000" dirty="0" smtClean="0"/>
              <a:t>与</a:t>
            </a:r>
            <a:r>
              <a:rPr lang="en-US" altLang="zh-CN" sz="2000" dirty="0" smtClean="0"/>
              <a:t>HMM</a:t>
            </a:r>
            <a:r>
              <a:rPr lang="zh-CN" altLang="en-US" sz="2000" dirty="0" smtClean="0"/>
              <a:t>不同，并非无跨越</a:t>
            </a:r>
            <a:r>
              <a:rPr lang="zh-CN" altLang="zh-CN" sz="2000" dirty="0" smtClean="0"/>
              <a:t>递</a:t>
            </a:r>
            <a:r>
              <a:rPr lang="zh-CN" altLang="zh-CN" sz="2000" dirty="0"/>
              <a:t>推</a:t>
            </a:r>
            <a:r>
              <a:rPr lang="zh-CN" altLang="zh-CN" sz="2000" dirty="0" smtClean="0"/>
              <a:t>关系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 indent="0">
              <a:lnSpc>
                <a:spcPts val="3500"/>
              </a:lnSpc>
              <a:buNone/>
              <a:defRPr/>
            </a:pPr>
            <a:endParaRPr lang="en-US" altLang="zh-CN" sz="2000" dirty="0"/>
          </a:p>
          <a:p>
            <a:pPr lvl="1" indent="0">
              <a:lnSpc>
                <a:spcPts val="3500"/>
              </a:lnSpc>
              <a:buNone/>
              <a:defRPr/>
            </a:pPr>
            <a:endParaRPr lang="en-US" altLang="zh-CN" sz="2000" dirty="0" smtClean="0"/>
          </a:p>
          <a:p>
            <a:pPr lvl="1" indent="0">
              <a:lnSpc>
                <a:spcPts val="3500"/>
              </a:lnSpc>
              <a:buNone/>
              <a:defRPr/>
            </a:pPr>
            <a:endParaRPr lang="en-US" altLang="zh-CN" sz="2000" dirty="0"/>
          </a:p>
          <a:p>
            <a:pPr lvl="1" indent="0">
              <a:lnSpc>
                <a:spcPts val="3500"/>
              </a:lnSpc>
              <a:buNone/>
              <a:defRPr/>
            </a:pPr>
            <a:r>
              <a:rPr lang="zh-CN" altLang="zh-CN" sz="2000" dirty="0" smtClean="0"/>
              <a:t>且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 indent="0">
              <a:lnSpc>
                <a:spcPts val="3500"/>
              </a:lnSpc>
              <a:buNone/>
              <a:defRPr/>
            </a:pPr>
            <a:endParaRPr lang="en-US" altLang="zh-CN" sz="2000" dirty="0"/>
          </a:p>
          <a:p>
            <a:pPr lvl="1" indent="0">
              <a:lnSpc>
                <a:spcPts val="3500"/>
              </a:lnSpc>
              <a:buNone/>
              <a:defRPr/>
            </a:pPr>
            <a:r>
              <a:rPr lang="zh-CN" altLang="zh-CN" sz="2000" dirty="0" smtClean="0"/>
              <a:t>根据</a:t>
            </a:r>
            <a:r>
              <a:rPr lang="zh-CN" altLang="zh-CN" sz="2000" dirty="0"/>
              <a:t>序列中最后一个符号是或不是</a:t>
            </a:r>
            <a:r>
              <a:rPr lang="en-US" altLang="zh-CN" sz="2000" dirty="0"/>
              <a:t>blank</a:t>
            </a:r>
            <a:r>
              <a:rPr lang="zh-CN" altLang="zh-CN" sz="2000" dirty="0"/>
              <a:t>，如下计算</a:t>
            </a:r>
            <a:endParaRPr lang="en-US" altLang="zh-CN" sz="2000" dirty="0" smtClean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691680" y="4077071"/>
            <a:ext cx="110604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152352"/>
            <a:ext cx="5992061" cy="1012172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2794047" y="3576376"/>
            <a:ext cx="3789574" cy="672082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697956" y="5239267"/>
          <a:ext cx="3009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6" name="Equation" r:id="rId5" imgW="48158400" imgH="6096000" progId="Equation.DSMT4">
                  <p:embed/>
                </p:oleObj>
              </mc:Choice>
              <mc:Fallback>
                <p:oleObj name="Equation" r:id="rId5" imgW="48158400" imgH="6096000" progId="Equation.DSMT4">
                  <p:embed/>
                  <p:pic>
                    <p:nvPicPr>
                      <p:cNvPr id="0" name="图片 1700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7956" y="5239267"/>
                        <a:ext cx="3009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50"/>
          <p:cNvSpPr>
            <a:spLocks noChangeArrowheads="1"/>
          </p:cNvSpPr>
          <p:nvPr/>
        </p:nvSpPr>
        <p:spPr bwMode="auto">
          <a:xfrm>
            <a:off x="5707856" y="1161543"/>
            <a:ext cx="1975885" cy="720080"/>
          </a:xfrm>
          <a:prstGeom prst="wedgeRoundRectCallout">
            <a:avLst>
              <a:gd name="adj1" fmla="val 24796"/>
              <a:gd name="adj2" fmla="val 113886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把相邻的同类符号用</a:t>
            </a:r>
            <a:r>
              <a:rPr lang="en-US" altLang="zh-CN" sz="1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r>
              <a:rPr lang="zh-CN" altLang="en-US" sz="1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授课教师：     郑铁然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办公室地址： 哈工大综合楼6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03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办公室电话：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86417981-11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手机：       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13313655979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QQ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：         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2350562164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Email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：      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zhengtieran@hit.edu.cn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                     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                          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Click="0">
    <p:sndAc>
      <p:endSnd/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95263" y="1445528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143000" lvl="1">
              <a:lnSpc>
                <a:spcPts val="35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 smtClean="0"/>
              <a:t> </a:t>
            </a:r>
            <a:r>
              <a:rPr lang="zh-CN" altLang="zh-CN" sz="2000" dirty="0" smtClean="0"/>
              <a:t>采用同样的方式定义</a:t>
            </a:r>
            <a:r>
              <a:rPr lang="zh-CN" altLang="en-US" sz="2000" dirty="0" smtClean="0"/>
              <a:t>和计算</a:t>
            </a:r>
            <a:r>
              <a:rPr lang="zh-CN" altLang="zh-CN" sz="2000" dirty="0" smtClean="0"/>
              <a:t>后向变量</a:t>
            </a:r>
            <a:r>
              <a:rPr lang="en-US" altLang="zh-CN" sz="2000" dirty="0" smtClean="0"/>
              <a:t>          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/>
              <a:t>计算梯度</a:t>
            </a:r>
            <a:endParaRPr lang="en-US" altLang="zh-CN" sz="2400" dirty="0" smtClean="0"/>
          </a:p>
          <a:p>
            <a:pPr marL="1143000" lvl="1">
              <a:lnSpc>
                <a:spcPts val="35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/>
              <a:t>只要</a:t>
            </a:r>
            <a:r>
              <a:rPr lang="zh-CN" altLang="en-US" sz="2000" dirty="0"/>
              <a:t>能够</a:t>
            </a:r>
            <a:r>
              <a:rPr lang="zh-CN" altLang="en-US" sz="2000" dirty="0" smtClean="0"/>
              <a:t>计算              </a:t>
            </a:r>
            <a:endParaRPr lang="en-US" altLang="zh-CN" sz="2000" dirty="0" smtClean="0"/>
          </a:p>
          <a:p>
            <a:pPr marL="1143000" lvl="1">
              <a:lnSpc>
                <a:spcPts val="35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/>
              <a:t>有：</a:t>
            </a:r>
            <a:endParaRPr lang="en-US" altLang="zh-CN" sz="2000" dirty="0" smtClean="0"/>
          </a:p>
          <a:p>
            <a:pPr marL="1143000" lvl="1">
              <a:lnSpc>
                <a:spcPts val="35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如果能够计算出                        ，就可以用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BPTT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算法进行参数更新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200400" y="2972689"/>
          <a:ext cx="13716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26" name="Equation" r:id="rId3" imgW="18897600" imgH="9448800" progId="Equation.DSMT4">
                  <p:embed/>
                </p:oleObj>
              </mc:Choice>
              <mc:Fallback>
                <p:oleObj name="Equation" r:id="rId3" imgW="18897600" imgH="9448800" progId="Equation.DSMT4">
                  <p:embed/>
                  <p:pic>
                    <p:nvPicPr>
                      <p:cNvPr id="0" name="图片 1527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972689"/>
                        <a:ext cx="1371600" cy="696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612425" y="1513762"/>
          <a:ext cx="6191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27" name="Equation" r:id="rId5" imgW="8534400" imgH="5486400" progId="Equation.DSMT4">
                  <p:embed/>
                </p:oleObj>
              </mc:Choice>
              <mc:Fallback>
                <p:oleObj name="Equation" r:id="rId5" imgW="8534400" imgH="5486400" progId="Equation.DSMT4">
                  <p:embed/>
                  <p:pic>
                    <p:nvPicPr>
                      <p:cNvPr id="0" name="图片 1527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2425" y="1513762"/>
                        <a:ext cx="619125" cy="406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320182" y="2095370"/>
          <a:ext cx="10842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28" name="Equation" r:id="rId7" imgW="14935200" imgH="9448800" progId="Equation.DSMT4">
                  <p:embed/>
                </p:oleObj>
              </mc:Choice>
              <mc:Fallback>
                <p:oleObj name="Equation" r:id="rId7" imgW="14935200" imgH="9448800" progId="Equation.DSMT4">
                  <p:embed/>
                  <p:pic>
                    <p:nvPicPr>
                      <p:cNvPr id="0" name="图片 1527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182" y="2095370"/>
                        <a:ext cx="1084263" cy="698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175107" y="3815550"/>
          <a:ext cx="40052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29" name="Equation" r:id="rId9" imgW="55168800" imgH="10972800" progId="Equation.DSMT4">
                  <p:embed/>
                </p:oleObj>
              </mc:Choice>
              <mc:Fallback>
                <p:oleObj name="Equation" r:id="rId9" imgW="55168800" imgH="10972800" progId="Equation.DSMT4">
                  <p:embed/>
                  <p:pic>
                    <p:nvPicPr>
                      <p:cNvPr id="0" name="图片 1527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107" y="3815550"/>
                        <a:ext cx="4005263" cy="809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325201" y="4788854"/>
          <a:ext cx="13716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30" name="Equation" r:id="rId11" imgW="18897600" imgH="10363200" progId="Equation.DSMT4">
                  <p:embed/>
                </p:oleObj>
              </mc:Choice>
              <mc:Fallback>
                <p:oleObj name="Equation" r:id="rId11" imgW="18897600" imgH="10363200" progId="Equation.DSMT4">
                  <p:embed/>
                  <p:pic>
                    <p:nvPicPr>
                      <p:cNvPr id="0" name="图片 1527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201" y="4788854"/>
                        <a:ext cx="1371600" cy="763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85750" y="1428750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143000" lvl="1">
              <a:lnSpc>
                <a:spcPts val="35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/>
              <a:t>易证：</a:t>
            </a:r>
            <a:endParaRPr lang="en-US" altLang="zh-CN" sz="2000" dirty="0" smtClean="0"/>
          </a:p>
          <a:p>
            <a:pPr marL="1143000" lvl="1">
              <a:lnSpc>
                <a:spcPts val="3500"/>
              </a:lnSpc>
              <a:buFont typeface="Wingdings" panose="05000000000000000000" pitchFamily="2" charset="2"/>
              <a:buChar char="Ø"/>
              <a:defRPr/>
            </a:pPr>
            <a:endParaRPr lang="en-US" altLang="zh-CN" sz="2000" dirty="0"/>
          </a:p>
          <a:p>
            <a:pPr marL="1143000" lvl="1">
              <a:lnSpc>
                <a:spcPts val="3500"/>
              </a:lnSpc>
              <a:buFont typeface="Wingdings" panose="05000000000000000000" pitchFamily="2" charset="2"/>
              <a:buChar char="Ø"/>
              <a:defRPr/>
            </a:pPr>
            <a:endParaRPr lang="en-US" altLang="zh-CN" sz="2000" dirty="0" smtClean="0"/>
          </a:p>
          <a:p>
            <a:pPr marL="1143000" lvl="1">
              <a:lnSpc>
                <a:spcPts val="35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/>
              <a:t>从而推知</a:t>
            </a:r>
            <a:endParaRPr lang="en-US" altLang="zh-CN" sz="2000" dirty="0" smtClean="0"/>
          </a:p>
          <a:p>
            <a:pPr lvl="1" indent="0">
              <a:lnSpc>
                <a:spcPts val="3500"/>
              </a:lnSpc>
              <a:buNone/>
              <a:defRPr/>
            </a:pPr>
            <a:r>
              <a:rPr lang="en-US" altLang="zh-CN" sz="2000" dirty="0" smtClean="0"/>
              <a:t> </a:t>
            </a:r>
            <a:endParaRPr lang="en-US" altLang="zh-CN" sz="2400" dirty="0" smtClean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750089" y="1987175"/>
          <a:ext cx="314007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30" name="Equation" r:id="rId3" imgW="43281600" imgH="13106400" progId="Equation.DSMT4">
                  <p:embed/>
                </p:oleObj>
              </mc:Choice>
              <mc:Fallback>
                <p:oleObj name="Equation" r:id="rId3" imgW="43281600" imgH="13106400" progId="Equation.DSMT4">
                  <p:embed/>
                  <p:pic>
                    <p:nvPicPr>
                      <p:cNvPr id="0" name="图片 171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089" y="1987175"/>
                        <a:ext cx="3140075" cy="969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871532" y="3723294"/>
          <a:ext cx="2897188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31" name="Equation" r:id="rId5" imgW="39928800" imgH="13106400" progId="Equation.DSMT4">
                  <p:embed/>
                </p:oleObj>
              </mc:Choice>
              <mc:Fallback>
                <p:oleObj name="Equation" r:id="rId5" imgW="39928800" imgH="13106400" progId="Equation.DSMT4">
                  <p:embed/>
                  <p:pic>
                    <p:nvPicPr>
                      <p:cNvPr id="0" name="图片 171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532" y="3723294"/>
                        <a:ext cx="2897188" cy="969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164556" y="4979006"/>
          <a:ext cx="46005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32" name="Equation" r:id="rId7" imgW="63398400" imgH="12192000" progId="Equation.DSMT4">
                  <p:embed/>
                </p:oleObj>
              </mc:Choice>
              <mc:Fallback>
                <p:oleObj name="Equation" r:id="rId7" imgW="63398400" imgH="12192000" progId="Equation.DSMT4">
                  <p:embed/>
                  <p:pic>
                    <p:nvPicPr>
                      <p:cNvPr id="0" name="图片 171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4556" y="4979006"/>
                        <a:ext cx="4600575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30731" y="1388790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/>
              <a:t>考虑到</a:t>
            </a:r>
            <a:endParaRPr lang="en-US" altLang="zh-CN" sz="2400" dirty="0" smtClean="0"/>
          </a:p>
          <a:p>
            <a:pPr indent="0">
              <a:lnSpc>
                <a:spcPts val="3500"/>
              </a:lnSpc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024858" y="2119006"/>
          <a:ext cx="2832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09" name="Equation" r:id="rId3" imgW="39014400" imgH="12192000" progId="Equation.DSMT4">
                  <p:embed/>
                </p:oleObj>
              </mc:Choice>
              <mc:Fallback>
                <p:oleObj name="Equation" r:id="rId3" imgW="39014400" imgH="12192000" progId="Equation.DSMT4">
                  <p:embed/>
                  <p:pic>
                    <p:nvPicPr>
                      <p:cNvPr id="0" name="图片 1720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858" y="2119006"/>
                        <a:ext cx="2832100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980408" y="4385578"/>
          <a:ext cx="29210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10" name="Equation" r:id="rId5" imgW="40233600" imgH="10972800" progId="Equation.DSMT4">
                  <p:embed/>
                </p:oleObj>
              </mc:Choice>
              <mc:Fallback>
                <p:oleObj name="Equation" r:id="rId5" imgW="40233600" imgH="10972800" progId="Equation.DSMT4">
                  <p:embed/>
                  <p:pic>
                    <p:nvPicPr>
                      <p:cNvPr id="0" name="图片 1720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0408" y="4385578"/>
                        <a:ext cx="2921000" cy="811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95263" y="1462305"/>
            <a:ext cx="8229076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ts val="3000"/>
              </a:lnSpc>
              <a:buClr>
                <a:srgbClr val="FF3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lang="en-US" altLang="zh-CN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：识别</a:t>
            </a:r>
            <a:endParaRPr lang="en-US" altLang="zh-CN" sz="2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ts val="4000"/>
              </a:lnSpc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       ，选择概率最大的                                  ，做为识别结果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ts val="4000"/>
              </a:lnSpc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例如直接输出字母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序列。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ts val="4000"/>
              </a:lnSpc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可以分两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步完成：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885950" lvl="3" indent="-285750">
              <a:lnSpc>
                <a:spcPts val="4000"/>
              </a:lnSpc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第一步计算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885950" lvl="3" indent="-285750">
              <a:lnSpc>
                <a:spcPts val="4000"/>
              </a:lnSpc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第二步</a:t>
            </a: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Viterbi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解码，并融合语言模型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288484" y="3670080"/>
          <a:ext cx="3317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29" name="Equation" r:id="rId4" imgW="4572000" imgH="6096000" progId="Equation.DSMT4">
                  <p:embed/>
                </p:oleObj>
              </mc:Choice>
              <mc:Fallback>
                <p:oleObj name="Equation" r:id="rId4" imgW="4572000" imgH="6096000" progId="Equation.DSMT4">
                  <p:embed/>
                  <p:pic>
                    <p:nvPicPr>
                      <p:cNvPr id="0" name="图片 173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484" y="3670080"/>
                        <a:ext cx="331788" cy="450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967976" y="1991628"/>
          <a:ext cx="3317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30" name="Equation" r:id="rId6" imgW="4572000" imgH="6096000" progId="Equation.DSMT4">
                  <p:embed/>
                </p:oleObj>
              </mc:Choice>
              <mc:Fallback>
                <p:oleObj name="Equation" r:id="rId6" imgW="4572000" imgH="6096000" progId="Equation.DSMT4">
                  <p:embed/>
                  <p:pic>
                    <p:nvPicPr>
                      <p:cNvPr id="0" name="图片 173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7976" y="1991628"/>
                        <a:ext cx="331788" cy="450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065270" y="2090420"/>
          <a:ext cx="1344930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31" name="Equation" r:id="rId7" imgW="990600" imgH="316865" progId="Equation.DSMT4">
                  <p:embed/>
                </p:oleObj>
              </mc:Choice>
              <mc:Fallback>
                <p:oleObj name="Equation" r:id="rId7" imgW="990600" imgH="316865" progId="Equation.DSMT4">
                  <p:embed/>
                  <p:pic>
                    <p:nvPicPr>
                      <p:cNvPr id="0" name="图片 173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270" y="2090420"/>
                        <a:ext cx="1344930" cy="4330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995" y="2606406"/>
            <a:ext cx="7849492" cy="20415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Attention</a:t>
            </a:r>
            <a:r>
              <a:rPr lang="zh-CN" alt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的语音识别技术</a:t>
            </a:r>
            <a:endParaRPr lang="zh-CN" altLang="en-US" sz="44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78765" y="1296035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CTC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损失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可能会鼓励某些不合理的子词检出结果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尽管训练时，不需要再训练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HMM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模型，但识别时，为了利用语言模型的知识，还是在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HMM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框架下实现，仍旧分成两步，并用到不同来源的模型。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个想法：检测可以用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LSTM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seq2seq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也可以用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LSTM</a:t>
            </a:r>
          </a:p>
          <a:p>
            <a:pPr marL="6858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在深度模型中有没有一个网络模型，能同时包含两个处理时序信息的网络，并能够同时得到训练？</a:t>
            </a:r>
            <a:endParaRPr lang="en-US" altLang="zh-CN" sz="2400" spc="-80" dirty="0" smtClean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有，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编码器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解码器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Encoder-Decoder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）模型。</a:t>
            </a:r>
            <a:endParaRPr lang="zh-CN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12839" y="2060848"/>
          <a:ext cx="52673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4" r:id="rId3" imgW="10277475" imgH="6400800" progId="Visio.Drawing.15">
                  <p:embed/>
                </p:oleObj>
              </mc:Choice>
              <mc:Fallback>
                <p:oleObj r:id="rId3" imgW="10277475" imgH="6400800" progId="Visio.Drawing.15">
                  <p:embed/>
                  <p:pic>
                    <p:nvPicPr>
                      <p:cNvPr id="0" name="图片 153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9" y="2060848"/>
                        <a:ext cx="5267325" cy="327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112838" y="5559177"/>
            <a:ext cx="67687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编码器</a:t>
            </a:r>
            <a:r>
              <a:rPr lang="en-US" altLang="zh-CN" sz="2400" dirty="0">
                <a:latin typeface="Times New Roman" panose="02020603050405020304" pitchFamily="18" charset="0"/>
              </a:rPr>
              <a:t>-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解码器模型（</a:t>
            </a:r>
            <a:r>
              <a:rPr lang="en-US" altLang="zh-CN" sz="2400" dirty="0">
                <a:latin typeface="Times New Roman" panose="02020603050405020304" pitchFamily="18" charset="0"/>
              </a:rPr>
              <a:t>Encoder-Decoder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endParaRPr lang="zh-CN" altLang="en-US" sz="2400" dirty="0"/>
          </a:p>
        </p:txBody>
      </p:sp>
      <p:sp>
        <p:nvSpPr>
          <p:cNvPr id="8" name="AutoShape 50"/>
          <p:cNvSpPr>
            <a:spLocks noChangeArrowheads="1"/>
          </p:cNvSpPr>
          <p:nvPr/>
        </p:nvSpPr>
        <p:spPr bwMode="auto">
          <a:xfrm>
            <a:off x="6297415" y="4581128"/>
            <a:ext cx="1584176" cy="656772"/>
          </a:xfrm>
          <a:prstGeom prst="wedgeRoundRectCallout">
            <a:avLst>
              <a:gd name="adj1" fmla="val -106046"/>
              <a:gd name="adj2" fmla="val 12956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zh-CN" sz="1800" dirty="0" smtClean="0"/>
              <a:t>输入序列长度为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AutoShape 50"/>
          <p:cNvSpPr>
            <a:spLocks noChangeArrowheads="1"/>
          </p:cNvSpPr>
          <p:nvPr/>
        </p:nvSpPr>
        <p:spPr bwMode="auto">
          <a:xfrm>
            <a:off x="6729463" y="1439590"/>
            <a:ext cx="1584176" cy="656772"/>
          </a:xfrm>
          <a:prstGeom prst="wedgeRoundRectCallout">
            <a:avLst>
              <a:gd name="adj1" fmla="val -134448"/>
              <a:gd name="adj2" fmla="val 45000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zh-CN" sz="1800" dirty="0" smtClean="0"/>
              <a:t>输</a:t>
            </a:r>
            <a:r>
              <a:rPr lang="zh-CN" altLang="en-US" sz="1800" dirty="0" smtClean="0"/>
              <a:t>出</a:t>
            </a:r>
            <a:r>
              <a:rPr lang="zh-CN" altLang="zh-CN" sz="1800" dirty="0" smtClean="0"/>
              <a:t>序列长度为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1800" b="1" i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50"/>
          <p:cNvSpPr>
            <a:spLocks noChangeArrowheads="1"/>
          </p:cNvSpPr>
          <p:nvPr/>
        </p:nvSpPr>
        <p:spPr bwMode="auto">
          <a:xfrm>
            <a:off x="5931016" y="3357563"/>
            <a:ext cx="2499920" cy="418641"/>
          </a:xfrm>
          <a:prstGeom prst="wedgeRoundRectCallout">
            <a:avLst>
              <a:gd name="adj1" fmla="val -90192"/>
              <a:gd name="adj2" fmla="val 15387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zh-CN" sz="2000" dirty="0"/>
              <a:t>编码</a:t>
            </a:r>
            <a:r>
              <a:rPr lang="zh-CN" altLang="zh-CN" sz="2000" dirty="0" smtClean="0"/>
              <a:t>向量</a:t>
            </a:r>
            <a:endParaRPr lang="zh-CN" altLang="en-US" sz="20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4848837" y="2087999"/>
            <a:ext cx="396000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square" lIns="0" rIns="0" rtlCol="0" anchor="ctr">
            <a:spAutoFit/>
          </a:bodyPr>
          <a:lstStyle/>
          <a:p>
            <a:pPr marL="273050" indent="-273050" algn="ctr">
              <a:buClr>
                <a:schemeClr val="accent1"/>
              </a:buClr>
            </a:pP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4001549" y="3573258"/>
            <a:ext cx="243280" cy="1846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 lIns="0" tIns="0" rIns="0" bIns="0" rtlCol="0" anchor="ctr">
            <a:spAutoFit/>
          </a:bodyPr>
          <a:lstStyle/>
          <a:p>
            <a:pPr marL="273050" indent="-273050" algn="ctr">
              <a:buClr>
                <a:schemeClr val="accent1"/>
              </a:buClr>
            </a:pP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85750" y="1428750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编码器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lang="zh-CN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解码器模型</a:t>
            </a:r>
            <a:r>
              <a:rPr lang="zh-CN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Encoder-Decoder Model</a:t>
            </a:r>
            <a:r>
              <a:rPr lang="zh-CN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）由</a:t>
            </a:r>
            <a:r>
              <a:rPr lang="zh-CN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编码器和解码器</a:t>
            </a:r>
            <a:r>
              <a:rPr lang="zh-CN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两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个网络</a:t>
            </a:r>
            <a:r>
              <a:rPr lang="zh-CN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组成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编码器</a:t>
            </a:r>
            <a:r>
              <a:rPr lang="zh-CN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将输入序列映射到一个</a:t>
            </a:r>
            <a:r>
              <a:rPr lang="zh-CN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指定长度的向量</a:t>
            </a:r>
            <a:r>
              <a:rPr lang="zh-CN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，解码器将指定长度的向量解码为真实的</a:t>
            </a:r>
            <a:r>
              <a:rPr lang="zh-CN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标签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序列</a:t>
            </a:r>
            <a:r>
              <a:rPr lang="zh-CN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解决了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对齐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问题，不再需要识别网络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没有</a:t>
            </a:r>
            <a:r>
              <a:rPr lang="en-US" altLang="zh-CN" sz="2400" spc="-8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conditional independence </a:t>
            </a:r>
            <a:r>
              <a:rPr lang="en-US" altLang="zh-CN" sz="2400" spc="-80" dirty="0" smtClean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assumption</a:t>
            </a:r>
          </a:p>
          <a:p>
            <a:pPr marL="6858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编码器和解码器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LSTM/RNN</a:t>
            </a:r>
          </a:p>
          <a:p>
            <a:pPr marL="6858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endParaRPr lang="en-US" altLang="zh-CN" sz="2400" spc="-80" dirty="0" smtClean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endParaRPr lang="zh-CN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735261" y="5733256"/>
            <a:ext cx="7816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zh-CN" sz="12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Bahdanau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D, Cho K, 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Y. Neural machine translation by jointly learning to align and translate[J]. 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arXiv:1409.0473, 2014.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85750" y="1428750"/>
            <a:ext cx="8187131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ts val="35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编码器（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Encoder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部分：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一般采用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pooling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机制来压缩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矩阵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到固定长度的向量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</a:p>
          <a:p>
            <a:pPr marL="685800">
              <a:lnSpc>
                <a:spcPts val="35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2400" dirty="0"/>
              <a:t>解码器（</a:t>
            </a:r>
            <a:r>
              <a:rPr lang="en-US" altLang="zh-CN" sz="2400" dirty="0"/>
              <a:t>Decoder</a:t>
            </a:r>
            <a:r>
              <a:rPr lang="zh-CN" altLang="zh-CN" sz="2400" dirty="0"/>
              <a:t>）</a:t>
            </a:r>
            <a:r>
              <a:rPr lang="zh-CN" altLang="zh-CN" sz="2400" dirty="0" smtClean="0"/>
              <a:t>部分：</a:t>
            </a:r>
            <a:endParaRPr lang="en-US" altLang="zh-CN" sz="2400" dirty="0" smtClean="0"/>
          </a:p>
          <a:p>
            <a:pPr marL="685800">
              <a:lnSpc>
                <a:spcPts val="35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endParaRPr lang="en-US" altLang="zh-CN" sz="2400" dirty="0" smtClean="0"/>
          </a:p>
          <a:p>
            <a:pPr marL="685800">
              <a:lnSpc>
                <a:spcPts val="35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/>
              <a:t>此框架存在问题：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lang="zh-CN" altLang="en-US" sz="2000" dirty="0" smtClean="0">
                <a:latin typeface="+mn-ea"/>
                <a:ea typeface="+mn-ea"/>
              </a:rPr>
              <a:t>必须</a:t>
            </a:r>
            <a:r>
              <a:rPr lang="zh-CN" altLang="en-US" sz="2000" dirty="0">
                <a:latin typeface="+mn-ea"/>
                <a:ea typeface="+mn-ea"/>
              </a:rPr>
              <a:t>包含原始序列中的所有信息</a:t>
            </a:r>
            <a:r>
              <a:rPr lang="zh-CN" altLang="en-US" sz="2000" dirty="0" smtClean="0">
                <a:latin typeface="+mn-ea"/>
                <a:ea typeface="+mn-ea"/>
              </a:rPr>
              <a:t>，成为了</a:t>
            </a:r>
            <a:r>
              <a:rPr lang="zh-CN" altLang="en-US" sz="2000" dirty="0">
                <a:solidFill>
                  <a:srgbClr val="0070C0"/>
                </a:solidFill>
                <a:latin typeface="+mn-ea"/>
                <a:ea typeface="+mn-ea"/>
              </a:rPr>
              <a:t>限制模型性能的</a:t>
            </a:r>
            <a:r>
              <a:rPr lang="zh-CN" altLang="en-US" sz="2000" dirty="0" smtClean="0">
                <a:solidFill>
                  <a:srgbClr val="0070C0"/>
                </a:solidFill>
                <a:latin typeface="+mn-ea"/>
                <a:ea typeface="+mn-ea"/>
              </a:rPr>
              <a:t>瓶颈</a:t>
            </a:r>
            <a:r>
              <a:rPr lang="zh-CN" altLang="zh-CN" sz="2000" dirty="0" smtClean="0">
                <a:latin typeface="+mn-ea"/>
                <a:ea typeface="+mn-ea"/>
              </a:rPr>
              <a:t>。</a:t>
            </a:r>
            <a:endParaRPr lang="zh-CN" altLang="zh-CN" sz="2000" dirty="0">
              <a:latin typeface="+mn-ea"/>
              <a:ea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zh-CN" sz="2000" dirty="0"/>
          </a:p>
          <a:p>
            <a:pPr marL="1143000" lvl="1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endParaRPr lang="zh-CN" altLang="zh-CN" sz="20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979304" y="2143125"/>
          <a:ext cx="148554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3" name="Equation" r:id="rId3" imgW="23774400" imgH="5486400" progId="Equation.DSMT4">
                  <p:embed/>
                </p:oleObj>
              </mc:Choice>
              <mc:Fallback>
                <p:oleObj name="Equation" r:id="rId3" imgW="23774400" imgH="5486400" progId="Equation.DSMT4">
                  <p:embed/>
                  <p:pic>
                    <p:nvPicPr>
                      <p:cNvPr id="0" name="图片 1547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9304" y="2143125"/>
                        <a:ext cx="148554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036888" y="3886200"/>
          <a:ext cx="1866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4" name="Equation" r:id="rId5" imgW="29870400" imgH="5486400" progId="Equation.DSMT4">
                  <p:embed/>
                </p:oleObj>
              </mc:Choice>
              <mc:Fallback>
                <p:oleObj name="Equation" r:id="rId5" imgW="29870400" imgH="5486400" progId="Equation.DSMT4">
                  <p:embed/>
                  <p:pic>
                    <p:nvPicPr>
                      <p:cNvPr id="0" name="图片 1547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6888" y="3886200"/>
                        <a:ext cx="18669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50"/>
          <p:cNvSpPr>
            <a:spLocks noChangeArrowheads="1"/>
          </p:cNvSpPr>
          <p:nvPr/>
        </p:nvSpPr>
        <p:spPr bwMode="auto">
          <a:xfrm>
            <a:off x="5496280" y="1557036"/>
            <a:ext cx="2204813" cy="656772"/>
          </a:xfrm>
          <a:prstGeom prst="wedgeRoundRectCallout">
            <a:avLst>
              <a:gd name="adj1" fmla="val -118468"/>
              <a:gd name="adj2" fmla="val 47555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1800" dirty="0" smtClean="0"/>
              <a:t>Many to many</a:t>
            </a:r>
            <a:r>
              <a:rPr lang="zh-CN" altLang="en-US" sz="1800" dirty="0" smtClean="0"/>
              <a:t>输出</a:t>
            </a:r>
            <a:endParaRPr lang="zh-CN" altLang="en-US" sz="18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50"/>
          <p:cNvSpPr>
            <a:spLocks noChangeArrowheads="1"/>
          </p:cNvSpPr>
          <p:nvPr/>
        </p:nvSpPr>
        <p:spPr bwMode="auto">
          <a:xfrm flipH="1">
            <a:off x="796954" y="1487035"/>
            <a:ext cx="1516452" cy="796773"/>
          </a:xfrm>
          <a:prstGeom prst="wedgeRoundRectCallout">
            <a:avLst>
              <a:gd name="adj1" fmla="val -88595"/>
              <a:gd name="adj2" fmla="val 45449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1800" dirty="0" smtClean="0"/>
              <a:t>Embedding</a:t>
            </a:r>
            <a:r>
              <a:rPr lang="zh-CN" altLang="en-US" sz="1800" dirty="0"/>
              <a:t>矩阵</a:t>
            </a:r>
            <a:endParaRPr lang="zh-CN" altLang="en-US" sz="18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85750" y="1428750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解决问题的方法，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Attention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机制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提出将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机制加入到目前的编码器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解码器模型（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Encoder-Decoder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）中，并成功应用到了机器翻译中，同时取得了目前最好的效果。</a:t>
            </a:r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2400" dirty="0" smtClean="0"/>
              <a:t>打破了依赖</a:t>
            </a:r>
            <a:r>
              <a:rPr lang="zh-CN" altLang="zh-CN" sz="2400" dirty="0"/>
              <a:t>于内部一个固定</a:t>
            </a:r>
            <a:r>
              <a:rPr lang="zh-CN" altLang="zh-CN" sz="2400" dirty="0" smtClean="0"/>
              <a:t>长度</a:t>
            </a:r>
            <a:r>
              <a:rPr lang="zh-CN" altLang="en-US" sz="2400" dirty="0" smtClean="0"/>
              <a:t>的解码</a:t>
            </a:r>
            <a:r>
              <a:rPr lang="zh-CN" altLang="zh-CN" sz="2400" dirty="0" smtClean="0"/>
              <a:t>向量</a:t>
            </a:r>
            <a:r>
              <a:rPr lang="zh-CN" altLang="zh-CN" sz="2400" dirty="0"/>
              <a:t>的</a:t>
            </a:r>
            <a:r>
              <a:rPr lang="zh-CN" altLang="zh-CN" sz="2400" dirty="0" smtClean="0"/>
              <a:t>限制</a:t>
            </a:r>
            <a:endParaRPr lang="en-US" altLang="zh-CN" sz="2400" dirty="0" smtClean="0"/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/>
              <a:t>相当于向</a:t>
            </a:r>
            <a:r>
              <a:rPr lang="en-US" altLang="zh-CN" sz="2400" dirty="0" smtClean="0"/>
              <a:t>Decoder</a:t>
            </a:r>
            <a:r>
              <a:rPr lang="zh-CN" altLang="en-US" sz="2400" dirty="0" smtClean="0"/>
              <a:t>每次输入</a:t>
            </a:r>
            <a:r>
              <a:rPr lang="zh-CN" altLang="en-US" sz="2400" dirty="0" smtClean="0">
                <a:solidFill>
                  <a:srgbClr val="0070C0"/>
                </a:solidFill>
              </a:rPr>
              <a:t>不同的</a:t>
            </a:r>
            <a:r>
              <a:rPr lang="en-US" altLang="zh-CN" sz="2400" dirty="0" smtClean="0">
                <a:solidFill>
                  <a:srgbClr val="0070C0"/>
                </a:solidFill>
              </a:rPr>
              <a:t>h</a:t>
            </a:r>
            <a:r>
              <a:rPr lang="zh-CN" altLang="en-US" sz="2400" dirty="0" smtClean="0">
                <a:solidFill>
                  <a:srgbClr val="000000"/>
                </a:solidFill>
              </a:rPr>
              <a:t>，称之为</a:t>
            </a:r>
            <a:r>
              <a:rPr lang="zh-CN" altLang="en-US" sz="2400" dirty="0" smtClean="0">
                <a:solidFill>
                  <a:srgbClr val="0070C0"/>
                </a:solidFill>
              </a:rPr>
              <a:t>上下文向量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5202" y="5691311"/>
            <a:ext cx="7816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zh-CN" sz="12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Bahdanau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D, Cho K, 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Y. Neural machine translation by jointly learning to align and translate[J]. 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arXiv:1409.0473, 2014.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56253" y="5234111"/>
          <a:ext cx="982368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2" name="Equation" r:id="rId3" imgW="13106400" imgH="5486400" progId="Equation.DSMT4">
                  <p:embed/>
                </p:oleObj>
              </mc:Choice>
              <mc:Fallback>
                <p:oleObj name="Equation" r:id="rId3" imgW="13106400" imgH="5486400" progId="Equation.DSMT4">
                  <p:embed/>
                  <p:pic>
                    <p:nvPicPr>
                      <p:cNvPr id="0" name="图片 1557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6253" y="5234111"/>
                        <a:ext cx="982368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514600" y="5320030"/>
          <a:ext cx="1414145" cy="3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3" name="Equation" r:id="rId5" imgW="838200" imgH="241300" progId="Equation.DSMT4">
                  <p:embed/>
                </p:oleObj>
              </mc:Choice>
              <mc:Fallback>
                <p:oleObj name="Equation" r:id="rId5" imgW="838200" imgH="241300" progId="Equation.DSMT4">
                  <p:embed/>
                  <p:pic>
                    <p:nvPicPr>
                      <p:cNvPr id="0" name="图片 1557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5320030"/>
                        <a:ext cx="1414145" cy="32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87878" y="1655553"/>
          <a:ext cx="7315599" cy="3899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987"/>
                <a:gridCol w="2430987"/>
                <a:gridCol w="2453625"/>
              </a:tblGrid>
              <a:tr h="69059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GMM-HMM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DL-HMM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97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分类模型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GMM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DNN</a:t>
                      </a:r>
                      <a:endParaRPr lang="zh-CN" alt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97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时序变化建模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马尔科夫链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zh-CN" alt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97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特征提取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MFCC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zh-CN" alt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 advClick="0">
    <p:sndAc>
      <p:endSnd/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85750" y="1428750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以机器翻译任务为例：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90737"/>
            <a:ext cx="6858000" cy="2676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 bwMode="auto">
          <a:xfrm>
            <a:off x="981512" y="5413652"/>
            <a:ext cx="297389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 anchor="ctr">
            <a:spAutoFit/>
          </a:bodyPr>
          <a:lstStyle/>
          <a:p>
            <a:pPr marL="273050" indent="-273050">
              <a:buClr>
                <a:schemeClr val="accent1"/>
              </a:buClr>
            </a:pP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注意力分如何计算得到的？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93427" y="1417638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ts val="35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中提出了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and spell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）模型，第一次成功的将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机制应用到了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LVCSR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由于语音段更长，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用了</a:t>
            </a:r>
            <a:r>
              <a:rPr lang="en-US" altLang="zh-CN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pBLSTM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Pyramid Bi-LSTM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被称为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listener</a:t>
            </a:r>
          </a:p>
          <a:p>
            <a:pPr marL="685800">
              <a:lnSpc>
                <a:spcPts val="35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被称为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speller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5445224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1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altLang="zh-CN" sz="12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 W, 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Jaitly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Le Q, et al. Listen, attend and spell: A neural network for large vocabulary conversational speech recognition[C]//Acoustics, Speech and Signal Processing (ICASSP), 2016 IEEE International Conference on. IEEE, 2016: 4960-4964.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305752"/>
            <a:ext cx="5274310" cy="62464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410394" y="1919419"/>
            <a:ext cx="5274310" cy="6120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27695" y="1428750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权重    同样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是从模型中学出的，它实际和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sz="2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的隐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个阶段的隐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有关。理解为用下一个输出的预测值来选择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中最应该关注的部分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注意力得分                         ，可以采用如下形式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加性模型：</a:t>
            </a: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731331" y="2307431"/>
          <a:ext cx="285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9" name="Equation" r:id="rId3" imgW="4572000" imgH="5791200" progId="Equation.DSMT4">
                  <p:embed/>
                </p:oleObj>
              </mc:Choice>
              <mc:Fallback>
                <p:oleObj name="Equation" r:id="rId3" imgW="4572000" imgH="5791200" progId="Equation.DSMT4">
                  <p:embed/>
                  <p:pic>
                    <p:nvPicPr>
                      <p:cNvPr id="0" name="图片 1742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1331" y="2307431"/>
                        <a:ext cx="2857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040796" y="2826090"/>
          <a:ext cx="296784" cy="43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0" name="Equation" r:id="rId5" imgW="3962400" imgH="5791200" progId="Equation.DSMT4">
                  <p:embed/>
                </p:oleObj>
              </mc:Choice>
              <mc:Fallback>
                <p:oleObj name="Equation" r:id="rId5" imgW="3962400" imgH="5791200" progId="Equation.DSMT4">
                  <p:embed/>
                  <p:pic>
                    <p:nvPicPr>
                      <p:cNvPr id="0" name="图片 1742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40796" y="2826090"/>
                        <a:ext cx="296784" cy="43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979738" y="2814638"/>
          <a:ext cx="2508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1" name="Equation" r:id="rId7" imgW="3352800" imgH="5486400" progId="Equation.DSMT4">
                  <p:embed/>
                </p:oleObj>
              </mc:Choice>
              <mc:Fallback>
                <p:oleObj name="Equation" r:id="rId7" imgW="3352800" imgH="5486400" progId="Equation.DSMT4">
                  <p:embed/>
                  <p:pic>
                    <p:nvPicPr>
                      <p:cNvPr id="0" name="图片 1742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9738" y="2814638"/>
                        <a:ext cx="250825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701925" y="4611688"/>
          <a:ext cx="18700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2" name="Equation" r:id="rId9" imgW="20421600" imgH="5791200" progId="Equation.DSMT4">
                  <p:embed/>
                </p:oleObj>
              </mc:Choice>
              <mc:Fallback>
                <p:oleObj name="Equation" r:id="rId9" imgW="20421600" imgH="5791200" progId="Equation.DSMT4">
                  <p:embed/>
                  <p:pic>
                    <p:nvPicPr>
                      <p:cNvPr id="0" name="图片 1742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01925" y="4611688"/>
                        <a:ext cx="1870075" cy="531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331368" y="5477668"/>
          <a:ext cx="32670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3" name="Equation" r:id="rId11" imgW="35661600" imgH="6096000" progId="Equation.DSMT4">
                  <p:embed/>
                </p:oleObj>
              </mc:Choice>
              <mc:Fallback>
                <p:oleObj name="Equation" r:id="rId11" imgW="35661600" imgH="6096000" progId="Equation.DSMT4">
                  <p:embed/>
                  <p:pic>
                    <p:nvPicPr>
                      <p:cNvPr id="0" name="图片 1742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31368" y="5477668"/>
                        <a:ext cx="3267075" cy="56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50"/>
          <p:cNvSpPr>
            <a:spLocks noChangeArrowheads="1"/>
          </p:cNvSpPr>
          <p:nvPr/>
        </p:nvSpPr>
        <p:spPr bwMode="auto">
          <a:xfrm>
            <a:off x="5712903" y="3150394"/>
            <a:ext cx="2497647" cy="1026525"/>
          </a:xfrm>
          <a:prstGeom prst="wedgeRoundRectCallout">
            <a:avLst>
              <a:gd name="adj1" fmla="val -62907"/>
              <a:gd name="adj2" fmla="val 175337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W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都是可学习的参数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  <p:bldP spid="13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27695" y="1428750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点积模型：</a:t>
            </a: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缩放点积模型：</a:t>
            </a: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双线性模型：</a:t>
            </a: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278188" y="2063750"/>
          <a:ext cx="2120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37" name="Equation" r:id="rId3" imgW="23164800" imgH="6096000" progId="Equation.DSMT4">
                  <p:embed/>
                </p:oleObj>
              </mc:Choice>
              <mc:Fallback>
                <p:oleObj name="Equation" r:id="rId3" imgW="23164800" imgH="6096000" progId="Equation.DSMT4">
                  <p:embed/>
                  <p:pic>
                    <p:nvPicPr>
                      <p:cNvPr id="0" name="图片 1609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8188" y="2063750"/>
                        <a:ext cx="21209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208338" y="3243263"/>
          <a:ext cx="22606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38" name="Equation" r:id="rId5" imgW="24688800" imgH="10972800" progId="Equation.DSMT4">
                  <p:embed/>
                </p:oleObj>
              </mc:Choice>
              <mc:Fallback>
                <p:oleObj name="Equation" r:id="rId5" imgW="24688800" imgH="10972800" progId="Equation.DSMT4">
                  <p:embed/>
                  <p:pic>
                    <p:nvPicPr>
                      <p:cNvPr id="0" name="图片 1609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8338" y="3243263"/>
                        <a:ext cx="2260600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111500" y="4673600"/>
          <a:ext cx="24558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39" name="Equation" r:id="rId7" imgW="26822400" imgH="6096000" progId="Equation.DSMT4">
                  <p:embed/>
                </p:oleObj>
              </mc:Choice>
              <mc:Fallback>
                <p:oleObj name="Equation" r:id="rId7" imgW="26822400" imgH="6096000" progId="Equation.DSMT4">
                  <p:embed/>
                  <p:pic>
                    <p:nvPicPr>
                      <p:cNvPr id="0" name="图片 1609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11500" y="4673600"/>
                        <a:ext cx="2455863" cy="56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27695" y="1428750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根据预测的输出来选择输入的一部分来生成真实的输出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是一种输出驱动的对齐方式，与之前各方法的前向思维不同，是后向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思维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函数，计算权重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的大小取决与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889797" y="3530606"/>
          <a:ext cx="285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09" name="Equation" r:id="rId3" imgW="4572000" imgH="5791200" progId="Equation.DSMT4">
                  <p:embed/>
                </p:oleObj>
              </mc:Choice>
              <mc:Fallback>
                <p:oleObj name="Equation" r:id="rId3" imgW="4572000" imgH="5791200" progId="Equation.DSMT4">
                  <p:embed/>
                  <p:pic>
                    <p:nvPicPr>
                      <p:cNvPr id="0" name="图片 1618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9797" y="3530606"/>
                        <a:ext cx="2857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655940" y="4178306"/>
          <a:ext cx="2205037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10" name="Equation" r:id="rId5" imgW="24079200" imgH="15544800" progId="Equation.DSMT4">
                  <p:embed/>
                </p:oleObj>
              </mc:Choice>
              <mc:Fallback>
                <p:oleObj name="Equation" r:id="rId5" imgW="24079200" imgH="15544800" progId="Equation.DSMT4">
                  <p:embed/>
                  <p:pic>
                    <p:nvPicPr>
                      <p:cNvPr id="0" name="图片 1618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5940" y="4178306"/>
                        <a:ext cx="2205037" cy="1427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305752"/>
            <a:ext cx="5274310" cy="62464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467544" y="385894"/>
            <a:ext cx="5274310" cy="392604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27695" y="1428750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采用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Attention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机制的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Decoder---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Speller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隐状态</a:t>
            </a: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Decoder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的输出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DNN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计算如下概率</a:t>
            </a: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训练时目标文本的条件概率为：</a:t>
            </a: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392363" y="2219544"/>
          <a:ext cx="2524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82" name="Equation" r:id="rId3" imgW="3352800" imgH="5486400" progId="Equation.DSMT4">
                  <p:embed/>
                </p:oleObj>
              </mc:Choice>
              <mc:Fallback>
                <p:oleObj name="Equation" r:id="rId3" imgW="3352800" imgH="5486400" progId="Equation.DSMT4">
                  <p:embed/>
                  <p:pic>
                    <p:nvPicPr>
                      <p:cNvPr id="0" name="图片 1579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2363" y="2219544"/>
                        <a:ext cx="252412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541588" y="2730500"/>
          <a:ext cx="3324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83" name="Equation" r:id="rId5" imgW="36271200" imgH="5486400" progId="Equation.DSMT4">
                  <p:embed/>
                </p:oleObj>
              </mc:Choice>
              <mc:Fallback>
                <p:oleObj name="Equation" r:id="rId5" imgW="36271200" imgH="5486400" progId="Equation.DSMT4">
                  <p:embed/>
                  <p:pic>
                    <p:nvPicPr>
                      <p:cNvPr id="0" name="图片 1579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1588" y="2730500"/>
                        <a:ext cx="3324225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844675" y="4124325"/>
          <a:ext cx="48926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84" name="Equation" r:id="rId7" imgW="65227200" imgH="5486400" progId="Equation.DSMT4">
                  <p:embed/>
                </p:oleObj>
              </mc:Choice>
              <mc:Fallback>
                <p:oleObj name="Equation" r:id="rId7" imgW="65227200" imgH="5486400" progId="Equation.DSMT4">
                  <p:embed/>
                  <p:pic>
                    <p:nvPicPr>
                      <p:cNvPr id="0" name="图片 1579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44675" y="4124325"/>
                        <a:ext cx="4892675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292350" y="5132839"/>
          <a:ext cx="39941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85" name="Equation" r:id="rId9" imgW="43586400" imgH="10363200" progId="Equation.DSMT4">
                  <p:embed/>
                </p:oleObj>
              </mc:Choice>
              <mc:Fallback>
                <p:oleObj name="Equation" r:id="rId9" imgW="43586400" imgH="10363200" progId="Equation.DSMT4">
                  <p:embed/>
                  <p:pic>
                    <p:nvPicPr>
                      <p:cNvPr id="0" name="图片 1579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92350" y="5132839"/>
                        <a:ext cx="3994150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50"/>
          <p:cNvSpPr>
            <a:spLocks noChangeArrowheads="1"/>
          </p:cNvSpPr>
          <p:nvPr/>
        </p:nvSpPr>
        <p:spPr bwMode="auto">
          <a:xfrm flipH="1">
            <a:off x="5204320" y="1647977"/>
            <a:ext cx="2164360" cy="796773"/>
          </a:xfrm>
          <a:prstGeom prst="wedgeRoundRectCallout">
            <a:avLst>
              <a:gd name="adj1" fmla="val 160422"/>
              <a:gd name="adj2" fmla="val 104410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dirty="0" smtClean="0"/>
              <a:t>从语言知识角度对下一个识别结果进行预测</a:t>
            </a:r>
            <a:endParaRPr lang="zh-CN" altLang="en-US" sz="18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27695" y="1428750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采用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Attention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机制的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Decoder---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Speller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字符识别</a:t>
            </a: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句子结尾被识别，当</a:t>
            </a: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训练时，对标注文本      目标函数计算为：</a:t>
            </a: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205831" y="5093645"/>
          <a:ext cx="399415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00" name="Equation" r:id="rId3" imgW="43586400" imgH="10668000" progId="Equation.DSMT4">
                  <p:embed/>
                </p:oleObj>
              </mc:Choice>
              <mc:Fallback>
                <p:oleObj name="Equation" r:id="rId3" imgW="43586400" imgH="10668000" progId="Equation.DSMT4">
                  <p:embed/>
                  <p:pic>
                    <p:nvPicPr>
                      <p:cNvPr id="0" name="图片 1600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5831" y="5093645"/>
                        <a:ext cx="3994150" cy="97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963739" y="2639547"/>
          <a:ext cx="308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01" name="Equation" r:id="rId5" imgW="41148000" imgH="8229600" progId="Equation.DSMT4">
                  <p:embed/>
                </p:oleObj>
              </mc:Choice>
              <mc:Fallback>
                <p:oleObj name="Equation" r:id="rId5" imgW="41148000" imgH="8229600" progId="Equation.DSMT4">
                  <p:embed/>
                  <p:pic>
                    <p:nvPicPr>
                      <p:cNvPr id="0" name="图片 1600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63739" y="2639547"/>
                        <a:ext cx="3086100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778728" y="3801633"/>
          <a:ext cx="11191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02" name="Equation" r:id="rId7" imgW="14935200" imgH="5791200" progId="Equation.DSMT4">
                  <p:embed/>
                </p:oleObj>
              </mc:Choice>
              <mc:Fallback>
                <p:oleObj name="Equation" r:id="rId7" imgW="14935200" imgH="5791200" progId="Equation.DSMT4">
                  <p:embed/>
                  <p:pic>
                    <p:nvPicPr>
                      <p:cNvPr id="0" name="图片 1600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78728" y="3801633"/>
                        <a:ext cx="1119187" cy="43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5712903" y="3010359"/>
            <a:ext cx="2497647" cy="1007968"/>
            <a:chOff x="5712903" y="3010359"/>
            <a:chExt cx="2497647" cy="1007968"/>
          </a:xfrm>
        </p:grpSpPr>
        <p:sp>
          <p:nvSpPr>
            <p:cNvPr id="14" name="AutoShape 50"/>
            <p:cNvSpPr>
              <a:spLocks noChangeArrowheads="1"/>
            </p:cNvSpPr>
            <p:nvPr/>
          </p:nvSpPr>
          <p:spPr bwMode="auto">
            <a:xfrm>
              <a:off x="5712903" y="3010359"/>
              <a:ext cx="2497647" cy="1007968"/>
            </a:xfrm>
            <a:prstGeom prst="wedgeRoundRectCallout">
              <a:avLst>
                <a:gd name="adj1" fmla="val -151407"/>
                <a:gd name="adj2" fmla="val 175347"/>
                <a:gd name="adj3" fmla="val 16667"/>
              </a:avLst>
            </a:prstGeom>
            <a:solidFill>
              <a:srgbClr val="FFFFFF"/>
            </a:solidFill>
            <a:ln w="38100" cmpd="dbl">
              <a:solidFill>
                <a:srgbClr val="FF0000"/>
              </a:solidFill>
              <a:miter lim="800000"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000" dirty="0" smtClean="0"/>
                <a:t>计算    时假定     就是</a:t>
              </a:r>
              <a:endPara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6363176" y="3077471"/>
            <a:ext cx="252412" cy="399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103" name="Equation" r:id="rId9" imgW="3352800" imgH="5486400" progId="Equation.DSMT4">
                    <p:embed/>
                  </p:oleObj>
                </mc:Choice>
                <mc:Fallback>
                  <p:oleObj name="Equation" r:id="rId9" imgW="3352800" imgH="5486400" progId="Equation.DSMT4">
                    <p:embed/>
                    <p:pic>
                      <p:nvPicPr>
                        <p:cNvPr id="0" name="图片 16006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363176" y="3077471"/>
                          <a:ext cx="252412" cy="3992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7359509" y="3066744"/>
            <a:ext cx="436563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104" name="Equation" r:id="rId11" imgW="5791200" imgH="5791200" progId="Equation.DSMT4">
                    <p:embed/>
                  </p:oleObj>
                </mc:Choice>
                <mc:Fallback>
                  <p:oleObj name="Equation" r:id="rId11" imgW="5791200" imgH="5791200" progId="Equation.DSMT4">
                    <p:embed/>
                    <p:pic>
                      <p:nvPicPr>
                        <p:cNvPr id="0" name="图片 16006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359509" y="3066744"/>
                          <a:ext cx="436563" cy="4206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6094764" y="3525175"/>
            <a:ext cx="436563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105" name="Equation" r:id="rId13" imgW="5791200" imgH="5791200" progId="Equation.DSMT4">
                    <p:embed/>
                  </p:oleObj>
                </mc:Choice>
                <mc:Fallback>
                  <p:oleObj name="Equation" r:id="rId13" imgW="5791200" imgH="5791200" progId="Equation.DSMT4">
                    <p:embed/>
                    <p:pic>
                      <p:nvPicPr>
                        <p:cNvPr id="0" name="图片 16006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094764" y="3525175"/>
                          <a:ext cx="436563" cy="4206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305752"/>
            <a:ext cx="5274310" cy="62464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467544" y="4576894"/>
            <a:ext cx="5274310" cy="18720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存在的问题</a:t>
            </a:r>
          </a:p>
        </p:txBody>
      </p:sp>
      <p:sp>
        <p:nvSpPr>
          <p:cNvPr id="4" name="직사각형 64"/>
          <p:cNvSpPr>
            <a:spLocks noChangeArrowheads="1"/>
          </p:cNvSpPr>
          <p:nvPr/>
        </p:nvSpPr>
        <p:spPr bwMode="auto">
          <a:xfrm>
            <a:off x="478302" y="1426774"/>
            <a:ext cx="7664671" cy="5762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CLDNN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的训练：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625173" y="2196280"/>
            <a:ext cx="5517800" cy="3124779"/>
            <a:chOff x="2692750" y="1994481"/>
            <a:chExt cx="5517800" cy="3124779"/>
          </a:xfrm>
        </p:grpSpPr>
        <p:pic>
          <p:nvPicPr>
            <p:cNvPr id="6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7611" y="2047165"/>
              <a:ext cx="4877830" cy="3072095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 bwMode="auto">
            <a:xfrm>
              <a:off x="2692750" y="1994481"/>
              <a:ext cx="5517800" cy="79114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3146796" y="2766010"/>
              <a:ext cx="838724" cy="622837"/>
              <a:chOff x="1122504" y="4651566"/>
              <a:chExt cx="838724" cy="622837"/>
            </a:xfrm>
          </p:grpSpPr>
          <p:sp>
            <p:nvSpPr>
              <p:cNvPr id="8" name="文本框 7"/>
              <p:cNvSpPr txBox="1"/>
              <p:nvPr/>
            </p:nvSpPr>
            <p:spPr bwMode="auto">
              <a:xfrm>
                <a:off x="1122504" y="4651566"/>
                <a:ext cx="838724" cy="6228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  <a:miter lim="800000"/>
              </a:ln>
            </p:spPr>
            <p:txBody>
              <a:bodyPr wrap="square" rtlCol="0" anchor="ctr">
                <a:spAutoFit/>
              </a:bodyPr>
              <a:lstStyle/>
              <a:p>
                <a:pPr marL="273050" indent="-273050">
                  <a:buClr>
                    <a:schemeClr val="accent1"/>
                  </a:buClr>
                </a:pPr>
                <a:endParaRPr lang="zh-CN" altLang="en-US" dirty="0">
                  <a:solidFill>
                    <a:srgbClr val="0033CC"/>
                  </a:solidFill>
                  <a:latin typeface="黑体" panose="02010609060101010101" pitchFamily="49" charset="-122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 bwMode="auto">
              <a:xfrm>
                <a:off x="1173970" y="4815028"/>
                <a:ext cx="729687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rtlCol="0" anchor="ctr">
                <a:spAutoFit/>
              </a:bodyPr>
              <a:lstStyle/>
              <a:p>
                <a:pPr marL="273050" indent="-273050">
                  <a:buClr>
                    <a:schemeClr val="accent1"/>
                  </a:buClr>
                </a:pPr>
                <a:r>
                  <a:rPr lang="en-US" altLang="zh-CN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CLDNN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 bwMode="auto">
            <a:xfrm>
              <a:off x="3331820" y="3077429"/>
              <a:ext cx="799577" cy="58017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356664" y="2763132"/>
              <a:ext cx="838724" cy="622837"/>
              <a:chOff x="1122504" y="4651566"/>
              <a:chExt cx="838724" cy="622837"/>
            </a:xfrm>
          </p:grpSpPr>
          <p:sp>
            <p:nvSpPr>
              <p:cNvPr id="12" name="文本框 11"/>
              <p:cNvSpPr txBox="1"/>
              <p:nvPr/>
            </p:nvSpPr>
            <p:spPr bwMode="auto">
              <a:xfrm>
                <a:off x="1122504" y="4651566"/>
                <a:ext cx="838724" cy="6228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  <a:miter lim="800000"/>
              </a:ln>
            </p:spPr>
            <p:txBody>
              <a:bodyPr wrap="square" rtlCol="0" anchor="ctr">
                <a:spAutoFit/>
              </a:bodyPr>
              <a:lstStyle/>
              <a:p>
                <a:pPr marL="273050" indent="-273050">
                  <a:buClr>
                    <a:schemeClr val="accent1"/>
                  </a:buClr>
                </a:pPr>
                <a:endParaRPr lang="zh-CN" altLang="en-US" dirty="0">
                  <a:solidFill>
                    <a:srgbClr val="0033CC"/>
                  </a:solidFill>
                  <a:latin typeface="黑体" panose="02010609060101010101" pitchFamily="49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 bwMode="auto">
              <a:xfrm>
                <a:off x="1173970" y="4815028"/>
                <a:ext cx="729687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rtlCol="0" anchor="ctr">
                <a:spAutoFit/>
              </a:bodyPr>
              <a:lstStyle/>
              <a:p>
                <a:pPr marL="273050" indent="-273050">
                  <a:buClr>
                    <a:schemeClr val="accent1"/>
                  </a:buClr>
                </a:pPr>
                <a:r>
                  <a:rPr lang="en-US" altLang="zh-CN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CLDNN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5566532" y="2774378"/>
              <a:ext cx="838724" cy="622837"/>
              <a:chOff x="1122504" y="4651566"/>
              <a:chExt cx="838724" cy="622837"/>
            </a:xfrm>
          </p:grpSpPr>
          <p:sp>
            <p:nvSpPr>
              <p:cNvPr id="15" name="文本框 14"/>
              <p:cNvSpPr txBox="1"/>
              <p:nvPr/>
            </p:nvSpPr>
            <p:spPr bwMode="auto">
              <a:xfrm>
                <a:off x="1122504" y="4651566"/>
                <a:ext cx="838724" cy="6228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  <a:miter lim="800000"/>
              </a:ln>
            </p:spPr>
            <p:txBody>
              <a:bodyPr wrap="square" rtlCol="0" anchor="ctr">
                <a:spAutoFit/>
              </a:bodyPr>
              <a:lstStyle/>
              <a:p>
                <a:pPr marL="273050" indent="-273050">
                  <a:buClr>
                    <a:schemeClr val="accent1"/>
                  </a:buClr>
                </a:pPr>
                <a:endParaRPr lang="zh-CN" altLang="en-US" dirty="0">
                  <a:solidFill>
                    <a:srgbClr val="0033CC"/>
                  </a:solidFill>
                  <a:latin typeface="黑体" panose="02010609060101010101" pitchFamily="49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 bwMode="auto">
              <a:xfrm>
                <a:off x="1173970" y="4815028"/>
                <a:ext cx="729687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rtlCol="0" anchor="ctr">
                <a:spAutoFit/>
              </a:bodyPr>
              <a:lstStyle/>
              <a:p>
                <a:pPr marL="273050" indent="-273050">
                  <a:buClr>
                    <a:schemeClr val="accent1"/>
                  </a:buClr>
                </a:pPr>
                <a:r>
                  <a:rPr lang="en-US" altLang="zh-CN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CLDNN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792836" y="2785624"/>
              <a:ext cx="838724" cy="622837"/>
              <a:chOff x="1122504" y="4651566"/>
              <a:chExt cx="838724" cy="622837"/>
            </a:xfrm>
          </p:grpSpPr>
          <p:sp>
            <p:nvSpPr>
              <p:cNvPr id="18" name="文本框 17"/>
              <p:cNvSpPr txBox="1"/>
              <p:nvPr/>
            </p:nvSpPr>
            <p:spPr bwMode="auto">
              <a:xfrm>
                <a:off x="1122504" y="4651566"/>
                <a:ext cx="838724" cy="6228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  <a:miter lim="800000"/>
              </a:ln>
            </p:spPr>
            <p:txBody>
              <a:bodyPr wrap="square" rtlCol="0" anchor="ctr">
                <a:spAutoFit/>
              </a:bodyPr>
              <a:lstStyle/>
              <a:p>
                <a:pPr marL="273050" indent="-273050">
                  <a:buClr>
                    <a:schemeClr val="accent1"/>
                  </a:buClr>
                </a:pPr>
                <a:endParaRPr lang="zh-CN" altLang="en-US" dirty="0">
                  <a:solidFill>
                    <a:srgbClr val="0033CC"/>
                  </a:solidFill>
                  <a:latin typeface="黑体" panose="02010609060101010101" pitchFamily="49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 bwMode="auto">
              <a:xfrm>
                <a:off x="1173970" y="4815028"/>
                <a:ext cx="729687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rtlCol="0" anchor="ctr">
                <a:spAutoFit/>
              </a:bodyPr>
              <a:lstStyle/>
              <a:p>
                <a:pPr marL="273050" indent="-273050">
                  <a:buClr>
                    <a:schemeClr val="accent1"/>
                  </a:buClr>
                </a:pPr>
                <a:r>
                  <a:rPr lang="en-US" altLang="zh-CN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CLDNN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 bwMode="auto">
            <a:xfrm>
              <a:off x="2995448" y="2089005"/>
              <a:ext cx="4754880" cy="276999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</a:ln>
          </p:spPr>
          <p:txBody>
            <a:bodyPr wrap="square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CE  LOSS</a:t>
              </a:r>
              <a:endParaRPr lang="zh-CN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右箭头 20"/>
          <p:cNvSpPr/>
          <p:nvPr/>
        </p:nvSpPr>
        <p:spPr bwMode="auto">
          <a:xfrm>
            <a:off x="2371134" y="2730588"/>
            <a:ext cx="478900" cy="170267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 bwMode="auto">
          <a:xfrm>
            <a:off x="452698" y="2599899"/>
            <a:ext cx="1899879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 anchor="ctr">
            <a:spAutoFit/>
          </a:bodyPr>
          <a:lstStyle/>
          <a:p>
            <a:pPr marL="273050" indent="-273050">
              <a:buClr>
                <a:schemeClr val="accent1"/>
              </a:buClr>
            </a:pP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HMM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  <a:ea typeface="+mn-ea"/>
              </a:rPr>
              <a:t>状态标签</a:t>
            </a:r>
            <a:endParaRPr lang="zh-CN" altLang="en-US" sz="20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 advClick="0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95" y="1652107"/>
            <a:ext cx="7326255" cy="3177653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623875" y="5338867"/>
          <a:ext cx="41338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3" name="Equation" r:id="rId4" imgW="45110400" imgH="5791200" progId="Equation.DSMT4">
                  <p:embed/>
                </p:oleObj>
              </mc:Choice>
              <mc:Fallback>
                <p:oleObj name="Equation" r:id="rId4" imgW="45110400" imgH="5791200" progId="Equation.DSMT4">
                  <p:embed/>
                  <p:pic>
                    <p:nvPicPr>
                      <p:cNvPr id="0" name="图片 16286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3875" y="5338867"/>
                        <a:ext cx="4133850" cy="531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27695" y="1428750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采用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Attention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机制的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encoder---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Listener</a:t>
            </a:r>
          </a:p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pBLSTM</a:t>
            </a:r>
            <a:endParaRPr lang="en-US" altLang="zh-CN" sz="2400" dirty="0" smtClean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number of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timesteps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attention to attend to</a:t>
            </a:r>
          </a:p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level features with each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efficiency</a:t>
            </a:r>
          </a:p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filterbank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frames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pyramid frame feature</a:t>
            </a:r>
            <a:endParaRPr lang="en-US" altLang="zh-CN" sz="2400" dirty="0" smtClean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27695" y="1428750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需要大量的训练数据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对长语音不友好</a:t>
            </a:r>
            <a:endParaRPr lang="en-US" altLang="zh-CN" sz="2400" dirty="0" smtClean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按字符数量规整，加入语言模型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09639" y="4098372"/>
          <a:ext cx="51943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9" name="Equation" r:id="rId3" imgW="56692800" imgH="10058400" progId="Equation.DSMT4">
                  <p:embed/>
                </p:oleObj>
              </mc:Choice>
              <mc:Fallback>
                <p:oleObj name="Equation" r:id="rId3" imgW="56692800" imgH="10058400" progId="Equation.DSMT4">
                  <p:embed/>
                  <p:pic>
                    <p:nvPicPr>
                      <p:cNvPr id="0" name="图片 1638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9639" y="4098372"/>
                        <a:ext cx="5194300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72" y="2167852"/>
            <a:ext cx="7793822" cy="2379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 bwMode="auto">
          <a:xfrm>
            <a:off x="-147638" y="1335733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理想的对齐方式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下    的取值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927" y="1335733"/>
            <a:ext cx="5599176" cy="4752722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26020" y="2154811"/>
          <a:ext cx="285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9" name="Equation" r:id="rId4" imgW="4572000" imgH="5791200" progId="Equation.DSMT4">
                  <p:embed/>
                </p:oleObj>
              </mc:Choice>
              <mc:Fallback>
                <p:oleObj name="Equation" r:id="rId4" imgW="4572000" imgH="5791200" progId="Equation.DSMT4">
                  <p:embed/>
                  <p:pic>
                    <p:nvPicPr>
                      <p:cNvPr id="0" name="图片 1751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6020" y="2154811"/>
                        <a:ext cx="2857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27695" y="1428750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对齐情况并不能总这么理想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从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attention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的工作机理上，是有可能像机器翻译任务那样，先选择后面的声学内容来产生识别结果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输入序列和输出序列间的对齐关系可能过度灵活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原因：对各输出步而言，它们的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attention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计算是相互独立的。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解决方法：加入位置约束信息，保证输出时序的单调性</a:t>
            </a:r>
            <a:endParaRPr lang="en-US" altLang="zh-CN" sz="2400" dirty="0" smtClean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45597" y="1232079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基于位置感知的注意力机制（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location based attention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有：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位置循环感知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的注意力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机制（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location recurrent based attention):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031205" y="1960160"/>
          <a:ext cx="39084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1" name="Equation" r:id="rId3" imgW="42672000" imgH="6096000" progId="Equation.DSMT4">
                  <p:embed/>
                </p:oleObj>
              </mc:Choice>
              <mc:Fallback>
                <p:oleObj name="Equation" r:id="rId3" imgW="42672000" imgH="6096000" progId="Equation.DSMT4">
                  <p:embed/>
                  <p:pic>
                    <p:nvPicPr>
                      <p:cNvPr id="0" name="图片 1762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1205" y="1960160"/>
                        <a:ext cx="3908425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398837" y="2801824"/>
          <a:ext cx="11731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2" name="Equation" r:id="rId5" imgW="12801600" imgH="5486400" progId="Equation.DSMT4">
                  <p:embed/>
                </p:oleObj>
              </mc:Choice>
              <mc:Fallback>
                <p:oleObj name="Equation" r:id="rId5" imgW="12801600" imgH="5486400" progId="Equation.DSMT4">
                  <p:embed/>
                  <p:pic>
                    <p:nvPicPr>
                      <p:cNvPr id="0" name="图片 1762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98837" y="2801824"/>
                        <a:ext cx="1173163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987675" y="4530725"/>
          <a:ext cx="28479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3" name="Equation" r:id="rId7" imgW="31089600" imgH="5486400" progId="Equation.DSMT4">
                  <p:embed/>
                </p:oleObj>
              </mc:Choice>
              <mc:Fallback>
                <p:oleObj name="Equation" r:id="rId7" imgW="31089600" imgH="5486400" progId="Equation.DSMT4">
                  <p:embed/>
                  <p:pic>
                    <p:nvPicPr>
                      <p:cNvPr id="0" name="图片 1762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7675" y="4530725"/>
                        <a:ext cx="284797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85132" y="5252434"/>
            <a:ext cx="8074403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J. Chorowski, D. Bahdanau, D. Serdyuk et al., “Attention-based models for speech recognition,” in NIPS, 2015, pp. 577–</a:t>
            </a:r>
            <a:r>
              <a:rPr lang="zh-CN" altLang="en-US" sz="1200" dirty="0" smtClean="0"/>
              <a:t>585</a:t>
            </a:r>
            <a:endParaRPr lang="en-US" altLang="zh-CN" sz="1200" dirty="0" smtClean="0"/>
          </a:p>
          <a:p>
            <a:r>
              <a:rPr lang="en-US" altLang="zh-CN" sz="1200" dirty="0"/>
              <a:t> S. Watanabe, T. Hori, S. </a:t>
            </a:r>
            <a:r>
              <a:rPr lang="en-US" altLang="zh-CN" sz="1200" dirty="0" err="1"/>
              <a:t>Karita</a:t>
            </a:r>
            <a:r>
              <a:rPr lang="en-US" altLang="zh-CN" sz="1200" dirty="0"/>
              <a:t> et al., “</a:t>
            </a:r>
            <a:r>
              <a:rPr lang="en-US" altLang="zh-CN" sz="1200" dirty="0" err="1"/>
              <a:t>Espnet</a:t>
            </a:r>
            <a:r>
              <a:rPr lang="en-US" altLang="zh-CN" sz="1200" dirty="0"/>
              <a:t>: End-to-end speech processing toolkit,” in INTERSPEECH, 2018, pp. 2207–2211.</a:t>
            </a:r>
          </a:p>
          <a:p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995" y="2606406"/>
            <a:ext cx="7849492" cy="20415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RNN-T</a:t>
            </a:r>
            <a:r>
              <a:rPr lang="zh-CN" alt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的语音识别技术</a:t>
            </a:r>
            <a:endParaRPr lang="zh-CN" altLang="en-US" sz="44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RNN-T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27695" y="1428750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基于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RNN-T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的语音识别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RNN Transducer </a:t>
            </a: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RNN-T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是对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CTC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方法的改进</a:t>
            </a: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CTC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不能整合语言模型进行联合训练，而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RNN-T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有语言</a:t>
            </a: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建模能力</a:t>
            </a: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7009" y="4816777"/>
            <a:ext cx="7868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ARCHITECTURES, DATA AND UNITS FOR STREAMING END-TO-END SPEECH RECOGNITION WITH RNN-TRANSDUCER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,2018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4512731" y="1768008"/>
            <a:ext cx="3335869" cy="4033571"/>
            <a:chOff x="4512731" y="1768008"/>
            <a:chExt cx="3335869" cy="4033571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731" y="1811867"/>
              <a:ext cx="3335869" cy="333425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 bwMode="auto">
            <a:xfrm>
              <a:off x="6001703" y="5432247"/>
              <a:ext cx="91563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rtlCol="0" anchor="ctr">
              <a:spAutoFit/>
            </a:bodyPr>
            <a:lstStyle/>
            <a:p>
              <a:pPr marL="273050" indent="-273050">
                <a:buClr>
                  <a:schemeClr val="accent1"/>
                </a:buClr>
              </a:pPr>
              <a:r>
                <a:rPr lang="en-US" altLang="zh-CN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RNN-T</a:t>
              </a:r>
              <a:endPara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5435600" y="3725333"/>
              <a:ext cx="1778000" cy="67734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 bwMode="auto">
            <a:xfrm>
              <a:off x="5676283" y="1768008"/>
              <a:ext cx="1296634" cy="3715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square" rtlCol="0" anchor="ctr">
              <a:spAutoFit/>
            </a:bodyPr>
            <a:lstStyle/>
            <a:p>
              <a:pPr marL="273050" indent="-273050">
                <a:buClr>
                  <a:schemeClr val="accent1"/>
                </a:buClr>
              </a:pPr>
              <a:endPara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5323782" y="1815750"/>
            <a:ext cx="2001635" cy="276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76" name="Equation" r:id="rId4" imgW="36576000" imgH="5486400" progId="Equation.DSMT4">
                    <p:embed/>
                  </p:oleObj>
                </mc:Choice>
                <mc:Fallback>
                  <p:oleObj name="Equation" r:id="rId4" imgW="36576000" imgH="5486400" progId="Equation.DSMT4">
                    <p:embed/>
                    <p:pic>
                      <p:nvPicPr>
                        <p:cNvPr id="0" name="图片 17716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323782" y="1815750"/>
                          <a:ext cx="2001635" cy="2760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RNN-T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右箭头 4"/>
          <p:cNvSpPr/>
          <p:nvPr/>
        </p:nvSpPr>
        <p:spPr bwMode="auto">
          <a:xfrm>
            <a:off x="3715777" y="3297810"/>
            <a:ext cx="796954" cy="285225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307064" y="2471052"/>
            <a:ext cx="1714588" cy="3336437"/>
            <a:chOff x="1307064" y="2471052"/>
            <a:chExt cx="1714588" cy="333643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7064" y="2471052"/>
              <a:ext cx="1714588" cy="2654436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 bwMode="auto">
            <a:xfrm>
              <a:off x="1828369" y="5438157"/>
              <a:ext cx="67197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rtlCol="0" anchor="ctr">
              <a:spAutoFit/>
            </a:bodyPr>
            <a:lstStyle/>
            <a:p>
              <a:pPr marL="273050" indent="-273050">
                <a:buClr>
                  <a:schemeClr val="accent1"/>
                </a:buClr>
              </a:pPr>
              <a:r>
                <a:rPr lang="en-US" altLang="zh-CN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CTC</a:t>
              </a:r>
              <a:endPara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AutoShape 50"/>
          <p:cNvSpPr>
            <a:spLocks noChangeArrowheads="1"/>
          </p:cNvSpPr>
          <p:nvPr/>
        </p:nvSpPr>
        <p:spPr bwMode="auto">
          <a:xfrm>
            <a:off x="7715250" y="5146126"/>
            <a:ext cx="990599" cy="475742"/>
          </a:xfrm>
          <a:prstGeom prst="wedgeRoundRectCallout">
            <a:avLst>
              <a:gd name="adj1" fmla="val -51303"/>
              <a:gd name="adj2" fmla="val -159853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声学模型</a:t>
            </a:r>
            <a:r>
              <a:rPr lang="en-US" altLang="zh-CN" sz="14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zh-CN" altLang="en-US" sz="14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utoShape 50"/>
          <p:cNvSpPr>
            <a:spLocks noChangeArrowheads="1"/>
          </p:cNvSpPr>
          <p:nvPr/>
        </p:nvSpPr>
        <p:spPr bwMode="auto">
          <a:xfrm>
            <a:off x="4211542" y="5146125"/>
            <a:ext cx="1063191" cy="475742"/>
          </a:xfrm>
          <a:prstGeom prst="wedgeRoundRectCallout">
            <a:avLst>
              <a:gd name="adj1" fmla="val 31797"/>
              <a:gd name="adj2" fmla="val -175554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语言模型</a:t>
            </a:r>
            <a:r>
              <a:rPr lang="en-US" altLang="zh-CN" sz="14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zh-CN" altLang="en-US" sz="14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utoShape 50"/>
          <p:cNvSpPr>
            <a:spLocks noChangeArrowheads="1"/>
          </p:cNvSpPr>
          <p:nvPr/>
        </p:nvSpPr>
        <p:spPr bwMode="auto">
          <a:xfrm>
            <a:off x="1327714" y="1507454"/>
            <a:ext cx="2345267" cy="380045"/>
          </a:xfrm>
          <a:prstGeom prst="wedgeRoundRectCallout">
            <a:avLst>
              <a:gd name="adj1" fmla="val -9457"/>
              <a:gd name="adj2" fmla="val 233082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各时刻的输出相互独立</a:t>
            </a:r>
          </a:p>
        </p:txBody>
      </p:sp>
      <p:sp>
        <p:nvSpPr>
          <p:cNvPr id="17" name="AutoShape 50"/>
          <p:cNvSpPr>
            <a:spLocks noChangeArrowheads="1"/>
          </p:cNvSpPr>
          <p:nvPr/>
        </p:nvSpPr>
        <p:spPr bwMode="auto">
          <a:xfrm>
            <a:off x="7479210" y="2764517"/>
            <a:ext cx="1058333" cy="380045"/>
          </a:xfrm>
          <a:prstGeom prst="wedgeRoundRectCallout">
            <a:avLst>
              <a:gd name="adj1" fmla="val -65792"/>
              <a:gd name="adj2" fmla="val 175158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拼接</a:t>
            </a:r>
          </a:p>
        </p:txBody>
      </p:sp>
      <p:sp>
        <p:nvSpPr>
          <p:cNvPr id="25" name="AutoShape 50"/>
          <p:cNvSpPr>
            <a:spLocks noChangeArrowheads="1"/>
          </p:cNvSpPr>
          <p:nvPr/>
        </p:nvSpPr>
        <p:spPr bwMode="auto">
          <a:xfrm>
            <a:off x="3483610" y="2520315"/>
            <a:ext cx="2051050" cy="365760"/>
          </a:xfrm>
          <a:prstGeom prst="wedgeRoundRectCallout">
            <a:avLst>
              <a:gd name="adj1" fmla="val 81105"/>
              <a:gd name="adj2" fmla="val 71289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不一致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5" grpId="0" animBg="1"/>
      <p:bldP spid="16" grpId="0" animBg="1"/>
      <p:bldP spid="17" grpId="0" animBg="1"/>
      <p:bldP spid="2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8811" y="150792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仍旧需要预先训练</a:t>
            </a:r>
            <a:r>
              <a:rPr lang="en-US" altLang="zh-CN" sz="2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GMM-HMM</a:t>
            </a:r>
            <a:r>
              <a:rPr lang="zh-CN" altLang="en-US" sz="22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声学</a:t>
            </a:r>
            <a:r>
              <a:rPr lang="zh-CN" altLang="en-US" sz="2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模型，进行</a:t>
            </a:r>
            <a:r>
              <a:rPr lang="zh-CN" altLang="en-US" sz="22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自动对齐</a:t>
            </a:r>
            <a:r>
              <a:rPr lang="zh-CN" altLang="en-US" sz="2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标注，以得到</a:t>
            </a:r>
            <a:r>
              <a:rPr lang="en-US" altLang="zh-CN" sz="2200" kern="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Senones</a:t>
            </a:r>
            <a:r>
              <a:rPr lang="zh-CN" altLang="en-US" sz="22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标签</a:t>
            </a:r>
            <a:r>
              <a:rPr lang="zh-CN" altLang="en-US" sz="2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2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仍旧需要子词、从左向右的拓扑结构</a:t>
            </a:r>
            <a:r>
              <a:rPr lang="zh-CN" altLang="en-US" sz="2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、字典、识别</a:t>
            </a:r>
            <a:r>
              <a:rPr lang="zh-CN" altLang="en-US" sz="22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网络、语言模型、识别解码</a:t>
            </a:r>
            <a:r>
              <a:rPr lang="zh-CN" altLang="en-US" sz="2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过程等。</a:t>
            </a:r>
            <a:endParaRPr lang="zh-CN" altLang="en-US" sz="2200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2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对齐的准确性</a:t>
            </a:r>
            <a:r>
              <a:rPr lang="zh-CN" altLang="en-US" sz="22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严重</a:t>
            </a:r>
            <a:r>
              <a:rPr lang="zh-CN" altLang="en-US" sz="22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依赖</a:t>
            </a:r>
            <a:r>
              <a:rPr lang="zh-CN" altLang="en-US" sz="2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2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GMM-HMM</a:t>
            </a:r>
            <a:r>
              <a:rPr lang="zh-CN" altLang="en-US" sz="2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  <a:r>
              <a:rPr lang="zh-CN" altLang="en-US" sz="22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的可靠性</a:t>
            </a:r>
          </a:p>
          <a:p>
            <a:pPr lvl="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en-US" altLang="zh-CN" sz="2200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Senones</a:t>
            </a:r>
            <a:r>
              <a:rPr lang="zh-CN" altLang="en-US" sz="2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这种声学单元</a:t>
            </a:r>
            <a:r>
              <a:rPr lang="zh-CN" altLang="en-US" sz="22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没有准确的定义</a:t>
            </a:r>
            <a:r>
              <a:rPr lang="zh-CN" altLang="en-US" sz="2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，无法检查、无法解释</a:t>
            </a:r>
            <a:endParaRPr lang="en-US" altLang="zh-CN" sz="2200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无法抛弃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HMM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，性能受其制约</a:t>
            </a:r>
            <a:endParaRPr lang="en-US" altLang="zh-CN" sz="2200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zh-CN" altLang="en-US" dirty="0" smtClean="0"/>
              <a:t>存在的问题</a:t>
            </a:r>
          </a:p>
        </p:txBody>
      </p:sp>
    </p:spTree>
    <p:custDataLst>
      <p:tags r:id="rId1"/>
    </p:custDataLst>
  </p:cSld>
  <p:clrMapOvr>
    <a:masterClrMapping/>
  </p:clrMapOvr>
  <p:transition spd="slow" advClick="0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RNN-T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92906" y="1380438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RNN-T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是理论上很完美的模型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但比较难以训练，一般采用分别预训练的方式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398" y="2859821"/>
            <a:ext cx="3335869" cy="333425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 bwMode="auto">
          <a:xfrm>
            <a:off x="3483417" y="2817486"/>
            <a:ext cx="1296634" cy="3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 rtlCol="0" anchor="ctr">
            <a:spAutoFit/>
          </a:bodyPr>
          <a:lstStyle/>
          <a:p>
            <a:pPr marL="273050" indent="-273050">
              <a:buClr>
                <a:schemeClr val="accent1"/>
              </a:buClr>
            </a:pPr>
            <a:endParaRPr lang="zh-CN" alt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 flipH="1">
            <a:off x="2878667" y="3028941"/>
            <a:ext cx="15411" cy="1729326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2872008" y="4758267"/>
            <a:ext cx="1259726" cy="0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4131734" y="4758267"/>
            <a:ext cx="18454" cy="1351146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 flipV="1">
            <a:off x="4150188" y="6107653"/>
            <a:ext cx="1497079" cy="5282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>
            <a:off x="5647267" y="3028941"/>
            <a:ext cx="0" cy="3080472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2872007" y="3028941"/>
            <a:ext cx="2775260" cy="0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AutoShape 50"/>
          <p:cNvSpPr>
            <a:spLocks noChangeArrowheads="1"/>
          </p:cNvSpPr>
          <p:nvPr/>
        </p:nvSpPr>
        <p:spPr bwMode="auto">
          <a:xfrm>
            <a:off x="6514483" y="4520395"/>
            <a:ext cx="1361039" cy="703537"/>
          </a:xfrm>
          <a:prstGeom prst="wedgeRoundRectCallout">
            <a:avLst>
              <a:gd name="adj1" fmla="val -102619"/>
              <a:gd name="adj2" fmla="val -142072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CTC</a:t>
            </a:r>
            <a:r>
              <a:rPr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损失预训练声学模型部分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RNN-T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265" y="1459117"/>
            <a:ext cx="3335869" cy="333425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 bwMode="auto">
          <a:xfrm>
            <a:off x="3517284" y="1416782"/>
            <a:ext cx="1296634" cy="3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 rtlCol="0" anchor="ctr">
            <a:spAutoFit/>
          </a:bodyPr>
          <a:lstStyle/>
          <a:p>
            <a:pPr marL="273050" indent="-273050">
              <a:buClr>
                <a:schemeClr val="accent1"/>
              </a:buClr>
            </a:pPr>
            <a:endParaRPr lang="zh-CN" alt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 flipH="1">
            <a:off x="2440462" y="1628237"/>
            <a:ext cx="27429" cy="3077832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4165601" y="3357563"/>
            <a:ext cx="1515533" cy="0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4165601" y="3357563"/>
            <a:ext cx="18454" cy="1351146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2429947" y="4727874"/>
            <a:ext cx="1754108" cy="19425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>
            <a:off x="5681134" y="1628237"/>
            <a:ext cx="0" cy="1729326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2460186" y="1628237"/>
            <a:ext cx="3220948" cy="0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AutoShape 50"/>
          <p:cNvSpPr>
            <a:spLocks noChangeArrowheads="1"/>
          </p:cNvSpPr>
          <p:nvPr/>
        </p:nvSpPr>
        <p:spPr bwMode="auto">
          <a:xfrm>
            <a:off x="815891" y="4043762"/>
            <a:ext cx="1361039" cy="703537"/>
          </a:xfrm>
          <a:prstGeom prst="wedgeRoundRectCallout">
            <a:avLst>
              <a:gd name="adj1" fmla="val 59120"/>
              <a:gd name="adj2" fmla="val -184193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损失预训练语言模型部分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RNN-T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34" y="2026385"/>
            <a:ext cx="3335869" cy="333425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 bwMode="auto">
          <a:xfrm>
            <a:off x="3805153" y="1984050"/>
            <a:ext cx="1296634" cy="3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 rtlCol="0" anchor="ctr">
            <a:spAutoFit/>
          </a:bodyPr>
          <a:lstStyle/>
          <a:p>
            <a:pPr marL="273050" indent="-273050">
              <a:buClr>
                <a:schemeClr val="accent1"/>
              </a:buClr>
            </a:pPr>
            <a:endParaRPr lang="zh-CN" alt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 flipH="1">
            <a:off x="2748055" y="2195505"/>
            <a:ext cx="7706" cy="1729326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2748055" y="3924831"/>
            <a:ext cx="3220948" cy="0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>
            <a:off x="5969003" y="2195505"/>
            <a:ext cx="0" cy="1729326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2748055" y="2195505"/>
            <a:ext cx="3220948" cy="0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AutoShape 50"/>
          <p:cNvSpPr>
            <a:spLocks noChangeArrowheads="1"/>
          </p:cNvSpPr>
          <p:nvPr/>
        </p:nvSpPr>
        <p:spPr bwMode="auto">
          <a:xfrm>
            <a:off x="6751027" y="2169800"/>
            <a:ext cx="1564002" cy="703537"/>
          </a:xfrm>
          <a:prstGeom prst="wedgeRoundRectCallout">
            <a:avLst>
              <a:gd name="adj1" fmla="val -88658"/>
              <a:gd name="adj2" fmla="val 58902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最后，用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RNN-T</a:t>
            </a:r>
            <a:r>
              <a:rPr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损失联合训练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995" y="2606406"/>
            <a:ext cx="8050672" cy="20415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Conformer</a:t>
            </a:r>
            <a:r>
              <a:rPr lang="zh-CN" alt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的语音识别技术</a:t>
            </a:r>
            <a:endParaRPr lang="zh-CN" altLang="en-US" sz="44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62" y="1428750"/>
            <a:ext cx="2969364" cy="3713989"/>
          </a:xfrm>
          <a:prstGeom prst="rect">
            <a:avLst/>
          </a:prstGeom>
        </p:spPr>
      </p:pic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Conformer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327696" y="1428750"/>
            <a:ext cx="5913714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由基于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Transformer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的方法发展而来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Transformer</a:t>
            </a:r>
          </a:p>
          <a:p>
            <a:pPr marL="1143000" lvl="1">
              <a:lnSpc>
                <a:spcPts val="24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是当下最流行的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Seq2Seq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模型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1143000" lvl="1">
              <a:lnSpc>
                <a:spcPts val="24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在时序处理中不用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RNN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，完全依赖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Attention</a:t>
            </a:r>
          </a:p>
          <a:p>
            <a:pPr marL="1143000" lvl="1">
              <a:lnSpc>
                <a:spcPts val="24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Self Attention +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多头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Attention+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多层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Attention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（模块多层堆叠）</a:t>
            </a: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ts val="24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也分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encoder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decoder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两部分，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encoder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在整段语音中聚合相关内容得到帧级语义表示，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decoder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基于该语义表示序列逐一输出语义符号</a:t>
            </a: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</a:p>
          <a:p>
            <a:pPr lvl="1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7897" y="6300132"/>
            <a:ext cx="77765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400" b="1" dirty="0" err="1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Vaswani</a:t>
            </a:r>
            <a:r>
              <a:rPr lang="en-US" altLang="zh-CN" sz="1400" b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altLang="zh-CN" sz="1400" b="1" dirty="0" err="1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Shazeer</a:t>
            </a:r>
            <a:r>
              <a:rPr lang="en-US" altLang="zh-CN" sz="1400" b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altLang="zh-CN" sz="1400" b="1" dirty="0" err="1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Parmar</a:t>
            </a:r>
            <a:r>
              <a:rPr lang="en-US" altLang="zh-CN" sz="1400" b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N, et al. Attention is all you need [C]//Advances in Neural Information Processing Systems. 2017: 5998-6008</a:t>
            </a:r>
            <a:r>
              <a:rPr lang="en-US" altLang="zh-CN" sz="1400" b="1" dirty="0" smtClean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sp>
        <p:nvSpPr>
          <p:cNvPr id="15" name="AutoShape 50"/>
          <p:cNvSpPr>
            <a:spLocks noChangeArrowheads="1"/>
          </p:cNvSpPr>
          <p:nvPr/>
        </p:nvSpPr>
        <p:spPr bwMode="auto">
          <a:xfrm>
            <a:off x="4871893" y="1948625"/>
            <a:ext cx="1564002" cy="526128"/>
          </a:xfrm>
          <a:prstGeom prst="wedgeRoundRectCallout">
            <a:avLst>
              <a:gd name="adj1" fmla="val 30955"/>
              <a:gd name="adj2" fmla="val 95547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block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可以有多个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Conformer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327695" y="1428750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Multi-Head Self-attention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机制</a:t>
            </a: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514" y="2715724"/>
            <a:ext cx="5710017" cy="33049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05" y="2268049"/>
            <a:ext cx="3009900" cy="447675"/>
          </a:xfrm>
          <a:prstGeom prst="rect">
            <a:avLst/>
          </a:prstGeom>
        </p:spPr>
      </p:pic>
      <p:sp>
        <p:nvSpPr>
          <p:cNvPr id="12" name="AutoShape 50"/>
          <p:cNvSpPr>
            <a:spLocks noChangeArrowheads="1"/>
          </p:cNvSpPr>
          <p:nvPr/>
        </p:nvSpPr>
        <p:spPr bwMode="auto">
          <a:xfrm>
            <a:off x="609162" y="2786664"/>
            <a:ext cx="1564002" cy="1323942"/>
          </a:xfrm>
          <a:prstGeom prst="wedgeRoundRectCallout">
            <a:avLst>
              <a:gd name="adj1" fmla="val 66892"/>
              <a:gd name="adj2" fmla="val 39117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当前帧的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与所有帧的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计算点积，并通过维度规整和</a:t>
            </a:r>
            <a:r>
              <a:rPr lang="en-US" altLang="zh-CN" sz="14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函数计算该帧的权重分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Conformer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327695" y="1420361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基于语义相关性对声学表示进行聚合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400" y="1931565"/>
            <a:ext cx="4200787" cy="42007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26" y="2877816"/>
            <a:ext cx="3306157" cy="2085713"/>
          </a:xfrm>
          <a:prstGeom prst="rect">
            <a:avLst/>
          </a:prstGeom>
        </p:spPr>
      </p:pic>
      <p:sp>
        <p:nvSpPr>
          <p:cNvPr id="9" name="AutoShape 50"/>
          <p:cNvSpPr>
            <a:spLocks noChangeArrowheads="1"/>
          </p:cNvSpPr>
          <p:nvPr/>
        </p:nvSpPr>
        <p:spPr bwMode="auto">
          <a:xfrm>
            <a:off x="1197515" y="5336914"/>
            <a:ext cx="1564002" cy="426323"/>
          </a:xfrm>
          <a:prstGeom prst="wedgeRoundRectCallout">
            <a:avLst>
              <a:gd name="adj1" fmla="val 98539"/>
              <a:gd name="adj2" fmla="val -165541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可学习的参数</a:t>
            </a:r>
          </a:p>
        </p:txBody>
      </p:sp>
      <p:sp>
        <p:nvSpPr>
          <p:cNvPr id="10" name="AutoShape 50"/>
          <p:cNvSpPr>
            <a:spLocks noChangeArrowheads="1"/>
          </p:cNvSpPr>
          <p:nvPr/>
        </p:nvSpPr>
        <p:spPr bwMode="auto">
          <a:xfrm>
            <a:off x="3562399" y="6352142"/>
            <a:ext cx="1564002" cy="426323"/>
          </a:xfrm>
          <a:prstGeom prst="wedgeRoundRectCallout">
            <a:avLst>
              <a:gd name="adj1" fmla="val 94784"/>
              <a:gd name="adj2" fmla="val -145864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语义表示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Conformer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556786" y="1226570"/>
            <a:ext cx="8358188" cy="87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encoder</a:t>
            </a:r>
            <a:endParaRPr lang="zh-CN" altLang="en-US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330" y="1428750"/>
            <a:ext cx="2969364" cy="37139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5892800" y="2641600"/>
            <a:ext cx="1083733" cy="2345267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右弧形箭头 5"/>
          <p:cNvSpPr/>
          <p:nvPr/>
        </p:nvSpPr>
        <p:spPr bwMode="auto">
          <a:xfrm>
            <a:off x="4715942" y="3547533"/>
            <a:ext cx="1202267" cy="262467"/>
          </a:xfrm>
          <a:prstGeom prst="curvedLeft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下箭头 59"/>
          <p:cNvSpPr/>
          <p:nvPr/>
        </p:nvSpPr>
        <p:spPr bwMode="auto">
          <a:xfrm rot="14795025">
            <a:off x="5169177" y="3576000"/>
            <a:ext cx="244365" cy="468000"/>
          </a:xfrm>
          <a:prstGeom prst="down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AutoShape 50"/>
          <p:cNvSpPr>
            <a:spLocks noChangeArrowheads="1"/>
          </p:cNvSpPr>
          <p:nvPr/>
        </p:nvSpPr>
        <p:spPr bwMode="auto">
          <a:xfrm>
            <a:off x="677222" y="3810000"/>
            <a:ext cx="1564002" cy="1135335"/>
          </a:xfrm>
          <a:prstGeom prst="wedgeRoundRectCallout">
            <a:avLst>
              <a:gd name="adj1" fmla="val 107742"/>
              <a:gd name="adj2" fmla="val 82398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smtClean="0"/>
              <a:t>用正弦、余弦函数生成沿时间轴变化的波形，然后把这种波形叠加到的输入中</a:t>
            </a:r>
            <a:endParaRPr lang="zh-CN" altLang="en-US" sz="14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AutoShape 50"/>
          <p:cNvSpPr>
            <a:spLocks noChangeArrowheads="1"/>
          </p:cNvSpPr>
          <p:nvPr/>
        </p:nvSpPr>
        <p:spPr bwMode="auto">
          <a:xfrm>
            <a:off x="677222" y="2548467"/>
            <a:ext cx="1564002" cy="670696"/>
          </a:xfrm>
          <a:prstGeom prst="wedgeRoundRectCallout">
            <a:avLst>
              <a:gd name="adj1" fmla="val 82299"/>
              <a:gd name="adj2" fmla="val 58305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残差连接，避免梯度消失或爆炸</a:t>
            </a:r>
          </a:p>
        </p:txBody>
      </p:sp>
      <p:grpSp>
        <p:nvGrpSpPr>
          <p:cNvPr id="223238" name="组合 223237"/>
          <p:cNvGrpSpPr/>
          <p:nvPr/>
        </p:nvGrpSpPr>
        <p:grpSpPr>
          <a:xfrm>
            <a:off x="2891564" y="1888842"/>
            <a:ext cx="2082474" cy="4178094"/>
            <a:chOff x="2891564" y="1888842"/>
            <a:chExt cx="2082474" cy="4178094"/>
          </a:xfrm>
        </p:grpSpPr>
        <p:grpSp>
          <p:nvGrpSpPr>
            <p:cNvPr id="56" name="组合 55"/>
            <p:cNvGrpSpPr/>
            <p:nvPr/>
          </p:nvGrpSpPr>
          <p:grpSpPr>
            <a:xfrm>
              <a:off x="2891564" y="2260599"/>
              <a:ext cx="2064458" cy="3806337"/>
              <a:chOff x="2360356" y="2260599"/>
              <a:chExt cx="2064458" cy="3806337"/>
            </a:xfrm>
          </p:grpSpPr>
          <p:sp>
            <p:nvSpPr>
              <p:cNvPr id="4" name="文本框 3"/>
              <p:cNvSpPr txBox="1"/>
              <p:nvPr/>
            </p:nvSpPr>
            <p:spPr bwMode="auto">
              <a:xfrm>
                <a:off x="2775127" y="4667064"/>
                <a:ext cx="1382008" cy="3077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 rtlCol="0" anchor="ctr">
                <a:spAutoFit/>
              </a:bodyPr>
              <a:lstStyle/>
              <a:p>
                <a:pPr marL="273050" indent="-273050" algn="ctr">
                  <a:buClr>
                    <a:schemeClr val="accent1"/>
                  </a:buClr>
                </a:pP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多头注意力</a:t>
                </a:r>
              </a:p>
            </p:txBody>
          </p:sp>
          <p:sp>
            <p:nvSpPr>
              <p:cNvPr id="13" name="文本框 12"/>
              <p:cNvSpPr txBox="1"/>
              <p:nvPr/>
            </p:nvSpPr>
            <p:spPr bwMode="auto">
              <a:xfrm>
                <a:off x="3183582" y="4215715"/>
                <a:ext cx="565098" cy="2154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273050" indent="-273050" algn="ctr">
                  <a:buClr>
                    <a:schemeClr val="accent1"/>
                  </a:buClr>
                </a:pP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加</a:t>
                </a:r>
              </a:p>
            </p:txBody>
          </p:sp>
          <p:cxnSp>
            <p:nvCxnSpPr>
              <p:cNvPr id="8" name="直接箭头连接符 7"/>
              <p:cNvCxnSpPr>
                <a:stCxn id="4" idx="0"/>
              </p:cNvCxnSpPr>
              <p:nvPr/>
            </p:nvCxnSpPr>
            <p:spPr bwMode="auto">
              <a:xfrm flipH="1" flipV="1">
                <a:off x="3462660" y="4445000"/>
                <a:ext cx="3471" cy="22206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5" name="文本框 14"/>
              <p:cNvSpPr txBox="1"/>
              <p:nvPr/>
            </p:nvSpPr>
            <p:spPr bwMode="auto">
              <a:xfrm>
                <a:off x="2959972" y="3780255"/>
                <a:ext cx="1049753" cy="2154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273050" indent="-273050" algn="ctr">
                  <a:buClr>
                    <a:schemeClr val="accent1"/>
                  </a:buClr>
                </a:pP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归一化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 bwMode="auto">
              <a:xfrm flipV="1">
                <a:off x="3483064" y="3558194"/>
                <a:ext cx="0" cy="20821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7" name="文本框 16"/>
              <p:cNvSpPr txBox="1"/>
              <p:nvPr/>
            </p:nvSpPr>
            <p:spPr bwMode="auto">
              <a:xfrm>
                <a:off x="2959972" y="3327577"/>
                <a:ext cx="1049753" cy="2154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273050" indent="-273050" algn="ctr">
                  <a:buClr>
                    <a:schemeClr val="accent1"/>
                  </a:buClr>
                </a:pP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全连接层</a:t>
                </a:r>
              </a:p>
            </p:txBody>
          </p:sp>
          <p:cxnSp>
            <p:nvCxnSpPr>
              <p:cNvPr id="18" name="直接箭头连接符 17"/>
              <p:cNvCxnSpPr/>
              <p:nvPr/>
            </p:nvCxnSpPr>
            <p:spPr bwMode="auto">
              <a:xfrm flipV="1">
                <a:off x="3484848" y="4002121"/>
                <a:ext cx="0" cy="20821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9" name="文本框 18"/>
              <p:cNvSpPr txBox="1"/>
              <p:nvPr/>
            </p:nvSpPr>
            <p:spPr bwMode="auto">
              <a:xfrm>
                <a:off x="3202300" y="2871232"/>
                <a:ext cx="565098" cy="2154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273050" indent="-273050" algn="ctr">
                  <a:buClr>
                    <a:schemeClr val="accent1"/>
                  </a:buClr>
                </a:pP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加</a:t>
                </a:r>
              </a:p>
            </p:txBody>
          </p:sp>
          <p:cxnSp>
            <p:nvCxnSpPr>
              <p:cNvPr id="20" name="直接箭头连接符 19"/>
              <p:cNvCxnSpPr>
                <a:endCxn id="19" idx="2"/>
              </p:cNvCxnSpPr>
              <p:nvPr/>
            </p:nvCxnSpPr>
            <p:spPr bwMode="auto">
              <a:xfrm flipV="1">
                <a:off x="3484849" y="3086676"/>
                <a:ext cx="0" cy="23899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1" name="文本框 20"/>
              <p:cNvSpPr txBox="1"/>
              <p:nvPr/>
            </p:nvSpPr>
            <p:spPr bwMode="auto">
              <a:xfrm>
                <a:off x="2943038" y="2418840"/>
                <a:ext cx="1049753" cy="2154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273050" indent="-273050" algn="ctr">
                  <a:buClr>
                    <a:schemeClr val="accent1"/>
                  </a:buClr>
                </a:pP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归一化</a:t>
                </a:r>
              </a:p>
            </p:txBody>
          </p:sp>
          <p:cxnSp>
            <p:nvCxnSpPr>
              <p:cNvPr id="22" name="直接箭头连接符 21"/>
              <p:cNvCxnSpPr/>
              <p:nvPr/>
            </p:nvCxnSpPr>
            <p:spPr bwMode="auto">
              <a:xfrm flipV="1">
                <a:off x="3466130" y="2640702"/>
                <a:ext cx="0" cy="20821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直接箭头连接符 23"/>
              <p:cNvCxnSpPr/>
              <p:nvPr/>
            </p:nvCxnSpPr>
            <p:spPr bwMode="auto">
              <a:xfrm flipV="1">
                <a:off x="3483061" y="2260599"/>
                <a:ext cx="0" cy="13521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5" name="直接箭头连接符 24"/>
              <p:cNvCxnSpPr/>
              <p:nvPr/>
            </p:nvCxnSpPr>
            <p:spPr bwMode="auto">
              <a:xfrm flipV="1">
                <a:off x="3466128" y="4978407"/>
                <a:ext cx="0" cy="20821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6" name="文本框 25"/>
              <p:cNvSpPr txBox="1"/>
              <p:nvPr/>
            </p:nvSpPr>
            <p:spPr bwMode="auto">
              <a:xfrm>
                <a:off x="2782621" y="5208935"/>
                <a:ext cx="1382008" cy="3077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 rtlCol="0" anchor="ctr">
                <a:spAutoFit/>
              </a:bodyPr>
              <a:lstStyle/>
              <a:p>
                <a:pPr marL="273050" indent="-273050" algn="ctr">
                  <a:buClr>
                    <a:schemeClr val="accent1"/>
                  </a:buClr>
                </a:pP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位置编码</a:t>
                </a:r>
              </a:p>
            </p:txBody>
          </p:sp>
          <p:sp>
            <p:nvSpPr>
              <p:cNvPr id="27" name="文本框 26"/>
              <p:cNvSpPr txBox="1"/>
              <p:nvPr/>
            </p:nvSpPr>
            <p:spPr bwMode="auto">
              <a:xfrm>
                <a:off x="2515797" y="5851492"/>
                <a:ext cx="295135" cy="215444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  <a:miter lim="800000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273050" indent="-273050" algn="ctr">
                  <a:buClr>
                    <a:schemeClr val="accent1"/>
                  </a:buClr>
                </a:pP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4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 bwMode="auto">
              <a:xfrm>
                <a:off x="2919268" y="5851492"/>
                <a:ext cx="295135" cy="215444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  <a:miter lim="800000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273050" indent="-273050" algn="ctr">
                  <a:buClr>
                    <a:schemeClr val="accent1"/>
                  </a:buClr>
                </a:pP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4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 bwMode="auto">
              <a:xfrm>
                <a:off x="3322739" y="5851492"/>
                <a:ext cx="295135" cy="215444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  <a:miter lim="800000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273050" indent="-273050" algn="ctr">
                  <a:buClr>
                    <a:schemeClr val="accent1"/>
                  </a:buClr>
                </a:pP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4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 bwMode="auto">
              <a:xfrm>
                <a:off x="3726210" y="5851492"/>
                <a:ext cx="295135" cy="215444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  <a:miter lim="800000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273050" indent="-273050" algn="ctr">
                  <a:buClr>
                    <a:schemeClr val="accent1"/>
                  </a:buClr>
                </a:pP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4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 bwMode="auto">
              <a:xfrm>
                <a:off x="4129679" y="5838616"/>
                <a:ext cx="295135" cy="215444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  <a:miter lim="800000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273050" indent="-273050" algn="ctr">
                  <a:buClr>
                    <a:schemeClr val="accent1"/>
                  </a:buClr>
                </a:pP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4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1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直接箭头连接符 31"/>
              <p:cNvCxnSpPr/>
              <p:nvPr/>
            </p:nvCxnSpPr>
            <p:spPr bwMode="auto">
              <a:xfrm flipV="1">
                <a:off x="3475139" y="5538157"/>
                <a:ext cx="0" cy="14221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" name="直接连接符 32"/>
              <p:cNvCxnSpPr/>
              <p:nvPr/>
            </p:nvCxnSpPr>
            <p:spPr bwMode="auto">
              <a:xfrm>
                <a:off x="2663364" y="5681133"/>
                <a:ext cx="1613882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直接连接符 36"/>
              <p:cNvCxnSpPr/>
              <p:nvPr/>
            </p:nvCxnSpPr>
            <p:spPr bwMode="auto">
              <a:xfrm>
                <a:off x="2660949" y="5671905"/>
                <a:ext cx="2416" cy="179587"/>
              </a:xfrm>
              <a:prstGeom prst="line">
                <a:avLst/>
              </a:prstGeom>
              <a:noFill/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直接连接符 42"/>
              <p:cNvCxnSpPr/>
              <p:nvPr/>
            </p:nvCxnSpPr>
            <p:spPr bwMode="auto">
              <a:xfrm>
                <a:off x="3067346" y="5680368"/>
                <a:ext cx="2416" cy="148810"/>
              </a:xfrm>
              <a:prstGeom prst="line">
                <a:avLst/>
              </a:prstGeom>
              <a:noFill/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直接连接符 43"/>
              <p:cNvCxnSpPr/>
              <p:nvPr/>
            </p:nvCxnSpPr>
            <p:spPr bwMode="auto">
              <a:xfrm>
                <a:off x="3473743" y="5688833"/>
                <a:ext cx="2416" cy="148810"/>
              </a:xfrm>
              <a:prstGeom prst="line">
                <a:avLst/>
              </a:prstGeom>
              <a:noFill/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直接连接符 44"/>
              <p:cNvCxnSpPr/>
              <p:nvPr/>
            </p:nvCxnSpPr>
            <p:spPr bwMode="auto">
              <a:xfrm>
                <a:off x="3871677" y="5680364"/>
                <a:ext cx="2416" cy="148810"/>
              </a:xfrm>
              <a:prstGeom prst="line">
                <a:avLst/>
              </a:prstGeom>
              <a:noFill/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直接连接符 45"/>
              <p:cNvCxnSpPr/>
              <p:nvPr/>
            </p:nvCxnSpPr>
            <p:spPr bwMode="auto">
              <a:xfrm>
                <a:off x="4278079" y="5680362"/>
                <a:ext cx="2416" cy="148810"/>
              </a:xfrm>
              <a:prstGeom prst="line">
                <a:avLst/>
              </a:prstGeom>
              <a:noFill/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直接连接符 48"/>
              <p:cNvCxnSpPr/>
              <p:nvPr/>
            </p:nvCxnSpPr>
            <p:spPr bwMode="auto">
              <a:xfrm>
                <a:off x="2360357" y="5122332"/>
                <a:ext cx="1102303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直接连接符 49"/>
              <p:cNvCxnSpPr/>
              <p:nvPr/>
            </p:nvCxnSpPr>
            <p:spPr bwMode="auto">
              <a:xfrm>
                <a:off x="2360356" y="4342016"/>
                <a:ext cx="9358" cy="780316"/>
              </a:xfrm>
              <a:prstGeom prst="line">
                <a:avLst/>
              </a:prstGeom>
              <a:noFill/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直接连接符 51"/>
              <p:cNvCxnSpPr/>
              <p:nvPr/>
            </p:nvCxnSpPr>
            <p:spPr bwMode="auto">
              <a:xfrm>
                <a:off x="2360356" y="4342016"/>
                <a:ext cx="823226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57" name="直接连接符 56"/>
              <p:cNvCxnSpPr/>
              <p:nvPr/>
            </p:nvCxnSpPr>
            <p:spPr bwMode="auto">
              <a:xfrm>
                <a:off x="2379074" y="3678766"/>
                <a:ext cx="1102303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直接连接符 57"/>
              <p:cNvCxnSpPr/>
              <p:nvPr/>
            </p:nvCxnSpPr>
            <p:spPr bwMode="auto">
              <a:xfrm>
                <a:off x="2379074" y="2970486"/>
                <a:ext cx="0" cy="702000"/>
              </a:xfrm>
              <a:prstGeom prst="line">
                <a:avLst/>
              </a:prstGeom>
              <a:noFill/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直接连接符 58"/>
              <p:cNvCxnSpPr/>
              <p:nvPr/>
            </p:nvCxnSpPr>
            <p:spPr bwMode="auto">
              <a:xfrm>
                <a:off x="2379074" y="2969098"/>
                <a:ext cx="823226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69" name="文本框 68"/>
            <p:cNvSpPr txBox="1"/>
            <p:nvPr/>
          </p:nvSpPr>
          <p:spPr bwMode="auto">
            <a:xfrm>
              <a:off x="3081955" y="1888842"/>
              <a:ext cx="295135" cy="21544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 bwMode="auto">
            <a:xfrm>
              <a:off x="3485426" y="1888842"/>
              <a:ext cx="295135" cy="21544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 bwMode="auto">
            <a:xfrm>
              <a:off x="3888897" y="1888842"/>
              <a:ext cx="295135" cy="21544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 bwMode="auto">
            <a:xfrm>
              <a:off x="4292368" y="1888842"/>
              <a:ext cx="295135" cy="21544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 bwMode="auto">
            <a:xfrm>
              <a:off x="4678903" y="1892900"/>
              <a:ext cx="295135" cy="21544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 bwMode="auto">
            <a:xfrm>
              <a:off x="3211500" y="2260599"/>
              <a:ext cx="1613882" cy="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3217552" y="2090498"/>
              <a:ext cx="2416" cy="179587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>
              <a:off x="3615482" y="2107428"/>
              <a:ext cx="2416" cy="14881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>
              <a:off x="4021879" y="2115893"/>
              <a:ext cx="2416" cy="14881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4419813" y="2107424"/>
              <a:ext cx="2416" cy="14881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>
              <a:off x="4826215" y="2107422"/>
              <a:ext cx="2416" cy="14881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0" grpId="0" animBg="1"/>
      <p:bldP spid="67" grpId="0" animBg="1"/>
      <p:bldP spid="6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Conformer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556786" y="1226570"/>
            <a:ext cx="8358188" cy="87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decoder</a:t>
            </a:r>
            <a:endParaRPr lang="zh-CN" altLang="en-US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70" y="1790351"/>
            <a:ext cx="2969364" cy="37139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818119" y="2058679"/>
            <a:ext cx="1083733" cy="3067200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下箭头 59"/>
          <p:cNvSpPr/>
          <p:nvPr/>
        </p:nvSpPr>
        <p:spPr bwMode="auto">
          <a:xfrm rot="17243643">
            <a:off x="3752432" y="3363182"/>
            <a:ext cx="244365" cy="468000"/>
          </a:xfrm>
          <a:prstGeom prst="down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017398" y="1584319"/>
            <a:ext cx="3975137" cy="4353337"/>
            <a:chOff x="4415330" y="1414985"/>
            <a:chExt cx="3975137" cy="4353337"/>
          </a:xfrm>
        </p:grpSpPr>
        <p:sp>
          <p:nvSpPr>
            <p:cNvPr id="6" name="右弧形箭头 5"/>
            <p:cNvSpPr/>
            <p:nvPr/>
          </p:nvSpPr>
          <p:spPr bwMode="auto">
            <a:xfrm>
              <a:off x="6133710" y="3547533"/>
              <a:ext cx="1202267" cy="262467"/>
            </a:xfrm>
            <a:prstGeom prst="curvedLeftArrow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 bwMode="auto">
            <a:xfrm>
              <a:off x="5403052" y="4367941"/>
              <a:ext cx="1382008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square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zh-CN" alt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多头注意力</a:t>
              </a:r>
            </a:p>
          </p:txBody>
        </p:sp>
        <p:sp>
          <p:nvSpPr>
            <p:cNvPr id="13" name="文本框 12"/>
            <p:cNvSpPr txBox="1"/>
            <p:nvPr/>
          </p:nvSpPr>
          <p:spPr bwMode="auto">
            <a:xfrm>
              <a:off x="5811507" y="3916592"/>
              <a:ext cx="565098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zh-CN" alt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加</a:t>
              </a:r>
            </a:p>
          </p:txBody>
        </p:sp>
        <p:cxnSp>
          <p:nvCxnSpPr>
            <p:cNvPr id="8" name="直接箭头连接符 7"/>
            <p:cNvCxnSpPr>
              <a:stCxn id="4" idx="0"/>
            </p:cNvCxnSpPr>
            <p:nvPr/>
          </p:nvCxnSpPr>
          <p:spPr bwMode="auto">
            <a:xfrm flipH="1" flipV="1">
              <a:off x="6090585" y="4145877"/>
              <a:ext cx="3471" cy="2220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文本框 14"/>
            <p:cNvSpPr txBox="1"/>
            <p:nvPr/>
          </p:nvSpPr>
          <p:spPr bwMode="auto">
            <a:xfrm>
              <a:off x="5587897" y="3481132"/>
              <a:ext cx="1049753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zh-CN" alt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归一化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 flipV="1">
              <a:off x="6110989" y="3259071"/>
              <a:ext cx="0" cy="20821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文本框 16"/>
            <p:cNvSpPr txBox="1"/>
            <p:nvPr/>
          </p:nvSpPr>
          <p:spPr bwMode="auto">
            <a:xfrm>
              <a:off x="5587897" y="3028454"/>
              <a:ext cx="1049753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zh-CN" alt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全连接层</a:t>
              </a:r>
            </a:p>
          </p:txBody>
        </p:sp>
        <p:cxnSp>
          <p:nvCxnSpPr>
            <p:cNvPr id="18" name="直接箭头连接符 17"/>
            <p:cNvCxnSpPr/>
            <p:nvPr/>
          </p:nvCxnSpPr>
          <p:spPr bwMode="auto">
            <a:xfrm flipV="1">
              <a:off x="6112773" y="3702998"/>
              <a:ext cx="0" cy="20821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文本框 18"/>
            <p:cNvSpPr txBox="1"/>
            <p:nvPr/>
          </p:nvSpPr>
          <p:spPr bwMode="auto">
            <a:xfrm>
              <a:off x="5830225" y="2572109"/>
              <a:ext cx="565098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zh-CN" alt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加</a:t>
              </a:r>
            </a:p>
          </p:txBody>
        </p:sp>
        <p:cxnSp>
          <p:nvCxnSpPr>
            <p:cNvPr id="20" name="直接箭头连接符 19"/>
            <p:cNvCxnSpPr>
              <a:endCxn id="19" idx="2"/>
            </p:cNvCxnSpPr>
            <p:nvPr/>
          </p:nvCxnSpPr>
          <p:spPr bwMode="auto">
            <a:xfrm flipV="1">
              <a:off x="6112774" y="2787553"/>
              <a:ext cx="0" cy="23899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文本框 20"/>
            <p:cNvSpPr txBox="1"/>
            <p:nvPr/>
          </p:nvSpPr>
          <p:spPr bwMode="auto">
            <a:xfrm>
              <a:off x="5570963" y="2119717"/>
              <a:ext cx="1049753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zh-CN" alt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归一化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 flipV="1">
              <a:off x="6094055" y="2341579"/>
              <a:ext cx="0" cy="20821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 flipV="1">
              <a:off x="6094053" y="4679284"/>
              <a:ext cx="0" cy="20821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文本框 25"/>
            <p:cNvSpPr txBox="1"/>
            <p:nvPr/>
          </p:nvSpPr>
          <p:spPr bwMode="auto">
            <a:xfrm>
              <a:off x="5833880" y="4909812"/>
              <a:ext cx="540119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square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zh-CN" alt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拼接</a:t>
              </a:r>
            </a:p>
          </p:txBody>
        </p:sp>
        <p:sp>
          <p:nvSpPr>
            <p:cNvPr id="27" name="文本框 26"/>
            <p:cNvSpPr txBox="1"/>
            <p:nvPr/>
          </p:nvSpPr>
          <p:spPr bwMode="auto">
            <a:xfrm>
              <a:off x="4415330" y="5552878"/>
              <a:ext cx="295135" cy="21544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 bwMode="auto">
            <a:xfrm>
              <a:off x="4818801" y="5552878"/>
              <a:ext cx="295135" cy="21544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 bwMode="auto">
            <a:xfrm>
              <a:off x="5222272" y="5552878"/>
              <a:ext cx="295135" cy="21544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 bwMode="auto">
            <a:xfrm>
              <a:off x="5625743" y="5552878"/>
              <a:ext cx="295135" cy="21544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 bwMode="auto">
            <a:xfrm>
              <a:off x="6029212" y="5540002"/>
              <a:ext cx="295135" cy="21544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 bwMode="auto">
            <a:xfrm>
              <a:off x="6370451" y="5074727"/>
              <a:ext cx="129600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4562897" y="5382519"/>
              <a:ext cx="1613882" cy="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4560482" y="5373291"/>
              <a:ext cx="2416" cy="179587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4966879" y="5381754"/>
              <a:ext cx="2416" cy="14881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5373276" y="5390219"/>
              <a:ext cx="2416" cy="14881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5771210" y="5381750"/>
              <a:ext cx="2416" cy="14881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>
              <a:off x="6177612" y="5381748"/>
              <a:ext cx="2416" cy="14881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4988282" y="4823209"/>
              <a:ext cx="1102303" cy="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4988281" y="4042893"/>
              <a:ext cx="9358" cy="780316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4988281" y="4042893"/>
              <a:ext cx="823226" cy="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5006999" y="3379643"/>
              <a:ext cx="1102303" cy="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5006999" y="2671363"/>
              <a:ext cx="0" cy="70200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5006999" y="2669975"/>
              <a:ext cx="823226" cy="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9" name="文本框 68"/>
            <p:cNvSpPr txBox="1"/>
            <p:nvPr/>
          </p:nvSpPr>
          <p:spPr bwMode="auto">
            <a:xfrm>
              <a:off x="4873876" y="1640521"/>
              <a:ext cx="295135" cy="21544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1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 bwMode="auto">
            <a:xfrm>
              <a:off x="5951746" y="1640521"/>
              <a:ext cx="295135" cy="21544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en-US" altLang="zh-CN" sz="1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1400" b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 bwMode="auto">
            <a:xfrm>
              <a:off x="5373276" y="5071024"/>
              <a:ext cx="0" cy="31666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 flipV="1">
              <a:off x="6094056" y="1890898"/>
              <a:ext cx="0" cy="229040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2" name="文本框 61"/>
            <p:cNvSpPr txBox="1"/>
            <p:nvPr/>
          </p:nvSpPr>
          <p:spPr bwMode="auto">
            <a:xfrm>
              <a:off x="5587677" y="1640515"/>
              <a:ext cx="295135" cy="21544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1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zh-CN" alt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5324119" y="1723173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椭圆 62"/>
            <p:cNvSpPr/>
            <p:nvPr/>
          </p:nvSpPr>
          <p:spPr bwMode="auto">
            <a:xfrm>
              <a:off x="5442651" y="1714700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4833546" y="1570553"/>
              <a:ext cx="1083733" cy="360000"/>
            </a:xfrm>
            <a:prstGeom prst="rect">
              <a:avLst/>
            </a:prstGeom>
            <a:noFill/>
            <a:ln w="1587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 bwMode="auto">
            <a:xfrm>
              <a:off x="7666053" y="1415860"/>
              <a:ext cx="1" cy="61200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5381820" y="1415133"/>
              <a:ext cx="2284233" cy="227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文本框 73"/>
            <p:cNvSpPr txBox="1"/>
            <p:nvPr/>
          </p:nvSpPr>
          <p:spPr bwMode="auto">
            <a:xfrm>
              <a:off x="7038934" y="2571857"/>
              <a:ext cx="121588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square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zh-CN" alt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多头注意力</a:t>
              </a:r>
            </a:p>
          </p:txBody>
        </p:sp>
        <p:sp>
          <p:nvSpPr>
            <p:cNvPr id="75" name="文本框 74"/>
            <p:cNvSpPr txBox="1"/>
            <p:nvPr/>
          </p:nvSpPr>
          <p:spPr bwMode="auto">
            <a:xfrm>
              <a:off x="7364325" y="3109912"/>
              <a:ext cx="565098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zh-CN" alt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加</a:t>
              </a:r>
            </a:p>
          </p:txBody>
        </p:sp>
        <p:sp>
          <p:nvSpPr>
            <p:cNvPr id="82" name="文本框 81"/>
            <p:cNvSpPr txBox="1"/>
            <p:nvPr/>
          </p:nvSpPr>
          <p:spPr bwMode="auto">
            <a:xfrm>
              <a:off x="7121998" y="3555633"/>
              <a:ext cx="1049753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zh-CN" alt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归一化</a:t>
              </a:r>
            </a:p>
          </p:txBody>
        </p:sp>
        <p:cxnSp>
          <p:nvCxnSpPr>
            <p:cNvPr id="84" name="直接箭头连接符 83"/>
            <p:cNvCxnSpPr/>
            <p:nvPr/>
          </p:nvCxnSpPr>
          <p:spPr bwMode="auto">
            <a:xfrm flipV="1">
              <a:off x="5391427" y="1414985"/>
              <a:ext cx="0" cy="156437"/>
            </a:xfrm>
            <a:prstGeom prst="straightConnector1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5" name="文本框 84"/>
            <p:cNvSpPr txBox="1"/>
            <p:nvPr/>
          </p:nvSpPr>
          <p:spPr bwMode="auto">
            <a:xfrm>
              <a:off x="7193494" y="2033802"/>
              <a:ext cx="906761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square" rtlCol="0" anchor="ctr">
              <a:spAutoFit/>
            </a:bodyPr>
            <a:lstStyle/>
            <a:p>
              <a:pPr marL="273050" indent="-273050" algn="ctr">
                <a:buClr>
                  <a:schemeClr val="accent1"/>
                </a:buClr>
              </a:pPr>
              <a:r>
                <a:rPr lang="zh-CN" alt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位置编码</a:t>
              </a:r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>
              <a:off x="7655341" y="2451172"/>
              <a:ext cx="735126" cy="2803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>
              <a:off x="8390467" y="2445688"/>
              <a:ext cx="0" cy="771946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7929423" y="3216184"/>
              <a:ext cx="461044" cy="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7666052" y="2340486"/>
              <a:ext cx="1" cy="235954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>
              <a:off x="7666051" y="2873890"/>
              <a:ext cx="1" cy="235954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7666051" y="3331094"/>
              <a:ext cx="1" cy="235954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5368660" y="5071178"/>
              <a:ext cx="466472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7666052" y="3766797"/>
              <a:ext cx="1" cy="130680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Conformer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124497" y="1454149"/>
            <a:ext cx="6454104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Conformer</a:t>
            </a:r>
          </a:p>
          <a:p>
            <a:pPr marL="1143000" lvl="1">
              <a:lnSpc>
                <a:spcPts val="24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卷积增强的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Transformer</a:t>
            </a:r>
          </a:p>
          <a:p>
            <a:pPr marL="1143000" lvl="1">
              <a:lnSpc>
                <a:spcPts val="24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dirty="0" smtClean="0"/>
              <a:t>Transformer</a:t>
            </a:r>
            <a:r>
              <a:rPr lang="zh-CN" altLang="en-US" sz="2000" dirty="0" smtClean="0"/>
              <a:t>擅长提取</a:t>
            </a:r>
            <a:r>
              <a:rPr lang="zh-CN" altLang="en-US" sz="2000" dirty="0"/>
              <a:t>长</a:t>
            </a:r>
            <a:r>
              <a:rPr lang="zh-CN" altLang="en-US" sz="2000" dirty="0" smtClean="0"/>
              <a:t>序列中的语义依赖关系</a:t>
            </a:r>
            <a:endParaRPr lang="en-US" altLang="zh-CN" sz="2000" dirty="0" smtClean="0"/>
          </a:p>
          <a:p>
            <a:pPr marL="1143000" lvl="1">
              <a:lnSpc>
                <a:spcPts val="24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/>
              <a:t>卷积则是擅长提取局部</a:t>
            </a:r>
            <a:r>
              <a:rPr lang="zh-CN" altLang="en-US" sz="2000" dirty="0" smtClean="0"/>
              <a:t>特征</a:t>
            </a:r>
            <a:endParaRPr lang="en-US" altLang="zh-CN" sz="2000" dirty="0" smtClean="0"/>
          </a:p>
          <a:p>
            <a:pPr marL="1143000" lvl="1">
              <a:lnSpc>
                <a:spcPts val="24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/>
              <a:t>可以用</a:t>
            </a:r>
            <a:r>
              <a:rPr lang="zh-CN" altLang="en-US" sz="2000" dirty="0"/>
              <a:t>卷积去加强</a:t>
            </a:r>
            <a:r>
              <a:rPr lang="en-US" altLang="zh-CN" sz="2000" dirty="0"/>
              <a:t>Transformer</a:t>
            </a:r>
            <a:r>
              <a:rPr lang="zh-CN" altLang="en-US" sz="2000" dirty="0"/>
              <a:t>在语音识别领域的</a:t>
            </a:r>
            <a:r>
              <a:rPr lang="zh-CN" altLang="en-US" sz="2000" dirty="0" smtClean="0"/>
              <a:t>效果</a:t>
            </a:r>
            <a:endParaRPr lang="en-US" altLang="zh-CN" sz="2000" dirty="0" smtClean="0"/>
          </a:p>
          <a:p>
            <a:pPr marL="1143000" lvl="1">
              <a:lnSpc>
                <a:spcPts val="24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Encoder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如图所示</a:t>
            </a: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</a:p>
          <a:p>
            <a:pPr lvl="1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7897" y="6300132"/>
            <a:ext cx="77765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400" b="1" dirty="0" smtClean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400" b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Gulati, Anmol, et al. </a:t>
            </a:r>
            <a:r>
              <a:rPr lang="en-US" altLang="zh-CN" sz="1400" b="1" dirty="0" smtClean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“Conformer</a:t>
            </a:r>
            <a:r>
              <a:rPr lang="en-US" altLang="zh-CN" sz="1400" b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Convolution-augmented Transformer for Speech </a:t>
            </a:r>
            <a:r>
              <a:rPr lang="en-US" altLang="zh-CN" sz="1400" b="1" dirty="0" smtClean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lang="zh-CN" altLang="en-US" sz="1400" b="1" smtClean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400" b="1" smtClean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34" y="1548247"/>
            <a:ext cx="1853112" cy="43466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91143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8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不训练</a:t>
            </a:r>
            <a:r>
              <a:rPr lang="en-US" altLang="zh-CN" sz="28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GMM-HMM</a:t>
            </a:r>
            <a:r>
              <a:rPr lang="zh-CN" altLang="en-US" sz="28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，直接训练深度神经网络模型的方法就被称之为</a:t>
            </a:r>
            <a:r>
              <a:rPr lang="zh-CN" altLang="en-US" sz="2800" kern="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端到端</a:t>
            </a:r>
            <a:r>
              <a:rPr lang="zh-CN" altLang="en-US" sz="28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训练方法</a:t>
            </a:r>
            <a:endParaRPr lang="en-US" altLang="zh-CN" sz="2800" kern="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p"/>
            </a:pPr>
            <a:r>
              <a:rPr lang="en-US" altLang="zh-CN" sz="28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端到端语音识别技术：</a:t>
            </a:r>
            <a:endParaRPr lang="en-US" altLang="zh-CN" sz="2800" kern="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CTC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的语音识别方法</a:t>
            </a:r>
            <a:endParaRPr lang="en-US" altLang="zh-CN" sz="2400" b="1" kern="0" dirty="0" smtClean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Attention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的语音识别方法</a:t>
            </a:r>
            <a:endParaRPr lang="en-US" altLang="zh-CN" sz="2400" b="1" kern="0" dirty="0" smtClean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基于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RNN-T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的语音识别方法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基于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Conformer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语音识别方法</a:t>
            </a:r>
            <a:endParaRPr lang="en-US" altLang="zh-CN" sz="2400" b="1" kern="0" dirty="0" smtClean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spcAft>
                <a:spcPts val="600"/>
              </a:spcAft>
              <a:buClrTx/>
              <a:buSzTx/>
              <a:buNone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。。。。。</a:t>
            </a:r>
            <a:endParaRPr lang="en-US" altLang="zh-CN" sz="2400" b="1" kern="0" dirty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                     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                          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zh-CN" altLang="en-US" dirty="0" smtClean="0"/>
              <a:t>端到端训练</a:t>
            </a:r>
          </a:p>
        </p:txBody>
      </p:sp>
    </p:spTree>
    <p:custDataLst>
      <p:tags r:id="rId1"/>
    </p:custDataLst>
  </p:cSld>
  <p:clrMapOvr>
    <a:masterClrMapping/>
  </p:clrMapOvr>
  <p:transition spd="slow" advClick="0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995" y="2606406"/>
            <a:ext cx="8050672" cy="20415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Wav2vec</a:t>
            </a:r>
            <a:r>
              <a:rPr lang="zh-CN" alt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：无监督语音预训练模型</a:t>
            </a:r>
            <a:endParaRPr lang="zh-CN" altLang="en-US" sz="40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15036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Wav2vec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：无监督预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训练模型</a:t>
            </a: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27695" y="1358777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大规模的无标注数据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</a:rPr>
              <a:t>上</a:t>
            </a:r>
            <a:r>
              <a:rPr lang="zh-CN" altLang="en-US" sz="2400" dirty="0" smtClean="0"/>
              <a:t>进行无监督预训练</a:t>
            </a:r>
            <a:endParaRPr lang="en-US" altLang="zh-CN" sz="2400" dirty="0" smtClean="0"/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/>
              <a:t>得到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</a:rPr>
              <a:t>声学表示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初始模型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wav2vec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7009" y="6359402"/>
            <a:ext cx="78688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Schneider, S. , et al. "wav2vec: Unsupervised Pre-training for Speech Recognition." </a:t>
            </a:r>
            <a:r>
              <a:rPr lang="en-US" altLang="zh-CN" sz="12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Interspeech</a:t>
            </a:r>
            <a:r>
              <a:rPr lang="en-US" altLang="zh-CN" sz="1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2019</a:t>
            </a:r>
            <a:r>
              <a:rPr lang="en-US" altLang="zh-CN" sz="1200" dirty="0" smtClean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009" y="3357563"/>
            <a:ext cx="4486188" cy="2707640"/>
          </a:xfrm>
          <a:prstGeom prst="rect">
            <a:avLst/>
          </a:prstGeom>
        </p:spPr>
      </p:pic>
      <p:sp>
        <p:nvSpPr>
          <p:cNvPr id="7" name="AutoShape 50"/>
          <p:cNvSpPr>
            <a:spLocks noChangeArrowheads="1"/>
          </p:cNvSpPr>
          <p:nvPr/>
        </p:nvSpPr>
        <p:spPr bwMode="auto">
          <a:xfrm>
            <a:off x="6929306" y="5092116"/>
            <a:ext cx="1602298" cy="543075"/>
          </a:xfrm>
          <a:prstGeom prst="wedgeRoundRectCallout">
            <a:avLst>
              <a:gd name="adj1" fmla="val -55014"/>
              <a:gd name="adj2" fmla="val -52646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编码器网络</a:t>
            </a:r>
            <a:r>
              <a:rPr lang="en-US" altLang="zh-CN" sz="1400" dirty="0"/>
              <a:t>encoder network</a:t>
            </a:r>
            <a:endParaRPr lang="zh-CN" altLang="en-US" sz="14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50"/>
          <p:cNvSpPr>
            <a:spLocks noChangeArrowheads="1"/>
          </p:cNvSpPr>
          <p:nvPr/>
        </p:nvSpPr>
        <p:spPr bwMode="auto">
          <a:xfrm>
            <a:off x="817009" y="5004995"/>
            <a:ext cx="1085874" cy="358658"/>
          </a:xfrm>
          <a:prstGeom prst="wedgeRoundRectCallout">
            <a:avLst>
              <a:gd name="adj1" fmla="val 125887"/>
              <a:gd name="adj2" fmla="val -104718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编码向量</a:t>
            </a:r>
            <a:endParaRPr lang="zh-CN" altLang="en-US" sz="14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50"/>
          <p:cNvSpPr>
            <a:spLocks noChangeArrowheads="1"/>
          </p:cNvSpPr>
          <p:nvPr/>
        </p:nvSpPr>
        <p:spPr bwMode="auto">
          <a:xfrm>
            <a:off x="6990400" y="4246452"/>
            <a:ext cx="1564002" cy="543075"/>
          </a:xfrm>
          <a:prstGeom prst="wedgeRoundRectCallout">
            <a:avLst>
              <a:gd name="adj1" fmla="val -174627"/>
              <a:gd name="adj2" fmla="val 2964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上下文网络</a:t>
            </a:r>
            <a:r>
              <a:rPr lang="en-US" altLang="zh-CN" sz="1400" dirty="0" smtClean="0"/>
              <a:t>context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network</a:t>
            </a:r>
            <a:endParaRPr lang="zh-CN" altLang="en-US" sz="14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86792" y="3707165"/>
            <a:ext cx="2040218" cy="655109"/>
            <a:chOff x="486792" y="3707165"/>
            <a:chExt cx="2040218" cy="655109"/>
          </a:xfrm>
        </p:grpSpPr>
        <p:sp>
          <p:nvSpPr>
            <p:cNvPr id="10" name="AutoShape 50"/>
            <p:cNvSpPr>
              <a:spLocks noChangeArrowheads="1"/>
            </p:cNvSpPr>
            <p:nvPr/>
          </p:nvSpPr>
          <p:spPr bwMode="auto">
            <a:xfrm>
              <a:off x="486792" y="3707165"/>
              <a:ext cx="2040218" cy="655109"/>
            </a:xfrm>
            <a:prstGeom prst="wedgeRoundRectCallout">
              <a:avLst>
                <a:gd name="adj1" fmla="val 63734"/>
                <a:gd name="adj2" fmla="val 34525"/>
                <a:gd name="adj3" fmla="val 16667"/>
              </a:avLst>
            </a:prstGeom>
            <a:solidFill>
              <a:srgbClr val="FFFFFF"/>
            </a:solidFill>
            <a:ln w="38100" cmpd="dbl">
              <a:solidFill>
                <a:srgbClr val="FF0000"/>
              </a:solidFill>
              <a:miter lim="800000"/>
            </a:ln>
          </p:spPr>
          <p:txBody>
            <a:bodyPr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zh-CN" altLang="en-US" sz="14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上下文向量</a:t>
              </a:r>
              <a:endParaRPr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Aft>
                  <a:spcPts val="0"/>
                </a:spcAft>
                <a:defRPr/>
              </a:pPr>
              <a:endParaRPr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215" y="4009246"/>
              <a:ext cx="1982315" cy="295667"/>
            </a:xfrm>
            <a:prstGeom prst="rect">
              <a:avLst/>
            </a:prstGeom>
          </p:spPr>
        </p:pic>
      </p:grpSp>
      <p:sp>
        <p:nvSpPr>
          <p:cNvPr id="13" name="AutoShape 50"/>
          <p:cNvSpPr>
            <a:spLocks noChangeArrowheads="1"/>
          </p:cNvSpPr>
          <p:nvPr/>
        </p:nvSpPr>
        <p:spPr bwMode="auto">
          <a:xfrm>
            <a:off x="3731337" y="2667903"/>
            <a:ext cx="2040218" cy="655109"/>
          </a:xfrm>
          <a:prstGeom prst="wedgeRoundRectCallout">
            <a:avLst>
              <a:gd name="adj1" fmla="val -111018"/>
              <a:gd name="adj2" fmla="val 174105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1400" dirty="0" smtClean="0"/>
              <a:t>为感受野</a:t>
            </a:r>
            <a:endParaRPr lang="en-US" altLang="zh-CN" sz="1400" dirty="0" smtClean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dirty="0" smtClean="0"/>
              <a:t>（</a:t>
            </a:r>
            <a:r>
              <a:rPr lang="en-US" altLang="zh-CN" sz="1400" dirty="0"/>
              <a:t>receptive field size</a:t>
            </a:r>
            <a:r>
              <a:rPr lang="zh-CN" altLang="en-US" sz="1400" dirty="0"/>
              <a:t>）</a:t>
            </a:r>
            <a:endParaRPr lang="zh-CN" altLang="en-US" sz="14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10" y="3184767"/>
            <a:ext cx="7267575" cy="733425"/>
          </a:xfrm>
          <a:prstGeom prst="rect">
            <a:avLst/>
          </a:prstGeom>
        </p:spPr>
      </p:pic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Wav2vec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：无监督预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训练模型</a:t>
            </a: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27695" y="1358777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Wav2vec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/>
              <a:t>损失函数采用</a:t>
            </a:r>
            <a:r>
              <a:rPr lang="en-US" altLang="zh-CN" sz="2400" dirty="0" smtClean="0"/>
              <a:t>contrastive loss</a:t>
            </a: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7009" y="6359402"/>
            <a:ext cx="78688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Schneider, S. , et al. "wav2vec: Unsupervised Pre-training for Speech Recognition." </a:t>
            </a:r>
            <a:r>
              <a:rPr lang="en-US" altLang="zh-CN" sz="12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Interspeech</a:t>
            </a:r>
            <a:r>
              <a:rPr lang="en-US" altLang="zh-CN" sz="1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2019</a:t>
            </a:r>
            <a:r>
              <a:rPr lang="en-US" altLang="zh-CN" sz="1200" dirty="0" smtClean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50"/>
          <p:cNvSpPr>
            <a:spLocks noChangeArrowheads="1"/>
          </p:cNvSpPr>
          <p:nvPr/>
        </p:nvSpPr>
        <p:spPr bwMode="auto">
          <a:xfrm>
            <a:off x="4202906" y="4042108"/>
            <a:ext cx="2382473" cy="731126"/>
          </a:xfrm>
          <a:prstGeom prst="wedgeRoundRectCallout">
            <a:avLst>
              <a:gd name="adj1" fmla="val 40239"/>
              <a:gd name="adj2" fmla="val -91401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负例</a:t>
            </a:r>
            <a:endParaRPr lang="en-US" altLang="zh-CN" sz="14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（从</a:t>
            </a: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个特定的负例分布中采样得到</a:t>
            </a: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4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50"/>
          <p:cNvSpPr>
            <a:spLocks noChangeArrowheads="1"/>
          </p:cNvSpPr>
          <p:nvPr/>
        </p:nvSpPr>
        <p:spPr bwMode="auto">
          <a:xfrm>
            <a:off x="1345238" y="2657049"/>
            <a:ext cx="1280515" cy="358658"/>
          </a:xfrm>
          <a:prstGeom prst="wedgeRoundRectCallout">
            <a:avLst>
              <a:gd name="adj1" fmla="val 72123"/>
              <a:gd name="adj2" fmla="val 164266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r>
              <a:rPr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zh-CN" altLang="en-US" sz="14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50"/>
          <p:cNvSpPr>
            <a:spLocks noChangeArrowheads="1"/>
          </p:cNvSpPr>
          <p:nvPr/>
        </p:nvSpPr>
        <p:spPr bwMode="auto">
          <a:xfrm>
            <a:off x="4471331" y="2299589"/>
            <a:ext cx="2457975" cy="774608"/>
          </a:xfrm>
          <a:prstGeom prst="wedgeRoundRectCallout">
            <a:avLst>
              <a:gd name="adj1" fmla="val -66940"/>
              <a:gd name="adj2" fmla="val 92069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1400" dirty="0"/>
              <a:t>step-specific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线性预测器层</a:t>
            </a:r>
            <a:endParaRPr lang="en-US" altLang="zh-C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endParaRPr lang="zh-CN" altLang="en-US" sz="14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833" y="2697757"/>
            <a:ext cx="1676969" cy="31320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3945" y="4928010"/>
            <a:ext cx="8419270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作者使用</a:t>
            </a:r>
            <a:r>
              <a:rPr lang="en-US" altLang="zh-CN" sz="24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替换</a:t>
            </a:r>
            <a:r>
              <a:rPr lang="zh-CN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了</a:t>
            </a:r>
            <a:r>
              <a:rPr lang="en-US" altLang="zh-CN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log-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mel</a:t>
            </a:r>
            <a:r>
              <a:rPr lang="en-US" altLang="zh-CN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filterbank</a:t>
            </a:r>
            <a:r>
              <a:rPr lang="zh-CN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特征，在</a:t>
            </a:r>
            <a:r>
              <a:rPr lang="en-US" altLang="zh-CN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ASR</a:t>
            </a:r>
            <a:r>
              <a:rPr lang="zh-CN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实验中取得了更好的性能。</a:t>
            </a: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20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Wav2vec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：无监督预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训练模型</a:t>
            </a: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27695" y="1358777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vq-wav2vec</a:t>
            </a: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7009" y="6300679"/>
            <a:ext cx="7868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12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Baevski</a:t>
            </a:r>
            <a:r>
              <a:rPr lang="en-US" altLang="zh-CN" sz="1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Alexei , S. Schneider , and M. </a:t>
            </a:r>
            <a:r>
              <a:rPr lang="en-US" altLang="zh-CN" sz="12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Auli</a:t>
            </a:r>
            <a:r>
              <a:rPr lang="en-US" altLang="zh-CN" sz="1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"vq-wav2vec: Self-Supervised Learning of Discrete Speech Representations." International Conference on Learning Representations 2020</a:t>
            </a:r>
            <a:r>
              <a:rPr lang="en-US" altLang="zh-CN" sz="1200" dirty="0" smtClean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33" y="2058155"/>
            <a:ext cx="6909445" cy="360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2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 bwMode="auto">
          <a:xfrm>
            <a:off x="327695" y="1358777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Wav2vec 2.0</a:t>
            </a:r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endParaRPr lang="en-US" altLang="zh-CN" sz="2400" dirty="0" smtClean="0"/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endParaRPr lang="en-US" altLang="zh-CN" sz="2400" dirty="0" smtClean="0"/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endParaRPr lang="en-US" altLang="zh-CN" sz="2400" dirty="0"/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endParaRPr lang="en-US" altLang="zh-CN" sz="2400" dirty="0" smtClean="0"/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endParaRPr lang="en-US" altLang="zh-CN" sz="2400" dirty="0"/>
          </a:p>
          <a:p>
            <a:pPr marL="6858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/>
              <a:t>为方言</a:t>
            </a:r>
            <a:r>
              <a:rPr lang="zh-CN" altLang="en-US" sz="2400" dirty="0"/>
              <a:t>和细分领域的语音识别</a:t>
            </a:r>
            <a:r>
              <a:rPr lang="zh-CN" altLang="en-US" sz="2400" dirty="0" smtClean="0"/>
              <a:t>任务创造了条件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68" y="2421019"/>
            <a:ext cx="6190476" cy="3057143"/>
          </a:xfrm>
          <a:prstGeom prst="rect">
            <a:avLst/>
          </a:prstGeom>
        </p:spPr>
      </p:pic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Wav2vec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：无监督预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训练模型</a:t>
            </a:r>
          </a:p>
        </p:txBody>
      </p:sp>
      <p:sp>
        <p:nvSpPr>
          <p:cNvPr id="3" name="矩形 2"/>
          <p:cNvSpPr/>
          <p:nvPr/>
        </p:nvSpPr>
        <p:spPr>
          <a:xfrm>
            <a:off x="817009" y="6359402"/>
            <a:ext cx="78688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Baevski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A. , et al. "wav2vec 2.0: A Framework for Self-Supervised Learning of Speech Representations." 2020.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50"/>
          <p:cNvSpPr>
            <a:spLocks noChangeArrowheads="1"/>
          </p:cNvSpPr>
          <p:nvPr/>
        </p:nvSpPr>
        <p:spPr bwMode="auto">
          <a:xfrm>
            <a:off x="5267912" y="1377462"/>
            <a:ext cx="3104301" cy="543075"/>
          </a:xfrm>
          <a:prstGeom prst="wedgeRoundRectCallout">
            <a:avLst>
              <a:gd name="adj1" fmla="val -114342"/>
              <a:gd name="adj2" fmla="val 339713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dirty="0"/>
              <a:t>大约一半的音频表示在被馈送到</a:t>
            </a:r>
            <a:r>
              <a:rPr lang="en-US" altLang="zh-CN" sz="1400" dirty="0"/>
              <a:t>transformer</a:t>
            </a:r>
            <a:r>
              <a:rPr lang="zh-CN" altLang="en-US" sz="1400" dirty="0"/>
              <a:t>之前被隐蔽掉（</a:t>
            </a:r>
            <a:r>
              <a:rPr lang="en-US" altLang="zh-CN" sz="1400" dirty="0"/>
              <a:t>masked</a:t>
            </a:r>
            <a:r>
              <a:rPr lang="zh-CN" altLang="en-US" sz="1400" dirty="0"/>
              <a:t>）</a:t>
            </a:r>
            <a:endParaRPr lang="zh-CN" altLang="en-US" sz="14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50"/>
          <p:cNvSpPr>
            <a:spLocks noChangeArrowheads="1"/>
          </p:cNvSpPr>
          <p:nvPr/>
        </p:nvSpPr>
        <p:spPr bwMode="auto">
          <a:xfrm>
            <a:off x="300366" y="2045225"/>
            <a:ext cx="1614603" cy="400440"/>
          </a:xfrm>
          <a:prstGeom prst="wedgeRoundRectCallout">
            <a:avLst>
              <a:gd name="adj1" fmla="val 22943"/>
              <a:gd name="adj2" fmla="val 252792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zh-CN" altLang="en-US" sz="14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04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063398" y="2830513"/>
            <a:ext cx="3020379" cy="14465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</a:pPr>
            <a:r>
              <a:rPr kumimoji="1" lang="zh-CN" altLang="en-US" sz="8800" b="1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谢 谢</a:t>
            </a:r>
            <a:endParaRPr kumimoji="1" lang="en-US" altLang="zh-CN" sz="8800" b="1" dirty="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 advClick="0">
    <p:sndAc>
      <p:endSnd/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995" y="2606406"/>
            <a:ext cx="7849492" cy="20415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48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CTC</a:t>
            </a:r>
            <a:r>
              <a:rPr lang="zh-CN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的语音识别方法</a:t>
            </a:r>
            <a:endParaRPr lang="zh-CN" altLang="en-US" sz="4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85750" y="1453917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ts val="3000"/>
              </a:lnSpc>
              <a:buClr>
                <a:srgbClr val="FF3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在分类环节，只要还需将每帧都识别成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Senones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类，就不可能真正抛弃</a:t>
            </a:r>
            <a:r>
              <a:rPr lang="en-US" altLang="zh-CN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HMM</a:t>
            </a:r>
            <a:r>
              <a:rPr lang="zh-CN" altLang="zh-CN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3000"/>
              </a:lnSpc>
              <a:buClr>
                <a:srgbClr val="FF3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不识别成</a:t>
            </a:r>
            <a:r>
              <a:rPr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Senones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类，识别成什么？单帧不是音素或词，只是它们的一部分</a:t>
            </a:r>
            <a:endParaRPr lang="en-US" altLang="zh-CN" sz="2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3000"/>
              </a:lnSpc>
              <a:buClr>
                <a:srgbClr val="FF3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解决方案：从</a:t>
            </a:r>
            <a:r>
              <a:rPr lang="zh-CN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识别分类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变成</a:t>
            </a:r>
            <a:r>
              <a:rPr lang="zh-CN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信号检测</a:t>
            </a:r>
            <a:endParaRPr lang="en-US" altLang="zh-CN" sz="2200" dirty="0" smtClean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23232" name="组合 223231"/>
          <p:cNvGrpSpPr/>
          <p:nvPr/>
        </p:nvGrpSpPr>
        <p:grpSpPr>
          <a:xfrm>
            <a:off x="2446338" y="5291138"/>
            <a:ext cx="3498601" cy="459661"/>
            <a:chOff x="2446338" y="5156914"/>
            <a:chExt cx="3498601" cy="459661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4314125" y="5335240"/>
            <a:ext cx="2286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44" name="Equation" r:id="rId4" imgW="2743200" imgH="3048000" progId="Equation.DSMT4">
                    <p:embed/>
                  </p:oleObj>
                </mc:Choice>
                <mc:Fallback>
                  <p:oleObj name="Equation" r:id="rId4" imgW="2743200" imgH="3048000" progId="Equation.DSMT4">
                    <p:embed/>
                    <p:pic>
                      <p:nvPicPr>
                        <p:cNvPr id="0" name="图片 165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4125" y="5335240"/>
                          <a:ext cx="228600" cy="254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4746173" y="5335240"/>
            <a:ext cx="2286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45" name="Equation" r:id="rId6" imgW="2743200" imgH="3048000" progId="Equation.DSMT4">
                    <p:embed/>
                  </p:oleObj>
                </mc:Choice>
                <mc:Fallback>
                  <p:oleObj name="Equation" r:id="rId6" imgW="2743200" imgH="3048000" progId="Equation.DSMT4">
                    <p:embed/>
                    <p:pic>
                      <p:nvPicPr>
                        <p:cNvPr id="0" name="图片 1651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173" y="5335240"/>
                          <a:ext cx="228600" cy="254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2446338" y="5158501"/>
            <a:ext cx="304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46" name="Equation" r:id="rId7" imgW="152400" imgH="228600" progId="Equation.DSMT4">
                    <p:embed/>
                  </p:oleObj>
                </mc:Choice>
                <mc:Fallback>
                  <p:oleObj name="Equation" r:id="rId7" imgW="152400" imgH="228600" progId="Equation.DSMT4">
                    <p:embed/>
                    <p:pic>
                      <p:nvPicPr>
                        <p:cNvPr id="0" name="图片 1651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6338" y="5158501"/>
                          <a:ext cx="3048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2873375" y="5156914"/>
            <a:ext cx="355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47" name="Equation" r:id="rId9" imgW="177800" imgH="228600" progId="Equation.DSMT4">
                    <p:embed/>
                  </p:oleObj>
                </mc:Choice>
                <mc:Fallback>
                  <p:oleObj name="Equation" r:id="rId9" imgW="177800" imgH="228600" progId="Equation.DSMT4">
                    <p:embed/>
                    <p:pic>
                      <p:nvPicPr>
                        <p:cNvPr id="0" name="图片 1651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3375" y="5156914"/>
                          <a:ext cx="3556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3338830" y="5157687"/>
            <a:ext cx="330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48" name="Equation" r:id="rId11" imgW="165100" imgH="228600" progId="Equation.DSMT4">
                    <p:embed/>
                  </p:oleObj>
                </mc:Choice>
                <mc:Fallback>
                  <p:oleObj name="Equation" r:id="rId11" imgW="165100" imgH="228600" progId="Equation.DSMT4">
                    <p:embed/>
                    <p:pic>
                      <p:nvPicPr>
                        <p:cNvPr id="0" name="图片 165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8830" y="5157687"/>
                          <a:ext cx="3302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5048001" y="5157192"/>
            <a:ext cx="5334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49" name="Equation" r:id="rId13" imgW="6400800" imgH="5486400" progId="Equation.DSMT4">
                    <p:embed/>
                  </p:oleObj>
                </mc:Choice>
                <mc:Fallback>
                  <p:oleObj name="Equation" r:id="rId13" imgW="6400800" imgH="5486400" progId="Equation.DSMT4">
                    <p:embed/>
                    <p:pic>
                      <p:nvPicPr>
                        <p:cNvPr id="0" name="图片 165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8001" y="5157192"/>
                          <a:ext cx="5334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5589339" y="5157192"/>
            <a:ext cx="355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50" name="Equation" r:id="rId15" imgW="4267200" imgH="5486400" progId="Equation.DSMT4">
                    <p:embed/>
                  </p:oleObj>
                </mc:Choice>
                <mc:Fallback>
                  <p:oleObj name="Equation" r:id="rId15" imgW="4267200" imgH="5486400" progId="Equation.DSMT4">
                    <p:embed/>
                    <p:pic>
                      <p:nvPicPr>
                        <p:cNvPr id="0" name="图片 165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9339" y="5157192"/>
                          <a:ext cx="3556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3814763" y="5159375"/>
            <a:ext cx="355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51" name="Equation" r:id="rId17" imgW="4267200" imgH="5486400" progId="Equation.DSMT4">
                    <p:embed/>
                  </p:oleObj>
                </mc:Choice>
                <mc:Fallback>
                  <p:oleObj name="Equation" r:id="rId17" imgW="4267200" imgH="5486400" progId="Equation.DSMT4">
                    <p:embed/>
                    <p:pic>
                      <p:nvPicPr>
                        <p:cNvPr id="0" name="图片 165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4763" y="5159375"/>
                          <a:ext cx="3556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左大括号 1"/>
          <p:cNvSpPr/>
          <p:nvPr/>
        </p:nvSpPr>
        <p:spPr bwMode="auto">
          <a:xfrm>
            <a:off x="2446229" y="5092118"/>
            <a:ext cx="152280" cy="345103"/>
          </a:xfrm>
          <a:prstGeom prst="leftBrac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428820" y="4025144"/>
            <a:ext cx="1673397" cy="608587"/>
            <a:chOff x="2428820" y="3857364"/>
            <a:chExt cx="1673397" cy="608587"/>
          </a:xfrm>
        </p:grpSpPr>
        <p:sp>
          <p:nvSpPr>
            <p:cNvPr id="23" name="左大括号 22"/>
            <p:cNvSpPr/>
            <p:nvPr/>
          </p:nvSpPr>
          <p:spPr bwMode="auto">
            <a:xfrm rot="5400000" flipV="1">
              <a:off x="3045864" y="3409598"/>
              <a:ext cx="439309" cy="1673397"/>
            </a:xfrm>
            <a:prstGeom prst="leftBrace">
              <a:avLst/>
            </a:prstGeom>
            <a:noFill/>
            <a:ln w="222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 bwMode="auto">
            <a:xfrm>
              <a:off x="3235013" y="3857364"/>
              <a:ext cx="37863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rtlCol="0" anchor="ctr">
              <a:spAutoFit/>
            </a:bodyPr>
            <a:lstStyle/>
            <a:p>
              <a:pPr marL="273050" indent="-273050">
                <a:buClr>
                  <a:schemeClr val="accent1"/>
                </a:buClr>
              </a:pPr>
              <a:r>
                <a:rPr lang="en-US" altLang="zh-CN" sz="1600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ao</a:t>
              </a:r>
              <a:endPara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28821" y="4506026"/>
            <a:ext cx="1119722" cy="420427"/>
            <a:chOff x="2428821" y="4371802"/>
            <a:chExt cx="1119722" cy="420427"/>
          </a:xfrm>
        </p:grpSpPr>
        <p:sp>
          <p:nvSpPr>
            <p:cNvPr id="22" name="左大括号 21"/>
            <p:cNvSpPr/>
            <p:nvPr/>
          </p:nvSpPr>
          <p:spPr bwMode="auto">
            <a:xfrm rot="5400000" flipV="1">
              <a:off x="2852156" y="4095843"/>
              <a:ext cx="273051" cy="1119722"/>
            </a:xfrm>
            <a:prstGeom prst="leftBrace">
              <a:avLst/>
            </a:prstGeom>
            <a:noFill/>
            <a:ln w="222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 bwMode="auto">
            <a:xfrm>
              <a:off x="2915905" y="4371802"/>
              <a:ext cx="338554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rtlCol="0" anchor="ctr">
              <a:spAutoFit/>
            </a:bodyPr>
            <a:lstStyle/>
            <a:p>
              <a:pPr marL="273050" indent="-273050">
                <a:buClr>
                  <a:schemeClr val="accent1"/>
                </a:buClr>
              </a:pPr>
              <a:r>
                <a:rPr lang="en-US" altLang="zh-CN" sz="1200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28822" y="4834595"/>
            <a:ext cx="683494" cy="366075"/>
            <a:chOff x="2428822" y="4700371"/>
            <a:chExt cx="683494" cy="366075"/>
          </a:xfrm>
        </p:grpSpPr>
        <p:sp>
          <p:nvSpPr>
            <p:cNvPr id="21" name="左大括号 20"/>
            <p:cNvSpPr/>
            <p:nvPr/>
          </p:nvSpPr>
          <p:spPr bwMode="auto">
            <a:xfrm rot="5400000" flipV="1">
              <a:off x="2660074" y="4614204"/>
              <a:ext cx="220990" cy="683494"/>
            </a:xfrm>
            <a:prstGeom prst="leftBrace">
              <a:avLst/>
            </a:prstGeom>
            <a:noFill/>
            <a:ln w="222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 bwMode="auto">
            <a:xfrm>
              <a:off x="2707578" y="4700371"/>
              <a:ext cx="338554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rtlCol="0" anchor="ctr">
              <a:spAutoFit/>
            </a:bodyPr>
            <a:lstStyle/>
            <a:p>
              <a:pPr marL="273050" indent="-273050">
                <a:buClr>
                  <a:schemeClr val="accent1"/>
                </a:buClr>
              </a:pPr>
              <a:r>
                <a:rPr lang="en-US" altLang="zh-CN" sz="1200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425722" y="5104441"/>
            <a:ext cx="386916" cy="297688"/>
            <a:chOff x="2425722" y="4970217"/>
            <a:chExt cx="386916" cy="297688"/>
          </a:xfrm>
        </p:grpSpPr>
        <p:sp>
          <p:nvSpPr>
            <p:cNvPr id="3" name="左大括号 2"/>
            <p:cNvSpPr/>
            <p:nvPr/>
          </p:nvSpPr>
          <p:spPr bwMode="auto">
            <a:xfrm rot="5400000" flipV="1">
              <a:off x="2474584" y="5070810"/>
              <a:ext cx="148233" cy="245957"/>
            </a:xfrm>
            <a:prstGeom prst="leftBrace">
              <a:avLst/>
            </a:prstGeom>
            <a:noFill/>
            <a:ln w="222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 bwMode="auto">
            <a:xfrm>
              <a:off x="2474084" y="4970217"/>
              <a:ext cx="338554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rtlCol="0" anchor="ctr">
              <a:spAutoFit/>
            </a:bodyPr>
            <a:lstStyle/>
            <a:p>
              <a:pPr marL="273050" indent="-273050">
                <a:buClr>
                  <a:schemeClr val="accent1"/>
                </a:buClr>
              </a:pPr>
              <a:r>
                <a:rPr lang="en-US" altLang="zh-CN" sz="1200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3233" name="组合 223232"/>
          <p:cNvGrpSpPr/>
          <p:nvPr/>
        </p:nvGrpSpPr>
        <p:grpSpPr>
          <a:xfrm>
            <a:off x="2421829" y="3615481"/>
            <a:ext cx="2120896" cy="714870"/>
            <a:chOff x="2421829" y="3481257"/>
            <a:chExt cx="2120896" cy="714870"/>
          </a:xfrm>
        </p:grpSpPr>
        <p:sp>
          <p:nvSpPr>
            <p:cNvPr id="35" name="左大括号 34"/>
            <p:cNvSpPr/>
            <p:nvPr/>
          </p:nvSpPr>
          <p:spPr bwMode="auto">
            <a:xfrm rot="5400000" flipV="1">
              <a:off x="3167536" y="2820938"/>
              <a:ext cx="629482" cy="2120896"/>
            </a:xfrm>
            <a:prstGeom prst="leftBrace">
              <a:avLst/>
            </a:prstGeom>
            <a:noFill/>
            <a:ln w="222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 bwMode="auto">
            <a:xfrm>
              <a:off x="3488081" y="3481257"/>
              <a:ext cx="37863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rtlCol="0" anchor="ctr">
              <a:spAutoFit/>
            </a:bodyPr>
            <a:lstStyle/>
            <a:p>
              <a:pPr marL="273050" indent="-273050">
                <a:buClr>
                  <a:schemeClr val="accent1"/>
                </a:buClr>
              </a:pPr>
              <a:r>
                <a:rPr lang="en-US" altLang="zh-CN" sz="1600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ao</a:t>
              </a:r>
              <a:endPara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的语音识别算法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85750" y="1428750"/>
            <a:ext cx="83581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在中间序列中，额外地引入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blank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’-’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符号</a:t>
            </a:r>
            <a:r>
              <a:rPr lang="zh-CN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检测的结果将是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spike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（尖峰）的</a:t>
            </a:r>
            <a:r>
              <a:rPr lang="zh-CN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序列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不再需要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senones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这种子词基元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85800">
              <a:lnSpc>
                <a:spcPts val="3500"/>
              </a:lnSpc>
              <a:buFont typeface="Wingdings" panose="05000000000000000000" pitchFamily="2" charset="2"/>
              <a:buChar char="u"/>
              <a:defRPr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3" descr="这里写图片描述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24" y="3268999"/>
            <a:ext cx="7534530" cy="272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dlMWFlOWY3ODUzY2IxNWQ1YmNlMzM3YjllMWJkOG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8"/>
</p:tagLst>
</file>

<file path=ppt/theme/theme1.xml><?xml version="1.0" encoding="utf-8"?>
<a:theme xmlns:a="http://schemas.openxmlformats.org/drawingml/2006/main" name="1_Radial">
  <a:themeElements>
    <a:clrScheme name="1_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1_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noFill/>
        <a:ln w="15875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 bwMode="auto">
        <a:noFill/>
        <a:ln w="9525">
          <a:noFill/>
          <a:miter lim="800000"/>
        </a:ln>
      </a:spPr>
      <a:bodyPr wrap="none" rtlCol="0" anchor="ctr">
        <a:spAutoFit/>
      </a:bodyPr>
      <a:lstStyle>
        <a:defPPr marL="273050" indent="-273050">
          <a:buClr>
            <a:schemeClr val="accent1"/>
          </a:buClr>
          <a:defRPr sz="1800" b="1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2840</Words>
  <Application>Microsoft Office PowerPoint</Application>
  <PresentationFormat>全屏显示(4:3)</PresentationFormat>
  <Paragraphs>471</Paragraphs>
  <Slides>65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82" baseType="lpstr">
      <vt:lpstr>等线</vt:lpstr>
      <vt:lpstr>仿宋</vt:lpstr>
      <vt:lpstr>仿宋_GB2312</vt:lpstr>
      <vt:lpstr>黑体</vt:lpstr>
      <vt:lpstr>华文仿宋</vt:lpstr>
      <vt:lpstr>华文隶书</vt:lpstr>
      <vt:lpstr>楷体_GB2312</vt:lpstr>
      <vt:lpstr>隶书</vt:lpstr>
      <vt:lpstr>宋体</vt:lpstr>
      <vt:lpstr>Arial</vt:lpstr>
      <vt:lpstr>Calibri</vt:lpstr>
      <vt:lpstr>Times New Roman</vt:lpstr>
      <vt:lpstr>Wingdings</vt:lpstr>
      <vt:lpstr>1_Radial</vt:lpstr>
      <vt:lpstr>Radial</vt:lpstr>
      <vt:lpstr>Equation</vt:lpstr>
      <vt:lpstr>Visio.Drawing.15</vt:lpstr>
      <vt:lpstr>第三章 端到端语音识别技术 </vt:lpstr>
      <vt:lpstr>PowerPoint 演示文稿</vt:lpstr>
      <vt:lpstr>Review</vt:lpstr>
      <vt:lpstr>存在的问题</vt:lpstr>
      <vt:lpstr>存在的问题</vt:lpstr>
      <vt:lpstr>端到端训练</vt:lpstr>
      <vt:lpstr>PowerPoint 演示文稿</vt:lpstr>
      <vt:lpstr>基于CTC的语音识别算法</vt:lpstr>
      <vt:lpstr>基于CTC的语音识别算法</vt:lpstr>
      <vt:lpstr>基于CTC的语音识别算法</vt:lpstr>
      <vt:lpstr>基于CTC的语音识别算法</vt:lpstr>
      <vt:lpstr>基于CTC的语音识别算法</vt:lpstr>
      <vt:lpstr>基于CTC的语音识别算法</vt:lpstr>
      <vt:lpstr>基于CTC的语音识别算法</vt:lpstr>
      <vt:lpstr>基于CTC的语音识别算法</vt:lpstr>
      <vt:lpstr>基于CTC的语音识别算法</vt:lpstr>
      <vt:lpstr>基于CTC的语音识别算法</vt:lpstr>
      <vt:lpstr>基于CTC的语音识别算法</vt:lpstr>
      <vt:lpstr>基于CTC的语音识别算法</vt:lpstr>
      <vt:lpstr>基于CTC的语音识别算法</vt:lpstr>
      <vt:lpstr>基于CTC的语音识别算法</vt:lpstr>
      <vt:lpstr>基于CTC的语音识别算法</vt:lpstr>
      <vt:lpstr>基于CTC的语音识别算法</vt:lpstr>
      <vt:lpstr>PowerPoint 演示文稿</vt:lpstr>
      <vt:lpstr>基于Attention的语音识别算法</vt:lpstr>
      <vt:lpstr>基于Attention的语音识别算法</vt:lpstr>
      <vt:lpstr>基于Attention的语音识别算法</vt:lpstr>
      <vt:lpstr>基于Attention的语音识别算法</vt:lpstr>
      <vt:lpstr>基于Attention的语音识别算法</vt:lpstr>
      <vt:lpstr>基于Attention的语音识别算法</vt:lpstr>
      <vt:lpstr>基于Attention的语音识别算法</vt:lpstr>
      <vt:lpstr>PowerPoint 演示文稿</vt:lpstr>
      <vt:lpstr>基于Attention的语音识别算法</vt:lpstr>
      <vt:lpstr>基于Attention的语音识别算法</vt:lpstr>
      <vt:lpstr>基于Attention的语音识别算法</vt:lpstr>
      <vt:lpstr>PowerPoint 演示文稿</vt:lpstr>
      <vt:lpstr>基于Attention的语音识别算法</vt:lpstr>
      <vt:lpstr>基于Attention的语音识别算法</vt:lpstr>
      <vt:lpstr>PowerPoint 演示文稿</vt:lpstr>
      <vt:lpstr>基于Attention的语音识别算法</vt:lpstr>
      <vt:lpstr>基于Attention的语音识别算法</vt:lpstr>
      <vt:lpstr>基于Attention的语音识别算法</vt:lpstr>
      <vt:lpstr>基于Attention的语音识别算法</vt:lpstr>
      <vt:lpstr>基于Attention的语音识别算法</vt:lpstr>
      <vt:lpstr>基于Attention的语音识别算法</vt:lpstr>
      <vt:lpstr>基于Attention的语音识别算法</vt:lpstr>
      <vt:lpstr>PowerPoint 演示文稿</vt:lpstr>
      <vt:lpstr>基于RNN-T的语音识别算法</vt:lpstr>
      <vt:lpstr>基于RNN-T的语音识别算法</vt:lpstr>
      <vt:lpstr>基于RNN-T的语音识别算法</vt:lpstr>
      <vt:lpstr>基于RNN-T的语音识别算法</vt:lpstr>
      <vt:lpstr>基于RNN-T的语音识别算法</vt:lpstr>
      <vt:lpstr>PowerPoint 演示文稿</vt:lpstr>
      <vt:lpstr>基于Conformer的语音识别算法</vt:lpstr>
      <vt:lpstr>基于Conformer的语音识别算法</vt:lpstr>
      <vt:lpstr>基于Conformer的语音识别算法</vt:lpstr>
      <vt:lpstr>基于Conformer的语音识别算法</vt:lpstr>
      <vt:lpstr>基于Conformer的语音识别算法</vt:lpstr>
      <vt:lpstr>基于Conformer的语音识别算法</vt:lpstr>
      <vt:lpstr>PowerPoint 演示文稿</vt:lpstr>
      <vt:lpstr>Wav2vec：无监督预训练模型</vt:lpstr>
      <vt:lpstr>Wav2vec：无监督预训练模型</vt:lpstr>
      <vt:lpstr>Wav2vec：无监督预训练模型</vt:lpstr>
      <vt:lpstr>Wav2vec：无监督预训练模型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sadan</cp:lastModifiedBy>
  <cp:revision>1200</cp:revision>
  <cp:lastPrinted>2113-01-01T00:00:00Z</cp:lastPrinted>
  <dcterms:created xsi:type="dcterms:W3CDTF">2113-01-01T00:00:00Z</dcterms:created>
  <dcterms:modified xsi:type="dcterms:W3CDTF">2022-09-08T02:16:38Z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98127EA2AE3B4A6091CF674D40452730</vt:lpwstr>
  </property>
  <property fmtid="{D5CDD505-2E9C-101B-9397-08002B2CF9AE}" pid="4" name="KSOProductBuildVer">
    <vt:lpwstr>2052-11.1.0.12313</vt:lpwstr>
  </property>
</Properties>
</file>