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44"/>
  </p:handoutMasterIdLst>
  <p:sldIdLst>
    <p:sldId id="501" r:id="rId5"/>
    <p:sldId id="259" r:id="rId7"/>
    <p:sldId id="1204" r:id="rId8"/>
    <p:sldId id="1205" r:id="rId9"/>
    <p:sldId id="1206" r:id="rId10"/>
    <p:sldId id="1207" r:id="rId11"/>
    <p:sldId id="1208" r:id="rId12"/>
    <p:sldId id="1209" r:id="rId13"/>
    <p:sldId id="1210" r:id="rId14"/>
    <p:sldId id="1211" r:id="rId15"/>
    <p:sldId id="1212" r:id="rId16"/>
    <p:sldId id="1213" r:id="rId17"/>
    <p:sldId id="1214" r:id="rId18"/>
    <p:sldId id="1215" r:id="rId19"/>
    <p:sldId id="1216" r:id="rId20"/>
    <p:sldId id="1217" r:id="rId21"/>
    <p:sldId id="1218" r:id="rId22"/>
    <p:sldId id="1219" r:id="rId23"/>
    <p:sldId id="1220" r:id="rId24"/>
    <p:sldId id="1221" r:id="rId25"/>
    <p:sldId id="1222" r:id="rId26"/>
    <p:sldId id="1223" r:id="rId27"/>
    <p:sldId id="1224" r:id="rId28"/>
    <p:sldId id="1225" r:id="rId29"/>
    <p:sldId id="1226" r:id="rId30"/>
    <p:sldId id="1227" r:id="rId31"/>
    <p:sldId id="1228" r:id="rId32"/>
    <p:sldId id="1193" r:id="rId33"/>
    <p:sldId id="1192" r:id="rId34"/>
    <p:sldId id="1194" r:id="rId35"/>
    <p:sldId id="1195" r:id="rId36"/>
    <p:sldId id="1196" r:id="rId37"/>
    <p:sldId id="1197" r:id="rId38"/>
    <p:sldId id="1198" r:id="rId39"/>
    <p:sldId id="1199" r:id="rId40"/>
    <p:sldId id="1200" r:id="rId41"/>
    <p:sldId id="1201" r:id="rId42"/>
    <p:sldId id="1202" r:id="rId43"/>
  </p:sldIdLst>
  <p:sldSz cx="9144000" cy="6858000" type="screen4x3"/>
  <p:notesSz cx="6800850" cy="9872345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8" Type="http://schemas.openxmlformats.org/officeDocument/2006/relationships/tags" Target="tags/tag3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D0E731-73DA-4297-B5B4-50A5C9803FE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D0E731-73DA-4297-B5B4-50A5C9803FE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D0E731-73DA-4297-B5B4-50A5C9803FE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D0E731-73DA-4297-B5B4-50A5C9803FE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8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C37D9D-CBC1-4069-BB3D-FC14A19F161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4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0A14DC-1207-474F-AFBE-495D61321C5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D0E731-73DA-4297-B5B4-50A5C9803FE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25.jpeg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9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8.jpeg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23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24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1" Type="http://schemas.openxmlformats.org/officeDocument/2006/relationships/notesSlide" Target="../notesSlides/notesSlide19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5.bin"/><Relationship Id="rId4" Type="http://schemas.openxmlformats.org/officeDocument/2006/relationships/tags" Target="../tags/tag26.xml"/><Relationship Id="rId3" Type="http://schemas.openxmlformats.org/officeDocument/2006/relationships/image" Target="../media/image40.wmf"/><Relationship Id="rId2" Type="http://schemas.openxmlformats.org/officeDocument/2006/relationships/oleObject" Target="../embeddings/oleObject14.bin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2.wmf"/><Relationship Id="rId2" Type="http://schemas.openxmlformats.org/officeDocument/2006/relationships/oleObject" Target="../embeddings/oleObject16.bin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oleObject" Target="../embeddings/oleObject19.bin"/><Relationship Id="rId7" Type="http://schemas.openxmlformats.org/officeDocument/2006/relationships/tags" Target="../tags/tag30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8.bin"/><Relationship Id="rId4" Type="http://schemas.openxmlformats.org/officeDocument/2006/relationships/tags" Target="../tags/tag29.xml"/><Relationship Id="rId3" Type="http://schemas.openxmlformats.org/officeDocument/2006/relationships/image" Target="../media/image43.wmf"/><Relationship Id="rId2" Type="http://schemas.openxmlformats.org/officeDocument/2006/relationships/oleObject" Target="../embeddings/oleObject17.bin"/><Relationship Id="rId15" Type="http://schemas.openxmlformats.org/officeDocument/2006/relationships/notesSlide" Target="../notesSlides/notesSlide22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4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20.bin"/><Relationship Id="rId10" Type="http://schemas.openxmlformats.org/officeDocument/2006/relationships/tags" Target="../tags/tag3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7.png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3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5" Type="http://schemas.openxmlformats.org/officeDocument/2006/relationships/tags" Target="../tags/tag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8.xml"/><Relationship Id="rId10" Type="http://schemas.openxmlformats.org/officeDocument/2006/relationships/image" Target="../media/image9.wmf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6.bin"/><Relationship Id="rId7" Type="http://schemas.openxmlformats.org/officeDocument/2006/relationships/tags" Target="../tags/tag6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tags" Target="../tags/tag5.xml"/><Relationship Id="rId31" Type="http://schemas.openxmlformats.org/officeDocument/2006/relationships/notesSlide" Target="../notesSlides/notesSlide8.xml"/><Relationship Id="rId30" Type="http://schemas.openxmlformats.org/officeDocument/2006/relationships/vmlDrawing" Target="../drawings/vmlDrawing2.vml"/><Relationship Id="rId3" Type="http://schemas.openxmlformats.org/officeDocument/2006/relationships/image" Target="../media/image10.wmf"/><Relationship Id="rId29" Type="http://schemas.openxmlformats.org/officeDocument/2006/relationships/slideLayout" Target="../slideLayouts/slideLayout28.xml"/><Relationship Id="rId28" Type="http://schemas.openxmlformats.org/officeDocument/2006/relationships/tags" Target="../tags/tag15.xml"/><Relationship Id="rId27" Type="http://schemas.openxmlformats.org/officeDocument/2006/relationships/image" Target="../media/image17.wmf"/><Relationship Id="rId26" Type="http://schemas.openxmlformats.org/officeDocument/2006/relationships/oleObject" Target="../embeddings/oleObject11.bin"/><Relationship Id="rId25" Type="http://schemas.openxmlformats.org/officeDocument/2006/relationships/tags" Target="../tags/tag14.xml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10.bin"/><Relationship Id="rId22" Type="http://schemas.openxmlformats.org/officeDocument/2006/relationships/tags" Target="../tags/tag13.xml"/><Relationship Id="rId21" Type="http://schemas.openxmlformats.org/officeDocument/2006/relationships/tags" Target="../tags/tag12.xml"/><Relationship Id="rId20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8.bin"/><Relationship Id="rId14" Type="http://schemas.openxmlformats.org/officeDocument/2006/relationships/tags" Target="../tags/tag9.xml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zh-CN" altLang="en-US" dirty="0"/>
              <a:t>语音大模型</a:t>
            </a:r>
            <a:br>
              <a:rPr lang="en-US" altLang="zh-CN" dirty="0"/>
            </a:b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Large-</a:t>
            </a:r>
            <a:r>
              <a:rPr lang="en-US" altLang="zh-CN" sz="36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sacle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Pre-training Speech Model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DFCNN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8491452" cy="3067395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57200" y="1341438"/>
            <a:ext cx="8291264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p"/>
            </a:pP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DFCNN(Deep Fully Convolutional </a:t>
            </a:r>
            <a:r>
              <a:rPr lang="en-US" altLang="zh-CN" sz="240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Neural Networks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FSMN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341438"/>
            <a:ext cx="8291264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p"/>
            </a:pP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FSMN(Feedforward Sequential Memory Neural Networks)</a:t>
            </a:r>
            <a:endParaRPr lang="en-US" altLang="zh-CN" sz="24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484438"/>
            <a:ext cx="4052521" cy="33123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4048" y="24208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sFSMN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102260"/>
            <a:ext cx="1845945" cy="7829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04047" y="45130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vFSMN</a:t>
            </a:r>
            <a:r>
              <a:rPr lang="en-US" altLang="zh-CN" dirty="0">
                <a:solidFill>
                  <a:srgbClr val="0070C0"/>
                </a:solidFill>
              </a:rPr>
              <a:t>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42" y="5132925"/>
            <a:ext cx="1948815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42" y="1484630"/>
            <a:ext cx="2969364" cy="3713989"/>
          </a:xfrm>
          <a:prstGeom prst="rect">
            <a:avLst/>
          </a:prstGeom>
        </p:spPr>
      </p:pic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184186" y="1428750"/>
            <a:ext cx="5913714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是当下最流行的序列处理模型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在时序处理中不用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，完全依赖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 Attention +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多头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Attention+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多层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（模块多层堆叠）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Self Attention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在整段语音中聚合相关内容得到更高层级的语义表示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参数量非常大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897" y="6300132"/>
            <a:ext cx="7776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b="1" dirty="0" err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Vaswani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400" b="1" dirty="0" err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1400" b="1" dirty="0" err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Parmar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et al. Attention is all you need [C]//Advances in Neural Information Processing Systems. 2017: 5998-6008.</a:t>
            </a:r>
            <a:endParaRPr lang="zh-CN" altLang="en-US" dirty="0"/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4871893" y="1948625"/>
            <a:ext cx="1564002" cy="526128"/>
          </a:xfrm>
          <a:prstGeom prst="wedgeRoundRectCallout">
            <a:avLst>
              <a:gd name="adj1" fmla="val 30955"/>
              <a:gd name="adj2" fmla="val 9554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block</a:t>
            </a:r>
            <a:endParaRPr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可以有多个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28330" y="126873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Multi-Head Self-attention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79" y="1916259"/>
            <a:ext cx="5710017" cy="33049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80" y="5220799"/>
            <a:ext cx="3009900" cy="447675"/>
          </a:xfrm>
          <a:prstGeom prst="rect">
            <a:avLst/>
          </a:prstGeom>
        </p:spPr>
      </p:pic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471805" y="2399030"/>
            <a:ext cx="1701165" cy="1711325"/>
          </a:xfrm>
          <a:prstGeom prst="wedgeRoundRectCallout">
            <a:avLst>
              <a:gd name="adj1" fmla="val 66892"/>
              <a:gd name="adj2" fmla="val 3911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当前帧的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与所有帧的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计算点积，并通过维度规整和</a:t>
            </a:r>
            <a:r>
              <a:rPr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函数计算该帧的权重分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>
            <p:custDataLst>
              <p:tags r:id="rId1"/>
            </p:custDataLst>
          </p:nvPr>
        </p:nvSpPr>
        <p:spPr bwMode="auto">
          <a:xfrm>
            <a:off x="327660" y="1420495"/>
            <a:ext cx="8358505" cy="194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的计算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 latinLnBrk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以语言处理为例</a:t>
            </a:r>
            <a:endParaRPr lang="zh-CN" altLang="en-US" sz="2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 latinLnBrk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通过变换矩阵求得，变换矩阵可学习</a:t>
            </a:r>
            <a:endParaRPr lang="zh-CN" altLang="en-US" sz="2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3284855"/>
            <a:ext cx="4845685" cy="30568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012305" y="3213100"/>
            <a:ext cx="1563370" cy="425450"/>
            <a:chOff x="11043" y="8449"/>
            <a:chExt cx="2462" cy="670"/>
          </a:xfrm>
        </p:grpSpPr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11043" y="8449"/>
              <a:ext cx="2463" cy="671"/>
            </a:xfrm>
            <a:prstGeom prst="wedgeRoundRectCallout">
              <a:avLst>
                <a:gd name="adj1" fmla="val -79470"/>
                <a:gd name="adj2" fmla="val 560152"/>
                <a:gd name="adj3" fmla="val 16667"/>
              </a:avLst>
            </a:prstGeom>
            <a:solidFill>
              <a:srgbClr val="FFFFFF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可学习的参数</a:t>
              </a:r>
              <a:endPara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utoShape 5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1043" y="8449"/>
              <a:ext cx="2463" cy="671"/>
            </a:xfrm>
            <a:prstGeom prst="wedgeRoundRectCallout">
              <a:avLst>
                <a:gd name="adj1" fmla="val -78049"/>
                <a:gd name="adj2" fmla="val 358625"/>
                <a:gd name="adj3" fmla="val 16667"/>
              </a:avLst>
            </a:prstGeom>
            <a:solidFill>
              <a:srgbClr val="FFFFFF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可学习的参数</a:t>
              </a:r>
              <a:endPara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5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043" y="8449"/>
              <a:ext cx="2463" cy="671"/>
            </a:xfrm>
            <a:prstGeom prst="wedgeRoundRectCallout">
              <a:avLst>
                <a:gd name="adj1" fmla="val -74192"/>
                <a:gd name="adj2" fmla="val 192399"/>
                <a:gd name="adj3" fmla="val 16667"/>
              </a:avLst>
            </a:prstGeom>
            <a:solidFill>
              <a:srgbClr val="FFFFFF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可学习的参数</a:t>
              </a:r>
              <a:endPara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27695" y="1420361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基于语义相关性对声学表示进行聚合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1988820"/>
            <a:ext cx="4692650" cy="4692650"/>
          </a:xfrm>
          <a:prstGeom prst="rect">
            <a:avLst/>
          </a:prstGeom>
        </p:spPr>
      </p:pic>
      <p:sp>
        <p:nvSpPr>
          <p:cNvPr id="10" name="AutoShape 50"/>
          <p:cNvSpPr>
            <a:spLocks noChangeArrowheads="1"/>
          </p:cNvSpPr>
          <p:nvPr/>
        </p:nvSpPr>
        <p:spPr bwMode="auto">
          <a:xfrm>
            <a:off x="6804025" y="6236970"/>
            <a:ext cx="1809750" cy="426085"/>
          </a:xfrm>
          <a:prstGeom prst="wedgeRoundRectCallout">
            <a:avLst>
              <a:gd name="adj1" fmla="val -81793"/>
              <a:gd name="adj2" fmla="val -3575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更高层级语义表示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5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240" y="4509135"/>
            <a:ext cx="2124075" cy="426085"/>
          </a:xfrm>
          <a:prstGeom prst="wedgeRoundRectCallout">
            <a:avLst>
              <a:gd name="adj1" fmla="val 136140"/>
              <a:gd name="adj2" fmla="val 36579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4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=0.88×v</a:t>
            </a:r>
            <a:r>
              <a:rPr lang="en-US" altLang="zh-CN" sz="14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+0.12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×v</a:t>
            </a:r>
            <a:r>
              <a:rPr lang="en-US" altLang="zh-CN" sz="14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1400" b="1" kern="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556786" y="1226570"/>
            <a:ext cx="8358188" cy="87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架构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30" y="1428750"/>
            <a:ext cx="2969364" cy="37139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892800" y="2641600"/>
            <a:ext cx="1083733" cy="234526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弧形箭头 5"/>
          <p:cNvSpPr/>
          <p:nvPr/>
        </p:nvSpPr>
        <p:spPr bwMode="auto">
          <a:xfrm>
            <a:off x="4715942" y="3547533"/>
            <a:ext cx="1202267" cy="262467"/>
          </a:xfrm>
          <a:prstGeom prst="curvedLef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下箭头 59"/>
          <p:cNvSpPr/>
          <p:nvPr/>
        </p:nvSpPr>
        <p:spPr bwMode="auto">
          <a:xfrm rot="14795025">
            <a:off x="5169177" y="3576000"/>
            <a:ext cx="244365" cy="468000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AutoShape 50"/>
          <p:cNvSpPr>
            <a:spLocks noChangeArrowheads="1"/>
          </p:cNvSpPr>
          <p:nvPr/>
        </p:nvSpPr>
        <p:spPr bwMode="auto">
          <a:xfrm>
            <a:off x="395605" y="4125595"/>
            <a:ext cx="2222500" cy="1797050"/>
          </a:xfrm>
          <a:prstGeom prst="wedgeRoundRectCallout">
            <a:avLst>
              <a:gd name="adj1" fmla="val 76400"/>
              <a:gd name="adj2" fmla="val 2024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1"/>
              <a:t>自注意力丢失了时序信息，通过位置编码加以弥补</a:t>
            </a:r>
            <a:endParaRPr lang="zh-CN" altLang="en-US" sz="1400" b="1"/>
          </a:p>
          <a:p>
            <a:pPr marL="285750" indent="-28575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1"/>
              <a:t>用正弦、余弦函数生成沿时间轴变化的波形，然后把这种波形叠加到的输入中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utoShape 50"/>
          <p:cNvSpPr>
            <a:spLocks noChangeArrowheads="1"/>
          </p:cNvSpPr>
          <p:nvPr/>
        </p:nvSpPr>
        <p:spPr bwMode="auto">
          <a:xfrm>
            <a:off x="677222" y="2548467"/>
            <a:ext cx="1564002" cy="670696"/>
          </a:xfrm>
          <a:prstGeom prst="wedgeRoundRectCallout">
            <a:avLst>
              <a:gd name="adj1" fmla="val 82299"/>
              <a:gd name="adj2" fmla="val 5830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残差连接，避免梯度消失或爆炸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3238" name="组合 223237"/>
          <p:cNvGrpSpPr/>
          <p:nvPr/>
        </p:nvGrpSpPr>
        <p:grpSpPr>
          <a:xfrm>
            <a:off x="2891564" y="1888842"/>
            <a:ext cx="2082474" cy="4178094"/>
            <a:chOff x="2891564" y="1888842"/>
            <a:chExt cx="2082474" cy="4178094"/>
          </a:xfrm>
        </p:grpSpPr>
        <p:grpSp>
          <p:nvGrpSpPr>
            <p:cNvPr id="56" name="组合 55"/>
            <p:cNvGrpSpPr/>
            <p:nvPr/>
          </p:nvGrpSpPr>
          <p:grpSpPr>
            <a:xfrm>
              <a:off x="2891564" y="2260599"/>
              <a:ext cx="2064458" cy="3806337"/>
              <a:chOff x="2360356" y="2260599"/>
              <a:chExt cx="2064458" cy="3806337"/>
            </a:xfrm>
          </p:grpSpPr>
          <p:sp>
            <p:nvSpPr>
              <p:cNvPr id="4" name="文本框 3"/>
              <p:cNvSpPr txBox="1"/>
              <p:nvPr/>
            </p:nvSpPr>
            <p:spPr bwMode="auto">
              <a:xfrm>
                <a:off x="2775127" y="4667064"/>
                <a:ext cx="138200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多头注意力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 bwMode="auto">
              <a:xfrm>
                <a:off x="3183582" y="4215715"/>
                <a:ext cx="565098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>
                <a:stCxn id="4" idx="0"/>
              </p:cNvCxnSpPr>
              <p:nvPr/>
            </p:nvCxnSpPr>
            <p:spPr bwMode="auto">
              <a:xfrm flipH="1" flipV="1">
                <a:off x="3462660" y="4445000"/>
                <a:ext cx="3471" cy="222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文本框 14"/>
              <p:cNvSpPr txBox="1"/>
              <p:nvPr/>
            </p:nvSpPr>
            <p:spPr bwMode="auto">
              <a:xfrm>
                <a:off x="2959972" y="3780255"/>
                <a:ext cx="1049753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归一化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 bwMode="auto">
              <a:xfrm flipV="1">
                <a:off x="3483064" y="3558194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7" name="文本框 16"/>
              <p:cNvSpPr txBox="1"/>
              <p:nvPr/>
            </p:nvSpPr>
            <p:spPr bwMode="auto">
              <a:xfrm>
                <a:off x="2959972" y="3327577"/>
                <a:ext cx="1049753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全连接层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3484848" y="4002121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文本框 18"/>
              <p:cNvSpPr txBox="1"/>
              <p:nvPr/>
            </p:nvSpPr>
            <p:spPr bwMode="auto">
              <a:xfrm>
                <a:off x="3202300" y="2871232"/>
                <a:ext cx="565098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/>
              <p:cNvCxnSpPr>
                <a:endCxn id="19" idx="2"/>
              </p:cNvCxnSpPr>
              <p:nvPr/>
            </p:nvCxnSpPr>
            <p:spPr bwMode="auto">
              <a:xfrm flipV="1">
                <a:off x="3484849" y="3086676"/>
                <a:ext cx="0" cy="23899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文本框 20"/>
              <p:cNvSpPr txBox="1"/>
              <p:nvPr/>
            </p:nvSpPr>
            <p:spPr bwMode="auto">
              <a:xfrm>
                <a:off x="2943038" y="2418840"/>
                <a:ext cx="1049753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归一化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 bwMode="auto">
              <a:xfrm flipV="1">
                <a:off x="3466130" y="2640702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 flipV="1">
                <a:off x="3483061" y="2260599"/>
                <a:ext cx="0" cy="13521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3466128" y="4978407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6" name="文本框 25"/>
              <p:cNvSpPr txBox="1"/>
              <p:nvPr/>
            </p:nvSpPr>
            <p:spPr bwMode="auto">
              <a:xfrm>
                <a:off x="2782621" y="5208935"/>
                <a:ext cx="138200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位置编码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 bwMode="auto">
              <a:xfrm>
                <a:off x="2515797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 bwMode="auto">
              <a:xfrm>
                <a:off x="2919268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 bwMode="auto">
              <a:xfrm>
                <a:off x="3322739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 bwMode="auto">
              <a:xfrm>
                <a:off x="3726210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 bwMode="auto">
              <a:xfrm>
                <a:off x="4129679" y="5838616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 bwMode="auto">
              <a:xfrm flipV="1">
                <a:off x="3475139" y="5538157"/>
                <a:ext cx="0" cy="14221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2663364" y="5681133"/>
                <a:ext cx="161388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2660949" y="5671905"/>
                <a:ext cx="2416" cy="179587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接连接符 42"/>
              <p:cNvCxnSpPr/>
              <p:nvPr/>
            </p:nvCxnSpPr>
            <p:spPr bwMode="auto">
              <a:xfrm>
                <a:off x="3067346" y="5680368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3473743" y="5688833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3871677" y="5680364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4278079" y="5680362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直接连接符 48"/>
              <p:cNvCxnSpPr/>
              <p:nvPr/>
            </p:nvCxnSpPr>
            <p:spPr bwMode="auto">
              <a:xfrm>
                <a:off x="2360357" y="5122332"/>
                <a:ext cx="1102303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2360356" y="4342016"/>
                <a:ext cx="9358" cy="780316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2360356" y="4342016"/>
                <a:ext cx="82322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2379074" y="3678766"/>
                <a:ext cx="1102303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>
                <a:off x="2379074" y="2970486"/>
                <a:ext cx="0" cy="70200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直接连接符 58"/>
              <p:cNvCxnSpPr/>
              <p:nvPr/>
            </p:nvCxnSpPr>
            <p:spPr bwMode="auto">
              <a:xfrm>
                <a:off x="2379074" y="2969098"/>
                <a:ext cx="82322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9" name="文本框 68"/>
            <p:cNvSpPr txBox="1"/>
            <p:nvPr/>
          </p:nvSpPr>
          <p:spPr bwMode="auto">
            <a:xfrm>
              <a:off x="3081955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 bwMode="auto">
            <a:xfrm>
              <a:off x="3485426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 bwMode="auto">
            <a:xfrm>
              <a:off x="3888897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 bwMode="auto">
            <a:xfrm>
              <a:off x="4292368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 bwMode="auto">
            <a:xfrm>
              <a:off x="4678903" y="1892900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211500" y="2260599"/>
              <a:ext cx="1613882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217552" y="2090498"/>
              <a:ext cx="2416" cy="17958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3615482" y="2107428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4021879" y="2115893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4419813" y="2107424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826215" y="2107422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0" grpId="0" bldLvl="0" animBg="1"/>
      <p:bldP spid="67" grpId="0" bldLvl="0" animBg="1"/>
      <p:bldP spid="6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556786" y="1226570"/>
            <a:ext cx="8358188" cy="87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0" y="1790351"/>
            <a:ext cx="2969364" cy="37139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818119" y="2058679"/>
            <a:ext cx="1083733" cy="3067200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下箭头 59"/>
          <p:cNvSpPr/>
          <p:nvPr/>
        </p:nvSpPr>
        <p:spPr bwMode="auto">
          <a:xfrm rot="17243643">
            <a:off x="3752432" y="3363182"/>
            <a:ext cx="244365" cy="468000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017398" y="1584319"/>
            <a:ext cx="4129402" cy="4353337"/>
            <a:chOff x="4415330" y="1414985"/>
            <a:chExt cx="4129402" cy="4353337"/>
          </a:xfrm>
        </p:grpSpPr>
        <p:sp>
          <p:nvSpPr>
            <p:cNvPr id="6" name="右弧形箭头 5"/>
            <p:cNvSpPr/>
            <p:nvPr/>
          </p:nvSpPr>
          <p:spPr bwMode="auto">
            <a:xfrm>
              <a:off x="6133710" y="3547533"/>
              <a:ext cx="1202267" cy="262467"/>
            </a:xfrm>
            <a:prstGeom prst="curvedLeftArrow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 bwMode="auto">
            <a:xfrm>
              <a:off x="5403052" y="4367941"/>
              <a:ext cx="1382008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多头注意力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5811507" y="3916592"/>
              <a:ext cx="565098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加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4" idx="0"/>
            </p:cNvCxnSpPr>
            <p:nvPr/>
          </p:nvCxnSpPr>
          <p:spPr bwMode="auto">
            <a:xfrm flipH="1" flipV="1">
              <a:off x="6090585" y="4145877"/>
              <a:ext cx="3471" cy="2220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文本框 14"/>
            <p:cNvSpPr txBox="1"/>
            <p:nvPr/>
          </p:nvSpPr>
          <p:spPr bwMode="auto">
            <a:xfrm>
              <a:off x="5587897" y="3481132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归一化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6110989" y="3259071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本框 16"/>
            <p:cNvSpPr txBox="1"/>
            <p:nvPr/>
          </p:nvSpPr>
          <p:spPr bwMode="auto">
            <a:xfrm>
              <a:off x="5587897" y="3028454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全连接层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V="1">
              <a:off x="6112773" y="3702998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文本框 18"/>
            <p:cNvSpPr txBox="1"/>
            <p:nvPr/>
          </p:nvSpPr>
          <p:spPr bwMode="auto">
            <a:xfrm>
              <a:off x="5830225" y="2572109"/>
              <a:ext cx="565098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加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>
              <a:endCxn id="19" idx="2"/>
            </p:cNvCxnSpPr>
            <p:nvPr/>
          </p:nvCxnSpPr>
          <p:spPr bwMode="auto">
            <a:xfrm flipV="1">
              <a:off x="6112774" y="2787553"/>
              <a:ext cx="0" cy="23899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/>
            <p:cNvSpPr txBox="1"/>
            <p:nvPr/>
          </p:nvSpPr>
          <p:spPr bwMode="auto">
            <a:xfrm>
              <a:off x="5570963" y="2119717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归一化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V="1">
              <a:off x="6094055" y="2341579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6094053" y="4679284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文本框 25"/>
            <p:cNvSpPr txBox="1"/>
            <p:nvPr/>
          </p:nvSpPr>
          <p:spPr bwMode="auto">
            <a:xfrm>
              <a:off x="5833920" y="4918915"/>
              <a:ext cx="540385" cy="3028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71755" rtlCol="0" anchor="ctr">
              <a:no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拼接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4415330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4818801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 bwMode="auto">
            <a:xfrm>
              <a:off x="5222272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 bwMode="auto">
            <a:xfrm>
              <a:off x="5625743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 bwMode="auto">
            <a:xfrm>
              <a:off x="6029212" y="554000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6370451" y="5074727"/>
              <a:ext cx="12960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562897" y="5382519"/>
              <a:ext cx="1613882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560482" y="5373291"/>
              <a:ext cx="2416" cy="17958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966879" y="5381754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5373276" y="5390219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5771210" y="5381750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177612" y="5381748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4988282" y="4823209"/>
              <a:ext cx="1102303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4988281" y="4042893"/>
              <a:ext cx="9358" cy="780316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4988281" y="4042893"/>
              <a:ext cx="823226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5006999" y="3379643"/>
              <a:ext cx="1102303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5006999" y="2671363"/>
              <a:ext cx="0" cy="7020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006999" y="2669975"/>
              <a:ext cx="823226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文本框 68"/>
            <p:cNvSpPr txBox="1"/>
            <p:nvPr/>
          </p:nvSpPr>
          <p:spPr bwMode="auto">
            <a:xfrm>
              <a:off x="4873876" y="1640521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 bwMode="auto">
            <a:xfrm>
              <a:off x="5951746" y="1640521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373276" y="5071024"/>
              <a:ext cx="0" cy="31666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6094056" y="1890898"/>
              <a:ext cx="0" cy="229040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文本框 61"/>
            <p:cNvSpPr txBox="1"/>
            <p:nvPr/>
          </p:nvSpPr>
          <p:spPr bwMode="auto">
            <a:xfrm>
              <a:off x="5587677" y="1640515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zh-CN" alt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324119" y="172317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5442651" y="171470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4833546" y="1570553"/>
              <a:ext cx="1083733" cy="360000"/>
            </a:xfrm>
            <a:prstGeom prst="rect">
              <a:avLst/>
            </a:prstGeom>
            <a:noFill/>
            <a:ln w="158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7666053" y="1415860"/>
              <a:ext cx="1" cy="6120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5381820" y="1415133"/>
              <a:ext cx="2284233" cy="22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文本框 73"/>
            <p:cNvSpPr txBox="1"/>
            <p:nvPr/>
          </p:nvSpPr>
          <p:spPr bwMode="auto">
            <a:xfrm>
              <a:off x="6838490" y="2575765"/>
              <a:ext cx="1551305" cy="297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rtlCol="0" anchor="ctr">
              <a:no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掩蔽的多头注意力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 bwMode="auto">
            <a:xfrm>
              <a:off x="7364325" y="3109912"/>
              <a:ext cx="565098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加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 bwMode="auto">
            <a:xfrm>
              <a:off x="7121998" y="3555633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归一化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V="1">
              <a:off x="5391427" y="1414985"/>
              <a:ext cx="0" cy="156437"/>
            </a:xfrm>
            <a:prstGeom prst="straightConnector1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5" name="文本框 84"/>
            <p:cNvSpPr txBox="1"/>
            <p:nvPr/>
          </p:nvSpPr>
          <p:spPr bwMode="auto">
            <a:xfrm>
              <a:off x="7193494" y="2033802"/>
              <a:ext cx="906761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位置编码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7669932" y="2422666"/>
              <a:ext cx="874800" cy="15875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8533977" y="2445688"/>
              <a:ext cx="0" cy="771946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7929423" y="3216184"/>
              <a:ext cx="612000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666052" y="2340486"/>
              <a:ext cx="1" cy="23595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666051" y="2873890"/>
              <a:ext cx="1" cy="23595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7666051" y="3331094"/>
              <a:ext cx="1" cy="23595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368660" y="5071178"/>
              <a:ext cx="46647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666052" y="3766797"/>
              <a:ext cx="1" cy="13068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AutoShape 5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0605" y="4174490"/>
            <a:ext cx="1564005" cy="446405"/>
          </a:xfrm>
          <a:prstGeom prst="wedgeRoundRectCallout">
            <a:avLst>
              <a:gd name="adj1" fmla="val -23853"/>
              <a:gd name="adj2" fmla="val -26351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lIns="0" tIns="0" rIns="36195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遮盖未发生的输出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5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54775" y="5805170"/>
            <a:ext cx="2345690" cy="693420"/>
          </a:xfrm>
          <a:prstGeom prst="wedgeRoundRectCallout">
            <a:avLst>
              <a:gd name="adj1" fmla="val -65484"/>
              <a:gd name="adj2" fmla="val -12014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lIns="0" tIns="0" rIns="36195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用已输出的内容，在输入中选择下一步输出对应的内容，从而实现更准确预测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0" grpId="0" bldLvl="0" animBg="1"/>
      <p:bldP spid="68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>
          <a:xfrm>
            <a:off x="329565" y="274955"/>
            <a:ext cx="8515350" cy="1143000"/>
          </a:xfrm>
        </p:spPr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示例：基于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124497" y="1454149"/>
            <a:ext cx="6454104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Conformer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卷积增强的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Transformer</a:t>
            </a:r>
            <a:r>
              <a:rPr lang="zh-CN" altLang="en-US" sz="2000" dirty="0"/>
              <a:t>擅长提取长序列中的语义依赖关系</a:t>
            </a:r>
            <a:endParaRPr lang="en-US" altLang="zh-CN" sz="2000" dirty="0"/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卷积则是擅长提取局部特征</a:t>
            </a:r>
            <a:endParaRPr lang="en-US" altLang="zh-CN" sz="2000" dirty="0"/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可以用卷积去加强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在语音识别领域的效果</a:t>
            </a:r>
            <a:endParaRPr lang="en-US" altLang="zh-CN" sz="2000" dirty="0"/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如图所示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897" y="6300132"/>
            <a:ext cx="7776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. Gulati, Anmol, et al. “Conformer: Convolution-augmented Transformer for Speech Recognition</a:t>
            </a:r>
            <a:r>
              <a:rPr lang="zh-CN" altLang="en-US" sz="1400" b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b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34" y="1548247"/>
            <a:ext cx="1853112" cy="43466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1630" y="1339215"/>
            <a:ext cx="8547100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对比学习</a:t>
            </a:r>
            <a:endParaRPr lang="zh-CN" altLang="en-US" sz="32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对比学习是一种自监督学习方法，用于在没有标签的情况下，通过让模型学习哪些数据点相似或不同来学习数据集的一般特征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800"/>
              </a:spcBef>
              <a:buClr>
                <a:srgbClr val="996633"/>
              </a:buClr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v2-379099fa00fca7e8750bf6abe849d3aa_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3213100"/>
            <a:ext cx="7408545" cy="344424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对比学习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605" y="1340485"/>
            <a:ext cx="8392795" cy="5100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自监督学习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属于无监督学习范式的一种，特点是不需要人工标注的类别标签信息，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直接利用数据本身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作为监督信息，来学习样本数据的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特征表达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，并用于下游任务。</a:t>
            </a:r>
            <a:endParaRPr lang="zh-CN" altLang="en-US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数据本身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提供的信息远比稀疏的标签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更加丰富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有监督学习往往只能学到一些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任务特定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的知识，自监督学习能习得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的知识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emergent Intelligence 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对比学习将样例与与它语义相似的例子（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正样例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）和与它语义不相似的例子（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负样例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）进行对比，希望通过设计模型结构和对比损失，使语义相近的例子对应的表示在表示空间更接近，语义不相近的例子对应的表示距离更远，以达到类似</a:t>
            </a: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的效果。</a:t>
            </a:r>
            <a:endParaRPr lang="zh-CN" altLang="en-US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对比学习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605" y="1340485"/>
            <a:ext cx="8392795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在对比学习中正负样例的构造是一个关键环节。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主流方法是通过对样例增加扰动来构造。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图像领域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：空间/几何扰动、外观/色彩扰动等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领域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：词级别的扰动大致有句子剪裁（crop）、删除词/词块（span）、换序、同义词替换等。表示级别的扰动包括加高斯噪声、dropout等。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语音领域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：基频变化、噪声注入、时间拉伸、频率掩码、时域掩码等</a:t>
            </a:r>
            <a:r>
              <a:rPr lang="en-US" altLang="zh-CN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对比学习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605" y="1340485"/>
            <a:ext cx="8392795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在对比学习中正负样例的构造是一个关键环节。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主流方法是通过对样例增加扰动来构造。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图像领域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：空间/几何扰动、外观/色彩扰动等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领域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：词级别的扰动大致有句子剪裁（crop）、删除词/词块（span）、换序、同义词替换等。表示级别的扰动包括加高斯噪声、dropout等。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语音领域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：基频变化、噪声注入、时间拉伸、频率掩码、时域掩码等</a:t>
            </a:r>
            <a:r>
              <a:rPr lang="en-US" altLang="zh-CN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对比学习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Contrastive Loss</a:t>
            </a:r>
            <a:endParaRPr lang="zh-CN" altLang="en-US" dirty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6023616" cy="15234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Metric Learning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</a:rPr>
              <a:t>网络结构为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networks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</a:rPr>
              <a:t>用暹罗连体双胞胎命名</a:t>
            </a:r>
            <a:r>
              <a:rPr lang="en-US" altLang="zh-CN" sz="2400" dirty="0">
                <a:latin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</a:rPr>
              <a:t>子网络共享网络权值参数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9116" y="1354537"/>
            <a:ext cx="1262450" cy="1409683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 bwMode="auto">
          <a:xfrm>
            <a:off x="7116500" y="2726545"/>
            <a:ext cx="136768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twins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77105" y="3280909"/>
            <a:ext cx="2063969" cy="2935871"/>
            <a:chOff x="6677105" y="3280909"/>
            <a:chExt cx="2063969" cy="2935871"/>
          </a:xfrm>
        </p:grpSpPr>
        <p:grpSp>
          <p:nvGrpSpPr>
            <p:cNvPr id="73" name="组合 72"/>
            <p:cNvGrpSpPr/>
            <p:nvPr/>
          </p:nvGrpSpPr>
          <p:grpSpPr>
            <a:xfrm>
              <a:off x="6677105" y="3280909"/>
              <a:ext cx="2063969" cy="2740379"/>
              <a:chOff x="3048043" y="3091412"/>
              <a:chExt cx="2063969" cy="274037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322040" y="4149608"/>
                <a:ext cx="453006" cy="1584000"/>
                <a:chOff x="3322040" y="3821948"/>
                <a:chExt cx="453006" cy="1584000"/>
              </a:xfrm>
            </p:grpSpPr>
            <p:sp>
              <p:nvSpPr>
                <p:cNvPr id="6" name="矩形 5"/>
                <p:cNvSpPr/>
                <p:nvPr/>
              </p:nvSpPr>
              <p:spPr bwMode="auto">
                <a:xfrm>
                  <a:off x="3322040" y="3821948"/>
                  <a:ext cx="453006" cy="12240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" name="直接连接符 7"/>
                <p:cNvCxnSpPr>
                  <a:stCxn id="6" idx="2"/>
                </p:cNvCxnSpPr>
                <p:nvPr/>
              </p:nvCxnSpPr>
              <p:spPr bwMode="auto">
                <a:xfrm>
                  <a:off x="3548543" y="5045948"/>
                  <a:ext cx="1901" cy="360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组合 20"/>
              <p:cNvGrpSpPr/>
              <p:nvPr/>
            </p:nvGrpSpPr>
            <p:grpSpPr>
              <a:xfrm>
                <a:off x="4422176" y="4149608"/>
                <a:ext cx="453006" cy="1584000"/>
                <a:chOff x="3322040" y="3821948"/>
                <a:chExt cx="453006" cy="1584000"/>
              </a:xfrm>
            </p:grpSpPr>
            <p:sp>
              <p:nvSpPr>
                <p:cNvPr id="22" name="矩形 21"/>
                <p:cNvSpPr/>
                <p:nvPr/>
              </p:nvSpPr>
              <p:spPr bwMode="auto">
                <a:xfrm>
                  <a:off x="3322040" y="3821948"/>
                  <a:ext cx="453006" cy="12240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3" name="直接连接符 22"/>
                <p:cNvCxnSpPr>
                  <a:stCxn id="22" idx="2"/>
                </p:cNvCxnSpPr>
                <p:nvPr/>
              </p:nvCxnSpPr>
              <p:spPr bwMode="auto">
                <a:xfrm>
                  <a:off x="3548543" y="5045948"/>
                  <a:ext cx="1901" cy="360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0" name="直接箭头连接符 19"/>
              <p:cNvCxnSpPr>
                <a:stCxn id="6" idx="3"/>
                <a:endCxn id="22" idx="1"/>
              </p:cNvCxnSpPr>
              <p:nvPr/>
            </p:nvCxnSpPr>
            <p:spPr bwMode="auto">
              <a:xfrm>
                <a:off x="3775046" y="4761608"/>
                <a:ext cx="64713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dash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4336" name="矩形 14335"/>
              <p:cNvSpPr/>
              <p:nvPr/>
            </p:nvSpPr>
            <p:spPr bwMode="auto">
              <a:xfrm>
                <a:off x="3548543" y="3565852"/>
                <a:ext cx="1100136" cy="261937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339" name="直接箭头连接符 14338"/>
              <p:cNvCxnSpPr>
                <a:stCxn id="6" idx="0"/>
                <a:endCxn id="14336" idx="2"/>
              </p:cNvCxnSpPr>
              <p:nvPr/>
            </p:nvCxnSpPr>
            <p:spPr bwMode="auto">
              <a:xfrm flipV="1">
                <a:off x="3548543" y="3827789"/>
                <a:ext cx="550068" cy="3218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43" name="直接箭头连接符 14342"/>
              <p:cNvCxnSpPr>
                <a:stCxn id="22" idx="0"/>
                <a:endCxn id="14336" idx="2"/>
              </p:cNvCxnSpPr>
              <p:nvPr/>
            </p:nvCxnSpPr>
            <p:spPr bwMode="auto">
              <a:xfrm flipH="1" flipV="1">
                <a:off x="4098611" y="3827789"/>
                <a:ext cx="550068" cy="3218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54" name="矩形 53"/>
              <p:cNvSpPr/>
              <p:nvPr/>
            </p:nvSpPr>
            <p:spPr bwMode="auto">
              <a:xfrm>
                <a:off x="3775046" y="3102089"/>
                <a:ext cx="647130" cy="261937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353" name="直接连接符 14352"/>
              <p:cNvCxnSpPr>
                <a:stCxn id="14336" idx="0"/>
                <a:endCxn id="54" idx="2"/>
              </p:cNvCxnSpPr>
              <p:nvPr/>
            </p:nvCxnSpPr>
            <p:spPr bwMode="auto">
              <a:xfrm flipV="1">
                <a:off x="4098611" y="3364026"/>
                <a:ext cx="0" cy="201826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358" name="文本框 14357"/>
              <p:cNvSpPr txBox="1"/>
              <p:nvPr/>
            </p:nvSpPr>
            <p:spPr bwMode="auto">
              <a:xfrm>
                <a:off x="3752549" y="4471427"/>
                <a:ext cx="686919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  <a:endParaRPr lang="zh-CN" altLang="en-US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 bwMode="auto">
              <a:xfrm>
                <a:off x="3733569" y="3091412"/>
                <a:ext cx="62869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Loss</a:t>
                </a:r>
                <a:endParaRPr lang="zh-CN" altLang="en-US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60" name="文本框 14359"/>
                  <p:cNvSpPr txBox="1"/>
                  <p:nvPr/>
                </p:nvSpPr>
                <p:spPr bwMode="auto">
                  <a:xfrm>
                    <a:off x="3048043" y="5444048"/>
                    <a:ext cx="677686" cy="3629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marL="273050" indent="-273050"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800" i="1" baseline="-2500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360" name="文本框 143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43" y="5444048"/>
                    <a:ext cx="677686" cy="362984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/>
                  <p:cNvSpPr txBox="1"/>
                  <p:nvPr/>
                </p:nvSpPr>
                <p:spPr bwMode="auto">
                  <a:xfrm>
                    <a:off x="4429646" y="5468807"/>
                    <a:ext cx="682366" cy="3629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marL="273050" indent="-273050"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800" i="1" baseline="-2500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29646" y="5468807"/>
                    <a:ext cx="682366" cy="36298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文本框 104"/>
                  <p:cNvSpPr txBox="1"/>
                  <p:nvPr/>
                </p:nvSpPr>
                <p:spPr bwMode="auto">
                  <a:xfrm>
                    <a:off x="3327221" y="3551779"/>
                    <a:ext cx="1529009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marL="273050" indent="-273050"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200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rgbClr val="0033CC"/>
                      </a:solidFill>
                      <a:latin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27221" y="3551779"/>
                    <a:ext cx="1529009" cy="27699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文本框 114"/>
            <p:cNvSpPr txBox="1"/>
            <p:nvPr/>
          </p:nvSpPr>
          <p:spPr bwMode="auto">
            <a:xfrm>
              <a:off x="6883057" y="5878226"/>
              <a:ext cx="1675459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Siamese networks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84914" y="6386669"/>
            <a:ext cx="69558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Bromley, J., </a:t>
            </a:r>
            <a:r>
              <a:rPr lang="en-US" altLang="zh-C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Guyon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US" altLang="zh-C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Y., &amp; Shah, R. (1993). Signature verification using a "Siamese" time delay neural network. </a:t>
            </a:r>
            <a:r>
              <a:rPr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30230" y="4470905"/>
          <a:ext cx="429768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99" name="Equation" r:id="rId5" imgW="2387600" imgH="241300" progId="Equation.DSMT4">
                  <p:embed/>
                </p:oleObj>
              </mc:Choice>
              <mc:Fallback>
                <p:oleObj name="Equation" r:id="rId5" imgW="2387600" imgH="241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0" y="4470905"/>
                        <a:ext cx="429768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50"/>
          <p:cNvSpPr>
            <a:spLocks noChangeArrowheads="1"/>
          </p:cNvSpPr>
          <p:nvPr/>
        </p:nvSpPr>
        <p:spPr bwMode="auto">
          <a:xfrm>
            <a:off x="1961932" y="3263966"/>
            <a:ext cx="2120506" cy="720080"/>
          </a:xfrm>
          <a:prstGeom prst="wedgeRoundRectCallout">
            <a:avLst>
              <a:gd name="adj1" fmla="val -73005"/>
              <a:gd name="adj2" fmla="val 11237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样本对（在潜在特征空间中）的距离</a:t>
            </a:r>
            <a:endParaRPr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50"/>
          <p:cNvSpPr>
            <a:spLocks noChangeArrowheads="1"/>
          </p:cNvSpPr>
          <p:nvPr/>
        </p:nvSpPr>
        <p:spPr bwMode="auto">
          <a:xfrm>
            <a:off x="1614230" y="5260762"/>
            <a:ext cx="2616400" cy="720080"/>
          </a:xfrm>
          <a:prstGeom prst="wedgeRoundRectCallout">
            <a:avLst>
              <a:gd name="adj1" fmla="val -64404"/>
              <a:gd name="adj2" fmla="val -9528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endParaRPr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不同说话人     </a:t>
            </a:r>
            <a:r>
              <a:rPr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同一说话人</a:t>
            </a:r>
            <a:endParaRPr lang="zh-CN" altLang="en-US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50"/>
          <p:cNvSpPr>
            <a:spLocks noChangeArrowheads="1"/>
          </p:cNvSpPr>
          <p:nvPr/>
        </p:nvSpPr>
        <p:spPr bwMode="auto">
          <a:xfrm>
            <a:off x="5104621" y="5115954"/>
            <a:ext cx="792088" cy="360040"/>
          </a:xfrm>
          <a:prstGeom prst="wedgeRoundRectCallout">
            <a:avLst>
              <a:gd name="adj1" fmla="val -130164"/>
              <a:gd name="adj2" fmla="val -12318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阈值</a:t>
            </a:r>
            <a:endParaRPr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468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Contrastive Loss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发展而来，解决了固定的</a:t>
            </a:r>
            <a:r>
              <a:rPr lang="el-GR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的问题（这意味着所有的类服从同一分布）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 net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anchor\positive\negative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三类样本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损失计算为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20902" y="4606437"/>
          <a:ext cx="3841080" cy="45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3" name="Equation" r:id="rId1" imgW="48768000" imgH="5791200" progId="Equation.DSMT4">
                  <p:embed/>
                </p:oleObj>
              </mc:Choice>
              <mc:Fallback>
                <p:oleObj name="Equation" r:id="rId1" imgW="48768000" imgH="57912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0902" y="4606437"/>
                        <a:ext cx="3841080" cy="455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580112" y="3417719"/>
            <a:ext cx="2975322" cy="2815313"/>
            <a:chOff x="5448013" y="2999339"/>
            <a:chExt cx="2975322" cy="2815313"/>
          </a:xfrm>
        </p:grpSpPr>
        <p:grpSp>
          <p:nvGrpSpPr>
            <p:cNvPr id="6" name="组合 5"/>
            <p:cNvGrpSpPr/>
            <p:nvPr/>
          </p:nvGrpSpPr>
          <p:grpSpPr>
            <a:xfrm>
              <a:off x="5674717" y="4081028"/>
              <a:ext cx="453006" cy="1584000"/>
              <a:chOff x="3322040" y="3821948"/>
              <a:chExt cx="453006" cy="15840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5" name="直接连接符 34"/>
              <p:cNvCxnSpPr>
                <a:stCxn id="34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组合 6"/>
            <p:cNvGrpSpPr/>
            <p:nvPr/>
          </p:nvGrpSpPr>
          <p:grpSpPr>
            <a:xfrm>
              <a:off x="6788450" y="4081028"/>
              <a:ext cx="453006" cy="1584000"/>
              <a:chOff x="3322040" y="3821948"/>
              <a:chExt cx="453006" cy="158400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连接符 32"/>
              <p:cNvCxnSpPr>
                <a:stCxn id="32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组合 7"/>
            <p:cNvGrpSpPr/>
            <p:nvPr/>
          </p:nvGrpSpPr>
          <p:grpSpPr>
            <a:xfrm>
              <a:off x="7902182" y="4081028"/>
              <a:ext cx="453006" cy="1584000"/>
              <a:chOff x="3322040" y="3821948"/>
              <a:chExt cx="453006" cy="15840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连接符 29"/>
              <p:cNvCxnSpPr>
                <a:stCxn id="29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" name="直接箭头连接符 9"/>
            <p:cNvCxnSpPr/>
            <p:nvPr/>
          </p:nvCxnSpPr>
          <p:spPr bwMode="auto">
            <a:xfrm>
              <a:off x="6127723" y="4693028"/>
              <a:ext cx="64713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triangle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7241456" y="4693088"/>
              <a:ext cx="64713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triangle"/>
              <a:tailEnd type="triangle"/>
            </a:ln>
            <a:effectLst/>
          </p:spPr>
        </p:cxnSp>
        <p:sp>
          <p:nvSpPr>
            <p:cNvPr id="12" name="矩形 11"/>
            <p:cNvSpPr/>
            <p:nvPr/>
          </p:nvSpPr>
          <p:spPr bwMode="auto">
            <a:xfrm>
              <a:off x="5901219" y="3484513"/>
              <a:ext cx="108000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071360" y="3488968"/>
              <a:ext cx="108000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34" idx="0"/>
              <a:endCxn id="12" idx="2"/>
            </p:cNvCxnSpPr>
            <p:nvPr/>
          </p:nvCxnSpPr>
          <p:spPr bwMode="auto">
            <a:xfrm flipV="1">
              <a:off x="5901220" y="3746450"/>
              <a:ext cx="539999" cy="33457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直接箭头连接符 14"/>
            <p:cNvCxnSpPr>
              <a:stCxn id="32" idx="0"/>
              <a:endCxn id="12" idx="2"/>
            </p:cNvCxnSpPr>
            <p:nvPr/>
          </p:nvCxnSpPr>
          <p:spPr bwMode="auto">
            <a:xfrm flipH="1" flipV="1">
              <a:off x="6441219" y="3746450"/>
              <a:ext cx="573734" cy="33457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>
              <a:stCxn id="32" idx="0"/>
              <a:endCxn id="13" idx="2"/>
            </p:cNvCxnSpPr>
            <p:nvPr/>
          </p:nvCxnSpPr>
          <p:spPr bwMode="auto">
            <a:xfrm flipV="1">
              <a:off x="7014953" y="3750905"/>
              <a:ext cx="596407" cy="33012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直接箭头连接符 16"/>
            <p:cNvCxnSpPr>
              <a:stCxn id="29" idx="0"/>
              <a:endCxn id="13" idx="2"/>
            </p:cNvCxnSpPr>
            <p:nvPr/>
          </p:nvCxnSpPr>
          <p:spPr bwMode="auto">
            <a:xfrm flipH="1" flipV="1">
              <a:off x="7611360" y="3750905"/>
              <a:ext cx="517325" cy="33012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" name="矩形 17"/>
            <p:cNvSpPr/>
            <p:nvPr/>
          </p:nvSpPr>
          <p:spPr bwMode="auto">
            <a:xfrm>
              <a:off x="6691388" y="3011972"/>
              <a:ext cx="64713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>
              <a:endCxn id="18" idx="2"/>
            </p:cNvCxnSpPr>
            <p:nvPr/>
          </p:nvCxnSpPr>
          <p:spPr bwMode="auto">
            <a:xfrm flipV="1">
              <a:off x="6458911" y="3273909"/>
              <a:ext cx="556042" cy="198341"/>
            </a:xfrm>
            <a:prstGeom prst="line">
              <a:avLst/>
            </a:prstGeom>
            <a:noFill/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3" idx="0"/>
              <a:endCxn id="18" idx="2"/>
            </p:cNvCxnSpPr>
            <p:nvPr/>
          </p:nvCxnSpPr>
          <p:spPr bwMode="auto">
            <a:xfrm flipH="1" flipV="1">
              <a:off x="7014953" y="3273909"/>
              <a:ext cx="596407" cy="215059"/>
            </a:xfrm>
            <a:prstGeom prst="line">
              <a:avLst/>
            </a:prstGeom>
            <a:noFill/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本框 20"/>
            <p:cNvSpPr txBox="1"/>
            <p:nvPr/>
          </p:nvSpPr>
          <p:spPr bwMode="auto">
            <a:xfrm>
              <a:off x="6103174" y="4416807"/>
              <a:ext cx="68691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7215806" y="4415878"/>
              <a:ext cx="68691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 bwMode="auto">
            <a:xfrm>
              <a:off x="6643363" y="2999339"/>
              <a:ext cx="62869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Loss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 bwMode="auto">
                <a:xfrm>
                  <a:off x="5448013" y="5451668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48013" y="5451668"/>
                  <a:ext cx="745717" cy="36298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 bwMode="auto">
                <a:xfrm>
                  <a:off x="7670437" y="5444048"/>
                  <a:ext cx="752898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437" y="5444048"/>
                  <a:ext cx="752898" cy="36298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 bwMode="auto">
                <a:xfrm>
                  <a:off x="6560538" y="5444048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60538" y="5444048"/>
                  <a:ext cx="745717" cy="36298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 bwMode="auto">
                <a:xfrm>
                  <a:off x="5661873" y="3467826"/>
                  <a:ext cx="152900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61873" y="3467826"/>
                  <a:ext cx="1529009" cy="276999"/>
                </a:xfrm>
                <a:prstGeom prst="rect">
                  <a:avLst/>
                </a:prstGeom>
                <a:blipFill rotWithShape="1">
                  <a:blip r:embed="rId6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 bwMode="auto">
                <a:xfrm>
                  <a:off x="6868694" y="3475446"/>
                  <a:ext cx="152900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68694" y="3475446"/>
                  <a:ext cx="1529009" cy="276999"/>
                </a:xfrm>
                <a:prstGeom prst="rect">
                  <a:avLst/>
                </a:prstGeom>
                <a:blipFill rotWithShape="1">
                  <a:blip r:embed="rId7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3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NCE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损失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84630"/>
            <a:ext cx="8229600" cy="18751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Noise Contrastive Estimation（噪声对比估计）</a:t>
            </a:r>
            <a:endParaRPr lang="zh-CN" altLang="en-US" sz="200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学习数据分布样本和噪声分布样本之间的区别，从而发现数据中的一些特性。</a:t>
            </a:r>
            <a:endParaRPr lang="zh-CN" altLang="en-US" sz="200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对数据样本和噪声样本进行二分类</a:t>
            </a:r>
            <a:endParaRPr lang="zh-CN" altLang="en-US" sz="200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610870" y="3256915"/>
          <a:ext cx="8096885" cy="120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57" name="" r:id="rId2" imgW="10029825" imgH="1447800" progId="Paint.Picture">
                  <p:embed/>
                </p:oleObj>
              </mc:Choice>
              <mc:Fallback>
                <p:oleObj name="" r:id="rId2" imgW="10029825" imgH="1447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0870" y="3256915"/>
                        <a:ext cx="8096885" cy="120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custDataLst>
              <p:tags r:id="rId4"/>
            </p:custDataLst>
          </p:nvPr>
        </p:nvGraphicFramePr>
        <p:xfrm>
          <a:off x="3203575" y="4437380"/>
          <a:ext cx="2620645" cy="229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58" name="" r:id="rId5" imgW="3048000" imgH="2533650" progId="Paint.Picture">
                  <p:embed/>
                </p:oleObj>
              </mc:Choice>
              <mc:Fallback>
                <p:oleObj name="" r:id="rId5" imgW="3048000" imgH="2533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4437380"/>
                        <a:ext cx="2620645" cy="2296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中宋" panose="02010600040101010101" pitchFamily="2" charset="-122"/>
                <a:ea typeface="仿宋_GB2312" pitchFamily="49" charset="-122"/>
              </a:rPr>
              <a:t>NCE</a:t>
            </a:r>
            <a:r>
              <a:rPr lang="zh-CN" altLang="en-US">
                <a:latin typeface="华文中宋" panose="02010600040101010101" pitchFamily="2" charset="-122"/>
                <a:ea typeface="仿宋_GB2312" pitchFamily="49" charset="-122"/>
              </a:rPr>
              <a:t>损失</a:t>
            </a:r>
            <a:endParaRPr lang="zh-CN" altLang="en-US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84630"/>
            <a:ext cx="8229600" cy="18751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计算后验概率</a:t>
            </a: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1835785" y="1917065"/>
          <a:ext cx="5756910" cy="452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7" name="" r:id="rId2" imgW="8705850" imgH="6343650" progId="Paint.Picture">
                  <p:embed/>
                </p:oleObj>
              </mc:Choice>
              <mc:Fallback>
                <p:oleObj name="" r:id="rId2" imgW="8705850" imgH="6343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785" y="1917065"/>
                        <a:ext cx="5756910" cy="452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中宋" panose="02010600040101010101" pitchFamily="2" charset="-122"/>
                <a:ea typeface="仿宋_GB2312" pitchFamily="49" charset="-122"/>
              </a:rPr>
              <a:t>NCE</a:t>
            </a:r>
            <a:r>
              <a:rPr lang="zh-CN" altLang="en-US">
                <a:latin typeface="华文中宋" panose="02010600040101010101" pitchFamily="2" charset="-122"/>
                <a:ea typeface="仿宋_GB2312" pitchFamily="49" charset="-122"/>
              </a:rPr>
              <a:t>损失</a:t>
            </a:r>
            <a:endParaRPr lang="zh-CN" altLang="en-US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84630"/>
            <a:ext cx="8229600" cy="187515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令</a:t>
            </a:r>
            <a:r>
              <a:rPr lang="en-US" altLang="zh-CN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                </a:t>
            </a:r>
            <a:r>
              <a:rPr lang="zh-CN" altLang="en-US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，且用模型</a:t>
            </a:r>
            <a:r>
              <a:rPr lang="en-US" altLang="zh-CN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               </a:t>
            </a:r>
            <a:r>
              <a:rPr lang="zh-CN" altLang="en-US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替换经验分布，有：</a:t>
            </a: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则</a:t>
            </a:r>
            <a:r>
              <a:rPr lang="en-US" altLang="zh-CN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NCE</a:t>
            </a:r>
            <a:r>
              <a:rPr lang="zh-CN" altLang="en-US" sz="200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损失可以写为：</a:t>
            </a: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899795" y="1386000"/>
          <a:ext cx="96266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3" name="" r:id="rId2" imgW="962025" imgH="590550" progId="Paint.Picture">
                  <p:embed/>
                </p:oleObj>
              </mc:Choice>
              <mc:Fallback>
                <p:oleObj name="" r:id="rId2" imgW="962025" imgH="5905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795" y="1386000"/>
                        <a:ext cx="96266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custDataLst>
              <p:tags r:id="rId4"/>
            </p:custDataLst>
          </p:nvPr>
        </p:nvGraphicFramePr>
        <p:xfrm>
          <a:off x="3275965" y="1412875"/>
          <a:ext cx="97218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4" name="" r:id="rId5" imgW="971550" imgH="447675" progId="Paint.Picture">
                  <p:embed/>
                </p:oleObj>
              </mc:Choice>
              <mc:Fallback>
                <p:oleObj name="" r:id="rId5" imgW="971550" imgH="4476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965" y="1412875"/>
                        <a:ext cx="97218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custDataLst>
              <p:tags r:id="rId7"/>
            </p:custDataLst>
          </p:nvPr>
        </p:nvGraphicFramePr>
        <p:xfrm>
          <a:off x="1763395" y="2205355"/>
          <a:ext cx="3965575" cy="13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5" name="" r:id="rId8" imgW="3962400" imgH="1333500" progId="Paint.Picture">
                  <p:embed/>
                </p:oleObj>
              </mc:Choice>
              <mc:Fallback>
                <p:oleObj name="" r:id="rId8" imgW="3962400" imgH="13335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395" y="2205355"/>
                        <a:ext cx="3965575" cy="133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28040" y="4797425"/>
          <a:ext cx="7823065" cy="82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6" name="" r:id="rId11" imgW="9201150" imgH="971550" progId="Paint.Picture">
                  <p:embed/>
                </p:oleObj>
              </mc:Choice>
              <mc:Fallback>
                <p:oleObj name="" r:id="rId11" imgW="9201150" imgH="9715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8040" y="4797425"/>
                        <a:ext cx="7823065" cy="82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CPC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768"/>
            <a:ext cx="8229600" cy="18751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对比预测编码</a:t>
            </a:r>
            <a:r>
              <a:rPr lang="en-US" altLang="zh-CN" sz="2000" dirty="0">
                <a:solidFill>
                  <a:schemeClr val="tx2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Contrastive Predictive Coding</a:t>
            </a:r>
            <a:r>
              <a:rPr lang="en-US" altLang="zh-CN" sz="2000" dirty="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 </a:t>
            </a: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一种基于</a:t>
            </a: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无监督策略的</a:t>
            </a: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表示学习方法，</a:t>
            </a: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根据上下文预测未来或者缺失的信息</a:t>
            </a: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将高维数据压缩到更紧凑的隐空间中，在其中条件预测更容易建模。</a:t>
            </a:r>
            <a:endParaRPr lang="zh-CN" altLang="en-US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使用强大的自回归模型在这个隐空间中预测未来</a:t>
            </a:r>
            <a:endParaRPr lang="zh-CN" altLang="en-US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542" y="3645024"/>
            <a:ext cx="6038850" cy="2609850"/>
          </a:xfrm>
          <a:prstGeom prst="rect">
            <a:avLst/>
          </a:prstGeom>
        </p:spPr>
      </p:pic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988854" y="3829380"/>
            <a:ext cx="1330837" cy="426323"/>
          </a:xfrm>
          <a:prstGeom prst="wedgeRoundRectCallout">
            <a:avLst>
              <a:gd name="adj1" fmla="val 44981"/>
              <a:gd name="adj2" fmla="val 9841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自回归模型</a:t>
            </a:r>
            <a:endParaRPr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一层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611560" y="4721055"/>
            <a:ext cx="1618685" cy="492412"/>
          </a:xfrm>
          <a:prstGeom prst="wedgeRoundRectCallout">
            <a:avLst>
              <a:gd name="adj1" fmla="val 44981"/>
              <a:gd name="adj2" fmla="val 9841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非线性编码层</a:t>
            </a:r>
            <a:endParaRPr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CNN+RELU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694" y="6320353"/>
            <a:ext cx="7946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van den Oord, Yazhe Li, Oriol Vinyals.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 with Contrastive Predictive Coding. 2018. (DeepMind)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infoNCE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损失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84630"/>
            <a:ext cx="8229600" cy="187515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infoNCE</a:t>
            </a: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损失：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其中：</a:t>
            </a: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等价于最大化互信息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的下界</a:t>
            </a: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从与正例相同的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utterance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speaker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中采样负例得到的效果最好</a:t>
            </a:r>
            <a:endParaRPr lang="zh-CN" altLang="en-US" sz="2000" dirty="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063870"/>
            <a:ext cx="5184501" cy="1242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2" y="3428999"/>
            <a:ext cx="15" cy="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0" y="4221088"/>
            <a:ext cx="5652561" cy="594225"/>
          </a:xfrm>
          <a:prstGeom prst="rect">
            <a:avLst/>
          </a:prstGeom>
        </p:spPr>
      </p:pic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6300192" y="1397527"/>
            <a:ext cx="1330837" cy="426323"/>
          </a:xfrm>
          <a:prstGeom prst="wedgeRoundRectCallout">
            <a:avLst>
              <a:gd name="adj1" fmla="val -68261"/>
              <a:gd name="adj2" fmla="val 17784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正样本对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50"/>
          <p:cNvSpPr>
            <a:spLocks noChangeArrowheads="1"/>
          </p:cNvSpPr>
          <p:nvPr/>
        </p:nvSpPr>
        <p:spPr bwMode="auto">
          <a:xfrm>
            <a:off x="6084168" y="3523380"/>
            <a:ext cx="1330837" cy="426323"/>
          </a:xfrm>
          <a:prstGeom prst="wedgeRoundRectCallout">
            <a:avLst>
              <a:gd name="adj1" fmla="val -33907"/>
              <a:gd name="adj2" fmla="val -14983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负样本对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373369"/>
            <a:ext cx="2940745" cy="549080"/>
          </a:xfrm>
          <a:prstGeom prst="rect">
            <a:avLst/>
          </a:prstGeom>
        </p:spPr>
      </p:pic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7355963" y="5160208"/>
            <a:ext cx="1330837" cy="426323"/>
          </a:xfrm>
          <a:prstGeom prst="wedgeRoundRectCallout">
            <a:avLst>
              <a:gd name="adj1" fmla="val -97075"/>
              <a:gd name="adj2" fmla="val -14810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双线性预测器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大模型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有大量参数和复杂结构的机器学习模型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能够存储和处理大量的数据和信息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大多是自监督预训练模型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主要依赖如下两方面技术的进步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</a:rPr>
              <a:t>序列数据处理模型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自监督学习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与人类的学习方式相一致</a:t>
            </a: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“智能涌现”在意料之中</a:t>
            </a: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wav2vec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模型主要沿用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模型的整体结构框架和优化目标</a:t>
            </a:r>
            <a:endParaRPr lang="en-US" altLang="zh-CN" sz="2000" dirty="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网络如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一样使用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网络也使用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，而不是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，来得到上下文向量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完全使用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网络，更容易地实现并行训练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负例以均匀分布从隐变量序列中采样得到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损失函数：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395536" y="6464369"/>
            <a:ext cx="8121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Steffen Schneider, Alexei Baevski, Ronan Collobert,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wav2vec: Unsupervised Pre-training for Speech Recognition.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921" y="4221088"/>
            <a:ext cx="4032428" cy="21925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30" y="3638255"/>
            <a:ext cx="6463184" cy="3668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BERT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Bidirectional Encoder Representation from Transformers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masked language model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MLM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）对双向的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进行预训练，以生成深层的双向语言表征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的结构：多个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的堆叠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816" y="3200400"/>
            <a:ext cx="2869197" cy="33723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016" y="1421654"/>
            <a:ext cx="3727178" cy="3168344"/>
          </a:xfrm>
          <a:prstGeom prst="rect">
            <a:avLst/>
          </a:prstGeo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BERT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446468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预训练任务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token-- [MASK]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随机地对每一个训练序列中的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进行替换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[MASK]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位置原有的单词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预训练后，只需要添加一个额外的输出层进行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，就可以在各种各样的下游任务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9" y="4958908"/>
            <a:ext cx="5510228" cy="17565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vq-wav2vec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预训练的方法提升语音识别任务的效果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首先经过自监督的预训练得到的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vq-wav2vec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模型，从原始音频中抽取出离散化的特征表示。每一帧对应着一个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有了离散化的特征表示，我们便可以将作为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embedding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，并使用大规模无标签的语音数据训练一个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176114" y="6470384"/>
            <a:ext cx="8812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Steffen Schneider,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vq-wav2vec: Self-Supervised Learning of Discrete Speech Representations.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55" y="3573016"/>
            <a:ext cx="8086725" cy="211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vq-wav2vec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1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360" y="1412776"/>
                <a:ext cx="8229600" cy="280831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网络（与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wav2vec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相同）进行编码得到隐变量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en-US" altLang="zh-CN" sz="20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引入量化模块将隐变量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映射为离散化的隐变量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最后使用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context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网络（与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wav2vec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相同）得到上下文向量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4611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360" y="1412776"/>
                <a:ext cx="8229600" cy="2808312"/>
              </a:xfrm>
              <a:blipFill rotWithShape="1">
                <a:blip r:embed="rId1"/>
                <a:stretch>
                  <a:fillRect t="-19" b="-20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176114" y="6470384"/>
            <a:ext cx="8812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Steffen Schneider,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vq-wav2vec: Self-Supervised Learning of Discrete Speech Representations.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674157"/>
            <a:ext cx="8086725" cy="211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vq-wav2vec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量化模块：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176114" y="6470384"/>
            <a:ext cx="8812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Steffen Schneider,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vq-wav2vec: Self-Supervised Learning of Discrete Speech Representations.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1862137"/>
            <a:ext cx="7524750" cy="3133725"/>
          </a:xfrm>
          <a:prstGeom prst="rect">
            <a:avLst/>
          </a:prstGeom>
        </p:spPr>
      </p:pic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467360" y="4919412"/>
            <a:ext cx="1330837" cy="426323"/>
          </a:xfrm>
          <a:prstGeom prst="wedgeRoundRectCallout">
            <a:avLst>
              <a:gd name="adj1" fmla="val 59182"/>
              <a:gd name="adj2" fmla="val -229404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线性层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线性层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4478" y="5268575"/>
            <a:ext cx="1757482" cy="536689"/>
            <a:chOff x="2454478" y="5268575"/>
            <a:chExt cx="1757482" cy="5366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768" y="5268575"/>
              <a:ext cx="1652070" cy="536689"/>
            </a:xfrm>
            <a:prstGeom prst="rect">
              <a:avLst/>
            </a:prstGeom>
          </p:spPr>
        </p:pic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2454478" y="5268575"/>
              <a:ext cx="1757482" cy="536689"/>
            </a:xfrm>
            <a:prstGeom prst="wedgeRoundRectCallout">
              <a:avLst>
                <a:gd name="adj1" fmla="val 16958"/>
                <a:gd name="adj2" fmla="val -307939"/>
                <a:gd name="adj3" fmla="val 16667"/>
              </a:avLst>
            </a:prstGeom>
            <a:noFill/>
            <a:ln w="38100" cmpd="dbl">
              <a:solidFill>
                <a:srgbClr val="FF0000"/>
              </a:solidFill>
              <a:miter lim="800000"/>
            </a:ln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endPara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6576894" y="5545619"/>
            <a:ext cx="1757481" cy="536689"/>
          </a:xfrm>
          <a:prstGeom prst="wedgeRoundRectCallout">
            <a:avLst>
              <a:gd name="adj1" fmla="val -64477"/>
              <a:gd name="adj2" fmla="val -16368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类似于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VQ-VAE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中的量化模块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wav2vec 2.0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端到端的架构：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取代了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，把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和编码器、量化器结合在一起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wav2vec 2.0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本身即为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ASR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fine-tune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时只需加上随机初始化的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层将特征向量映射到预测文本，使用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CTC loss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训练即可。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223977" y="6352529"/>
            <a:ext cx="871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Henry Zhou, Abdelrahman Mohamed,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 2.0: A Framework for Self-Supervised Learning of Speech Representations. 2020.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2996952"/>
            <a:ext cx="5517700" cy="29523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Hu-BERT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事先通过无监督方法训练得到聚类模型，为所有无标注语音信号生成离散化的目标序列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再直接使用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自监督预训练方法预测掩码位置的目标值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自监督训练过程更为简洁，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HuBERT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的预训练进程往往比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wav2vec 2.0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更加稳定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213817" y="6228791"/>
            <a:ext cx="871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Wei-Ning Hsu, Benjamin Bolte, Yao-Hung Hubert Tsai, Kushal Lakhotia, Ruslan Salakhutdinov, Abdelrahman Mohamed,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HuBERT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Self-Supervised Speech Representation Learning by Masked Prediction of Hidden Units. 2021.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784" y="2975958"/>
            <a:ext cx="3888432" cy="2940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/>
          <a:lstStyle/>
          <a:p>
            <a:r>
              <a:rPr lang="en-US" altLang="zh-CN" dirty="0"/>
              <a:t>Wav2vec 2.0</a:t>
            </a:r>
            <a:r>
              <a:rPr lang="zh-CN" altLang="en-US" dirty="0"/>
              <a:t>代码解读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序列数据处理模型</a:t>
            </a:r>
            <a:endParaRPr lang="zh-CN" altLang="en-US" dirty="0">
              <a:latin typeface="+mj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</a:rPr>
              <a:t>早期采用的大多是基于随机过程理论的统计模型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如：隐马尔科夫模型（</a:t>
            </a:r>
            <a:r>
              <a:rPr lang="en-US" altLang="zh-CN" sz="2400" b="1" dirty="0">
                <a:solidFill>
                  <a:srgbClr val="0070C0"/>
                </a:solidFill>
              </a:rPr>
              <a:t>Hidden Markov Model</a:t>
            </a:r>
            <a:r>
              <a:rPr lang="zh-CN" altLang="en-US" sz="2400" b="1" dirty="0">
                <a:solidFill>
                  <a:srgbClr val="0070C0"/>
                </a:solidFill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</a:rPr>
              <a:t>HMM</a:t>
            </a:r>
            <a:r>
              <a:rPr lang="zh-CN" altLang="en-US" sz="2400" b="1" dirty="0">
                <a:solidFill>
                  <a:srgbClr val="0070C0"/>
                </a:solidFill>
              </a:rPr>
              <a:t>）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charset="0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能够处理时序动态信息的神经网络结构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RNN</a:t>
            </a:r>
            <a:r>
              <a:rPr lang="zh-CN" altLang="en-US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Recurrent Neural Network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DFCNN</a:t>
            </a:r>
            <a:r>
              <a:rPr lang="zh-CN" altLang="en-US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Deep Fully Convolutional Neural Network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FSMN </a:t>
            </a:r>
            <a:r>
              <a:rPr lang="zh-CN" altLang="en-US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Feed-forward Sequential Memory Network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Transformer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457200" y="1341438"/>
            <a:ext cx="8291264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p"/>
            </a:pP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/>
              <a:t>在隐层上增加</a:t>
            </a:r>
            <a:r>
              <a:rPr lang="zh-CN" altLang="en-US" sz="2400" dirty="0">
                <a:solidFill>
                  <a:srgbClr val="0070C0"/>
                </a:solidFill>
              </a:rPr>
              <a:t>反馈连接</a:t>
            </a:r>
            <a:endParaRPr lang="en-US" altLang="zh-CN" sz="2400" kern="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没有马尔科夫假设，可以考虑很长的历史信息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较常用的是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9000"/>
            <a:ext cx="4723662" cy="3051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653136"/>
            <a:ext cx="2663190" cy="41719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序列数据处理模型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RNN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341438"/>
            <a:ext cx="8291264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在语音领域最常采用的是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endParaRPr lang="en-US" altLang="zh-CN" sz="2400" kern="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/>
              <a:t>通过精妙的</a:t>
            </a:r>
            <a:r>
              <a:rPr lang="zh-CN" altLang="en-US" sz="2000" dirty="0">
                <a:solidFill>
                  <a:srgbClr val="0070C0"/>
                </a:solidFill>
              </a:rPr>
              <a:t>门控制</a:t>
            </a:r>
            <a:r>
              <a:rPr lang="zh-CN" altLang="en-US" sz="2000" dirty="0"/>
              <a:t>将</a:t>
            </a:r>
            <a:r>
              <a:rPr lang="zh-CN" altLang="en-US" sz="2000" dirty="0">
                <a:solidFill>
                  <a:srgbClr val="0070C0"/>
                </a:solidFill>
              </a:rPr>
              <a:t>短期记忆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70C0"/>
                </a:solidFill>
              </a:rPr>
              <a:t>长期记忆</a:t>
            </a:r>
            <a:r>
              <a:rPr lang="zh-CN" altLang="en-US" sz="2000" dirty="0"/>
              <a:t>结合起来，并且一定程度上解决了</a:t>
            </a:r>
            <a:r>
              <a:rPr lang="zh-CN" altLang="en-US" sz="2000" dirty="0">
                <a:solidFill>
                  <a:srgbClr val="0070C0"/>
                </a:solidFill>
              </a:rPr>
              <a:t>梯度消失</a:t>
            </a:r>
            <a:r>
              <a:rPr lang="zh-CN" altLang="en-US" sz="2000" dirty="0"/>
              <a:t>的问题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32670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RNN</a:t>
            </a:r>
            <a:endParaRPr lang="zh-CN" altLang="en-US" dirty="0"/>
          </a:p>
        </p:txBody>
      </p:sp>
      <p:sp>
        <p:nvSpPr>
          <p:cNvPr id="257027" name="矩形 2"/>
          <p:cNvSpPr>
            <a:spLocks noChangeArrowheads="1"/>
          </p:cNvSpPr>
          <p:nvPr/>
        </p:nvSpPr>
        <p:spPr bwMode="auto">
          <a:xfrm>
            <a:off x="107950" y="1608138"/>
            <a:ext cx="878522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细胞状态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向下传送，通过门来增加或删除信息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zh-CN" sz="24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800" dirty="0"/>
          </a:p>
        </p:txBody>
      </p:sp>
      <p:pic>
        <p:nvPicPr>
          <p:cNvPr id="257028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" y="3500755"/>
            <a:ext cx="5605145" cy="272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6731635" y="3860800"/>
          <a:ext cx="1739900" cy="202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3" imgW="2085975" imgH="2324100" progId="Paint.Picture">
                  <p:embed/>
                </p:oleObj>
              </mc:Choice>
              <mc:Fallback>
                <p:oleObj name="" r:id="rId3" imgW="2085975" imgH="23241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635" y="3860800"/>
                        <a:ext cx="1739900" cy="202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339340" y="3933190"/>
          <a:ext cx="294777" cy="15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6" imgW="590550" imgH="304800" progId="Paint.Picture">
                  <p:embed/>
                </p:oleObj>
              </mc:Choice>
              <mc:Fallback>
                <p:oleObj name="" r:id="rId6" imgW="590550" imgH="304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9340" y="3933190"/>
                        <a:ext cx="294777" cy="15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067810" y="3933190"/>
          <a:ext cx="142855" cy="15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9" imgW="285750" imgH="314325" progId="Paint.Picture">
                  <p:embed/>
                </p:oleObj>
              </mc:Choice>
              <mc:Fallback>
                <p:oleObj name="" r:id="rId9" imgW="285750" imgH="31432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810" y="3933190"/>
                        <a:ext cx="142855" cy="15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/>
          <p:cNvGraphicFramePr/>
          <p:nvPr>
            <p:custDataLst>
              <p:tags r:id="rId1"/>
            </p:custDataLst>
          </p:nvPr>
        </p:nvGraphicFramePr>
        <p:xfrm>
          <a:off x="5365115" y="5971540"/>
          <a:ext cx="2057400" cy="73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" r:id="rId2" imgW="3429000" imgH="1228725" progId="Paint.Picture">
                  <p:embed/>
                </p:oleObj>
              </mc:Choice>
              <mc:Fallback>
                <p:oleObj name="" r:id="rId2" imgW="3429000" imgH="1228725" progId="Paint.Picture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5115" y="5971540"/>
                        <a:ext cx="2057400" cy="73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>
            <p:custDataLst>
              <p:tags r:id="rId4"/>
            </p:custDataLst>
          </p:nvPr>
        </p:nvGraphicFramePr>
        <p:xfrm>
          <a:off x="5291455" y="4509770"/>
          <a:ext cx="2343168" cy="149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" r:id="rId5" imgW="3905250" imgH="2486025" progId="Paint.Picture">
                  <p:embed/>
                </p:oleObj>
              </mc:Choice>
              <mc:Fallback>
                <p:oleObj name="" r:id="rId5" imgW="3905250" imgH="2486025" progId="Paint.Picture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455" y="4509770"/>
                        <a:ext cx="2343168" cy="1491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序列数据处理模型之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RNN</a:t>
            </a:r>
            <a:endParaRPr lang="zh-CN" altLang="en-US" dirty="0"/>
          </a:p>
        </p:txBody>
      </p:sp>
      <p:graphicFrame>
        <p:nvGraphicFramePr>
          <p:cNvPr id="6" name="对象 5"/>
          <p:cNvGraphicFramePr/>
          <p:nvPr>
            <p:custDataLst>
              <p:tags r:id="rId7"/>
            </p:custDataLst>
          </p:nvPr>
        </p:nvGraphicFramePr>
        <p:xfrm>
          <a:off x="1475105" y="1989455"/>
          <a:ext cx="2383128" cy="145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" r:id="rId8" imgW="3971925" imgH="2419350" progId="Paint.Picture">
                  <p:embed/>
                </p:oleObj>
              </mc:Choice>
              <mc:Fallback>
                <p:oleObj name="" r:id="rId8" imgW="3971925" imgH="24193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105" y="1989455"/>
                        <a:ext cx="2383128" cy="145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7" name="矩形 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7950" y="1608138"/>
            <a:ext cx="8785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遗忘门</a:t>
            </a:r>
            <a:endParaRPr lang="en-US" altLang="zh-CN" sz="24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800" dirty="0"/>
          </a:p>
        </p:txBody>
      </p:sp>
      <p:graphicFrame>
        <p:nvGraphicFramePr>
          <p:cNvPr id="8" name="对象 7"/>
          <p:cNvGraphicFramePr/>
          <p:nvPr>
            <p:custDataLst>
              <p:tags r:id="rId11"/>
            </p:custDataLst>
          </p:nvPr>
        </p:nvGraphicFramePr>
        <p:xfrm>
          <a:off x="1690370" y="3573145"/>
          <a:ext cx="2106972" cy="45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" r:id="rId12" imgW="3009900" imgH="647700" progId="Paint.Picture">
                  <p:embed/>
                </p:oleObj>
              </mc:Choice>
              <mc:Fallback>
                <p:oleObj name="" r:id="rId12" imgW="3009900" imgH="647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0370" y="3573145"/>
                        <a:ext cx="2106972" cy="453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621155" y="4580255"/>
          <a:ext cx="2360240" cy="146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" r:id="rId15" imgW="3933825" imgH="2438400" progId="Paint.Picture">
                  <p:embed/>
                </p:oleObj>
              </mc:Choice>
              <mc:Fallback>
                <p:oleObj name="" r:id="rId15" imgW="3933825" imgH="24384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21155" y="4580255"/>
                        <a:ext cx="2360240" cy="146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87900" y="1557020"/>
            <a:ext cx="2018665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输入门</a:t>
            </a:r>
            <a:endParaRPr lang="en-US" altLang="zh-CN" sz="24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8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746885" y="6165215"/>
          <a:ext cx="1708776" cy="33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" r:id="rId19" imgW="2847975" imgH="561975" progId="Paint.Picture">
                  <p:embed/>
                </p:oleObj>
              </mc:Choice>
              <mc:Fallback>
                <p:oleObj name="" r:id="rId19" imgW="2847975" imgH="561975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46885" y="6165215"/>
                        <a:ext cx="1708776" cy="33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9115" y="4220845"/>
            <a:ext cx="2018665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2400" dirty="0"/>
              <a:t>细胞状态</a:t>
            </a:r>
            <a:endParaRPr lang="zh-CN" altLang="en-US" sz="2400" dirty="0"/>
          </a:p>
        </p:txBody>
      </p:sp>
      <p:graphicFrame>
        <p:nvGraphicFramePr>
          <p:cNvPr id="16" name="对象 15"/>
          <p:cNvGraphicFramePr/>
          <p:nvPr>
            <p:custDataLst>
              <p:tags r:id="rId22"/>
            </p:custDataLst>
          </p:nvPr>
        </p:nvGraphicFramePr>
        <p:xfrm>
          <a:off x="5217160" y="1994535"/>
          <a:ext cx="2314656" cy="142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" r:id="rId23" imgW="3857625" imgH="2381250" progId="Paint.Picture">
                  <p:embed/>
                </p:oleObj>
              </mc:Choice>
              <mc:Fallback>
                <p:oleObj name="" r:id="rId23" imgW="3857625" imgH="2381250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17160" y="1994535"/>
                        <a:ext cx="2314656" cy="142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>
            <p:custDataLst>
              <p:tags r:id="rId25"/>
            </p:custDataLst>
          </p:nvPr>
        </p:nvGraphicFramePr>
        <p:xfrm>
          <a:off x="5363845" y="3501390"/>
          <a:ext cx="2217456" cy="58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" r:id="rId26" imgW="3695700" imgH="971550" progId="Paint.Picture">
                  <p:embed/>
                </p:oleObj>
              </mc:Choice>
              <mc:Fallback>
                <p:oleObj name="" r:id="rId26" imgW="3695700" imgH="971550" progId="Paint.Picture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63845" y="3501390"/>
                        <a:ext cx="2217456" cy="582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787265" y="4234180"/>
            <a:ext cx="2018665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输出门</a:t>
            </a:r>
            <a:endParaRPr lang="en-US" altLang="zh-CN" sz="24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语音处理模型示例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341438"/>
            <a:ext cx="8291264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LSTM-DNN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的声学模型</a:t>
            </a:r>
            <a:endParaRPr lang="en-US" altLang="zh-CN" sz="2400" kern="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573325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Haşim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Senior A , 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Beaufays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Françoise. Long Short-Term Memory Based Recurrent Neural Network Architectures for Large Vocabulary Speech Recognition[J]. Computer Science, 2014.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47664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63492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79320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95148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0976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626804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042632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58458" y="5111606"/>
            <a:ext cx="3600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61200" y="5049210"/>
            <a:ext cx="1260000" cy="4320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63812" y="4247830"/>
            <a:ext cx="1476140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771800" y="3609050"/>
            <a:ext cx="360040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48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187628" y="3609050"/>
            <a:ext cx="360040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48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03456" y="3609050"/>
            <a:ext cx="360040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48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47864" y="2807670"/>
            <a:ext cx="880484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 flipV="1">
            <a:off x="3317641" y="4679558"/>
            <a:ext cx="146711" cy="279072"/>
          </a:xfrm>
          <a:prstGeom prst="downArrow">
            <a:avLst/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 flipV="1">
            <a:off x="3309539" y="3919631"/>
            <a:ext cx="146711" cy="279072"/>
          </a:xfrm>
          <a:prstGeom prst="downArrow">
            <a:avLst/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下箭头 23"/>
          <p:cNvSpPr/>
          <p:nvPr/>
        </p:nvSpPr>
        <p:spPr bwMode="auto">
          <a:xfrm flipV="1">
            <a:off x="2901812" y="3919631"/>
            <a:ext cx="146711" cy="279072"/>
          </a:xfrm>
          <a:prstGeom prst="downArrow">
            <a:avLst/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 flipV="1">
            <a:off x="3710120" y="3919631"/>
            <a:ext cx="146711" cy="279072"/>
          </a:xfrm>
          <a:prstGeom prst="downArrow">
            <a:avLst/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下箭头 25"/>
          <p:cNvSpPr/>
          <p:nvPr/>
        </p:nvSpPr>
        <p:spPr bwMode="auto">
          <a:xfrm flipV="1">
            <a:off x="3710120" y="3238091"/>
            <a:ext cx="146711" cy="279072"/>
          </a:xfrm>
          <a:prstGeom prst="downArrow">
            <a:avLst/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0837" y="49940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声学特征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向量序列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 flipV="1">
            <a:off x="3745216" y="2529775"/>
            <a:ext cx="69792" cy="211438"/>
          </a:xfrm>
          <a:prstGeom prst="downArrow">
            <a:avLst/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57418" y="211398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当前时刻各</a:t>
            </a:r>
            <a:r>
              <a:rPr lang="en-US" altLang="zh-CN" sz="1400" dirty="0" err="1">
                <a:latin typeface="幼圆" panose="02010509060101010101" pitchFamily="49" charset="-122"/>
                <a:ea typeface="幼圆" panose="02010509060101010101" pitchFamily="49" charset="-122"/>
              </a:rPr>
              <a:t>Triphone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状态概率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矩形标注 26"/>
          <p:cNvSpPr/>
          <p:nvPr/>
        </p:nvSpPr>
        <p:spPr bwMode="auto">
          <a:xfrm>
            <a:off x="6321356" y="4069985"/>
            <a:ext cx="1274979" cy="367127"/>
          </a:xfrm>
          <a:prstGeom prst="wedgeRectCallout">
            <a:avLst>
              <a:gd name="adj1" fmla="val -225746"/>
              <a:gd name="adj2" fmla="val 206613"/>
            </a:avLst>
          </a:prstGeom>
          <a:solidFill>
            <a:schemeClr val="bg1"/>
          </a:solidFill>
          <a:ln w="25400" cap="flat" cmpd="thickThin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拼接帧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矩形标注 30"/>
          <p:cNvSpPr/>
          <p:nvPr/>
        </p:nvSpPr>
        <p:spPr bwMode="auto">
          <a:xfrm>
            <a:off x="6296531" y="3444840"/>
            <a:ext cx="1299803" cy="367127"/>
          </a:xfrm>
          <a:prstGeom prst="wedgeRectCallout">
            <a:avLst>
              <a:gd name="adj1" fmla="val -224274"/>
              <a:gd name="adj2" fmla="val -64200"/>
            </a:avLst>
          </a:prstGeom>
          <a:solidFill>
            <a:schemeClr val="bg1"/>
          </a:solidFill>
          <a:ln w="25400" cap="flat" cmpd="thickThin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Many to one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PLACING_PICTURE_USER_VIEWPORT" val="{&quot;height&quot;:6695,&quot;width&quot;:14400}"/>
</p:tagLst>
</file>

<file path=ppt/tags/tag23.xml><?xml version="1.0" encoding="utf-8"?>
<p:tagLst xmlns:p="http://schemas.openxmlformats.org/presentationml/2006/main">
  <p:tag name="TIMING" val="|0.3|8"/>
</p:tagLst>
</file>

<file path=ppt/tags/tag24.xml><?xml version="1.0" encoding="utf-8"?>
<p:tagLst xmlns:p="http://schemas.openxmlformats.org/presentationml/2006/main">
  <p:tag name="TIMING" val="|0.3|8"/>
</p:tagLst>
</file>

<file path=ppt/tags/tag25.xml><?xml version="1.0" encoding="utf-8"?>
<p:tagLst xmlns:p="http://schemas.openxmlformats.org/presentationml/2006/main">
  <p:tag name="KSO_WM_BEAUTIFY_FLAG" val=""/>
  <p:tag name="KSO_WM_UNIT_PLACING_PICTURE_USER_VIEWPORT" val="{&quot;height&quot;:1898,&quot;width&quot;:12751}"/>
</p:tagLst>
</file>

<file path=ppt/tags/tag26.xml><?xml version="1.0" encoding="utf-8"?>
<p:tagLst xmlns:p="http://schemas.openxmlformats.org/presentationml/2006/main">
  <p:tag name="KSO_WM_BEAUTIFY_FLAG" val=""/>
  <p:tag name="KSO_WM_UNIT_PLACING_PICTURE_USER_VIEWPORT" val="{&quot;height&quot;:3993,&quot;width&quot;:4804}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PP_MARK_KEY" val="5825ba92-c481-4c68-9cac-59e3dc06af8c"/>
  <p:tag name="COMMONDATA" val="eyJoZGlkIjoiMTdlMWFlOWY3ODUzY2IxNWQ1YmNlMzM3YjllMWJkOGIifQ=="/>
  <p:tag name="commondata" val="eyJoZGlkIjoiNWYyODU0MTJjOGFhNmFjNmM3OTgzOTg1Zjk0OGNkZW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5774</Words>
  <Application>WPS 演示</Application>
  <PresentationFormat>全屏显示(4:3)</PresentationFormat>
  <Paragraphs>499</Paragraphs>
  <Slides>38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38</vt:i4>
      </vt:variant>
    </vt:vector>
  </HeadingPairs>
  <TitlesOfParts>
    <vt:vector size="76" baseType="lpstr">
      <vt:lpstr>Arial</vt:lpstr>
      <vt:lpstr>宋体</vt:lpstr>
      <vt:lpstr>Wingdings</vt:lpstr>
      <vt:lpstr>Times New Roman</vt:lpstr>
      <vt:lpstr>Arial Black</vt:lpstr>
      <vt:lpstr>Arial Narrow</vt:lpstr>
      <vt:lpstr>仿宋_GB2312</vt:lpstr>
      <vt:lpstr>仿宋</vt:lpstr>
      <vt:lpstr>黑体</vt:lpstr>
      <vt:lpstr>华文中宋</vt:lpstr>
      <vt:lpstr>Cambria Math</vt:lpstr>
      <vt:lpstr>微软雅黑</vt:lpstr>
      <vt:lpstr>Arial Unicode MS</vt:lpstr>
      <vt:lpstr>Wingdings</vt:lpstr>
      <vt:lpstr>幼圆</vt:lpstr>
      <vt:lpstr>1_Radial</vt:lpstr>
      <vt:lpstr>Radial</vt:lpstr>
      <vt:lpstr>默认设计模板</vt:lpstr>
      <vt:lpstr>Paint.Picture</vt:lpstr>
      <vt:lpstr>Paint.Picture</vt:lpstr>
      <vt:lpstr>Paint.Picture</vt:lpstr>
      <vt:lpstr>Equation.DSMT4</vt:lpstr>
      <vt:lpstr>Equation.DSMT4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语音大模型 Large-sacle Pre-training Speech Model</vt:lpstr>
      <vt:lpstr>PowerPoint 演示文稿</vt:lpstr>
      <vt:lpstr>大模型</vt:lpstr>
      <vt:lpstr>序列数据处理模型</vt:lpstr>
      <vt:lpstr>序列数据处理模型之RNN</vt:lpstr>
      <vt:lpstr>序列数据处理模型之RNN</vt:lpstr>
      <vt:lpstr>序列数据处理模型RNN</vt:lpstr>
      <vt:lpstr>序列数据处理模型之RNN</vt:lpstr>
      <vt:lpstr>LSTM语音处理模型示例</vt:lpstr>
      <vt:lpstr>序列数据处理模型之DFCNN</vt:lpstr>
      <vt:lpstr>序列数据处理模型之FSMN</vt:lpstr>
      <vt:lpstr>序列数据处理模型之Transformer</vt:lpstr>
      <vt:lpstr>序列数据处理模型之Transformer</vt:lpstr>
      <vt:lpstr>序列数据处理模型之Transformer</vt:lpstr>
      <vt:lpstr>序列数据处理模型之Transformer</vt:lpstr>
      <vt:lpstr>序列数据处理模型之Transformer</vt:lpstr>
      <vt:lpstr>序列数据处理模型之Transformer</vt:lpstr>
      <vt:lpstr>示例：基于Conformer的语音识别算法</vt:lpstr>
      <vt:lpstr>对比学习</vt:lpstr>
      <vt:lpstr>对比学习</vt:lpstr>
      <vt:lpstr>对比学习</vt:lpstr>
      <vt:lpstr>对比学习</vt:lpstr>
      <vt:lpstr>Contrastive Loss</vt:lpstr>
      <vt:lpstr>Triplet Loss</vt:lpstr>
      <vt:lpstr>NCE损失</vt:lpstr>
      <vt:lpstr>NCE损失</vt:lpstr>
      <vt:lpstr>NCE损失</vt:lpstr>
      <vt:lpstr>CPC</vt:lpstr>
      <vt:lpstr>infoNCE损失</vt:lpstr>
      <vt:lpstr>wav2vec</vt:lpstr>
      <vt:lpstr>BERT</vt:lpstr>
      <vt:lpstr>BERT</vt:lpstr>
      <vt:lpstr>vq-wav2vec</vt:lpstr>
      <vt:lpstr>vq-wav2vec</vt:lpstr>
      <vt:lpstr>vq-wav2vec</vt:lpstr>
      <vt:lpstr>wav2vec 2.0</vt:lpstr>
      <vt:lpstr>Hu-BERT</vt:lpstr>
      <vt:lpstr>Wav2vec 2.0代码解读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199</cp:revision>
  <cp:lastPrinted>2019-07-15T08:06:00Z</cp:lastPrinted>
  <dcterms:created xsi:type="dcterms:W3CDTF">2004-08-18T11:10:00Z</dcterms:created>
  <dcterms:modified xsi:type="dcterms:W3CDTF">2023-10-03T13:42:32Z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C2D5571E39A34F37A94017BCED331A7C_13</vt:lpwstr>
  </property>
  <property fmtid="{D5CDD505-2E9C-101B-9397-08002B2CF9AE}" pid="3" name="KSOProductBuildVer">
    <vt:lpwstr>2052-12.1.0.15374</vt:lpwstr>
  </property>
</Properties>
</file>