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66"/>
  </p:handoutMasterIdLst>
  <p:sldIdLst>
    <p:sldId id="461" r:id="rId5"/>
    <p:sldId id="259" r:id="rId7"/>
    <p:sldId id="256" r:id="rId8"/>
    <p:sldId id="393" r:id="rId9"/>
    <p:sldId id="420" r:id="rId10"/>
    <p:sldId id="428" r:id="rId11"/>
    <p:sldId id="430" r:id="rId12"/>
    <p:sldId id="447" r:id="rId13"/>
    <p:sldId id="421" r:id="rId14"/>
    <p:sldId id="448" r:id="rId15"/>
    <p:sldId id="449" r:id="rId16"/>
    <p:sldId id="432" r:id="rId17"/>
    <p:sldId id="422" r:id="rId18"/>
    <p:sldId id="423" r:id="rId19"/>
    <p:sldId id="424" r:id="rId20"/>
    <p:sldId id="450" r:id="rId21"/>
    <p:sldId id="451" r:id="rId22"/>
    <p:sldId id="452" r:id="rId23"/>
    <p:sldId id="433" r:id="rId24"/>
    <p:sldId id="425" r:id="rId25"/>
    <p:sldId id="453" r:id="rId26"/>
    <p:sldId id="434" r:id="rId27"/>
    <p:sldId id="426" r:id="rId28"/>
    <p:sldId id="435" r:id="rId29"/>
    <p:sldId id="455" r:id="rId30"/>
    <p:sldId id="456" r:id="rId31"/>
    <p:sldId id="457" r:id="rId32"/>
    <p:sldId id="458" r:id="rId33"/>
    <p:sldId id="459" r:id="rId34"/>
    <p:sldId id="460" r:id="rId35"/>
    <p:sldId id="454" r:id="rId36"/>
    <p:sldId id="437" r:id="rId37"/>
    <p:sldId id="462" r:id="rId38"/>
    <p:sldId id="464" r:id="rId39"/>
    <p:sldId id="465" r:id="rId40"/>
    <p:sldId id="466" r:id="rId41"/>
    <p:sldId id="467" r:id="rId42"/>
    <p:sldId id="468" r:id="rId43"/>
    <p:sldId id="469" r:id="rId44"/>
    <p:sldId id="470" r:id="rId45"/>
    <p:sldId id="471" r:id="rId46"/>
    <p:sldId id="472" r:id="rId47"/>
    <p:sldId id="473" r:id="rId48"/>
    <p:sldId id="474" r:id="rId49"/>
    <p:sldId id="475" r:id="rId50"/>
    <p:sldId id="476" r:id="rId51"/>
    <p:sldId id="477" r:id="rId52"/>
    <p:sldId id="478" r:id="rId53"/>
    <p:sldId id="479" r:id="rId54"/>
    <p:sldId id="480" r:id="rId55"/>
    <p:sldId id="481" r:id="rId56"/>
    <p:sldId id="482" r:id="rId57"/>
    <p:sldId id="483" r:id="rId58"/>
    <p:sldId id="484" r:id="rId59"/>
    <p:sldId id="485" r:id="rId60"/>
    <p:sldId id="486" r:id="rId61"/>
    <p:sldId id="487" r:id="rId62"/>
    <p:sldId id="488" r:id="rId63"/>
    <p:sldId id="489" r:id="rId64"/>
    <p:sldId id="490" r:id="rId65"/>
  </p:sldIdLst>
  <p:sldSz cx="9144000" cy="6858000" type="screen4x3"/>
  <p:notesSz cx="6858000" cy="9947275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94608" autoAdjust="0"/>
  </p:normalViewPr>
  <p:slideViewPr>
    <p:cSldViewPr showGuides="1">
      <p:cViewPr varScale="1">
        <p:scale>
          <a:sx n="117" d="100"/>
          <a:sy n="117" d="100"/>
        </p:scale>
        <p:origin x="676" y="76"/>
      </p:cViewPr>
      <p:guideLst>
        <p:guide orient="horz" pos="2160"/>
        <p:guide pos="3107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0" Type="http://schemas.openxmlformats.org/officeDocument/2006/relationships/tags" Target="tags/tag22.xml"/><Relationship Id="rId7" Type="http://schemas.openxmlformats.org/officeDocument/2006/relationships/slide" Target="slides/slide2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1.xml"/><Relationship Id="rId8" Type="http://schemas.openxmlformats.org/officeDocument/2006/relationships/slide" Target="slides/slide10.xml"/><Relationship Id="rId7" Type="http://schemas.openxmlformats.org/officeDocument/2006/relationships/slide" Target="slides/slide9.xml"/><Relationship Id="rId6" Type="http://schemas.openxmlformats.org/officeDocument/2006/relationships/slide" Target="slides/slide8.xml"/><Relationship Id="rId5" Type="http://schemas.openxmlformats.org/officeDocument/2006/relationships/slide" Target="slides/slide7.xml"/><Relationship Id="rId4" Type="http://schemas.openxmlformats.org/officeDocument/2006/relationships/slide" Target="slides/slide6.xml"/><Relationship Id="rId31" Type="http://schemas.openxmlformats.org/officeDocument/2006/relationships/slide" Target="slides/slide45.xml"/><Relationship Id="rId30" Type="http://schemas.openxmlformats.org/officeDocument/2006/relationships/slide" Target="slides/slide42.xml"/><Relationship Id="rId3" Type="http://schemas.openxmlformats.org/officeDocument/2006/relationships/slide" Target="slides/slide5.xml"/><Relationship Id="rId29" Type="http://schemas.openxmlformats.org/officeDocument/2006/relationships/slide" Target="slides/slide35.xml"/><Relationship Id="rId28" Type="http://schemas.openxmlformats.org/officeDocument/2006/relationships/slide" Target="slides/slide30.xml"/><Relationship Id="rId27" Type="http://schemas.openxmlformats.org/officeDocument/2006/relationships/slide" Target="slides/slide29.xml"/><Relationship Id="rId26" Type="http://schemas.openxmlformats.org/officeDocument/2006/relationships/slide" Target="slides/slide28.xml"/><Relationship Id="rId25" Type="http://schemas.openxmlformats.org/officeDocument/2006/relationships/slide" Target="slides/slide27.xml"/><Relationship Id="rId24" Type="http://schemas.openxmlformats.org/officeDocument/2006/relationships/slide" Target="slides/slide26.xml"/><Relationship Id="rId23" Type="http://schemas.openxmlformats.org/officeDocument/2006/relationships/slide" Target="slides/slide25.xml"/><Relationship Id="rId22" Type="http://schemas.openxmlformats.org/officeDocument/2006/relationships/slide" Target="slides/slide24.xml"/><Relationship Id="rId21" Type="http://schemas.openxmlformats.org/officeDocument/2006/relationships/slide" Target="slides/slide23.xml"/><Relationship Id="rId20" Type="http://schemas.openxmlformats.org/officeDocument/2006/relationships/slide" Target="slides/slide22.xml"/><Relationship Id="rId2" Type="http://schemas.openxmlformats.org/officeDocument/2006/relationships/slide" Target="slides/slide4.xml"/><Relationship Id="rId19" Type="http://schemas.openxmlformats.org/officeDocument/2006/relationships/slide" Target="slides/slide21.xml"/><Relationship Id="rId18" Type="http://schemas.openxmlformats.org/officeDocument/2006/relationships/slide" Target="slides/slide20.xml"/><Relationship Id="rId17" Type="http://schemas.openxmlformats.org/officeDocument/2006/relationships/slide" Target="slides/slide19.xml"/><Relationship Id="rId16" Type="http://schemas.openxmlformats.org/officeDocument/2006/relationships/slide" Target="slides/slide18.xml"/><Relationship Id="rId15" Type="http://schemas.openxmlformats.org/officeDocument/2006/relationships/slide" Target="slides/slide17.xml"/><Relationship Id="rId14" Type="http://schemas.openxmlformats.org/officeDocument/2006/relationships/slide" Target="slides/slide16.xml"/><Relationship Id="rId13" Type="http://schemas.openxmlformats.org/officeDocument/2006/relationships/slide" Target="slides/slide15.xml"/><Relationship Id="rId12" Type="http://schemas.openxmlformats.org/officeDocument/2006/relationships/slide" Target="slides/slide14.xml"/><Relationship Id="rId11" Type="http://schemas.openxmlformats.org/officeDocument/2006/relationships/slide" Target="slides/slide13.xml"/><Relationship Id="rId10" Type="http://schemas.openxmlformats.org/officeDocument/2006/relationships/slide" Target="slides/slide12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0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5029200" cy="447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50388"/>
            <a:ext cx="29718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4704-3C90-4599-9A1A-0CD4DB4A1E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这个图是</a:t>
            </a:r>
            <a:r>
              <a:rPr lang="en-US" altLang="zh-CN" dirty="0" smtClean="0"/>
              <a:t>iv/PLDA</a:t>
            </a:r>
            <a:r>
              <a:rPr lang="zh-CN" altLang="en-US" dirty="0" smtClean="0"/>
              <a:t>框架的一般框图。我省略了特征提取和</a:t>
            </a:r>
            <a:r>
              <a:rPr lang="en-US" altLang="zh-CN" dirty="0" smtClean="0"/>
              <a:t>GMM-UBM</a:t>
            </a:r>
            <a:r>
              <a:rPr lang="zh-CN" altLang="en-US" dirty="0" smtClean="0"/>
              <a:t>的训练过程，直接将均值超矢量作为样本输入。</a:t>
            </a:r>
            <a:endParaRPr lang="zh-CN" altLang="en-US" dirty="0" smtClean="0"/>
          </a:p>
          <a:p>
            <a:r>
              <a:rPr lang="zh-CN" altLang="en-US" dirty="0" smtClean="0"/>
              <a:t>整个过程被分为训练和测试两部分。</a:t>
            </a:r>
            <a:endParaRPr lang="zh-CN" altLang="en-US" dirty="0" smtClean="0"/>
          </a:p>
          <a:p>
            <a:r>
              <a:rPr lang="zh-CN" altLang="en-US" dirty="0" smtClean="0"/>
              <a:t>在训练阶段，将开发集均值超矢量作为输入，用来估计总变化空间。</a:t>
            </a:r>
            <a:endParaRPr lang="zh-CN" altLang="en-US" dirty="0" smtClean="0"/>
          </a:p>
          <a:p>
            <a:r>
              <a:rPr lang="zh-CN" altLang="en-US" dirty="0" smtClean="0"/>
              <a:t>在估计出总变化空间之后，将均值超矢量在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上的投影得到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，这相当于是一个特征提取的过程。</a:t>
            </a:r>
            <a:endParaRPr lang="zh-CN" altLang="en-US" dirty="0" smtClean="0"/>
          </a:p>
          <a:p>
            <a:r>
              <a:rPr lang="zh-CN" altLang="en-US" dirty="0" smtClean="0"/>
              <a:t>再用开发集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训练后段分类器</a:t>
            </a:r>
            <a:r>
              <a:rPr lang="en-US" altLang="zh-CN" dirty="0" smtClean="0"/>
              <a:t>PLDA</a:t>
            </a:r>
            <a:r>
              <a:rPr lang="zh-CN" altLang="en-US" dirty="0" smtClean="0"/>
              <a:t>，这个</a:t>
            </a:r>
            <a:r>
              <a:rPr lang="en-US" altLang="zh-CN" dirty="0" smtClean="0"/>
              <a:t>PLDA</a:t>
            </a:r>
            <a:r>
              <a:rPr lang="zh-CN" altLang="en-US" dirty="0" smtClean="0"/>
              <a:t>是一个概率模型，用来描述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的分布情况。</a:t>
            </a:r>
            <a:endParaRPr lang="zh-CN" altLang="en-US" dirty="0" smtClean="0"/>
          </a:p>
          <a:p>
            <a:r>
              <a:rPr lang="zh-CN" altLang="en-US" dirty="0" smtClean="0"/>
              <a:t>在测试阶段，首先将测试集均值超矢量在总变化空间上投影，得到测试集的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，然后再计算每一对待确认的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在</a:t>
            </a:r>
            <a:r>
              <a:rPr lang="en-US" altLang="zh-CN" dirty="0" smtClean="0"/>
              <a:t>PLDA</a:t>
            </a:r>
            <a:r>
              <a:rPr lang="zh-CN" altLang="en-US" dirty="0" smtClean="0"/>
              <a:t>上的联合概率似然比作为分数。</a:t>
            </a:r>
            <a:endParaRPr lang="zh-CN" altLang="en-US" dirty="0" smtClean="0"/>
          </a:p>
          <a:p>
            <a:r>
              <a:rPr lang="zh-CN" altLang="en-US" dirty="0" smtClean="0"/>
              <a:t>以上便是</a:t>
            </a:r>
            <a:r>
              <a:rPr lang="en-US" altLang="zh-CN" dirty="0" smtClean="0"/>
              <a:t>iv/PLDA</a:t>
            </a:r>
            <a:r>
              <a:rPr lang="zh-CN" altLang="en-US" dirty="0" smtClean="0"/>
              <a:t>框架的一般流程。我的四个研究内容，前两个</a:t>
            </a:r>
            <a:r>
              <a:rPr lang="en-US" altLang="zh-CN" dirty="0" smtClean="0"/>
              <a:t>PLS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PPLS</a:t>
            </a:r>
            <a:r>
              <a:rPr lang="zh-CN" altLang="en-US" dirty="0" smtClean="0"/>
              <a:t>是在估计总变化空间这部分提出的方法。</a:t>
            </a:r>
            <a:endParaRPr lang="zh-CN" altLang="en-US" dirty="0" smtClean="0"/>
          </a:p>
          <a:p>
            <a:r>
              <a:rPr lang="en-US" altLang="zh-CN" dirty="0" smtClean="0"/>
              <a:t>TMPLDA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VB</a:t>
            </a:r>
            <a:r>
              <a:rPr lang="zh-CN" altLang="en-US" dirty="0" smtClean="0"/>
              <a:t>是在后段训练后段分类器这部分提出的方法。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48727-ED66-4C4E-A749-3241FE98706A}" type="slidenum">
              <a:rPr lang="zh-CN" altLang="en-US" smtClean="0"/>
            </a:fld>
            <a:endParaRPr lang="zh-CN" altLang="en-US">
              <a:latin typeface="Gill Sans MT" panose="020B0502020104020203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4704-3C90-4599-9A1A-0CD4DB4A1E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64704-3C90-4599-9A1A-0CD4DB4A1E7D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847A5-3418-4168-BB03-40E320A0CA1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E94BA25-ACC4-4AC9-9F14-8E8D42963EF8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D4E7B6-5E6D-4919-A80C-0D10EB87D0B5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wmf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4.xml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4.xml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4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8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4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4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0.wmf"/><Relationship Id="rId1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1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0" Type="http://schemas.openxmlformats.org/officeDocument/2006/relationships/notesSlide" Target="../notesSlides/notesSlide9.xml"/><Relationship Id="rId1" Type="http://schemas.openxmlformats.org/officeDocument/2006/relationships/oleObject" Target="../embeddings/oleObject49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3.xml"/><Relationship Id="rId1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5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6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8.wmf"/><Relationship Id="rId10" Type="http://schemas.openxmlformats.org/officeDocument/2006/relationships/notesSlide" Target="../notesSlides/notesSlide17.xml"/><Relationship Id="rId1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20.v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0.xml"/><Relationship Id="rId1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12.xml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image" Target="../media/image71.jpe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3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59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4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6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24.xml"/><Relationship Id="rId6" Type="http://schemas.openxmlformats.org/officeDocument/2006/relationships/tags" Target="../tags/tag15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tags" Target="../tags/tag17.xml"/><Relationship Id="rId7" Type="http://schemas.openxmlformats.org/officeDocument/2006/relationships/image" Target="../media/image85.wmf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2.bin"/><Relationship Id="rId3" Type="http://schemas.openxmlformats.org/officeDocument/2006/relationships/image" Target="../media/image83.jpeg"/><Relationship Id="rId2" Type="http://schemas.openxmlformats.org/officeDocument/2006/relationships/image" Target="../media/image82.wmf"/><Relationship Id="rId11" Type="http://schemas.openxmlformats.org/officeDocument/2006/relationships/notesSlide" Target="../notesSlides/notesSlide30.xml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61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8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64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image" Target="../media/image6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24.xml"/><Relationship Id="rId7" Type="http://schemas.openxmlformats.org/officeDocument/2006/relationships/tags" Target="../tags/tag20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89.wmf"/><Relationship Id="rId10" Type="http://schemas.openxmlformats.org/officeDocument/2006/relationships/notesSlide" Target="../notesSlides/notesSlide33.xml"/><Relationship Id="rId1" Type="http://schemas.openxmlformats.org/officeDocument/2006/relationships/oleObject" Target="../embeddings/oleObject6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1.xml"/><Relationship Id="rId4" Type="http://schemas.openxmlformats.org/officeDocument/2006/relationships/image" Target="../media/image94.png"/><Relationship Id="rId3" Type="http://schemas.openxmlformats.org/officeDocument/2006/relationships/image" Target="../media/image93.wmf"/><Relationship Id="rId2" Type="http://schemas.openxmlformats.org/officeDocument/2006/relationships/oleObject" Target="../embeddings/oleObject68.bin"/><Relationship Id="rId1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908720"/>
            <a:ext cx="7989888" cy="144078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视听觉信息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dirty="0" smtClean="0"/>
              <a:t> </a:t>
            </a:r>
            <a:endParaRPr lang="zh-CN" altLang="en-US" sz="32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7" name="图片 6" descr="HIT-Logo-AL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36867" name="Rectangle 45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9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几个问题</a:t>
            </a:r>
            <a:endParaRPr lang="zh-CN" altLang="en-US" sz="28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1）</a:t>
            </a:r>
            <a:r>
              <a:rPr lang="zh-CN" altLang="en-US" sz="2400" b="1" dirty="0" smtClean="0">
                <a:solidFill>
                  <a:srgbClr val="1F2039"/>
                </a:solidFill>
                <a:latin typeface="宋体" panose="02010600030101010101" pitchFamily="2" charset="-122"/>
              </a:rPr>
              <a:t>如何提取能够有效表征说话人特征的参数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。</a:t>
            </a:r>
            <a:endParaRPr lang="en-US" altLang="zh-CN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答：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MFCC</a:t>
            </a:r>
            <a:endParaRPr lang="zh-CN" altLang="en-US" sz="2400" b="1" dirty="0" smtClean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2）如何建立</a:t>
            </a:r>
            <a:r>
              <a:rPr lang="zh-CN" altLang="en-US" sz="2400" b="1" dirty="0" smtClean="0">
                <a:solidFill>
                  <a:srgbClr val="1F2039"/>
                </a:solidFill>
                <a:latin typeface="宋体" panose="02010600030101010101" pitchFamily="2" charset="-122"/>
              </a:rPr>
              <a:t>说话人模型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答：两大类：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帧级模型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GMM-UBM</a:t>
            </a:r>
            <a:endParaRPr lang="en-US" altLang="zh-CN" sz="2400" b="1" dirty="0" smtClean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段级表示及模型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GMM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均值超向量</a:t>
            </a:r>
            <a:r>
              <a:rPr lang="zh-CN" altLang="en-US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、</a:t>
            </a:r>
            <a:endParaRPr lang="en-US" altLang="zh-CN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                                                      </a:t>
            </a:r>
            <a:r>
              <a:rPr lang="en-US" altLang="zh-CN" sz="2400" b="1" dirty="0" err="1" smtClean="0">
                <a:solidFill>
                  <a:srgbClr val="1F203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-vector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、</a:t>
            </a:r>
            <a:endParaRPr lang="en-US" altLang="zh-CN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                                                      X-vector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等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9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36867" name="Rectangle 45"/>
          <p:cNvSpPr>
            <a:spLocks noChangeArrowheads="1"/>
          </p:cNvSpPr>
          <p:nvPr/>
        </p:nvSpPr>
        <p:spPr bwMode="auto">
          <a:xfrm>
            <a:off x="376713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9" name="Rectangle 4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1F2039"/>
                </a:solidFill>
                <a:latin typeface="宋体" panose="02010600030101010101" pitchFamily="2" charset="-122"/>
              </a:rPr>
              <a:t>文本有关和文本无关技术的区别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</a:rPr>
              <a:t>答：文本有关技术更加简单，甚至可以用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DTW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算法实现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400" b="1" dirty="0" smtClean="0">
                <a:solidFill>
                  <a:srgbClr val="1F2039"/>
                </a:solidFill>
                <a:latin typeface="宋体" panose="02010600030101010101" pitchFamily="2" charset="-122"/>
              </a:rPr>
              <a:t>辨认和确认技术的区别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答：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辨认采用的是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分类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Classification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）技术</a:t>
            </a:r>
            <a:endParaRPr lang="en-US" altLang="zh-CN" sz="2400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确认采用的是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测度学习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Metric learning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）技术</a:t>
            </a:r>
            <a:endParaRPr lang="en-US" altLang="zh-CN" sz="2400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两者在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说话人表示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层面具有共性研究内容</a:t>
            </a:r>
            <a:endParaRPr lang="en-US" altLang="zh-CN" sz="2400" dirty="0" smtClean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solidFill>
                  <a:srgbClr val="1F203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                     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6989" y="5833775"/>
            <a:ext cx="55402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后文主要面向文本无关的技术</a:t>
            </a:r>
            <a:endParaRPr lang="zh-CN" altLang="en-US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0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9" grpId="0" bldLvl="2" autoUpdateAnimBg="0" build="p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GMM</a:t>
            </a:r>
            <a:r>
              <a:rPr lang="zh-CN" altLang="en-US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方法</a:t>
            </a:r>
            <a:endParaRPr lang="zh-CN" altLang="en-US" sz="60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ea typeface="黑体" panose="02010609060101010101" pitchFamily="49" charset="-122"/>
              </a:rPr>
              <a:t>高斯模型</a:t>
            </a:r>
            <a:endParaRPr kumimoji="1" lang="en-US" altLang="zh-CN" sz="2400" dirty="0" smtClean="0">
              <a:ea typeface="黑体" panose="02010609060101010101" pitchFamily="49" charset="-122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>
              <a:ea typeface="黑体" panose="02010609060101010101" pitchFamily="49" charset="-122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ea typeface="黑体" panose="02010609060101010101" pitchFamily="49" charset="-122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ea typeface="黑体" panose="02010609060101010101" pitchFamily="49" charset="-122"/>
              </a:rPr>
              <a:t>高斯混合模型：多个高斯模型的线性组合</a:t>
            </a: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42"/>
          <p:cNvGraphicFramePr>
            <a:graphicFrameLocks noChangeAspect="1"/>
          </p:cNvGraphicFramePr>
          <p:nvPr/>
        </p:nvGraphicFramePr>
        <p:xfrm>
          <a:off x="1343818" y="1988840"/>
          <a:ext cx="676116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5" name="Equation" r:id="rId1" imgW="81991200" imgH="12496800" progId="Equation.DSMT4">
                  <p:embed/>
                </p:oleObj>
              </mc:Choice>
              <mc:Fallback>
                <p:oleObj name="Equation" r:id="rId1" imgW="81991200" imgH="12496800" progId="Equation.DSMT4">
                  <p:embed/>
                  <p:pic>
                    <p:nvPicPr>
                      <p:cNvPr id="0" name="图片 115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818" y="1988840"/>
                        <a:ext cx="676116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/>
          <p:cNvGraphicFramePr>
            <a:graphicFrameLocks noChangeAspect="1"/>
          </p:cNvGraphicFramePr>
          <p:nvPr/>
        </p:nvGraphicFramePr>
        <p:xfrm>
          <a:off x="2659063" y="3644900"/>
          <a:ext cx="3235325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6" name="Equation" r:id="rId3" imgW="38404800" imgH="10363200" progId="Equation.DSMT4">
                  <p:embed/>
                </p:oleObj>
              </mc:Choice>
              <mc:Fallback>
                <p:oleObj name="Equation" r:id="rId3" imgW="38404800" imgH="10363200" progId="Equation.DSMT4">
                  <p:embed/>
                  <p:pic>
                    <p:nvPicPr>
                      <p:cNvPr id="0" name="图片 115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3644900"/>
                        <a:ext cx="3235325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5"/>
          <p:cNvGrpSpPr/>
          <p:nvPr/>
        </p:nvGrpSpPr>
        <p:grpSpPr bwMode="auto">
          <a:xfrm>
            <a:off x="779389" y="4508598"/>
            <a:ext cx="1841500" cy="862013"/>
            <a:chOff x="303" y="2401"/>
            <a:chExt cx="1160" cy="543"/>
          </a:xfrm>
        </p:grpSpPr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303" y="2538"/>
              <a:ext cx="31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0000"/>
                <a:buBlip>
                  <a:blip r:embed="rId5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FontTx/>
                <a:buNone/>
              </a:pPr>
              <a:r>
                <a:rPr lang="zh-CN" altLang="en-US" sz="2400" b="1" dirty="0">
                  <a:solidFill>
                    <a:srgbClr val="1F20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</a:t>
              </a:r>
              <a:endParaRPr lang="zh-CN" altLang="en-US" sz="2400" b="1" dirty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3" name="Object 40"/>
            <p:cNvGraphicFramePr>
              <a:graphicFrameLocks noChangeAspect="1"/>
            </p:cNvGraphicFramePr>
            <p:nvPr/>
          </p:nvGraphicFramePr>
          <p:xfrm>
            <a:off x="787" y="2401"/>
            <a:ext cx="676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97" name="" r:id="rId6" imgW="533400" imgH="431800" progId="Equation.DSMT4">
                    <p:embed/>
                  </p:oleObj>
                </mc:Choice>
                <mc:Fallback>
                  <p:oleObj name="" r:id="rId6" imgW="533400" imgH="431800" progId="Equation.DSMT4">
                    <p:embed/>
                    <p:pic>
                      <p:nvPicPr>
                        <p:cNvPr id="0" name="图片 1157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" y="2401"/>
                          <a:ext cx="676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626124"/>
            <a:ext cx="244475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344342" y="6412210"/>
            <a:ext cx="162256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30" y="4397358"/>
            <a:ext cx="3011188" cy="193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9"/>
          <p:cNvSpPr txBox="1">
            <a:spLocks noChangeArrowheads="1"/>
          </p:cNvSpPr>
          <p:nvPr/>
        </p:nvSpPr>
        <p:spPr bwMode="auto">
          <a:xfrm>
            <a:off x="6548237" y="6409332"/>
            <a:ext cx="162416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Blip>
                <a:blip r:embed="rId5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400" b="1" dirty="0" smtClean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endParaRPr lang="zh-CN" altLang="en-US" sz="2400" b="1" dirty="0">
              <a:solidFill>
                <a:srgbClr val="1F203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50"/>
          <p:cNvSpPr>
            <a:spLocks noChangeArrowheads="1"/>
          </p:cNvSpPr>
          <p:nvPr/>
        </p:nvSpPr>
        <p:spPr bwMode="auto">
          <a:xfrm>
            <a:off x="1271514" y="2808424"/>
            <a:ext cx="1349375" cy="720080"/>
          </a:xfrm>
          <a:prstGeom prst="wedgeRoundRectCallout">
            <a:avLst>
              <a:gd name="adj1" fmla="val 78557"/>
              <a:gd name="adj2" fmla="val 11653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语音特征矢量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utoShape 50"/>
          <p:cNvSpPr>
            <a:spLocks noChangeArrowheads="1"/>
          </p:cNvSpPr>
          <p:nvPr/>
        </p:nvSpPr>
        <p:spPr bwMode="auto">
          <a:xfrm>
            <a:off x="4966902" y="2866802"/>
            <a:ext cx="1349375" cy="720080"/>
          </a:xfrm>
          <a:prstGeom prst="wedgeRoundRectCallout">
            <a:avLst>
              <a:gd name="adj1" fmla="val -153914"/>
              <a:gd name="adj2" fmla="val 9889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模型参数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特定说话人的语音包含众多发音内容，具有非常复杂的数据分布，仅能用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模型来刻画。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一般至少需要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个高斯分量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识别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对待识语音序列                            和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个说话人的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kumimoji="1" lang="zh-CN" altLang="en-US" sz="20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3253036" y="3501008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2" name="" r:id="rId1" imgW="1104900" imgH="228600" progId="Equation.DSMT4">
                  <p:embed/>
                </p:oleObj>
              </mc:Choice>
              <mc:Fallback>
                <p:oleObj name="" r:id="rId1" imgW="1104900" imgH="228600" progId="Equation.DSMT4">
                  <p:embed/>
                  <p:pic>
                    <p:nvPicPr>
                      <p:cNvPr id="0" name="图片 116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3036" y="3501008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1231354" y="3907904"/>
          <a:ext cx="1468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3" name="" r:id="rId3" imgW="736600" imgH="228600" progId="Equation.DSMT4">
                  <p:embed/>
                </p:oleObj>
              </mc:Choice>
              <mc:Fallback>
                <p:oleObj name="" r:id="rId3" imgW="736600" imgH="228600" progId="Equation.DSMT4">
                  <p:embed/>
                  <p:pic>
                    <p:nvPicPr>
                      <p:cNvPr id="0" name="图片 116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54" y="3907904"/>
                        <a:ext cx="1468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6"/>
          <p:cNvGraphicFramePr>
            <a:graphicFrameLocks noChangeAspect="1"/>
          </p:cNvGraphicFramePr>
          <p:nvPr/>
        </p:nvGraphicFramePr>
        <p:xfrm>
          <a:off x="2843808" y="4500984"/>
          <a:ext cx="27320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4" name="" r:id="rId5" imgW="1384300" imgH="292100" progId="Equation.DSMT4">
                  <p:embed/>
                </p:oleObj>
              </mc:Choice>
              <mc:Fallback>
                <p:oleObj name="" r:id="rId5" imgW="1384300" imgH="292100" progId="Equation.DSMT4">
                  <p:embed/>
                  <p:pic>
                    <p:nvPicPr>
                      <p:cNvPr id="0" name="图片 116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500984"/>
                        <a:ext cx="27320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/>
        </p:nvGraphicFramePr>
        <p:xfrm>
          <a:off x="2817912" y="5314280"/>
          <a:ext cx="307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5" name="Equation" r:id="rId7" imgW="1536065" imgH="317500" progId="Equation.3">
                  <p:embed/>
                </p:oleObj>
              </mc:Choice>
              <mc:Fallback>
                <p:oleObj name="Equation" r:id="rId7" imgW="1536065" imgH="317500" progId="Equation.3">
                  <p:embed/>
                  <p:pic>
                    <p:nvPicPr>
                      <p:cNvPr id="0" name="图片 116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912" y="5314280"/>
                        <a:ext cx="30734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827584" y="5314280"/>
            <a:ext cx="1349375" cy="720080"/>
          </a:xfrm>
          <a:prstGeom prst="wedgeRoundRectCallout">
            <a:avLst>
              <a:gd name="adj1" fmla="val 91733"/>
              <a:gd name="adj2" fmla="val -1309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识别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build="p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给定特定说话人的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语音序列                             ，如下估计该说话人的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模型参数</a:t>
            </a: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采用对数似然，将乘变加</a:t>
            </a: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800"/>
              </a:spcBef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无法直接优化（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和的对数</a:t>
            </a:r>
            <a:r>
              <a:rPr kumimoji="1"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），采用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EM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1"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求解</a:t>
            </a: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zh-CN" altLang="en-US" sz="20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5386536" y="2107704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6" name="" r:id="rId1" imgW="1104900" imgH="228600" progId="Equation.DSMT4">
                  <p:embed/>
                </p:oleObj>
              </mc:Choice>
              <mc:Fallback>
                <p:oleObj name="" r:id="rId1" imgW="1104900" imgH="228600" progId="Equation.DSMT4">
                  <p:embed/>
                  <p:pic>
                    <p:nvPicPr>
                      <p:cNvPr id="0" name="图片 1178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6536" y="2107704"/>
                        <a:ext cx="220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1835696" y="2852936"/>
          <a:ext cx="53641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7" name="Equation" r:id="rId3" imgW="64008000" imgH="10363200" progId="Equation.DSMT4">
                  <p:embed/>
                </p:oleObj>
              </mc:Choice>
              <mc:Fallback>
                <p:oleObj name="Equation" r:id="rId3" imgW="64008000" imgH="10363200" progId="Equation.DSMT4">
                  <p:embed/>
                  <p:pic>
                    <p:nvPicPr>
                      <p:cNvPr id="0" name="图片 1178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852936"/>
                        <a:ext cx="53641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6"/>
          <p:cNvGraphicFramePr>
            <a:graphicFrameLocks noChangeAspect="1"/>
          </p:cNvGraphicFramePr>
          <p:nvPr/>
        </p:nvGraphicFramePr>
        <p:xfrm>
          <a:off x="1763688" y="4077072"/>
          <a:ext cx="61293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8" name="Equation" r:id="rId5" imgW="73152000" imgH="10363200" progId="Equation.DSMT4">
                  <p:embed/>
                </p:oleObj>
              </mc:Choice>
              <mc:Fallback>
                <p:oleObj name="Equation" r:id="rId5" imgW="73152000" imgH="10363200" progId="Equation.DSMT4">
                  <p:embed/>
                  <p:pic>
                    <p:nvPicPr>
                      <p:cNvPr id="0" name="图片 1178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77072"/>
                        <a:ext cx="61293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/>
        </p:nvGraphicFramePr>
        <p:xfrm>
          <a:off x="2344738" y="5605463"/>
          <a:ext cx="4443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9" name="Equation" r:id="rId7" imgW="53035200" imgH="10363200" progId="Equation.DSMT4">
                  <p:embed/>
                </p:oleObj>
              </mc:Choice>
              <mc:Fallback>
                <p:oleObj name="Equation" r:id="rId7" imgW="53035200" imgH="10363200" progId="Equation.DSMT4">
                  <p:embed/>
                  <p:pic>
                    <p:nvPicPr>
                      <p:cNvPr id="0" name="图片 117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5605463"/>
                        <a:ext cx="4443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259632" y="1772816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引入隐变量    ，        表示第 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个样本属于第 </a:t>
            </a:r>
            <a:r>
              <a:rPr kumimoji="1" lang="en-US" altLang="zh-CN" sz="2400" i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个分量</a:t>
            </a: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zh-CN" altLang="en-US" sz="20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53"/>
          <p:cNvGraphicFramePr>
            <a:graphicFrameLocks noChangeAspect="1"/>
          </p:cNvGraphicFramePr>
          <p:nvPr/>
        </p:nvGraphicFramePr>
        <p:xfrm>
          <a:off x="3449712" y="232372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5" name="Equation" r:id="rId1" imgW="3962400" imgH="5486400" progId="Equation.DSMT4">
                  <p:embed/>
                </p:oleObj>
              </mc:Choice>
              <mc:Fallback>
                <p:oleObj name="Equation" r:id="rId1" imgW="3962400" imgH="5486400" progId="Equation.DSMT4">
                  <p:embed/>
                  <p:pic>
                    <p:nvPicPr>
                      <p:cNvPr id="0" name="图片 143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712" y="2323728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3"/>
          <p:cNvGraphicFramePr>
            <a:graphicFrameLocks noChangeAspect="1"/>
          </p:cNvGraphicFramePr>
          <p:nvPr/>
        </p:nvGraphicFramePr>
        <p:xfrm>
          <a:off x="3962400" y="2351848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6" name="Equation" r:id="rId3" imgW="9144000" imgH="5486400" progId="Equation.DSMT4">
                  <p:embed/>
                </p:oleObj>
              </mc:Choice>
              <mc:Fallback>
                <p:oleObj name="Equation" r:id="rId3" imgW="9144000" imgH="5486400" progId="Equation.DSMT4">
                  <p:embed/>
                  <p:pic>
                    <p:nvPicPr>
                      <p:cNvPr id="0" name="图片 143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51848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2148088" y="3129613"/>
          <a:ext cx="5949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7" name="Equation" r:id="rId5" imgW="71018400" imgH="10668000" progId="Equation.DSMT4">
                  <p:embed/>
                </p:oleObj>
              </mc:Choice>
              <mc:Fallback>
                <p:oleObj name="Equation" r:id="rId5" imgW="71018400" imgH="10668000" progId="Equation.DSMT4">
                  <p:embed/>
                  <p:pic>
                    <p:nvPicPr>
                      <p:cNvPr id="0" name="图片 1434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088" y="3129613"/>
                        <a:ext cx="594995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0"/>
          <p:cNvSpPr>
            <a:spLocks noChangeArrowheads="1"/>
          </p:cNvSpPr>
          <p:nvPr/>
        </p:nvSpPr>
        <p:spPr bwMode="auto">
          <a:xfrm>
            <a:off x="7489825" y="3994222"/>
            <a:ext cx="1349375" cy="501652"/>
          </a:xfrm>
          <a:prstGeom prst="wedgeRoundRectCallout">
            <a:avLst>
              <a:gd name="adj1" fmla="val -241174"/>
              <a:gd name="adj2" fmla="val -9221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数学期望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07704" y="4613766"/>
            <a:ext cx="5779146" cy="461665"/>
            <a:chOff x="1907704" y="4613766"/>
            <a:chExt cx="5779146" cy="461665"/>
          </a:xfrm>
        </p:grpSpPr>
        <p:sp>
          <p:nvSpPr>
            <p:cNvPr id="2" name="矩形 1"/>
            <p:cNvSpPr/>
            <p:nvPr/>
          </p:nvSpPr>
          <p:spPr>
            <a:xfrm>
              <a:off x="1907704" y="4613766"/>
              <a:ext cx="577914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1A1A1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2400" b="1" dirty="0" smtClean="0">
                  <a:solidFill>
                    <a:srgbClr val="1A1A1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Jensen</a:t>
              </a:r>
              <a:r>
                <a:rPr lang="zh-CN" altLang="en-US" sz="2400" b="1" dirty="0" smtClean="0">
                  <a:solidFill>
                    <a:srgbClr val="1A1A1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不等式                                 ，则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53"/>
            <p:cNvGraphicFramePr>
              <a:graphicFrameLocks noChangeAspect="1"/>
            </p:cNvGraphicFramePr>
            <p:nvPr/>
          </p:nvGraphicFramePr>
          <p:xfrm>
            <a:off x="4427984" y="4641398"/>
            <a:ext cx="2514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8" name="Equation" r:id="rId7" imgW="30175200" imgH="4876800" progId="Equation.DSMT4">
                    <p:embed/>
                  </p:oleObj>
                </mc:Choice>
                <mc:Fallback>
                  <p:oleObj name="Equation" r:id="rId7" imgW="30175200" imgH="4876800" progId="Equation.DSMT4">
                    <p:embed/>
                    <p:pic>
                      <p:nvPicPr>
                        <p:cNvPr id="0" name="图片 143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984" y="4641398"/>
                          <a:ext cx="2514600" cy="406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56"/>
          <p:cNvGraphicFramePr>
            <a:graphicFrameLocks noChangeAspect="1"/>
          </p:cNvGraphicFramePr>
          <p:nvPr/>
        </p:nvGraphicFramePr>
        <p:xfrm>
          <a:off x="1516439" y="5424116"/>
          <a:ext cx="7213248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9" name="Equation" r:id="rId9" imgW="108204000" imgH="10668000" progId="Equation.DSMT4">
                  <p:embed/>
                </p:oleObj>
              </mc:Choice>
              <mc:Fallback>
                <p:oleObj name="Equation" r:id="rId9" imgW="108204000" imgH="10668000" progId="Equation.DSMT4">
                  <p:embed/>
                  <p:pic>
                    <p:nvPicPr>
                      <p:cNvPr id="0" name="图片 1434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39" y="5424116"/>
                        <a:ext cx="7213248" cy="710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1516439" y="6381328"/>
            <a:ext cx="2826962" cy="364593"/>
          </a:xfrm>
          <a:prstGeom prst="wedgeRoundRectCallout">
            <a:avLst>
              <a:gd name="adj1" fmla="val 82775"/>
              <a:gd name="adj2" fmla="val -135287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新优化目标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1259632" y="1772816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重估公式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en-US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E-step</a:t>
            </a: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en-US" altLang="zh-CN" sz="2400" dirty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M-step</a:t>
            </a:r>
            <a:endParaRPr kumimoji="1" lang="en-US" altLang="zh-CN" sz="2400" dirty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endParaRPr kumimoji="1" lang="zh-CN" altLang="en-US" sz="20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3143250" y="2938463"/>
          <a:ext cx="39576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2" name="Equation" r:id="rId1" imgW="47244000" imgH="15240000" progId="Equation.DSMT4">
                  <p:embed/>
                </p:oleObj>
              </mc:Choice>
              <mc:Fallback>
                <p:oleObj name="Equation" r:id="rId1" imgW="47244000" imgH="15240000" progId="Equation.DSMT4">
                  <p:embed/>
                  <p:pic>
                    <p:nvPicPr>
                      <p:cNvPr id="0" name="图片 144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938463"/>
                        <a:ext cx="3957638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3759200" y="4764088"/>
          <a:ext cx="23479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13" name="Equation" r:id="rId3" imgW="28041600" imgH="14630400" progId="Equation.DSMT4">
                  <p:embed/>
                </p:oleObj>
              </mc:Choice>
              <mc:Fallback>
                <p:oleObj name="Equation" r:id="rId3" imgW="28041600" imgH="14630400" progId="Equation.DSMT4">
                  <p:embed/>
                  <p:pic>
                    <p:nvPicPr>
                      <p:cNvPr id="0" name="图片 144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4764088"/>
                        <a:ext cx="23479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高斯混合模型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(GMM)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14" name="Object 56"/>
          <p:cNvGraphicFramePr>
            <a:graphicFrameLocks noChangeAspect="1"/>
          </p:cNvGraphicFramePr>
          <p:nvPr/>
        </p:nvGraphicFramePr>
        <p:xfrm>
          <a:off x="3203848" y="2204864"/>
          <a:ext cx="26543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4" name="Equation" r:id="rId1" imgW="31699200" imgH="20116800" progId="Equation.DSMT4">
                  <p:embed/>
                </p:oleObj>
              </mc:Choice>
              <mc:Fallback>
                <p:oleObj name="Equation" r:id="rId1" imgW="31699200" imgH="20116800" progId="Equation.DSMT4">
                  <p:embed/>
                  <p:pic>
                    <p:nvPicPr>
                      <p:cNvPr id="0" name="图片 1454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204864"/>
                        <a:ext cx="26543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/>
        </p:nvGraphicFramePr>
        <p:xfrm>
          <a:off x="2647950" y="4725144"/>
          <a:ext cx="4568825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5" name="Equation" r:id="rId3" imgW="54559200" imgH="20116800" progId="Equation.DSMT4">
                  <p:embed/>
                </p:oleObj>
              </mc:Choice>
              <mc:Fallback>
                <p:oleObj name="Equation" r:id="rId3" imgW="54559200" imgH="20116800" progId="Equation.DSMT4">
                  <p:embed/>
                  <p:pic>
                    <p:nvPicPr>
                      <p:cNvPr id="0" name="图片 1454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725144"/>
                        <a:ext cx="4568825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GMM-UBM</a:t>
            </a:r>
            <a:endParaRPr lang="zh-CN" altLang="en-US" sz="60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授课教师：        郑铁然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 smtClean="0">
                <a:solidFill>
                  <a:schemeClr val="tx2"/>
                </a:solidFill>
              </a:rPr>
              <a:t>03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办公室电话： </a:t>
            </a:r>
            <a:r>
              <a:rPr lang="en-US" altLang="zh-CN" dirty="0" smtClean="0">
                <a:solidFill>
                  <a:schemeClr val="tx2"/>
                </a:solidFill>
              </a:rPr>
              <a:t>86417981-11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手机：            </a:t>
            </a:r>
            <a:r>
              <a:rPr lang="en-US" altLang="zh-CN" dirty="0" smtClean="0">
                <a:solidFill>
                  <a:schemeClr val="tx2"/>
                </a:solidFill>
              </a:rPr>
              <a:t>13313655979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QQ</a:t>
            </a:r>
            <a:r>
              <a:rPr lang="zh-CN" altLang="en-US" dirty="0" smtClean="0">
                <a:solidFill>
                  <a:schemeClr val="tx2"/>
                </a:solidFill>
              </a:rPr>
              <a:t>：              </a:t>
            </a:r>
            <a:r>
              <a:rPr lang="en-US" altLang="zh-CN" dirty="0" smtClean="0">
                <a:solidFill>
                  <a:schemeClr val="tx2"/>
                </a:solidFill>
              </a:rPr>
              <a:t>2350562164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tx2"/>
                </a:solidFill>
              </a:rPr>
              <a:t>Email</a:t>
            </a:r>
            <a:r>
              <a:rPr lang="zh-CN" altLang="en-US" dirty="0" smtClean="0">
                <a:solidFill>
                  <a:schemeClr val="tx2"/>
                </a:solidFill>
              </a:rPr>
              <a:t>：           </a:t>
            </a:r>
            <a:r>
              <a:rPr lang="en-US" altLang="zh-CN" dirty="0" smtClean="0">
                <a:solidFill>
                  <a:schemeClr val="tx2"/>
                </a:solidFill>
              </a:rPr>
              <a:t>zhengtieran@hit.edu.cn</a:t>
            </a:r>
            <a:r>
              <a:rPr lang="zh-CN" altLang="en-US" dirty="0" smtClean="0">
                <a:solidFill>
                  <a:schemeClr val="tx2"/>
                </a:solidFill>
              </a:rPr>
              <a:t>   </a:t>
            </a:r>
            <a:endParaRPr lang="zh-CN" altLang="en-US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 smtClean="0">
                <a:solidFill>
                  <a:schemeClr val="tx2"/>
                </a:solidFill>
              </a:rPr>
              <a:t>                          </a:t>
            </a:r>
            <a:endParaRPr lang="zh-CN" altLang="en-US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的训练需要大量的目标说话人的语料，这一条件往往难以达到。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用大量说话人的大规模语料训练一个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模型，称之为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通用背景模型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Universal Background Model, UBM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后验准则 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(Maximum A Posteriori, MAP) 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方法，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在只有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少量说话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人训练语料的条件下，依据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UBM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模型自适应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得到说话人的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GMM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模型</a:t>
            </a:r>
            <a:endParaRPr lang="zh-CN" altLang="en-US" sz="2400" dirty="0">
              <a:solidFill>
                <a:srgbClr val="1F203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GMM-UBM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1861718" y="4653136"/>
            <a:ext cx="2130904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statistics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en-US" altLang="zh-CN" sz="2000" baseline="30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zh-CN" sz="2000" baseline="30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2000" baseline="30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3998085" y="5167508"/>
            <a:ext cx="1374476" cy="672525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MAP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407860" y="4653136"/>
            <a:ext cx="2044460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 algn="ctr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70150" y="5162550"/>
          <a:ext cx="11144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0" name="Equation" r:id="rId1" imgW="21031200" imgH="10363200" progId="Equation.DSMT4">
                  <p:embed/>
                </p:oleObj>
              </mc:Choice>
              <mc:Fallback>
                <p:oleObj name="Equation" r:id="rId1" imgW="21031200" imgH="10363200" progId="Equation.DSMT4">
                  <p:embed/>
                  <p:pic>
                    <p:nvPicPr>
                      <p:cNvPr id="0" name="图片 1188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70150" y="5162550"/>
                        <a:ext cx="111442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86025" y="5780088"/>
          <a:ext cx="12430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1" name="Equation" r:id="rId3" imgW="23469600" imgH="10363200" progId="Equation.DSMT4">
                  <p:embed/>
                </p:oleObj>
              </mc:Choice>
              <mc:Fallback>
                <p:oleObj name="Equation" r:id="rId3" imgW="23469600" imgH="10363200" progId="Equation.DSMT4">
                  <p:embed/>
                  <p:pic>
                    <p:nvPicPr>
                      <p:cNvPr id="0" name="图片 1188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6025" y="5780088"/>
                        <a:ext cx="1243013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5637074" y="5252834"/>
          <a:ext cx="16637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2" name="Equation" r:id="rId5" imgW="31394400" imgH="5486400" progId="Equation.DSMT4">
                  <p:embed/>
                </p:oleObj>
              </mc:Choice>
              <mc:Fallback>
                <p:oleObj name="Equation" r:id="rId5" imgW="31394400" imgH="5486400" progId="Equation.DSMT4">
                  <p:embed/>
                  <p:pic>
                    <p:nvPicPr>
                      <p:cNvPr id="0" name="图片 1188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7074" y="5252834"/>
                        <a:ext cx="16637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925934" y="5636200"/>
          <a:ext cx="857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93" name="Equation" r:id="rId7" imgW="16154400" imgH="10363200" progId="Equation.DSMT4">
                  <p:embed/>
                </p:oleObj>
              </mc:Choice>
              <mc:Fallback>
                <p:oleObj name="Equation" r:id="rId7" imgW="16154400" imgH="10363200" progId="Equation.DSMT4">
                  <p:embed/>
                  <p:pic>
                    <p:nvPicPr>
                      <p:cNvPr id="0" name="图片 1188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25934" y="5636200"/>
                        <a:ext cx="85725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0"/>
          <p:cNvSpPr>
            <a:spLocks noChangeArrowheads="1"/>
          </p:cNvSpPr>
          <p:nvPr/>
        </p:nvSpPr>
        <p:spPr bwMode="auto">
          <a:xfrm>
            <a:off x="192485" y="4990972"/>
            <a:ext cx="1349375" cy="1293380"/>
          </a:xfrm>
          <a:prstGeom prst="wedgeRoundRectCallout">
            <a:avLst>
              <a:gd name="adj1" fmla="val 78086"/>
              <a:gd name="adj2" fmla="val -4059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用训练语料计算如下各分量的统计量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0"/>
          <p:cNvSpPr>
            <a:spLocks noChangeArrowheads="1"/>
          </p:cNvSpPr>
          <p:nvPr/>
        </p:nvSpPr>
        <p:spPr bwMode="auto">
          <a:xfrm>
            <a:off x="7681535" y="4515088"/>
            <a:ext cx="1454704" cy="2082264"/>
          </a:xfrm>
          <a:prstGeom prst="wedgeRoundRectCallout">
            <a:avLst>
              <a:gd name="adj1" fmla="val -79683"/>
              <a:gd name="adj2" fmla="val -7699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UBM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均值和统计量的线性组合来得到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GMM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模型各分量的均值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作用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用少量的说话人训练语料，就可以得到该说话人的模型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作用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：计算后验概率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ts val="600"/>
              </a:spcAft>
              <a:buClr>
                <a:srgbClr val="9900FF"/>
              </a:buClr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可以近似地计算为：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GMM-UBM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2483768" y="3310880"/>
          <a:ext cx="32083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6" name="Equation" r:id="rId1" imgW="39014400" imgH="10058400" progId="Equation.DSMT4">
                  <p:embed/>
                </p:oleObj>
              </mc:Choice>
              <mc:Fallback>
                <p:oleObj name="Equation" r:id="rId1" imgW="39014400" imgH="10058400" progId="Equation.DSMT4">
                  <p:embed/>
                  <p:pic>
                    <p:nvPicPr>
                      <p:cNvPr id="0" name="图片 1464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10880"/>
                        <a:ext cx="32083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2840038" y="5386388"/>
          <a:ext cx="2781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67" name="Equation" r:id="rId3" imgW="33832800" imgH="10363200" progId="Equation.DSMT4">
                  <p:embed/>
                </p:oleObj>
              </mc:Choice>
              <mc:Fallback>
                <p:oleObj name="Equation" r:id="rId3" imgW="33832800" imgH="10363200" progId="Equation.DSMT4">
                  <p:embed/>
                  <p:pic>
                    <p:nvPicPr>
                      <p:cNvPr id="0" name="图片 1464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5386388"/>
                        <a:ext cx="2781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GMM</a:t>
            </a:r>
            <a:r>
              <a:rPr lang="zh-CN" altLang="en-US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均值超向量方法</a:t>
            </a:r>
            <a:endParaRPr lang="zh-CN" altLang="en-US" sz="60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988840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将通过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得到的各高斯分量的均值拼接成一个超向量，作为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段落级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说话人特征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至少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1024</a:t>
            </a:r>
            <a:r>
              <a:rPr kumimoji="1" lang="az-Cyrl-AZ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维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对说话人辨认任务，一般采用支撑向量机为说话人建模</a:t>
            </a:r>
            <a:endParaRPr kumimoji="1" lang="en-US" altLang="zh-CN" sz="2400" dirty="0" smtClean="0">
              <a:solidFill>
                <a:srgbClr val="1F203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对说话人确认任务，采用余弦距离来度量两个超向量（分别来自注册语音和待识别语音）间的相似性。</a:t>
            </a:r>
            <a:endParaRPr lang="zh-CN" altLang="en-US" sz="2400" dirty="0">
              <a:solidFill>
                <a:srgbClr val="1F203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超向量</a:t>
            </a:r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(Supervector)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6000" dirty="0" err="1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i</a:t>
            </a:r>
            <a:r>
              <a:rPr lang="en-US" altLang="zh-CN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-vector</a:t>
            </a:r>
            <a:r>
              <a:rPr lang="zh-CN" altLang="en-US" sz="60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方法</a:t>
            </a:r>
            <a:endParaRPr lang="zh-CN" altLang="en-US" sz="60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988840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联合因子分析（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JFA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2646363" y="3527425"/>
          <a:ext cx="2886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0" name="Equation" r:id="rId1" imgW="35052000" imgH="4876800" progId="Equation.DSMT4">
                  <p:embed/>
                </p:oleObj>
              </mc:Choice>
              <mc:Fallback>
                <p:oleObj name="Equation" r:id="rId1" imgW="35052000" imgH="4876800" progId="Equation.DSMT4">
                  <p:embed/>
                  <p:pic>
                    <p:nvPicPr>
                      <p:cNvPr id="0" name="图片 147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527425"/>
                        <a:ext cx="2886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874334" y="3726528"/>
            <a:ext cx="1349375" cy="710584"/>
          </a:xfrm>
          <a:prstGeom prst="wedgeRoundRectCallout">
            <a:avLst>
              <a:gd name="adj1" fmla="val 78086"/>
              <a:gd name="adj2" fmla="val -4059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语音的超向量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2339752" y="4572630"/>
            <a:ext cx="1349375" cy="710584"/>
          </a:xfrm>
          <a:prstGeom prst="wedgeRoundRectCallout">
            <a:avLst>
              <a:gd name="adj1" fmla="val 27999"/>
              <a:gd name="adj2" fmla="val -14689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UBM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的超向量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4698876" y="2359830"/>
            <a:ext cx="1349375" cy="710584"/>
          </a:xfrm>
          <a:prstGeom prst="wedgeRoundRectCallout">
            <a:avLst>
              <a:gd name="adj1" fmla="val -94567"/>
              <a:gd name="adj2" fmla="val 11606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说话人空间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utoShape 50"/>
          <p:cNvSpPr>
            <a:spLocks noChangeArrowheads="1"/>
          </p:cNvSpPr>
          <p:nvPr/>
        </p:nvSpPr>
        <p:spPr bwMode="auto">
          <a:xfrm>
            <a:off x="5220072" y="4371560"/>
            <a:ext cx="1349375" cy="710584"/>
          </a:xfrm>
          <a:prstGeom prst="wedgeRoundRectCallout">
            <a:avLst>
              <a:gd name="adj1" fmla="val -87496"/>
              <a:gd name="adj2" fmla="val -118921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信道空间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988840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-vector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3271838" y="3552825"/>
          <a:ext cx="1631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4" name="Equation" r:id="rId1" imgW="19812000" imgH="4267200" progId="Equation.DSMT4">
                  <p:embed/>
                </p:oleObj>
              </mc:Choice>
              <mc:Fallback>
                <p:oleObj name="Equation" r:id="rId1" imgW="19812000" imgH="4267200" progId="Equation.DSMT4">
                  <p:embed/>
                  <p:pic>
                    <p:nvPicPr>
                      <p:cNvPr id="0" name="图片 148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552825"/>
                        <a:ext cx="1631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1458429" y="3673977"/>
            <a:ext cx="1349375" cy="710584"/>
          </a:xfrm>
          <a:prstGeom prst="wedgeRoundRectCallout">
            <a:avLst>
              <a:gd name="adj1" fmla="val 78086"/>
              <a:gd name="adj2" fmla="val -4059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语音的超向量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50"/>
          <p:cNvSpPr>
            <a:spLocks noChangeArrowheads="1"/>
          </p:cNvSpPr>
          <p:nvPr/>
        </p:nvSpPr>
        <p:spPr bwMode="auto">
          <a:xfrm>
            <a:off x="3008561" y="4636239"/>
            <a:ext cx="1349375" cy="710584"/>
          </a:xfrm>
          <a:prstGeom prst="wedgeRoundRectCallout">
            <a:avLst>
              <a:gd name="adj1" fmla="val 27999"/>
              <a:gd name="adj2" fmla="val -14689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UBM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的超向量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5292080" y="2348880"/>
            <a:ext cx="1349375" cy="710584"/>
          </a:xfrm>
          <a:prstGeom prst="wedgeRoundRectCallout">
            <a:avLst>
              <a:gd name="adj1" fmla="val -94567"/>
              <a:gd name="adj2" fmla="val 116065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总变化空间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67544" y="175205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BW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统计量</a:t>
            </a: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8" name="Object 56"/>
          <p:cNvGraphicFramePr>
            <a:graphicFrameLocks noChangeAspect="1"/>
          </p:cNvGraphicFramePr>
          <p:nvPr/>
        </p:nvGraphicFramePr>
        <p:xfrm>
          <a:off x="3178175" y="2060575"/>
          <a:ext cx="3090863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7" name="Equation" r:id="rId1" imgW="36880800" imgH="15240000" progId="Equation.DSMT4">
                  <p:embed/>
                </p:oleObj>
              </mc:Choice>
              <mc:Fallback>
                <p:oleObj name="Equation" r:id="rId1" imgW="36880800" imgH="15240000" progId="Equation.DSMT4">
                  <p:embed/>
                  <p:pic>
                    <p:nvPicPr>
                      <p:cNvPr id="0" name="图片 1505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2060575"/>
                        <a:ext cx="3090863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067944" y="455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563888" y="4322798"/>
          <a:ext cx="14666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8" name="Equation" r:id="rId3" imgW="23469600" imgH="10363200" progId="Equation.DSMT4">
                  <p:embed/>
                </p:oleObj>
              </mc:Choice>
              <mc:Fallback>
                <p:oleObj name="Equation" r:id="rId3" imgW="23469600" imgH="1036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322798"/>
                        <a:ext cx="146664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095662" y="51097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563888" y="5034700"/>
          <a:ext cx="16189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79" name="Equation" r:id="rId5" imgW="25908000" imgH="10363200" progId="Equation.DSMT4">
                  <p:embed/>
                </p:oleObj>
              </mc:Choice>
              <mc:Fallback>
                <p:oleObj name="Equation" r:id="rId5" imgW="25908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34700"/>
                        <a:ext cx="161892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63888" y="5912014"/>
          <a:ext cx="236196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0" name="Equation" r:id="rId7" imgW="37795200" imgH="10363200" progId="Equation.DSMT4">
                  <p:embed/>
                </p:oleObj>
              </mc:Choice>
              <mc:Fallback>
                <p:oleObj name="Equation" r:id="rId7" imgW="37795200" imgH="1036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912014"/>
                        <a:ext cx="236196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467544" y="1767594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一阶、二阶中心统计量</a:t>
            </a: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是从       拼接成的超向量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是用      为对角块构成的矩阵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067944" y="455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668333" y="2615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05163" y="2614612"/>
          <a:ext cx="36574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0" name="Equation" r:id="rId1" imgW="58521600" imgH="10363200" progId="Equation.DSMT4">
                  <p:embed/>
                </p:oleObj>
              </mc:Choice>
              <mc:Fallback>
                <p:oleObj name="Equation" r:id="rId1" imgW="58521600" imgH="1036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2614612"/>
                        <a:ext cx="3657420" cy="6474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55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205163" y="3567376"/>
          <a:ext cx="434322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1" name="Equation" r:id="rId3" imgW="69494400" imgH="16459200" progId="Equation.DSMT4">
                  <p:embed/>
                </p:oleObj>
              </mc:Choice>
              <mc:Fallback>
                <p:oleObj name="Equation" r:id="rId3" imgW="69494400" imgH="16459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567376"/>
                        <a:ext cx="434322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55576" y="4725144"/>
          <a:ext cx="514127" cy="3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2" name="Equation" r:id="rId5" imgW="342900" imgH="228600" progId="Equation.DSMT4">
                  <p:embed/>
                </p:oleObj>
              </mc:Choice>
              <mc:Fallback>
                <p:oleObj name="Equation" r:id="rId5" imgW="3429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25144"/>
                        <a:ext cx="514127" cy="34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927225" y="4748213"/>
          <a:ext cx="533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3" name="Equation" r:id="rId7" imgW="8534400" imgH="5791200" progId="Equation.DSMT4">
                  <p:embed/>
                </p:oleObj>
              </mc:Choice>
              <mc:Fallback>
                <p:oleObj name="Equation" r:id="rId7" imgW="8534400" imgH="579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748213"/>
                        <a:ext cx="5334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08562" y="5443471"/>
          <a:ext cx="495086" cy="361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4" name="Equation" r:id="rId9" imgW="330200" imgH="241300" progId="Equation.DSMT4">
                  <p:embed/>
                </p:oleObj>
              </mc:Choice>
              <mc:Fallback>
                <p:oleObj name="Equation" r:id="rId9" imgW="3302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562" y="5443471"/>
                        <a:ext cx="495086" cy="361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7819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979712" y="5424429"/>
          <a:ext cx="571253" cy="38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35" name="Equation" r:id="rId11" imgW="381000" imgH="254000" progId="Equation.DSMT4">
                  <p:embed/>
                </p:oleObj>
              </mc:Choice>
              <mc:Fallback>
                <p:oleObj name="Equation" r:id="rId11" imgW="381000" imgH="254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424429"/>
                        <a:ext cx="571253" cy="380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9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14106" y="1907647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假设均值超矢量在说话人因子条件下的分布是服从高斯分布的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的后验概率</a:t>
            </a:r>
            <a:endParaRPr kumimoji="1"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所以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067944" y="455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668333" y="2615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55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178198" y="60932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562" y="1400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52663" y="2660650"/>
          <a:ext cx="23236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3" name="Equation" r:id="rId1" imgW="37185600" imgH="5486400" progId="Equation.DSMT4">
                  <p:embed/>
                </p:oleObj>
              </mc:Choice>
              <mc:Fallback>
                <p:oleObj name="Equation" r:id="rId1" imgW="37185600" imgH="5486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660650"/>
                        <a:ext cx="232362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51920" y="38059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275856" y="3662164"/>
          <a:ext cx="283824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4" name="Equation" r:id="rId3" imgW="45415200" imgH="5486400" progId="Equation.DSMT4">
                  <p:embed/>
                </p:oleObj>
              </mc:Choice>
              <mc:Fallback>
                <p:oleObj name="Equation" r:id="rId3" imgW="454152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662164"/>
                        <a:ext cx="283824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732213" y="4046538"/>
          <a:ext cx="4762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5" name="Equation" r:id="rId5" imgW="76200000" imgH="10363200" progId="Equation.DSMT4">
                  <p:embed/>
                </p:oleObj>
              </mc:Choice>
              <mc:Fallback>
                <p:oleObj name="Equation" r:id="rId5" imgW="76200000" imgH="1036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4046538"/>
                        <a:ext cx="4762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652120" y="534000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373437" y="5155432"/>
          <a:ext cx="203796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6" name="Equation" r:id="rId7" imgW="32613600" imgH="5791200" progId="Equation.DSMT4">
                  <p:embed/>
                </p:oleObj>
              </mc:Choice>
              <mc:Fallback>
                <p:oleObj name="Equation" r:id="rId7" imgW="32613600" imgH="579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7" y="5155432"/>
                        <a:ext cx="2037960" cy="36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51125" y="562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3351124" y="5659488"/>
          <a:ext cx="255258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7" name="Equation" r:id="rId9" imgW="40843200" imgH="5791200" progId="Equation.DSMT4">
                  <p:embed/>
                </p:oleObj>
              </mc:Choice>
              <mc:Fallback>
                <p:oleObj name="Equation" r:id="rId9" imgW="40843200" imgH="579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124" y="5659488"/>
                        <a:ext cx="2552580" cy="36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351125" y="61662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338513" y="6165849"/>
          <a:ext cx="3961980" cy="36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58" name="Equation" r:id="rId11" imgW="63398400" imgH="5791200" progId="Equation.DSMT4">
                  <p:embed/>
                </p:oleObj>
              </mc:Choice>
              <mc:Fallback>
                <p:oleObj name="Equation" r:id="rId11" imgW="63398400" imgH="5791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6165849"/>
                        <a:ext cx="3961980" cy="36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276872"/>
            <a:ext cx="7989888" cy="144078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传统说话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人识别技术</a:t>
            </a:r>
            <a:b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sz="32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14106" y="1907647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更新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矩阵的第</a:t>
            </a:r>
            <a:r>
              <a:rPr kumimoji="1" lang="en-US" altLang="zh-CN" sz="2400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行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endParaRPr kumimoji="1" lang="en-US" altLang="zh-CN" sz="24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30211" y="433274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067944" y="455620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668333" y="261540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1554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6562" y="14005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3851920" y="38059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51125" y="5629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351125" y="616624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352925" y="2671763"/>
          <a:ext cx="10842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4" name="Equation" r:id="rId1" imgW="17373600" imgH="5791200" progId="Equation.DSMT4">
                  <p:embed/>
                </p:oleObj>
              </mc:Choice>
              <mc:Fallback>
                <p:oleObj name="Equation" r:id="rId1" imgW="17373600" imgH="579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2671763"/>
                        <a:ext cx="108426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67944" y="404774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51230" y="4224297"/>
          <a:ext cx="228582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5" name="Equation" r:id="rId3" imgW="36576000" imgH="6400800" progId="Equation.DSMT4">
                  <p:embed/>
                </p:oleObj>
              </mc:Choice>
              <mc:Fallback>
                <p:oleObj name="Equation" r:id="rId3" imgW="36576000" imgH="6400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30" y="4224297"/>
                        <a:ext cx="2285820" cy="39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051230" y="4961062"/>
          <a:ext cx="259038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6" name="Equation" r:id="rId5" imgW="41452800" imgH="6400800" progId="Equation.DSMT4">
                  <p:embed/>
                </p:oleObj>
              </mc:Choice>
              <mc:Fallback>
                <p:oleObj name="Equation" r:id="rId5" imgW="41452800" imgH="640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230" y="4961062"/>
                        <a:ext cx="2590380" cy="39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 bwMode="auto">
          <a:xfrm>
            <a:off x="1380226" y="2378345"/>
            <a:ext cx="2130904" cy="16312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statistics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</a:t>
            </a:r>
            <a:r>
              <a:rPr lang="en-US" altLang="zh-CN" sz="2000" baseline="30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</a:t>
            </a:r>
            <a:r>
              <a:rPr lang="en-US" altLang="zh-CN" sz="2000" baseline="30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endParaRPr lang="zh-CN" altLang="en-US" sz="2000" baseline="30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3565584" y="2892717"/>
            <a:ext cx="1817213" cy="672525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FA</a:t>
            </a: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[1]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(PPLS</a:t>
            </a:r>
            <a:r>
              <a:rPr kumimoji="0" lang="en-US" altLang="zh-CN" sz="16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[2]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 bwMode="auto">
          <a:xfrm>
            <a:off x="5422558" y="2488855"/>
            <a:ext cx="3311131" cy="13234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 algn="ctr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I-vector</a:t>
            </a: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endParaRPr lang="en-US" altLang="zh-CN" sz="2000" dirty="0" smtClean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6642343" y="4042905"/>
            <a:ext cx="322053" cy="563593"/>
          </a:xfrm>
          <a:prstGeom prst="down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6368999" y="4674348"/>
            <a:ext cx="856325" cy="4001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spcBef>
                <a:spcPts val="0"/>
              </a:spcBef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PLDA</a:t>
            </a:r>
            <a:endParaRPr lang="zh-CN" altLang="en-US" sz="2000" baseline="30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91557" y="5181196"/>
            <a:ext cx="7135121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Dehak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Kenny P J,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Dehak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R, et al. Front-End Factor Analysis for Speaker Verification[J]. 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IEEE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on Audio Speech &amp; Language Processing, 2011, 19(4):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788-798</a:t>
            </a:r>
            <a:endParaRPr lang="en-US" altLang="zh-CN" sz="1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Chen C, Han J, Pan Y. Speaker Verification via Estimating Total Variability Space Using Probabilistic Partial Least Squares[C]// INTERSPEECH. </a:t>
            </a:r>
            <a:r>
              <a:rPr lang="en-US" altLang="zh-CN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2017:1537-1541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 smtClean="0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438400" y="3008313"/>
          <a:ext cx="4841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0" name="Equation" r:id="rId1" imgW="9144000" imgH="5486400" progId="Equation.DSMT4">
                  <p:embed/>
                </p:oleObj>
              </mc:Choice>
              <mc:Fallback>
                <p:oleObj name="Equation" r:id="rId1" imgW="9144000" imgH="5486400" progId="Equation.DSMT4">
                  <p:embed/>
                  <p:pic>
                    <p:nvPicPr>
                      <p:cNvPr id="0" name="图片 1495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3008313"/>
                        <a:ext cx="484188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408461" y="3565242"/>
          <a:ext cx="514127" cy="34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1" name="Equation" r:id="rId3" imgW="342900" imgH="228600" progId="Equation.DSMT4">
                  <p:embed/>
                </p:oleObj>
              </mc:Choice>
              <mc:Fallback>
                <p:oleObj name="Equation" r:id="rId3" imgW="342900" imgH="228600" progId="Equation.DSMT4">
                  <p:embed/>
                  <p:pic>
                    <p:nvPicPr>
                      <p:cNvPr id="0" name="图片 1495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61" y="3565242"/>
                        <a:ext cx="514127" cy="342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457089" y="3095138"/>
          <a:ext cx="32766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2" name="Equation" r:id="rId5" imgW="52425600" imgH="5791200" progId="Equation.DSMT4">
                  <p:embed/>
                </p:oleObj>
              </mc:Choice>
              <mc:Fallback>
                <p:oleObj name="Equation" r:id="rId5" imgW="52425600" imgH="5791200" progId="Equation.DSMT4">
                  <p:embed/>
                  <p:pic>
                    <p:nvPicPr>
                      <p:cNvPr id="0" name="图片 149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7089" y="3095138"/>
                        <a:ext cx="32766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kern="0" dirty="0" err="1" smtClean="0">
                <a:latin typeface="华文中宋" panose="02010600040101010101" pitchFamily="2" charset="-122"/>
                <a:ea typeface="仿宋_GB2312" pitchFamily="49" charset="-122"/>
              </a:rPr>
              <a:t>i</a:t>
            </a:r>
            <a:r>
              <a:rPr lang="en-US" altLang="zh-CN" kern="0" dirty="0" smtClean="0">
                <a:latin typeface="华文中宋" panose="02010600040101010101" pitchFamily="2" charset="-122"/>
                <a:ea typeface="仿宋_GB2312" pitchFamily="49" charset="-122"/>
              </a:rPr>
              <a:t>-vector</a:t>
            </a:r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16" name="Picture 4"/>
          <p:cNvGraphicFramePr>
            <a:graphicFrameLocks noChangeAspect="1"/>
          </p:cNvGraphicFramePr>
          <p:nvPr/>
        </p:nvGraphicFramePr>
        <p:xfrm>
          <a:off x="-173038" y="2132892"/>
          <a:ext cx="9488488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Visio" r:id="rId1" imgW="10184765" imgH="3696335" progId="Visio.Drawing.11">
                  <p:embed/>
                </p:oleObj>
              </mc:Choice>
              <mc:Fallback>
                <p:oleObj name="Visio" r:id="rId1" imgW="10184765" imgH="3696335" progId="Visio.Drawing.11">
                  <p:embed/>
                  <p:pic>
                    <p:nvPicPr>
                      <p:cNvPr id="0" name="图片 141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73038" y="2132892"/>
                        <a:ext cx="9488488" cy="327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544" y="2996952"/>
            <a:ext cx="7989888" cy="144078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深度学习的说话人</a:t>
            </a:r>
            <a:r>
              <a:rPr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识别</a:t>
            </a:r>
            <a:endParaRPr lang="zh-CN" altLang="en-US" sz="3200" b="1" dirty="0" smtClean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基于深度学习的说话人确认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520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 </a:t>
            </a:r>
            <a:r>
              <a:rPr lang="zh-CN" altLang="zh-CN" sz="2400" dirty="0" smtClean="0"/>
              <a:t>深度</a:t>
            </a:r>
            <a:r>
              <a:rPr lang="zh-CN" altLang="zh-CN" sz="2400" dirty="0"/>
              <a:t>学习技术在</a:t>
            </a:r>
            <a:r>
              <a:rPr lang="zh-CN" altLang="zh-CN" sz="2400" dirty="0" smtClean="0"/>
              <a:t>语音识别</a:t>
            </a:r>
            <a:r>
              <a:rPr lang="zh-CN" altLang="en-US" sz="2400" dirty="0" smtClean="0"/>
              <a:t>方向上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成功</a:t>
            </a:r>
            <a:r>
              <a:rPr lang="zh-CN" altLang="zh-CN" sz="2400" dirty="0" smtClean="0"/>
              <a:t>，鼓励</a:t>
            </a:r>
            <a:r>
              <a:rPr lang="zh-CN" altLang="zh-CN" sz="2400" dirty="0"/>
              <a:t>着研究者将它运用在说话人</a:t>
            </a:r>
            <a:r>
              <a:rPr lang="zh-CN" altLang="zh-CN" sz="2400" dirty="0" smtClean="0"/>
              <a:t>识别</a:t>
            </a:r>
            <a:r>
              <a:rPr lang="zh-CN" altLang="en-US" sz="2400" dirty="0" smtClean="0"/>
              <a:t>技术</a:t>
            </a:r>
            <a:r>
              <a:rPr lang="zh-CN" altLang="zh-CN" sz="2400" dirty="0" smtClean="0"/>
              <a:t>中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从</a:t>
            </a:r>
            <a:r>
              <a:rPr lang="zh-CN" altLang="zh-CN" sz="2400" dirty="0"/>
              <a:t>目前的研究</a:t>
            </a:r>
            <a:r>
              <a:rPr lang="zh-CN" altLang="zh-CN" sz="2400" dirty="0" smtClean="0"/>
              <a:t>结果看</a:t>
            </a:r>
            <a:r>
              <a:rPr lang="zh-CN" altLang="zh-CN" sz="2400" dirty="0"/>
              <a:t>，基于深度学习技术的说话人识别方法的性能</a:t>
            </a:r>
            <a:r>
              <a:rPr lang="zh-CN" altLang="zh-CN" sz="2400" dirty="0" smtClean="0"/>
              <a:t>，</a:t>
            </a:r>
            <a:r>
              <a:rPr lang="zh-CN" altLang="en-US" sz="2400" dirty="0"/>
              <a:t>已经</a:t>
            </a:r>
            <a:r>
              <a:rPr lang="zh-CN" altLang="en-US" sz="2400" dirty="0" smtClean="0"/>
              <a:t>超越了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-vector/PLDA</a:t>
            </a:r>
            <a:r>
              <a:rPr lang="zh-CN" altLang="zh-CN" sz="2400" dirty="0" smtClean="0"/>
              <a:t>方法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本章介绍近期提出的几个基于深度学习的研究方法，它们大致可以分成</a:t>
            </a:r>
            <a:r>
              <a:rPr lang="zh-CN" altLang="en-US" sz="2400" dirty="0"/>
              <a:t>两</a:t>
            </a:r>
            <a:r>
              <a:rPr lang="zh-CN" altLang="en-US" sz="2400" dirty="0" smtClean="0"/>
              <a:t>类：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-vector</a:t>
            </a:r>
            <a:r>
              <a:rPr lang="zh-CN" altLang="en-US" sz="2400" dirty="0" smtClean="0"/>
              <a:t>框架下的改进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端</a:t>
            </a:r>
            <a:r>
              <a:rPr lang="zh-CN" altLang="en-US" sz="2400" dirty="0"/>
              <a:t>到</a:t>
            </a:r>
            <a:r>
              <a:rPr lang="zh-CN" altLang="en-US" sz="2400" dirty="0" smtClean="0"/>
              <a:t>端系统</a:t>
            </a:r>
            <a:endParaRPr lang="en-US" altLang="zh-CN" sz="2400" dirty="0" smtClean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在</a:t>
            </a:r>
            <a:r>
              <a:rPr lang="en-US" altLang="zh-CN" sz="5400" dirty="0" err="1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i</a:t>
            </a:r>
            <a:r>
              <a:rPr lang="en-US" altLang="zh-CN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-vector</a:t>
            </a:r>
            <a:r>
              <a:rPr lang="zh-CN" altLang="en-US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框架下的改进</a:t>
            </a:r>
            <a:endParaRPr lang="zh-CN" altLang="en-US" sz="54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1852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采用</a:t>
            </a:r>
            <a:r>
              <a:rPr lang="en-US" altLang="zh-CN" sz="2400" dirty="0"/>
              <a:t>bottleneck</a:t>
            </a:r>
            <a:r>
              <a:rPr lang="zh-CN" altLang="zh-CN" sz="2400" dirty="0" smtClean="0"/>
              <a:t>特征</a:t>
            </a:r>
            <a:endParaRPr lang="en-US" altLang="zh-CN" sz="2400" dirty="0" smtClean="0"/>
          </a:p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/>
              <a:t>如果一个隐藏层的神经元的数量少于其它隐藏层，我们称之为</a:t>
            </a:r>
            <a:r>
              <a:rPr lang="en-US" altLang="zh-CN" sz="2400" dirty="0">
                <a:solidFill>
                  <a:srgbClr val="C00000"/>
                </a:solidFill>
              </a:rPr>
              <a:t>bottleneck</a:t>
            </a:r>
            <a:r>
              <a:rPr lang="zh-CN" altLang="zh-CN" sz="2400" dirty="0">
                <a:solidFill>
                  <a:srgbClr val="C00000"/>
                </a:solidFill>
              </a:rPr>
              <a:t>层</a:t>
            </a:r>
            <a:r>
              <a:rPr lang="zh-CN" altLang="zh-CN" sz="2400" dirty="0"/>
              <a:t>，</a:t>
            </a:r>
            <a:r>
              <a:rPr lang="zh-CN" altLang="zh-CN" sz="2400" dirty="0" smtClean="0"/>
              <a:t>而</a:t>
            </a:r>
            <a:r>
              <a:rPr lang="zh-CN" altLang="en-US" sz="2400" dirty="0"/>
              <a:t>其</a:t>
            </a:r>
            <a:r>
              <a:rPr lang="zh-CN" altLang="zh-CN" sz="2400" dirty="0" smtClean="0"/>
              <a:t>输出</a:t>
            </a:r>
            <a:r>
              <a:rPr lang="zh-CN" altLang="zh-CN" sz="2400" dirty="0"/>
              <a:t>值就称为</a:t>
            </a:r>
            <a:r>
              <a:rPr lang="en-US" altLang="zh-CN" sz="2400" dirty="0">
                <a:solidFill>
                  <a:srgbClr val="C00000"/>
                </a:solidFill>
              </a:rPr>
              <a:t>bottleneck</a:t>
            </a:r>
            <a:r>
              <a:rPr lang="zh-CN" altLang="zh-CN" sz="2400" dirty="0">
                <a:solidFill>
                  <a:srgbClr val="C00000"/>
                </a:solidFill>
              </a:rPr>
              <a:t>特征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6" name="图片 5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0968"/>
            <a:ext cx="4589780" cy="33299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298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网络</a:t>
            </a:r>
            <a:r>
              <a:rPr lang="zh-CN" altLang="zh-CN" sz="2400" dirty="0"/>
              <a:t>被训练</a:t>
            </a:r>
            <a:r>
              <a:rPr lang="zh-CN" altLang="zh-CN" sz="2400" dirty="0" smtClean="0"/>
              <a:t>去</a:t>
            </a:r>
            <a:r>
              <a:rPr lang="zh-CN" altLang="zh-CN" sz="2400" dirty="0"/>
              <a:t>分类</a:t>
            </a:r>
            <a:r>
              <a:rPr lang="zh-CN" altLang="zh-CN" sz="2400" dirty="0" smtClean="0"/>
              <a:t>说话人</a:t>
            </a:r>
            <a:endParaRPr lang="en-US" altLang="zh-CN" sz="2400" dirty="0"/>
          </a:p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采用了</a:t>
            </a:r>
            <a:r>
              <a:rPr lang="en-US" altLang="zh-CN" sz="2400" dirty="0" smtClean="0"/>
              <a:t>PCA</a:t>
            </a:r>
            <a:r>
              <a:rPr lang="zh-CN" altLang="zh-CN" sz="2400" dirty="0"/>
              <a:t>模块对网络</a:t>
            </a:r>
            <a:r>
              <a:rPr lang="en-US" altLang="zh-CN" sz="2400" dirty="0"/>
              <a:t>bottleneck</a:t>
            </a:r>
            <a:r>
              <a:rPr lang="zh-CN" altLang="zh-CN" sz="2400" dirty="0"/>
              <a:t>特征</a:t>
            </a:r>
            <a:r>
              <a:rPr lang="zh-CN" altLang="zh-CN" sz="2400" dirty="0" smtClean="0"/>
              <a:t>进行降维</a:t>
            </a:r>
            <a:endParaRPr lang="en-US" altLang="zh-CN" sz="2400" dirty="0" smtClean="0"/>
          </a:p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将</a:t>
            </a:r>
            <a:r>
              <a:rPr lang="zh-CN" altLang="zh-CN" sz="2400" dirty="0"/>
              <a:t>降维后的特征与</a:t>
            </a:r>
            <a:r>
              <a:rPr lang="en-US" altLang="zh-CN" sz="2400" dirty="0"/>
              <a:t>MFCC</a:t>
            </a:r>
            <a:r>
              <a:rPr lang="zh-CN" altLang="zh-CN" sz="2400" dirty="0"/>
              <a:t>特征拼接在</a:t>
            </a:r>
            <a:r>
              <a:rPr lang="zh-CN" altLang="zh-CN" sz="2400" dirty="0" smtClean="0"/>
              <a:t>一起</a:t>
            </a:r>
            <a:endParaRPr lang="en-US" altLang="zh-CN" sz="2400" dirty="0" smtClean="0"/>
          </a:p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此</a:t>
            </a:r>
            <a:r>
              <a:rPr lang="zh-CN" altLang="en-US" sz="2400" dirty="0" smtClean="0"/>
              <a:t>拼接</a:t>
            </a:r>
            <a:r>
              <a:rPr lang="zh-CN" altLang="zh-CN" sz="2400" dirty="0" smtClean="0"/>
              <a:t>特征</a:t>
            </a:r>
            <a:r>
              <a:rPr lang="zh-CN" altLang="zh-CN" sz="2400" dirty="0"/>
              <a:t>可以像传统的声学特征一样应用于</a:t>
            </a:r>
            <a:r>
              <a:rPr lang="en-US" altLang="zh-CN" sz="2400" dirty="0"/>
              <a:t>GMM</a:t>
            </a:r>
            <a:r>
              <a:rPr lang="zh-CN" altLang="zh-CN" sz="2400" dirty="0"/>
              <a:t>模型建模和估计说话人的总变化空间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800100" lvl="1" indent="-342900">
              <a:lnSpc>
                <a:spcPts val="38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 smtClean="0"/>
              <a:t>由于</a:t>
            </a:r>
            <a:r>
              <a:rPr lang="zh-CN" altLang="zh-CN" sz="2400" dirty="0"/>
              <a:t>该</a:t>
            </a:r>
            <a:r>
              <a:rPr lang="en-US" altLang="zh-CN" sz="2400" dirty="0"/>
              <a:t>bottleneck</a:t>
            </a:r>
            <a:r>
              <a:rPr lang="zh-CN" altLang="zh-CN" sz="2400" dirty="0"/>
              <a:t>特征是在区分说话人的深度网络中提取出来的，被认为蕴含比传统的</a:t>
            </a:r>
            <a:r>
              <a:rPr lang="en-US" altLang="zh-CN" sz="2400" dirty="0"/>
              <a:t>MFCC</a:t>
            </a:r>
            <a:r>
              <a:rPr lang="zh-CN" altLang="zh-CN" sz="2400" dirty="0"/>
              <a:t>特征更多的区分说话人的表示能力， </a:t>
            </a:r>
            <a:endParaRPr lang="zh-CN" altLang="zh-CN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采用</a:t>
            </a:r>
            <a:r>
              <a:rPr lang="zh-CN" altLang="zh-CN" sz="2400" dirty="0"/>
              <a:t>深度网络代替</a:t>
            </a:r>
            <a:r>
              <a:rPr lang="en-US" altLang="zh-CN" sz="2400" dirty="0"/>
              <a:t>UBM</a:t>
            </a:r>
            <a:r>
              <a:rPr lang="zh-CN" altLang="zh-CN" sz="2400" dirty="0" smtClean="0"/>
              <a:t>模型</a:t>
            </a:r>
            <a:endParaRPr lang="zh-CN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/>
              <a:t>语音识别中的深度网络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67238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184" y="2306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35896" y="34362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71800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915816" y="2492896"/>
          <a:ext cx="288618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6" name="" r:id="rId1" imgW="2957195" imgH="3930015" progId="Visio.Drawing.15">
                  <p:embed/>
                </p:oleObj>
              </mc:Choice>
              <mc:Fallback>
                <p:oleObj name="" r:id="rId1" imgW="2957195" imgH="3930015" progId="Visio.Drawing.15">
                  <p:embed/>
                  <p:pic>
                    <p:nvPicPr>
                      <p:cNvPr id="0" name="图片 154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492896"/>
                        <a:ext cx="2886185" cy="383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采用</a:t>
            </a:r>
            <a:r>
              <a:rPr lang="zh-CN" altLang="zh-CN" sz="2400" dirty="0"/>
              <a:t>深度网络代替</a:t>
            </a:r>
            <a:r>
              <a:rPr lang="en-US" altLang="zh-CN" sz="2400" dirty="0"/>
              <a:t>UBM</a:t>
            </a:r>
            <a:r>
              <a:rPr lang="zh-CN" altLang="zh-CN" sz="2400" dirty="0" smtClean="0"/>
              <a:t>模型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zh-CN" sz="2400" dirty="0"/>
              <a:t>基于深度神经网络来估计每帧</a:t>
            </a:r>
            <a:r>
              <a:rPr lang="zh-CN" altLang="zh-CN" sz="2400" dirty="0" smtClean="0"/>
              <a:t>特征</a:t>
            </a:r>
            <a:r>
              <a:rPr lang="en-US" altLang="zh-CN" sz="2400" dirty="0" smtClean="0"/>
              <a:t>    </a:t>
            </a:r>
            <a:r>
              <a:rPr lang="zh-CN" altLang="zh-CN" sz="2400" dirty="0" smtClean="0"/>
              <a:t>的</a:t>
            </a:r>
            <a:r>
              <a:rPr lang="zh-CN" altLang="zh-CN" sz="2400" dirty="0"/>
              <a:t>后验概率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67238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967237" y="2276871"/>
          <a:ext cx="441768" cy="30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0" name="Equation" r:id="rId1" imgW="368300" imgH="254000" progId="Equation.DSMT4">
                  <p:embed/>
                </p:oleObj>
              </mc:Choice>
              <mc:Fallback>
                <p:oleObj name="Equation" r:id="rId1" imgW="368300" imgH="254000" progId="Equation.DSMT4">
                  <p:embed/>
                  <p:pic>
                    <p:nvPicPr>
                      <p:cNvPr id="0" name="图片 155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237" y="2276871"/>
                        <a:ext cx="441768" cy="3046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184" y="2306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174166" y="2276872"/>
          <a:ext cx="198034" cy="29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1" name="Equation" r:id="rId3" imgW="152400" imgH="228600" progId="Equation.DSMT4">
                  <p:embed/>
                </p:oleObj>
              </mc:Choice>
              <mc:Fallback>
                <p:oleObj name="Equation" r:id="rId3" imgW="152400" imgH="228600" progId="Equation.DSMT4">
                  <p:embed/>
                  <p:pic>
                    <p:nvPicPr>
                      <p:cNvPr id="0" name="图片 155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4166" y="2276872"/>
                        <a:ext cx="198034" cy="297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35896" y="34362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843808" y="3284984"/>
          <a:ext cx="393192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2" name="Equation" r:id="rId5" imgW="2184400" imgH="508000" progId="Equation.DSMT4">
                  <p:embed/>
                </p:oleObj>
              </mc:Choice>
              <mc:Fallback>
                <p:oleObj name="Equation" r:id="rId5" imgW="2184400" imgH="508000" progId="Equation.DSMT4">
                  <p:embed/>
                  <p:pic>
                    <p:nvPicPr>
                      <p:cNvPr id="0" name="图片 155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284984"/>
                        <a:ext cx="393192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50"/>
          <p:cNvSpPr>
            <a:spLocks noChangeArrowheads="1"/>
          </p:cNvSpPr>
          <p:nvPr/>
        </p:nvSpPr>
        <p:spPr bwMode="auto">
          <a:xfrm>
            <a:off x="2267744" y="4330701"/>
            <a:ext cx="1728192" cy="720080"/>
          </a:xfrm>
          <a:prstGeom prst="wedgeRoundRectCallout">
            <a:avLst>
              <a:gd name="adj1" fmla="val -4826"/>
              <a:gd name="adj2" fmla="val -10117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DNN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kern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0"/>
          <p:cNvSpPr>
            <a:spLocks noChangeArrowheads="1"/>
          </p:cNvSpPr>
          <p:nvPr/>
        </p:nvSpPr>
        <p:spPr bwMode="auto">
          <a:xfrm>
            <a:off x="6991134" y="3044459"/>
            <a:ext cx="1109258" cy="720080"/>
          </a:xfrm>
          <a:prstGeom prst="wedgeRoundRectCallout">
            <a:avLst>
              <a:gd name="adj1" fmla="val -109167"/>
              <a:gd name="adj2" fmla="val 9431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三音素状态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说话人识别（</a:t>
            </a:r>
            <a:r>
              <a:rPr lang="en-US" altLang="zh-CN" sz="28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Speaker  Recognition</a:t>
            </a:r>
            <a:r>
              <a:rPr lang="zh-CN" altLang="en-US" sz="2800" dirty="0" smtClean="0">
                <a:solidFill>
                  <a:srgbClr val="1F203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           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又称为话者识别，是指通过对语音信号的分析处理，自动确认说话人的身份。</a:t>
            </a:r>
            <a:endParaRPr lang="zh-CN" altLang="en-US" sz="28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为什么能识别说话人？</a:t>
            </a:r>
            <a:endParaRPr lang="zh-CN" altLang="en-US" sz="2800" dirty="0" smtClean="0">
              <a:solidFill>
                <a:srgbClr val="1F20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人与人间在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发音器官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上存在着差异，例如在声带和声管形状上的差异；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讲话时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发音习惯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的差异，包括方言、土语、抑扬顿挫、常用词汇及讲话上的怪僻语等；</a:t>
            </a:r>
            <a:endParaRPr lang="zh-CN" altLang="en-US" sz="24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985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采用</a:t>
            </a:r>
            <a:r>
              <a:rPr lang="zh-CN" altLang="zh-CN" sz="2400" dirty="0"/>
              <a:t>深度网络代替</a:t>
            </a:r>
            <a:r>
              <a:rPr lang="en-US" altLang="zh-CN" sz="2400" dirty="0"/>
              <a:t>UBM</a:t>
            </a:r>
            <a:r>
              <a:rPr lang="zh-CN" altLang="zh-CN" sz="2400" dirty="0" smtClean="0"/>
              <a:t>模型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/>
              <a:t>基于</a:t>
            </a:r>
            <a:r>
              <a:rPr lang="en-US" altLang="zh-CN" sz="2400" dirty="0"/>
              <a:t>DNN</a:t>
            </a:r>
            <a:r>
              <a:rPr lang="zh-CN" altLang="en-US" sz="2400" dirty="0"/>
              <a:t>的</a:t>
            </a:r>
            <a:r>
              <a:rPr lang="en-US" altLang="zh-CN" sz="2400" dirty="0"/>
              <a:t>UBM</a:t>
            </a:r>
            <a:r>
              <a:rPr lang="zh-CN" altLang="en-US" sz="2400" dirty="0"/>
              <a:t>均值与协方差矩阵可以表示</a:t>
            </a:r>
            <a:r>
              <a:rPr lang="zh-CN" altLang="en-US" sz="2400" dirty="0" smtClean="0"/>
              <a:t>为</a:t>
            </a:r>
            <a:endParaRPr lang="en-US" altLang="zh-CN" sz="24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2400" dirty="0" smtClean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然后基于此</a:t>
            </a:r>
            <a:r>
              <a:rPr lang="en-US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UBM</a:t>
            </a:r>
            <a:r>
              <a:rPr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均值去计算充分统计量、估计总变化空间</a:t>
            </a:r>
            <a:endParaRPr lang="en-US" altLang="ko-KR" sz="24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67238" y="22768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28184" y="23064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635896" y="343621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59832" y="2959736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4" name="Equation" r:id="rId1" imgW="1143000" imgH="558800" progId="Equation.DSMT4">
                  <p:embed/>
                </p:oleObj>
              </mc:Choice>
              <mc:Fallback>
                <p:oleObj name="Equation" r:id="rId1" imgW="1143000" imgH="558800" progId="Equation.DSMT4">
                  <p:embed/>
                  <p:pic>
                    <p:nvPicPr>
                      <p:cNvPr id="0" name="图片 1566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2959736"/>
                        <a:ext cx="171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699792" y="4073229"/>
          <a:ext cx="3257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Equation" r:id="rId3" imgW="2171700" imgH="558800" progId="Equation.DSMT4">
                  <p:embed/>
                </p:oleObj>
              </mc:Choice>
              <mc:Fallback>
                <p:oleObj name="Equation" r:id="rId3" imgW="2171700" imgH="558800" progId="Equation.DSMT4">
                  <p:embed/>
                  <p:pic>
                    <p:nvPicPr>
                      <p:cNvPr id="0" name="图片 1566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73229"/>
                        <a:ext cx="32575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35896" y="253497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635896" y="35541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50721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其它改进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NN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either complementing PLDA or replacing 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Embedding, taking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 level features as input and produce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utterance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representation by NN or RNN, which is obtained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by a temporal pooling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mechanism.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LDA with a DNN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zh-CN" sz="2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-vector</a:t>
            </a:r>
            <a:r>
              <a:rPr lang="zh-CN" altLang="en-US" dirty="0" smtClean="0"/>
              <a:t>框架下的改进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X-vector</a:t>
            </a:r>
            <a:endParaRPr lang="zh-CN" altLang="en-US" sz="54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36625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400" b="0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X-Vector</a:t>
            </a:r>
            <a:endParaRPr kumimoji="0" lang="en-US" altLang="zh-CN" sz="2400" b="0" dirty="0" smtClean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u"/>
            </a:pPr>
            <a:r>
              <a:rPr kumimoji="0" lang="zh-CN" altLang="en-US" sz="2000" b="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已经成为了</a:t>
            </a:r>
            <a:r>
              <a:rPr kumimoji="0" lang="en-US" altLang="zh-CN" sz="2000" b="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NIST SRE 2018</a:t>
            </a:r>
            <a:r>
              <a:rPr kumimoji="0" lang="zh-CN" altLang="en-US" sz="2000" b="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的基线</a:t>
            </a:r>
            <a:endParaRPr kumimoji="0" lang="en-US" altLang="zh-CN" sz="2000" b="0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资源：</a:t>
            </a:r>
            <a:endParaRPr lang="en-US" altLang="zh-CN" sz="2000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en-US" altLang="zh-CN" dirty="0" smtClean="0"/>
              <a:t>        https://github.com/kaldi-asr/kaldi/tree/master/egs/sre16/v2</a:t>
            </a:r>
            <a:endParaRPr kumimoji="0" lang="en-US" altLang="zh-CN" sz="4800" b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论文：</a:t>
            </a:r>
            <a:endParaRPr lang="en-US" altLang="zh-CN" sz="2000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</a:pP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  ICASSP2018</a:t>
            </a: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zh-CN" altLang="zh-CN" sz="2000" b="0" dirty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000" b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基于深度学习的说话人识别方法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79" y="4581128"/>
            <a:ext cx="7486228" cy="16277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6" name="Picture 2" descr="https://img-blog.csdn.net/201311231042034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4" y="4400525"/>
            <a:ext cx="2271444" cy="239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论文：</a:t>
            </a:r>
            <a:endParaRPr lang="en-US" altLang="zh-CN" sz="2000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000" b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基于深度学习的说话人识别方法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6948264" cy="20661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8" y="4005064"/>
            <a:ext cx="3089848" cy="2592288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 bwMode="auto">
          <a:xfrm>
            <a:off x="5076056" y="5877272"/>
            <a:ext cx="1666678" cy="403858"/>
          </a:xfrm>
          <a:prstGeom prst="wedgeRectCallout">
            <a:avLst>
              <a:gd name="adj1" fmla="val -131819"/>
              <a:gd name="adj2" fmla="val -3685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en-US" altLang="zh-CN" sz="2000" dirty="0" smtClean="0"/>
              <a:t>TDNN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1F2039"/>
              </a:solidFill>
              <a:effectLst/>
            </a:endParaRPr>
          </a:p>
        </p:txBody>
      </p:sp>
      <p:sp>
        <p:nvSpPr>
          <p:cNvPr id="8" name="矩形标注 7"/>
          <p:cNvSpPr/>
          <p:nvPr/>
        </p:nvSpPr>
        <p:spPr bwMode="auto">
          <a:xfrm>
            <a:off x="4487934" y="4281969"/>
            <a:ext cx="1666678" cy="403858"/>
          </a:xfrm>
          <a:prstGeom prst="wedgeRectCallout">
            <a:avLst>
              <a:gd name="adj1" fmla="val -136113"/>
              <a:gd name="adj2" fmla="val 615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342900" marR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</a:pPr>
            <a:r>
              <a:rPr lang="zh-CN" altLang="en-US" sz="2000" dirty="0" smtClean="0"/>
              <a:t>交叉熵</a:t>
            </a:r>
            <a:endParaRPr kumimoji="1" lang="zh-CN" altLang="en-US" sz="2000" b="1" i="0" u="none" strike="noStrike" cap="none" normalizeH="0" baseline="0" dirty="0" smtClean="0">
              <a:ln>
                <a:noFill/>
              </a:ln>
              <a:solidFill>
                <a:srgbClr val="1F2039"/>
              </a:solidFill>
              <a:effectLst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4464383" y="5102433"/>
            <a:ext cx="2123842" cy="644898"/>
          </a:xfrm>
          <a:prstGeom prst="wedgeRectCallout">
            <a:avLst>
              <a:gd name="adj1" fmla="val -102369"/>
              <a:gd name="adj2" fmla="val 8128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CN" sz="1600" dirty="0"/>
              <a:t>mean </a:t>
            </a:r>
            <a:r>
              <a:rPr lang="en-US" altLang="zh-CN" sz="1600" dirty="0" smtClean="0"/>
              <a:t>and</a:t>
            </a:r>
            <a:endParaRPr lang="en-US" altLang="zh-CN" sz="1600" dirty="0" smtClean="0"/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standard deviation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rgbClr val="1F2039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8692" y="2492896"/>
            <a:ext cx="7849492" cy="204152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基于确认损失的端到端</a:t>
            </a:r>
            <a:r>
              <a:rPr lang="en-US" altLang="zh-CN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 </a:t>
            </a:r>
            <a:r>
              <a:rPr lang="zh-CN" altLang="en-US" sz="5400" dirty="0" smtClean="0">
                <a:solidFill>
                  <a:schemeClr val="accent2"/>
                </a:solidFill>
                <a:latin typeface="+mj-lt"/>
                <a:ea typeface="仿宋_GB2312" pitchFamily="49" charset="-122"/>
                <a:cs typeface="+mj-cs"/>
              </a:rPr>
              <a:t>系统</a:t>
            </a:r>
            <a:endParaRPr lang="zh-CN" altLang="en-US" sz="5400" dirty="0">
              <a:solidFill>
                <a:schemeClr val="accent2"/>
              </a:solidFill>
              <a:latin typeface="+mj-lt"/>
              <a:ea typeface="仿宋_GB2312" pitchFamily="49" charset="-122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End-to-end 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632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系统需要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用不同的目标函数分别训练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模型、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-vector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的总变化空间，以及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PLDA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模型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多个模块、多个目标函数、多次分别训练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端到端系统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一个模块</a:t>
            </a:r>
            <a:r>
              <a:rPr lang="zh-CN" altLang="en-US" sz="2000" dirty="0" smtClean="0"/>
              <a:t>，以语音信号或其特征矢量为输入的网络，输出是一对语音样本的距离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</a:rPr>
              <a:t>一个目标函数</a:t>
            </a:r>
            <a:r>
              <a:rPr lang="zh-CN" altLang="en-US" sz="2000" dirty="0" smtClean="0"/>
              <a:t>，在同一个目标函数驱动下调整网络参数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/>
              <a:t> </a:t>
            </a:r>
            <a:r>
              <a:rPr lang="zh-CN" altLang="en-US" sz="2000" dirty="0" smtClean="0">
                <a:solidFill>
                  <a:srgbClr val="C00000"/>
                </a:solidFill>
              </a:rPr>
              <a:t>一次训练</a:t>
            </a:r>
            <a:endParaRPr lang="en-US" altLang="ko-KR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End-to-end 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9084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-vector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是从帧级特征提取出来的段级特征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端到端系统同样需要帧级到段级的映射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LSTM</a:t>
            </a:r>
            <a:endParaRPr lang="en-US" altLang="zh-CN" sz="2000" dirty="0" smtClean="0"/>
          </a:p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 smtClean="0">
                <a:solidFill>
                  <a:srgbClr val="C00000"/>
                </a:solidFill>
              </a:rPr>
              <a:t>Temporal pooling</a:t>
            </a:r>
            <a:r>
              <a:rPr lang="en-US" altLang="zh-CN" sz="2000" dirty="0" smtClean="0"/>
              <a:t>,</a:t>
            </a:r>
            <a:r>
              <a:rPr lang="zh-CN" altLang="zh-CN" sz="2000" dirty="0"/>
              <a:t>一般采用将各时刻的网络隐层</a:t>
            </a:r>
            <a:r>
              <a:rPr lang="zh-CN" altLang="zh-CN" sz="2000" dirty="0" smtClean="0"/>
              <a:t>输</a:t>
            </a:r>
            <a:r>
              <a:rPr lang="zh-CN" altLang="en-US" sz="2000" dirty="0" smtClean="0"/>
              <a:t>出</a:t>
            </a:r>
            <a:r>
              <a:rPr lang="zh-CN" altLang="zh-CN" sz="2000" dirty="0" smtClean="0"/>
              <a:t>取平</a:t>
            </a:r>
            <a:r>
              <a:rPr lang="zh-CN" altLang="zh-CN" sz="2000" dirty="0"/>
              <a:t>均值的方式，实质</a:t>
            </a:r>
            <a:r>
              <a:rPr lang="zh-CN" altLang="zh-CN" sz="2000" dirty="0" smtClean="0"/>
              <a:t>是计算</a:t>
            </a:r>
            <a:r>
              <a:rPr lang="zh-CN" altLang="zh-CN" sz="2000" dirty="0"/>
              <a:t>各帧隐层特征的统计量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398673"/>
            <a:ext cx="1629002" cy="210531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End-to-end </a:t>
            </a:r>
            <a:r>
              <a:rPr lang="zh-CN" altLang="en-US" dirty="0" smtClean="0"/>
              <a:t>系统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1009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ts val="35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黑体" panose="02010609060101010101" pitchFamily="49" charset="-122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说话人确认是计算两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语音间的距离，是个二分类问题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系统，两段语音分别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通过网络得到输出向量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个网络共享同一组网络参数，表示采用相同的表示方法来得到语音的说话人特征表示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计算这两个说话人特征表示间的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Bef>
                <a:spcPts val="3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是一种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孪生网络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8617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论文：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Spoken Language Technology </a:t>
            </a:r>
            <a:r>
              <a:rPr lang="en-US" altLang="zh-CN" dirty="0" smtClean="0">
                <a:solidFill>
                  <a:srgbClr val="000000"/>
                </a:solidFill>
              </a:rPr>
              <a:t>Workshop 2017</a:t>
            </a:r>
            <a:endParaRPr lang="en-US" altLang="zh-CN" dirty="0" smtClean="0">
              <a:solidFill>
                <a:srgbClr val="0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996666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000" b="0" dirty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75284" y="22348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基于深度学习的说话人识别方法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48" y="1923146"/>
            <a:ext cx="8830380" cy="15058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429000"/>
            <a:ext cx="4004129" cy="316145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09" y="4221088"/>
            <a:ext cx="4693616" cy="19952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与文本有关</a:t>
            </a:r>
            <a:r>
              <a:rPr kumimoji="1" lang="zh-CN" altLang="en-US" sz="2400" dirty="0" smtClean="0">
                <a:ea typeface="黑体" panose="02010609060101010101" pitchFamily="49" charset="-122"/>
              </a:rPr>
              <a:t>的</a:t>
            </a:r>
            <a:r>
              <a:rPr kumimoji="1" lang="en-US" altLang="zh-CN" sz="2400" dirty="0" smtClean="0"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Text–Dependent</a:t>
            </a:r>
            <a:r>
              <a:rPr kumimoji="1" lang="en-US" altLang="zh-CN" sz="2400" dirty="0" smtClean="0">
                <a:ea typeface="黑体" panose="02010609060101010101" pitchFamily="49" charset="-122"/>
              </a:rPr>
              <a:t>)</a:t>
            </a:r>
            <a:r>
              <a:rPr kumimoji="1" lang="zh-CN" altLang="en-US" sz="2400" dirty="0" smtClean="0">
                <a:ea typeface="黑体" panose="02010609060101010101" pitchFamily="49" charset="-122"/>
              </a:rPr>
              <a:t>识别任务</a:t>
            </a:r>
            <a:endParaRPr kumimoji="1" lang="en-US" altLang="zh-CN" sz="2400" dirty="0" smtClean="0">
              <a:ea typeface="黑体" panose="02010609060101010101" pitchFamily="49" charset="-122"/>
            </a:endParaRPr>
          </a:p>
          <a:p>
            <a:pPr eaLnBrk="1" hangingPunct="1"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限定语音内容为特定的短语或句子。</a:t>
            </a:r>
            <a:endParaRPr kumimoji="1" lang="zh-CN" altLang="en-US" sz="2000" dirty="0" smtClean="0">
              <a:solidFill>
                <a:srgbClr val="161628"/>
              </a:solidFill>
            </a:endParaRPr>
          </a:p>
          <a:p>
            <a:pPr eaLnBrk="1" hangingPunct="1"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适合被测说话人配合的场景，如声控门锁、手机唤醒</a:t>
            </a:r>
            <a:endParaRPr kumimoji="1" lang="en-US" altLang="zh-CN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ts val="1200"/>
              </a:spcBef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 与文本无关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的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Text-Independent</a:t>
            </a:r>
            <a:r>
              <a:rPr kumimoji="1" lang="en-US" altLang="zh-CN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r>
              <a:rPr kumimoji="1" lang="zh-CN" altLang="en-US" sz="2400" dirty="0" smtClean="0">
                <a:solidFill>
                  <a:srgbClr val="000000"/>
                </a:solidFill>
                <a:ea typeface="黑体" panose="02010609060101010101" pitchFamily="49" charset="-122"/>
              </a:rPr>
              <a:t>识别任务</a:t>
            </a: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   不限定语音内容。</a:t>
            </a:r>
            <a:endParaRPr kumimoji="1" lang="zh-CN" altLang="en-US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ct val="0"/>
              </a:spcBef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   适合</a:t>
            </a:r>
            <a:r>
              <a:rPr kumimoji="1" lang="zh-CN" altLang="en-US" sz="2000" dirty="0">
                <a:solidFill>
                  <a:srgbClr val="161628"/>
                </a:solidFill>
              </a:rPr>
              <a:t>被测说话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人不配合</a:t>
            </a:r>
            <a:r>
              <a:rPr kumimoji="1" lang="zh-CN" altLang="en-US" sz="2000" dirty="0">
                <a:solidFill>
                  <a:srgbClr val="161628"/>
                </a:solidFill>
              </a:rPr>
              <a:t>的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场景，如通讯监控。</a:t>
            </a:r>
            <a:endParaRPr kumimoji="1" lang="en-US" altLang="zh-CN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ts val="1200"/>
              </a:spcBef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buSzPct val="80000"/>
              <a:buNone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说话人识别任务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95536" y="4149080"/>
            <a:ext cx="7924800" cy="2520280"/>
          </a:xfrm>
          <a:prstGeom prst="rect">
            <a:avLst/>
          </a:prstGeom>
          <a:noFill/>
          <a:ln w="158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说话人辨认</a:t>
            </a:r>
            <a:r>
              <a:rPr kumimoji="1" lang="en-US" altLang="zh-CN" sz="2400" dirty="0" smtClean="0"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Speaker Identification)</a:t>
            </a:r>
            <a:r>
              <a:rPr kumimoji="1" lang="zh-CN" altLang="en-US" sz="2400" dirty="0">
                <a:ea typeface="黑体" panose="02010609060101010101" pitchFamily="49" charset="-122"/>
              </a:rPr>
              <a:t>任务</a:t>
            </a:r>
            <a:endParaRPr kumimoji="1" lang="en-US" altLang="zh-CN" sz="2400" dirty="0" smtClean="0">
              <a:ea typeface="黑体" panose="02010609060101010101" pitchFamily="49" charset="-122"/>
            </a:endParaRPr>
          </a:p>
          <a:p>
            <a:pPr eaLnBrk="1" hangingPunct="1"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为每个目标说话人建模，辨认待识语音是哪一个说话人。</a:t>
            </a:r>
            <a:endParaRPr kumimoji="1" lang="zh-CN" altLang="en-US" sz="2000" dirty="0" smtClean="0">
              <a:solidFill>
                <a:srgbClr val="161628"/>
              </a:solidFill>
            </a:endParaRPr>
          </a:p>
          <a:p>
            <a:pPr eaLnBrk="1" hangingPunct="1"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每个目标说话人都有充分的训练语料</a:t>
            </a:r>
            <a:endParaRPr kumimoji="1" lang="en-US" altLang="zh-CN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ts val="1200"/>
              </a:spcBef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C00000"/>
                </a:solidFill>
                <a:ea typeface="黑体" panose="02010609060101010101" pitchFamily="49" charset="-122"/>
              </a:rPr>
              <a:t> 说话人确认</a:t>
            </a:r>
            <a:r>
              <a:rPr kumimoji="1" lang="en-US" altLang="zh-CN" sz="2400" dirty="0" smtClean="0">
                <a:ea typeface="黑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Speaker Verification )</a:t>
            </a:r>
            <a:r>
              <a:rPr kumimoji="1" lang="zh-CN" altLang="en-US" sz="2400" dirty="0" smtClean="0">
                <a:ea typeface="黑体" panose="02010609060101010101" pitchFamily="49" charset="-122"/>
              </a:rPr>
              <a:t>任务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   </a:t>
            </a:r>
            <a:endParaRPr kumimoji="1" lang="zh-CN" altLang="en-US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ct val="0"/>
              </a:spcBef>
              <a:buSzPct val="80000"/>
              <a:buFont typeface="Arial" panose="020B0604020202020204" pitchFamily="34" charset="0"/>
              <a:buChar char="–"/>
            </a:pPr>
            <a:r>
              <a:rPr kumimoji="1" lang="zh-CN" altLang="en-US" sz="2000" dirty="0" smtClean="0">
                <a:solidFill>
                  <a:srgbClr val="161628"/>
                </a:solidFill>
              </a:rPr>
              <a:t>   确定</a:t>
            </a:r>
            <a:r>
              <a:rPr kumimoji="1" lang="zh-CN" altLang="en-US" sz="2000" dirty="0">
                <a:solidFill>
                  <a:srgbClr val="161628"/>
                </a:solidFill>
              </a:rPr>
              <a:t>某段语音是否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是所声称的某个</a:t>
            </a:r>
            <a:r>
              <a:rPr kumimoji="1" lang="zh-CN" altLang="en-US" sz="2000" dirty="0">
                <a:solidFill>
                  <a:srgbClr val="161628"/>
                </a:solidFill>
              </a:rPr>
              <a:t>人所说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。</a:t>
            </a:r>
            <a:endParaRPr kumimoji="1" lang="en-US" altLang="zh-CN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ct val="0"/>
              </a:spcBef>
              <a:buSzPct val="80000"/>
              <a:buFont typeface="Arial" panose="020B0604020202020204" pitchFamily="34" charset="0"/>
              <a:buChar char="–"/>
            </a:pPr>
            <a:r>
              <a:rPr kumimoji="1" lang="en-US" altLang="zh-CN" sz="2000" dirty="0">
                <a:solidFill>
                  <a:srgbClr val="161628"/>
                </a:solidFill>
              </a:rPr>
              <a:t> </a:t>
            </a:r>
            <a:r>
              <a:rPr kumimoji="1" lang="en-US" altLang="zh-CN" sz="2000" dirty="0" smtClean="0">
                <a:solidFill>
                  <a:srgbClr val="161628"/>
                </a:solidFill>
              </a:rPr>
              <a:t>  </a:t>
            </a:r>
            <a:r>
              <a:rPr kumimoji="1" lang="zh-CN" altLang="en-US" sz="2000" dirty="0" smtClean="0">
                <a:solidFill>
                  <a:srgbClr val="161628"/>
                </a:solidFill>
              </a:rPr>
              <a:t>往往所声称的说话人仅有少量的注册语音</a:t>
            </a:r>
            <a:endParaRPr kumimoji="1" lang="en-US" altLang="zh-CN" sz="2000" dirty="0" smtClean="0">
              <a:solidFill>
                <a:srgbClr val="161628"/>
              </a:solidFill>
            </a:endParaRPr>
          </a:p>
          <a:p>
            <a:pPr marL="0" lvl="0" indent="0" eaLnBrk="1" hangingPunct="1">
              <a:spcBef>
                <a:spcPts val="1200"/>
              </a:spcBef>
              <a:spcAft>
                <a:spcPts val="600"/>
              </a:spcAft>
              <a:buClr>
                <a:srgbClr val="9900FF"/>
              </a:buClr>
              <a:buNone/>
            </a:pPr>
            <a:endParaRPr kumimoji="1" lang="en-US" altLang="zh-CN" sz="2400" dirty="0" smtClean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buSzPct val="80000"/>
              <a:buNone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Siamese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150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</a:rPr>
              <a:t>用</a:t>
            </a:r>
            <a:r>
              <a:rPr lang="zh-CN" altLang="en-US" sz="2400" dirty="0" smtClean="0">
                <a:latin typeface="黑体" panose="02010609060101010101" pitchFamily="49" charset="-122"/>
              </a:rPr>
              <a:t>暹罗连体双胞胎命名</a:t>
            </a:r>
            <a:r>
              <a:rPr lang="en-US" altLang="zh-CN" sz="2400" dirty="0" smtClean="0">
                <a:latin typeface="黑体" panose="02010609060101010101" pitchFamily="49" charset="-122"/>
              </a:rPr>
              <a:t>,</a:t>
            </a:r>
            <a:r>
              <a:rPr lang="zh-CN" altLang="en-US" sz="2400" dirty="0" smtClean="0">
                <a:latin typeface="黑体" panose="02010609060101010101" pitchFamily="49" charset="-122"/>
              </a:rPr>
              <a:t>子网络共享网络权值参数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en-US" altLang="zh-CN" sz="2400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Metric Learning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latin typeface="黑体" panose="02010609060101010101" pitchFamily="49" charset="-122"/>
              </a:rPr>
              <a:t>网络结构：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networks &amp; Triplet networks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47664" y="3662170"/>
            <a:ext cx="1755885" cy="1960665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5364088" y="3140968"/>
            <a:ext cx="2127320" cy="2740379"/>
            <a:chOff x="3048043" y="3091412"/>
            <a:chExt cx="2127320" cy="2740379"/>
          </a:xfrm>
        </p:grpSpPr>
        <p:grpSp>
          <p:nvGrpSpPr>
            <p:cNvPr id="18" name="组合 17"/>
            <p:cNvGrpSpPr/>
            <p:nvPr/>
          </p:nvGrpSpPr>
          <p:grpSpPr>
            <a:xfrm>
              <a:off x="3322040" y="4149608"/>
              <a:ext cx="453006" cy="1584000"/>
              <a:chOff x="3322040" y="3821948"/>
              <a:chExt cx="453006" cy="1584000"/>
            </a:xfrm>
          </p:grpSpPr>
          <p:sp>
            <p:nvSpPr>
              <p:cNvPr id="6" name="矩形 5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8" name="直接连接符 7"/>
              <p:cNvCxnSpPr>
                <a:stCxn id="6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1" name="组合 20"/>
            <p:cNvGrpSpPr/>
            <p:nvPr/>
          </p:nvGrpSpPr>
          <p:grpSpPr>
            <a:xfrm>
              <a:off x="4422176" y="4149608"/>
              <a:ext cx="453006" cy="1584000"/>
              <a:chOff x="3322040" y="3821948"/>
              <a:chExt cx="453006" cy="1584000"/>
            </a:xfrm>
          </p:grpSpPr>
          <p:sp>
            <p:nvSpPr>
              <p:cNvPr id="22" name="矩形 21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3" name="直接连接符 22"/>
              <p:cNvCxnSpPr>
                <a:stCxn id="22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0" name="直接箭头连接符 19"/>
            <p:cNvCxnSpPr>
              <a:stCxn id="6" idx="3"/>
              <a:endCxn id="22" idx="1"/>
            </p:cNvCxnSpPr>
            <p:nvPr/>
          </p:nvCxnSpPr>
          <p:spPr bwMode="auto">
            <a:xfrm>
              <a:off x="3775046" y="476160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sp>
          <p:nvSpPr>
            <p:cNvPr id="14336" name="矩形 14335"/>
            <p:cNvSpPr/>
            <p:nvPr/>
          </p:nvSpPr>
          <p:spPr bwMode="auto">
            <a:xfrm>
              <a:off x="3548543" y="3565852"/>
              <a:ext cx="1100136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39" name="直接箭头连接符 14338"/>
            <p:cNvCxnSpPr>
              <a:stCxn id="6" idx="0"/>
              <a:endCxn id="14336" idx="2"/>
            </p:cNvCxnSpPr>
            <p:nvPr/>
          </p:nvCxnSpPr>
          <p:spPr bwMode="auto">
            <a:xfrm flipV="1">
              <a:off x="3548543" y="3827789"/>
              <a:ext cx="550068" cy="32181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43" name="直接箭头连接符 14342"/>
            <p:cNvCxnSpPr>
              <a:stCxn id="22" idx="0"/>
              <a:endCxn id="14336" idx="2"/>
            </p:cNvCxnSpPr>
            <p:nvPr/>
          </p:nvCxnSpPr>
          <p:spPr bwMode="auto">
            <a:xfrm flipH="1" flipV="1">
              <a:off x="4098611" y="3827789"/>
              <a:ext cx="550068" cy="321819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4" name="矩形 53"/>
            <p:cNvSpPr/>
            <p:nvPr/>
          </p:nvSpPr>
          <p:spPr bwMode="auto">
            <a:xfrm>
              <a:off x="3775046" y="3102089"/>
              <a:ext cx="64713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53" name="直接连接符 14352"/>
            <p:cNvCxnSpPr>
              <a:stCxn id="14336" idx="0"/>
              <a:endCxn id="54" idx="2"/>
            </p:cNvCxnSpPr>
            <p:nvPr/>
          </p:nvCxnSpPr>
          <p:spPr bwMode="auto">
            <a:xfrm flipV="1">
              <a:off x="4098611" y="3364026"/>
              <a:ext cx="0" cy="201826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358" name="文本框 14357"/>
            <p:cNvSpPr txBox="1"/>
            <p:nvPr/>
          </p:nvSpPr>
          <p:spPr bwMode="auto">
            <a:xfrm>
              <a:off x="3752549" y="4471427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/>
            <p:nvPr/>
          </p:nvSpPr>
          <p:spPr bwMode="auto">
            <a:xfrm>
              <a:off x="3733569" y="3091412"/>
              <a:ext cx="62869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Loss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60" name="文本框 14359"/>
                <p:cNvSpPr txBox="1"/>
                <p:nvPr/>
              </p:nvSpPr>
              <p:spPr bwMode="auto">
                <a:xfrm>
                  <a:off x="3048043" y="544404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0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800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4360" name="文本框 143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48043" y="5444048"/>
                  <a:ext cx="745717" cy="36298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文本框 73"/>
                <p:cNvSpPr txBox="1"/>
                <p:nvPr/>
              </p:nvSpPr>
              <p:spPr bwMode="auto">
                <a:xfrm>
                  <a:off x="4429646" y="5468807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0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800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4" name="文本框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29646" y="5468807"/>
                  <a:ext cx="745717" cy="36298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/>
                <p:cNvSpPr txBox="1"/>
                <p:nvPr/>
              </p:nvSpPr>
              <p:spPr bwMode="auto">
                <a:xfrm>
                  <a:off x="3327221" y="3551779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0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5" name="文本框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27221" y="3551779"/>
                  <a:ext cx="1529009" cy="276999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文本框 78"/>
          <p:cNvSpPr txBox="1"/>
          <p:nvPr/>
        </p:nvSpPr>
        <p:spPr bwMode="auto">
          <a:xfrm>
            <a:off x="1784985" y="5733204"/>
            <a:ext cx="13676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 twins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/>
          <p:cNvSpPr txBox="1"/>
          <p:nvPr/>
        </p:nvSpPr>
        <p:spPr bwMode="auto">
          <a:xfrm>
            <a:off x="5535564" y="5824944"/>
            <a:ext cx="167545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Siamese networks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84914" y="6386669"/>
            <a:ext cx="695585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Bromley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Guyon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I., </a:t>
            </a:r>
            <a:r>
              <a:rPr lang="en-US" altLang="zh-CN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Y., &amp; Shah, R. (1993). Signature verification using a "Siamese" time delay neural network. </a:t>
            </a:r>
            <a:r>
              <a:rPr lang="en-US" altLang="zh-CN" sz="1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NIPS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Siamese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298543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又称为</a:t>
            </a:r>
            <a:r>
              <a:rPr lang="en-US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连体的神经网络</a:t>
            </a:r>
            <a:r>
              <a:rPr lang="en-US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，神经网络的</a:t>
            </a:r>
            <a:r>
              <a:rPr lang="en-US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连体</a:t>
            </a:r>
            <a:r>
              <a:rPr lang="en-US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是通过共享权值来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被广泛应用于人脸识别、目标检测等领域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衡量两个输入的相似程度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两个神经网络分别将输入映射到新的空间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</a:t>
            </a:r>
            <a:r>
              <a:rPr lang="zh-CN" altLang="zh-CN" sz="2400" dirty="0"/>
              <a:t>损失函数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计算，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评价</a:t>
            </a:r>
            <a:r>
              <a:rPr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新特征空间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向量间</a:t>
            </a:r>
            <a:r>
              <a:rPr lang="zh-CN" altLang="zh-CN" sz="2400" dirty="0" smtClean="0">
                <a:solidFill>
                  <a:srgbClr val="161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的相似度</a:t>
            </a:r>
            <a:endParaRPr lang="en-US" altLang="zh-CN" sz="2400" dirty="0" smtClean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zh-CN" sz="2400" dirty="0"/>
              <a:t>最早采用的损失函数是</a:t>
            </a:r>
            <a:r>
              <a:rPr lang="en-US" altLang="zh-CN" sz="2400" dirty="0"/>
              <a:t>Contrastive loss</a:t>
            </a:r>
            <a:endParaRPr lang="en-US" altLang="ko-KR" sz="2400" dirty="0">
              <a:solidFill>
                <a:srgbClr val="161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131840" y="522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67744" y="5229200"/>
          <a:ext cx="42976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Equation" r:id="rId1" imgW="2387600" imgH="241300" progId="Equation.DSMT4">
                  <p:embed/>
                </p:oleObj>
              </mc:Choice>
              <mc:Fallback>
                <p:oleObj name="Equation" r:id="rId1" imgW="2387600" imgH="241300" progId="Equation.DSMT4">
                  <p:embed/>
                  <p:pic>
                    <p:nvPicPr>
                      <p:cNvPr id="0" name="图片 157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229200"/>
                        <a:ext cx="429768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50"/>
          <p:cNvSpPr>
            <a:spLocks noChangeArrowheads="1"/>
          </p:cNvSpPr>
          <p:nvPr/>
        </p:nvSpPr>
        <p:spPr bwMode="auto">
          <a:xfrm>
            <a:off x="6300192" y="4234992"/>
            <a:ext cx="2120506" cy="720080"/>
          </a:xfrm>
          <a:prstGeom prst="wedgeRoundRectCallout">
            <a:avLst>
              <a:gd name="adj1" fmla="val -196806"/>
              <a:gd name="adj2" fmla="val 103158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样本对（在新特征空间中）的距离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50"/>
          <p:cNvSpPr>
            <a:spLocks noChangeArrowheads="1"/>
          </p:cNvSpPr>
          <p:nvPr/>
        </p:nvSpPr>
        <p:spPr bwMode="auto">
          <a:xfrm>
            <a:off x="3251744" y="6019057"/>
            <a:ext cx="2616400" cy="720080"/>
          </a:xfrm>
          <a:prstGeom prst="wedgeRoundRectCallout">
            <a:avLst>
              <a:gd name="adj1" fmla="val -71168"/>
              <a:gd name="adj2" fmla="val -101430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endParaRPr lang="en-US" altLang="zh-CN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</a:t>
            </a:r>
            <a:r>
              <a:rPr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不同说话人     </a:t>
            </a:r>
            <a:r>
              <a:rPr lang="en-US" altLang="zh-CN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zh-CN" altLang="en-US" sz="12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同一说话人</a:t>
            </a:r>
            <a:endParaRPr lang="zh-CN" altLang="en-US" sz="1200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utoShape 50"/>
          <p:cNvSpPr>
            <a:spLocks noChangeArrowheads="1"/>
          </p:cNvSpPr>
          <p:nvPr/>
        </p:nvSpPr>
        <p:spPr bwMode="auto">
          <a:xfrm>
            <a:off x="6804248" y="5659017"/>
            <a:ext cx="792088" cy="360040"/>
          </a:xfrm>
          <a:prstGeom prst="wedgeRoundRectCallout">
            <a:avLst>
              <a:gd name="adj1" fmla="val -135750"/>
              <a:gd name="adj2" fmla="val -86313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阈值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Triplet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54353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loss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从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contrastive loss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发展而来，解决了固定的</a:t>
            </a:r>
            <a:r>
              <a:rPr lang="el-GR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α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的问题（这意味着所有的类服从同一分布）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相比较于</a:t>
            </a:r>
            <a:r>
              <a:rPr lang="en-US" altLang="zh-CN" sz="2400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softmax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，类别数不固定且更区分细节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采用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net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anchor\positive\negative 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三类样本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损失计算为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35753" y="5203286"/>
          <a:ext cx="3841080" cy="45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2" name="Equation" r:id="rId1" imgW="48768000" imgH="5791200" progId="Equation.DSMT4">
                  <p:embed/>
                </p:oleObj>
              </mc:Choice>
              <mc:Fallback>
                <p:oleObj name="Equation" r:id="rId1" imgW="48768000" imgH="5791200" progId="Equation.DSMT4">
                  <p:embed/>
                  <p:pic>
                    <p:nvPicPr>
                      <p:cNvPr id="0" name="图片 1587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5753" y="5203286"/>
                        <a:ext cx="3841080" cy="455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3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Triplet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539553" y="1340768"/>
            <a:ext cx="5854421" cy="483209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三个样本分别通过参数共享的网络，并两两计算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距离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为训练数据集中随机选取的一个样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本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属于同一类的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则为和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不同类的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样本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应使得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元之间的距离最小，而和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之间距离最大</a:t>
            </a:r>
            <a:endParaRPr lang="en-US" altLang="ko-KR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6084168" y="3356992"/>
            <a:ext cx="2975322" cy="2815313"/>
            <a:chOff x="5448013" y="2999339"/>
            <a:chExt cx="2975322" cy="2815313"/>
          </a:xfrm>
        </p:grpSpPr>
        <p:grpSp>
          <p:nvGrpSpPr>
            <p:cNvPr id="24" name="组合 23"/>
            <p:cNvGrpSpPr/>
            <p:nvPr/>
          </p:nvGrpSpPr>
          <p:grpSpPr>
            <a:xfrm>
              <a:off x="5674717" y="4081028"/>
              <a:ext cx="453006" cy="1584000"/>
              <a:chOff x="3322040" y="3821948"/>
              <a:chExt cx="453006" cy="1584000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6" name="直接连接符 25"/>
              <p:cNvCxnSpPr>
                <a:stCxn id="25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7" name="组合 26"/>
            <p:cNvGrpSpPr/>
            <p:nvPr/>
          </p:nvGrpSpPr>
          <p:grpSpPr>
            <a:xfrm>
              <a:off x="6788450" y="4081028"/>
              <a:ext cx="453006" cy="1584000"/>
              <a:chOff x="3322040" y="3821948"/>
              <a:chExt cx="453006" cy="1584000"/>
            </a:xfrm>
          </p:grpSpPr>
          <p:sp>
            <p:nvSpPr>
              <p:cNvPr id="28" name="矩形 27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29" name="直接连接符 28"/>
              <p:cNvCxnSpPr>
                <a:stCxn id="28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0" name="组合 29"/>
            <p:cNvGrpSpPr/>
            <p:nvPr/>
          </p:nvGrpSpPr>
          <p:grpSpPr>
            <a:xfrm>
              <a:off x="7902182" y="4081028"/>
              <a:ext cx="453006" cy="1584000"/>
              <a:chOff x="3322040" y="3821948"/>
              <a:chExt cx="453006" cy="15840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3322040" y="3821948"/>
                <a:ext cx="453006" cy="1224000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6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cxnSp>
            <p:nvCxnSpPr>
              <p:cNvPr id="33" name="直接连接符 32"/>
              <p:cNvCxnSpPr>
                <a:stCxn id="32" idx="2"/>
              </p:cNvCxnSpPr>
              <p:nvPr/>
            </p:nvCxnSpPr>
            <p:spPr bwMode="auto">
              <a:xfrm>
                <a:off x="3548543" y="5045948"/>
                <a:ext cx="1901" cy="3600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5" name="直接箭头连接符 34"/>
            <p:cNvCxnSpPr/>
            <p:nvPr/>
          </p:nvCxnSpPr>
          <p:spPr bwMode="auto">
            <a:xfrm>
              <a:off x="6127723" y="469302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cxnSp>
          <p:nvCxnSpPr>
            <p:cNvPr id="36" name="直接箭头连接符 35"/>
            <p:cNvCxnSpPr/>
            <p:nvPr/>
          </p:nvCxnSpPr>
          <p:spPr bwMode="auto">
            <a:xfrm>
              <a:off x="7241456" y="4693088"/>
              <a:ext cx="64713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dash"/>
              <a:round/>
              <a:headEnd type="triangle"/>
              <a:tailEnd type="triangle"/>
            </a:ln>
            <a:effectLst/>
          </p:spPr>
        </p:cxnSp>
        <p:sp>
          <p:nvSpPr>
            <p:cNvPr id="38" name="矩形 37"/>
            <p:cNvSpPr/>
            <p:nvPr/>
          </p:nvSpPr>
          <p:spPr bwMode="auto">
            <a:xfrm>
              <a:off x="5901219" y="3484513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071360" y="3488968"/>
              <a:ext cx="108000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4345" name="直接箭头连接符 14344"/>
            <p:cNvCxnSpPr>
              <a:stCxn id="25" idx="0"/>
              <a:endCxn id="38" idx="2"/>
            </p:cNvCxnSpPr>
            <p:nvPr/>
          </p:nvCxnSpPr>
          <p:spPr bwMode="auto">
            <a:xfrm flipV="1">
              <a:off x="5901220" y="3746450"/>
              <a:ext cx="539999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47" name="直接箭头连接符 14346"/>
            <p:cNvCxnSpPr>
              <a:stCxn id="28" idx="0"/>
              <a:endCxn id="38" idx="2"/>
            </p:cNvCxnSpPr>
            <p:nvPr/>
          </p:nvCxnSpPr>
          <p:spPr bwMode="auto">
            <a:xfrm flipH="1" flipV="1">
              <a:off x="6441219" y="3746450"/>
              <a:ext cx="573734" cy="334578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49" name="直接箭头连接符 14348"/>
            <p:cNvCxnSpPr>
              <a:stCxn id="28" idx="0"/>
              <a:endCxn id="39" idx="2"/>
            </p:cNvCxnSpPr>
            <p:nvPr/>
          </p:nvCxnSpPr>
          <p:spPr bwMode="auto">
            <a:xfrm flipV="1">
              <a:off x="7014953" y="3750905"/>
              <a:ext cx="596407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351" name="直接箭头连接符 14350"/>
            <p:cNvCxnSpPr>
              <a:stCxn id="32" idx="0"/>
              <a:endCxn id="39" idx="2"/>
            </p:cNvCxnSpPr>
            <p:nvPr/>
          </p:nvCxnSpPr>
          <p:spPr bwMode="auto">
            <a:xfrm flipH="1" flipV="1">
              <a:off x="7611360" y="3750905"/>
              <a:ext cx="517325" cy="330123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55" name="矩形 54"/>
            <p:cNvSpPr/>
            <p:nvPr/>
          </p:nvSpPr>
          <p:spPr bwMode="auto">
            <a:xfrm>
              <a:off x="6691388" y="3011972"/>
              <a:ext cx="647130" cy="261937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8" name="直接连接符 57"/>
            <p:cNvCxnSpPr>
              <a:endCxn id="55" idx="2"/>
            </p:cNvCxnSpPr>
            <p:nvPr/>
          </p:nvCxnSpPr>
          <p:spPr bwMode="auto">
            <a:xfrm flipV="1">
              <a:off x="6458911" y="3273909"/>
              <a:ext cx="556042" cy="198341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57" name="直接连接符 14356"/>
            <p:cNvCxnSpPr>
              <a:stCxn id="39" idx="0"/>
              <a:endCxn id="55" idx="2"/>
            </p:cNvCxnSpPr>
            <p:nvPr/>
          </p:nvCxnSpPr>
          <p:spPr bwMode="auto">
            <a:xfrm flipH="1" flipV="1">
              <a:off x="7014953" y="3273909"/>
              <a:ext cx="596407" cy="215059"/>
            </a:xfrm>
            <a:prstGeom prst="line">
              <a:avLst/>
            </a:prstGeom>
            <a:noFill/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文本框 64"/>
            <p:cNvSpPr txBox="1"/>
            <p:nvPr/>
          </p:nvSpPr>
          <p:spPr bwMode="auto">
            <a:xfrm>
              <a:off x="6103174" y="4416807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/>
            <p:cNvSpPr txBox="1"/>
            <p:nvPr/>
          </p:nvSpPr>
          <p:spPr bwMode="auto">
            <a:xfrm>
              <a:off x="7215806" y="4415878"/>
              <a:ext cx="686919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/>
            <p:cNvSpPr txBox="1"/>
            <p:nvPr/>
          </p:nvSpPr>
          <p:spPr bwMode="auto">
            <a:xfrm>
              <a:off x="6643363" y="2999339"/>
              <a:ext cx="628698" cy="27699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rtlCol="0" anchor="ctr">
              <a:spAutoFit/>
            </a:bodyPr>
            <a:lstStyle/>
            <a:p>
              <a:pPr marL="273050" indent="-273050">
                <a:buClr>
                  <a:schemeClr val="accent1"/>
                </a:buClr>
              </a:pPr>
              <a:r>
                <a:rPr lang="en-US" altLang="zh-CN" sz="1200" dirty="0" smtClean="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Loss</a:t>
              </a:r>
              <a:endParaRPr lang="zh-CN" altLang="en-US" sz="1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/>
                <p:cNvSpPr txBox="1"/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5" name="文本框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48013" y="5451668"/>
                  <a:ext cx="745717" cy="36298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/>
                <p:cNvSpPr txBox="1"/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6" name="文本框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0437" y="5444048"/>
                  <a:ext cx="752898" cy="36298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/>
                <p:cNvSpPr txBox="1"/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800" i="1" baseline="-250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60538" y="5444048"/>
                  <a:ext cx="745717" cy="36298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/>
                <p:cNvSpPr txBox="1"/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06" name="文本框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61873" y="3467826"/>
                  <a:ext cx="1529009" cy="276999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文本框 110"/>
                <p:cNvSpPr txBox="1"/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rtlCol="0" anchor="ctr">
                  <a:spAutoFit/>
                </a:bodyPr>
                <a:lstStyle/>
                <a:p>
                  <a:pPr marL="273050" indent="-273050"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200" b="0" i="1" baseline="-2500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1200" b="0" i="0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𝑥𝑎</m:t>
                        </m:r>
                        <m:r>
                          <a:rPr lang="en-US" altLang="zh-CN" sz="12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0033CC"/>
                    </a:solidFill>
                    <a:latin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111" name="文本框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68694" y="3475446"/>
                  <a:ext cx="1529009" cy="276999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  <a:miter lim="800000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文本框 115"/>
          <p:cNvSpPr txBox="1"/>
          <p:nvPr/>
        </p:nvSpPr>
        <p:spPr bwMode="auto">
          <a:xfrm>
            <a:off x="6327181" y="6257193"/>
            <a:ext cx="1543179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Triplet networks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Triplet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0257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loss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最早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于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人</a:t>
            </a: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脸识别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任务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[1]</a:t>
            </a:r>
            <a:endParaRPr lang="en-US" altLang="zh-CN" sz="2400" baseline="30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在行人检测、目标检测、图像检索中也得到广泛关注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[2]</a:t>
            </a:r>
            <a:endParaRPr lang="en-US" altLang="zh-CN" sz="2400" baseline="300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被应用于在说话人转换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[3]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、说话人确认</a:t>
            </a:r>
            <a:r>
              <a:rPr lang="en-US" altLang="zh-CN" sz="2400" baseline="300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[4]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应用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但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必须进行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mining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569343" y="4665131"/>
            <a:ext cx="769476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Schroff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Kalenichenko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&amp;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Philbin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(2015).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unified embedding for face recognition and clustering. CVPR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9342" y="5190460"/>
            <a:ext cx="7694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Hermans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Beyer L,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Leibe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In Defense of the Triplet Loss for Person Re-Identification[J]. 2017.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235" y="5582932"/>
            <a:ext cx="82244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Bredin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Hervé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TristouNet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Triplet Loss for Speaker Turn Embedding."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(ICASSP2017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):5430-5434.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1346" y="6206308"/>
            <a:ext cx="85611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 Zhang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Koishida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K, Hansen J H L. Text-Independent Speaker Verification Based on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Triplet Convolutional     Neural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].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IEEE/ACM Transactions on Audio Speech &amp; </a:t>
            </a:r>
            <a:r>
              <a:rPr lang="en-US" altLang="zh-CN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Processing, 2018,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Triplet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4719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三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种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Triplets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Easy triplets: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Semi-hard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triplets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ko-KR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17947" y="2846000"/>
          <a:ext cx="1554283" cy="460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6" name="Equation" r:id="rId1" imgW="19507200" imgH="5791200" progId="Equation.DSMT4">
                  <p:embed/>
                </p:oleObj>
              </mc:Choice>
              <mc:Fallback>
                <p:oleObj name="Equation" r:id="rId1" imgW="19507200" imgH="5791200" progId="Equation.DSMT4">
                  <p:embed/>
                  <p:pic>
                    <p:nvPicPr>
                      <p:cNvPr id="0" name="图片 1597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17947" y="2846000"/>
                        <a:ext cx="1554283" cy="460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815" y="1864959"/>
            <a:ext cx="3678101" cy="3310291"/>
          </a:xfrm>
          <a:prstGeom prst="rect">
            <a:avLst/>
          </a:prstGeom>
        </p:spPr>
      </p:pic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123177" y="5229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51720" y="3933056"/>
          <a:ext cx="208026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7" name="Equation" r:id="rId4" imgW="1155700" imgH="241300" progId="Equation.DSMT4">
                  <p:embed/>
                </p:oleObj>
              </mc:Choice>
              <mc:Fallback>
                <p:oleObj name="Equation" r:id="rId4" imgW="1155700" imgH="241300" progId="Equation.DSMT4">
                  <p:embed/>
                  <p:pic>
                    <p:nvPicPr>
                      <p:cNvPr id="0" name="图片 159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33056"/>
                        <a:ext cx="2080260" cy="4343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62213" y="5056857"/>
          <a:ext cx="106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8" name="Equation" r:id="rId6" imgW="13411200" imgH="5791200" progId="Equation.DSMT4">
                  <p:embed/>
                </p:oleObj>
              </mc:Choice>
              <mc:Fallback>
                <p:oleObj name="Equation" r:id="rId6" imgW="13411200" imgH="5791200" progId="Equation.DSMT4">
                  <p:embed/>
                  <p:pic>
                    <p:nvPicPr>
                      <p:cNvPr id="0" name="图片 1597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2213" y="5056857"/>
                        <a:ext cx="10668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Triplet Networks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447814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/>
              <a:t>hard negative </a:t>
            </a:r>
            <a:r>
              <a:rPr lang="en-US" altLang="zh-CN" sz="2400" dirty="0" smtClean="0"/>
              <a:t>mining</a:t>
            </a:r>
            <a:endParaRPr lang="en-US" altLang="zh-CN" sz="2400" dirty="0" smtClean="0"/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使模型收敛更快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取最易混的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negative samples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适用于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contrastive loss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triplet loss </a:t>
            </a:r>
            <a:r>
              <a:rPr lang="zh-CN" altLang="en-US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容易导致模型坍塌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Semi-hard negative mining</a:t>
            </a: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Offline mining and online mining</a:t>
            </a:r>
            <a:endParaRPr lang="en-US" altLang="ko-KR" sz="240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74925" y="4624325"/>
          <a:ext cx="2158101" cy="725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0" name="Equation" r:id="rId1" imgW="25298400" imgH="8534400" progId="Equation.DSMT4">
                  <p:embed/>
                </p:oleObj>
              </mc:Choice>
              <mc:Fallback>
                <p:oleObj name="Equation" r:id="rId1" imgW="25298400" imgH="8534400" progId="Equation.DSMT4">
                  <p:embed/>
                  <p:pic>
                    <p:nvPicPr>
                      <p:cNvPr id="0" name="图片 1607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4925" y="4624325"/>
                        <a:ext cx="2158101" cy="7255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1930" y="1484784"/>
            <a:ext cx="3158890" cy="216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249358"/>
            <a:ext cx="3293627" cy="268369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86595" y="5374394"/>
            <a:ext cx="8413631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rgbClr val="000000"/>
                </a:solidFill>
              </a:rPr>
              <a:t>[1] Snyder </a:t>
            </a:r>
            <a:r>
              <a:rPr lang="en-US" altLang="zh-CN" sz="1400" dirty="0">
                <a:solidFill>
                  <a:srgbClr val="000000"/>
                </a:solidFill>
              </a:rPr>
              <a:t>D, </a:t>
            </a:r>
            <a:r>
              <a:rPr lang="en-US" altLang="zh-CN" sz="1400" dirty="0" err="1">
                <a:solidFill>
                  <a:srgbClr val="000000"/>
                </a:solidFill>
              </a:rPr>
              <a:t>Ghahremani</a:t>
            </a:r>
            <a:r>
              <a:rPr lang="en-US" altLang="zh-CN" sz="1400" dirty="0">
                <a:solidFill>
                  <a:srgbClr val="000000"/>
                </a:solidFill>
              </a:rPr>
              <a:t> P, </a:t>
            </a:r>
            <a:r>
              <a:rPr lang="en-US" altLang="zh-CN" sz="1400" dirty="0" err="1">
                <a:solidFill>
                  <a:srgbClr val="000000"/>
                </a:solidFill>
              </a:rPr>
              <a:t>Povey</a:t>
            </a:r>
            <a:r>
              <a:rPr lang="en-US" altLang="zh-CN" sz="1400" dirty="0">
                <a:solidFill>
                  <a:srgbClr val="000000"/>
                </a:solidFill>
              </a:rPr>
              <a:t> D, et al. Deep neural network-based speaker </a:t>
            </a:r>
            <a:r>
              <a:rPr lang="en-US" altLang="zh-CN" sz="1400" dirty="0" err="1">
                <a:solidFill>
                  <a:srgbClr val="000000"/>
                </a:solidFill>
              </a:rPr>
              <a:t>embeddings</a:t>
            </a:r>
            <a:r>
              <a:rPr lang="en-US" altLang="zh-CN" sz="1400" dirty="0">
                <a:solidFill>
                  <a:srgbClr val="000000"/>
                </a:solidFill>
              </a:rPr>
              <a:t> for end-to-end speaker verification[C]// Spoken Language Technology Workshop. IEEE, </a:t>
            </a:r>
            <a:r>
              <a:rPr lang="en-US" altLang="zh-CN" sz="1400" dirty="0" smtClean="0">
                <a:solidFill>
                  <a:srgbClr val="000000"/>
                </a:solidFill>
              </a:rPr>
              <a:t>2017:165-170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</a:rPr>
              <a:t>[2] </a:t>
            </a:r>
            <a:r>
              <a:rPr lang="en-US" altLang="zh-CN" sz="1400" dirty="0"/>
              <a:t>Wan L, Wang Q, </a:t>
            </a:r>
            <a:r>
              <a:rPr lang="en-US" altLang="zh-CN" sz="1400" dirty="0" err="1"/>
              <a:t>Papir</a:t>
            </a:r>
            <a:r>
              <a:rPr lang="en-US" altLang="zh-CN" sz="1400" dirty="0"/>
              <a:t> A, et al. Generalized End-to-End Loss for Speaker </a:t>
            </a:r>
            <a:r>
              <a:rPr lang="en-US" altLang="zh-CN" sz="1400" dirty="0" smtClean="0"/>
              <a:t>Verification, ICASSP 2018</a:t>
            </a:r>
            <a:r>
              <a:rPr lang="en-US" altLang="zh-CN" sz="1400" dirty="0" smtClean="0">
                <a:solidFill>
                  <a:srgbClr val="000000"/>
                </a:solidFill>
              </a:rPr>
              <a:t>.</a:t>
            </a:r>
            <a:endParaRPr lang="en-US" altLang="zh-CN" sz="1400" dirty="0" smtClean="0">
              <a:solidFill>
                <a:srgbClr val="000000"/>
              </a:solidFill>
            </a:endParaRPr>
          </a:p>
          <a:p>
            <a:r>
              <a:rPr lang="en-US" altLang="zh-CN" sz="1400" dirty="0" smtClean="0">
                <a:solidFill>
                  <a:srgbClr val="000000"/>
                </a:solidFill>
              </a:rPr>
              <a:t>[3] </a:t>
            </a:r>
            <a:r>
              <a:rPr lang="en-US" altLang="zh-CN" sz="1400" dirty="0" err="1"/>
              <a:t>Rohdin</a:t>
            </a:r>
            <a:r>
              <a:rPr lang="en-US" altLang="zh-CN" sz="1400" dirty="0"/>
              <a:t> J, </a:t>
            </a:r>
            <a:r>
              <a:rPr lang="en-US" altLang="zh-CN" sz="1400" dirty="0" err="1"/>
              <a:t>Silnova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Diez</a:t>
            </a:r>
            <a:r>
              <a:rPr lang="en-US" altLang="zh-CN" sz="1400" dirty="0"/>
              <a:t> M, et al. End-to-end DNN Based Speaker Recognition Inspired by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-vector and PLDA[J]. </a:t>
            </a:r>
            <a:r>
              <a:rPr lang="en-US" altLang="zh-CN" sz="1400" dirty="0" smtClean="0"/>
              <a:t>ICASSP2018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1032271" y="980728"/>
            <a:ext cx="80342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0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endParaRPr lang="zh-CN" altLang="en-US" sz="2400" b="1" dirty="0">
              <a:solidFill>
                <a:srgbClr val="1F20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7584" y="908720"/>
            <a:ext cx="7488832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课堂讨论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）端到端的说话人确认方法是否更适合短语音任务？为什么？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Triplet loss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相比较与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，差别在哪里？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翻转课题题目布置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端到端的说话人确认技术的新进展？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距离计算</a:t>
            </a:r>
            <a:endParaRPr lang="zh-CN" altLang="en-US" dirty="0" smtClean="0"/>
          </a:p>
        </p:txBody>
      </p:sp>
      <p:sp>
        <p:nvSpPr>
          <p:cNvPr id="31" name="직사각형 64"/>
          <p:cNvSpPr>
            <a:spLocks noChangeArrowheads="1"/>
          </p:cNvSpPr>
          <p:nvPr/>
        </p:nvSpPr>
        <p:spPr bwMode="auto">
          <a:xfrm>
            <a:off x="653489" y="1453911"/>
            <a:ext cx="7673190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距离为内积距：</a:t>
            </a:r>
            <a:endParaRPr lang="en-US" altLang="zh-CN" sz="24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距离为欧式距：</a:t>
            </a:r>
            <a:endParaRPr lang="en-US" altLang="zh-CN" sz="24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endParaRPr lang="en-US" altLang="zh-CN" sz="24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距离为余弦距：</a:t>
            </a:r>
            <a:endParaRPr lang="en-US" altLang="zh-CN" sz="2400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spcAft>
                <a:spcPts val="600"/>
              </a:spcAft>
            </a:pPr>
            <a:endParaRPr lang="en-US" altLang="ko-KR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085307" y="2125412"/>
          <a:ext cx="3132137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4" name="Equation" r:id="rId1" imgW="59131200" imgH="6705600" progId="Equation.DSMT4">
                  <p:embed/>
                </p:oleObj>
              </mc:Choice>
              <mc:Fallback>
                <p:oleObj name="Equation" r:id="rId1" imgW="59131200" imgH="6705600" progId="Equation.DSMT4">
                  <p:embed/>
                  <p:pic>
                    <p:nvPicPr>
                      <p:cNvPr id="0" name="图片 1617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5307" y="2125412"/>
                        <a:ext cx="3132137" cy="35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3085307" y="3187074"/>
          <a:ext cx="3116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5" name="Equation" r:id="rId3" imgW="58826400" imgH="7620000" progId="Equation.DSMT4">
                  <p:embed/>
                </p:oleObj>
              </mc:Choice>
              <mc:Fallback>
                <p:oleObj name="Equation" r:id="rId3" imgW="58826400" imgH="7620000" progId="Equation.DSMT4">
                  <p:embed/>
                  <p:pic>
                    <p:nvPicPr>
                      <p:cNvPr id="0" name="图片 1617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5307" y="3187074"/>
                        <a:ext cx="3116262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3131840" y="4552763"/>
          <a:ext cx="33591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6" name="Equation" r:id="rId5" imgW="63398400" imgH="13106400" progId="Equation.DSMT4">
                  <p:embed/>
                </p:oleObj>
              </mc:Choice>
              <mc:Fallback>
                <p:oleObj name="Equation" r:id="rId5" imgW="63398400" imgH="13106400" progId="Equation.DSMT4">
                  <p:embed/>
                  <p:pic>
                    <p:nvPicPr>
                      <p:cNvPr id="0" name="图片 1617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31840" y="4552763"/>
                        <a:ext cx="335915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2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dirty="0" smtClean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 smtClean="0">
                <a:solidFill>
                  <a:srgbClr val="1F203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广阔的应用前景</a:t>
            </a:r>
            <a:endParaRPr lang="zh-CN" altLang="en-US" sz="2800" dirty="0" smtClean="0">
              <a:solidFill>
                <a:srgbClr val="1F20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罪犯缉拿、司法鉴定、电话语音跟踪、情报搜集等</a:t>
            </a:r>
            <a:endParaRPr lang="zh-CN" altLang="en-US" sz="2400" dirty="0" smtClean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声音拨号、电话银行、电话购物、数据库访问、信息服务、语音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e-mail、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安全控制、计算机远程登陆等。</a:t>
            </a:r>
            <a:endParaRPr lang="zh-CN" altLang="en-US" sz="2400" dirty="0" smtClean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60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呼叫中心和网络服务平台提供更加个性化的人机交互界面。  </a:t>
            </a:r>
            <a:endParaRPr lang="zh-CN" altLang="en-US" sz="2400" dirty="0" smtClean="0">
              <a:solidFill>
                <a:srgbClr val="1F20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ldLvl="2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距离计算</a:t>
            </a:r>
            <a:endParaRPr lang="zh-CN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64"/>
              <p:cNvSpPr>
                <a:spLocks noChangeArrowheads="1"/>
              </p:cNvSpPr>
              <p:nvPr/>
            </p:nvSpPr>
            <p:spPr bwMode="auto">
              <a:xfrm>
                <a:off x="683568" y="1439828"/>
                <a:ext cx="7673190" cy="42288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距离为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DPLDA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联合优化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 b="0" i="0" smtClean="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θ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与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W)</a:t>
                </a:r>
                <a:endParaRPr lang="en-US" altLang="zh-CN" sz="2400" dirty="0" smtClean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双输出神经网</a:t>
                </a:r>
                <a:r>
                  <a:rPr lang="en-US" altLang="zh-CN" sz="2000" baseline="30000" dirty="0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[1]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：</a:t>
                </a: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softmax+CE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）</a:t>
                </a: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endParaRPr lang="en-US" altLang="zh-CN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marL="800100" lvl="1" indent="-342900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latin typeface="+mj-ea"/>
                    <a:ea typeface="+mj-ea"/>
                    <a:cs typeface="Times New Roman" panose="02020603050405020304" pitchFamily="18" charset="0"/>
                  </a:rPr>
                  <a:t>单</a:t>
                </a:r>
                <a:r>
                  <a:rPr lang="zh-CN" altLang="en-US" sz="2400" dirty="0" smtClean="0">
                    <a:latin typeface="+mj-ea"/>
                    <a:ea typeface="+mj-ea"/>
                    <a:cs typeface="Times New Roman" panose="02020603050405020304" pitchFamily="18" charset="0"/>
                  </a:rPr>
                  <a:t>输出神经网</a:t>
                </a:r>
                <a:endParaRPr lang="en-US" altLang="zh-CN" sz="2400" dirty="0" smtClean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endParaRPr lang="en-US" altLang="ko-KR" sz="24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439828"/>
                <a:ext cx="7673190" cy="4228850"/>
              </a:xfrm>
              <a:prstGeom prst="rect">
                <a:avLst/>
              </a:prstGeom>
              <a:blipFill rotWithShape="1">
                <a:blip r:embed="rId1"/>
                <a:stretch>
                  <a:fillRect l="-4" t="-7" r="2" b="1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4860059" y="1632856"/>
          <a:ext cx="299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8" name="Equation" r:id="rId2" imgW="71932800" imgH="24993600" progId="Equation.DSMT4">
                  <p:embed/>
                </p:oleObj>
              </mc:Choice>
              <mc:Fallback>
                <p:oleObj name="Equation" r:id="rId2" imgW="71932800" imgH="24993600" progId="Equation.DSMT4">
                  <p:embed/>
                  <p:pic>
                    <p:nvPicPr>
                      <p:cNvPr id="0" name="图片 162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59" y="1632856"/>
                        <a:ext cx="29972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59" y="3144558"/>
            <a:ext cx="2614772" cy="20624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 bwMode="auto">
          <a:xfrm>
            <a:off x="503339" y="6315439"/>
            <a:ext cx="8286243" cy="2462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rtlCol="0" anchor="ctr">
            <a:spAutoFit/>
          </a:bodyPr>
          <a:lstStyle/>
          <a:p>
            <a:pPr marL="273050" indent="-273050">
              <a:buClr>
                <a:schemeClr val="accent1"/>
              </a:buClr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Yella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H.,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Stolcke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&amp; Slaney, M. (2014). Artificial neural network features for speaker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diarization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Language Technology Workshop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IEEE.</a:t>
            </a:r>
            <a:endParaRPr lang="zh-CN" altLang="en-US" sz="10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29718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31051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800" b="1" dirty="0" smtClean="0">
                <a:solidFill>
                  <a:srgbClr val="1F2039"/>
                </a:solidFill>
              </a:rPr>
              <a:t>性能的评价</a:t>
            </a:r>
            <a:endParaRPr lang="zh-CN" altLang="en-US" sz="2800" b="1" dirty="0" smtClean="0">
              <a:solidFill>
                <a:srgbClr val="1F2039"/>
              </a:solidFill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70C0"/>
                </a:solidFill>
                <a:latin typeface="宋体" panose="02010600030101010101" pitchFamily="2" charset="-122"/>
              </a:rPr>
              <a:t>指标很多</a:t>
            </a:r>
            <a:r>
              <a:rPr lang="zh-CN" altLang="en-US" sz="2400" dirty="0" smtClean="0">
                <a:solidFill>
                  <a:srgbClr val="1F203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 smtClean="0">
                <a:latin typeface="宋体" panose="02010600030101010101" pitchFamily="2" charset="-122"/>
              </a:rPr>
              <a:t>识别率，训练时长，训练语料规模要求、识别响应时间、话者集规模、说话方式要求以及价格等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 。</a:t>
            </a: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不同任务要求不同</a:t>
            </a:r>
            <a:r>
              <a:rPr lang="zh-CN" altLang="en-US" sz="2400" b="1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solidFill>
                  <a:srgbClr val="1F2039"/>
                </a:solidFill>
                <a:latin typeface="Times New Roman" panose="02020603050405020304" pitchFamily="18" charset="0"/>
              </a:rPr>
              <a:t>例如，</a:t>
            </a:r>
            <a:endParaRPr lang="en-US" altLang="zh-CN" sz="2400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声控门锁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对</a:t>
            </a:r>
            <a:r>
              <a:rPr lang="zh-CN" altLang="en-US" sz="2000" dirty="0" smtClean="0">
                <a:solidFill>
                  <a:srgbClr val="1F2039"/>
                </a:solidFill>
                <a:latin typeface="宋体" panose="02010600030101010101" pitchFamily="2" charset="-122"/>
              </a:rPr>
              <a:t>识别响应时间要求很严格，但可获得充足的训练语料。</a:t>
            </a:r>
            <a:endParaRPr lang="en-US" altLang="zh-CN" sz="2000" dirty="0" smtClean="0">
              <a:solidFill>
                <a:srgbClr val="1F2039"/>
              </a:solidFill>
              <a:latin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司法鉴定</a:t>
            </a:r>
            <a:r>
              <a:rPr lang="zh-CN" altLang="en-US" sz="2000" dirty="0" smtClean="0">
                <a:solidFill>
                  <a:srgbClr val="1F2039"/>
                </a:solidFill>
                <a:latin typeface="宋体" panose="02010600030101010101" pitchFamily="2" charset="-122"/>
              </a:rPr>
              <a:t>对识别响应时间的要求可以相对放松，但训练数据的充足性无法保证。 </a:t>
            </a:r>
            <a:endParaRPr lang="zh-CN" altLang="en-US" sz="2000" dirty="0" smtClean="0">
              <a:solidFill>
                <a:srgbClr val="1F2039"/>
              </a:solidFill>
              <a:latin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spcAft>
                <a:spcPts val="600"/>
              </a:spcAft>
              <a:buClr>
                <a:srgbClr val="1F2039"/>
              </a:buClr>
              <a:buNone/>
            </a:pPr>
            <a:endParaRPr lang="en-US" altLang="zh-CN" sz="2800" b="1" dirty="0" smtClean="0">
              <a:solidFill>
                <a:srgbClr val="1F203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19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9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bldLvl="2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仿宋_GB2312" pitchFamily="49" charset="-122"/>
              </a:rPr>
              <a:t>说话人识别</a:t>
            </a:r>
            <a:endParaRPr lang="zh-CN" altLang="en-US" smtClean="0">
              <a:solidFill>
                <a:schemeClr val="accent2"/>
              </a:solidFill>
            </a:endParaRPr>
          </a:p>
        </p:txBody>
      </p:sp>
      <p:sp>
        <p:nvSpPr>
          <p:cNvPr id="37891" name="Rectangle 8"/>
          <p:cNvSpPr>
            <a:spLocks noChangeArrowheads="1"/>
          </p:cNvSpPr>
          <p:nvPr/>
        </p:nvSpPr>
        <p:spPr bwMode="auto">
          <a:xfrm>
            <a:off x="297180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11"/>
          <p:cNvSpPr>
            <a:spLocks noChangeArrowheads="1"/>
          </p:cNvSpPr>
          <p:nvPr/>
        </p:nvSpPr>
        <p:spPr bwMode="auto">
          <a:xfrm>
            <a:off x="310515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0000"/>
              <a:defRPr kumimoji="1" sz="2800" b="1">
                <a:solidFill>
                  <a:srgbClr val="1F203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8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229600" cy="4876800"/>
          </a:xfrm>
          <a:noFill/>
        </p:spPr>
        <p:txBody>
          <a:bodyPr/>
          <a:lstStyle/>
          <a:p>
            <a:pPr lvl="1" eaLnBrk="1" hangingPunct="1">
              <a:lnSpc>
                <a:spcPct val="120000"/>
              </a:lnSpc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人们总在寻找具有更好识别率的说话人识别技术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对说话人辨认任务，常用的识别率评价指标是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召回率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(Recall)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正确率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Aft>
                <a:spcPts val="0"/>
              </a:spcAft>
              <a:buClr>
                <a:srgbClr val="1F2039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对说话人确认任务，常用的识别率评价指标是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错误拒绝率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Reject，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接收率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简称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altLang="zh-CN" sz="2400" dirty="0" smtClean="0">
                <a:solidFill>
                  <a:srgbClr val="1F20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123728" y="4437112"/>
            <a:ext cx="5787816" cy="786290"/>
            <a:chOff x="2123728" y="4355812"/>
            <a:chExt cx="5787816" cy="786290"/>
          </a:xfrm>
        </p:grpSpPr>
        <p:sp>
          <p:nvSpPr>
            <p:cNvPr id="2" name="矩形 1"/>
            <p:cNvSpPr/>
            <p:nvPr/>
          </p:nvSpPr>
          <p:spPr>
            <a:xfrm>
              <a:off x="2123728" y="4588104"/>
              <a:ext cx="21595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𝐹𝑎𝑙𝑠𝑒 𝑅𝑒𝑗𝑒𝑐𝑡 𝑅𝑎𝑡𝑒</a:t>
              </a:r>
              <a:r>
                <a:rPr lang="en-US" altLang="zh-CN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=</a:t>
              </a:r>
              <a:endParaRPr lang="zh-CN" altLang="en-US" dirty="0"/>
            </a:p>
          </p:txBody>
        </p:sp>
        <p:sp>
          <p:nvSpPr>
            <p:cNvPr id="3" name="矩形 2"/>
            <p:cNvSpPr/>
            <p:nvPr/>
          </p:nvSpPr>
          <p:spPr>
            <a:xfrm>
              <a:off x="4259582" y="4355812"/>
              <a:ext cx="3651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𝑛𝑢𝑚𝑏𝑒𝑟 𝑜𝑓 𝑟𝑒𝑗𝑒𝑐𝑡𝑖𝑣𝑒 𝑡𝑟𝑢𝑒 𝑠𝑝𝑒𝑎𝑘𝑒𝑟</a:t>
              </a:r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493319" y="4772770"/>
              <a:ext cx="3228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𝑡𝑜𝑡𝑎𝑙 𝑛𝑢𝑚𝑏𝑒𝑟 𝑜𝑓 𝑡𝑟𝑢𝑒 𝑠𝑝𝑒𝑎𝑘𝑒𝑟</a:t>
              </a:r>
              <a:endParaRPr lang="zh-CN" altLang="en-US" dirty="0"/>
            </a:p>
          </p:txBody>
        </p:sp>
        <p:cxnSp>
          <p:nvCxnSpPr>
            <p:cNvPr id="9" name="直接连接符 8"/>
            <p:cNvCxnSpPr>
              <a:stCxn id="2" idx="3"/>
            </p:cNvCxnSpPr>
            <p:nvPr/>
          </p:nvCxnSpPr>
          <p:spPr bwMode="auto">
            <a:xfrm>
              <a:off x="4283294" y="4772770"/>
              <a:ext cx="362825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1680244" y="5507940"/>
            <a:ext cx="6241584" cy="742158"/>
            <a:chOff x="1680244" y="5507940"/>
            <a:chExt cx="6241584" cy="742158"/>
          </a:xfrm>
        </p:grpSpPr>
        <p:sp>
          <p:nvSpPr>
            <p:cNvPr id="5" name="矩形 4"/>
            <p:cNvSpPr/>
            <p:nvPr/>
          </p:nvSpPr>
          <p:spPr>
            <a:xfrm>
              <a:off x="1680244" y="5661248"/>
              <a:ext cx="26757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𝐹𝑎𝑙𝑠𝑒 𝐴𝑐𝑐𝑒𝑝𝑡𝑎𝑛𝑐𝑒 𝑅𝑎𝑡𝑒</a:t>
              </a:r>
              <a:r>
                <a:rPr lang="en-US" altLang="zh-CN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=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440065" y="5507940"/>
              <a:ext cx="3257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𝑛𝑢𝑚𝑏𝑒𝑟 𝑜𝑓 𝑎𝑐𝑐𝑒𝑝𝑡𝑒𝑑 𝑖𝑚𝑝𝑜𝑠𝑡𝑒𝑟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567620" y="5880766"/>
              <a:ext cx="28440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00"/>
                  </a:solidFill>
                  <a:latin typeface="Cambria Math" panose="02040503050406030204" pitchFamily="18" charset="0"/>
                </a:rPr>
                <a:t>𝑡𝑜𝑡𝑎𝑙 𝑛𝑢𝑚𝑏𝑒𝑟 𝑜𝑓 𝑖𝑚𝑝𝑜𝑠𝑡𝑒𝑟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 bwMode="auto">
            <a:xfrm>
              <a:off x="4293578" y="5860225"/>
              <a:ext cx="362825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bldLvl="2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95536" y="1556792"/>
            <a:ext cx="7924800" cy="252028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调整判决门限，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错误接收率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错误拒绝率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都会随之改变</a:t>
            </a:r>
            <a:endParaRPr kumimoji="1"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Aft>
                <a:spcPts val="600"/>
              </a:spcAft>
              <a:buClr>
                <a:srgbClr val="99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为了综合评价一个系统性能的好坏，采用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等错误率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1F203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Equal Error Ratio, EER</a:t>
            </a:r>
            <a:r>
              <a:rPr kumimoji="1" lang="en-US" altLang="zh-CN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点</a:t>
            </a:r>
            <a:endParaRPr kumimoji="1" lang="en-US" altLang="zh-CN" sz="2400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eaLnBrk="1" hangingPunct="1">
              <a:buSzPct val="80000"/>
              <a:buNone/>
            </a:pPr>
            <a:endParaRPr kumimoji="1" lang="zh-CN" altLang="en-US" sz="2000" dirty="0">
              <a:solidFill>
                <a:srgbClr val="161628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kern="0" dirty="0" smtClean="0">
                <a:latin typeface="华文中宋" panose="02010600040101010101" pitchFamily="2" charset="-122"/>
                <a:ea typeface="仿宋_GB2312" pitchFamily="49" charset="-122"/>
              </a:rPr>
              <a:t>评价指标</a:t>
            </a:r>
            <a:endParaRPr lang="zh-CN" altLang="en-US" kern="0" dirty="0" smtClean="0">
              <a:latin typeface="华文中宋" panose="02010600040101010101" pitchFamily="2" charset="-122"/>
              <a:ea typeface="仿宋_GB2312" pitchFamily="49" charset="-122"/>
            </a:endParaRPr>
          </a:p>
        </p:txBody>
      </p:sp>
      <p:graphicFrame>
        <p:nvGraphicFramePr>
          <p:cNvPr id="6" name="Object 59"/>
          <p:cNvGraphicFramePr>
            <a:graphicFrameLocks noChangeAspect="1"/>
          </p:cNvGraphicFramePr>
          <p:nvPr/>
        </p:nvGraphicFramePr>
        <p:xfrm>
          <a:off x="2339752" y="3645024"/>
          <a:ext cx="4332096" cy="2800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5" name="Picture" r:id="rId1" imgW="22640925" imgH="14611350" progId="Word.Picture.8">
                  <p:embed/>
                </p:oleObj>
              </mc:Choice>
              <mc:Fallback>
                <p:oleObj name="Picture" r:id="rId1" imgW="22640925" imgH="14611350" progId="Word.Picture.8">
                  <p:embed/>
                  <p:pic>
                    <p:nvPicPr>
                      <p:cNvPr id="0" name="图片 114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45024"/>
                        <a:ext cx="4332096" cy="2800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0"/>
          <p:cNvSpPr>
            <a:spLocks noChangeArrowheads="1"/>
          </p:cNvSpPr>
          <p:nvPr/>
        </p:nvSpPr>
        <p:spPr bwMode="auto">
          <a:xfrm>
            <a:off x="6372200" y="3429000"/>
            <a:ext cx="1728192" cy="720080"/>
          </a:xfrm>
          <a:prstGeom prst="wedgeRoundRectCallout">
            <a:avLst>
              <a:gd name="adj1" fmla="val -159291"/>
              <a:gd name="adj2" fmla="val 209126"/>
              <a:gd name="adj3" fmla="val 16667"/>
            </a:avLst>
          </a:prstGeom>
          <a:solidFill>
            <a:srgbClr val="FFFFFF"/>
          </a:solidFill>
          <a:ln w="38100" cmpd="dbl">
            <a:solidFill>
              <a:srgbClr val="FF0000"/>
            </a:solidFill>
            <a:miter lim="800000"/>
          </a:ln>
        </p:spPr>
        <p:txBody>
          <a:bodyPr t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zh-CN" altLang="en-US" b="1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相等的点</a:t>
            </a:r>
            <a:endParaRPr lang="zh-CN" altLang="en-US" b="1" kern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ags/tag1.xml><?xml version="1.0" encoding="utf-8"?>
<p:tagLst xmlns:p="http://schemas.openxmlformats.org/presentationml/2006/main">
  <p:tag name="TIMING" val="|0.3|8"/>
</p:tagLst>
</file>

<file path=ppt/tags/tag10.xml><?xml version="1.0" encoding="utf-8"?>
<p:tagLst xmlns:p="http://schemas.openxmlformats.org/presentationml/2006/main">
  <p:tag name="TIMING" val="|0.3|8"/>
</p:tagLst>
</file>

<file path=ppt/tags/tag11.xml><?xml version="1.0" encoding="utf-8"?>
<p:tagLst xmlns:p="http://schemas.openxmlformats.org/presentationml/2006/main">
  <p:tag name="TIMING" val="|0.3|8"/>
</p:tagLst>
</file>

<file path=ppt/tags/tag12.xml><?xml version="1.0" encoding="utf-8"?>
<p:tagLst xmlns:p="http://schemas.openxmlformats.org/presentationml/2006/main">
  <p:tag name="TIMING" val="|0.3|8"/>
</p:tagLst>
</file>

<file path=ppt/tags/tag13.xml><?xml version="1.0" encoding="utf-8"?>
<p:tagLst xmlns:p="http://schemas.openxmlformats.org/presentationml/2006/main">
  <p:tag name="TIMING" val="|0.3|8"/>
</p:tagLst>
</file>

<file path=ppt/tags/tag14.xml><?xml version="1.0" encoding="utf-8"?>
<p:tagLst xmlns:p="http://schemas.openxmlformats.org/presentationml/2006/main">
  <p:tag name="TIMING" val="|0.3|8"/>
</p:tagLst>
</file>

<file path=ppt/tags/tag15.xml><?xml version="1.0" encoding="utf-8"?>
<p:tagLst xmlns:p="http://schemas.openxmlformats.org/presentationml/2006/main">
  <p:tag name="TIMING" val="|0.3|8"/>
</p:tagLst>
</file>

<file path=ppt/tags/tag16.xml><?xml version="1.0" encoding="utf-8"?>
<p:tagLst xmlns:p="http://schemas.openxmlformats.org/presentationml/2006/main">
  <p:tag name="TIMING" val="|0.3|8"/>
</p:tagLst>
</file>

<file path=ppt/tags/tag17.xml><?xml version="1.0" encoding="utf-8"?>
<p:tagLst xmlns:p="http://schemas.openxmlformats.org/presentationml/2006/main">
  <p:tag name="TIMING" val="|0.3|8"/>
</p:tagLst>
</file>

<file path=ppt/tags/tag18.xml><?xml version="1.0" encoding="utf-8"?>
<p:tagLst xmlns:p="http://schemas.openxmlformats.org/presentationml/2006/main">
  <p:tag name="TIMING" val="|0.3|8"/>
</p:tagLst>
</file>

<file path=ppt/tags/tag19.xml><?xml version="1.0" encoding="utf-8"?>
<p:tagLst xmlns:p="http://schemas.openxmlformats.org/presentationml/2006/main">
  <p:tag name="TIMING" val="|0.3|8"/>
</p:tagLst>
</file>

<file path=ppt/tags/tag2.xml><?xml version="1.0" encoding="utf-8"?>
<p:tagLst xmlns:p="http://schemas.openxmlformats.org/presentationml/2006/main">
  <p:tag name="TIMING" val="|0.3|8"/>
</p:tagLst>
</file>

<file path=ppt/tags/tag20.xml><?xml version="1.0" encoding="utf-8"?>
<p:tagLst xmlns:p="http://schemas.openxmlformats.org/presentationml/2006/main">
  <p:tag name="TIMING" val="|0.3|8"/>
</p:tagLst>
</file>

<file path=ppt/tags/tag21.xml><?xml version="1.0" encoding="utf-8"?>
<p:tagLst xmlns:p="http://schemas.openxmlformats.org/presentationml/2006/main">
  <p:tag name="TIMING" val="|0.3|8"/>
</p:tagLst>
</file>

<file path=ppt/tags/tag22.xml><?xml version="1.0" encoding="utf-8"?>
<p:tagLst xmlns:p="http://schemas.openxmlformats.org/presentationml/2006/main">
  <p:tag name="COMMONDATA" val="eyJoZGlkIjoiMTdlMWFlOWY3ODUzY2IxNWQ1YmNlMzM3YjllMWJkOGIifQ=="/>
</p:tagLst>
</file>

<file path=ppt/tags/tag3.xml><?xml version="1.0" encoding="utf-8"?>
<p:tagLst xmlns:p="http://schemas.openxmlformats.org/presentationml/2006/main">
  <p:tag name="TIMING" val="|0.3|8"/>
</p:tagLst>
</file>

<file path=ppt/tags/tag4.xml><?xml version="1.0" encoding="utf-8"?>
<p:tagLst xmlns:p="http://schemas.openxmlformats.org/presentationml/2006/main">
  <p:tag name="TIMING" val="|0.3|8"/>
</p:tagLst>
</file>

<file path=ppt/tags/tag5.xml><?xml version="1.0" encoding="utf-8"?>
<p:tagLst xmlns:p="http://schemas.openxmlformats.org/presentationml/2006/main">
  <p:tag name="TIMING" val="|0.3|8"/>
</p:tagLst>
</file>

<file path=ppt/tags/tag6.xml><?xml version="1.0" encoding="utf-8"?>
<p:tagLst xmlns:p="http://schemas.openxmlformats.org/presentationml/2006/main">
  <p:tag name="TIMING" val="|0.3|8"/>
</p:tagLst>
</file>

<file path=ppt/tags/tag7.xml><?xml version="1.0" encoding="utf-8"?>
<p:tagLst xmlns:p="http://schemas.openxmlformats.org/presentationml/2006/main">
  <p:tag name="TIMING" val="|0.3|8"/>
</p:tagLst>
</file>

<file path=ppt/tags/tag8.xml><?xml version="1.0" encoding="utf-8"?>
<p:tagLst xmlns:p="http://schemas.openxmlformats.org/presentationml/2006/main">
  <p:tag name="TIMING" val="|0.3|8"/>
</p:tagLst>
</file>

<file path=ppt/tags/tag9.xml><?xml version="1.0" encoding="utf-8"?>
<p:tagLst xmlns:p="http://schemas.openxmlformats.org/presentationml/2006/main">
  <p:tag name="TIMING" val="|0.3|8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0</TotalTime>
  <Words>7651</Words>
  <Application>WPS 演示</Application>
  <PresentationFormat>全屏显示(4:3)</PresentationFormat>
  <Paragraphs>586</Paragraphs>
  <Slides>60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60</vt:i4>
      </vt:variant>
    </vt:vector>
  </HeadingPairs>
  <TitlesOfParts>
    <vt:vector size="147" baseType="lpstr">
      <vt:lpstr>Arial</vt:lpstr>
      <vt:lpstr>宋体</vt:lpstr>
      <vt:lpstr>Wingdings</vt:lpstr>
      <vt:lpstr>Times New Roman</vt:lpstr>
      <vt:lpstr>Arial Black</vt:lpstr>
      <vt:lpstr>Arial Narrow</vt:lpstr>
      <vt:lpstr>黑体</vt:lpstr>
      <vt:lpstr>华文中宋</vt:lpstr>
      <vt:lpstr>仿宋_GB2312</vt:lpstr>
      <vt:lpstr>仿宋</vt:lpstr>
      <vt:lpstr>Cambria Math</vt:lpstr>
      <vt:lpstr>微软雅黑</vt:lpstr>
      <vt:lpstr>Arial Unicode MS</vt:lpstr>
      <vt:lpstr>Gill Sans MT</vt:lpstr>
      <vt:lpstr>华文新魏</vt:lpstr>
      <vt:lpstr>Calibri</vt:lpstr>
      <vt:lpstr>1_Radial</vt:lpstr>
      <vt:lpstr>Radial</vt:lpstr>
      <vt:lpstr>默认设计模板</vt:lpstr>
      <vt:lpstr>Word.Picture.8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Visio.Drawing.15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语音信号处理  Speech signal processing</vt:lpstr>
      <vt:lpstr>PowerPoint 演示文稿</vt:lpstr>
      <vt:lpstr>传统说话人识别技术 </vt:lpstr>
      <vt:lpstr>说话人识别</vt:lpstr>
      <vt:lpstr>PowerPoint 演示文稿</vt:lpstr>
      <vt:lpstr>说话人识别</vt:lpstr>
      <vt:lpstr>说话人识别</vt:lpstr>
      <vt:lpstr>说话人识别</vt:lpstr>
      <vt:lpstr>PowerPoint 演示文稿</vt:lpstr>
      <vt:lpstr>说话人识别</vt:lpstr>
      <vt:lpstr>说话人识别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基于深度学习的说话人识别</vt:lpstr>
      <vt:lpstr>基于深度学习的说话人确认</vt:lpstr>
      <vt:lpstr>PowerPoint 演示文稿</vt:lpstr>
      <vt:lpstr>在i-vector框架下的改进</vt:lpstr>
      <vt:lpstr>在i-vector框架下的改进</vt:lpstr>
      <vt:lpstr>在i-vector框架下的改进</vt:lpstr>
      <vt:lpstr>在i-vector框架下的改进</vt:lpstr>
      <vt:lpstr>在i-vector框架下的改进</vt:lpstr>
      <vt:lpstr>在i-vector框架下的改进</vt:lpstr>
      <vt:lpstr>PowerPoint 演示文稿</vt:lpstr>
      <vt:lpstr>PowerPoint 演示文稿</vt:lpstr>
      <vt:lpstr>PowerPoint 演示文稿</vt:lpstr>
      <vt:lpstr>PowerPoint 演示文稿</vt:lpstr>
      <vt:lpstr>End-to-end 系统</vt:lpstr>
      <vt:lpstr>End-to-end 系统</vt:lpstr>
      <vt:lpstr>End-to-end 系统</vt:lpstr>
      <vt:lpstr>PowerPoint 演示文稿</vt:lpstr>
      <vt:lpstr>Siamese Networks</vt:lpstr>
      <vt:lpstr>Siamese Networks</vt:lpstr>
      <vt:lpstr>Triplet Networks</vt:lpstr>
      <vt:lpstr>Triplet Networks</vt:lpstr>
      <vt:lpstr>Triplet Networks</vt:lpstr>
      <vt:lpstr>Triplet Networks</vt:lpstr>
      <vt:lpstr>Triplet Networks</vt:lpstr>
      <vt:lpstr>PowerPoint 演示文稿</vt:lpstr>
      <vt:lpstr>PowerPoint 演示文稿</vt:lpstr>
      <vt:lpstr>距离计算</vt:lpstr>
      <vt:lpstr>距离计算</vt:lpstr>
    </vt:vector>
  </TitlesOfParts>
  <Company>雨薇在线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郑铁然</cp:lastModifiedBy>
  <cp:revision>141</cp:revision>
  <cp:lastPrinted>2018-09-25T10:48:00Z</cp:lastPrinted>
  <dcterms:created xsi:type="dcterms:W3CDTF">2004-08-18T11:10:00Z</dcterms:created>
  <dcterms:modified xsi:type="dcterms:W3CDTF">2022-09-05T03:10:02Z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04DD10BDC91A4B228871E69B02C75618</vt:lpwstr>
  </property>
  <property fmtid="{D5CDD505-2E9C-101B-9397-08002B2CF9AE}" pid="3" name="KSOProductBuildVer">
    <vt:lpwstr>2052-11.1.0.12313</vt:lpwstr>
  </property>
</Properties>
</file>