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1" r:id="rId2"/>
    <p:sldMasterId id="2147483662" r:id="rId3"/>
    <p:sldMasterId id="2147483696" r:id="rId4"/>
  </p:sldMasterIdLst>
  <p:notesMasterIdLst>
    <p:notesMasterId r:id="rId11"/>
  </p:notesMasterIdLst>
  <p:handoutMasterIdLst>
    <p:handoutMasterId r:id="rId12"/>
  </p:handoutMasterIdLst>
  <p:sldIdLst>
    <p:sldId id="486" r:id="rId5"/>
    <p:sldId id="483" r:id="rId6"/>
    <p:sldId id="477" r:id="rId7"/>
    <p:sldId id="456" r:id="rId8"/>
    <p:sldId id="478" r:id="rId9"/>
    <p:sldId id="485" r:id="rId10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61628"/>
    <a:srgbClr val="996633"/>
    <a:srgbClr val="CC9900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28" autoAdjust="0"/>
    <p:restoredTop sz="94608" autoAdjust="0"/>
  </p:normalViewPr>
  <p:slideViewPr>
    <p:cSldViewPr showGuides="1">
      <p:cViewPr varScale="1">
        <p:scale>
          <a:sx n="98" d="100"/>
          <a:sy n="98" d="100"/>
        </p:scale>
        <p:origin x="1284" y="68"/>
      </p:cViewPr>
      <p:guideLst>
        <p:guide orient="horz" pos="2160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F111691-F249-49BF-AD13-77AC163C2E72}" type="datetimeFigureOut">
              <a:rPr lang="zh-CN" altLang="en-US"/>
              <a:pPr>
                <a:defRPr/>
              </a:pPr>
              <a:t>2023/11/11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D217722-F9DE-4589-BAF8-332D113C64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2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0388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50388"/>
            <a:ext cx="29718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7847A5-3418-4168-BB03-40E320A0CA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573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C178F2-0ED2-354D-83E6-BC930EF2590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61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32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55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60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9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55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41D5B-C7CF-41E9-8BFC-B81285AC3D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4258939"/>
      </p:ext>
    </p:extLst>
  </p:cSld>
  <p:clrMapOvr>
    <a:masterClrMapping/>
  </p:clrMapOvr>
  <p:transition spd="slow" advClick="0"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C2D64-1FDD-46B2-AA0E-566EBA5F56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618676"/>
      </p:ext>
    </p:extLst>
  </p:cSld>
  <p:clrMapOvr>
    <a:masterClrMapping/>
  </p:clrMapOvr>
  <p:transition spd="slow" advClick="0"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15900"/>
            <a:ext cx="2084387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15900"/>
            <a:ext cx="6102350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47193-5223-410B-8004-74950257FF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913350"/>
      </p:ext>
    </p:extLst>
  </p:cSld>
  <p:clrMapOvr>
    <a:masterClrMapping/>
  </p:clrMapOvr>
  <p:transition spd="slow" advClick="0"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06905962"/>
      </p:ext>
    </p:extLst>
  </p:cSld>
  <p:clrMapOvr>
    <a:masterClrMapping/>
  </p:clrMapOvr>
  <p:transition spd="slow" advClick="0"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38709545"/>
      </p:ext>
    </p:extLst>
  </p:cSld>
  <p:clrMapOvr>
    <a:masterClrMapping/>
  </p:clrMapOvr>
  <p:transition spd="slow" advClick="0">
    <p:sndAc>
      <p:endSnd/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3167251"/>
      </p:ext>
    </p:extLst>
  </p:cSld>
  <p:clrMapOvr>
    <a:masterClrMapping/>
  </p:clrMapOvr>
  <p:transition spd="slow" advClick="0">
    <p:sndAc>
      <p:endSnd/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9202163"/>
      </p:ext>
    </p:extLst>
  </p:cSld>
  <p:clrMapOvr>
    <a:masterClrMapping/>
  </p:clrMapOvr>
  <p:transition spd="slow" advClick="0"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96003753"/>
      </p:ext>
    </p:extLst>
  </p:cSld>
  <p:clrMapOvr>
    <a:masterClrMapping/>
  </p:clrMapOvr>
  <p:transition spd="slow" advClick="0">
    <p:sndAc>
      <p:endSnd/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94142098"/>
      </p:ext>
    </p:extLst>
  </p:cSld>
  <p:clrMapOvr>
    <a:masterClrMapping/>
  </p:clrMapOvr>
  <p:transition spd="slow" advClick="0">
    <p:sndAc>
      <p:endSnd/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652521"/>
      </p:ext>
    </p:extLst>
  </p:cSld>
  <p:clrMapOvr>
    <a:masterClrMapping/>
  </p:clrMapOvr>
  <p:transition spd="slow" advClick="0">
    <p:sndAc>
      <p:endSnd/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1451705"/>
      </p:ext>
    </p:extLst>
  </p:cSld>
  <p:clrMapOvr>
    <a:masterClrMapping/>
  </p:clrMapOvr>
  <p:transition spd="slow" advClick="0"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9342B-1D0C-4C87-A696-AE5BD3D6C0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427063"/>
      </p:ext>
    </p:extLst>
  </p:cSld>
  <p:clrMapOvr>
    <a:masterClrMapping/>
  </p:clrMapOvr>
  <p:transition spd="slow" advClick="0"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7876473"/>
      </p:ext>
    </p:extLst>
  </p:cSld>
  <p:clrMapOvr>
    <a:masterClrMapping/>
  </p:clrMapOvr>
  <p:transition spd="slow" advClick="0">
    <p:sndAc>
      <p:endSnd/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4989149"/>
      </p:ext>
    </p:extLst>
  </p:cSld>
  <p:clrMapOvr>
    <a:masterClrMapping/>
  </p:clrMapOvr>
  <p:transition spd="slow" advClick="0">
    <p:sndAc>
      <p:endSnd/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47033813"/>
      </p:ext>
    </p:extLst>
  </p:cSld>
  <p:clrMapOvr>
    <a:masterClrMapping/>
  </p:clrMapOvr>
  <p:transition spd="slow" advClick="0">
    <p:sndAc>
      <p:endSnd/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FD1BE-9A24-4ABB-8E66-560EA6A1DF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900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2C963-E0A7-42F7-8FAD-B21C46696F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658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37D3D-CAAF-4017-B871-F905C63F36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6663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A83EA-F16A-41B4-A35C-7CA23289B5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4959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843DB-975B-4589-AE69-FB160CC0C2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1128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C28B7-A46D-492B-B924-04F8242A50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8888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2E4ED-E153-4BBF-9C40-4C1BA4B76F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78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71257-F651-4830-91FE-B8FD3A2DF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641566"/>
      </p:ext>
    </p:extLst>
  </p:cSld>
  <p:clrMapOvr>
    <a:masterClrMapping/>
  </p:clrMapOvr>
  <p:transition spd="slow" advClick="0">
    <p:sndAc>
      <p:endSnd/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E5126-C2C7-4B90-8322-5292A2A408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2548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46550-8C4D-4F6D-A434-8579F08007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6324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E6D23-AE9F-4212-9947-F857A2BFE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2471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0B9D0-2EDD-4D8B-9176-4274A3030C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7033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54452" y="195833"/>
            <a:ext cx="3435095" cy="625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11/11/2023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1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+mn-e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1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 Medium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67525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7375E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11/11/2023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1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+mn-e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1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 Medium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39225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7375E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11/11/2023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1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+mn-e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1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 Medium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3164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7375E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11/11/2023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1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+mn-e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1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 Medium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48841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819275" y="3152839"/>
            <a:ext cx="3323200" cy="3705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3229355" y="556309"/>
            <a:ext cx="2663951" cy="169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31826" y="553974"/>
            <a:ext cx="3394710" cy="199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5795772" y="549402"/>
            <a:ext cx="3240785" cy="204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bg object 20"/>
          <p:cNvSpPr/>
          <p:nvPr/>
        </p:nvSpPr>
        <p:spPr>
          <a:xfrm>
            <a:off x="7815071" y="198120"/>
            <a:ext cx="394716" cy="3947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bg object 21"/>
          <p:cNvSpPr/>
          <p:nvPr/>
        </p:nvSpPr>
        <p:spPr>
          <a:xfrm>
            <a:off x="8196833" y="217170"/>
            <a:ext cx="747522" cy="338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11/11/2023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1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+mn-e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1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 Medium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10599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lang="en-US" sz="4400" b="1" kern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1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B0DD-5CA8-413B-9D98-C20793B9E8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6070032"/>
      </p:ext>
    </p:extLst>
  </p:cSld>
  <p:clrMapOvr>
    <a:masterClrMapping/>
  </p:clrMapOvr>
  <p:transition spd="slow" advClick="0"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EC62F-676E-4536-9A52-2309C69F88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316103"/>
      </p:ext>
    </p:extLst>
  </p:cSld>
  <p:clrMapOvr>
    <a:masterClrMapping/>
  </p:clrMapOvr>
  <p:transition spd="slow" advClick="0"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6F8B4-B054-4685-9B5D-BD1CE4E33E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3976914"/>
      </p:ext>
    </p:extLst>
  </p:cSld>
  <p:clrMapOvr>
    <a:masterClrMapping/>
  </p:clrMapOvr>
  <p:transition spd="slow" advClick="0"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38BD6-CD08-4B18-A00E-213EF5559B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3237683"/>
      </p:ext>
    </p:extLst>
  </p:cSld>
  <p:clrMapOvr>
    <a:masterClrMapping/>
  </p:clrMapOvr>
  <p:transition spd="slow" advClick="0"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BF579-F828-4DD0-9748-1571BF19EE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289531"/>
      </p:ext>
    </p:extLst>
  </p:cSld>
  <p:clrMapOvr>
    <a:masterClrMapping/>
  </p:clrMapOvr>
  <p:transition spd="slow" advClick="0"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C05E3-AD46-4E9C-B21F-7DEECDF53C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072808"/>
      </p:ext>
    </p:extLst>
  </p:cSld>
  <p:clrMapOvr>
    <a:masterClrMapping/>
  </p:clrMapOvr>
  <p:transition spd="slow" advClick="0"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032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7775 w 4917"/>
                <a:gd name="T3" fmla="*/ 0 h 1000"/>
                <a:gd name="T4" fmla="*/ 8657 w 4917"/>
                <a:gd name="T5" fmla="*/ 881 h 1000"/>
                <a:gd name="T6" fmla="*/ 7777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159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AE5B700-EE1E-4D63-B1C2-C88A146C7A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115888"/>
            <a:ext cx="8686800" cy="6096000"/>
            <a:chOff x="0" y="96"/>
            <a:chExt cx="5472" cy="3840"/>
          </a:xfrm>
        </p:grpSpPr>
        <p:sp>
          <p:nvSpPr>
            <p:cNvPr id="2054" name="AutoShape 3"/>
            <p:cNvSpPr>
              <a:spLocks noChangeArrowheads="1"/>
            </p:cNvSpPr>
            <p:nvPr userDrawn="1"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55" name="AutoShape 4"/>
            <p:cNvSpPr>
              <a:spLocks noChangeArrowheads="1"/>
            </p:cNvSpPr>
            <p:nvPr userDrawn="1"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261 w 7000"/>
                <a:gd name="T3" fmla="*/ 0 h 1000"/>
                <a:gd name="T4" fmla="*/ 2435 w 7000"/>
                <a:gd name="T5" fmla="*/ 174 h 1000"/>
                <a:gd name="T6" fmla="*/ 2262 w 7000"/>
                <a:gd name="T7" fmla="*/ 348 h 1000"/>
                <a:gd name="T8" fmla="*/ 0 w 7000"/>
                <a:gd name="T9" fmla="*/ 34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Line 5"/>
            <p:cNvSpPr>
              <a:spLocks noChangeShapeType="1"/>
            </p:cNvSpPr>
            <p:nvPr userDrawn="1"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2053" name="Picture 11" descr="index2008_0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6245225"/>
            <a:ext cx="1831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08F23A-9504-4358-88BF-208BD38AFA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64559" y="1574800"/>
            <a:ext cx="1214881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7375E"/>
                </a:solidFill>
                <a:latin typeface="Noto Sans CJK JP Medium"/>
                <a:cs typeface="Noto Sans CJK JP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5648" y="2310891"/>
            <a:ext cx="8172703" cy="276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UKIJ CJK"/>
                <a:cs typeface="UKIJ CJ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11/11/2023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620767" y="6560591"/>
            <a:ext cx="24892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Noto Sans CJK JP Medium"/>
                <a:cs typeface="Noto Sans CJK JP Medium"/>
              </a:defRPr>
            </a:lvl1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1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JP Medium"/>
                <a:ea typeface="+mn-e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6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100" b="0" i="0" u="none" strike="noStrike" kern="1200" cap="none" spc="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CJK JP Medium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01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C319E-50BB-504D-A4F4-BF29BEBBE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8007"/>
            <a:ext cx="9144000" cy="28190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zh-CN" altLang="en-US" sz="4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视听觉信息理解</a:t>
            </a:r>
            <a:br>
              <a:rPr lang="en-US" altLang="zh-CN" sz="4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3600" b="1" dirty="0"/>
              <a:t>                    --</a:t>
            </a:r>
            <a:r>
              <a:rPr lang="zh-CN" altLang="en-US" sz="3600" dirty="0"/>
              <a:t>视觉部分</a:t>
            </a:r>
            <a:br>
              <a:rPr lang="en" altLang="zh-CN" sz="2800" b="1" dirty="0"/>
            </a:br>
            <a:endParaRPr kumimoji="1" lang="zh-CN" altLang="en-US" sz="3600" b="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200150" y="3637756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实验说明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2800" dirty="0"/>
              <a:t>任冬伟</a:t>
            </a:r>
          </a:p>
        </p:txBody>
      </p:sp>
    </p:spTree>
    <p:extLst>
      <p:ext uri="{BB962C8B-B14F-4D97-AF65-F5344CB8AC3E}">
        <p14:creationId xmlns:p14="http://schemas.microsoft.com/office/powerpoint/2010/main" val="208619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93"/>
    </mc:Choice>
    <mc:Fallback xmlns="">
      <p:transition spd="slow" advTm="4199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120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目标检测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实例分割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实验报告要求总结</a:t>
            </a:r>
            <a:endParaRPr lang="en-US" altLang="ko-K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396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对于取得检测、分割结果很重要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提出了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Cluster-NMS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，速度快，且能够嵌入各种因素提高性能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457302"/>
            <a:ext cx="91872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[1] Enhancing Geometric Factors in Model Learning and Inference for Object Detection and Instance Segmentation, IEEE TCYB 2022</a:t>
            </a:r>
            <a:endParaRPr lang="zh-CN" altLang="en-US" sz="1200" dirty="0"/>
          </a:p>
        </p:txBody>
      </p:sp>
      <p:pic>
        <p:nvPicPr>
          <p:cNvPr id="1026" name="Picture 2" descr="在这里插入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174" y="2786229"/>
            <a:ext cx="455295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442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目标检测</a:t>
            </a:r>
            <a:r>
              <a:rPr lang="en-US" altLang="zh-CN" dirty="0"/>
              <a:t>&amp;</a:t>
            </a:r>
            <a:r>
              <a:rPr lang="zh-CN" altLang="en-US" dirty="0"/>
              <a:t>实例分割</a:t>
            </a:r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YOLACT[2]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为基础框架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实现基础的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Cluster-NMS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 VOC / COCO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数据集比较其与原始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的结果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DIoU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-NMS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Weighted-NMS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Penalty Mechanism NMS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Cluster-NMS</a:t>
            </a: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https://github.com/Zzh-tju/CIoU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7200" y="4869160"/>
            <a:ext cx="142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Cluster-NMS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63370" y="6381328"/>
            <a:ext cx="489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[2] YOLACT Real-time Instance Segmentation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88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实验方案</a:t>
            </a:r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p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在实验报告中，专业地描述算法结构，介绍算法流程。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在源文件中适当位置加入中文注释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064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实验报告内容要求</a:t>
            </a:r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539552" y="1417638"/>
            <a:ext cx="7920880" cy="636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一、算法描述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二、算法复现过程及结果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三、创新性尝试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11.26</a:t>
            </a:r>
            <a:r>
              <a:rPr lang="zh-CN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日前将下列文件的电子版发送到</a:t>
            </a: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csdren@hit.edu.cn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（压缩文件：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学号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姓名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视觉报告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&amp;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.zip</a:t>
            </a:r>
            <a:r>
              <a:rPr lang="zh-CN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</a:t>
            </a:r>
            <a:r>
              <a:rPr lang="zh-CN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实验报告</a:t>
            </a: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; </a:t>
            </a:r>
            <a:r>
              <a:rPr lang="zh-CN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</a:t>
            </a:r>
            <a:r>
              <a:rPr lang="zh-CN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加注释的代码文件；</a:t>
            </a:r>
            <a:endParaRPr lang="en-US" altLang="zh-CN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</a:t>
            </a:r>
            <a:r>
              <a:rPr lang="zh-CN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课程报告</a:t>
            </a: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zh-CN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翻转课堂</a:t>
            </a: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PPT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918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8"/>
</p:tagLst>
</file>

<file path=ppt/theme/theme1.xml><?xml version="1.0" encoding="utf-8"?>
<a:theme xmlns:a="http://schemas.openxmlformats.org/drawingml/2006/main" name="1_Radial">
  <a:themeElements>
    <a:clrScheme name="1_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1_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3132</TotalTime>
  <Words>254</Words>
  <Application>Microsoft Office PowerPoint</Application>
  <PresentationFormat>全屏显示(4:3)</PresentationFormat>
  <Paragraphs>42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Carlito</vt:lpstr>
      <vt:lpstr>Noto Sans CJK JP Medium</vt:lpstr>
      <vt:lpstr>UKIJ CJK</vt:lpstr>
      <vt:lpstr>等线</vt:lpstr>
      <vt:lpstr>Microsoft YaHei</vt:lpstr>
      <vt:lpstr>Arial</vt:lpstr>
      <vt:lpstr>Arial Black</vt:lpstr>
      <vt:lpstr>Arial Narrow</vt:lpstr>
      <vt:lpstr>Calibri</vt:lpstr>
      <vt:lpstr>Times New Roman</vt:lpstr>
      <vt:lpstr>Wingdings</vt:lpstr>
      <vt:lpstr>1_Radial</vt:lpstr>
      <vt:lpstr>Radial</vt:lpstr>
      <vt:lpstr>默认设计模板</vt:lpstr>
      <vt:lpstr>Office Theme</vt:lpstr>
      <vt:lpstr>视听觉信息理解                     --视觉部分 </vt:lpstr>
      <vt:lpstr>内容</vt:lpstr>
      <vt:lpstr>实验内容</vt:lpstr>
      <vt:lpstr>目标检测&amp;实例分割</vt:lpstr>
      <vt:lpstr>实验方案</vt:lpstr>
      <vt:lpstr>实验报告内容要求</vt:lpstr>
    </vt:vector>
  </TitlesOfParts>
  <Company>雨薇在线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雨薇</dc:creator>
  <cp:lastModifiedBy>Ren Dongwei</cp:lastModifiedBy>
  <cp:revision>176</cp:revision>
  <cp:lastPrinted>2018-09-25T10:48:26Z</cp:lastPrinted>
  <dcterms:created xsi:type="dcterms:W3CDTF">2004-08-18T11:10:35Z</dcterms:created>
  <dcterms:modified xsi:type="dcterms:W3CDTF">2023-11-11T10:18:17Z</dcterms:modified>
</cp:coreProperties>
</file>