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04" r:id="rId1"/>
  </p:sldMasterIdLst>
  <p:notesMasterIdLst>
    <p:notesMasterId r:id="rId59"/>
  </p:notesMasterIdLst>
  <p:handoutMasterIdLst>
    <p:handoutMasterId r:id="rId60"/>
  </p:handoutMasterIdLst>
  <p:sldIdLst>
    <p:sldId id="656" r:id="rId2"/>
    <p:sldId id="696" r:id="rId3"/>
    <p:sldId id="655" r:id="rId4"/>
    <p:sldId id="657" r:id="rId5"/>
    <p:sldId id="597" r:id="rId6"/>
    <p:sldId id="658" r:id="rId7"/>
    <p:sldId id="659" r:id="rId8"/>
    <p:sldId id="695" r:id="rId9"/>
    <p:sldId id="450" r:id="rId10"/>
    <p:sldId id="406" r:id="rId11"/>
    <p:sldId id="662" r:id="rId12"/>
    <p:sldId id="602" r:id="rId13"/>
    <p:sldId id="542" r:id="rId14"/>
    <p:sldId id="697" r:id="rId15"/>
    <p:sldId id="507" r:id="rId16"/>
    <p:sldId id="721" r:id="rId17"/>
    <p:sldId id="679" r:id="rId18"/>
    <p:sldId id="688" r:id="rId19"/>
    <p:sldId id="513" r:id="rId20"/>
    <p:sldId id="566" r:id="rId21"/>
    <p:sldId id="681" r:id="rId22"/>
    <p:sldId id="572" r:id="rId23"/>
    <p:sldId id="625" r:id="rId24"/>
    <p:sldId id="691" r:id="rId25"/>
    <p:sldId id="627" r:id="rId26"/>
    <p:sldId id="687" r:id="rId27"/>
    <p:sldId id="722" r:id="rId28"/>
    <p:sldId id="692" r:id="rId29"/>
    <p:sldId id="683" r:id="rId30"/>
    <p:sldId id="579" r:id="rId31"/>
    <p:sldId id="580" r:id="rId32"/>
    <p:sldId id="581" r:id="rId33"/>
    <p:sldId id="582" r:id="rId34"/>
    <p:sldId id="690" r:id="rId35"/>
    <p:sldId id="612" r:id="rId36"/>
    <p:sldId id="611" r:id="rId37"/>
    <p:sldId id="744" r:id="rId38"/>
    <p:sldId id="755" r:id="rId39"/>
    <p:sldId id="739" r:id="rId40"/>
    <p:sldId id="740" r:id="rId41"/>
    <p:sldId id="756" r:id="rId42"/>
    <p:sldId id="741" r:id="rId43"/>
    <p:sldId id="757" r:id="rId44"/>
    <p:sldId id="743" r:id="rId45"/>
    <p:sldId id="699" r:id="rId46"/>
    <p:sldId id="700" r:id="rId47"/>
    <p:sldId id="701" r:id="rId48"/>
    <p:sldId id="702" r:id="rId49"/>
    <p:sldId id="703" r:id="rId50"/>
    <p:sldId id="705" r:id="rId51"/>
    <p:sldId id="706" r:id="rId52"/>
    <p:sldId id="707" r:id="rId53"/>
    <p:sldId id="704" r:id="rId54"/>
    <p:sldId id="708" r:id="rId55"/>
    <p:sldId id="709" r:id="rId56"/>
    <p:sldId id="710" r:id="rId57"/>
    <p:sldId id="685" r:id="rId58"/>
  </p:sldIdLst>
  <p:sldSz cx="9144000" cy="5143500" type="screen16x9"/>
  <p:notesSz cx="7099300" cy="10234613"/>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00"/>
    <a:srgbClr val="FF00FF"/>
    <a:srgbClr val="FF33CC"/>
    <a:srgbClr val="0000FF"/>
    <a:srgbClr val="3333CC"/>
    <a:srgbClr val="FFFF99"/>
    <a:srgbClr val="FF99CC"/>
    <a:srgbClr val="FFCCCC"/>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5" autoAdjust="0"/>
    <p:restoredTop sz="69362" autoAdjust="0"/>
  </p:normalViewPr>
  <p:slideViewPr>
    <p:cSldViewPr>
      <p:cViewPr varScale="1">
        <p:scale>
          <a:sx n="145" d="100"/>
          <a:sy n="145" d="100"/>
        </p:scale>
        <p:origin x="2304"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2" d="100"/>
          <a:sy n="62" d="100"/>
        </p:scale>
        <p:origin x="-2940" y="-84"/>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7085" cy="511486"/>
          </a:xfrm>
          <a:prstGeom prst="rect">
            <a:avLst/>
          </a:prstGeom>
        </p:spPr>
        <p:txBody>
          <a:bodyPr vert="horz" lIns="94887" tIns="47444" rIns="94887" bIns="47444" rtlCol="0"/>
          <a:lstStyle>
            <a:lvl1pPr algn="l">
              <a:defRPr sz="1200"/>
            </a:lvl1pPr>
          </a:lstStyle>
          <a:p>
            <a:endParaRPr lang="zh-CN" altLang="en-US"/>
          </a:p>
        </p:txBody>
      </p:sp>
      <p:sp>
        <p:nvSpPr>
          <p:cNvPr id="3" name="日期占位符 2"/>
          <p:cNvSpPr>
            <a:spLocks noGrp="1"/>
          </p:cNvSpPr>
          <p:nvPr>
            <p:ph type="dt" sz="quarter" idx="1"/>
          </p:nvPr>
        </p:nvSpPr>
        <p:spPr>
          <a:xfrm>
            <a:off x="4020548" y="0"/>
            <a:ext cx="3077085" cy="511486"/>
          </a:xfrm>
          <a:prstGeom prst="rect">
            <a:avLst/>
          </a:prstGeom>
        </p:spPr>
        <p:txBody>
          <a:bodyPr vert="horz" lIns="94887" tIns="47444" rIns="94887" bIns="47444" rtlCol="0"/>
          <a:lstStyle>
            <a:lvl1pPr algn="r">
              <a:defRPr sz="1200"/>
            </a:lvl1pPr>
          </a:lstStyle>
          <a:p>
            <a:fld id="{C48AA596-337F-488F-89AF-E0E1B958A628}" type="datetimeFigureOut">
              <a:rPr lang="zh-CN" altLang="en-US" smtClean="0"/>
              <a:pPr/>
              <a:t>2023/2/19</a:t>
            </a:fld>
            <a:endParaRPr lang="zh-CN" altLang="en-US"/>
          </a:p>
        </p:txBody>
      </p:sp>
      <p:sp>
        <p:nvSpPr>
          <p:cNvPr id="4" name="页脚占位符 3"/>
          <p:cNvSpPr>
            <a:spLocks noGrp="1"/>
          </p:cNvSpPr>
          <p:nvPr>
            <p:ph type="ftr" sz="quarter" idx="2"/>
          </p:nvPr>
        </p:nvSpPr>
        <p:spPr>
          <a:xfrm>
            <a:off x="1" y="9721494"/>
            <a:ext cx="3077085" cy="511485"/>
          </a:xfrm>
          <a:prstGeom prst="rect">
            <a:avLst/>
          </a:prstGeom>
        </p:spPr>
        <p:txBody>
          <a:bodyPr vert="horz" lIns="94887" tIns="47444" rIns="94887" bIns="47444"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0548" y="9721494"/>
            <a:ext cx="3077085" cy="511485"/>
          </a:xfrm>
          <a:prstGeom prst="rect">
            <a:avLst/>
          </a:prstGeom>
        </p:spPr>
        <p:txBody>
          <a:bodyPr vert="horz" lIns="94887" tIns="47444" rIns="94887" bIns="47444" rtlCol="0" anchor="b"/>
          <a:lstStyle>
            <a:lvl1pPr algn="r">
              <a:defRPr sz="1200"/>
            </a:lvl1pPr>
          </a:lstStyle>
          <a:p>
            <a:fld id="{4511AFB4-51AD-4D63-AAD5-8EFB9F200E92}" type="slidenum">
              <a:rPr lang="zh-CN" altLang="en-US" smtClean="0"/>
              <a:pPr/>
              <a:t>‹#›</a:t>
            </a:fld>
            <a:endParaRPr lang="zh-CN" altLang="en-US"/>
          </a:p>
        </p:txBody>
      </p:sp>
    </p:spTree>
    <p:extLst>
      <p:ext uri="{BB962C8B-B14F-4D97-AF65-F5344CB8AC3E}">
        <p14:creationId xmlns:p14="http://schemas.microsoft.com/office/powerpoint/2010/main" val="2364306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t" anchorCtr="0" compatLnSpc="1">
            <a:prstTxWarp prst="textNoShape">
              <a:avLst/>
            </a:prstTxWarp>
          </a:bodyPr>
          <a:lstStyle>
            <a:lvl1pPr defTabSz="990057">
              <a:defRPr sz="1300" smtClean="0">
                <a:latin typeface="Arial" pitchFamily="34" charset="0"/>
              </a:defRPr>
            </a:lvl1pPr>
          </a:lstStyle>
          <a:p>
            <a:pPr>
              <a:defRPr/>
            </a:pPr>
            <a:endParaRPr lang="zh-CN" altLang="en-US"/>
          </a:p>
        </p:txBody>
      </p:sp>
      <p:sp>
        <p:nvSpPr>
          <p:cNvPr id="340995" name="Rectangle 3"/>
          <p:cNvSpPr>
            <a:spLocks noGrp="1" noChangeArrowheads="1"/>
          </p:cNvSpPr>
          <p:nvPr>
            <p:ph type="dt"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t" anchorCtr="0" compatLnSpc="1">
            <a:prstTxWarp prst="textNoShape">
              <a:avLst/>
            </a:prstTxWarp>
          </a:bodyPr>
          <a:lstStyle>
            <a:lvl1pPr algn="r" defTabSz="990057">
              <a:defRPr sz="1300" smtClean="0">
                <a:latin typeface="Arial" pitchFamily="34"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39700" y="768350"/>
            <a:ext cx="6821488"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0997" name="Rectangle 5"/>
          <p:cNvSpPr>
            <a:spLocks noGrp="1" noChangeArrowheads="1"/>
          </p:cNvSpPr>
          <p:nvPr>
            <p:ph type="body" sz="quarter" idx="3"/>
          </p:nvPr>
        </p:nvSpPr>
        <p:spPr bwMode="auto">
          <a:xfrm>
            <a:off x="710097" y="4861564"/>
            <a:ext cx="5679107"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0998" name="Rectangle 6"/>
          <p:cNvSpPr>
            <a:spLocks noGrp="1" noChangeArrowheads="1"/>
          </p:cNvSpPr>
          <p:nvPr>
            <p:ph type="ftr" sz="quarter" idx="4"/>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b" anchorCtr="0" compatLnSpc="1">
            <a:prstTxWarp prst="textNoShape">
              <a:avLst/>
            </a:prstTxWarp>
          </a:bodyPr>
          <a:lstStyle>
            <a:lvl1pPr defTabSz="990057">
              <a:defRPr sz="1300" smtClean="0">
                <a:latin typeface="Arial" pitchFamily="34" charset="0"/>
              </a:defRPr>
            </a:lvl1pPr>
          </a:lstStyle>
          <a:p>
            <a:pPr>
              <a:defRPr/>
            </a:pPr>
            <a:endParaRPr lang="en-US" altLang="zh-CN"/>
          </a:p>
        </p:txBody>
      </p:sp>
      <p:sp>
        <p:nvSpPr>
          <p:cNvPr id="340999" name="Rectangle 7"/>
          <p:cNvSpPr>
            <a:spLocks noGrp="1" noChangeArrowheads="1"/>
          </p:cNvSpPr>
          <p:nvPr>
            <p:ph type="sldNum" sz="quarter" idx="5"/>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1" tIns="49520" rIns="99041" bIns="49520" numCol="1" anchor="b" anchorCtr="0" compatLnSpc="1">
            <a:prstTxWarp prst="textNoShape">
              <a:avLst/>
            </a:prstTxWarp>
          </a:bodyPr>
          <a:lstStyle>
            <a:lvl1pPr algn="r" defTabSz="990057">
              <a:defRPr sz="1300" smtClean="0">
                <a:latin typeface="Arial" pitchFamily="34" charset="0"/>
              </a:defRPr>
            </a:lvl1pPr>
          </a:lstStyle>
          <a:p>
            <a:pPr>
              <a:defRPr/>
            </a:pPr>
            <a:fld id="{9C248093-BC3A-480A-B4FF-423A59574276}" type="slidenum">
              <a:rPr lang="zh-CN" altLang="en-US"/>
              <a:pPr>
                <a:defRPr/>
              </a:pPr>
              <a:t>‹#›</a:t>
            </a:fld>
            <a:endParaRPr lang="en-US" altLang="zh-CN"/>
          </a:p>
        </p:txBody>
      </p:sp>
    </p:spTree>
    <p:extLst>
      <p:ext uri="{BB962C8B-B14F-4D97-AF65-F5344CB8AC3E}">
        <p14:creationId xmlns:p14="http://schemas.microsoft.com/office/powerpoint/2010/main" val="13898841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MOOC</a:t>
            </a:r>
            <a:r>
              <a:rPr lang="zh-CN" altLang="en-US" dirty="0"/>
              <a:t>只占</a:t>
            </a:r>
            <a:r>
              <a:rPr lang="en-US" altLang="zh-CN" dirty="0"/>
              <a:t>80%</a:t>
            </a:r>
          </a:p>
          <a:p>
            <a:r>
              <a:rPr lang="zh-CN" altLang="en-US" dirty="0"/>
              <a:t>习题解答模板</a:t>
            </a:r>
          </a:p>
        </p:txBody>
      </p:sp>
      <p:sp>
        <p:nvSpPr>
          <p:cNvPr id="4" name="灯片编号占位符 3"/>
          <p:cNvSpPr>
            <a:spLocks noGrp="1"/>
          </p:cNvSpPr>
          <p:nvPr>
            <p:ph type="sldNum" sz="quarter" idx="10"/>
          </p:nvPr>
        </p:nvSpPr>
        <p:spPr/>
        <p:txBody>
          <a:bodyPr/>
          <a:lstStyle/>
          <a:p>
            <a:fld id="{7963FE6A-A07C-4F62-8FBF-E5DA1DFCF16A}" type="slidenum">
              <a:rPr lang="zh-CN" altLang="en-US" smtClean="0"/>
              <a:pPr/>
              <a:t>1</a:t>
            </a:fld>
            <a:endParaRPr lang="zh-CN" altLang="en-US"/>
          </a:p>
        </p:txBody>
      </p:sp>
    </p:spTree>
    <p:extLst>
      <p:ext uri="{BB962C8B-B14F-4D97-AF65-F5344CB8AC3E}">
        <p14:creationId xmlns:p14="http://schemas.microsoft.com/office/powerpoint/2010/main" val="1082745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50AE390-45C7-4B8F-A2C5-5E70510F9A67}" type="slidenum">
              <a:rPr lang="zh-CN" altLang="en-US">
                <a:latin typeface="Arial" pitchFamily="34" charset="0"/>
              </a:rPr>
              <a:pPr eaLnBrk="1" hangingPunct="1"/>
              <a:t>12</a:t>
            </a:fld>
            <a:endParaRPr lang="en-US" altLang="zh-CN">
              <a:latin typeface="Arial" pitchFamily="34" charset="0"/>
            </a:endParaRPr>
          </a:p>
        </p:txBody>
      </p:sp>
      <p:sp>
        <p:nvSpPr>
          <p:cNvPr id="79875" name="Rectangle 2"/>
          <p:cNvSpPr>
            <a:spLocks noGrp="1" noRot="1" noChangeAspect="1" noChangeArrowheads="1" noTextEdit="1"/>
          </p:cNvSpPr>
          <p:nvPr>
            <p:ph type="sldImg"/>
          </p:nvPr>
        </p:nvSpPr>
        <p:spPr>
          <a:xfrm>
            <a:off x="139700" y="768350"/>
            <a:ext cx="6821488" cy="3836988"/>
          </a:xfrm>
          <a:ln/>
        </p:spPr>
      </p:sp>
      <p:sp>
        <p:nvSpPr>
          <p:cNvPr id="79876" name="Rectangle 3"/>
          <p:cNvSpPr>
            <a:spLocks noGrp="1" noChangeArrowheads="1"/>
          </p:cNvSpPr>
          <p:nvPr>
            <p:ph type="body" idx="1"/>
          </p:nvPr>
        </p:nvSpPr>
        <p:spPr>
          <a:noFill/>
        </p:spPr>
        <p:txBody>
          <a:bodyPr/>
          <a:lstStyle/>
          <a:p>
            <a:pPr defTabSz="948873" eaLnBrk="1" hangingPunct="1">
              <a:defRPr/>
            </a:pPr>
            <a:r>
              <a:rPr lang="zh-CN" altLang="en-US" dirty="0">
                <a:latin typeface="Arial" pitchFamily="34" charset="0"/>
              </a:rPr>
              <a:t>也就是说，首先通过词法分析确定各个单词的词类</a:t>
            </a:r>
          </a:p>
          <a:p>
            <a:pPr defTabSz="948873" eaLnBrk="1" hangingPunct="1">
              <a:defRPr/>
            </a:pPr>
            <a:r>
              <a:rPr lang="zh-CN" altLang="en-US" dirty="0">
                <a:latin typeface="Arial" pitchFamily="34" charset="0"/>
              </a:rPr>
              <a:t>接下来，通过语法分析识别出各个短语，从而分析出（获得）句子的结构</a:t>
            </a:r>
          </a:p>
          <a:p>
            <a:pPr eaLnBrk="1" hangingPunct="1"/>
            <a:r>
              <a:rPr lang="zh-CN" altLang="en-US" dirty="0">
                <a:latin typeface="Arial" pitchFamily="34" charset="0"/>
              </a:rPr>
              <a:t>接下来，进行语义分析，也就是说根据句子结构，分析出每一个短语在句中充当什么成分，从而确定每一个名词性成分同核心谓语动词之间的语义关系（</a:t>
            </a:r>
            <a:r>
              <a:rPr lang="en-US" altLang="zh-CN" dirty="0">
                <a:latin typeface="Arial" pitchFamily="34" charset="0"/>
              </a:rPr>
              <a:t>cy</a:t>
            </a:r>
            <a:r>
              <a:rPr lang="zh-CN" altLang="en-US" dirty="0">
                <a:latin typeface="Arial" pitchFamily="34" charset="0"/>
              </a:rPr>
              <a:t>）</a:t>
            </a:r>
            <a:endParaRPr lang="en-US" altLang="zh-CN" dirty="0">
              <a:latin typeface="Arial" pitchFamily="34" charset="0"/>
            </a:endParaRPr>
          </a:p>
          <a:p>
            <a:pPr eaLnBrk="1" hangingPunct="1"/>
            <a:r>
              <a:rPr lang="zh-CN" altLang="en-US" dirty="0">
                <a:latin typeface="楷体_GB2312" pitchFamily="49" charset="-122"/>
                <a:ea typeface="楷体_GB2312" pitchFamily="49" charset="-122"/>
              </a:rPr>
              <a:t>最后给出中间表示（表示成中间形式）。（</a:t>
            </a:r>
            <a:r>
              <a:rPr lang="en-US" altLang="zh-CN" dirty="0">
                <a:latin typeface="楷体_GB2312" pitchFamily="49" charset="-122"/>
                <a:ea typeface="楷体_GB2312" pitchFamily="49" charset="-122"/>
              </a:rPr>
              <a:t>cy</a:t>
            </a:r>
            <a:r>
              <a:rPr lang="zh-CN" altLang="en-US"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p:txBody>
      </p:sp>
    </p:spTree>
    <p:extLst>
      <p:ext uri="{BB962C8B-B14F-4D97-AF65-F5344CB8AC3E}">
        <p14:creationId xmlns:p14="http://schemas.microsoft.com/office/powerpoint/2010/main" val="6986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a:ln/>
        </p:spPr>
      </p:sp>
      <p:sp>
        <p:nvSpPr>
          <p:cNvPr id="3" name="备注占位符 2"/>
          <p:cNvSpPr>
            <a:spLocks noGrp="1"/>
          </p:cNvSpPr>
          <p:nvPr>
            <p:ph type="body" idx="1"/>
          </p:nvPr>
        </p:nvSpPr>
        <p:spPr/>
        <p:txBody>
          <a:bodyPr/>
          <a:lstStyle/>
          <a:p>
            <a:pPr eaLnBrk="1" hangingPunct="1">
              <a:defRPr/>
            </a:pPr>
            <a:r>
              <a:rPr kumimoji="1" lang="zh-CN" altLang="en-US" b="0" dirty="0">
                <a:effectLst/>
                <a:latin typeface="Arial" pitchFamily="34" charset="0"/>
              </a:rPr>
              <a:t>事实上，编译器在工作时也是经过这样几个步骤（我们这里称之为阶段），分别是</a:t>
            </a:r>
            <a:r>
              <a:rPr kumimoji="1" lang="en-US" altLang="zh-CN" b="0" dirty="0">
                <a:effectLst/>
                <a:latin typeface="Arial" pitchFamily="34" charset="0"/>
              </a:rPr>
              <a:t>……</a:t>
            </a:r>
          </a:p>
          <a:p>
            <a:pPr defTabSz="948873" eaLnBrk="1" hangingPunct="1">
              <a:defRPr/>
            </a:pPr>
            <a:r>
              <a:rPr kumimoji="1" lang="zh-CN" altLang="en-US" b="0" dirty="0">
                <a:effectLst/>
                <a:latin typeface="Arial" pitchFamily="34" charset="0"/>
              </a:rPr>
              <a:t>在中间代码和目标代码生成器之后，通常还各有一个代码优化过程，其中，前面几个部分统称为分析部分，也叫做编译器的前端，它对源程序进行分析并产生中间表示</a:t>
            </a:r>
            <a:endParaRPr kumimoji="1" lang="en-US" altLang="zh-CN" b="0" dirty="0">
              <a:effectLst/>
              <a:latin typeface="Arial" pitchFamily="34" charset="0"/>
            </a:endParaRPr>
          </a:p>
          <a:p>
            <a:pPr eaLnBrk="1" hangingPunct="1">
              <a:defRPr/>
            </a:pPr>
            <a:r>
              <a:rPr kumimoji="1" lang="zh-CN" altLang="en-US" b="0" dirty="0">
                <a:effectLst/>
                <a:latin typeface="Arial" pitchFamily="34" charset="0"/>
              </a:rPr>
              <a:t>后面几个部分</a:t>
            </a:r>
            <a:r>
              <a:rPr kumimoji="1" lang="en-US" altLang="zh-CN" b="0" dirty="0">
                <a:effectLst/>
                <a:latin typeface="Arial" pitchFamily="34" charset="0"/>
              </a:rPr>
              <a:t>……</a:t>
            </a:r>
            <a:r>
              <a:rPr kumimoji="1" lang="zh-CN" altLang="en-US" b="0" dirty="0">
                <a:effectLst/>
                <a:latin typeface="Arial" pitchFamily="34" charset="0"/>
              </a:rPr>
              <a:t>，它在中间表示的基础上生成目标代码</a:t>
            </a:r>
            <a:endParaRPr kumimoji="1" lang="en-US" altLang="zh-CN" b="0" dirty="0">
              <a:effectLst/>
              <a:latin typeface="Arial" pitchFamily="34" charset="0"/>
            </a:endParaRPr>
          </a:p>
          <a:p>
            <a:pPr eaLnBrk="1" hangingPunct="1">
              <a:defRPr/>
            </a:pPr>
            <a:r>
              <a:rPr kumimoji="1" lang="zh-CN" altLang="en-US" b="0" dirty="0">
                <a:effectLst/>
                <a:latin typeface="Arial" pitchFamily="34" charset="0"/>
              </a:rPr>
              <a:t>中间表示独立于具体的语言，起到一个桥梁的作用</a:t>
            </a:r>
            <a:endParaRPr kumimoji="1" lang="en-US" altLang="zh-CN" b="0" dirty="0">
              <a:effectLst/>
              <a:latin typeface="Arial" pitchFamily="34" charset="0"/>
            </a:endParaRPr>
          </a:p>
          <a:p>
            <a:pPr defTabSz="948873" eaLnBrk="1" hangingPunct="1">
              <a:defRPr/>
            </a:pPr>
            <a:endParaRPr kumimoji="1" lang="en-US" altLang="zh-CN" b="0" dirty="0">
              <a:effectLst/>
              <a:latin typeface="Arial" pitchFamily="34" charset="0"/>
            </a:endParaRPr>
          </a:p>
          <a:p>
            <a:pPr defTabSz="948873" eaLnBrk="1" hangingPunct="1">
              <a:defRPr/>
            </a:pPr>
            <a:r>
              <a:rPr kumimoji="1" lang="zh-CN" altLang="en-US" b="0" dirty="0">
                <a:effectLst/>
                <a:latin typeface="Arial" pitchFamily="34" charset="0"/>
              </a:rPr>
              <a:t>值得注意的是，这里提到的阶段</a:t>
            </a:r>
            <a:r>
              <a:rPr kumimoji="1" lang="en-US" altLang="zh-CN" b="0" dirty="0">
                <a:effectLst/>
                <a:latin typeface="Arial" pitchFamily="34" charset="0"/>
              </a:rPr>
              <a:t>(Phase)</a:t>
            </a:r>
            <a:r>
              <a:rPr kumimoji="1" lang="zh-CN" altLang="en-US" b="0" dirty="0">
                <a:effectLst/>
                <a:latin typeface="Arial" pitchFamily="34" charset="0"/>
              </a:rPr>
              <a:t>是编译器的逻辑组织方式</a:t>
            </a:r>
          </a:p>
          <a:p>
            <a:pPr defTabSz="948873" eaLnBrk="1" hangingPunct="1">
              <a:defRPr/>
            </a:pPr>
            <a:r>
              <a:rPr kumimoji="1" lang="zh-CN" altLang="en-US" b="0" dirty="0">
                <a:effectLst/>
                <a:latin typeface="Arial" pitchFamily="34" charset="0"/>
              </a:rPr>
              <a:t>在实现过程中，多个阶段可能被组合在一起。</a:t>
            </a:r>
          </a:p>
          <a:p>
            <a:pPr defTabSz="948873" eaLnBrk="1" hangingPunct="1">
              <a:defRPr/>
            </a:pPr>
            <a:r>
              <a:rPr kumimoji="1" lang="zh-CN" altLang="en-US" b="0" dirty="0">
                <a:effectLst/>
                <a:latin typeface="Arial" pitchFamily="34" charset="0"/>
              </a:rPr>
              <a:t>例如，语义分析的结果通常直接表示成中间代码的形式，因此，语义分析与中间代码生成两个阶段通常是放在一起实现的。</a:t>
            </a:r>
          </a:p>
          <a:p>
            <a:pPr defTabSz="948873" eaLnBrk="1" hangingPunct="1">
              <a:defRPr/>
            </a:pPr>
            <a:r>
              <a:rPr kumimoji="1" lang="zh-CN" altLang="en-US" b="0" dirty="0">
                <a:effectLst/>
                <a:latin typeface="Arial" pitchFamily="34" charset="0"/>
              </a:rPr>
              <a:t>另外，可以在语法分析分析句子结构的同时结合语义规则直接进行语义分析，这一技术称为语法制导翻译。</a:t>
            </a:r>
          </a:p>
          <a:p>
            <a:pPr defTabSz="948873" eaLnBrk="1" hangingPunct="1">
              <a:defRPr/>
            </a:pPr>
            <a:r>
              <a:rPr kumimoji="1" lang="zh-CN" altLang="en-US" b="0" dirty="0">
                <a:effectLst/>
                <a:latin typeface="Arial" pitchFamily="34" charset="0"/>
              </a:rPr>
              <a:t>在这种情况下，</a:t>
            </a:r>
            <a:r>
              <a:rPr kumimoji="1" lang="en-US" altLang="zh-CN" b="0" dirty="0">
                <a:effectLst/>
                <a:latin typeface="Arial" pitchFamily="34" charset="0"/>
              </a:rPr>
              <a:t>……</a:t>
            </a:r>
            <a:r>
              <a:rPr kumimoji="1" lang="zh-CN" altLang="en-US" b="0" dirty="0">
                <a:effectLst/>
                <a:latin typeface="Arial" pitchFamily="34" charset="0"/>
              </a:rPr>
              <a:t>三个阶段可以放在一起实现。</a:t>
            </a:r>
            <a:endParaRPr kumimoji="1" lang="en-US" altLang="zh-CN" b="0" dirty="0">
              <a:effectLst/>
              <a:latin typeface="Arial" pitchFamily="34" charset="0"/>
            </a:endParaRPr>
          </a:p>
          <a:p>
            <a:pPr defTabSz="948873" eaLnBrk="1" hangingPunct="1">
              <a:defRPr/>
            </a:pPr>
            <a:r>
              <a:rPr kumimoji="1" lang="zh-CN" altLang="en-US" b="0" dirty="0">
                <a:effectLst/>
                <a:latin typeface="Arial" pitchFamily="34" charset="0"/>
              </a:rPr>
              <a:t>这就是整个编译器的大体结构</a:t>
            </a:r>
            <a:endParaRPr kumimoji="1" lang="en-US" altLang="zh-CN" b="0" dirty="0">
              <a:effectLst/>
              <a:latin typeface="Arial" pitchFamily="34" charset="0"/>
            </a:endParaRPr>
          </a:p>
          <a:p>
            <a:pPr defTabSz="948873" eaLnBrk="1" hangingPunct="1">
              <a:defRPr/>
            </a:pPr>
            <a:endParaRPr kumimoji="1" lang="zh-CN" altLang="en-US" b="0" dirty="0">
              <a:effectLst/>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latin typeface="Arial" pitchFamily="34" charset="0"/>
              </a:rPr>
              <a:pPr eaLnBrk="1" hangingPunct="1"/>
              <a:t>13</a:t>
            </a:fld>
            <a:endParaRPr lang="en-US" altLang="zh-CN">
              <a:latin typeface="Arial" pitchFamily="34" charset="0"/>
            </a:endParaRPr>
          </a:p>
        </p:txBody>
      </p:sp>
    </p:spTree>
    <p:extLst>
      <p:ext uri="{BB962C8B-B14F-4D97-AF65-F5344CB8AC3E}">
        <p14:creationId xmlns:p14="http://schemas.microsoft.com/office/powerpoint/2010/main" val="222715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a:ln/>
        </p:spPr>
      </p:sp>
      <p:sp>
        <p:nvSpPr>
          <p:cNvPr id="3" name="备注占位符 2"/>
          <p:cNvSpPr>
            <a:spLocks noGrp="1"/>
          </p:cNvSpPr>
          <p:nvPr>
            <p:ph type="body" idx="1"/>
          </p:nvPr>
        </p:nvSpPr>
        <p:spPr/>
        <p:txBody>
          <a:bodyPr/>
          <a:lstStyle/>
          <a:p>
            <a:pPr defTabSz="948873" eaLnBrk="1" hangingPunct="1">
              <a:defRPr/>
            </a:pPr>
            <a:r>
              <a:rPr lang="zh-CN" altLang="en-US" dirty="0">
                <a:latin typeface="Arial" pitchFamily="34" charset="0"/>
              </a:rPr>
              <a:t>下面，我们简单介绍一下词法分析器</a:t>
            </a:r>
          </a:p>
          <a:p>
            <a:pPr defTabSz="948873" eaLnBrk="1" hangingPunct="1">
              <a:defRPr/>
            </a:pPr>
            <a:r>
              <a:rPr lang="zh-CN" altLang="en-US" dirty="0">
                <a:latin typeface="Arial" pitchFamily="34" charset="0"/>
              </a:rPr>
              <a:t>前面我们已经讲过，词法分析是编译的第一个阶段</a:t>
            </a: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solidFill>
                  <a:srgbClr val="000000"/>
                </a:solidFill>
                <a:latin typeface="Arial" pitchFamily="34" charset="0"/>
              </a:rPr>
              <a:pPr eaLnBrk="1" hangingPunct="1"/>
              <a:t>14</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804247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xfrm>
            <a:off x="139700" y="768350"/>
            <a:ext cx="6821488" cy="3836988"/>
          </a:xfrm>
          <a:ln/>
        </p:spPr>
      </p:sp>
      <p:sp>
        <p:nvSpPr>
          <p:cNvPr id="70659" name="备注占位符 2"/>
          <p:cNvSpPr>
            <a:spLocks noGrp="1"/>
          </p:cNvSpPr>
          <p:nvPr>
            <p:ph type="body" idx="1"/>
          </p:nvPr>
        </p:nvSpPr>
        <p:spPr/>
        <p:txBody>
          <a:bodyPr/>
          <a:lstStyle/>
          <a:p>
            <a:pPr marL="0" lvl="1" defTabSz="948873">
              <a:defRPr/>
            </a:pPr>
            <a:r>
              <a:rPr lang="zh-CN" altLang="zh-CN" sz="1100" dirty="0"/>
              <a:t>词法分析器也叫扫描器</a:t>
            </a:r>
            <a:r>
              <a:rPr lang="en-US" altLang="zh-CN" sz="1100" dirty="0"/>
              <a:t>scanner</a:t>
            </a:r>
            <a:r>
              <a:rPr lang="zh-CN" altLang="zh-CN" sz="1100" dirty="0"/>
              <a:t>，</a:t>
            </a:r>
            <a:endParaRPr lang="en-US" altLang="zh-CN" sz="1100" dirty="0"/>
          </a:p>
          <a:p>
            <a:pPr marL="0" lvl="1" defTabSz="948873">
              <a:defRPr/>
            </a:pPr>
            <a:r>
              <a:rPr lang="zh-CN" altLang="en-US" sz="1100" dirty="0"/>
              <a:t>我们在前面已经提到过，词法分析的主要任务就是确定单词的类型，</a:t>
            </a:r>
            <a:endParaRPr lang="en-US" altLang="zh-CN" sz="1100" dirty="0"/>
          </a:p>
          <a:p>
            <a:pPr marL="0" lvl="1" defTabSz="948873">
              <a:defRPr/>
            </a:pPr>
            <a:r>
              <a:rPr lang="zh-CN" altLang="en-US" sz="1100" dirty="0"/>
              <a:t>具体来说就是</a:t>
            </a:r>
            <a:r>
              <a:rPr lang="zh-CN" altLang="zh-CN" sz="1100" dirty="0"/>
              <a:t>……</a:t>
            </a:r>
            <a:r>
              <a:rPr lang="zh-CN" altLang="en-US" sz="1100" b="1" dirty="0"/>
              <a:t>将每个单词转换成统一的</a:t>
            </a:r>
            <a:r>
              <a:rPr lang="zh-CN" altLang="en-US" sz="1100" b="1" dirty="0">
                <a:solidFill>
                  <a:srgbClr val="FF0000"/>
                </a:solidFill>
              </a:rPr>
              <a:t>机内表示，即</a:t>
            </a:r>
            <a:r>
              <a:rPr lang="zh-CN" altLang="en-US" sz="1100" b="1" dirty="0"/>
              <a:t>词法单元</a:t>
            </a:r>
            <a:r>
              <a:rPr lang="en-US" altLang="zh-CN" sz="1100" b="1" dirty="0"/>
              <a:t>token</a:t>
            </a:r>
            <a:r>
              <a:rPr lang="zh-CN" altLang="en-US" sz="1100" b="1" dirty="0"/>
              <a:t>的形式</a:t>
            </a:r>
            <a:endParaRPr lang="en-US" altLang="zh-CN" sz="1100" b="1" dirty="0"/>
          </a:p>
          <a:p>
            <a:pPr defTabSz="948873">
              <a:defRPr/>
            </a:pPr>
            <a:r>
              <a:rPr lang="en-US" altLang="zh-CN" sz="1100" b="1" dirty="0"/>
              <a:t>Token</a:t>
            </a:r>
            <a:r>
              <a:rPr lang="zh-CN" altLang="en-US" sz="1100" b="1" dirty="0"/>
              <a:t>是一个二元组，</a:t>
            </a:r>
            <a:r>
              <a:rPr lang="zh-CN" altLang="zh-CN" sz="1100" dirty="0"/>
              <a:t>由种别码和属性值两部份组成</a:t>
            </a:r>
            <a:r>
              <a:rPr lang="zh-CN" altLang="en-US" sz="1100" dirty="0"/>
              <a:t>，其中，种别码用来表示单词的种别</a:t>
            </a:r>
            <a:endParaRPr lang="zh-CN" altLang="zh-CN" sz="1100" dirty="0"/>
          </a:p>
          <a:p>
            <a:endParaRPr lang="zh-CN" altLang="zh-CN" sz="1100" dirty="0"/>
          </a:p>
          <a:p>
            <a:r>
              <a:rPr lang="zh-CN" altLang="en-US" sz="1100" dirty="0"/>
              <a:t>说到单词的种别，我们知道，</a:t>
            </a:r>
            <a:r>
              <a:rPr lang="zh-CN" altLang="zh-CN" sz="1100" dirty="0"/>
              <a:t>自然语言</a:t>
            </a:r>
            <a:r>
              <a:rPr lang="zh-CN" altLang="en-US" sz="1100" dirty="0"/>
              <a:t>句子</a:t>
            </a:r>
            <a:r>
              <a:rPr lang="zh-CN" altLang="zh-CN" sz="1100" dirty="0"/>
              <a:t>中的每个单词都有一个词性（或者叫词类），那么程序设计语言中的单词又分为哪些</a:t>
            </a:r>
            <a:r>
              <a:rPr lang="zh-CN" altLang="en-US" sz="1100" dirty="0"/>
              <a:t>种</a:t>
            </a:r>
            <a:r>
              <a:rPr lang="zh-CN" altLang="zh-CN" sz="1100" dirty="0"/>
              <a:t>类呢？</a:t>
            </a:r>
          </a:p>
          <a:p>
            <a:r>
              <a:rPr lang="zh-CN" altLang="zh-CN" sz="1100" dirty="0"/>
              <a:t>我们说，大体上可以分为</a:t>
            </a:r>
            <a:r>
              <a:rPr lang="en-US" altLang="zh-CN" sz="1100" dirty="0"/>
              <a:t>5</a:t>
            </a:r>
            <a:r>
              <a:rPr lang="zh-CN" altLang="zh-CN" sz="1100" dirty="0"/>
              <a:t>类</a:t>
            </a:r>
          </a:p>
          <a:p>
            <a:r>
              <a:rPr lang="zh-CN" altLang="zh-CN" sz="1100" dirty="0"/>
              <a:t>第一类是关键字，如</a:t>
            </a:r>
            <a:r>
              <a:rPr lang="en-US" altLang="zh-CN" sz="1100" dirty="0"/>
              <a:t>……</a:t>
            </a:r>
            <a:r>
              <a:rPr lang="zh-CN" altLang="en-US" sz="1100" dirty="0"/>
              <a:t>。</a:t>
            </a:r>
            <a:r>
              <a:rPr lang="zh-CN" altLang="zh-CN" sz="1100" dirty="0"/>
              <a:t>给定一个程序设计语言，他的关键字集合是</a:t>
            </a:r>
            <a:r>
              <a:rPr lang="zh-CN" altLang="en-US" sz="1100" dirty="0"/>
              <a:t>可以</a:t>
            </a:r>
            <a:r>
              <a:rPr lang="zh-CN" altLang="zh-CN" sz="1100" dirty="0"/>
              <a:t>事先确定的，因此，我们给每一个关键字分配一个种别码，</a:t>
            </a:r>
            <a:r>
              <a:rPr lang="zh-CN" altLang="en-US" sz="1100" dirty="0"/>
              <a:t>也就是</a:t>
            </a:r>
            <a:r>
              <a:rPr lang="zh-CN" altLang="zh-CN" sz="1100" dirty="0"/>
              <a:t>一</a:t>
            </a:r>
            <a:r>
              <a:rPr lang="zh-CN" altLang="en-US" sz="1100" dirty="0"/>
              <a:t>词</a:t>
            </a:r>
            <a:r>
              <a:rPr lang="zh-CN" altLang="zh-CN" sz="1100" dirty="0"/>
              <a:t>一码</a:t>
            </a:r>
          </a:p>
          <a:p>
            <a:r>
              <a:rPr lang="zh-CN" altLang="zh-CN" sz="1100" dirty="0"/>
              <a:t>第二类是标识符，标识符是程序员给数据或过程起的一些名字，</a:t>
            </a:r>
            <a:r>
              <a:rPr lang="zh-CN" altLang="en-US" sz="1100" dirty="0"/>
              <a:t>由于</a:t>
            </a:r>
            <a:r>
              <a:rPr lang="zh-CN" altLang="zh-CN" sz="1100" dirty="0"/>
              <a:t>这是一个开放集合，我们事先不能枚举所有的标识符，因此，我们</a:t>
            </a:r>
            <a:r>
              <a:rPr lang="zh-CN" altLang="en-US" sz="1100" dirty="0"/>
              <a:t>将</a:t>
            </a:r>
            <a:r>
              <a:rPr lang="zh-CN" altLang="zh-CN" sz="1100" dirty="0"/>
              <a:t>所有的标识符</a:t>
            </a:r>
            <a:r>
              <a:rPr lang="zh-CN" altLang="en-US" sz="1100" dirty="0"/>
              <a:t>统一作为一种单词，为它们</a:t>
            </a:r>
            <a:r>
              <a:rPr lang="zh-CN" altLang="zh-CN" sz="1100" dirty="0"/>
              <a:t>分配</a:t>
            </a:r>
            <a:r>
              <a:rPr lang="zh-CN" altLang="en-US" sz="1100" dirty="0"/>
              <a:t>同</a:t>
            </a:r>
            <a:r>
              <a:rPr lang="zh-CN" altLang="zh-CN" sz="1100" dirty="0"/>
              <a:t>一个种别码</a:t>
            </a:r>
            <a:r>
              <a:rPr lang="zh-CN" altLang="en-US" sz="1100" dirty="0"/>
              <a:t>，也就是多词一码</a:t>
            </a:r>
            <a:r>
              <a:rPr lang="zh-CN" altLang="zh-CN" sz="1100" dirty="0"/>
              <a:t>。为了区分不同的标识符，我们用</a:t>
            </a:r>
            <a:r>
              <a:rPr lang="en-US" altLang="zh-CN" sz="1100" dirty="0"/>
              <a:t>token</a:t>
            </a:r>
            <a:r>
              <a:rPr lang="zh-CN" altLang="zh-CN" sz="1100" dirty="0"/>
              <a:t>的第二个分量属性值来存放不同的标识符对应的字符串</a:t>
            </a:r>
          </a:p>
          <a:p>
            <a:r>
              <a:rPr lang="zh-CN" altLang="zh-CN" sz="1100" dirty="0"/>
              <a:t>第</a:t>
            </a:r>
            <a:r>
              <a:rPr lang="zh-CN" altLang="en-US" sz="1100" dirty="0"/>
              <a:t>三</a:t>
            </a:r>
            <a:r>
              <a:rPr lang="zh-CN" altLang="zh-CN" sz="1100" dirty="0"/>
              <a:t>类是常量</a:t>
            </a:r>
            <a:r>
              <a:rPr lang="zh-CN" altLang="en-US" sz="1100" dirty="0"/>
              <a:t>。包括</a:t>
            </a:r>
            <a:r>
              <a:rPr lang="en-US" altLang="zh-CN" sz="1100" dirty="0"/>
              <a:t>……</a:t>
            </a:r>
            <a:r>
              <a:rPr lang="zh-CN" altLang="en-US" sz="1100" dirty="0"/>
              <a:t>等。</a:t>
            </a:r>
            <a:r>
              <a:rPr lang="zh-CN" altLang="zh-CN" sz="1100" dirty="0"/>
              <a:t>常量</a:t>
            </a:r>
            <a:r>
              <a:rPr lang="zh-CN" altLang="en-US" sz="1100" dirty="0"/>
              <a:t>跟</a:t>
            </a:r>
            <a:r>
              <a:rPr lang="zh-CN" altLang="zh-CN" sz="1100" dirty="0"/>
              <a:t>标识符</a:t>
            </a:r>
            <a:r>
              <a:rPr lang="zh-CN" altLang="en-US" sz="1100" dirty="0"/>
              <a:t>一样</a:t>
            </a:r>
            <a:r>
              <a:rPr lang="zh-CN" altLang="zh-CN" sz="1100" dirty="0"/>
              <a:t>，也是一个开放集合，因此，我们</a:t>
            </a:r>
            <a:r>
              <a:rPr lang="zh-CN" altLang="en-US" sz="1100" dirty="0"/>
              <a:t>为</a:t>
            </a:r>
            <a:r>
              <a:rPr lang="zh-CN" altLang="zh-CN" sz="1100" dirty="0"/>
              <a:t>每</a:t>
            </a:r>
            <a:r>
              <a:rPr lang="zh-CN" altLang="en-US" sz="1100" dirty="0"/>
              <a:t>种</a:t>
            </a:r>
            <a:r>
              <a:rPr lang="zh-CN" altLang="zh-CN" sz="1100" dirty="0"/>
              <a:t>类</a:t>
            </a:r>
            <a:r>
              <a:rPr lang="zh-CN" altLang="en-US" sz="1100" dirty="0"/>
              <a:t>型的</a:t>
            </a:r>
            <a:r>
              <a:rPr lang="zh-CN" altLang="zh-CN" sz="1100" dirty="0"/>
              <a:t>常量分配一个种别码，</a:t>
            </a:r>
            <a:r>
              <a:rPr lang="zh-CN" altLang="en-US" sz="1100" dirty="0"/>
              <a:t>也就是</a:t>
            </a:r>
            <a:r>
              <a:rPr lang="zh-CN" altLang="zh-CN" sz="1100" dirty="0"/>
              <a:t>一</a:t>
            </a:r>
            <a:r>
              <a:rPr lang="zh-CN" altLang="en-US" sz="1100" dirty="0"/>
              <a:t>型</a:t>
            </a:r>
            <a:r>
              <a:rPr lang="zh-CN" altLang="zh-CN" sz="1100" dirty="0"/>
              <a:t>一码。为了区分同一类型中的不同的常量，我们</a:t>
            </a:r>
            <a:r>
              <a:rPr lang="zh-CN" altLang="en-US" sz="1100" dirty="0"/>
              <a:t>也是</a:t>
            </a:r>
            <a:r>
              <a:rPr lang="zh-CN" altLang="zh-CN" sz="1100" dirty="0"/>
              <a:t>用</a:t>
            </a:r>
            <a:r>
              <a:rPr lang="en-US" altLang="zh-CN" sz="1100" dirty="0"/>
              <a:t>token</a:t>
            </a:r>
            <a:r>
              <a:rPr lang="zh-CN" altLang="zh-CN" sz="1100" dirty="0"/>
              <a:t>的第二个分量属性值来存放每一个常量对应的数值</a:t>
            </a:r>
          </a:p>
          <a:p>
            <a:r>
              <a:rPr lang="zh-CN" altLang="zh-CN" sz="1100" dirty="0"/>
              <a:t>第</a:t>
            </a:r>
            <a:r>
              <a:rPr lang="zh-CN" altLang="en-US" sz="1100" dirty="0"/>
              <a:t>四</a:t>
            </a:r>
            <a:r>
              <a:rPr lang="zh-CN" altLang="zh-CN" sz="1100" dirty="0"/>
              <a:t>类是</a:t>
            </a:r>
            <a:r>
              <a:rPr lang="zh-CN" altLang="en-US" sz="1100" dirty="0"/>
              <a:t>运算符，包括</a:t>
            </a:r>
            <a:r>
              <a:rPr lang="en-US" altLang="zh-CN" sz="1100" dirty="0"/>
              <a:t>……</a:t>
            </a:r>
            <a:r>
              <a:rPr lang="zh-CN" altLang="en-US" sz="1100" dirty="0"/>
              <a:t>。第五类是界符，包括</a:t>
            </a:r>
            <a:r>
              <a:rPr lang="en-US" altLang="zh-CN" sz="1100" dirty="0"/>
              <a:t>……</a:t>
            </a:r>
            <a:r>
              <a:rPr lang="zh-CN" altLang="en-US" sz="1100" dirty="0"/>
              <a:t>等。</a:t>
            </a:r>
            <a:r>
              <a:rPr lang="zh-CN" altLang="zh-CN" sz="1100" dirty="0"/>
              <a:t>运算符和界限符与关键字类似，是事先可</a:t>
            </a:r>
            <a:r>
              <a:rPr lang="zh-CN" altLang="en-US" sz="1100" dirty="0"/>
              <a:t>以</a:t>
            </a:r>
            <a:r>
              <a:rPr lang="zh-CN" altLang="zh-CN" sz="1100" dirty="0"/>
              <a:t>确定下来的，因此，我们给每一个运算符和界限符分别分配一个种别码，</a:t>
            </a:r>
            <a:r>
              <a:rPr lang="zh-CN" altLang="en-US" sz="1100" dirty="0"/>
              <a:t>也就是</a:t>
            </a:r>
            <a:r>
              <a:rPr lang="zh-CN" altLang="zh-CN" sz="1100" dirty="0"/>
              <a:t>一</a:t>
            </a:r>
            <a:r>
              <a:rPr lang="zh-CN" altLang="en-US" sz="1100" dirty="0"/>
              <a:t>词</a:t>
            </a:r>
            <a:r>
              <a:rPr lang="zh-CN" altLang="zh-CN" sz="1100" dirty="0"/>
              <a:t>一码</a:t>
            </a:r>
          </a:p>
          <a:p>
            <a:r>
              <a:rPr lang="en-US" altLang="zh-CN" sz="1100" dirty="0"/>
              <a:t> </a:t>
            </a:r>
            <a:endParaRPr lang="zh-CN" altLang="zh-CN" sz="1100" dirty="0"/>
          </a:p>
          <a:p>
            <a:pPr>
              <a:defRPr/>
            </a:pPr>
            <a:endParaRPr lang="zh-CN" altLang="en-US" sz="1100" dirty="0">
              <a:latin typeface="Arial" pitchFamily="34" charset="0"/>
            </a:endParaRPr>
          </a:p>
        </p:txBody>
      </p:sp>
      <p:sp>
        <p:nvSpPr>
          <p:cNvPr id="86020" name="灯片编号占位符 3"/>
          <p:cNvSpPr>
            <a:spLocks noGrp="1"/>
          </p:cNvSpPr>
          <p:nvPr>
            <p:ph type="sldNum" sz="quarter" idx="5"/>
          </p:nvPr>
        </p:nvSpPr>
        <p:spPr>
          <a:noFill/>
        </p:spPr>
        <p:txBody>
          <a:bodyPr/>
          <a:lstStyle>
            <a:lvl1pPr defTabSz="952168" eaLnBrk="0" hangingPunct="0">
              <a:defRPr>
                <a:solidFill>
                  <a:schemeClr val="tx1"/>
                </a:solidFill>
                <a:latin typeface="Tahoma" pitchFamily="34" charset="0"/>
                <a:ea typeface="宋体" pitchFamily="2" charset="-122"/>
              </a:defRPr>
            </a:lvl1pPr>
            <a:lvl2pPr marL="770959" indent="-296523" defTabSz="952168" eaLnBrk="0" hangingPunct="0">
              <a:defRPr>
                <a:solidFill>
                  <a:schemeClr val="tx1"/>
                </a:solidFill>
                <a:latin typeface="Tahoma" pitchFamily="34" charset="0"/>
                <a:ea typeface="宋体" pitchFamily="2" charset="-122"/>
              </a:defRPr>
            </a:lvl2pPr>
            <a:lvl3pPr marL="1186091" indent="-237218" defTabSz="952168" eaLnBrk="0" hangingPunct="0">
              <a:defRPr>
                <a:solidFill>
                  <a:schemeClr val="tx1"/>
                </a:solidFill>
                <a:latin typeface="Tahoma" pitchFamily="34" charset="0"/>
                <a:ea typeface="宋体" pitchFamily="2" charset="-122"/>
              </a:defRPr>
            </a:lvl3pPr>
            <a:lvl4pPr marL="1660528" indent="-237218" defTabSz="952168" eaLnBrk="0" hangingPunct="0">
              <a:defRPr>
                <a:solidFill>
                  <a:schemeClr val="tx1"/>
                </a:solidFill>
                <a:latin typeface="Tahoma" pitchFamily="34" charset="0"/>
                <a:ea typeface="宋体" pitchFamily="2" charset="-122"/>
              </a:defRPr>
            </a:lvl4pPr>
            <a:lvl5pPr marL="2134964" indent="-237218" defTabSz="952168" eaLnBrk="0" hangingPunct="0">
              <a:defRPr>
                <a:solidFill>
                  <a:schemeClr val="tx1"/>
                </a:solidFill>
                <a:latin typeface="Tahoma" pitchFamily="34" charset="0"/>
                <a:ea typeface="宋体" pitchFamily="2" charset="-122"/>
              </a:defRPr>
            </a:lvl5pPr>
            <a:lvl6pPr marL="2609400" indent="-237218" defTabSz="952168"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52168"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52168"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52168"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6AC119F-C965-4607-AE9B-1048D84D090F}" type="slidenum">
              <a:rPr lang="zh-CN" altLang="en-US">
                <a:latin typeface="Arial" pitchFamily="34" charset="0"/>
              </a:rPr>
              <a:pPr eaLnBrk="1" hangingPunct="1"/>
              <a:t>15</a:t>
            </a:fld>
            <a:endParaRPr lang="en-US" altLang="zh-CN">
              <a:latin typeface="Arial" pitchFamily="34" charset="0"/>
            </a:endParaRPr>
          </a:p>
        </p:txBody>
      </p:sp>
    </p:spTree>
    <p:extLst>
      <p:ext uri="{BB962C8B-B14F-4D97-AF65-F5344CB8AC3E}">
        <p14:creationId xmlns:p14="http://schemas.microsoft.com/office/powerpoint/2010/main" val="741941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139700" y="768350"/>
            <a:ext cx="6821488" cy="3836988"/>
          </a:xfrm>
          <a:ln/>
        </p:spPr>
      </p:sp>
      <p:sp>
        <p:nvSpPr>
          <p:cNvPr id="89091" name="备注占位符 2"/>
          <p:cNvSpPr>
            <a:spLocks noGrp="1"/>
          </p:cNvSpPr>
          <p:nvPr>
            <p:ph type="body" idx="1"/>
          </p:nvPr>
        </p:nvSpPr>
        <p:spPr>
          <a:noFill/>
        </p:spPr>
        <p:txBody>
          <a:bodyPr/>
          <a:lstStyle/>
          <a:p>
            <a:endParaRPr lang="zh-CN" altLang="en-US" dirty="0">
              <a:latin typeface="Arial" pitchFamily="34" charset="0"/>
            </a:endParaRPr>
          </a:p>
        </p:txBody>
      </p:sp>
      <p:sp>
        <p:nvSpPr>
          <p:cNvPr id="89092"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BB2B01EE-BE0F-41AE-B034-DC3D56A24BFF}" type="slidenum">
              <a:rPr lang="zh-CN" altLang="en-US">
                <a:latin typeface="Arial" pitchFamily="34" charset="0"/>
              </a:rPr>
              <a:pPr eaLnBrk="1" hangingPunct="1"/>
              <a:t>16</a:t>
            </a:fld>
            <a:endParaRPr lang="en-US" altLang="zh-CN">
              <a:latin typeface="Arial" pitchFamily="34" charset="0"/>
            </a:endParaRPr>
          </a:p>
        </p:txBody>
      </p:sp>
    </p:spTree>
    <p:extLst>
      <p:ext uri="{BB962C8B-B14F-4D97-AF65-F5344CB8AC3E}">
        <p14:creationId xmlns:p14="http://schemas.microsoft.com/office/powerpoint/2010/main" val="157057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a:ln/>
        </p:spPr>
      </p:sp>
      <p:sp>
        <p:nvSpPr>
          <p:cNvPr id="3" name="备注占位符 2"/>
          <p:cNvSpPr>
            <a:spLocks noGrp="1"/>
          </p:cNvSpPr>
          <p:nvPr>
            <p:ph type="body" idx="1"/>
          </p:nvPr>
        </p:nvSpPr>
        <p:spPr/>
        <p:txBody>
          <a:bodyPr/>
          <a:lstStyle/>
          <a:p>
            <a:pPr defTabSz="948873" eaLnBrk="1" hangingPunct="1">
              <a:defRPr/>
            </a:pPr>
            <a:r>
              <a:rPr lang="zh-CN" altLang="en-US" dirty="0">
                <a:latin typeface="Arial" pitchFamily="34" charset="0"/>
              </a:rPr>
              <a:t>语法分析是编译的第二个阶段</a:t>
            </a: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latin typeface="Arial" pitchFamily="34" charset="0"/>
              </a:rPr>
              <a:pPr eaLnBrk="1" hangingPunct="1"/>
              <a:t>17</a:t>
            </a:fld>
            <a:endParaRPr lang="en-US" altLang="zh-CN">
              <a:latin typeface="Arial" pitchFamily="34" charset="0"/>
            </a:endParaRPr>
          </a:p>
        </p:txBody>
      </p:sp>
    </p:spTree>
    <p:extLst>
      <p:ext uri="{BB962C8B-B14F-4D97-AF65-F5344CB8AC3E}">
        <p14:creationId xmlns:p14="http://schemas.microsoft.com/office/powerpoint/2010/main" val="3241826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a:ln/>
        </p:spPr>
      </p:sp>
      <p:sp>
        <p:nvSpPr>
          <p:cNvPr id="3" name="备注占位符 2"/>
          <p:cNvSpPr>
            <a:spLocks noGrp="1"/>
          </p:cNvSpPr>
          <p:nvPr>
            <p:ph type="body" idx="1"/>
          </p:nvPr>
        </p:nvSpPr>
        <p:spPr/>
        <p:txBody>
          <a:bodyPr/>
          <a:lstStyle/>
          <a:p>
            <a:pPr defTabSz="948873" eaLnBrk="1" hangingPunct="1">
              <a:defRPr/>
            </a:pPr>
            <a:r>
              <a:rPr lang="zh-CN" altLang="en-US" dirty="0">
                <a:latin typeface="Arial" pitchFamily="34" charset="0"/>
              </a:rPr>
              <a:t>前面我们已经讲过，</a:t>
            </a:r>
            <a:r>
              <a:rPr lang="zh-CN" altLang="en-US" b="1" dirty="0">
                <a:latin typeface="楷体" pitchFamily="49" charset="-122"/>
                <a:ea typeface="楷体" pitchFamily="49" charset="-122"/>
              </a:rPr>
              <a:t>语法分析器的主要任务是</a:t>
            </a:r>
            <a:r>
              <a:rPr lang="en-US" altLang="zh-CN" b="1" dirty="0">
                <a:latin typeface="楷体" pitchFamily="49" charset="-122"/>
                <a:ea typeface="楷体" pitchFamily="49" charset="-122"/>
              </a:rPr>
              <a:t>……</a:t>
            </a:r>
            <a:endParaRPr lang="zh-CN" altLang="en-US"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latin typeface="Arial" pitchFamily="34" charset="0"/>
              </a:rPr>
              <a:pPr eaLnBrk="1" hangingPunct="1"/>
              <a:t>18</a:t>
            </a:fld>
            <a:endParaRPr lang="en-US" altLang="zh-CN">
              <a:latin typeface="Arial" pitchFamily="34" charset="0"/>
            </a:endParaRPr>
          </a:p>
        </p:txBody>
      </p:sp>
    </p:spTree>
    <p:extLst>
      <p:ext uri="{BB962C8B-B14F-4D97-AF65-F5344CB8AC3E}">
        <p14:creationId xmlns:p14="http://schemas.microsoft.com/office/powerpoint/2010/main" val="931535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xfrm>
            <a:off x="139700" y="768350"/>
            <a:ext cx="6821488" cy="3836988"/>
          </a:xfrm>
          <a:ln/>
        </p:spPr>
      </p:sp>
      <p:sp>
        <p:nvSpPr>
          <p:cNvPr id="92163" name="备注占位符 2"/>
          <p:cNvSpPr>
            <a:spLocks noGrp="1"/>
          </p:cNvSpPr>
          <p:nvPr>
            <p:ph type="body" idx="1"/>
          </p:nvPr>
        </p:nvSpPr>
        <p:spPr>
          <a:noFill/>
        </p:spPr>
        <p:txBody>
          <a:bodyPr/>
          <a:lstStyle/>
          <a:p>
            <a:r>
              <a:rPr lang="zh-CN" altLang="en-US" dirty="0">
                <a:latin typeface="+mn-ea"/>
                <a:ea typeface="+mn-ea"/>
              </a:rPr>
              <a:t>先来看一个例子</a:t>
            </a:r>
            <a:r>
              <a:rPr lang="en-US" altLang="zh-CN" dirty="0">
                <a:latin typeface="+mn-ea"/>
                <a:ea typeface="+mn-ea"/>
              </a:rPr>
              <a:t>——</a:t>
            </a:r>
            <a:r>
              <a:rPr lang="zh-CN" altLang="en-US" dirty="0">
                <a:latin typeface="+mn-ea"/>
                <a:ea typeface="+mn-ea"/>
              </a:rPr>
              <a:t>赋</a:t>
            </a:r>
            <a:r>
              <a:rPr lang="zh-CN" altLang="en-US" spc="311" dirty="0">
                <a:latin typeface="+mn-ea"/>
                <a:ea typeface="+mn-ea"/>
              </a:rPr>
              <a:t>值语句的分析树</a:t>
            </a:r>
            <a:endParaRPr lang="en-US" altLang="zh-CN" spc="311" dirty="0">
              <a:latin typeface="+mn-ea"/>
              <a:ea typeface="+mn-ea"/>
            </a:endParaRPr>
          </a:p>
          <a:p>
            <a:r>
              <a:rPr lang="zh-CN" altLang="en-US" spc="311" dirty="0">
                <a:latin typeface="+mn-ea"/>
                <a:ea typeface="+mn-ea"/>
              </a:rPr>
              <a:t>假如输入的程序片断是一条赋值语句，经过词法分析后得到一个</a:t>
            </a:r>
            <a:r>
              <a:rPr lang="en-US" altLang="zh-CN" spc="311" dirty="0">
                <a:latin typeface="+mn-ea"/>
                <a:ea typeface="+mn-ea"/>
              </a:rPr>
              <a:t>token</a:t>
            </a:r>
            <a:r>
              <a:rPr lang="zh-CN" altLang="en-US" spc="311" dirty="0">
                <a:latin typeface="+mn-ea"/>
                <a:ea typeface="+mn-ea"/>
              </a:rPr>
              <a:t>序列。</a:t>
            </a:r>
            <a:endParaRPr lang="en-US" altLang="zh-CN" spc="311" dirty="0">
              <a:latin typeface="+mn-ea"/>
              <a:ea typeface="+mn-ea"/>
            </a:endParaRPr>
          </a:p>
          <a:p>
            <a:r>
              <a:rPr lang="zh-CN" altLang="en-US" spc="311" dirty="0">
                <a:latin typeface="+mn-ea"/>
                <a:ea typeface="+mn-ea"/>
              </a:rPr>
              <a:t>这里</a:t>
            </a:r>
            <a:r>
              <a:rPr lang="en-US" altLang="zh-CN" b="1" dirty="0"/>
              <a:t>position</a:t>
            </a:r>
            <a:r>
              <a:rPr lang="zh-CN" altLang="en-US" b="1" dirty="0"/>
              <a:t>、</a:t>
            </a:r>
            <a:r>
              <a:rPr lang="en-US" altLang="zh-CN" b="1" dirty="0"/>
              <a:t>initial</a:t>
            </a:r>
            <a:r>
              <a:rPr lang="zh-CN" altLang="en-US" b="1" dirty="0"/>
              <a:t>和</a:t>
            </a:r>
            <a:r>
              <a:rPr lang="en-US" altLang="zh-CN" b="1" dirty="0"/>
              <a:t>rate</a:t>
            </a:r>
            <a:r>
              <a:rPr lang="zh-CN" altLang="en-US" b="1" dirty="0"/>
              <a:t>都是标识符</a:t>
            </a:r>
            <a:r>
              <a:rPr lang="en-US" altLang="zh-CN" b="1" dirty="0"/>
              <a:t> </a:t>
            </a:r>
            <a:endParaRPr lang="en-US" altLang="zh-CN" dirty="0">
              <a:latin typeface="+mn-ea"/>
              <a:ea typeface="+mn-ea"/>
            </a:endParaRPr>
          </a:p>
          <a:p>
            <a:r>
              <a:rPr lang="zh-CN" altLang="en-US" dirty="0">
                <a:latin typeface="华文宋体" panose="02010600040101010101" pitchFamily="2" charset="-122"/>
                <a:ea typeface="华文宋体" panose="02010600040101010101" pitchFamily="2" charset="-122"/>
              </a:rPr>
              <a:t>我们来看一下这个句子的结构</a:t>
            </a:r>
            <a:endParaRPr lang="en-US" altLang="zh-CN" dirty="0">
              <a:latin typeface="华文宋体" panose="02010600040101010101" pitchFamily="2" charset="-122"/>
              <a:ea typeface="华文宋体" panose="02010600040101010101" pitchFamily="2" charset="-122"/>
            </a:endParaRPr>
          </a:p>
          <a:p>
            <a:r>
              <a:rPr lang="zh-CN" altLang="en-US" dirty="0">
                <a:latin typeface="华文宋体" panose="02010600040101010101" pitchFamily="2" charset="-122"/>
                <a:ea typeface="华文宋体" panose="02010600040101010101" pitchFamily="2" charset="-122"/>
              </a:rPr>
              <a:t>首先，标识符和常数本身可以构成一个表达式</a:t>
            </a:r>
            <a:endParaRPr lang="en-US" altLang="zh-CN" dirty="0">
              <a:latin typeface="华文宋体" panose="02010600040101010101" pitchFamily="2" charset="-122"/>
              <a:ea typeface="华文宋体" panose="02010600040101010101" pitchFamily="2" charset="-122"/>
            </a:endParaRPr>
          </a:p>
          <a:p>
            <a:r>
              <a:rPr lang="zh-CN" altLang="en-US" dirty="0">
                <a:latin typeface="Arial" pitchFamily="34" charset="0"/>
              </a:rPr>
              <a:t>“</a:t>
            </a:r>
            <a:r>
              <a:rPr lang="en-US" altLang="zh-CN" dirty="0">
                <a:latin typeface="Arial" pitchFamily="34" charset="0"/>
              </a:rPr>
              <a:t>:=</a:t>
            </a:r>
            <a:r>
              <a:rPr lang="zh-CN" altLang="en-US" dirty="0">
                <a:latin typeface="Arial" pitchFamily="34" charset="0"/>
              </a:rPr>
              <a:t>”表明这是一个赋值语句，接下来识别出其中的左边的标识符和右边的表达式（</a:t>
            </a:r>
            <a:r>
              <a:rPr lang="en-US" altLang="zh-CN" dirty="0">
                <a:latin typeface="Arial" pitchFamily="34" charset="0"/>
              </a:rPr>
              <a:t>cy</a:t>
            </a:r>
            <a:r>
              <a:rPr lang="zh-CN" altLang="en-US" dirty="0">
                <a:latin typeface="Arial" pitchFamily="34" charset="0"/>
              </a:rPr>
              <a:t>）</a:t>
            </a:r>
          </a:p>
        </p:txBody>
      </p:sp>
      <p:sp>
        <p:nvSpPr>
          <p:cNvPr id="92164"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75060FE8-6131-4518-866E-DDCFB10BC222}" type="slidenum">
              <a:rPr lang="zh-CN" altLang="en-US">
                <a:latin typeface="Arial" pitchFamily="34" charset="0"/>
              </a:rPr>
              <a:pPr eaLnBrk="1" hangingPunct="1"/>
              <a:t>19</a:t>
            </a:fld>
            <a:endParaRPr lang="en-US" altLang="zh-CN">
              <a:latin typeface="Arial" pitchFamily="34" charset="0"/>
            </a:endParaRPr>
          </a:p>
        </p:txBody>
      </p:sp>
    </p:spTree>
    <p:extLst>
      <p:ext uri="{BB962C8B-B14F-4D97-AF65-F5344CB8AC3E}">
        <p14:creationId xmlns:p14="http://schemas.microsoft.com/office/powerpoint/2010/main" val="309738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xfrm>
            <a:off x="139700" y="768350"/>
            <a:ext cx="6821488" cy="3836988"/>
          </a:xfrm>
          <a:ln/>
        </p:spPr>
      </p:sp>
      <p:sp>
        <p:nvSpPr>
          <p:cNvPr id="93187" name="备注占位符 2"/>
          <p:cNvSpPr>
            <a:spLocks noGrp="1"/>
          </p:cNvSpPr>
          <p:nvPr>
            <p:ph type="body" idx="1"/>
          </p:nvPr>
        </p:nvSpPr>
        <p:spPr>
          <a:noFill/>
        </p:spPr>
        <p:txBody>
          <a:bodyPr/>
          <a:lstStyle/>
          <a:p>
            <a:pPr eaLnBrk="1" hangingPunct="1"/>
            <a:r>
              <a:rPr lang="zh-CN" altLang="en-US" dirty="0">
                <a:latin typeface="Arial" pitchFamily="34" charset="0"/>
              </a:rPr>
              <a:t>我们先来看一下声明语句的语法规则</a:t>
            </a:r>
            <a:endParaRPr lang="en-US" altLang="zh-CN" dirty="0">
              <a:latin typeface="Arial" pitchFamily="34" charset="0"/>
            </a:endParaRPr>
          </a:p>
          <a:p>
            <a:pPr eaLnBrk="1" hangingPunct="1"/>
            <a:r>
              <a:rPr lang="en-US" altLang="zh-CN" dirty="0">
                <a:latin typeface="Arial" pitchFamily="34" charset="0"/>
              </a:rPr>
              <a:t>D</a:t>
            </a:r>
            <a:r>
              <a:rPr lang="zh-CN" altLang="en-US" dirty="0">
                <a:latin typeface="Arial" pitchFamily="34" charset="0"/>
              </a:rPr>
              <a:t>表示声明语句</a:t>
            </a:r>
            <a:r>
              <a:rPr lang="en-US" altLang="zh-CN" dirty="0">
                <a:latin typeface="Arial" pitchFamily="34" charset="0"/>
              </a:rPr>
              <a:t>declaration</a:t>
            </a:r>
          </a:p>
          <a:p>
            <a:pPr eaLnBrk="1" hangingPunct="1"/>
            <a:r>
              <a:rPr lang="en-US" altLang="zh-CN" dirty="0">
                <a:latin typeface="Arial" pitchFamily="34" charset="0"/>
              </a:rPr>
              <a:t>T</a:t>
            </a:r>
            <a:r>
              <a:rPr lang="zh-CN" altLang="en-US" dirty="0">
                <a:latin typeface="Arial" pitchFamily="34" charset="0"/>
              </a:rPr>
              <a:t>表示类型</a:t>
            </a:r>
            <a:r>
              <a:rPr lang="en-US" altLang="zh-CN" dirty="0">
                <a:latin typeface="Arial" pitchFamily="34" charset="0"/>
              </a:rPr>
              <a:t>type</a:t>
            </a:r>
          </a:p>
          <a:p>
            <a:pPr eaLnBrk="1" hangingPunct="1"/>
            <a:r>
              <a:rPr lang="en-US" altLang="zh-CN" dirty="0">
                <a:latin typeface="Arial" pitchFamily="34" charset="0"/>
              </a:rPr>
              <a:t>IDS</a:t>
            </a:r>
            <a:r>
              <a:rPr lang="zh-CN" altLang="en-US" dirty="0">
                <a:latin typeface="Arial" pitchFamily="34" charset="0"/>
              </a:rPr>
              <a:t>表示标识符序列</a:t>
            </a:r>
            <a:r>
              <a:rPr lang="en-US" altLang="zh-CN" dirty="0">
                <a:latin typeface="Arial" pitchFamily="34" charset="0"/>
              </a:rPr>
              <a:t>ID</a:t>
            </a:r>
            <a:r>
              <a:rPr lang="zh-CN" altLang="en-US" dirty="0">
                <a:latin typeface="Arial" pitchFamily="34" charset="0"/>
              </a:rPr>
              <a:t> </a:t>
            </a:r>
            <a:r>
              <a:rPr lang="en-US" altLang="zh-CN" dirty="0">
                <a:latin typeface="Arial" pitchFamily="34" charset="0"/>
              </a:rPr>
              <a:t>sequence</a:t>
            </a:r>
          </a:p>
          <a:p>
            <a:pPr eaLnBrk="1" hangingPunct="1"/>
            <a:r>
              <a:rPr lang="zh-CN" altLang="en-US" dirty="0">
                <a:latin typeface="Arial" pitchFamily="34" charset="0"/>
              </a:rPr>
              <a:t>第一条规则表示一条声明语句</a:t>
            </a:r>
            <a:r>
              <a:rPr lang="en-US" altLang="zh-CN" dirty="0">
                <a:latin typeface="Arial" pitchFamily="34" charset="0"/>
              </a:rPr>
              <a:t>D</a:t>
            </a:r>
            <a:r>
              <a:rPr lang="zh-CN" altLang="en-US" dirty="0">
                <a:latin typeface="Arial" pitchFamily="34" charset="0"/>
              </a:rPr>
              <a:t>是由类型</a:t>
            </a:r>
            <a:r>
              <a:rPr lang="en-US" altLang="zh-CN" dirty="0">
                <a:latin typeface="Arial" pitchFamily="34" charset="0"/>
              </a:rPr>
              <a:t>T</a:t>
            </a:r>
            <a:r>
              <a:rPr lang="zh-CN" altLang="en-US" dirty="0">
                <a:latin typeface="Arial" pitchFamily="34" charset="0"/>
              </a:rPr>
              <a:t>加上一个标识符序列</a:t>
            </a:r>
            <a:r>
              <a:rPr lang="en-US" altLang="zh-CN" dirty="0">
                <a:latin typeface="Arial" pitchFamily="34" charset="0"/>
              </a:rPr>
              <a:t>IDS</a:t>
            </a:r>
            <a:r>
              <a:rPr lang="zh-CN" altLang="en-US" dirty="0">
                <a:latin typeface="Arial" pitchFamily="34" charset="0"/>
              </a:rPr>
              <a:t>再加上一个分号购构成的</a:t>
            </a:r>
            <a:endParaRPr lang="en-US" altLang="zh-CN" dirty="0">
              <a:latin typeface="Arial" pitchFamily="34" charset="0"/>
            </a:endParaRPr>
          </a:p>
          <a:p>
            <a:pPr eaLnBrk="1" hangingPunct="1"/>
            <a:r>
              <a:rPr lang="zh-CN" altLang="en-US" dirty="0">
                <a:latin typeface="Arial" pitchFamily="34" charset="0"/>
              </a:rPr>
              <a:t>其中，</a:t>
            </a:r>
            <a:r>
              <a:rPr lang="en-US" altLang="zh-CN" dirty="0">
                <a:latin typeface="Arial" pitchFamily="34" charset="0"/>
              </a:rPr>
              <a:t>T</a:t>
            </a:r>
            <a:r>
              <a:rPr lang="zh-CN" altLang="en-US" dirty="0">
                <a:latin typeface="Arial" pitchFamily="34" charset="0"/>
              </a:rPr>
              <a:t>可以是</a:t>
            </a:r>
            <a:r>
              <a:rPr lang="en-US" altLang="zh-CN" dirty="0">
                <a:latin typeface="Arial" pitchFamily="34" charset="0"/>
              </a:rPr>
              <a:t>……</a:t>
            </a:r>
            <a:r>
              <a:rPr lang="zh-CN" altLang="en-US" dirty="0">
                <a:latin typeface="Arial" pitchFamily="34" charset="0"/>
              </a:rPr>
              <a:t>，竖线表示或的关系</a:t>
            </a:r>
            <a:endParaRPr lang="en-US" altLang="zh-CN" dirty="0">
              <a:latin typeface="Arial" pitchFamily="34" charset="0"/>
            </a:endParaRPr>
          </a:p>
          <a:p>
            <a:pPr eaLnBrk="1" hangingPunct="1"/>
            <a:r>
              <a:rPr lang="zh-CN" altLang="en-US" dirty="0">
                <a:latin typeface="Arial" pitchFamily="34" charset="0"/>
              </a:rPr>
              <a:t>一个</a:t>
            </a:r>
            <a:r>
              <a:rPr lang="en-US" altLang="zh-CN" dirty="0">
                <a:latin typeface="Arial" pitchFamily="34" charset="0"/>
              </a:rPr>
              <a:t>id</a:t>
            </a:r>
            <a:r>
              <a:rPr lang="zh-CN" altLang="en-US" dirty="0">
                <a:latin typeface="Arial" pitchFamily="34" charset="0"/>
              </a:rPr>
              <a:t>本身可以构成一个</a:t>
            </a:r>
            <a:r>
              <a:rPr lang="en-US" altLang="zh-CN" dirty="0">
                <a:latin typeface="Arial" pitchFamily="34" charset="0"/>
              </a:rPr>
              <a:t>IDS</a:t>
            </a:r>
            <a:r>
              <a:rPr lang="zh-CN" altLang="en-US" dirty="0">
                <a:latin typeface="Arial" pitchFamily="34" charset="0"/>
              </a:rPr>
              <a:t>，一个</a:t>
            </a:r>
            <a:r>
              <a:rPr lang="en-US" altLang="zh-CN" dirty="0">
                <a:latin typeface="Arial" pitchFamily="34" charset="0"/>
              </a:rPr>
              <a:t>IDS</a:t>
            </a:r>
            <a:r>
              <a:rPr lang="zh-CN" altLang="en-US" dirty="0">
                <a:latin typeface="Arial" pitchFamily="34" charset="0"/>
              </a:rPr>
              <a:t>加上一个</a:t>
            </a:r>
            <a:r>
              <a:rPr lang="en-US" altLang="zh-CN" dirty="0">
                <a:latin typeface="Arial" pitchFamily="34" charset="0"/>
              </a:rPr>
              <a:t>id</a:t>
            </a:r>
            <a:r>
              <a:rPr lang="zh-CN" altLang="en-US" dirty="0">
                <a:latin typeface="Arial" pitchFamily="34" charset="0"/>
              </a:rPr>
              <a:t>可以构成一个新的</a:t>
            </a:r>
            <a:r>
              <a:rPr lang="en-US" altLang="zh-CN" dirty="0">
                <a:latin typeface="Arial" pitchFamily="34" charset="0"/>
              </a:rPr>
              <a:t>IDS</a:t>
            </a:r>
            <a:r>
              <a:rPr lang="zh-CN" altLang="en-US" dirty="0">
                <a:latin typeface="Arial" pitchFamily="34" charset="0"/>
              </a:rPr>
              <a:t>，这是一个递归定义的规则。</a:t>
            </a:r>
            <a:endParaRPr lang="en-US" altLang="zh-CN" dirty="0">
              <a:latin typeface="Arial" pitchFamily="34" charset="0"/>
            </a:endParaRPr>
          </a:p>
          <a:p>
            <a:pPr eaLnBrk="1" hangingPunct="1"/>
            <a:r>
              <a:rPr lang="zh-CN" altLang="en-US" dirty="0">
                <a:latin typeface="Arial" pitchFamily="34" charset="0"/>
              </a:rPr>
              <a:t>根据以上规则，假如输入一条声明语句</a:t>
            </a:r>
            <a:r>
              <a:rPr lang="en-US" altLang="zh-CN" dirty="0">
                <a:latin typeface="Arial" pitchFamily="34" charset="0"/>
              </a:rPr>
              <a:t>……</a:t>
            </a:r>
          </a:p>
          <a:p>
            <a:pPr eaLnBrk="1" hangingPunct="1"/>
            <a:r>
              <a:rPr lang="zh-CN" altLang="en-US" dirty="0">
                <a:latin typeface="Arial" pitchFamily="34" charset="0"/>
              </a:rPr>
              <a:t>可以得到这样一棵分析树</a:t>
            </a:r>
            <a:endParaRPr lang="en-US" altLang="zh-CN" dirty="0">
              <a:latin typeface="Arial" pitchFamily="34" charset="0"/>
            </a:endParaRPr>
          </a:p>
          <a:p>
            <a:pPr eaLnBrk="1" hangingPunct="1"/>
            <a:r>
              <a:rPr lang="zh-CN" altLang="en-US" dirty="0">
                <a:latin typeface="Arial" pitchFamily="34" charset="0"/>
              </a:rPr>
              <a:t>由此可见，语法分析树描述了句子的结构</a:t>
            </a:r>
            <a:endParaRPr lang="en-US" altLang="zh-CN" dirty="0">
              <a:latin typeface="Arial" pitchFamily="34" charset="0"/>
            </a:endParaRPr>
          </a:p>
          <a:p>
            <a:pPr eaLnBrk="1" hangingPunct="1"/>
            <a:r>
              <a:rPr lang="zh-CN" altLang="en-US" dirty="0">
                <a:latin typeface="Arial" pitchFamily="34" charset="0"/>
              </a:rPr>
              <a:t>“</a:t>
            </a:r>
            <a:r>
              <a:rPr lang="en-US" altLang="zh-CN" dirty="0" err="1">
                <a:latin typeface="Arial" pitchFamily="34" charset="0"/>
              </a:rPr>
              <a:t>int</a:t>
            </a:r>
            <a:r>
              <a:rPr lang="zh-CN" altLang="en-US" dirty="0">
                <a:latin typeface="Arial" pitchFamily="34" charset="0"/>
              </a:rPr>
              <a:t>”表明这是一个声明语句，接下来识别出标识符序列（</a:t>
            </a:r>
            <a:r>
              <a:rPr lang="en-US" altLang="zh-CN" dirty="0">
                <a:latin typeface="Arial" pitchFamily="34" charset="0"/>
              </a:rPr>
              <a:t>cy</a:t>
            </a:r>
            <a:r>
              <a:rPr lang="zh-CN" altLang="en-US" dirty="0">
                <a:latin typeface="Arial" pitchFamily="34" charset="0"/>
              </a:rPr>
              <a:t>）</a:t>
            </a:r>
          </a:p>
          <a:p>
            <a:pPr eaLnBrk="1" hangingPunct="1"/>
            <a:endParaRPr lang="en-US" altLang="zh-CN" b="1" dirty="0">
              <a:latin typeface="楷体_GB2312" pitchFamily="49" charset="-122"/>
              <a:ea typeface="楷体_GB2312" pitchFamily="49" charset="-122"/>
            </a:endParaRPr>
          </a:p>
          <a:p>
            <a:r>
              <a:rPr lang="en-US" altLang="zh-CN" dirty="0">
                <a:latin typeface="Arial" pitchFamily="34" charset="0"/>
              </a:rPr>
              <a:t>  </a:t>
            </a:r>
          </a:p>
          <a:p>
            <a:pPr marL="0" lvl="1"/>
            <a:endParaRPr lang="zh-CN" altLang="en-US" sz="2000" b="1" dirty="0">
              <a:latin typeface="楷体_GB2312" pitchFamily="49" charset="-122"/>
              <a:ea typeface="楷体_GB2312" pitchFamily="49" charset="-122"/>
            </a:endParaRPr>
          </a:p>
          <a:p>
            <a:endParaRPr lang="zh-CN" altLang="en-US" dirty="0">
              <a:latin typeface="Arial" pitchFamily="34" charset="0"/>
            </a:endParaRPr>
          </a:p>
        </p:txBody>
      </p:sp>
      <p:sp>
        <p:nvSpPr>
          <p:cNvPr id="93188"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E6831DBE-FB91-469E-A4CB-4095D082C06F}" type="slidenum">
              <a:rPr lang="zh-CN" altLang="en-US">
                <a:latin typeface="Arial" pitchFamily="34" charset="0"/>
              </a:rPr>
              <a:pPr eaLnBrk="1" hangingPunct="1"/>
              <a:t>20</a:t>
            </a:fld>
            <a:endParaRPr lang="en-US" altLang="zh-CN">
              <a:latin typeface="Arial" pitchFamily="34" charset="0"/>
            </a:endParaRPr>
          </a:p>
        </p:txBody>
      </p:sp>
    </p:spTree>
    <p:extLst>
      <p:ext uri="{BB962C8B-B14F-4D97-AF65-F5344CB8AC3E}">
        <p14:creationId xmlns:p14="http://schemas.microsoft.com/office/powerpoint/2010/main" val="853574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a:ln/>
        </p:spPr>
      </p:sp>
      <p:sp>
        <p:nvSpPr>
          <p:cNvPr id="3" name="备注占位符 2"/>
          <p:cNvSpPr>
            <a:spLocks noGrp="1"/>
          </p:cNvSpPr>
          <p:nvPr>
            <p:ph type="body" idx="1"/>
          </p:nvPr>
        </p:nvSpPr>
        <p:spPr/>
        <p:txBody>
          <a:bodyPr/>
          <a:lstStyle/>
          <a:p>
            <a:pPr defTabSz="948873" eaLnBrk="1" hangingPunct="1">
              <a:defRPr/>
            </a:pPr>
            <a:endParaRPr lang="zh-CN" altLang="en-US"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latin typeface="Arial" pitchFamily="34" charset="0"/>
              </a:rPr>
              <a:pPr eaLnBrk="1" hangingPunct="1"/>
              <a:t>21</a:t>
            </a:fld>
            <a:endParaRPr lang="en-US" altLang="zh-CN">
              <a:latin typeface="Arial" pitchFamily="34" charset="0"/>
            </a:endParaRPr>
          </a:p>
        </p:txBody>
      </p:sp>
    </p:spTree>
    <p:extLst>
      <p:ext uri="{BB962C8B-B14F-4D97-AF65-F5344CB8AC3E}">
        <p14:creationId xmlns:p14="http://schemas.microsoft.com/office/powerpoint/2010/main" val="324182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BC3F133A-7E3A-413E-964C-873A5BA34320}" type="slidenum">
              <a:rPr lang="zh-CN" altLang="en-US">
                <a:solidFill>
                  <a:srgbClr val="000000"/>
                </a:solidFill>
                <a:latin typeface="Arial" pitchFamily="34" charset="0"/>
              </a:rPr>
              <a:pPr eaLnBrk="1" hangingPunct="1"/>
              <a:t>3</a:t>
            </a:fld>
            <a:endParaRPr lang="en-US" altLang="zh-CN">
              <a:solidFill>
                <a:srgbClr val="000000"/>
              </a:solidFill>
              <a:latin typeface="Arial" pitchFamily="34" charset="0"/>
            </a:endParaRPr>
          </a:p>
        </p:txBody>
      </p:sp>
      <p:sp>
        <p:nvSpPr>
          <p:cNvPr id="73731" name="Rectangle 2"/>
          <p:cNvSpPr>
            <a:spLocks noGrp="1" noRot="1" noChangeAspect="1" noChangeArrowheads="1" noTextEdit="1"/>
          </p:cNvSpPr>
          <p:nvPr>
            <p:ph type="sldImg"/>
          </p:nvPr>
        </p:nvSpPr>
        <p:spPr>
          <a:xfrm>
            <a:off x="139700" y="768350"/>
            <a:ext cx="6821488" cy="3836988"/>
          </a:xfrm>
          <a:ln/>
        </p:spPr>
      </p:sp>
      <p:sp>
        <p:nvSpPr>
          <p:cNvPr id="73732" name="Rectangle 3"/>
          <p:cNvSpPr>
            <a:spLocks noGrp="1" noChangeArrowheads="1"/>
          </p:cNvSpPr>
          <p:nvPr>
            <p:ph type="body" idx="1"/>
          </p:nvPr>
        </p:nvSpPr>
        <p:spPr>
          <a:noFill/>
        </p:spPr>
        <p:txBody>
          <a:bodyPr/>
          <a:lstStyle/>
          <a:p>
            <a:pPr defTabSz="948873" eaLnBrk="1" hangingPunct="1">
              <a:defRPr/>
            </a:pPr>
            <a:r>
              <a:rPr lang="zh-CN" altLang="en-US" b="0" dirty="0">
                <a:latin typeface="Arial" pitchFamily="34" charset="0"/>
              </a:rPr>
              <a:t>提到编译，我们要从“计算机程序设计语言”讲起。</a:t>
            </a:r>
            <a:endParaRPr lang="en-US" altLang="zh-CN" b="0" dirty="0">
              <a:latin typeface="Arial" pitchFamily="34" charset="0"/>
            </a:endParaRPr>
          </a:p>
          <a:p>
            <a:pPr defTabSz="948873" eaLnBrk="1" hangingPunct="1">
              <a:defRPr/>
            </a:pPr>
            <a:r>
              <a:rPr lang="zh-CN" altLang="en-US" b="0" dirty="0">
                <a:latin typeface="Arial" pitchFamily="34" charset="0"/>
              </a:rPr>
              <a:t>计算机程序设计语言可以分为</a:t>
            </a:r>
            <a:r>
              <a:rPr lang="en-US" altLang="zh-CN" b="0" dirty="0">
                <a:latin typeface="Arial" pitchFamily="34" charset="0"/>
              </a:rPr>
              <a:t>3</a:t>
            </a:r>
            <a:r>
              <a:rPr lang="zh-CN" altLang="en-US" b="0" dirty="0">
                <a:latin typeface="Arial" pitchFamily="34" charset="0"/>
              </a:rPr>
              <a:t>个层次：机器语言、汇编语言、高级语言</a:t>
            </a:r>
          </a:p>
          <a:p>
            <a:pPr defTabSz="948873" eaLnBrk="1" hangingPunct="1">
              <a:defRPr/>
            </a:pPr>
            <a:r>
              <a:rPr lang="zh-CN" altLang="en-US" b="0" dirty="0">
                <a:latin typeface="Arial" pitchFamily="34" charset="0"/>
              </a:rPr>
              <a:t>机器语言是</a:t>
            </a:r>
            <a:r>
              <a:rPr lang="zh-CN" altLang="en-US" dirty="0">
                <a:solidFill>
                  <a:schemeClr val="tx2"/>
                </a:solidFill>
                <a:latin typeface="楷体" pitchFamily="49" charset="-122"/>
                <a:ea typeface="楷体" pitchFamily="49" charset="-122"/>
              </a:rPr>
              <a:t>可以被计算机直接理解的语言。</a:t>
            </a:r>
            <a:endParaRPr lang="en-US" altLang="zh-CN" b="0" dirty="0">
              <a:latin typeface="Arial" pitchFamily="34" charset="0"/>
            </a:endParaRPr>
          </a:p>
          <a:p>
            <a:pPr defTabSz="948873" eaLnBrk="1" hangingPunct="1">
              <a:defRPr/>
            </a:pPr>
            <a:r>
              <a:rPr lang="zh-CN" altLang="en-US" b="0" dirty="0">
                <a:latin typeface="Arial" pitchFamily="34" charset="0"/>
              </a:rPr>
              <a:t>由于计算机只认识二进制数</a:t>
            </a:r>
            <a:r>
              <a:rPr lang="en-US" altLang="zh-CN" b="0" dirty="0">
                <a:latin typeface="Arial" pitchFamily="34" charset="0"/>
              </a:rPr>
              <a:t>0</a:t>
            </a:r>
            <a:r>
              <a:rPr lang="zh-CN" altLang="en-US" b="0" dirty="0">
                <a:latin typeface="Arial" pitchFamily="34" charset="0"/>
              </a:rPr>
              <a:t>和</a:t>
            </a:r>
            <a:r>
              <a:rPr lang="en-US" altLang="zh-CN" b="0" dirty="0">
                <a:latin typeface="Arial" pitchFamily="34" charset="0"/>
              </a:rPr>
              <a:t>1</a:t>
            </a:r>
            <a:r>
              <a:rPr lang="zh-CN" altLang="en-US" b="0" dirty="0">
                <a:latin typeface="Arial" pitchFamily="34" charset="0"/>
              </a:rPr>
              <a:t>，因此机器语言编写的程序都是由数字</a:t>
            </a:r>
            <a:r>
              <a:rPr lang="en-US" altLang="zh-CN" b="0" dirty="0">
                <a:latin typeface="Arial" pitchFamily="34" charset="0"/>
              </a:rPr>
              <a:t>0</a:t>
            </a:r>
            <a:r>
              <a:rPr lang="zh-CN" altLang="en-US" b="0" dirty="0">
                <a:latin typeface="Arial" pitchFamily="34" charset="0"/>
              </a:rPr>
              <a:t>和</a:t>
            </a:r>
            <a:r>
              <a:rPr lang="en-US" altLang="zh-CN" b="0" dirty="0">
                <a:latin typeface="Arial" pitchFamily="34" charset="0"/>
              </a:rPr>
              <a:t>1</a:t>
            </a:r>
            <a:r>
              <a:rPr lang="zh-CN" altLang="en-US" b="0" dirty="0">
                <a:latin typeface="Arial" pitchFamily="34" charset="0"/>
              </a:rPr>
              <a:t>组成的序列</a:t>
            </a:r>
            <a:endParaRPr lang="en-US" altLang="zh-CN" b="0" dirty="0">
              <a:latin typeface="Arial" pitchFamily="34" charset="0"/>
            </a:endParaRPr>
          </a:p>
          <a:p>
            <a:pPr eaLnBrk="1" hangingPunct="1"/>
            <a:r>
              <a:rPr lang="zh-CN" altLang="en-US" b="0" dirty="0">
                <a:latin typeface="Arial" pitchFamily="34" charset="0"/>
              </a:rPr>
              <a:t>例如，这是某机器语言的一条指令，这里是采用</a:t>
            </a:r>
            <a:r>
              <a:rPr lang="en-US" altLang="zh-CN" b="0" dirty="0">
                <a:latin typeface="Arial" pitchFamily="34" charset="0"/>
              </a:rPr>
              <a:t>16</a:t>
            </a:r>
            <a:r>
              <a:rPr lang="zh-CN" altLang="en-US" b="0" dirty="0">
                <a:latin typeface="Arial" pitchFamily="34" charset="0"/>
              </a:rPr>
              <a:t>进制形式书写的，</a:t>
            </a:r>
            <a:endParaRPr lang="en-US" altLang="zh-CN" b="0" dirty="0">
              <a:latin typeface="Arial" pitchFamily="34" charset="0"/>
            </a:endParaRPr>
          </a:p>
          <a:p>
            <a:pPr eaLnBrk="1" hangingPunct="1"/>
            <a:r>
              <a:rPr lang="zh-CN" altLang="en-US" b="0" dirty="0">
                <a:latin typeface="Arial" pitchFamily="34" charset="0"/>
              </a:rPr>
              <a:t>其中，</a:t>
            </a:r>
            <a:r>
              <a:rPr lang="en-US" altLang="zh-CN" b="0" dirty="0">
                <a:latin typeface="Arial" pitchFamily="34" charset="0"/>
              </a:rPr>
              <a:t>C7 06</a:t>
            </a:r>
            <a:r>
              <a:rPr lang="zh-CN" altLang="en-US" b="0" dirty="0">
                <a:latin typeface="Arial" pitchFamily="34" charset="0"/>
              </a:rPr>
              <a:t>是操作码，表示加载操作（</a:t>
            </a:r>
            <a:r>
              <a:rPr lang="en-US" altLang="zh-CN" b="0" dirty="0">
                <a:latin typeface="Arial" pitchFamily="34" charset="0"/>
              </a:rPr>
              <a:t>cy</a:t>
            </a:r>
            <a:r>
              <a:rPr lang="zh-CN" altLang="en-US" b="0" dirty="0">
                <a:latin typeface="Arial" pitchFamily="34" charset="0"/>
              </a:rPr>
              <a:t>）。</a:t>
            </a:r>
            <a:endParaRPr lang="en-US" altLang="zh-CN" b="0" dirty="0">
              <a:latin typeface="Arial" pitchFamily="34" charset="0"/>
            </a:endParaRPr>
          </a:p>
          <a:p>
            <a:pPr eaLnBrk="1" hangingPunct="1"/>
            <a:r>
              <a:rPr lang="en-US" altLang="zh-CN" b="0" dirty="0">
                <a:latin typeface="Arial" pitchFamily="34" charset="0"/>
              </a:rPr>
              <a:t>0000 </a:t>
            </a:r>
            <a:r>
              <a:rPr lang="zh-CN" altLang="en-US" b="0" dirty="0">
                <a:latin typeface="Arial" pitchFamily="34" charset="0"/>
              </a:rPr>
              <a:t>和 </a:t>
            </a:r>
            <a:r>
              <a:rPr lang="en-US" altLang="zh-CN" b="0" dirty="0">
                <a:latin typeface="Arial" pitchFamily="34" charset="0"/>
              </a:rPr>
              <a:t>0002 </a:t>
            </a:r>
            <a:r>
              <a:rPr lang="zh-CN" altLang="en-US" b="0" dirty="0">
                <a:latin typeface="Arial" pitchFamily="34" charset="0"/>
              </a:rPr>
              <a:t>是两个操作数</a:t>
            </a:r>
            <a:endParaRPr lang="en-US" altLang="zh-CN" b="0" dirty="0">
              <a:latin typeface="Arial" pitchFamily="34" charset="0"/>
            </a:endParaRPr>
          </a:p>
          <a:p>
            <a:pPr eaLnBrk="1" hangingPunct="1"/>
            <a:r>
              <a:rPr lang="zh-CN" altLang="en-US" b="0" dirty="0">
                <a:latin typeface="Arial" pitchFamily="34" charset="0"/>
              </a:rPr>
              <a:t>这条指令表示将数字</a:t>
            </a:r>
            <a:r>
              <a:rPr lang="en-US" altLang="zh-CN" b="0" dirty="0">
                <a:latin typeface="Arial" pitchFamily="34" charset="0"/>
              </a:rPr>
              <a:t>2</a:t>
            </a:r>
            <a:r>
              <a:rPr lang="zh-CN" altLang="en-US" b="0" dirty="0">
                <a:latin typeface="Arial" pitchFamily="34" charset="0"/>
              </a:rPr>
              <a:t>存放到地址</a:t>
            </a:r>
            <a:r>
              <a:rPr lang="en-US" altLang="zh-CN" b="0" dirty="0">
                <a:latin typeface="Arial" pitchFamily="34" charset="0"/>
              </a:rPr>
              <a:t>0 0 0 0 </a:t>
            </a:r>
            <a:r>
              <a:rPr lang="zh-CN" altLang="en-US" b="0" dirty="0">
                <a:latin typeface="Arial" pitchFamily="34" charset="0"/>
              </a:rPr>
              <a:t>。</a:t>
            </a:r>
            <a:endParaRPr lang="en-US" altLang="zh-CN" b="0" dirty="0">
              <a:latin typeface="Arial" pitchFamily="34" charset="0"/>
            </a:endParaRPr>
          </a:p>
          <a:p>
            <a:pPr eaLnBrk="1" hangingPunct="1"/>
            <a:endParaRPr lang="en-US" altLang="zh-CN" b="0" dirty="0">
              <a:latin typeface="Arial" pitchFamily="34" charset="0"/>
            </a:endParaRPr>
          </a:p>
          <a:p>
            <a:pPr eaLnBrk="1" hangingPunct="1"/>
            <a:r>
              <a:rPr lang="zh-CN" altLang="en-US" b="0" dirty="0">
                <a:latin typeface="Arial" pitchFamily="34" charset="0"/>
              </a:rPr>
              <a:t>从这个例子我们可以看出，</a:t>
            </a:r>
          </a:p>
          <a:p>
            <a:pPr defTabSz="948873" eaLnBrk="1" hangingPunct="1">
              <a:defRPr/>
            </a:pPr>
            <a:r>
              <a:rPr lang="zh-CN" altLang="en-US" dirty="0">
                <a:latin typeface="Times New Roman" pitchFamily="18" charset="0"/>
                <a:ea typeface="楷体" pitchFamily="49" charset="-122"/>
                <a:cs typeface="Times New Roman" pitchFamily="18" charset="0"/>
              </a:rPr>
              <a:t>机器语言的表达习惯</a:t>
            </a:r>
            <a:r>
              <a:rPr lang="zh-CN" altLang="en-US" dirty="0">
                <a:solidFill>
                  <a:srgbClr val="FF0000"/>
                </a:solidFill>
                <a:latin typeface="Arial" pitchFamily="34" charset="0"/>
              </a:rPr>
              <a:t>与我们人类的表达习惯相去甚远（人类习惯于使用</a:t>
            </a:r>
            <a:r>
              <a:rPr lang="en-US" altLang="zh-CN" dirty="0">
                <a:solidFill>
                  <a:srgbClr val="FF0000"/>
                </a:solidFill>
                <a:latin typeface="Arial" pitchFamily="34" charset="0"/>
              </a:rPr>
              <a:t>10</a:t>
            </a:r>
            <a:r>
              <a:rPr lang="zh-CN" altLang="en-US" dirty="0">
                <a:solidFill>
                  <a:srgbClr val="FF0000"/>
                </a:solidFill>
                <a:latin typeface="Arial" pitchFamily="34" charset="0"/>
              </a:rPr>
              <a:t>进制数，机器语言采用</a:t>
            </a:r>
            <a:r>
              <a:rPr lang="en-US" altLang="zh-CN" dirty="0">
                <a:solidFill>
                  <a:srgbClr val="FF0000"/>
                </a:solidFill>
                <a:latin typeface="Arial" pitchFamily="34" charset="0"/>
              </a:rPr>
              <a:t>2</a:t>
            </a:r>
            <a:r>
              <a:rPr lang="zh-CN" altLang="en-US" dirty="0">
                <a:solidFill>
                  <a:srgbClr val="FF0000"/>
                </a:solidFill>
                <a:latin typeface="Arial" pitchFamily="34" charset="0"/>
              </a:rPr>
              <a:t>进制以及</a:t>
            </a:r>
            <a:r>
              <a:rPr lang="en-US" altLang="zh-CN" dirty="0">
                <a:solidFill>
                  <a:srgbClr val="FF0000"/>
                </a:solidFill>
                <a:latin typeface="Arial" pitchFamily="34" charset="0"/>
              </a:rPr>
              <a:t>16</a:t>
            </a:r>
            <a:r>
              <a:rPr lang="zh-CN" altLang="en-US" dirty="0">
                <a:solidFill>
                  <a:srgbClr val="FF0000"/>
                </a:solidFill>
                <a:latin typeface="Arial" pitchFamily="34" charset="0"/>
              </a:rPr>
              <a:t>进制）而且，程序员还要记住每一个操作码代表什么操作，这些特点都导致用机器语言</a:t>
            </a:r>
            <a:r>
              <a:rPr lang="zh-CN" altLang="en-US" b="0" dirty="0">
                <a:latin typeface="Arial" pitchFamily="34" charset="0"/>
              </a:rPr>
              <a:t>编写和阅读程序都十分不方便（</a:t>
            </a:r>
            <a:r>
              <a:rPr lang="en-US" altLang="zh-CN" b="0" dirty="0">
                <a:latin typeface="Arial" pitchFamily="34" charset="0"/>
              </a:rPr>
              <a:t>cy</a:t>
            </a:r>
            <a:r>
              <a:rPr lang="zh-CN" altLang="en-US" b="0" dirty="0">
                <a:latin typeface="Arial" pitchFamily="34" charset="0"/>
              </a:rPr>
              <a:t>）（在编写过程中）易出错</a:t>
            </a:r>
            <a:endParaRPr lang="en-US" altLang="zh-CN" b="0" dirty="0">
              <a:latin typeface="Arial" pitchFamily="34" charset="0"/>
            </a:endParaRPr>
          </a:p>
          <a:p>
            <a:pPr eaLnBrk="1" hangingPunct="1"/>
            <a:endParaRPr lang="zh-CN" altLang="en-US" b="0" dirty="0">
              <a:latin typeface="Arial" pitchFamily="34" charset="0"/>
            </a:endParaRPr>
          </a:p>
          <a:p>
            <a:pPr eaLnBrk="1" hangingPunct="1"/>
            <a:r>
              <a:rPr lang="zh-CN" altLang="en-US" b="0" dirty="0">
                <a:latin typeface="Arial" pitchFamily="34" charset="0"/>
              </a:rPr>
              <a:t>于是很快出现了汇编语言</a:t>
            </a:r>
            <a:endParaRPr lang="en-US" altLang="zh-CN" b="0" dirty="0">
              <a:latin typeface="Arial" pitchFamily="34" charset="0"/>
            </a:endParaRPr>
          </a:p>
          <a:p>
            <a:pPr eaLnBrk="1" hangingPunct="1"/>
            <a:r>
              <a:rPr lang="zh-CN" altLang="en-US" b="0" dirty="0">
                <a:latin typeface="Arial" pitchFamily="34" charset="0"/>
              </a:rPr>
              <a:t>在汇编语言中，引入了助记符（板书） 。因此比较直观（</a:t>
            </a:r>
            <a:r>
              <a:rPr lang="en-US" altLang="zh-CN" b="0" dirty="0">
                <a:latin typeface="Arial" pitchFamily="34" charset="0"/>
              </a:rPr>
              <a:t>cy</a:t>
            </a:r>
            <a:r>
              <a:rPr lang="zh-CN" altLang="en-US" b="0" dirty="0">
                <a:latin typeface="Arial" pitchFamily="34" charset="0"/>
              </a:rPr>
              <a:t>）</a:t>
            </a:r>
          </a:p>
          <a:p>
            <a:pPr eaLnBrk="1" hangingPunct="1"/>
            <a:r>
              <a:rPr lang="en-US" altLang="zh-CN" b="0" dirty="0">
                <a:latin typeface="Arial" pitchFamily="34" charset="0"/>
              </a:rPr>
              <a:t>MOV X, 2 </a:t>
            </a:r>
            <a:r>
              <a:rPr lang="zh-CN" altLang="en-US" b="0" dirty="0">
                <a:latin typeface="Arial" pitchFamily="34" charset="0"/>
              </a:rPr>
              <a:t>就是一条汇编语言指令，</a:t>
            </a:r>
            <a:endParaRPr lang="en-US" altLang="zh-CN" b="0" dirty="0">
              <a:latin typeface="Arial" pitchFamily="34" charset="0"/>
            </a:endParaRPr>
          </a:p>
          <a:p>
            <a:pPr eaLnBrk="1" hangingPunct="1"/>
            <a:r>
              <a:rPr lang="zh-CN" altLang="en-US" b="0" dirty="0">
                <a:latin typeface="Arial" pitchFamily="34" charset="0"/>
              </a:rPr>
              <a:t>其中 </a:t>
            </a:r>
            <a:r>
              <a:rPr lang="en-US" altLang="zh-CN" b="0" dirty="0">
                <a:latin typeface="Arial" pitchFamily="34" charset="0"/>
              </a:rPr>
              <a:t>MOV</a:t>
            </a:r>
            <a:r>
              <a:rPr lang="zh-CN" altLang="en-US" b="0" dirty="0">
                <a:latin typeface="Arial" pitchFamily="34" charset="0"/>
              </a:rPr>
              <a:t>是助记符，它来自英文单词</a:t>
            </a:r>
            <a:r>
              <a:rPr lang="en-US" altLang="zh-CN" b="0" dirty="0">
                <a:latin typeface="Arial" pitchFamily="34" charset="0"/>
              </a:rPr>
              <a:t>move</a:t>
            </a:r>
            <a:r>
              <a:rPr lang="zh-CN" altLang="en-US" b="0" dirty="0">
                <a:latin typeface="Arial" pitchFamily="34" charset="0"/>
              </a:rPr>
              <a:t>，表示移入、加载操作。</a:t>
            </a:r>
            <a:endParaRPr lang="en-US" altLang="zh-CN" b="0" dirty="0">
              <a:latin typeface="Arial" pitchFamily="34" charset="0"/>
            </a:endParaRPr>
          </a:p>
          <a:p>
            <a:pPr eaLnBrk="1" hangingPunct="1"/>
            <a:r>
              <a:rPr lang="zh-CN" altLang="en-US" b="0" dirty="0">
                <a:latin typeface="Arial" pitchFamily="34" charset="0"/>
              </a:rPr>
              <a:t>假设符号</a:t>
            </a:r>
            <a:r>
              <a:rPr lang="en-US" altLang="zh-CN" b="0" dirty="0">
                <a:latin typeface="Arial" pitchFamily="34" charset="0"/>
              </a:rPr>
              <a:t>X</a:t>
            </a:r>
            <a:r>
              <a:rPr lang="zh-CN" altLang="en-US" b="0" dirty="0">
                <a:latin typeface="Arial" pitchFamily="34" charset="0"/>
              </a:rPr>
              <a:t>表示存储地址</a:t>
            </a:r>
            <a:r>
              <a:rPr lang="en-US" altLang="zh-CN" b="0" dirty="0">
                <a:latin typeface="Arial" pitchFamily="34" charset="0"/>
              </a:rPr>
              <a:t>0000</a:t>
            </a:r>
            <a:r>
              <a:rPr lang="zh-CN" altLang="en-US" b="0" dirty="0">
                <a:latin typeface="Arial" pitchFamily="34" charset="0"/>
              </a:rPr>
              <a:t>，那么这条指令也是表示</a:t>
            </a:r>
            <a:r>
              <a:rPr lang="en-US" altLang="zh-CN" b="0" dirty="0">
                <a:latin typeface="Arial" pitchFamily="34" charset="0"/>
              </a:rPr>
              <a:t>……</a:t>
            </a:r>
          </a:p>
          <a:p>
            <a:pPr defTabSz="948873" eaLnBrk="1" hangingPunct="1">
              <a:defRPr/>
            </a:pPr>
            <a:r>
              <a:rPr lang="zh-CN" altLang="en-US" b="0" dirty="0">
                <a:latin typeface="Arial" pitchFamily="34" charset="0"/>
              </a:rPr>
              <a:t>它完成与这条机器指令等价的功能，</a:t>
            </a:r>
            <a:endParaRPr lang="en-US" altLang="zh-CN" b="0" dirty="0">
              <a:latin typeface="Arial" pitchFamily="34" charset="0"/>
            </a:endParaRPr>
          </a:p>
          <a:p>
            <a:pPr eaLnBrk="1" hangingPunct="1"/>
            <a:endParaRPr lang="zh-CN" altLang="en-US" b="0" dirty="0">
              <a:latin typeface="Arial" pitchFamily="34" charset="0"/>
            </a:endParaRPr>
          </a:p>
          <a:p>
            <a:pPr eaLnBrk="1" hangingPunct="1"/>
            <a:endParaRPr lang="zh-CN" altLang="en-US" b="0" dirty="0">
              <a:latin typeface="Arial" pitchFamily="34" charset="0"/>
            </a:endParaRPr>
          </a:p>
          <a:p>
            <a:pPr defTabSz="948873" eaLnBrk="1" hangingPunct="1">
              <a:defRPr/>
            </a:pPr>
            <a:r>
              <a:rPr lang="zh-CN" altLang="en-US" b="0" dirty="0">
                <a:latin typeface="Arial" pitchFamily="34" charset="0"/>
              </a:rPr>
              <a:t>虽然有了一定进步，但是汇编语言依然依赖于特定的机器，程序员需要了解机器，因此对于</a:t>
            </a:r>
            <a:r>
              <a:rPr lang="zh-CN" altLang="en-US" dirty="0">
                <a:solidFill>
                  <a:srgbClr val="FF0000"/>
                </a:solidFill>
                <a:latin typeface="Arial" pitchFamily="34" charset="0"/>
              </a:rPr>
              <a:t>非计算机专业人员来说，使用上很受限制</a:t>
            </a:r>
            <a:r>
              <a:rPr lang="zh-CN" altLang="en-US" b="0" dirty="0">
                <a:latin typeface="Arial" pitchFamily="34" charset="0"/>
              </a:rPr>
              <a:t>。</a:t>
            </a:r>
            <a:r>
              <a:rPr lang="zh-CN" altLang="en-US" dirty="0">
                <a:solidFill>
                  <a:srgbClr val="FF0000"/>
                </a:solidFill>
                <a:latin typeface="Arial" pitchFamily="34" charset="0"/>
              </a:rPr>
              <a:t>编写效率低</a:t>
            </a:r>
            <a:r>
              <a:rPr lang="en-US" altLang="zh-CN" dirty="0">
                <a:solidFill>
                  <a:srgbClr val="FF0000"/>
                </a:solidFill>
                <a:latin typeface="Arial" pitchFamily="34" charset="0"/>
              </a:rPr>
              <a:t>(</a:t>
            </a:r>
            <a:r>
              <a:rPr lang="zh-CN" altLang="en-US" dirty="0">
                <a:solidFill>
                  <a:srgbClr val="FF0000"/>
                </a:solidFill>
                <a:latin typeface="Arial" pitchFamily="34" charset="0"/>
              </a:rPr>
              <a:t>即使一个简单的数学表达式也需要好多条指令</a:t>
            </a:r>
            <a:r>
              <a:rPr lang="en-US" altLang="zh-CN" dirty="0">
                <a:solidFill>
                  <a:srgbClr val="FF0000"/>
                </a:solidFill>
                <a:latin typeface="Arial" pitchFamily="34" charset="0"/>
              </a:rPr>
              <a:t>)</a:t>
            </a:r>
            <a:endParaRPr lang="en-US" altLang="zh-CN" b="0" dirty="0">
              <a:latin typeface="Arial" pitchFamily="34" charset="0"/>
            </a:endParaRPr>
          </a:p>
          <a:p>
            <a:pPr eaLnBrk="1" hangingPunct="1"/>
            <a:endParaRPr lang="en-US" altLang="zh-CN" b="0" dirty="0">
              <a:latin typeface="Arial" pitchFamily="34" charset="0"/>
            </a:endParaRPr>
          </a:p>
          <a:p>
            <a:pPr eaLnBrk="1" hangingPunct="1"/>
            <a:r>
              <a:rPr lang="zh-CN" altLang="en-US" b="0" dirty="0">
                <a:latin typeface="Arial" pitchFamily="34" charset="0"/>
              </a:rPr>
              <a:t>于是接下来出现了高级语言</a:t>
            </a:r>
          </a:p>
          <a:p>
            <a:pPr eaLnBrk="1" hangingPunct="1"/>
            <a:r>
              <a:rPr lang="zh-CN" altLang="en-US" b="0" dirty="0">
                <a:latin typeface="Arial" pitchFamily="34" charset="0"/>
              </a:rPr>
              <a:t>高级语言：以一个更类似于数学定义或自然语言的简洁形式来编写程序，而且与任何机器都无关</a:t>
            </a:r>
            <a:endParaRPr lang="en-US" altLang="zh-CN" b="0" dirty="0">
              <a:latin typeface="Arial" pitchFamily="34" charset="0"/>
            </a:endParaRPr>
          </a:p>
          <a:p>
            <a:pPr eaLnBrk="1" hangingPunct="1"/>
            <a:r>
              <a:rPr lang="zh-CN" altLang="en-US" b="0" dirty="0">
                <a:latin typeface="Arial" pitchFamily="34" charset="0"/>
              </a:rPr>
              <a:t>例如，这是一条高级语言的语句</a:t>
            </a:r>
            <a:endParaRPr lang="en-US" altLang="zh-CN" b="0" dirty="0">
              <a:latin typeface="Arial" pitchFamily="34" charset="0"/>
            </a:endParaRPr>
          </a:p>
          <a:p>
            <a:pPr eaLnBrk="1" hangingPunct="1"/>
            <a:r>
              <a:rPr lang="zh-CN" altLang="en-US" b="0" dirty="0">
                <a:latin typeface="Arial" pitchFamily="34" charset="0"/>
              </a:rPr>
              <a:t>它完成了与上面两条指令等价的功能，但是更接近人类的表达习惯</a:t>
            </a:r>
            <a:endParaRPr lang="en-US" altLang="zh-CN" b="0" dirty="0">
              <a:latin typeface="Arial" pitchFamily="34" charset="0"/>
            </a:endParaRPr>
          </a:p>
          <a:p>
            <a:pPr eaLnBrk="1" hangingPunct="1"/>
            <a:r>
              <a:rPr lang="zh-CN" altLang="en-US" b="0" dirty="0">
                <a:latin typeface="Arial" pitchFamily="34" charset="0"/>
              </a:rPr>
              <a:t>不管多长的表达式，只要一条语句就可以简洁地表达</a:t>
            </a:r>
          </a:p>
          <a:p>
            <a:pPr eaLnBrk="1" hangingPunct="1"/>
            <a:endParaRPr lang="zh-CN" altLang="en-US" dirty="0">
              <a:latin typeface="Arial" pitchFamily="34" charset="0"/>
            </a:endParaRPr>
          </a:p>
          <a:p>
            <a:pPr eaLnBrk="1" hangingPunct="1"/>
            <a:r>
              <a:rPr lang="zh-CN" altLang="en-US" dirty="0">
                <a:latin typeface="Arial" pitchFamily="34" charset="0"/>
              </a:rPr>
              <a:t>用高级语言和汇编语言编写的程序，</a:t>
            </a:r>
            <a:r>
              <a:rPr lang="zh-CN" altLang="en-US" b="1" dirty="0">
                <a:latin typeface="Arial" pitchFamily="34" charset="0"/>
              </a:rPr>
              <a:t>最终</a:t>
            </a:r>
            <a:r>
              <a:rPr lang="zh-CN" altLang="en-US" dirty="0">
                <a:latin typeface="Arial" pitchFamily="34" charset="0"/>
              </a:rPr>
              <a:t>都要</a:t>
            </a:r>
            <a:r>
              <a:rPr lang="zh-CN" altLang="en-US" b="1" dirty="0">
                <a:latin typeface="Arial" pitchFamily="34" charset="0"/>
              </a:rPr>
              <a:t>“翻译”</a:t>
            </a:r>
            <a:r>
              <a:rPr lang="zh-CN" altLang="en-US" dirty="0">
                <a:latin typeface="Arial" pitchFamily="34" charset="0"/>
              </a:rPr>
              <a:t>成</a:t>
            </a:r>
            <a:r>
              <a:rPr lang="en-US" altLang="zh-CN" dirty="0">
                <a:latin typeface="Arial" pitchFamily="34" charset="0"/>
              </a:rPr>
              <a:t>0</a:t>
            </a:r>
            <a:r>
              <a:rPr lang="zh-CN" altLang="en-US" dirty="0">
                <a:latin typeface="Arial" pitchFamily="34" charset="0"/>
              </a:rPr>
              <a:t>、</a:t>
            </a:r>
            <a:r>
              <a:rPr lang="en-US" altLang="zh-CN" dirty="0">
                <a:latin typeface="Arial" pitchFamily="34" charset="0"/>
              </a:rPr>
              <a:t>1</a:t>
            </a:r>
            <a:r>
              <a:rPr lang="zh-CN" altLang="en-US" dirty="0">
                <a:latin typeface="Arial" pitchFamily="34" charset="0"/>
              </a:rPr>
              <a:t>构成的</a:t>
            </a:r>
            <a:r>
              <a:rPr lang="zh-CN" altLang="en-US" b="1" dirty="0">
                <a:latin typeface="Arial" pitchFamily="34" charset="0"/>
              </a:rPr>
              <a:t>机器代码</a:t>
            </a:r>
            <a:r>
              <a:rPr lang="zh-CN" altLang="en-US" dirty="0">
                <a:latin typeface="Arial" pitchFamily="34" charset="0"/>
              </a:rPr>
              <a:t>方可在计算机上执行</a:t>
            </a:r>
          </a:p>
          <a:p>
            <a:pPr eaLnBrk="1" hangingPunct="1"/>
            <a:r>
              <a:rPr lang="zh-CN" altLang="en-US" dirty="0">
                <a:latin typeface="Arial" pitchFamily="34" charset="0"/>
              </a:rPr>
              <a:t>将汇编语言</a:t>
            </a:r>
            <a:r>
              <a:rPr lang="zh-CN" altLang="en-US" b="1" dirty="0">
                <a:latin typeface="Arial" pitchFamily="34" charset="0"/>
              </a:rPr>
              <a:t>翻译</a:t>
            </a:r>
            <a:r>
              <a:rPr lang="zh-CN" altLang="en-US" dirty="0">
                <a:latin typeface="Arial" pitchFamily="34" charset="0"/>
              </a:rPr>
              <a:t>成机器语言的过程称为汇编，对应的软件程序称为汇编器</a:t>
            </a:r>
          </a:p>
          <a:p>
            <a:pPr eaLnBrk="1" hangingPunct="1"/>
            <a:r>
              <a:rPr lang="zh-CN" altLang="en-US" dirty="0">
                <a:latin typeface="Arial" pitchFamily="34" charset="0"/>
              </a:rPr>
              <a:t>将高级语言</a:t>
            </a:r>
            <a:r>
              <a:rPr lang="zh-CN" altLang="en-US" b="1" dirty="0">
                <a:latin typeface="Arial" pitchFamily="34" charset="0"/>
              </a:rPr>
              <a:t>翻译</a:t>
            </a:r>
            <a:r>
              <a:rPr lang="zh-CN" altLang="en-US" dirty="0">
                <a:latin typeface="Arial" pitchFamily="34" charset="0"/>
              </a:rPr>
              <a:t>成汇编语言或直接翻译成机器语言的过程称为编译，对应的软件程序称为编译器</a:t>
            </a:r>
            <a:endParaRPr lang="en-US" altLang="zh-CN" dirty="0">
              <a:latin typeface="Arial" pitchFamily="34" charset="0"/>
            </a:endParaRPr>
          </a:p>
        </p:txBody>
      </p:sp>
    </p:spTree>
    <p:extLst>
      <p:ext uri="{BB962C8B-B14F-4D97-AF65-F5344CB8AC3E}">
        <p14:creationId xmlns:p14="http://schemas.microsoft.com/office/powerpoint/2010/main" val="38530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marL="0" lvl="1" eaLnBrk="1" hangingPunct="1"/>
            <a:r>
              <a:rPr lang="zh-CN" altLang="en-US" dirty="0">
                <a:latin typeface="Arial" pitchFamily="34" charset="0"/>
              </a:rPr>
              <a:t>程序中的语句分为两大类</a:t>
            </a:r>
            <a:endParaRPr lang="en-US" altLang="zh-CN" dirty="0">
              <a:latin typeface="Arial" pitchFamily="34" charset="0"/>
            </a:endParaRPr>
          </a:p>
          <a:p>
            <a:pPr marL="0" lvl="1" eaLnBrk="1" hangingPunct="1"/>
            <a:r>
              <a:rPr lang="zh-CN" altLang="en-US" dirty="0">
                <a:latin typeface="Arial" pitchFamily="34" charset="0"/>
              </a:rPr>
              <a:t>声明语句声明了一些数据对象或过程，并为其分别起一个名字，即标识符</a:t>
            </a:r>
            <a:endParaRPr lang="en-US" altLang="zh-CN" dirty="0">
              <a:latin typeface="Arial" pitchFamily="34" charset="0"/>
            </a:endParaRPr>
          </a:p>
          <a:p>
            <a:pPr marL="0" lvl="1" eaLnBrk="1" hangingPunct="1"/>
            <a:r>
              <a:rPr lang="zh-CN" altLang="en-US" dirty="0">
                <a:latin typeface="Arial" pitchFamily="34" charset="0"/>
              </a:rPr>
              <a:t>对于声明语句，语义分析的主要任务就是</a:t>
            </a:r>
            <a:r>
              <a:rPr lang="en-US" altLang="zh-CN" dirty="0">
                <a:latin typeface="Arial" pitchFamily="34" charset="0"/>
              </a:rPr>
              <a:t>……</a:t>
            </a:r>
          </a:p>
          <a:p>
            <a:pPr marL="0" lvl="1" eaLnBrk="1" hangingPunct="1"/>
            <a:r>
              <a:rPr lang="zh-CN" altLang="en-US" dirty="0">
                <a:latin typeface="Arial" pitchFamily="34" charset="0"/>
              </a:rPr>
              <a:t>标识符都有那些属性呢？</a:t>
            </a:r>
            <a:endParaRPr lang="en-US" altLang="zh-CN" dirty="0">
              <a:latin typeface="Arial" pitchFamily="34" charset="0"/>
            </a:endParaRPr>
          </a:p>
          <a:p>
            <a:pPr marL="0" lvl="1" eaLnBrk="1" hangingPunct="1"/>
            <a:r>
              <a:rPr lang="zh-CN" altLang="en-US" dirty="0">
                <a:latin typeface="Arial" pitchFamily="34" charset="0"/>
              </a:rPr>
              <a:t>首先是它的种属，也就是说，该标识符表示的是一个简单变量，还是数组、记录或过程等等</a:t>
            </a:r>
            <a:endParaRPr lang="en-US" altLang="zh-CN" dirty="0">
              <a:latin typeface="Arial" pitchFamily="34" charset="0"/>
            </a:endParaRPr>
          </a:p>
          <a:p>
            <a:pPr marL="0" lvl="1" eaLnBrk="1" hangingPunct="1"/>
            <a:endParaRPr lang="en-US" altLang="zh-CN" dirty="0">
              <a:latin typeface="Arial" pitchFamily="34" charset="0"/>
            </a:endParaRPr>
          </a:p>
          <a:p>
            <a:pPr marL="0" lvl="1" eaLnBrk="1" hangingPunct="1"/>
            <a:r>
              <a:rPr lang="zh-CN" altLang="en-US" dirty="0">
                <a:latin typeface="Arial" pitchFamily="34" charset="0"/>
              </a:rPr>
              <a:t>声明语句：符号表登记，包含地址的分配（根据类型分配存储空间，返回地址，</a:t>
            </a:r>
            <a:r>
              <a:rPr lang="en-US" altLang="zh-CN" dirty="0">
                <a:latin typeface="Arial" pitchFamily="34" charset="0"/>
              </a:rPr>
              <a:t>cy</a:t>
            </a:r>
            <a:r>
              <a:rPr lang="zh-CN" altLang="en-US" dirty="0">
                <a:latin typeface="Arial" pitchFamily="34" charset="0"/>
              </a:rPr>
              <a:t>）</a:t>
            </a:r>
            <a:r>
              <a:rPr lang="en-US" altLang="zh-CN" sz="2400" dirty="0">
                <a:solidFill>
                  <a:srgbClr val="000000"/>
                </a:solidFill>
                <a:latin typeface="Times New Roman" pitchFamily="18" charset="0"/>
              </a:rPr>
              <a:t>Gather identifiers’ information and saves them in the symbol table, for subsequent use during intermediate-code generation</a:t>
            </a:r>
            <a:endParaRPr lang="zh-CN" altLang="en-US" dirty="0"/>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22</a:t>
            </a:fld>
            <a:endParaRPr lang="en-US" altLang="zh-CN"/>
          </a:p>
        </p:txBody>
      </p:sp>
    </p:spTree>
    <p:extLst>
      <p:ext uri="{BB962C8B-B14F-4D97-AF65-F5344CB8AC3E}">
        <p14:creationId xmlns:p14="http://schemas.microsoft.com/office/powerpoint/2010/main" val="4079076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eaLnBrk="1" hangingPunct="1"/>
            <a:r>
              <a:rPr lang="zh-CN" altLang="en-US" sz="1300" b="1" dirty="0">
                <a:latin typeface="楷体_GB2312" pitchFamily="49" charset="-122"/>
                <a:ea typeface="楷体_GB2312" pitchFamily="49" charset="-122"/>
              </a:rPr>
              <a:t>另外一个属性就是标识符的类型</a:t>
            </a:r>
            <a:endParaRPr lang="en-US" altLang="zh-CN" sz="1300" b="1" dirty="0">
              <a:latin typeface="楷体_GB2312" pitchFamily="49" charset="-122"/>
              <a:ea typeface="楷体_GB2312" pitchFamily="49" charset="-122"/>
            </a:endParaRPr>
          </a:p>
          <a:p>
            <a:pPr marL="0" lvl="2" defTabSz="948873" eaLnBrk="1" hangingPunct="1">
              <a:defRPr/>
            </a:pPr>
            <a:r>
              <a:rPr lang="zh-CN" altLang="en-US" sz="1300" b="1" dirty="0">
                <a:latin typeface="Arial" pitchFamily="34" charset="0"/>
                <a:ea typeface="楷体_GB2312" pitchFamily="49" charset="-122"/>
              </a:rPr>
              <a:t>也就是说，标识符对应的变量或者</a:t>
            </a:r>
            <a:r>
              <a:rPr lang="zh-CN" altLang="en-US" b="1" dirty="0">
                <a:latin typeface="Arial" pitchFamily="34" charset="0"/>
                <a:ea typeface="楷体_GB2312" pitchFamily="49" charset="-122"/>
              </a:rPr>
              <a:t>标识符对应过程的返回值是整型、</a:t>
            </a:r>
            <a:r>
              <a:rPr lang="zh-CN" altLang="en-US" b="1" dirty="0">
                <a:solidFill>
                  <a:schemeClr val="tx1"/>
                </a:solidFill>
                <a:cs typeface="Times New Roman" pitchFamily="18" charset="0"/>
              </a:rPr>
              <a:t>实型、还是字符型、布尔型、指针型、</a:t>
            </a:r>
            <a:r>
              <a:rPr lang="en-US" altLang="zh-CN" b="1" dirty="0">
                <a:solidFill>
                  <a:schemeClr val="tx1"/>
                </a:solidFill>
                <a:cs typeface="Times New Roman" pitchFamily="18" charset="0"/>
              </a:rPr>
              <a:t>…</a:t>
            </a:r>
          </a:p>
          <a:p>
            <a:pPr eaLnBrk="1" hangingPunct="1"/>
            <a:endParaRPr lang="zh-CN" altLang="en-US" dirty="0">
              <a:latin typeface="Arial"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23</a:t>
            </a:fld>
            <a:endParaRPr lang="en-US" altLang="zh-CN"/>
          </a:p>
        </p:txBody>
      </p:sp>
    </p:spTree>
    <p:extLst>
      <p:ext uri="{BB962C8B-B14F-4D97-AF65-F5344CB8AC3E}">
        <p14:creationId xmlns:p14="http://schemas.microsoft.com/office/powerpoint/2010/main" val="4079076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r>
              <a:rPr lang="zh-CN" altLang="en-US" sz="1500" dirty="0">
                <a:latin typeface="Arial" pitchFamily="34" charset="0"/>
              </a:rPr>
              <a:t>因为每一个数据对象和过程在内存中都要为它分配一块存储空间，因此存储位置和占用空间的大小也就是说长度就是标识符的一个很重要的属性</a:t>
            </a:r>
            <a:endParaRPr lang="en-US" altLang="zh-CN" sz="1500" dirty="0">
              <a:latin typeface="Arial" pitchFamily="34" charset="0"/>
            </a:endParaRPr>
          </a:p>
          <a:p>
            <a:r>
              <a:rPr lang="zh-CN" altLang="en-US" sz="1500" dirty="0">
                <a:latin typeface="Arial" pitchFamily="34" charset="0"/>
              </a:rPr>
              <a:t>例如有这样一个程序片断，其中声明了一些数据对象</a:t>
            </a:r>
            <a:endParaRPr lang="en-US" altLang="zh-CN" sz="1500" dirty="0">
              <a:latin typeface="Arial" pitchFamily="34" charset="0"/>
            </a:endParaRPr>
          </a:p>
          <a:p>
            <a:r>
              <a:rPr lang="zh-CN" altLang="en-US" sz="1500" dirty="0">
                <a:latin typeface="Arial" pitchFamily="34" charset="0"/>
              </a:rPr>
              <a:t>对于声明的第一个数据，实型数组</a:t>
            </a:r>
            <a:r>
              <a:rPr lang="en-US" altLang="zh-CN" sz="1500" dirty="0">
                <a:latin typeface="Arial" pitchFamily="34" charset="0"/>
              </a:rPr>
              <a:t>x</a:t>
            </a:r>
            <a:r>
              <a:rPr lang="zh-CN" altLang="en-US" sz="1500" dirty="0">
                <a:latin typeface="Arial" pitchFamily="34" charset="0"/>
              </a:rPr>
              <a:t>，它的相对地址为</a:t>
            </a:r>
            <a:r>
              <a:rPr lang="en-US" altLang="zh-CN" sz="1500" dirty="0">
                <a:latin typeface="Arial" pitchFamily="34" charset="0"/>
              </a:rPr>
              <a:t>0</a:t>
            </a:r>
          </a:p>
          <a:p>
            <a:r>
              <a:rPr lang="zh-CN" altLang="en-US" sz="1500" dirty="0">
                <a:latin typeface="Arial" pitchFamily="34" charset="0"/>
              </a:rPr>
              <a:t>假设一个实型变量的长度为</a:t>
            </a:r>
            <a:r>
              <a:rPr lang="en-US" altLang="zh-CN" sz="1500" dirty="0">
                <a:latin typeface="Arial" pitchFamily="34" charset="0"/>
              </a:rPr>
              <a:t>8</a:t>
            </a:r>
            <a:r>
              <a:rPr lang="zh-CN" altLang="en-US" sz="1500" dirty="0">
                <a:latin typeface="Arial" pitchFamily="34" charset="0"/>
              </a:rPr>
              <a:t>个字节，那么由</a:t>
            </a:r>
            <a:r>
              <a:rPr lang="en-US" altLang="zh-CN" sz="1500" dirty="0">
                <a:latin typeface="Arial" pitchFamily="34" charset="0"/>
              </a:rPr>
              <a:t>8</a:t>
            </a:r>
            <a:r>
              <a:rPr lang="zh-CN" altLang="en-US" sz="1500" dirty="0">
                <a:latin typeface="Arial" pitchFamily="34" charset="0"/>
              </a:rPr>
              <a:t>个元素构成的实型数组一共占用</a:t>
            </a:r>
            <a:r>
              <a:rPr lang="en-US" altLang="zh-CN" sz="1500" dirty="0">
                <a:latin typeface="Arial" pitchFamily="34" charset="0"/>
              </a:rPr>
              <a:t>64</a:t>
            </a:r>
            <a:r>
              <a:rPr lang="zh-CN" altLang="en-US" sz="1500" dirty="0">
                <a:latin typeface="Arial" pitchFamily="34" charset="0"/>
              </a:rPr>
              <a:t>个字节的空间</a:t>
            </a:r>
            <a:endParaRPr lang="en-US" altLang="zh-CN" sz="1500" dirty="0">
              <a:latin typeface="Arial" pitchFamily="34" charset="0"/>
            </a:endParaRPr>
          </a:p>
          <a:p>
            <a:r>
              <a:rPr lang="zh-CN" altLang="en-US" sz="1500" dirty="0">
                <a:latin typeface="Arial" pitchFamily="34" charset="0"/>
              </a:rPr>
              <a:t>因此，接下来声明的整型变量</a:t>
            </a:r>
            <a:r>
              <a:rPr lang="en-US" altLang="zh-CN" sz="1500" dirty="0" err="1">
                <a:latin typeface="Arial" pitchFamily="34" charset="0"/>
              </a:rPr>
              <a:t>i</a:t>
            </a:r>
            <a:r>
              <a:rPr lang="zh-CN" altLang="en-US" sz="1500" dirty="0">
                <a:latin typeface="Arial" pitchFamily="34" charset="0"/>
              </a:rPr>
              <a:t>的相对地址就是</a:t>
            </a:r>
            <a:r>
              <a:rPr lang="en-US" altLang="zh-CN" sz="1500" dirty="0">
                <a:latin typeface="Arial" pitchFamily="34" charset="0"/>
              </a:rPr>
              <a:t>64</a:t>
            </a:r>
          </a:p>
          <a:p>
            <a:pPr defTabSz="948873">
              <a:defRPr/>
            </a:pPr>
            <a:r>
              <a:rPr lang="zh-CN" altLang="en-US" sz="1500" dirty="0">
                <a:latin typeface="Arial" pitchFamily="34" charset="0"/>
              </a:rPr>
              <a:t>假设一个整型变量的长度为</a:t>
            </a:r>
            <a:r>
              <a:rPr lang="en-US" altLang="zh-CN" sz="1500" dirty="0">
                <a:latin typeface="Arial" pitchFamily="34" charset="0"/>
              </a:rPr>
              <a:t>4</a:t>
            </a:r>
            <a:r>
              <a:rPr lang="zh-CN" altLang="en-US" sz="1500" dirty="0">
                <a:latin typeface="Arial" pitchFamily="34" charset="0"/>
              </a:rPr>
              <a:t>个字节，那么接下来声明的整型变量</a:t>
            </a:r>
            <a:r>
              <a:rPr lang="en-US" altLang="zh-CN" sz="1500" dirty="0" err="1">
                <a:latin typeface="Arial" pitchFamily="34" charset="0"/>
              </a:rPr>
              <a:t>j</a:t>
            </a:r>
            <a:r>
              <a:rPr lang="zh-CN" altLang="en-US" sz="1500" dirty="0">
                <a:latin typeface="Arial" pitchFamily="34" charset="0"/>
              </a:rPr>
              <a:t>的相对地址就是</a:t>
            </a:r>
            <a:r>
              <a:rPr lang="en-US" altLang="zh-CN" sz="1500" dirty="0">
                <a:latin typeface="Arial" pitchFamily="34" charset="0"/>
              </a:rPr>
              <a:t>68</a:t>
            </a:r>
          </a:p>
          <a:p>
            <a:pPr defTabSz="948873">
              <a:defRPr/>
            </a:pPr>
            <a:r>
              <a:rPr lang="zh-CN" altLang="en-US" sz="1500" dirty="0">
                <a:latin typeface="Arial" pitchFamily="34" charset="0"/>
              </a:rPr>
              <a:t>以此类推</a:t>
            </a:r>
            <a:endParaRPr lang="en-US" altLang="zh-CN" sz="1500" dirty="0">
              <a:latin typeface="Arial" pitchFamily="34" charset="0"/>
            </a:endParaRPr>
          </a:p>
          <a:p>
            <a:endParaRPr lang="en-US" altLang="zh-CN" sz="1500" dirty="0">
              <a:latin typeface="Arial" pitchFamily="34" charset="0"/>
            </a:endParaRPr>
          </a:p>
          <a:p>
            <a:r>
              <a:rPr lang="zh-CN" altLang="en-US" sz="1500" dirty="0">
                <a:latin typeface="Arial" pitchFamily="34" charset="0"/>
              </a:rPr>
              <a:t>龙</a:t>
            </a:r>
            <a:r>
              <a:rPr lang="en-US" altLang="zh-CN" sz="1500" dirty="0">
                <a:latin typeface="Arial" pitchFamily="34" charset="0"/>
              </a:rPr>
              <a:t>2p6</a:t>
            </a:r>
            <a:endParaRPr lang="zh-CN" altLang="en-US" dirty="0">
              <a:latin typeface="Arial" pitchFamily="34" charset="0"/>
            </a:endParaRPr>
          </a:p>
          <a:p>
            <a:pPr eaLnBrk="1" hangingPunct="1"/>
            <a:endParaRPr lang="zh-CN" altLang="en-US" dirty="0">
              <a:latin typeface="Arial"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24</a:t>
            </a:fld>
            <a:endParaRPr lang="en-US" altLang="zh-CN"/>
          </a:p>
        </p:txBody>
      </p:sp>
    </p:spTree>
    <p:extLst>
      <p:ext uri="{BB962C8B-B14F-4D97-AF65-F5344CB8AC3E}">
        <p14:creationId xmlns:p14="http://schemas.microsoft.com/office/powerpoint/2010/main" val="4079076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r>
              <a:rPr lang="zh-CN" altLang="en-US" sz="1500" dirty="0">
                <a:latin typeface="Arial" pitchFamily="34" charset="0"/>
              </a:rPr>
              <a:t>另外，变量的值也是一个重要的属性</a:t>
            </a:r>
            <a:endParaRPr lang="en-US" altLang="zh-CN" sz="1500" dirty="0">
              <a:latin typeface="Arial"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600" dirty="0">
                <a:solidFill>
                  <a:srgbClr val="C00000"/>
                </a:solidFill>
                <a:latin typeface="微软雅黑" panose="020B0503020204020204" pitchFamily="34" charset="-122"/>
              </a:rPr>
              <a:t>val</a:t>
            </a:r>
            <a:r>
              <a:rPr lang="zh-CN" altLang="zh-CN" sz="1600" dirty="0">
                <a:solidFill>
                  <a:srgbClr val="0000FF"/>
                </a:solidFill>
                <a:latin typeface="微软雅黑" panose="020B0503020204020204" pitchFamily="34" charset="-122"/>
              </a:rPr>
              <a:t>, </a:t>
            </a:r>
            <a:r>
              <a:rPr lang="zh-CN" altLang="zh-CN" sz="1600" dirty="0">
                <a:solidFill>
                  <a:srgbClr val="0070C0"/>
                </a:solidFill>
                <a:latin typeface="微软雅黑" panose="020B0503020204020204" pitchFamily="34" charset="-122"/>
              </a:rPr>
              <a:t>当名字为</a:t>
            </a:r>
            <a:r>
              <a:rPr lang="zh-CN" altLang="en-US" sz="1600" dirty="0">
                <a:solidFill>
                  <a:srgbClr val="0070C0"/>
                </a:solidFill>
                <a:latin typeface="微软雅黑" panose="020B0503020204020204" pitchFamily="34" charset="-122"/>
              </a:rPr>
              <a:t>常</a:t>
            </a:r>
            <a:r>
              <a:rPr lang="zh-CN" altLang="zh-CN" sz="1600" dirty="0">
                <a:solidFill>
                  <a:srgbClr val="0070C0"/>
                </a:solidFill>
                <a:latin typeface="微软雅黑" panose="020B0503020204020204" pitchFamily="34" charset="-122"/>
              </a:rPr>
              <a:t>量名时，填入他们的相应值</a:t>
            </a:r>
            <a:r>
              <a:rPr lang="zh-CN" altLang="en-US" sz="1600" dirty="0">
                <a:solidFill>
                  <a:srgbClr val="0070C0"/>
                </a:solidFill>
                <a:latin typeface="微软雅黑" panose="020B0503020204020204" pitchFamily="34" charset="-122"/>
              </a:rPr>
              <a:t>（王挺</a:t>
            </a:r>
            <a:r>
              <a:rPr lang="en-US" altLang="zh-CN" sz="1600">
                <a:solidFill>
                  <a:srgbClr val="0070C0"/>
                </a:solidFill>
                <a:latin typeface="微软雅黑" panose="020B0503020204020204" pitchFamily="34" charset="-122"/>
              </a:rPr>
              <a:t>ppt</a:t>
            </a:r>
            <a:r>
              <a:rPr lang="zh-CN" altLang="en-US" sz="1600">
                <a:solidFill>
                  <a:srgbClr val="0070C0"/>
                </a:solidFill>
                <a:latin typeface="微软雅黑" panose="020B0503020204020204" pitchFamily="34" charset="-122"/>
              </a:rPr>
              <a:t>第</a:t>
            </a:r>
            <a:r>
              <a:rPr lang="en-US" altLang="zh-CN" sz="1600" dirty="0">
                <a:solidFill>
                  <a:srgbClr val="0070C0"/>
                </a:solidFill>
                <a:latin typeface="微软雅黑" panose="020B0503020204020204" pitchFamily="34" charset="-122"/>
              </a:rPr>
              <a:t>20</a:t>
            </a:r>
            <a:r>
              <a:rPr lang="zh-CN" altLang="en-US" sz="1600" dirty="0">
                <a:solidFill>
                  <a:srgbClr val="0070C0"/>
                </a:solidFill>
                <a:latin typeface="微软雅黑" panose="020B0503020204020204" pitchFamily="34" charset="-122"/>
              </a:rPr>
              <a:t>讲 符号表</a:t>
            </a:r>
            <a:r>
              <a:rPr lang="en-US" altLang="zh-CN" sz="1600" dirty="0">
                <a:solidFill>
                  <a:srgbClr val="0070C0"/>
                </a:solidFill>
                <a:latin typeface="微软雅黑" panose="020B0503020204020204" pitchFamily="34" charset="-122"/>
              </a:rPr>
              <a:t>p19</a:t>
            </a:r>
            <a:r>
              <a:rPr lang="zh-CN" altLang="en-US" sz="1600" dirty="0">
                <a:solidFill>
                  <a:srgbClr val="0070C0"/>
                </a:solidFill>
                <a:latin typeface="微软雅黑" panose="020B0503020204020204" pitchFamily="34" charset="-122"/>
              </a:rPr>
              <a:t>）</a:t>
            </a:r>
            <a:endParaRPr lang="en-US" altLang="zh-CN" sz="1500" dirty="0">
              <a:latin typeface="Arial" pitchFamily="34" charset="0"/>
            </a:endParaRPr>
          </a:p>
          <a:p>
            <a:r>
              <a:rPr lang="zh-CN" altLang="en-US" sz="1500" dirty="0">
                <a:latin typeface="Arial" pitchFamily="34" charset="0"/>
              </a:rPr>
              <a:t>对于过程的名字，标识符的属性还包括作用域以及参数和返回值信息</a:t>
            </a:r>
            <a:endParaRPr lang="en-US" altLang="zh-CN" sz="1500" dirty="0">
              <a:latin typeface="Arial" pitchFamily="34" charset="0"/>
            </a:endParaRPr>
          </a:p>
          <a:p>
            <a:r>
              <a:rPr lang="zh-CN" altLang="en-US" dirty="0">
                <a:latin typeface="Arial" pitchFamily="34" charset="0"/>
              </a:rPr>
              <a:t>龙</a:t>
            </a:r>
            <a:r>
              <a:rPr lang="en-US" altLang="zh-CN" dirty="0">
                <a:latin typeface="Arial" pitchFamily="34" charset="0"/>
              </a:rPr>
              <a:t>2p6</a:t>
            </a:r>
          </a:p>
          <a:p>
            <a:pPr lvl="2" eaLnBrk="1" hangingPunct="1"/>
            <a:endParaRPr lang="zh-CN" altLang="en-US" dirty="0">
              <a:latin typeface="Arial" pitchFamily="34" charset="0"/>
            </a:endParaRPr>
          </a:p>
          <a:p>
            <a:pPr eaLnBrk="1" hangingPunct="1"/>
            <a:endParaRPr lang="zh-CN" altLang="en-US" dirty="0">
              <a:latin typeface="Arial"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25</a:t>
            </a:fld>
            <a:endParaRPr lang="en-US" altLang="zh-CN"/>
          </a:p>
        </p:txBody>
      </p:sp>
    </p:spTree>
    <p:extLst>
      <p:ext uri="{BB962C8B-B14F-4D97-AF65-F5344CB8AC3E}">
        <p14:creationId xmlns:p14="http://schemas.microsoft.com/office/powerpoint/2010/main" val="4079076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r>
              <a:rPr lang="zh-CN" altLang="en-US" sz="1500" dirty="0">
                <a:latin typeface="Arial" pitchFamily="34" charset="0"/>
              </a:rPr>
              <a:t>龙</a:t>
            </a:r>
            <a:r>
              <a:rPr lang="en-US" altLang="zh-CN" sz="1500" dirty="0">
                <a:latin typeface="Arial" pitchFamily="34" charset="0"/>
              </a:rPr>
              <a:t>2p6</a:t>
            </a:r>
          </a:p>
          <a:p>
            <a:r>
              <a:rPr lang="zh-CN" altLang="en-US" sz="1500" dirty="0"/>
              <a:t>语义分析阶段获取的这些标识符属性信息被存放在一个称为</a:t>
            </a:r>
            <a:r>
              <a:rPr lang="zh-CN" altLang="en-US" sz="1500" dirty="0">
                <a:latin typeface="楷体" pitchFamily="49" charset="-122"/>
              </a:rPr>
              <a:t>符号表</a:t>
            </a:r>
            <a:r>
              <a:rPr lang="zh-CN" altLang="en-US" sz="1500" dirty="0"/>
              <a:t>的数据结构中。</a:t>
            </a:r>
            <a:endParaRPr lang="en-US" altLang="zh-CN" sz="1500" dirty="0"/>
          </a:p>
          <a:p>
            <a:r>
              <a:rPr lang="zh-CN" altLang="en-US" sz="1500" dirty="0"/>
              <a:t>每个</a:t>
            </a:r>
            <a:r>
              <a:rPr lang="zh-CN" altLang="en-US" sz="1500" dirty="0">
                <a:solidFill>
                  <a:srgbClr val="FF0000"/>
                </a:solidFill>
              </a:rPr>
              <a:t>标识符</a:t>
            </a:r>
            <a:r>
              <a:rPr lang="zh-CN" altLang="en-US" sz="1500" dirty="0"/>
              <a:t>在符号表中都对应一条</a:t>
            </a:r>
            <a:r>
              <a:rPr lang="zh-CN" altLang="en-US" sz="1500" dirty="0">
                <a:solidFill>
                  <a:srgbClr val="FF0000"/>
                </a:solidFill>
              </a:rPr>
              <a:t>记录</a:t>
            </a:r>
            <a:r>
              <a:rPr lang="zh-CN" altLang="en-US" sz="1500" dirty="0"/>
              <a:t>，记录的每个</a:t>
            </a:r>
            <a:r>
              <a:rPr lang="zh-CN" altLang="en-US" sz="1500" dirty="0">
                <a:solidFill>
                  <a:srgbClr val="FF0000"/>
                </a:solidFill>
              </a:rPr>
              <a:t>字段</a:t>
            </a:r>
            <a:r>
              <a:rPr lang="zh-CN" altLang="en-US" sz="1500" dirty="0"/>
              <a:t>对应于该标识符的一个</a:t>
            </a:r>
            <a:r>
              <a:rPr lang="zh-CN" altLang="en-US" sz="1500" dirty="0">
                <a:solidFill>
                  <a:srgbClr val="FF0000"/>
                </a:solidFill>
              </a:rPr>
              <a:t>属性。</a:t>
            </a:r>
            <a:endParaRPr lang="en-US" altLang="zh-CN" sz="1500" dirty="0">
              <a:solidFill>
                <a:srgbClr val="FF0000"/>
              </a:solidFill>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26</a:t>
            </a:fld>
            <a:endParaRPr lang="en-US" altLang="zh-CN"/>
          </a:p>
        </p:txBody>
      </p:sp>
    </p:spTree>
    <p:extLst>
      <p:ext uri="{BB962C8B-B14F-4D97-AF65-F5344CB8AC3E}">
        <p14:creationId xmlns:p14="http://schemas.microsoft.com/office/powerpoint/2010/main" val="1372055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defTabSz="948873" eaLnBrk="1" hangingPunct="1">
              <a:defRPr/>
            </a:pPr>
            <a:r>
              <a:rPr lang="zh-CN" altLang="en-US" sz="1500" b="1" dirty="0">
                <a:latin typeface="Arial" pitchFamily="34" charset="0"/>
              </a:rPr>
              <a:t>符号表通常都带有一个字符串表，专门用于存放程序中使用的标识符和字符常数。</a:t>
            </a:r>
            <a:endParaRPr lang="en-US" altLang="zh-CN" sz="1500" b="1" dirty="0">
              <a:latin typeface="Arial" pitchFamily="34" charset="0"/>
            </a:endParaRPr>
          </a:p>
          <a:p>
            <a:pPr eaLnBrk="1" hangingPunct="1"/>
            <a:r>
              <a:rPr lang="zh-CN" altLang="en-US" sz="1500" b="1" dirty="0">
                <a:latin typeface="Arial" pitchFamily="34" charset="0"/>
              </a:rPr>
              <a:t>这样名字字段包括两个部分，一个用于存放该标识符在字符串表中的起始位置，另一个存放该标识符的字符串长度</a:t>
            </a:r>
            <a:endParaRPr lang="en-US" altLang="zh-CN" sz="1500" b="1" dirty="0">
              <a:latin typeface="Arial" pitchFamily="34" charset="0"/>
            </a:endParaRPr>
          </a:p>
          <a:p>
            <a:pPr defTabSz="948873" eaLnBrk="1" hangingPunct="1">
              <a:defRPr/>
            </a:pPr>
            <a:r>
              <a:rPr lang="zh-CN" altLang="en-US" sz="1500" b="1" dirty="0">
                <a:latin typeface="Arial" pitchFamily="34" charset="0"/>
              </a:rPr>
              <a:t>同学在课下可以思考一下</a:t>
            </a:r>
            <a:r>
              <a:rPr lang="en-US" altLang="zh-CN" sz="1500" b="1" dirty="0">
                <a:latin typeface="Arial" pitchFamily="34" charset="0"/>
              </a:rPr>
              <a:t>NAME</a:t>
            </a:r>
            <a:r>
              <a:rPr lang="zh-CN" altLang="en-US" sz="1500" b="1" dirty="0">
                <a:latin typeface="Arial" pitchFamily="34" charset="0"/>
              </a:rPr>
              <a:t>字段</a:t>
            </a:r>
            <a:r>
              <a:rPr lang="zh-CN" altLang="en-US" sz="1500" b="1" kern="0" dirty="0">
                <a:latin typeface="楷体" pitchFamily="49" charset="-122"/>
                <a:ea typeface="楷体" pitchFamily="49" charset="-122"/>
              </a:rPr>
              <a:t>为什么要设计字符串表这样一种数据结构？</a:t>
            </a:r>
          </a:p>
          <a:p>
            <a:pPr eaLnBrk="1" hangingPunct="1"/>
            <a:r>
              <a:rPr lang="zh-CN" altLang="en-US" sz="1500" b="1" dirty="0">
                <a:latin typeface="Arial" pitchFamily="34" charset="0"/>
              </a:rPr>
              <a:t>而不是把标识符对应的字符串直接存放到</a:t>
            </a:r>
            <a:r>
              <a:rPr lang="en-US" altLang="zh-CN" sz="1500" b="1" dirty="0">
                <a:latin typeface="Arial" pitchFamily="34" charset="0"/>
              </a:rPr>
              <a:t>name</a:t>
            </a:r>
            <a:r>
              <a:rPr lang="zh-CN" altLang="en-US" sz="1500" b="1" dirty="0">
                <a:latin typeface="Arial" pitchFamily="34" charset="0"/>
              </a:rPr>
              <a:t>字段中</a:t>
            </a:r>
            <a:endParaRPr lang="en-US" altLang="zh-CN" sz="1500" b="1" dirty="0">
              <a:latin typeface="Arial" pitchFamily="34" charset="0"/>
            </a:endParaRPr>
          </a:p>
          <a:p>
            <a:pPr lvl="2" eaLnBrk="1" hangingPunct="1"/>
            <a:endParaRPr lang="zh-CN" altLang="en-US" dirty="0">
              <a:latin typeface="Arial" pitchFamily="34" charset="0"/>
            </a:endParaRPr>
          </a:p>
          <a:p>
            <a:pPr eaLnBrk="1" hangingPunct="1"/>
            <a:endParaRPr lang="zh-CN" altLang="en-US" dirty="0">
              <a:latin typeface="Arial"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a:solidFill>
                  <a:srgbClr val="000000"/>
                </a:solidFill>
              </a:rPr>
              <a:pPr>
                <a:defRPr/>
              </a:pPr>
              <a:t>27</a:t>
            </a:fld>
            <a:endParaRPr lang="en-US" altLang="zh-CN">
              <a:solidFill>
                <a:srgbClr val="000000"/>
              </a:solidFill>
            </a:endParaRPr>
          </a:p>
        </p:txBody>
      </p:sp>
    </p:spTree>
    <p:extLst>
      <p:ext uri="{BB962C8B-B14F-4D97-AF65-F5344CB8AC3E}">
        <p14:creationId xmlns:p14="http://schemas.microsoft.com/office/powerpoint/2010/main" val="2324100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defTabSz="948873" eaLnBrk="1" hangingPunct="1">
              <a:defRPr/>
            </a:pPr>
            <a:r>
              <a:rPr lang="zh-CN" altLang="en-US" sz="1500" b="1" dirty="0">
                <a:cs typeface="Times New Roman" pitchFamily="18" charset="0"/>
              </a:rPr>
              <a:t>语义分析的另一个重要任务就是语义检查</a:t>
            </a:r>
            <a:endParaRPr lang="en-US" altLang="zh-CN" sz="1500" b="1" dirty="0">
              <a:cs typeface="Times New Roman" pitchFamily="18" charset="0"/>
            </a:endParaRPr>
          </a:p>
          <a:p>
            <a:pPr defTabSz="948873" eaLnBrk="1" hangingPunct="1">
              <a:defRPr/>
            </a:pPr>
            <a:r>
              <a:rPr lang="zh-CN" altLang="en-US" sz="1500" b="1" dirty="0">
                <a:cs typeface="Times New Roman" pitchFamily="18" charset="0"/>
              </a:rPr>
              <a:t>常见的语义错误包括以下一些方面</a:t>
            </a:r>
            <a:endParaRPr lang="en-US" altLang="zh-CN" sz="1500" b="1" dirty="0">
              <a:cs typeface="Times New Roman" pitchFamily="18" charset="0"/>
            </a:endParaRPr>
          </a:p>
          <a:p>
            <a:pPr defTabSz="948873" eaLnBrk="1" hangingPunct="1">
              <a:defRPr/>
            </a:pPr>
            <a:r>
              <a:rPr lang="zh-CN" altLang="en-US" sz="1500" b="1" dirty="0">
                <a:cs typeface="Times New Roman" pitchFamily="18" charset="0"/>
              </a:rPr>
              <a:t>运算分量类型是否不匹配（数组名加过程名是没有意义的）</a:t>
            </a:r>
            <a:endParaRPr lang="en-US" altLang="zh-CN" sz="1500" dirty="0">
              <a:latin typeface="Arial" pitchFamily="34" charset="0"/>
            </a:endParaRPr>
          </a:p>
          <a:p>
            <a:pPr eaLnBrk="1" hangingPunct="1">
              <a:defRPr/>
            </a:pPr>
            <a:r>
              <a:rPr lang="zh-CN" altLang="en-US" sz="1500" dirty="0">
                <a:latin typeface="Arial" pitchFamily="34" charset="0"/>
              </a:rPr>
              <a:t>另外，当发现运算分量的类型不一致时，可能还要进行自动类型转换：</a:t>
            </a:r>
            <a:endParaRPr lang="en-US" altLang="zh-CN" sz="1500" dirty="0">
              <a:latin typeface="Arial" pitchFamily="34" charset="0"/>
            </a:endParaRPr>
          </a:p>
          <a:p>
            <a:pPr eaLnBrk="1" hangingPunct="1">
              <a:defRPr/>
            </a:pPr>
            <a:r>
              <a:rPr lang="zh-CN" altLang="en-US" sz="1500" dirty="0">
                <a:latin typeface="Arial" pitchFamily="34" charset="0"/>
              </a:rPr>
              <a:t>比如，一个二元算术运算符可以应用于一对整数或者一对浮点数。如果这个运算符应用于一个浮点数和一个整数，那么编译器可以把该整数（自动类型）转换成为一个浮点数</a:t>
            </a:r>
            <a:endParaRPr lang="en-US" altLang="zh-CN" sz="1500" dirty="0">
              <a:latin typeface="Arial" pitchFamily="34" charset="0"/>
            </a:endParaRPr>
          </a:p>
          <a:p>
            <a:pPr>
              <a:defRPr/>
            </a:pPr>
            <a:endParaRPr lang="en-US" altLang="zh-CN" sz="1500" dirty="0">
              <a:latin typeface="Arial" pitchFamily="34" charset="0"/>
            </a:endParaRPr>
          </a:p>
          <a:p>
            <a:pPr>
              <a:defRPr/>
            </a:pPr>
            <a:r>
              <a:rPr lang="zh-CN" altLang="en-US" sz="1500" dirty="0">
                <a:latin typeface="Arial" pitchFamily="34" charset="0"/>
              </a:rPr>
              <a:t>龙</a:t>
            </a:r>
            <a:r>
              <a:rPr lang="en-US" altLang="zh-CN" sz="1500" dirty="0">
                <a:latin typeface="Arial" pitchFamily="34" charset="0"/>
              </a:rPr>
              <a:t>2p5</a:t>
            </a:r>
          </a:p>
          <a:p>
            <a:pPr lvl="2" eaLnBrk="1" hangingPunct="1"/>
            <a:endParaRPr lang="zh-CN" altLang="en-US" dirty="0">
              <a:latin typeface="Arial" pitchFamily="34" charset="0"/>
            </a:endParaRPr>
          </a:p>
          <a:p>
            <a:pPr eaLnBrk="1" hangingPunct="1"/>
            <a:endParaRPr lang="zh-CN" altLang="en-US" dirty="0">
              <a:latin typeface="Arial" pitchFamily="34"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28</a:t>
            </a:fld>
            <a:endParaRPr lang="en-US" altLang="zh-CN"/>
          </a:p>
        </p:txBody>
      </p:sp>
    </p:spTree>
    <p:extLst>
      <p:ext uri="{BB962C8B-B14F-4D97-AF65-F5344CB8AC3E}">
        <p14:creationId xmlns:p14="http://schemas.microsoft.com/office/powerpoint/2010/main" val="2301756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a:ln/>
        </p:spPr>
      </p:sp>
      <p:sp>
        <p:nvSpPr>
          <p:cNvPr id="3" name="备注占位符 2"/>
          <p:cNvSpPr>
            <a:spLocks noGrp="1"/>
          </p:cNvSpPr>
          <p:nvPr>
            <p:ph type="body" idx="1"/>
          </p:nvPr>
        </p:nvSpPr>
        <p:spPr/>
        <p:txBody>
          <a:bodyPr/>
          <a:lstStyle/>
          <a:p>
            <a:pPr defTabSz="948873" eaLnBrk="1" hangingPunct="1">
              <a:defRPr/>
            </a:pPr>
            <a:endParaRPr lang="zh-CN" altLang="en-US"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latin typeface="Arial" pitchFamily="34" charset="0"/>
              </a:rPr>
              <a:pPr eaLnBrk="1" hangingPunct="1"/>
              <a:t>29</a:t>
            </a:fld>
            <a:endParaRPr lang="en-US" altLang="zh-CN">
              <a:latin typeface="Arial" pitchFamily="34" charset="0"/>
            </a:endParaRPr>
          </a:p>
        </p:txBody>
      </p:sp>
    </p:spTree>
    <p:extLst>
      <p:ext uri="{BB962C8B-B14F-4D97-AF65-F5344CB8AC3E}">
        <p14:creationId xmlns:p14="http://schemas.microsoft.com/office/powerpoint/2010/main" val="3241826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pPr eaLnBrk="1" hangingPunct="1"/>
            <a:r>
              <a:rPr lang="zh-CN" altLang="en-US" dirty="0">
                <a:latin typeface="Arial" pitchFamily="34" charset="0"/>
                <a:ea typeface="楷体_GB2312" pitchFamily="49" charset="-122"/>
              </a:rPr>
              <a:t>源程序的中间表示有多种形式，例如三地址码、语法结构树等等</a:t>
            </a:r>
            <a:endParaRPr lang="en-US" altLang="zh-CN" dirty="0">
              <a:latin typeface="Arial" pitchFamily="34" charset="0"/>
              <a:ea typeface="楷体_GB2312" pitchFamily="49" charset="-122"/>
            </a:endParaRPr>
          </a:p>
          <a:p>
            <a:pPr eaLnBrk="1" hangingPunct="1"/>
            <a:r>
              <a:rPr lang="zh-CN" altLang="en-US" dirty="0">
                <a:latin typeface="Arial" pitchFamily="34" charset="0"/>
                <a:ea typeface="楷体_GB2312" pitchFamily="49" charset="-122"/>
              </a:rPr>
              <a:t>这里需要注意，语法结构树简称语法树</a:t>
            </a:r>
            <a:r>
              <a:rPr lang="en-US" altLang="zh-CN" b="1" dirty="0"/>
              <a:t>Syntax Trees</a:t>
            </a:r>
            <a:r>
              <a:rPr lang="zh-CN" altLang="en-US" dirty="0">
                <a:latin typeface="Arial" pitchFamily="34" charset="0"/>
                <a:ea typeface="楷体_GB2312" pitchFamily="49" charset="-122"/>
              </a:rPr>
              <a:t>与前面提到的不是一回事，我们将会在第</a:t>
            </a:r>
            <a:r>
              <a:rPr lang="en-US" altLang="zh-CN" dirty="0">
                <a:latin typeface="Arial" pitchFamily="34" charset="0"/>
                <a:ea typeface="楷体_GB2312" pitchFamily="49" charset="-122"/>
              </a:rPr>
              <a:t>8</a:t>
            </a:r>
            <a:r>
              <a:rPr lang="zh-CN" altLang="en-US" dirty="0">
                <a:latin typeface="Arial" pitchFamily="34" charset="0"/>
                <a:ea typeface="楷体_GB2312" pitchFamily="49" charset="-122"/>
              </a:rPr>
              <a:t>章中介绍语法树的变体，无环有向图</a:t>
            </a:r>
            <a:endParaRPr lang="en-US" altLang="zh-CN" dirty="0">
              <a:latin typeface="Arial" pitchFamily="34" charset="0"/>
              <a:ea typeface="楷体_GB2312" pitchFamily="49" charset="-122"/>
            </a:endParaRPr>
          </a:p>
          <a:p>
            <a:pPr eaLnBrk="1" hangingPunct="1"/>
            <a:r>
              <a:rPr lang="zh-CN" altLang="en-US" dirty="0">
                <a:latin typeface="Arial" pitchFamily="34" charset="0"/>
                <a:ea typeface="楷体_GB2312" pitchFamily="49" charset="-122"/>
              </a:rPr>
              <a:t>我们这里以三地址码为例。</a:t>
            </a:r>
            <a:endParaRPr lang="en-US" altLang="zh-CN" dirty="0">
              <a:latin typeface="Arial" pitchFamily="34" charset="0"/>
              <a:ea typeface="楷体_GB2312" pitchFamily="49" charset="-122"/>
            </a:endParaRPr>
          </a:p>
          <a:p>
            <a:pPr eaLnBrk="1" hangingPunct="1"/>
            <a:r>
              <a:rPr lang="zh-CN" altLang="en-US" dirty="0">
                <a:latin typeface="Arial" pitchFamily="34" charset="0"/>
                <a:ea typeface="楷体_GB2312" pitchFamily="49" charset="-122"/>
              </a:rPr>
              <a:t>最多</a:t>
            </a:r>
            <a:r>
              <a:rPr lang="en-US" altLang="zh-CN" dirty="0">
                <a:latin typeface="Arial" pitchFamily="34" charset="0"/>
                <a:ea typeface="楷体_GB2312" pitchFamily="49" charset="-122"/>
              </a:rPr>
              <a:t>3</a:t>
            </a:r>
            <a:r>
              <a:rPr lang="zh-CN" altLang="en-US" dirty="0">
                <a:latin typeface="Arial" pitchFamily="34" charset="0"/>
                <a:ea typeface="楷体_GB2312" pitchFamily="49" charset="-122"/>
              </a:rPr>
              <a:t>个操作数（龙</a:t>
            </a:r>
            <a:r>
              <a:rPr lang="en-US" altLang="zh-CN" dirty="0">
                <a:latin typeface="Arial" pitchFamily="34" charset="0"/>
                <a:ea typeface="楷体_GB2312" pitchFamily="49" charset="-122"/>
              </a:rPr>
              <a:t>1p9</a:t>
            </a:r>
            <a:r>
              <a:rPr lang="zh-CN" altLang="en-US" dirty="0">
                <a:latin typeface="Arial" pitchFamily="34" charset="0"/>
                <a:ea typeface="楷体_GB2312" pitchFamily="49" charset="-122"/>
              </a:rPr>
              <a:t>）</a:t>
            </a:r>
            <a:endParaRPr lang="en-US" altLang="zh-CN" dirty="0">
              <a:latin typeface="Arial" pitchFamily="34" charset="0"/>
              <a:ea typeface="楷体_GB2312" pitchFamily="49" charset="-122"/>
            </a:endParaRPr>
          </a:p>
          <a:p>
            <a:pPr eaLnBrk="1" hangingPunct="1"/>
            <a:endParaRPr lang="en-US" altLang="zh-CN" dirty="0">
              <a:latin typeface="Arial" pitchFamily="34" charset="0"/>
              <a:ea typeface="楷体_GB2312" pitchFamily="49" charset="-122"/>
            </a:endParaRPr>
          </a:p>
          <a:p>
            <a:pPr eaLnBrk="1" hangingPunct="1"/>
            <a:r>
              <a:rPr lang="zh-CN" altLang="en-US" dirty="0">
                <a:latin typeface="Arial" pitchFamily="34" charset="0"/>
                <a:ea typeface="楷体_GB2312" pitchFamily="49" charset="-122"/>
              </a:rPr>
              <a:t>龙</a:t>
            </a:r>
            <a:r>
              <a:rPr lang="en-US" altLang="zh-CN" dirty="0">
                <a:latin typeface="Arial" pitchFamily="34" charset="0"/>
                <a:ea typeface="楷体_GB2312" pitchFamily="49" charset="-122"/>
              </a:rPr>
              <a:t>2</a:t>
            </a:r>
          </a:p>
          <a:p>
            <a:pPr eaLnBrk="1" hangingPunct="1"/>
            <a:r>
              <a:rPr lang="en-US" altLang="zh-CN" dirty="0">
                <a:latin typeface="Arial" pitchFamily="34" charset="0"/>
                <a:ea typeface="楷体_GB2312" pitchFamily="49" charset="-122"/>
              </a:rPr>
              <a:t>2.1	p25</a:t>
            </a:r>
          </a:p>
          <a:p>
            <a:pPr eaLnBrk="1" hangingPunct="1"/>
            <a:r>
              <a:rPr lang="en-US" altLang="zh-CN" dirty="0">
                <a:latin typeface="Arial" pitchFamily="34" charset="0"/>
                <a:ea typeface="楷体_GB2312" pitchFamily="49" charset="-122"/>
              </a:rPr>
              <a:t>2.5.1	p43</a:t>
            </a:r>
          </a:p>
          <a:p>
            <a:pPr eaLnBrk="1" hangingPunct="1"/>
            <a:r>
              <a:rPr lang="en-US" altLang="zh-CN" dirty="0">
                <a:latin typeface="Arial" pitchFamily="34" charset="0"/>
                <a:ea typeface="楷体_GB2312" pitchFamily="49" charset="-122"/>
              </a:rPr>
              <a:t>2.8	p57</a:t>
            </a:r>
          </a:p>
          <a:p>
            <a:pPr eaLnBrk="1" hangingPunct="1"/>
            <a:r>
              <a:rPr lang="en-US" altLang="zh-CN" dirty="0">
                <a:latin typeface="Arial" pitchFamily="34" charset="0"/>
                <a:ea typeface="楷体_GB2312" pitchFamily="49" charset="-122"/>
              </a:rPr>
              <a:t>5.3.1	p191</a:t>
            </a: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30</a:t>
            </a:fld>
            <a:endParaRPr lang="en-US" altLang="zh-CN"/>
          </a:p>
        </p:txBody>
      </p:sp>
    </p:spTree>
    <p:extLst>
      <p:ext uri="{BB962C8B-B14F-4D97-AF65-F5344CB8AC3E}">
        <p14:creationId xmlns:p14="http://schemas.microsoft.com/office/powerpoint/2010/main" val="4200609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1488" cy="3836988"/>
          </a:xfrm>
        </p:spPr>
      </p:sp>
      <p:sp>
        <p:nvSpPr>
          <p:cNvPr id="3" name="备注占位符 2"/>
          <p:cNvSpPr>
            <a:spLocks noGrp="1"/>
          </p:cNvSpPr>
          <p:nvPr>
            <p:ph type="body" idx="1"/>
          </p:nvPr>
        </p:nvSpPr>
        <p:spPr/>
        <p:txBody>
          <a:bodyPr/>
          <a:lstStyle/>
          <a:p>
            <a:r>
              <a:rPr lang="zh-CN" altLang="en-US" dirty="0">
                <a:latin typeface="Arial" pitchFamily="34" charset="0"/>
                <a:cs typeface="Times New Roman" pitchFamily="18" charset="0"/>
              </a:rPr>
              <a:t>（龙</a:t>
            </a:r>
            <a:r>
              <a:rPr lang="en-US" altLang="zh-CN" dirty="0">
                <a:latin typeface="Arial" pitchFamily="34" charset="0"/>
                <a:cs typeface="Times New Roman" pitchFamily="18" charset="0"/>
              </a:rPr>
              <a:t>1p9</a:t>
            </a:r>
            <a:r>
              <a:rPr lang="zh-CN" altLang="en-US" dirty="0">
                <a:latin typeface="Arial" pitchFamily="34" charset="0"/>
                <a:cs typeface="Times New Roman" pitchFamily="18" charset="0"/>
              </a:rPr>
              <a:t>）</a:t>
            </a:r>
            <a:endParaRPr lang="en-US" altLang="zh-CN" dirty="0">
              <a:latin typeface="Arial" pitchFamily="34" charset="0"/>
              <a:cs typeface="Times New Roman" pitchFamily="18" charset="0"/>
            </a:endParaRPr>
          </a:p>
          <a:p>
            <a:r>
              <a:rPr lang="zh-CN" altLang="en-US" dirty="0">
                <a:latin typeface="Arial" pitchFamily="34" charset="0"/>
                <a:cs typeface="Times New Roman" pitchFamily="18" charset="0"/>
              </a:rPr>
              <a:t>这里是一些常用的三地址指令，包括</a:t>
            </a:r>
            <a:r>
              <a:rPr lang="en-US" altLang="zh-CN" dirty="0">
                <a:latin typeface="Arial" pitchFamily="34" charset="0"/>
                <a:cs typeface="Times New Roman" pitchFamily="18" charset="0"/>
              </a:rPr>
              <a:t>……</a:t>
            </a:r>
          </a:p>
          <a:p>
            <a:pPr defTabSz="948873">
              <a:defRPr/>
            </a:pPr>
            <a:r>
              <a:rPr lang="zh-CN" altLang="en-US" dirty="0">
                <a:latin typeface="Arial" pitchFamily="34" charset="0"/>
                <a:cs typeface="Times New Roman" pitchFamily="18" charset="0"/>
              </a:rPr>
              <a:t>其中红色的部分表示指令的操作符</a:t>
            </a:r>
            <a:endParaRPr lang="en-US" altLang="zh-CN" dirty="0">
              <a:latin typeface="Arial" pitchFamily="34" charset="0"/>
              <a:cs typeface="Times New Roman" pitchFamily="18" charset="0"/>
            </a:endParaRPr>
          </a:p>
          <a:p>
            <a:r>
              <a:rPr lang="zh-CN" altLang="en-US" dirty="0">
                <a:latin typeface="Arial" pitchFamily="34" charset="0"/>
                <a:cs typeface="Times New Roman" pitchFamily="18" charset="0"/>
              </a:rPr>
              <a:t>先看第一条赋值指令，其中</a:t>
            </a:r>
            <a:r>
              <a:rPr lang="en-US" altLang="zh-CN" dirty="0">
                <a:latin typeface="Arial" pitchFamily="34" charset="0"/>
                <a:cs typeface="Times New Roman" pitchFamily="18" charset="0"/>
              </a:rPr>
              <a:t>op</a:t>
            </a:r>
            <a:r>
              <a:rPr lang="zh-CN" altLang="en-US" dirty="0">
                <a:latin typeface="Arial" pitchFamily="34" charset="0"/>
                <a:cs typeface="Times New Roman" pitchFamily="18" charset="0"/>
              </a:rPr>
              <a:t>是一个二目运算符，</a:t>
            </a:r>
            <a:r>
              <a:rPr lang="en-US" altLang="zh-CN" dirty="0">
                <a:latin typeface="Arial" pitchFamily="34" charset="0"/>
                <a:cs typeface="Times New Roman" pitchFamily="18" charset="0"/>
              </a:rPr>
              <a:t>y</a:t>
            </a:r>
            <a:r>
              <a:rPr lang="zh-CN" altLang="en-US" dirty="0">
                <a:latin typeface="Arial" pitchFamily="34" charset="0"/>
                <a:cs typeface="Times New Roman" pitchFamily="18" charset="0"/>
              </a:rPr>
              <a:t>和</a:t>
            </a:r>
            <a:r>
              <a:rPr lang="en-US" altLang="zh-CN" dirty="0">
                <a:latin typeface="Arial" pitchFamily="34" charset="0"/>
                <a:cs typeface="Times New Roman" pitchFamily="18" charset="0"/>
              </a:rPr>
              <a:t>z</a:t>
            </a:r>
            <a:r>
              <a:rPr lang="zh-CN" altLang="en-US" dirty="0">
                <a:latin typeface="Arial" pitchFamily="34" charset="0"/>
                <a:cs typeface="Times New Roman" pitchFamily="18" charset="0"/>
              </a:rPr>
              <a:t>是运算分量的地址，</a:t>
            </a:r>
            <a:r>
              <a:rPr lang="en-US" altLang="zh-CN" dirty="0">
                <a:latin typeface="Arial" pitchFamily="34" charset="0"/>
                <a:cs typeface="Times New Roman" pitchFamily="18" charset="0"/>
              </a:rPr>
              <a:t>x</a:t>
            </a:r>
            <a:r>
              <a:rPr lang="zh-CN" altLang="en-US" dirty="0">
                <a:latin typeface="Arial" pitchFamily="34" charset="0"/>
                <a:cs typeface="Times New Roman" pitchFamily="18" charset="0"/>
              </a:rPr>
              <a:t>是运算结果的存放地址</a:t>
            </a:r>
            <a:endParaRPr lang="en-US" altLang="zh-CN" dirty="0">
              <a:latin typeface="Arial" pitchFamily="34" charset="0"/>
              <a:cs typeface="Times New Roman" pitchFamily="18" charset="0"/>
            </a:endParaRPr>
          </a:p>
          <a:p>
            <a:pPr defTabSz="948873">
              <a:defRPr/>
            </a:pPr>
            <a:r>
              <a:rPr lang="zh-CN" altLang="en-US" b="1" dirty="0"/>
              <a:t>为方便起见，可以用源程序中的名字（也就是标识符）作为三地址指令中的地址。</a:t>
            </a:r>
            <a:endParaRPr lang="en-US" altLang="zh-CN" b="1" dirty="0"/>
          </a:p>
          <a:p>
            <a:pPr defTabSz="948873">
              <a:defRPr/>
            </a:pPr>
            <a:r>
              <a:rPr lang="zh-CN" altLang="en-US" b="1" dirty="0"/>
              <a:t>因为每个标识符对应的地址都存放在符号表中，因此，通过这些名字就可以确定它们的地址</a:t>
            </a:r>
            <a:endParaRPr lang="en-US" altLang="zh-CN" b="1" dirty="0"/>
          </a:p>
          <a:p>
            <a:pPr defTabSz="948873">
              <a:defRPr/>
            </a:pPr>
            <a:r>
              <a:rPr lang="zh-CN" altLang="en-US" b="1" dirty="0"/>
              <a:t>另外，地址还可以是常量的形式，也可以是编译器生成的</a:t>
            </a:r>
            <a:r>
              <a:rPr lang="zh-CN" altLang="en-US" b="1" dirty="0">
                <a:solidFill>
                  <a:srgbClr val="FF0000"/>
                </a:solidFill>
              </a:rPr>
              <a:t>临时变量</a:t>
            </a:r>
            <a:endParaRPr lang="en-US" altLang="zh-CN" b="1" dirty="0"/>
          </a:p>
          <a:p>
            <a:pPr defTabSz="948873">
              <a:defRPr/>
            </a:pPr>
            <a:r>
              <a:rPr lang="zh-CN" altLang="en-US" dirty="0">
                <a:latin typeface="Arial" pitchFamily="34" charset="0"/>
                <a:cs typeface="Times New Roman" pitchFamily="18" charset="0"/>
              </a:rPr>
              <a:t>在第二条赋值指令，</a:t>
            </a:r>
            <a:r>
              <a:rPr lang="en-US" altLang="zh-CN" dirty="0">
                <a:latin typeface="Arial" pitchFamily="34" charset="0"/>
                <a:cs typeface="Times New Roman" pitchFamily="18" charset="0"/>
              </a:rPr>
              <a:t>op</a:t>
            </a:r>
            <a:r>
              <a:rPr lang="zh-CN" altLang="en-US" dirty="0">
                <a:latin typeface="Arial" pitchFamily="34" charset="0"/>
                <a:cs typeface="Times New Roman" pitchFamily="18" charset="0"/>
              </a:rPr>
              <a:t>是一个单目运算符，因此这里只涉及到两个地址</a:t>
            </a:r>
            <a:endParaRPr lang="en-US" altLang="zh-CN" dirty="0">
              <a:latin typeface="Arial" pitchFamily="34" charset="0"/>
              <a:cs typeface="Times New Roman" pitchFamily="18" charset="0"/>
            </a:endParaRPr>
          </a:p>
          <a:p>
            <a:r>
              <a:rPr lang="en-US" altLang="zh-CN" b="1" dirty="0"/>
              <a:t>Y</a:t>
            </a:r>
            <a:r>
              <a:rPr lang="zh-CN" altLang="en-US" b="1" dirty="0"/>
              <a:t>是数组的基地址，这里要注意</a:t>
            </a:r>
            <a:r>
              <a:rPr lang="en-US" altLang="zh-CN" b="1" dirty="0" err="1"/>
              <a:t>i</a:t>
            </a:r>
            <a:r>
              <a:rPr lang="zh-CN" altLang="en-US" dirty="0">
                <a:latin typeface="Arial" pitchFamily="34" charset="0"/>
                <a:cs typeface="Times New Roman" pitchFamily="18" charset="0"/>
              </a:rPr>
              <a:t>是偏移地址，不是数组下标（</a:t>
            </a:r>
            <a:r>
              <a:rPr lang="en-US" altLang="zh-CN" dirty="0">
                <a:latin typeface="Arial" pitchFamily="34" charset="0"/>
                <a:cs typeface="Times New Roman" pitchFamily="18" charset="0"/>
              </a:rPr>
              <a:t>cy</a:t>
            </a:r>
            <a:r>
              <a:rPr lang="zh-CN" altLang="en-US" dirty="0">
                <a:latin typeface="Arial" pitchFamily="34" charset="0"/>
                <a:cs typeface="Times New Roman" pitchFamily="18" charset="0"/>
              </a:rPr>
              <a:t>）</a:t>
            </a:r>
            <a:endParaRPr lang="en-US" altLang="zh-CN" dirty="0">
              <a:latin typeface="Arial" pitchFamily="34" charset="0"/>
              <a:cs typeface="Times New Roman" pitchFamily="18" charset="0"/>
            </a:endParaRPr>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31</a:t>
            </a:fld>
            <a:endParaRPr lang="en-US" altLang="zh-CN"/>
          </a:p>
        </p:txBody>
      </p:sp>
    </p:spTree>
    <p:extLst>
      <p:ext uri="{BB962C8B-B14F-4D97-AF65-F5344CB8AC3E}">
        <p14:creationId xmlns:p14="http://schemas.microsoft.com/office/powerpoint/2010/main" val="2061692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BC3F133A-7E3A-413E-964C-873A5BA34320}" type="slidenum">
              <a:rPr lang="zh-CN" altLang="en-US">
                <a:solidFill>
                  <a:srgbClr val="000000"/>
                </a:solidFill>
                <a:latin typeface="Arial" pitchFamily="34" charset="0"/>
              </a:rPr>
              <a:pPr eaLnBrk="1" hangingPunct="1"/>
              <a:t>4</a:t>
            </a:fld>
            <a:endParaRPr lang="en-US" altLang="zh-CN">
              <a:solidFill>
                <a:srgbClr val="000000"/>
              </a:solidFill>
              <a:latin typeface="Arial" pitchFamily="34" charset="0"/>
            </a:endParaRPr>
          </a:p>
        </p:txBody>
      </p:sp>
      <p:sp>
        <p:nvSpPr>
          <p:cNvPr id="73731" name="Rectangle 2"/>
          <p:cNvSpPr>
            <a:spLocks noGrp="1" noRot="1" noChangeAspect="1" noChangeArrowheads="1" noTextEdit="1"/>
          </p:cNvSpPr>
          <p:nvPr>
            <p:ph type="sldImg"/>
          </p:nvPr>
        </p:nvSpPr>
        <p:spPr>
          <a:xfrm>
            <a:off x="139700" y="768350"/>
            <a:ext cx="6821488" cy="3836988"/>
          </a:xfrm>
          <a:ln/>
        </p:spPr>
      </p:sp>
      <p:sp>
        <p:nvSpPr>
          <p:cNvPr id="73732" name="Rectangle 3"/>
          <p:cNvSpPr>
            <a:spLocks noGrp="1" noChangeArrowheads="1"/>
          </p:cNvSpPr>
          <p:nvPr>
            <p:ph type="body" idx="1"/>
          </p:nvPr>
        </p:nvSpPr>
        <p:spPr>
          <a:noFill/>
        </p:spPr>
        <p:txBody>
          <a:bodyPr/>
          <a:lstStyle/>
          <a:p>
            <a:pPr defTabSz="948873" eaLnBrk="1" hangingPunct="1">
              <a:defRPr/>
            </a:pPr>
            <a:r>
              <a:rPr lang="zh-CN" altLang="en-US" dirty="0">
                <a:latin typeface="Arial" pitchFamily="34" charset="0"/>
              </a:rPr>
              <a:t>编译的本质是一个翻译的过程，特指将</a:t>
            </a:r>
            <a:r>
              <a:rPr lang="en-US" altLang="zh-CN" dirty="0">
                <a:latin typeface="Arial" pitchFamily="34" charset="0"/>
              </a:rPr>
              <a:t>……</a:t>
            </a:r>
            <a:r>
              <a:rPr lang="zh-CN" altLang="en-US" dirty="0">
                <a:latin typeface="Arial" pitchFamily="34" charset="0"/>
              </a:rPr>
              <a:t>翻译成</a:t>
            </a:r>
            <a:r>
              <a:rPr lang="en-US" altLang="zh-CN" dirty="0">
                <a:latin typeface="Arial" pitchFamily="34" charset="0"/>
              </a:rPr>
              <a:t>……</a:t>
            </a:r>
            <a:r>
              <a:rPr lang="zh-CN" altLang="en-US" dirty="0">
                <a:latin typeface="Arial" pitchFamily="34" charset="0"/>
              </a:rPr>
              <a:t>的过程</a:t>
            </a:r>
            <a:endParaRPr lang="en-US" altLang="zh-CN" dirty="0">
              <a:latin typeface="Arial" pitchFamily="34" charset="0"/>
            </a:endParaRPr>
          </a:p>
          <a:p>
            <a:pPr defTabSz="948873" eaLnBrk="1" hangingPunct="1">
              <a:defRPr/>
            </a:pPr>
            <a:r>
              <a:rPr lang="zh-CN" altLang="en-US" dirty="0">
                <a:latin typeface="Arial" pitchFamily="34" charset="0"/>
              </a:rPr>
              <a:t>我们这门课就是来讲解编译器的构造原理和相关技术，也就是编译器是怎么将</a:t>
            </a:r>
            <a:r>
              <a:rPr lang="zh-CN" altLang="en-US" dirty="0">
                <a:solidFill>
                  <a:schemeClr val="tx2"/>
                </a:solidFill>
                <a:latin typeface="华文楷体" panose="02010600040101010101" pitchFamily="2" charset="-122"/>
                <a:ea typeface="华文楷体" panose="02010600040101010101" pitchFamily="2" charset="-122"/>
              </a:rPr>
              <a:t>高级语言程序翻译成机器语言程序的</a:t>
            </a:r>
            <a:endParaRPr lang="zh-CN" altLang="en-US" b="0" dirty="0">
              <a:latin typeface="Arial" pitchFamily="34" charset="0"/>
            </a:endParaRPr>
          </a:p>
          <a:p>
            <a:pPr eaLnBrk="1" hangingPunct="1"/>
            <a:r>
              <a:rPr lang="en-US" altLang="zh-CN" b="0" dirty="0">
                <a:latin typeface="Arial" pitchFamily="34" charset="0"/>
              </a:rPr>
              <a:t>------------------------------------</a:t>
            </a:r>
            <a:endParaRPr lang="zh-CN" altLang="en-US" b="0" dirty="0">
              <a:latin typeface="Arial" pitchFamily="34" charset="0"/>
            </a:endParaRPr>
          </a:p>
          <a:p>
            <a:pPr eaLnBrk="1" hangingPunct="1"/>
            <a:r>
              <a:rPr lang="zh-CN" altLang="en-US" dirty="0">
                <a:latin typeface="Arial" pitchFamily="34" charset="0"/>
              </a:rPr>
              <a:t>机器语言也需要翻译成为有序的</a:t>
            </a:r>
            <a:r>
              <a:rPr lang="zh-CN" altLang="en-US" b="1" dirty="0">
                <a:latin typeface="Arial" pitchFamily="34" charset="0"/>
              </a:rPr>
              <a:t>逻辑操作</a:t>
            </a:r>
            <a:r>
              <a:rPr lang="zh-CN" altLang="en-US" dirty="0">
                <a:latin typeface="Arial" pitchFamily="34" charset="0"/>
              </a:rPr>
              <a:t>，这个工作是靠硬件译码器完成的（肖新，</a:t>
            </a:r>
            <a:r>
              <a:rPr lang="en-US" altLang="zh-CN" dirty="0">
                <a:latin typeface="Arial" pitchFamily="34" charset="0"/>
              </a:rPr>
              <a:t>p1</a:t>
            </a:r>
            <a:r>
              <a:rPr lang="zh-CN" altLang="en-US" dirty="0">
                <a:latin typeface="Arial" pitchFamily="34" charset="0"/>
              </a:rPr>
              <a:t>）</a:t>
            </a:r>
            <a:endParaRPr lang="en-US" altLang="zh-CN" dirty="0">
              <a:latin typeface="Arial" pitchFamily="34" charset="0"/>
            </a:endParaRPr>
          </a:p>
          <a:p>
            <a:pPr eaLnBrk="1" hangingPunct="1"/>
            <a:endParaRPr lang="en-US" altLang="zh-CN" dirty="0">
              <a:latin typeface="Arial" pitchFamily="34" charset="0"/>
            </a:endParaRPr>
          </a:p>
          <a:p>
            <a:pPr defTabSz="948873" eaLnBrk="1" hangingPunct="1">
              <a:defRPr/>
            </a:pPr>
            <a:endParaRPr lang="zh-CN" altLang="en-US" dirty="0">
              <a:latin typeface="Arial" pitchFamily="34" charset="0"/>
            </a:endParaRPr>
          </a:p>
        </p:txBody>
      </p:sp>
    </p:spTree>
    <p:extLst>
      <p:ext uri="{BB962C8B-B14F-4D97-AF65-F5344CB8AC3E}">
        <p14:creationId xmlns:p14="http://schemas.microsoft.com/office/powerpoint/2010/main" val="225726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将三地址指令表示成数据结构，可以有以下几种方式</a:t>
            </a:r>
            <a:endParaRPr lang="en-US" altLang="zh-CN" dirty="0"/>
          </a:p>
          <a:p>
            <a:r>
              <a:rPr lang="zh-CN" altLang="en-US" dirty="0"/>
              <a:t>这里我们已四元式为例，四元式由一个操作符和三个地址构成</a:t>
            </a:r>
          </a:p>
          <a:p>
            <a:endParaRPr lang="zh-CN" altLang="en-US" dirty="0"/>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32</a:t>
            </a:fld>
            <a:endParaRPr lang="en-US" altLang="zh-CN"/>
          </a:p>
        </p:txBody>
      </p:sp>
    </p:spTree>
    <p:extLst>
      <p:ext uri="{BB962C8B-B14F-4D97-AF65-F5344CB8AC3E}">
        <p14:creationId xmlns:p14="http://schemas.microsoft.com/office/powerpoint/2010/main" val="15671529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这是前面列出的</a:t>
            </a:r>
            <a:r>
              <a:rPr lang="zh-CN" altLang="en-US" kern="0" spc="311" dirty="0">
                <a:latin typeface="微软雅黑" pitchFamily="34" charset="-122"/>
                <a:ea typeface="微软雅黑" pitchFamily="34" charset="-122"/>
              </a:rPr>
              <a:t>三地址指令的四元式表示</a:t>
            </a:r>
            <a:endParaRPr lang="en-US" altLang="zh-CN" dirty="0"/>
          </a:p>
          <a:p>
            <a:r>
              <a:rPr lang="zh-CN" altLang="en-US" dirty="0"/>
              <a:t>四元式形式与我们前面举的</a:t>
            </a:r>
            <a:r>
              <a:rPr lang="en-US" altLang="zh-CN" dirty="0"/>
              <a:t>NL</a:t>
            </a:r>
            <a:r>
              <a:rPr lang="zh-CN" altLang="en-US" dirty="0"/>
              <a:t>的中间表示有相似之处</a:t>
            </a:r>
            <a:endParaRPr lang="en-US" altLang="zh-CN" dirty="0"/>
          </a:p>
          <a:p>
            <a:r>
              <a:rPr lang="zh-CN" altLang="en-US" dirty="0"/>
              <a:t>在</a:t>
            </a:r>
            <a:r>
              <a:rPr lang="en-US" altLang="zh-CN" dirty="0"/>
              <a:t>NL</a:t>
            </a:r>
            <a:r>
              <a:rPr lang="zh-CN" altLang="en-US" dirty="0"/>
              <a:t>中，给定核心谓语动词打，就要涉及到</a:t>
            </a:r>
            <a:r>
              <a:rPr lang="en-US" altLang="zh-CN" dirty="0"/>
              <a:t>……</a:t>
            </a:r>
            <a:r>
              <a:rPr lang="zh-CN" altLang="en-US" dirty="0"/>
              <a:t>等语义角色</a:t>
            </a:r>
            <a:endParaRPr lang="en-US" altLang="zh-CN" dirty="0"/>
          </a:p>
          <a:p>
            <a:r>
              <a:rPr lang="zh-CN" altLang="en-US" kern="0" spc="311" dirty="0">
                <a:latin typeface="微软雅黑" pitchFamily="34" charset="-122"/>
                <a:ea typeface="微软雅黑" pitchFamily="34" charset="-122"/>
              </a:rPr>
              <a:t>三地址指令的</a:t>
            </a:r>
            <a:r>
              <a:rPr lang="zh-CN" altLang="en-US" dirty="0"/>
              <a:t>操作符就相当于句子的核心谓语动词</a:t>
            </a:r>
            <a:endParaRPr lang="en-US" altLang="zh-CN" dirty="0"/>
          </a:p>
          <a:p>
            <a:r>
              <a:rPr lang="zh-CN" altLang="en-US" dirty="0"/>
              <a:t>操作数就相当于各个语义角色</a:t>
            </a:r>
            <a:endParaRPr lang="en-US" altLang="zh-CN" dirty="0"/>
          </a:p>
          <a:p>
            <a:r>
              <a:rPr lang="zh-CN" altLang="en-US" dirty="0"/>
              <a:t>只不过这里每个操作符涉及的操作数最多为</a:t>
            </a:r>
            <a:r>
              <a:rPr lang="en-US" altLang="zh-CN" dirty="0"/>
              <a:t>3</a:t>
            </a:r>
            <a:r>
              <a:rPr lang="zh-CN" altLang="en-US" dirty="0"/>
              <a:t>个</a:t>
            </a:r>
            <a:endParaRPr lang="en-US" altLang="zh-CN" dirty="0"/>
          </a:p>
          <a:p>
            <a:pPr defTabSz="948873">
              <a:defRPr/>
            </a:pPr>
            <a:r>
              <a:rPr lang="zh-CN" altLang="en-US" b="1" dirty="0">
                <a:latin typeface="Times New Roman" pitchFamily="18" charset="0"/>
                <a:ea typeface="楷体" pitchFamily="49" charset="-122"/>
                <a:cs typeface="Times New Roman" pitchFamily="18" charset="0"/>
              </a:rPr>
              <a:t>除赋值以外，每个三地址指令</a:t>
            </a:r>
            <a:r>
              <a:rPr lang="zh-CN" altLang="en-US" b="1" dirty="0">
                <a:solidFill>
                  <a:srgbClr val="FF0000"/>
                </a:solidFill>
                <a:latin typeface="Times New Roman" pitchFamily="18" charset="0"/>
                <a:ea typeface="楷体" pitchFamily="49" charset="-122"/>
                <a:cs typeface="Times New Roman" pitchFamily="18" charset="0"/>
              </a:rPr>
              <a:t>最多只有一个操作符（</a:t>
            </a:r>
            <a:r>
              <a:rPr lang="en-US" altLang="zh-CN" b="1" dirty="0">
                <a:latin typeface="Times New Roman" pitchFamily="18" charset="0"/>
                <a:ea typeface="楷体" pitchFamily="49" charset="-122"/>
                <a:cs typeface="Times New Roman" pitchFamily="18" charset="0"/>
              </a:rPr>
              <a:t> operator </a:t>
            </a:r>
            <a:r>
              <a:rPr lang="zh-CN" altLang="en-US" b="1" dirty="0">
                <a:latin typeface="Times New Roman" pitchFamily="18" charset="0"/>
                <a:ea typeface="楷体" pitchFamily="49" charset="-122"/>
                <a:cs typeface="Times New Roman" pitchFamily="18" charset="0"/>
              </a:rPr>
              <a:t>），也就是只完成一个操作。因此，这些指令</a:t>
            </a:r>
            <a:r>
              <a:rPr lang="zh-CN" altLang="en-US" b="1" dirty="0">
                <a:solidFill>
                  <a:srgbClr val="FF0000"/>
                </a:solidFill>
                <a:latin typeface="Times New Roman" pitchFamily="18" charset="0"/>
                <a:ea typeface="楷体" pitchFamily="49" charset="-122"/>
                <a:cs typeface="Times New Roman" pitchFamily="18" charset="0"/>
              </a:rPr>
              <a:t>确定了运算完成的顺序</a:t>
            </a:r>
            <a:r>
              <a:rPr lang="zh-CN" altLang="en-US" b="1" dirty="0">
                <a:latin typeface="Times New Roman" pitchFamily="18" charset="0"/>
                <a:ea typeface="楷体" pitchFamily="49" charset="-122"/>
                <a:cs typeface="Times New Roman" pitchFamily="18" charset="0"/>
              </a:rPr>
              <a: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33</a:t>
            </a:fld>
            <a:endParaRPr lang="en-US" altLang="zh-CN"/>
          </a:p>
        </p:txBody>
      </p:sp>
    </p:spTree>
    <p:extLst>
      <p:ext uri="{BB962C8B-B14F-4D97-AF65-F5344CB8AC3E}">
        <p14:creationId xmlns:p14="http://schemas.microsoft.com/office/powerpoint/2010/main" val="2924208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下面我们来看中间代码生成的一个例子</a:t>
            </a:r>
            <a:endParaRPr lang="en-US" altLang="zh-CN" dirty="0"/>
          </a:p>
          <a:p>
            <a:r>
              <a:rPr lang="zh-CN" altLang="en-US" dirty="0"/>
              <a:t>给定这样一个输入程序片段，</a:t>
            </a:r>
            <a:endParaRPr lang="en-US" altLang="zh-CN" dirty="0"/>
          </a:p>
          <a:p>
            <a:r>
              <a:rPr lang="zh-CN" altLang="en-US" dirty="0"/>
              <a:t>在一个</a:t>
            </a:r>
            <a:r>
              <a:rPr lang="en-US" altLang="zh-CN" dirty="0"/>
              <a:t>while</a:t>
            </a:r>
            <a:r>
              <a:rPr lang="zh-CN" altLang="en-US" dirty="0"/>
              <a:t>循环语句中嵌套一个</a:t>
            </a:r>
            <a:r>
              <a:rPr lang="en-US" altLang="zh-CN" dirty="0"/>
              <a:t>if-else</a:t>
            </a:r>
            <a:r>
              <a:rPr lang="zh-CN" altLang="en-US" dirty="0"/>
              <a:t>分支语句</a:t>
            </a:r>
            <a:endParaRPr lang="en-US" altLang="zh-CN" dirty="0"/>
          </a:p>
          <a:p>
            <a:r>
              <a:rPr lang="en-US" altLang="zh-CN" dirty="0"/>
              <a:t>if-else</a:t>
            </a:r>
            <a:r>
              <a:rPr lang="zh-CN" altLang="en-US" dirty="0"/>
              <a:t>分支语句中又嵌套一个</a:t>
            </a:r>
            <a:r>
              <a:rPr lang="en-US" altLang="zh-CN" dirty="0"/>
              <a:t>while</a:t>
            </a:r>
            <a:r>
              <a:rPr lang="zh-CN" altLang="en-US" dirty="0"/>
              <a:t>循环语句</a:t>
            </a:r>
            <a:endParaRPr lang="en-US" altLang="zh-CN" dirty="0"/>
          </a:p>
          <a:p>
            <a:r>
              <a:rPr lang="zh-CN" altLang="en-US" dirty="0"/>
              <a:t>这是这个程序片段对应的分析树</a:t>
            </a:r>
            <a:endParaRPr lang="en-US" altLang="zh-CN" dirty="0"/>
          </a:p>
          <a:p>
            <a:endParaRPr lang="en-US" altLang="zh-CN" dirty="0"/>
          </a:p>
          <a:p>
            <a:r>
              <a:rPr lang="zh-CN" altLang="en-US" dirty="0"/>
              <a:t>这是它的中间表示形式：四元式序列</a:t>
            </a:r>
            <a:endParaRPr lang="en-US" altLang="zh-CN" dirty="0"/>
          </a:p>
          <a:p>
            <a:r>
              <a:rPr lang="zh-CN" altLang="en-US" dirty="0"/>
              <a:t>冒号前面是各条指令的编号，这里从</a:t>
            </a:r>
            <a:r>
              <a:rPr lang="en-US" altLang="zh-CN" dirty="0"/>
              <a:t>100</a:t>
            </a:r>
            <a:r>
              <a:rPr lang="zh-CN" altLang="en-US" dirty="0"/>
              <a:t>开始，到</a:t>
            </a:r>
            <a:r>
              <a:rPr lang="en-US" altLang="zh-CN" dirty="0"/>
              <a:t>111</a:t>
            </a:r>
            <a:r>
              <a:rPr lang="zh-CN" altLang="en-US" dirty="0"/>
              <a:t>结束</a:t>
            </a:r>
            <a:endParaRPr lang="en-US" altLang="zh-CN" dirty="0"/>
          </a:p>
          <a:p>
            <a:endParaRPr lang="en-US" altLang="zh-CN" dirty="0"/>
          </a:p>
          <a:p>
            <a:r>
              <a:rPr lang="zh-CN" altLang="en-US" dirty="0"/>
              <a:t>第</a:t>
            </a:r>
            <a:r>
              <a:rPr lang="en-US" altLang="zh-CN" dirty="0"/>
              <a:t>100</a:t>
            </a:r>
            <a:r>
              <a:rPr lang="zh-CN" altLang="en-US" dirty="0"/>
              <a:t>号指令是一条条件跳转指令，</a:t>
            </a:r>
            <a:r>
              <a:rPr lang="en-US" altLang="zh-CN" dirty="0"/>
              <a:t>j</a:t>
            </a:r>
            <a:r>
              <a:rPr lang="zh-CN" altLang="en-US" dirty="0"/>
              <a:t>是英语单词</a:t>
            </a:r>
            <a:r>
              <a:rPr lang="en-US" altLang="zh-CN" dirty="0"/>
              <a:t>jump</a:t>
            </a:r>
            <a:r>
              <a:rPr lang="zh-CN" altLang="en-US" dirty="0"/>
              <a:t>的首字母</a:t>
            </a:r>
            <a:endParaRPr lang="en-US" altLang="zh-CN" dirty="0"/>
          </a:p>
          <a:p>
            <a:r>
              <a:rPr lang="zh-CN" altLang="en-US" dirty="0"/>
              <a:t>这条指令表示，当</a:t>
            </a:r>
            <a:r>
              <a:rPr lang="en-US" altLang="zh-CN" dirty="0"/>
              <a:t>a&lt;b</a:t>
            </a:r>
            <a:r>
              <a:rPr lang="zh-CN" altLang="en-US" dirty="0"/>
              <a:t>时，条转到</a:t>
            </a:r>
            <a:r>
              <a:rPr lang="en-US" altLang="zh-CN" dirty="0"/>
              <a:t>102</a:t>
            </a:r>
            <a:r>
              <a:rPr lang="zh-CN" altLang="en-US" dirty="0"/>
              <a:t>号指令</a:t>
            </a:r>
            <a:endParaRPr lang="en-US" altLang="zh-CN" dirty="0"/>
          </a:p>
          <a:p>
            <a:r>
              <a:rPr lang="zh-CN" altLang="en-US" dirty="0"/>
              <a:t>否则继续执行</a:t>
            </a:r>
            <a:r>
              <a:rPr lang="en-US" altLang="zh-CN" dirty="0"/>
              <a:t>101</a:t>
            </a:r>
            <a:r>
              <a:rPr lang="zh-CN" altLang="en-US" dirty="0"/>
              <a:t>号指令</a:t>
            </a:r>
            <a:endParaRPr lang="en-US" altLang="zh-CN" dirty="0"/>
          </a:p>
          <a:p>
            <a:endParaRPr lang="en-US" altLang="zh-CN" dirty="0"/>
          </a:p>
          <a:p>
            <a:r>
              <a:rPr lang="zh-CN" altLang="en-US" dirty="0"/>
              <a:t>第</a:t>
            </a:r>
            <a:r>
              <a:rPr lang="en-US" altLang="zh-CN" dirty="0"/>
              <a:t>101</a:t>
            </a:r>
            <a:r>
              <a:rPr lang="zh-CN" altLang="en-US" dirty="0"/>
              <a:t>号指令是一条无条件跳转指令，条转的目标地址是</a:t>
            </a:r>
            <a:r>
              <a:rPr lang="en-US" altLang="zh-CN" dirty="0"/>
              <a:t>112</a:t>
            </a:r>
            <a:r>
              <a:rPr lang="zh-CN" altLang="en-US" dirty="0"/>
              <a:t>号指令，</a:t>
            </a:r>
            <a:endParaRPr lang="en-US" altLang="zh-CN" dirty="0"/>
          </a:p>
          <a:p>
            <a:r>
              <a:rPr lang="zh-CN" altLang="en-US" dirty="0"/>
              <a:t>也就是跳出整个</a:t>
            </a:r>
            <a:r>
              <a:rPr lang="en-US" altLang="zh-CN" dirty="0"/>
              <a:t>while</a:t>
            </a:r>
            <a:r>
              <a:rPr lang="zh-CN" altLang="en-US" dirty="0"/>
              <a:t>循环语句</a:t>
            </a:r>
            <a:endParaRPr lang="en-US" altLang="zh-CN" dirty="0"/>
          </a:p>
          <a:p>
            <a:r>
              <a:rPr lang="en-US" altLang="zh-CN" dirty="0"/>
              <a:t>……</a:t>
            </a:r>
          </a:p>
          <a:p>
            <a:r>
              <a:rPr lang="zh-CN" altLang="en-US" dirty="0"/>
              <a:t>那么编译器是如何将输入的源程序自动地转换成中间代码的？</a:t>
            </a:r>
            <a:endParaRPr lang="en-US" altLang="zh-CN" dirty="0"/>
          </a:p>
          <a:p>
            <a:r>
              <a:rPr lang="zh-CN" altLang="en-US" dirty="0"/>
              <a:t>我们将在第</a:t>
            </a:r>
            <a:r>
              <a:rPr lang="en-US" altLang="zh-CN" dirty="0"/>
              <a:t>6</a:t>
            </a:r>
            <a:r>
              <a:rPr lang="zh-CN" altLang="en-US" dirty="0"/>
              <a:t>章（中间代码生成）中详细介绍</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C248093-BC3A-480A-B4FF-423A59574276}" type="slidenum">
              <a:rPr lang="zh-CN" altLang="en-US" smtClean="0"/>
              <a:pPr>
                <a:defRPr/>
              </a:pPr>
              <a:t>34</a:t>
            </a:fld>
            <a:endParaRPr lang="en-US" altLang="zh-CN"/>
          </a:p>
        </p:txBody>
      </p:sp>
    </p:spTree>
    <p:extLst>
      <p:ext uri="{BB962C8B-B14F-4D97-AF65-F5344CB8AC3E}">
        <p14:creationId xmlns:p14="http://schemas.microsoft.com/office/powerpoint/2010/main" val="26417873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a:ln/>
        </p:spPr>
      </p:sp>
      <p:sp>
        <p:nvSpPr>
          <p:cNvPr id="3" name="备注占位符 2"/>
          <p:cNvSpPr>
            <a:spLocks noGrp="1"/>
          </p:cNvSpPr>
          <p:nvPr>
            <p:ph type="body" idx="1"/>
          </p:nvPr>
        </p:nvSpPr>
        <p:spPr/>
        <p:txBody>
          <a:bodyPr/>
          <a:lstStyle/>
          <a:p>
            <a:pPr eaLnBrk="1" hangingPunct="1"/>
            <a:r>
              <a:rPr lang="zh-CN" altLang="en-US" b="1" dirty="0">
                <a:latin typeface="Arial" pitchFamily="34" charset="0"/>
              </a:rPr>
              <a:t>中间代码，也就是说</a:t>
            </a:r>
            <a:r>
              <a:rPr lang="zh-CN" altLang="en-US" b="1" dirty="0"/>
              <a:t>三地址码由</a:t>
            </a:r>
            <a:r>
              <a:rPr lang="zh-CN" altLang="en-US" b="1" dirty="0">
                <a:solidFill>
                  <a:srgbClr val="FF0000"/>
                </a:solidFill>
              </a:rPr>
              <a:t>类似于汇编语言</a:t>
            </a:r>
            <a:r>
              <a:rPr lang="zh-CN" altLang="en-US" b="1" dirty="0"/>
              <a:t>的指令序列组成</a:t>
            </a:r>
            <a:endParaRPr lang="en-US" altLang="zh-CN" b="1" dirty="0"/>
          </a:p>
          <a:p>
            <a:pPr eaLnBrk="1" hangingPunct="1"/>
            <a:r>
              <a:rPr lang="zh-CN" altLang="en-US" b="1" dirty="0">
                <a:latin typeface="Arial" pitchFamily="34" charset="0"/>
              </a:rPr>
              <a:t>无论目标语言是汇编语言还是机器语言，将中间代码翻译成目标代码都要比从源语言直接翻译到目标语言相对简单一些</a:t>
            </a:r>
            <a:endParaRPr lang="en-US" altLang="zh-CN" dirty="0">
              <a:solidFill>
                <a:srgbClr val="000000"/>
              </a:solidFill>
              <a:latin typeface="Arial" pitchFamily="34" charset="0"/>
            </a:endParaRPr>
          </a:p>
          <a:p>
            <a:pPr eaLnBrk="1" hangingPunct="1">
              <a:lnSpc>
                <a:spcPct val="90000"/>
              </a:lnSpc>
            </a:pPr>
            <a:endParaRPr lang="en-US" altLang="zh-CN" b="1" dirty="0">
              <a:latin typeface="楷体_GB2312" pitchFamily="49" charset="-122"/>
              <a:ea typeface="楷体_GB2312" pitchFamily="49" charset="-122"/>
            </a:endParaRPr>
          </a:p>
          <a:p>
            <a:pPr eaLnBrk="1" hangingPunct="1">
              <a:lnSpc>
                <a:spcPct val="90000"/>
              </a:lnSpc>
            </a:pPr>
            <a:r>
              <a:rPr lang="zh-CN" altLang="en-US" b="1" dirty="0">
                <a:latin typeface="楷体_GB2312" pitchFamily="49" charset="-122"/>
                <a:ea typeface="楷体_GB2312" pitchFamily="49" charset="-122"/>
              </a:rPr>
              <a:t>内存位置</a:t>
            </a:r>
            <a:endParaRPr lang="en-US" altLang="zh-CN" b="1" dirty="0">
              <a:latin typeface="楷体_GB2312" pitchFamily="49" charset="-122"/>
              <a:ea typeface="楷体_GB2312" pitchFamily="49" charset="-122"/>
            </a:endParaRPr>
          </a:p>
          <a:p>
            <a:pPr eaLnBrk="1" hangingPunct="1">
              <a:lnSpc>
                <a:spcPct val="90000"/>
              </a:lnSpc>
            </a:pPr>
            <a:r>
              <a:rPr lang="zh-CN" altLang="en-US" b="1" dirty="0">
                <a:latin typeface="楷体_GB2312" pitchFamily="49" charset="-122"/>
                <a:ea typeface="楷体_GB2312" pitchFamily="49" charset="-122"/>
              </a:rPr>
              <a:t>一个重要的方面：合理分配寄存器以存放变量的值</a:t>
            </a:r>
            <a:endParaRPr lang="en-US" altLang="zh-CN" b="1" dirty="0">
              <a:latin typeface="楷体_GB2312" pitchFamily="49" charset="-122"/>
              <a:ea typeface="楷体_GB2312" pitchFamily="49" charset="-122"/>
            </a:endParaRPr>
          </a:p>
          <a:p>
            <a:pPr eaLnBrk="1" hangingPunct="1">
              <a:lnSpc>
                <a:spcPct val="90000"/>
              </a:lnSpc>
            </a:pPr>
            <a:r>
              <a:rPr lang="zh-CN" altLang="en-US" b="1" dirty="0">
                <a:latin typeface="楷体_GB2312" pitchFamily="49" charset="-122"/>
                <a:ea typeface="楷体_GB2312" pitchFamily="49" charset="-122"/>
              </a:rPr>
              <a:t>将中间代码转换成目标机上的机器指令代码或汇编代码</a:t>
            </a:r>
          </a:p>
          <a:p>
            <a:pPr lvl="1" eaLnBrk="1" hangingPunct="1">
              <a:lnSpc>
                <a:spcPct val="90000"/>
              </a:lnSpc>
            </a:pPr>
            <a:r>
              <a:rPr lang="zh-CN" altLang="en-US" b="1" dirty="0">
                <a:latin typeface="楷体_GB2312" pitchFamily="49" charset="-122"/>
                <a:ea typeface="楷体_GB2312" pitchFamily="49" charset="-122"/>
              </a:rPr>
              <a:t>确定源语言的各种语法成分的目标代码结构（机器指令组</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汇编语句组）</a:t>
            </a:r>
          </a:p>
          <a:p>
            <a:pPr lvl="1" eaLnBrk="1" hangingPunct="1">
              <a:lnSpc>
                <a:spcPct val="90000"/>
              </a:lnSpc>
            </a:pPr>
            <a:r>
              <a:rPr lang="zh-CN" altLang="en-US" b="1" dirty="0">
                <a:latin typeface="楷体_GB2312" pitchFamily="49" charset="-122"/>
                <a:ea typeface="楷体_GB2312" pitchFamily="49" charset="-122"/>
              </a:rPr>
              <a:t>制定从中间代码到目标代码的翻译策略或算法</a:t>
            </a:r>
          </a:p>
          <a:p>
            <a:pPr eaLnBrk="1" hangingPunct="1">
              <a:lnSpc>
                <a:spcPct val="90000"/>
              </a:lnSpc>
            </a:pPr>
            <a:r>
              <a:rPr lang="zh-CN" altLang="en-US" b="1" dirty="0">
                <a:latin typeface="楷体_GB2312" pitchFamily="49" charset="-122"/>
                <a:ea typeface="楷体_GB2312" pitchFamily="49" charset="-122"/>
              </a:rPr>
              <a:t>目标代码的形式</a:t>
            </a:r>
          </a:p>
          <a:p>
            <a:pPr lvl="1" eaLnBrk="1" hangingPunct="1">
              <a:lnSpc>
                <a:spcPct val="90000"/>
              </a:lnSpc>
            </a:pPr>
            <a:r>
              <a:rPr lang="zh-CN" altLang="en-US" b="1" dirty="0">
                <a:latin typeface="楷体_GB2312" pitchFamily="49" charset="-122"/>
                <a:ea typeface="楷体_GB2312" pitchFamily="49" charset="-122"/>
              </a:rPr>
              <a:t>具有绝对地址的机器指令</a:t>
            </a:r>
          </a:p>
          <a:p>
            <a:pPr lvl="1" eaLnBrk="1" hangingPunct="1">
              <a:lnSpc>
                <a:spcPct val="90000"/>
              </a:lnSpc>
            </a:pPr>
            <a:r>
              <a:rPr lang="zh-CN" altLang="en-US" b="1" dirty="0">
                <a:latin typeface="楷体_GB2312" pitchFamily="49" charset="-122"/>
                <a:ea typeface="楷体_GB2312" pitchFamily="49" charset="-122"/>
              </a:rPr>
              <a:t>模块结构的机器指令（需要链接程序）</a:t>
            </a:r>
            <a:endParaRPr lang="en-US" altLang="zh-CN" b="1" dirty="0">
              <a:latin typeface="楷体_GB2312" pitchFamily="49" charset="-122"/>
              <a:ea typeface="楷体_GB2312" pitchFamily="49" charset="-122"/>
            </a:endParaRPr>
          </a:p>
          <a:p>
            <a:pPr lvl="1" eaLnBrk="1" hangingPunct="1">
              <a:lnSpc>
                <a:spcPct val="90000"/>
              </a:lnSpc>
            </a:pPr>
            <a:r>
              <a:rPr lang="zh-CN" altLang="en-US" b="1" dirty="0">
                <a:latin typeface="楷体_GB2312" pitchFamily="49" charset="-122"/>
                <a:ea typeface="楷体_GB2312" pitchFamily="49" charset="-122"/>
              </a:rPr>
              <a:t>汇编语言形式的目标程序</a:t>
            </a:r>
          </a:p>
          <a:p>
            <a:pPr eaLnBrk="1" hangingPunct="1"/>
            <a:r>
              <a:rPr lang="zh-CN" altLang="en-US" sz="900" b="1" dirty="0">
                <a:latin typeface="楷体_GB2312" pitchFamily="49" charset="-122"/>
                <a:ea typeface="楷体_GB2312" pitchFamily="49" charset="-122"/>
              </a:rPr>
              <a:t>（</a:t>
            </a:r>
            <a:r>
              <a:rPr lang="en-US" altLang="zh-CN" sz="900" b="1" dirty="0">
                <a:latin typeface="楷体_GB2312" pitchFamily="49" charset="-122"/>
                <a:ea typeface="楷体_GB2312" pitchFamily="49" charset="-122"/>
              </a:rPr>
              <a:t>Code Generator</a:t>
            </a:r>
            <a:r>
              <a:rPr lang="zh-CN" altLang="en-US" sz="900" b="1" dirty="0">
                <a:latin typeface="楷体_GB2312" pitchFamily="49" charset="-122"/>
                <a:ea typeface="楷体_GB2312" pitchFamily="49" charset="-122"/>
              </a:rPr>
              <a:t>）</a:t>
            </a:r>
          </a:p>
          <a:p>
            <a:endParaRPr lang="zh-CN" altLang="en-US" dirty="0">
              <a:latin typeface="Arial" pitchFamily="34" charset="0"/>
            </a:endParaRPr>
          </a:p>
          <a:p>
            <a:pPr eaLnBrk="1" hangingPunct="1"/>
            <a:endParaRPr lang="en-US" altLang="zh-CN"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latin typeface="Arial" pitchFamily="34" charset="0"/>
              </a:rPr>
              <a:pPr eaLnBrk="1" hangingPunct="1"/>
              <a:t>35</a:t>
            </a:fld>
            <a:endParaRPr lang="en-US" altLang="zh-CN">
              <a:latin typeface="Arial" pitchFamily="34" charset="0"/>
            </a:endParaRPr>
          </a:p>
        </p:txBody>
      </p:sp>
    </p:spTree>
    <p:extLst>
      <p:ext uri="{BB962C8B-B14F-4D97-AF65-F5344CB8AC3E}">
        <p14:creationId xmlns:p14="http://schemas.microsoft.com/office/powerpoint/2010/main" val="1088975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39700" y="768350"/>
            <a:ext cx="6821488" cy="3836988"/>
          </a:xfrm>
          <a:ln/>
        </p:spPr>
      </p:sp>
      <p:sp>
        <p:nvSpPr>
          <p:cNvPr id="3" name="备注占位符 2"/>
          <p:cNvSpPr>
            <a:spLocks noGrp="1"/>
          </p:cNvSpPr>
          <p:nvPr>
            <p:ph type="body" idx="1"/>
          </p:nvPr>
        </p:nvSpPr>
        <p:spPr/>
        <p:txBody>
          <a:bodyPr/>
          <a:lstStyle/>
          <a:p>
            <a:pPr eaLnBrk="1" hangingPunct="1"/>
            <a:r>
              <a:rPr lang="zh-CN" altLang="en-US" dirty="0">
                <a:solidFill>
                  <a:srgbClr val="000000"/>
                </a:solidFill>
                <a:latin typeface="Arial" pitchFamily="34" charset="0"/>
              </a:rPr>
              <a:t>所谓优化就是为改进目标代码所进行的（等价</a:t>
            </a:r>
            <a:r>
              <a:rPr lang="en-US" altLang="zh-CN" dirty="0">
                <a:solidFill>
                  <a:srgbClr val="000000"/>
                </a:solidFill>
                <a:latin typeface="Arial" pitchFamily="34" charset="0"/>
              </a:rPr>
              <a:t>cy</a:t>
            </a:r>
            <a:r>
              <a:rPr lang="zh-CN" altLang="en-US" dirty="0">
                <a:solidFill>
                  <a:srgbClr val="000000"/>
                </a:solidFill>
                <a:latin typeface="Arial" pitchFamily="34" charset="0"/>
              </a:rPr>
              <a:t>）程序变换，使其运行得更快一些、占用空间更少一些，或者二者兼顾。</a:t>
            </a:r>
          </a:p>
          <a:p>
            <a:pPr eaLnBrk="1" hangingPunct="1"/>
            <a:r>
              <a:rPr lang="zh-CN" altLang="en-US" dirty="0">
                <a:solidFill>
                  <a:srgbClr val="000000"/>
                </a:solidFill>
                <a:latin typeface="Arial" pitchFamily="34" charset="0"/>
              </a:rPr>
              <a:t>代码优化分为机器无关优化（中间代码层面）和机器相关优化（目标代码层面）（</a:t>
            </a:r>
            <a:r>
              <a:rPr lang="en-US" altLang="zh-CN" dirty="0">
                <a:solidFill>
                  <a:srgbClr val="000000"/>
                </a:solidFill>
                <a:latin typeface="Arial" pitchFamily="34" charset="0"/>
              </a:rPr>
              <a:t>cy</a:t>
            </a:r>
            <a:r>
              <a:rPr lang="zh-CN" altLang="en-US" dirty="0">
                <a:solidFill>
                  <a:srgbClr val="000000"/>
                </a:solidFill>
                <a:latin typeface="Arial" pitchFamily="34" charset="0"/>
              </a:rPr>
              <a:t>）龙</a:t>
            </a:r>
            <a:r>
              <a:rPr lang="en-US" altLang="zh-CN" dirty="0">
                <a:solidFill>
                  <a:srgbClr val="000000"/>
                </a:solidFill>
                <a:latin typeface="Arial" pitchFamily="34" charset="0"/>
              </a:rPr>
              <a:t>1p381</a:t>
            </a:r>
          </a:p>
          <a:p>
            <a:r>
              <a:rPr lang="zh-CN" altLang="en-US" dirty="0">
                <a:solidFill>
                  <a:srgbClr val="0000FF"/>
                </a:solidFill>
                <a:latin typeface="Arial" pitchFamily="34" charset="0"/>
              </a:rPr>
              <a:t>机器无关优化</a:t>
            </a:r>
            <a:r>
              <a:rPr lang="zh-CN" altLang="en-US" dirty="0">
                <a:solidFill>
                  <a:srgbClr val="000000"/>
                </a:solidFill>
                <a:latin typeface="Arial" pitchFamily="34" charset="0"/>
              </a:rPr>
              <a:t>试图改进</a:t>
            </a:r>
            <a:r>
              <a:rPr lang="zh-CN" altLang="en-US" dirty="0">
                <a:solidFill>
                  <a:srgbClr val="0000FF"/>
                </a:solidFill>
                <a:latin typeface="Arial" pitchFamily="34" charset="0"/>
              </a:rPr>
              <a:t>中间代码层面</a:t>
            </a:r>
            <a:r>
              <a:rPr lang="zh-CN" altLang="en-US" dirty="0">
                <a:solidFill>
                  <a:srgbClr val="000000"/>
                </a:solidFill>
                <a:latin typeface="Arial" pitchFamily="34" charset="0"/>
              </a:rPr>
              <a:t>，以便后端程序能够生成更好的目标代码。</a:t>
            </a:r>
            <a:endParaRPr lang="en-US" altLang="zh-CN" dirty="0">
              <a:solidFill>
                <a:srgbClr val="000000"/>
              </a:solidFill>
              <a:latin typeface="Arial" pitchFamily="34" charset="0"/>
            </a:endParaRPr>
          </a:p>
          <a:p>
            <a:r>
              <a:rPr lang="zh-CN" altLang="en-US" dirty="0">
                <a:solidFill>
                  <a:srgbClr val="0000FF"/>
                </a:solidFill>
                <a:latin typeface="Arial" pitchFamily="34" charset="0"/>
              </a:rPr>
              <a:t>机器相关优化</a:t>
            </a:r>
            <a:r>
              <a:rPr lang="zh-CN" altLang="en-US" dirty="0">
                <a:latin typeface="Arial" pitchFamily="34" charset="0"/>
              </a:rPr>
              <a:t>涉及到寄存器分配和特殊机器指令序列的利用等等</a:t>
            </a:r>
            <a:r>
              <a:rPr lang="zh-CN" altLang="en-US" dirty="0">
                <a:solidFill>
                  <a:srgbClr val="000000"/>
                </a:solidFill>
                <a:latin typeface="Arial" pitchFamily="34" charset="0"/>
              </a:rPr>
              <a:t>。</a:t>
            </a:r>
            <a:endParaRPr lang="en-US" altLang="zh-CN" dirty="0">
              <a:solidFill>
                <a:srgbClr val="000000"/>
              </a:solidFill>
              <a:latin typeface="Arial" pitchFamily="34" charset="0"/>
            </a:endParaRPr>
          </a:p>
          <a:p>
            <a:endParaRPr lang="en-US" altLang="zh-CN" dirty="0">
              <a:solidFill>
                <a:srgbClr val="000000"/>
              </a:solidFill>
              <a:latin typeface="Arial" pitchFamily="34" charset="0"/>
            </a:endParaRPr>
          </a:p>
          <a:p>
            <a:r>
              <a:rPr lang="zh-CN" altLang="en-US" dirty="0">
                <a:solidFill>
                  <a:srgbClr val="000000"/>
                </a:solidFill>
                <a:latin typeface="Arial" pitchFamily="34" charset="0"/>
              </a:rPr>
              <a:t>优化的方法包括自动发现并删除代码中一些重复的运算和冗余的运算、</a:t>
            </a:r>
            <a:r>
              <a:rPr lang="zh-CN" altLang="en-US" dirty="0"/>
              <a:t>把代价比较高的运算替换为代价较低的等价运算</a:t>
            </a:r>
            <a:endParaRPr lang="en-US" altLang="zh-CN" dirty="0">
              <a:solidFill>
                <a:srgbClr val="000000"/>
              </a:solidFill>
              <a:latin typeface="Arial" pitchFamily="34" charset="0"/>
            </a:endParaRPr>
          </a:p>
          <a:p>
            <a:pPr eaLnBrk="1" hangingPunct="1"/>
            <a:r>
              <a:rPr lang="zh-CN" altLang="en-US" dirty="0">
                <a:solidFill>
                  <a:srgbClr val="000000"/>
                </a:solidFill>
                <a:latin typeface="Arial" pitchFamily="34" charset="0"/>
              </a:rPr>
              <a:t>龙</a:t>
            </a:r>
            <a:r>
              <a:rPr lang="en-US" altLang="zh-CN" dirty="0">
                <a:solidFill>
                  <a:srgbClr val="000000"/>
                </a:solidFill>
                <a:latin typeface="Arial" pitchFamily="34" charset="0"/>
              </a:rPr>
              <a:t>2p2</a:t>
            </a:r>
          </a:p>
          <a:p>
            <a:pPr eaLnBrk="1" hangingPunct="1"/>
            <a:r>
              <a:rPr lang="zh-CN" altLang="en-US" dirty="0">
                <a:solidFill>
                  <a:srgbClr val="000000"/>
                </a:solidFill>
                <a:latin typeface="Arial" pitchFamily="34" charset="0"/>
              </a:rPr>
              <a:t>龙</a:t>
            </a:r>
            <a:r>
              <a:rPr lang="en-US" altLang="zh-CN" dirty="0">
                <a:solidFill>
                  <a:srgbClr val="000000"/>
                </a:solidFill>
                <a:latin typeface="Arial" pitchFamily="34" charset="0"/>
              </a:rPr>
              <a:t>2p5</a:t>
            </a:r>
          </a:p>
          <a:p>
            <a:pPr eaLnBrk="1" hangingPunct="1"/>
            <a:r>
              <a:rPr lang="zh-CN" altLang="en-US" dirty="0">
                <a:latin typeface="Arial" pitchFamily="34" charset="0"/>
              </a:rPr>
              <a:t>龙</a:t>
            </a:r>
            <a:r>
              <a:rPr lang="en-US" altLang="zh-CN" dirty="0">
                <a:latin typeface="Arial" pitchFamily="34" charset="0"/>
              </a:rPr>
              <a:t>2p298</a:t>
            </a: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latin typeface="Arial" pitchFamily="34" charset="0"/>
              </a:rPr>
              <a:pPr eaLnBrk="1" hangingPunct="1"/>
              <a:t>36</a:t>
            </a:fld>
            <a:endParaRPr lang="en-US" altLang="zh-CN">
              <a:latin typeface="Arial" pitchFamily="34" charset="0"/>
            </a:endParaRPr>
          </a:p>
        </p:txBody>
      </p:sp>
    </p:spTree>
    <p:extLst>
      <p:ext uri="{BB962C8B-B14F-4D97-AF65-F5344CB8AC3E}">
        <p14:creationId xmlns:p14="http://schemas.microsoft.com/office/powerpoint/2010/main" val="2261539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82563" y="833438"/>
            <a:ext cx="7402513" cy="4165600"/>
          </a:xfrm>
          <a:ln/>
        </p:spPr>
      </p:sp>
      <p:sp>
        <p:nvSpPr>
          <p:cNvPr id="3" name="备注占位符 2"/>
          <p:cNvSpPr>
            <a:spLocks noGrp="1"/>
          </p:cNvSpPr>
          <p:nvPr>
            <p:ph type="body" idx="1"/>
          </p:nvPr>
        </p:nvSpPr>
        <p:spPr/>
        <p:txBody>
          <a:bodyPr/>
          <a:lstStyle/>
          <a:p>
            <a:pPr defTabSz="948873" eaLnBrk="1" hangingPunct="1">
              <a:defRPr/>
            </a:pPr>
            <a:r>
              <a:rPr lang="en-US" altLang="zh-CN" dirty="0">
                <a:latin typeface="Arial" pitchFamily="34" charset="0"/>
              </a:rPr>
              <a:t>1970</a:t>
            </a:r>
            <a:r>
              <a:rPr lang="zh-CN" altLang="en-US" dirty="0">
                <a:latin typeface="Arial" pitchFamily="34" charset="0"/>
              </a:rPr>
              <a:t>年以前，几乎所有的编译程序都是用机器语言编写的（蒋，</a:t>
            </a:r>
            <a:r>
              <a:rPr lang="en-US" altLang="zh-CN" dirty="0">
                <a:latin typeface="Arial" pitchFamily="34" charset="0"/>
              </a:rPr>
              <a:t>p17</a:t>
            </a:r>
            <a:r>
              <a:rPr lang="zh-CN" altLang="en-US" dirty="0">
                <a:latin typeface="Arial" pitchFamily="34" charset="0"/>
              </a:rPr>
              <a:t>）</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b="1" dirty="0">
                <a:latin typeface="Arial" pitchFamily="34" charset="0"/>
              </a:rPr>
              <a:t>假如要在</a:t>
            </a:r>
            <a:r>
              <a:rPr lang="zh-CN" altLang="en-US" dirty="0">
                <a:latin typeface="Arial" pitchFamily="34" charset="0"/>
              </a:rPr>
              <a:t>一台机器</a:t>
            </a:r>
            <a:r>
              <a:rPr lang="en-US" altLang="zh-CN" dirty="0">
                <a:latin typeface="Arial" pitchFamily="34" charset="0"/>
              </a:rPr>
              <a:t>M</a:t>
            </a:r>
            <a:r>
              <a:rPr lang="zh-CN" altLang="en-US" dirty="0">
                <a:latin typeface="Arial" pitchFamily="34" charset="0"/>
              </a:rPr>
              <a:t>上</a:t>
            </a:r>
            <a:r>
              <a:rPr lang="zh-CN" altLang="en-US" b="1" dirty="0">
                <a:latin typeface="Arial" pitchFamily="34" charset="0"/>
              </a:rPr>
              <a:t>实现</a:t>
            </a:r>
            <a:r>
              <a:rPr lang="zh-CN" altLang="en-US" b="0" dirty="0">
                <a:latin typeface="Arial" pitchFamily="34" charset="0"/>
              </a:rPr>
              <a:t>某</a:t>
            </a:r>
            <a:r>
              <a:rPr lang="zh-CN" altLang="en-US" b="1" dirty="0">
                <a:latin typeface="Arial" pitchFamily="34" charset="0"/>
              </a:rPr>
              <a:t>高级语言</a:t>
            </a:r>
            <a:r>
              <a:rPr lang="en-US" altLang="zh-CN" dirty="0">
                <a:latin typeface="Arial" pitchFamily="34" charset="0"/>
              </a:rPr>
              <a:t>L</a:t>
            </a:r>
            <a:r>
              <a:rPr lang="en-US" altLang="zh-CN" baseline="-25000" dirty="0">
                <a:latin typeface="Arial" pitchFamily="34" charset="0"/>
              </a:rPr>
              <a:t>H</a:t>
            </a:r>
            <a:r>
              <a:rPr lang="zh-CN" altLang="en-US" dirty="0">
                <a:latin typeface="Arial" pitchFamily="34" charset="0"/>
              </a:rPr>
              <a:t>的编译程序，由于这个编译程序将在这台机器上运行，</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所以，最直接的方法就是用该机器的机器语言</a:t>
            </a:r>
            <a:r>
              <a:rPr lang="en-US" altLang="zh-CN" dirty="0">
                <a:latin typeface="Arial" pitchFamily="34" charset="0"/>
              </a:rPr>
              <a:t>L</a:t>
            </a:r>
            <a:r>
              <a:rPr lang="en-US" altLang="zh-CN" baseline="-25000" dirty="0">
                <a:latin typeface="Arial" pitchFamily="34" charset="0"/>
              </a:rPr>
              <a:t>M</a:t>
            </a:r>
            <a:r>
              <a:rPr lang="zh-CN" altLang="en-US" dirty="0">
                <a:latin typeface="Arial" pitchFamily="34" charset="0"/>
              </a:rPr>
              <a:t>或者汇编语言来编写这个编译程序（参考蒋，</a:t>
            </a:r>
            <a:r>
              <a:rPr lang="en-US" altLang="zh-CN" dirty="0">
                <a:latin typeface="Arial" pitchFamily="34" charset="0"/>
              </a:rPr>
              <a:t>p18</a:t>
            </a:r>
            <a:r>
              <a:rPr lang="zh-CN" altLang="en-US" dirty="0">
                <a:latin typeface="Arial" pitchFamily="34" charset="0"/>
              </a:rPr>
              <a:t>）</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优点是</a:t>
            </a:r>
            <a:r>
              <a:rPr lang="en-US" altLang="zh-CN" dirty="0">
                <a:latin typeface="Arial" pitchFamily="34" charset="0"/>
              </a:rPr>
              <a:t>……</a:t>
            </a:r>
            <a:r>
              <a:rPr lang="zh-CN" altLang="en-US" dirty="0">
                <a:latin typeface="Arial" pitchFamily="34" charset="0"/>
              </a:rPr>
              <a:t>，缺点是显而易见的：可读性、可靠性、可维护性、编制效率差 （蒋，</a:t>
            </a:r>
            <a:r>
              <a:rPr lang="en-US" altLang="zh-CN" dirty="0">
                <a:latin typeface="Arial" pitchFamily="34" charset="0"/>
              </a:rPr>
              <a:t>p17</a:t>
            </a:r>
            <a:r>
              <a:rPr lang="zh-CN" altLang="en-US" dirty="0">
                <a:latin typeface="Arial" pitchFamily="34" charset="0"/>
              </a:rPr>
              <a:t>）</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尤其是高级语言往是比较复杂的，它的编译程序具有相当的规模。</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用机器语言一步到位的开发一个功能强大的编译器难度很大</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en-US" altLang="zh-CN" dirty="0">
                <a:latin typeface="Arial" pitchFamily="34" charset="0"/>
              </a:rPr>
              <a:t>1980</a:t>
            </a:r>
            <a:r>
              <a:rPr lang="zh-CN" altLang="en-US" dirty="0">
                <a:latin typeface="Arial" pitchFamily="34" charset="0"/>
              </a:rPr>
              <a:t>年以后，通常用高级语言来编写编译程序（蒋，</a:t>
            </a:r>
            <a:r>
              <a:rPr lang="en-US" altLang="zh-CN" dirty="0">
                <a:latin typeface="Arial" pitchFamily="34" charset="0"/>
              </a:rPr>
              <a:t>p17</a:t>
            </a:r>
            <a:r>
              <a:rPr lang="zh-CN" altLang="en-US" dirty="0">
                <a:latin typeface="Arial" pitchFamily="34" charset="0"/>
              </a:rPr>
              <a:t>）</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这将涉及到一种称为自展的技术。所谓自展，就是</a:t>
            </a:r>
            <a:endParaRPr lang="en-US" altLang="zh-CN" dirty="0">
              <a:latin typeface="Arial" pitchFamily="34" charset="0"/>
            </a:endParaRPr>
          </a:p>
          <a:p>
            <a:pPr defTabSz="948873" eaLnBrk="1" hangingPunct="1">
              <a:defRPr/>
            </a:pPr>
            <a:r>
              <a:rPr lang="zh-CN" altLang="en-US" b="1" dirty="0">
                <a:latin typeface="Arial" pitchFamily="34" charset="0"/>
              </a:rPr>
              <a:t>假设已经</a:t>
            </a:r>
            <a:r>
              <a:rPr lang="zh-CN" altLang="en-US" dirty="0">
                <a:latin typeface="Arial" pitchFamily="34" charset="0"/>
              </a:rPr>
              <a:t>有了</a:t>
            </a:r>
            <a:r>
              <a:rPr lang="zh-CN" altLang="en-US" b="0" dirty="0">
                <a:latin typeface="Arial" pitchFamily="34" charset="0"/>
              </a:rPr>
              <a:t>用机器语言编写</a:t>
            </a:r>
            <a:r>
              <a:rPr lang="zh-CN" altLang="en-US" dirty="0">
                <a:latin typeface="Arial" pitchFamily="34" charset="0"/>
              </a:rPr>
              <a:t>的某高级语言的编译器，那么就可以用这个高级语言来编写程序，</a:t>
            </a:r>
            <a:endParaRPr lang="en-US" altLang="zh-CN" dirty="0">
              <a:latin typeface="Arial" pitchFamily="34" charset="0"/>
            </a:endParaRPr>
          </a:p>
          <a:p>
            <a:pPr defTabSz="948873" eaLnBrk="1" hangingPunct="1">
              <a:defRPr/>
            </a:pPr>
            <a:r>
              <a:rPr lang="zh-CN" altLang="en-US" dirty="0">
                <a:latin typeface="Arial" pitchFamily="34" charset="0"/>
              </a:rPr>
              <a:t>当然也包括用它来编写一个编译程序，从而构造出一个能够编译更多语言成分的更复杂一点的编译器</a:t>
            </a:r>
            <a:endParaRPr lang="en-US" altLang="zh-CN" dirty="0">
              <a:latin typeface="Arial" pitchFamily="34" charset="0"/>
            </a:endParaRPr>
          </a:p>
          <a:p>
            <a:pPr defTabSz="948873" eaLnBrk="1" hangingPunct="1">
              <a:defRPr/>
            </a:pPr>
            <a:r>
              <a:rPr lang="zh-CN" altLang="en-US" dirty="0">
                <a:latin typeface="Arial" pitchFamily="34" charset="0"/>
              </a:rPr>
              <a:t>也就是说，从一个较小的系统出发，扩展出规模和功能更强大的编译器</a:t>
            </a:r>
            <a:endParaRPr lang="en-US" altLang="zh-CN" dirty="0">
              <a:latin typeface="Arial" pitchFamily="34" charset="0"/>
            </a:endParaRPr>
          </a:p>
          <a:p>
            <a:pPr defTabSz="948873" eaLnBrk="1" hangingPunct="1">
              <a:defRPr/>
            </a:pPr>
            <a:r>
              <a:rPr lang="zh-CN" altLang="en-US" dirty="0">
                <a:latin typeface="Arial" pitchFamily="34" charset="0"/>
              </a:rPr>
              <a:t>（设置疑问：如何自展？）</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为方便讨论这一技术，下面先介绍</a:t>
            </a:r>
            <a:r>
              <a:rPr lang="en-US" altLang="zh-CN" dirty="0">
                <a:latin typeface="Arial" pitchFamily="34" charset="0"/>
              </a:rPr>
              <a:t>T</a:t>
            </a:r>
            <a:r>
              <a:rPr lang="zh-CN" altLang="en-US" dirty="0">
                <a:latin typeface="Arial" pitchFamily="34" charset="0"/>
              </a:rPr>
              <a:t>形图（蒋，</a:t>
            </a:r>
            <a:r>
              <a:rPr lang="en-US" altLang="zh-CN" dirty="0">
                <a:latin typeface="Arial" pitchFamily="34" charset="0"/>
              </a:rPr>
              <a:t>p17</a:t>
            </a:r>
            <a:r>
              <a:rPr lang="zh-CN" altLang="en-US" dirty="0">
                <a:latin typeface="Arial" pitchFamily="34" charset="0"/>
              </a:rPr>
              <a:t>）</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第一个编译器肯定是用机器语言编写的，因为不存在其他语言的编译器，因此没有其他语言可以借助（</a:t>
            </a:r>
            <a:r>
              <a:rPr lang="en-US" altLang="zh-CN" dirty="0">
                <a:latin typeface="Arial" pitchFamily="34" charset="0"/>
              </a:rPr>
              <a:t>cy</a:t>
            </a:r>
            <a:r>
              <a:rPr lang="zh-CN" altLang="en-US" dirty="0">
                <a:latin typeface="Arial" pitchFamily="34" charset="0"/>
              </a:rPr>
              <a:t>）</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en-US" altLang="zh-CN" dirty="0">
                <a:latin typeface="Arial" pitchFamily="34" charset="0"/>
              </a:rPr>
              <a:t>-----------------</a:t>
            </a: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而且高级语言往是比较复杂的，它的编译程序具有相当的规模。前面已经提到，无论用机器语言还是用汇编言编写程序，都存在效率低下、可读性差、可维护性差、正确性难以保证等问题，所以人们往往会尽可能地用高级语言来编写程序。依据此思路，人们探索出通过自展实现一个高级语言的编程序的路径。（蒋</a:t>
            </a:r>
            <a:r>
              <a:rPr lang="en-US" altLang="zh-CN" dirty="0">
                <a:latin typeface="Arial" pitchFamily="34" charset="0"/>
              </a:rPr>
              <a:t>p18</a:t>
            </a:r>
            <a:r>
              <a:rPr lang="zh-CN" altLang="en-US" dirty="0">
                <a:latin typeface="Arial" pitchFamily="34" charset="0"/>
              </a:rPr>
              <a:t>）</a:t>
            </a:r>
            <a:endParaRPr lang="en-US" altLang="zh-CN" dirty="0">
              <a:latin typeface="Arial" pitchFamily="34" charset="0"/>
            </a:endParaRPr>
          </a:p>
          <a:p>
            <a:pPr defTabSz="948873" eaLnBrk="1" hangingPunct="1">
              <a:defRPr/>
            </a:pPr>
            <a:endParaRPr lang="en-US" altLang="zh-CN" dirty="0">
              <a:latin typeface="Arial" pitchFamily="34" charset="0"/>
            </a:endParaRPr>
          </a:p>
          <a:p>
            <a:pPr defTabSz="948873" eaLnBrk="1" hangingPunct="1">
              <a:defRPr/>
            </a:pPr>
            <a:r>
              <a:rPr lang="zh-CN" altLang="en-US" dirty="0">
                <a:latin typeface="Arial" pitchFamily="34" charset="0"/>
              </a:rPr>
              <a:t>假设已经有了某种高级程序设计语言</a:t>
            </a:r>
            <a:r>
              <a:rPr lang="en-US" altLang="zh-CN" dirty="0">
                <a:latin typeface="Arial" pitchFamily="34" charset="0"/>
              </a:rPr>
              <a:t>I(</a:t>
            </a:r>
            <a:r>
              <a:rPr lang="zh-CN" altLang="en-US" dirty="0">
                <a:latin typeface="Arial" pitchFamily="34" charset="0"/>
              </a:rPr>
              <a:t>也就是说有了这种高级程序设计语言的编译器，可以用它编程了</a:t>
            </a:r>
            <a:r>
              <a:rPr lang="en-US" altLang="zh-CN" dirty="0">
                <a:latin typeface="Arial" pitchFamily="34" charset="0"/>
              </a:rPr>
              <a:t>)</a:t>
            </a:r>
            <a:r>
              <a:rPr lang="zh-CN" altLang="en-US" dirty="0">
                <a:latin typeface="Arial" pitchFamily="34" charset="0"/>
              </a:rPr>
              <a:t>，就可以用</a:t>
            </a:r>
            <a:r>
              <a:rPr lang="en-US" altLang="zh-CN" dirty="0">
                <a:latin typeface="Arial" pitchFamily="34" charset="0"/>
              </a:rPr>
              <a:t>I</a:t>
            </a:r>
            <a:r>
              <a:rPr lang="zh-CN" altLang="en-US" dirty="0">
                <a:latin typeface="Arial" pitchFamily="34" charset="0"/>
              </a:rPr>
              <a:t>编写一个新的程序设计语言</a:t>
            </a:r>
            <a:r>
              <a:rPr lang="en-US" altLang="zh-CN" dirty="0">
                <a:latin typeface="Arial" pitchFamily="34" charset="0"/>
              </a:rPr>
              <a:t>S</a:t>
            </a:r>
            <a:r>
              <a:rPr lang="zh-CN" altLang="en-US" dirty="0">
                <a:latin typeface="Arial" pitchFamily="34" charset="0"/>
              </a:rPr>
              <a:t>的编译器</a:t>
            </a:r>
            <a:endParaRPr lang="en-US" altLang="zh-CN" dirty="0">
              <a:latin typeface="Arial" pitchFamily="34" charset="0"/>
            </a:endParaRPr>
          </a:p>
          <a:p>
            <a:pPr defTabSz="948873" eaLnBrk="1" hangingPunct="1">
              <a:defRPr/>
            </a:pPr>
            <a:r>
              <a:rPr lang="zh-CN" altLang="en-US" dirty="0">
                <a:latin typeface="Arial" pitchFamily="34" charset="0"/>
              </a:rPr>
              <a:t>所谓已经有了某种高级程序设计语言</a:t>
            </a:r>
            <a:r>
              <a:rPr lang="en-US" altLang="zh-CN" dirty="0">
                <a:latin typeface="Arial" pitchFamily="34" charset="0"/>
              </a:rPr>
              <a:t>I</a:t>
            </a:r>
            <a:r>
              <a:rPr lang="zh-CN" altLang="en-US" dirty="0">
                <a:latin typeface="Arial" pitchFamily="34" charset="0"/>
              </a:rPr>
              <a:t>，也就是说有了这种高级程序设计语言的编译器，可以用它编程了</a:t>
            </a:r>
            <a:endParaRPr lang="en-US" altLang="zh-CN" dirty="0">
              <a:latin typeface="Arial" pitchFamily="34" charset="0"/>
            </a:endParaRPr>
          </a:p>
          <a:p>
            <a:pPr defTabSz="948873" eaLnBrk="1" hangingPunct="1">
              <a:defRPr/>
            </a:pPr>
            <a:endParaRPr lang="en-US" altLang="zh-CN" dirty="0">
              <a:latin typeface="Arial" pitchFamily="34" charset="0"/>
            </a:endParaRPr>
          </a:p>
          <a:p>
            <a:pPr defTabSz="948873" eaLnBrk="1" hangingPunct="1">
              <a:defRPr/>
            </a:pPr>
            <a:r>
              <a:rPr lang="en-US" altLang="zh-CN" dirty="0">
                <a:latin typeface="Arial" pitchFamily="34" charset="0"/>
              </a:rPr>
              <a:t>-----------------------</a:t>
            </a: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首先，最容易想到的就是用机器语言编写某高级语言的编译程序（王挺）</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sz="1200" b="1" dirty="0">
                <a:solidFill>
                  <a:schemeClr val="tx1"/>
                </a:solidFill>
                <a:latin typeface="楷体" pitchFamily="49" charset="-122"/>
                <a:ea typeface="楷体" pitchFamily="49" charset="-122"/>
              </a:rPr>
              <a:t>优点：更好地发挥硬件系统的效率</a:t>
            </a:r>
            <a:endParaRPr lang="en-US" altLang="zh-CN" sz="1200" b="1" dirty="0">
              <a:solidFill>
                <a:schemeClr val="tx1"/>
              </a:solidFill>
              <a:latin typeface="楷体" pitchFamily="49" charset="-122"/>
              <a:ea typeface="楷体" pitchFamily="49" charset="-122"/>
            </a:endParaRPr>
          </a:p>
          <a:p>
            <a:pPr marL="0" marR="0" lvl="0" indent="0" algn="l" defTabSz="948873" rtl="0" eaLnBrk="1" fontAlgn="base" latinLnBrk="0" hangingPunct="1">
              <a:lnSpc>
                <a:spcPct val="100000"/>
              </a:lnSpc>
              <a:spcBef>
                <a:spcPct val="30000"/>
              </a:spcBef>
              <a:spcAft>
                <a:spcPct val="0"/>
              </a:spcAft>
              <a:buClrTx/>
              <a:buSzTx/>
              <a:buFontTx/>
              <a:buNone/>
              <a:tabLst/>
              <a:defRPr/>
            </a:pPr>
            <a:endParaRPr lang="en-US" altLang="zh-CN" dirty="0">
              <a:latin typeface="Arial" pitchFamily="34" charset="0"/>
            </a:endParaRPr>
          </a:p>
          <a:p>
            <a:pPr defTabSz="948873" eaLnBrk="1" hangingPunct="1">
              <a:defRPr/>
            </a:pPr>
            <a:endParaRPr lang="en-US" altLang="zh-CN"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marL="0" marR="0" lvl="0" indent="0" algn="r" defTabSz="990057" rtl="0" eaLnBrk="1" fontAlgn="auto" latinLnBrk="0" hangingPunct="1">
              <a:lnSpc>
                <a:spcPct val="100000"/>
              </a:lnSpc>
              <a:spcBef>
                <a:spcPts val="0"/>
              </a:spcBef>
              <a:spcAft>
                <a:spcPts val="0"/>
              </a:spcAft>
              <a:buClrTx/>
              <a:buSzTx/>
              <a:buFontTx/>
              <a:buNone/>
              <a:tabLst/>
              <a:defRPr/>
            </a:pPr>
            <a:fld id="{DEF96CD6-2BBB-4FDE-89B7-0087A1F4683F}" type="slidenum">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90057"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04325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82563" y="833438"/>
            <a:ext cx="7402513" cy="4165600"/>
          </a:xfrm>
          <a:ln/>
        </p:spPr>
      </p:sp>
      <p:sp>
        <p:nvSpPr>
          <p:cNvPr id="3" name="备注占位符 2"/>
          <p:cNvSpPr>
            <a:spLocks noGrp="1"/>
          </p:cNvSpPr>
          <p:nvPr>
            <p:ph type="body" idx="1"/>
          </p:nvPr>
        </p:nvSpPr>
        <p:spPr/>
        <p:txBody>
          <a:bodyPr/>
          <a:lstStyle/>
          <a:p>
            <a:pPr defTabSz="948873" eaLnBrk="1" hangingPunct="1">
              <a:defRPr/>
            </a:pPr>
            <a:r>
              <a:rPr lang="zh-CN" altLang="en-US" dirty="0">
                <a:latin typeface="Arial" pitchFamily="34" charset="0"/>
              </a:rPr>
              <a:t>一个编译器通常会涉及</a:t>
            </a:r>
            <a:r>
              <a:rPr lang="en-US" altLang="zh-CN" dirty="0">
                <a:latin typeface="Arial" pitchFamily="34" charset="0"/>
              </a:rPr>
              <a:t>3</a:t>
            </a:r>
            <a:r>
              <a:rPr lang="zh-CN" altLang="en-US" dirty="0">
                <a:latin typeface="Arial" pitchFamily="34" charset="0"/>
              </a:rPr>
              <a:t>种语言（蒋，</a:t>
            </a:r>
            <a:r>
              <a:rPr lang="en-US" altLang="zh-CN" dirty="0">
                <a:latin typeface="Arial" pitchFamily="34" charset="0"/>
              </a:rPr>
              <a:t>p17</a:t>
            </a:r>
            <a:r>
              <a:rPr lang="zh-CN" altLang="en-US" dirty="0">
                <a:latin typeface="Arial" pitchFamily="34" charset="0"/>
              </a:rPr>
              <a:t>）（动画</a:t>
            </a:r>
            <a:r>
              <a:rPr lang="en-US" altLang="zh-CN" dirty="0">
                <a:latin typeface="Arial" pitchFamily="34" charset="0"/>
              </a:rPr>
              <a:t>1</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我们用</a:t>
            </a:r>
            <a:r>
              <a:rPr lang="en-US" altLang="zh-CN" dirty="0">
                <a:latin typeface="Arial" pitchFamily="34" charset="0"/>
              </a:rPr>
              <a:t>T</a:t>
            </a:r>
            <a:r>
              <a:rPr lang="zh-CN" altLang="en-US" dirty="0">
                <a:latin typeface="Arial" pitchFamily="34" charset="0"/>
              </a:rPr>
              <a:t>形图的三个端点来表示（动画</a:t>
            </a:r>
            <a:r>
              <a:rPr lang="en-US" altLang="zh-CN" dirty="0">
                <a:latin typeface="Arial" pitchFamily="34" charset="0"/>
              </a:rPr>
              <a:t>2</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首先，编译器本身是一个程序</a:t>
            </a:r>
            <a:r>
              <a:rPr lang="en-US" altLang="zh-CN" dirty="0">
                <a:latin typeface="Arial" pitchFamily="34" charset="0"/>
              </a:rPr>
              <a:t>P</a:t>
            </a:r>
            <a:r>
              <a:rPr lang="zh-CN" altLang="en-US" dirty="0">
                <a:latin typeface="Arial" pitchFamily="34" charset="0"/>
              </a:rPr>
              <a:t>，所以它</a:t>
            </a:r>
            <a:r>
              <a:rPr lang="zh-CN" altLang="en-US" b="1" dirty="0">
                <a:latin typeface="Arial" pitchFamily="34" charset="0"/>
              </a:rPr>
              <a:t>是用某种语言实现的</a:t>
            </a:r>
            <a:r>
              <a:rPr lang="zh-CN" altLang="en-US" dirty="0">
                <a:latin typeface="Arial" pitchFamily="34" charset="0"/>
              </a:rPr>
              <a:t>，称之为编译程序的“实现语言”</a:t>
            </a:r>
            <a:endParaRPr lang="en-US" altLang="zh-CN" dirty="0">
              <a:latin typeface="Arial" pitchFamily="34" charset="0"/>
            </a:endParaRPr>
          </a:p>
          <a:p>
            <a:pPr defTabSz="948873" eaLnBrk="1" hangingPunct="1">
              <a:defRPr/>
            </a:pPr>
            <a:r>
              <a:rPr lang="zh-CN" altLang="en-US" dirty="0">
                <a:latin typeface="Arial" pitchFamily="34" charset="0"/>
              </a:rPr>
              <a:t>用</a:t>
            </a:r>
            <a:r>
              <a:rPr lang="en-US" altLang="zh-CN" dirty="0">
                <a:latin typeface="Arial" pitchFamily="34" charset="0"/>
              </a:rPr>
              <a:t>T</a:t>
            </a:r>
            <a:r>
              <a:rPr lang="zh-CN" altLang="en-US" dirty="0">
                <a:latin typeface="Arial" pitchFamily="34" charset="0"/>
              </a:rPr>
              <a:t>型的下端来表示编译程序的实现语言，</a:t>
            </a:r>
            <a:endParaRPr lang="en-US" altLang="zh-CN" dirty="0">
              <a:latin typeface="Arial" pitchFamily="34" charset="0"/>
            </a:endParaRPr>
          </a:p>
          <a:p>
            <a:pPr defTabSz="948873" eaLnBrk="1" hangingPunct="1">
              <a:defRPr/>
            </a:pPr>
            <a:r>
              <a:rPr lang="zh-CN" altLang="en-US" dirty="0">
                <a:latin typeface="Arial" pitchFamily="34" charset="0"/>
              </a:rPr>
              <a:t>另外，编译前还涉及到源语言和目标语言</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用</a:t>
            </a:r>
            <a:r>
              <a:rPr lang="en-US" altLang="zh-CN" dirty="0">
                <a:latin typeface="Arial" pitchFamily="34" charset="0"/>
              </a:rPr>
              <a:t>T</a:t>
            </a:r>
            <a:r>
              <a:rPr lang="zh-CN" altLang="en-US" dirty="0">
                <a:latin typeface="Arial" pitchFamily="34" charset="0"/>
              </a:rPr>
              <a:t>型的左上端表示输入的源语言程序，右上端表示输出的可执行的目标程序</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注意，（</a:t>
            </a:r>
            <a:r>
              <a:rPr lang="en-US" altLang="zh-CN" dirty="0">
                <a:latin typeface="Arial" pitchFamily="34" charset="0"/>
              </a:rPr>
              <a:t>1</a:t>
            </a:r>
            <a:r>
              <a:rPr lang="zh-CN" altLang="en-US" dirty="0">
                <a:latin typeface="Arial" pitchFamily="34" charset="0"/>
              </a:rPr>
              <a:t>）</a:t>
            </a:r>
            <a:r>
              <a:rPr lang="en-US" altLang="zh-CN" dirty="0">
                <a:latin typeface="Arial" pitchFamily="34" charset="0"/>
              </a:rPr>
              <a:t>I</a:t>
            </a:r>
            <a:r>
              <a:rPr lang="zh-CN" altLang="en-US" dirty="0">
                <a:latin typeface="Arial" pitchFamily="34" charset="0"/>
              </a:rPr>
              <a:t>表示的是语言，而</a:t>
            </a:r>
            <a:r>
              <a:rPr lang="en-US" altLang="zh-CN" dirty="0">
                <a:latin typeface="Arial" pitchFamily="34" charset="0"/>
              </a:rPr>
              <a:t>S</a:t>
            </a:r>
            <a:r>
              <a:rPr lang="zh-CN" altLang="en-US" dirty="0">
                <a:latin typeface="Arial" pitchFamily="34" charset="0"/>
              </a:rPr>
              <a:t>和</a:t>
            </a:r>
            <a:r>
              <a:rPr lang="en-US" altLang="zh-CN" dirty="0">
                <a:latin typeface="Arial" pitchFamily="34" charset="0"/>
              </a:rPr>
              <a:t>T</a:t>
            </a:r>
            <a:r>
              <a:rPr lang="zh-CN" altLang="en-US" dirty="0">
                <a:latin typeface="Arial" pitchFamily="34" charset="0"/>
              </a:rPr>
              <a:t>表示的是程序</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a:t>
            </a:r>
            <a:r>
              <a:rPr lang="en-US" altLang="zh-CN" dirty="0">
                <a:latin typeface="Arial" pitchFamily="34" charset="0"/>
              </a:rPr>
              <a:t>2</a:t>
            </a:r>
            <a:r>
              <a:rPr lang="zh-CN" altLang="en-US" dirty="0">
                <a:latin typeface="Arial" pitchFamily="34" charset="0"/>
              </a:rPr>
              <a:t>）</a:t>
            </a:r>
            <a:r>
              <a:rPr lang="en-US" altLang="zh-CN" dirty="0">
                <a:latin typeface="Arial" pitchFamily="34" charset="0"/>
              </a:rPr>
              <a:t>T</a:t>
            </a:r>
            <a:r>
              <a:rPr lang="zh-CN" altLang="en-US" dirty="0">
                <a:latin typeface="Arial" pitchFamily="34" charset="0"/>
              </a:rPr>
              <a:t>是某机器语言</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上端这两个元素体现了编译器的功能，即从哪种语言到哪种语言的翻译（动画</a:t>
            </a:r>
            <a:r>
              <a:rPr lang="en-US" altLang="zh-CN" dirty="0">
                <a:latin typeface="Arial" pitchFamily="34" charset="0"/>
              </a:rPr>
              <a:t>3</a:t>
            </a:r>
            <a:r>
              <a:rPr lang="zh-CN" altLang="en-US" dirty="0">
                <a:latin typeface="Arial" pitchFamily="34" charset="0"/>
              </a:rPr>
              <a:t>）</a:t>
            </a:r>
            <a:endParaRPr lang="en-US" altLang="zh-CN" dirty="0">
              <a:latin typeface="Arial" pitchFamily="34" charset="0"/>
            </a:endParaRPr>
          </a:p>
          <a:p>
            <a:pPr defTabSz="948873" eaLnBrk="1" hangingPunct="1">
              <a:defRPr/>
            </a:pPr>
            <a:endParaRPr lang="en-US" altLang="zh-CN"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solidFill>
                  <a:srgbClr val="000000"/>
                </a:solidFill>
                <a:latin typeface="Arial" pitchFamily="34" charset="0"/>
              </a:rPr>
              <a:pPr eaLnBrk="1" hangingPunct="1"/>
              <a:t>39</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606023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82563" y="833438"/>
            <a:ext cx="7402513" cy="4165600"/>
          </a:xfrm>
          <a:ln/>
        </p:spPr>
      </p:sp>
      <p:sp>
        <p:nvSpPr>
          <p:cNvPr id="3" name="备注占位符 2"/>
          <p:cNvSpPr>
            <a:spLocks noGrp="1"/>
          </p:cNvSpPr>
          <p:nvPr>
            <p:ph type="body" idx="1"/>
          </p:nvPr>
        </p:nvSpPr>
        <p:spPr/>
        <p:txBody>
          <a:bodyPr/>
          <a:lstStyle/>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假如说要构造一个</a:t>
            </a:r>
            <a:r>
              <a:rPr lang="en-US" altLang="zh-CN" dirty="0">
                <a:latin typeface="Arial" pitchFamily="34" charset="0"/>
              </a:rPr>
              <a:t>A</a:t>
            </a:r>
            <a:r>
              <a:rPr lang="zh-CN" altLang="en-US" dirty="0">
                <a:latin typeface="Arial" pitchFamily="34" charset="0"/>
              </a:rPr>
              <a:t>机器上运行的高级语言</a:t>
            </a:r>
            <a:r>
              <a:rPr lang="en-US" altLang="zh-CN" dirty="0">
                <a:latin typeface="Arial" pitchFamily="34" charset="0"/>
              </a:rPr>
              <a:t>L1</a:t>
            </a:r>
            <a:r>
              <a:rPr lang="zh-CN" altLang="en-US" dirty="0">
                <a:latin typeface="Arial" pitchFamily="34" charset="0"/>
              </a:rPr>
              <a:t>的编译器，（动画</a:t>
            </a:r>
            <a:r>
              <a:rPr lang="en-US" altLang="zh-CN" dirty="0">
                <a:latin typeface="Arial" pitchFamily="34" charset="0"/>
              </a:rPr>
              <a:t>1</a:t>
            </a:r>
            <a:r>
              <a:rPr lang="zh-CN" altLang="en-US" dirty="0">
                <a:latin typeface="Arial" pitchFamily="34" charset="0"/>
              </a:rPr>
              <a:t>）</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用</a:t>
            </a:r>
            <a:r>
              <a:rPr lang="en-US" altLang="zh-CN" dirty="0">
                <a:latin typeface="Arial" pitchFamily="34" charset="0"/>
              </a:rPr>
              <a:t>T</a:t>
            </a:r>
            <a:r>
              <a:rPr lang="zh-CN" altLang="en-US" dirty="0">
                <a:latin typeface="Arial" pitchFamily="34" charset="0"/>
              </a:rPr>
              <a:t>形图来表示，（动画</a:t>
            </a:r>
            <a:r>
              <a:rPr lang="en-US" altLang="zh-CN" dirty="0">
                <a:latin typeface="Arial" pitchFamily="34" charset="0"/>
              </a:rPr>
              <a:t>2</a:t>
            </a:r>
            <a:r>
              <a:rPr lang="zh-CN" altLang="en-US" dirty="0">
                <a:latin typeface="Arial" pitchFamily="34" charset="0"/>
              </a:rPr>
              <a:t>）</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其输入是一个</a:t>
            </a:r>
            <a:r>
              <a:rPr lang="en-US" altLang="zh-CN" dirty="0">
                <a:latin typeface="Arial" pitchFamily="34" charset="0"/>
              </a:rPr>
              <a:t>L1</a:t>
            </a:r>
            <a:r>
              <a:rPr lang="zh-CN" altLang="en-US" dirty="0">
                <a:latin typeface="Arial" pitchFamily="34" charset="0"/>
              </a:rPr>
              <a:t>语言编写的程序，输出是功能等价的</a:t>
            </a:r>
            <a:r>
              <a:rPr lang="en-US" altLang="zh-CN" dirty="0">
                <a:latin typeface="Arial" pitchFamily="34" charset="0"/>
              </a:rPr>
              <a:t>A</a:t>
            </a:r>
            <a:r>
              <a:rPr lang="zh-CN" altLang="en-US" dirty="0">
                <a:latin typeface="Arial" pitchFamily="34" charset="0"/>
              </a:rPr>
              <a:t>语言代码</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（右上端表示可执行目标程序，因为要在</a:t>
            </a:r>
            <a:r>
              <a:rPr lang="en-US" altLang="zh-CN" dirty="0">
                <a:latin typeface="Arial" pitchFamily="34" charset="0"/>
              </a:rPr>
              <a:t>A</a:t>
            </a:r>
            <a:r>
              <a:rPr lang="zh-CN" altLang="en-US" dirty="0">
                <a:latin typeface="Arial" pitchFamily="34" charset="0"/>
              </a:rPr>
              <a:t>机器上运行，所以右上端是</a:t>
            </a:r>
            <a:r>
              <a:rPr lang="en-US" altLang="zh-CN" dirty="0">
                <a:latin typeface="Arial" pitchFamily="34" charset="0"/>
              </a:rPr>
              <a:t>A</a:t>
            </a:r>
            <a:r>
              <a:rPr lang="zh-CN" altLang="en-US" dirty="0">
                <a:latin typeface="Arial" pitchFamily="34" charset="0"/>
              </a:rPr>
              <a:t>代码）</a:t>
            </a: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最初的编译器是用机器语言编写的，所以实现语言为</a:t>
            </a:r>
            <a:r>
              <a:rPr lang="en-US" altLang="zh-CN" dirty="0">
                <a:latin typeface="Arial" pitchFamily="34" charset="0"/>
              </a:rPr>
              <a:t>A</a:t>
            </a:r>
            <a:r>
              <a:rPr lang="zh-CN" altLang="en-US" dirty="0">
                <a:latin typeface="Arial" pitchFamily="34" charset="0"/>
              </a:rPr>
              <a:t>语言（动画</a:t>
            </a:r>
            <a:r>
              <a:rPr lang="en-US" altLang="zh-CN" dirty="0">
                <a:latin typeface="Arial" pitchFamily="34" charset="0"/>
              </a:rPr>
              <a:t>3</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我们把它称之为编译器</a:t>
            </a:r>
            <a:r>
              <a:rPr lang="en-US" altLang="zh-CN" dirty="0">
                <a:latin typeface="Arial" pitchFamily="34" charset="0"/>
              </a:rPr>
              <a:t>P1</a:t>
            </a:r>
            <a:r>
              <a:rPr lang="zh-CN" altLang="en-US" dirty="0">
                <a:latin typeface="Arial" pitchFamily="34" charset="0"/>
              </a:rPr>
              <a:t>（动画</a:t>
            </a:r>
            <a:r>
              <a:rPr lang="en-US" altLang="zh-CN" dirty="0">
                <a:latin typeface="Arial" pitchFamily="34" charset="0"/>
              </a:rPr>
              <a:t>4</a:t>
            </a:r>
            <a:r>
              <a:rPr lang="zh-CN" altLang="en-US" dirty="0">
                <a:latin typeface="Arial" pitchFamily="34" charset="0"/>
              </a:rPr>
              <a:t>）</a:t>
            </a:r>
            <a:endParaRPr lang="en-US" altLang="zh-CN" dirty="0">
              <a:latin typeface="Arial" pitchFamily="34" charset="0"/>
            </a:endParaRPr>
          </a:p>
          <a:p>
            <a:pPr defTabSz="948873" eaLnBrk="1" hangingPunct="1">
              <a:defRPr/>
            </a:pPr>
            <a:endParaRPr lang="en-US" altLang="zh-CN" dirty="0">
              <a:latin typeface="Arial" pitchFamily="34" charset="0"/>
            </a:endParaRPr>
          </a:p>
          <a:p>
            <a:pPr defTabSz="948873" eaLnBrk="1" hangingPunct="1">
              <a:defRPr/>
            </a:pPr>
            <a:r>
              <a:rPr lang="zh-CN" altLang="en-US" dirty="0">
                <a:latin typeface="Arial" pitchFamily="34" charset="0"/>
              </a:rPr>
              <a:t>接下来，在给定</a:t>
            </a:r>
            <a:r>
              <a:rPr lang="en-US" altLang="zh-CN" dirty="0">
                <a:latin typeface="Arial" pitchFamily="34" charset="0"/>
              </a:rPr>
              <a:t>P1</a:t>
            </a:r>
            <a:r>
              <a:rPr lang="zh-CN" altLang="en-US" dirty="0">
                <a:latin typeface="Arial" pitchFamily="34" charset="0"/>
              </a:rPr>
              <a:t>的基础上，我们想在</a:t>
            </a:r>
            <a:r>
              <a:rPr lang="en-US" altLang="zh-CN" dirty="0">
                <a:latin typeface="Arial" pitchFamily="34" charset="0"/>
              </a:rPr>
              <a:t>A</a:t>
            </a:r>
            <a:r>
              <a:rPr lang="zh-CN" altLang="en-US" dirty="0">
                <a:latin typeface="Arial" pitchFamily="34" charset="0"/>
              </a:rPr>
              <a:t>机器上构造一个新的语言</a:t>
            </a:r>
            <a:r>
              <a:rPr lang="en-US" altLang="zh-CN" dirty="0">
                <a:latin typeface="Arial" pitchFamily="34" charset="0"/>
              </a:rPr>
              <a:t>L2</a:t>
            </a:r>
            <a:r>
              <a:rPr lang="zh-CN" altLang="en-US" dirty="0">
                <a:latin typeface="Arial" pitchFamily="34" charset="0"/>
              </a:rPr>
              <a:t>的编译器（动画</a:t>
            </a:r>
            <a:r>
              <a:rPr lang="en-US" altLang="zh-CN" dirty="0">
                <a:latin typeface="Arial" pitchFamily="34" charset="0"/>
              </a:rPr>
              <a:t>5</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既然要构造一个编译器，我们不妨用</a:t>
            </a:r>
            <a:r>
              <a:rPr lang="en-US" altLang="zh-CN" dirty="0">
                <a:latin typeface="Arial" pitchFamily="34" charset="0"/>
              </a:rPr>
              <a:t>T</a:t>
            </a:r>
            <a:r>
              <a:rPr lang="zh-CN" altLang="en-US" dirty="0">
                <a:latin typeface="Arial" pitchFamily="34" charset="0"/>
              </a:rPr>
              <a:t>形图来表示编译器，（动画</a:t>
            </a:r>
            <a:r>
              <a:rPr lang="en-US" altLang="zh-CN" dirty="0">
                <a:latin typeface="Arial" pitchFamily="34" charset="0"/>
              </a:rPr>
              <a:t>6</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它的输入是一个</a:t>
            </a:r>
            <a:r>
              <a:rPr lang="en-US" altLang="zh-CN" dirty="0">
                <a:latin typeface="Arial" pitchFamily="34" charset="0"/>
              </a:rPr>
              <a:t>L2</a:t>
            </a:r>
            <a:r>
              <a:rPr lang="zh-CN" altLang="en-US" dirty="0">
                <a:latin typeface="Arial" pitchFamily="34" charset="0"/>
              </a:rPr>
              <a:t>语言的源程序，输出的是功能等价的</a:t>
            </a:r>
            <a:r>
              <a:rPr lang="en-US" altLang="zh-CN" dirty="0">
                <a:latin typeface="Arial" pitchFamily="34" charset="0"/>
              </a:rPr>
              <a:t>A</a:t>
            </a:r>
            <a:r>
              <a:rPr lang="zh-CN" altLang="en-US" dirty="0">
                <a:latin typeface="Arial" pitchFamily="34" charset="0"/>
              </a:rPr>
              <a:t>语言代码</a:t>
            </a:r>
            <a:endParaRPr lang="en-US" altLang="zh-CN" dirty="0">
              <a:latin typeface="Arial" pitchFamily="34" charset="0"/>
            </a:endParaRPr>
          </a:p>
          <a:p>
            <a:pPr defTabSz="948873" eaLnBrk="1" hangingPunct="1">
              <a:defRPr/>
            </a:pPr>
            <a:r>
              <a:rPr lang="zh-CN" altLang="en-US" dirty="0">
                <a:latin typeface="Arial" pitchFamily="34" charset="0"/>
              </a:rPr>
              <a:t>那么用什么语言来编写呢？用机器语言有诸多的缺点，现在有了</a:t>
            </a:r>
            <a:r>
              <a:rPr lang="en-US" altLang="zh-CN" dirty="0">
                <a:latin typeface="Arial" pitchFamily="34" charset="0"/>
              </a:rPr>
              <a:t>L1</a:t>
            </a:r>
            <a:r>
              <a:rPr lang="zh-CN" altLang="en-US" dirty="0">
                <a:latin typeface="Arial" pitchFamily="34" charset="0"/>
              </a:rPr>
              <a:t>语言的编译器</a:t>
            </a:r>
            <a:r>
              <a:rPr lang="en-US" altLang="zh-CN" dirty="0">
                <a:latin typeface="Arial" pitchFamily="34" charset="0"/>
              </a:rPr>
              <a:t>P1</a:t>
            </a:r>
            <a:r>
              <a:rPr lang="zh-CN" altLang="en-US" dirty="0">
                <a:latin typeface="Arial" pitchFamily="34" charset="0"/>
              </a:rPr>
              <a:t>，就可以</a:t>
            </a:r>
            <a:r>
              <a:rPr lang="en-US" altLang="zh-CN" dirty="0">
                <a:latin typeface="Arial" pitchFamily="34" charset="0"/>
              </a:rPr>
              <a:t>L1</a:t>
            </a:r>
            <a:r>
              <a:rPr lang="zh-CN" altLang="en-US" dirty="0">
                <a:latin typeface="Arial" pitchFamily="34" charset="0"/>
              </a:rPr>
              <a:t>语言来编程了（动画</a:t>
            </a:r>
            <a:r>
              <a:rPr lang="en-US" altLang="zh-CN" dirty="0">
                <a:latin typeface="Arial" pitchFamily="34" charset="0"/>
              </a:rPr>
              <a:t>7</a:t>
            </a:r>
            <a:r>
              <a:rPr lang="zh-CN" altLang="en-US" dirty="0">
                <a:latin typeface="Arial" pitchFamily="34" charset="0"/>
              </a:rPr>
              <a:t>）</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这样就得到了一个编译器</a:t>
            </a:r>
            <a:r>
              <a:rPr lang="en-US" altLang="zh-CN" dirty="0">
                <a:latin typeface="Arial" pitchFamily="34" charset="0"/>
              </a:rPr>
              <a:t>P2</a:t>
            </a:r>
            <a:r>
              <a:rPr lang="zh-CN" altLang="en-US" dirty="0">
                <a:latin typeface="Arial" pitchFamily="34" charset="0"/>
              </a:rPr>
              <a:t>‘（动画</a:t>
            </a:r>
            <a:r>
              <a:rPr lang="en-US" altLang="zh-CN" dirty="0">
                <a:latin typeface="Arial" pitchFamily="34" charset="0"/>
              </a:rPr>
              <a:t>8</a:t>
            </a:r>
            <a:r>
              <a:rPr lang="zh-CN" altLang="en-US" dirty="0">
                <a:latin typeface="Arial" pitchFamily="34" charset="0"/>
              </a:rPr>
              <a:t>）</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但是，</a:t>
            </a:r>
            <a:r>
              <a:rPr lang="en-US" altLang="zh-CN" dirty="0">
                <a:latin typeface="Arial" pitchFamily="34" charset="0"/>
              </a:rPr>
              <a:t>P2</a:t>
            </a:r>
            <a:r>
              <a:rPr lang="zh-CN" altLang="en-US" dirty="0">
                <a:latin typeface="Arial" pitchFamily="34" charset="0"/>
              </a:rPr>
              <a:t>‘是用高级语言</a:t>
            </a:r>
            <a:r>
              <a:rPr lang="en-US" altLang="zh-CN" dirty="0">
                <a:latin typeface="Arial" pitchFamily="34" charset="0"/>
              </a:rPr>
              <a:t>L1</a:t>
            </a:r>
            <a:r>
              <a:rPr lang="zh-CN" altLang="en-US" dirty="0">
                <a:latin typeface="Arial" pitchFamily="34" charset="0"/>
              </a:rPr>
              <a:t>编写的程序，并不能直接在</a:t>
            </a:r>
            <a:r>
              <a:rPr lang="en-US" altLang="zh-CN" dirty="0">
                <a:latin typeface="Arial" pitchFamily="34" charset="0"/>
              </a:rPr>
              <a:t>A</a:t>
            </a:r>
            <a:r>
              <a:rPr lang="zh-CN" altLang="en-US" dirty="0">
                <a:latin typeface="Arial" pitchFamily="34" charset="0"/>
              </a:rPr>
              <a:t>机器上运行</a:t>
            </a: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需要利用</a:t>
            </a:r>
            <a:r>
              <a:rPr lang="en-US" altLang="zh-CN" dirty="0">
                <a:latin typeface="Arial" pitchFamily="34" charset="0"/>
              </a:rPr>
              <a:t>L1</a:t>
            </a:r>
            <a:r>
              <a:rPr lang="zh-CN" altLang="en-US" dirty="0">
                <a:latin typeface="Arial" pitchFamily="34" charset="0"/>
              </a:rPr>
              <a:t>语言的编译器</a:t>
            </a:r>
            <a:r>
              <a:rPr lang="en-US" altLang="zh-CN" dirty="0">
                <a:latin typeface="Arial" pitchFamily="34" charset="0"/>
              </a:rPr>
              <a:t>P1</a:t>
            </a:r>
            <a:r>
              <a:rPr lang="zh-CN" altLang="en-US" dirty="0">
                <a:latin typeface="Arial" pitchFamily="34" charset="0"/>
              </a:rPr>
              <a:t>将它翻译成等价的</a:t>
            </a:r>
            <a:r>
              <a:rPr lang="en-US" altLang="zh-CN" dirty="0">
                <a:latin typeface="Arial" pitchFamily="34" charset="0"/>
              </a:rPr>
              <a:t>A</a:t>
            </a:r>
            <a:r>
              <a:rPr lang="zh-CN" altLang="en-US" dirty="0">
                <a:latin typeface="Arial" pitchFamily="34" charset="0"/>
              </a:rPr>
              <a:t>语言代码</a:t>
            </a:r>
            <a:endParaRPr lang="en-US" altLang="zh-CN" dirty="0">
              <a:latin typeface="Arial" pitchFamily="34" charset="0"/>
            </a:endParaRPr>
          </a:p>
          <a:p>
            <a:pPr defTabSz="948873" eaLnBrk="1" hangingPunct="1">
              <a:defRPr/>
            </a:pPr>
            <a:r>
              <a:rPr lang="en-US" altLang="zh-CN" dirty="0">
                <a:latin typeface="Arial" pitchFamily="34" charset="0"/>
              </a:rPr>
              <a:t>P2</a:t>
            </a:r>
            <a:r>
              <a:rPr lang="zh-CN" altLang="en-US" dirty="0">
                <a:latin typeface="Arial" pitchFamily="34" charset="0"/>
              </a:rPr>
              <a:t>‘是一个用</a:t>
            </a:r>
            <a:r>
              <a:rPr lang="en-US" altLang="zh-CN" dirty="0">
                <a:latin typeface="Arial" pitchFamily="34" charset="0"/>
              </a:rPr>
              <a:t>L1</a:t>
            </a:r>
            <a:r>
              <a:rPr lang="zh-CN" altLang="en-US" dirty="0">
                <a:latin typeface="Arial" pitchFamily="34" charset="0"/>
              </a:rPr>
              <a:t>语言编写的程序，因此可以作为</a:t>
            </a:r>
            <a:r>
              <a:rPr lang="en-US" altLang="zh-CN" dirty="0">
                <a:latin typeface="Arial" pitchFamily="34" charset="0"/>
              </a:rPr>
              <a:t>P1</a:t>
            </a:r>
            <a:r>
              <a:rPr lang="zh-CN" altLang="en-US" dirty="0">
                <a:latin typeface="Arial" pitchFamily="34" charset="0"/>
              </a:rPr>
              <a:t>的输入</a:t>
            </a:r>
            <a:endParaRPr lang="en-US" altLang="zh-CN" dirty="0">
              <a:latin typeface="Arial" pitchFamily="34" charset="0"/>
            </a:endParaRPr>
          </a:p>
          <a:p>
            <a:pPr defTabSz="948873" eaLnBrk="1" hangingPunct="1">
              <a:defRPr/>
            </a:pPr>
            <a:r>
              <a:rPr lang="zh-CN" altLang="en-US" dirty="0">
                <a:latin typeface="Arial" pitchFamily="34" charset="0"/>
              </a:rPr>
              <a:t>经</a:t>
            </a:r>
            <a:r>
              <a:rPr lang="en-US" altLang="zh-CN" dirty="0">
                <a:latin typeface="Arial" pitchFamily="34" charset="0"/>
              </a:rPr>
              <a:t>P1</a:t>
            </a:r>
            <a:r>
              <a:rPr lang="zh-CN" altLang="en-US" dirty="0">
                <a:latin typeface="Arial" pitchFamily="34" charset="0"/>
              </a:rPr>
              <a:t>编译后得到的是什么呢？就是这个东西（动画</a:t>
            </a:r>
            <a:r>
              <a:rPr lang="en-US" altLang="zh-CN" dirty="0">
                <a:latin typeface="Arial" pitchFamily="34" charset="0"/>
              </a:rPr>
              <a:t>9</a:t>
            </a:r>
            <a:r>
              <a:rPr lang="zh-CN" altLang="en-US" dirty="0">
                <a:latin typeface="Arial" pitchFamily="34" charset="0"/>
              </a:rPr>
              <a:t>），是一个功能上与</a:t>
            </a:r>
            <a:r>
              <a:rPr lang="en-US" altLang="zh-CN" dirty="0">
                <a:latin typeface="Arial" pitchFamily="34" charset="0"/>
              </a:rPr>
              <a:t>P2</a:t>
            </a:r>
            <a:r>
              <a:rPr lang="zh-CN" altLang="en-US" dirty="0">
                <a:latin typeface="Arial" pitchFamily="34" charset="0"/>
              </a:rPr>
              <a:t>‘等价的但是是由</a:t>
            </a:r>
            <a:r>
              <a:rPr lang="en-US" altLang="zh-CN" dirty="0">
                <a:latin typeface="Arial" pitchFamily="34" charset="0"/>
              </a:rPr>
              <a:t>A</a:t>
            </a:r>
            <a:r>
              <a:rPr lang="zh-CN" altLang="en-US" dirty="0">
                <a:latin typeface="Arial" pitchFamily="34" charset="0"/>
              </a:rPr>
              <a:t>语言编写的代码</a:t>
            </a:r>
            <a:endParaRPr lang="en-US" altLang="zh-CN" dirty="0">
              <a:latin typeface="Arial" pitchFamily="34" charset="0"/>
            </a:endParaRPr>
          </a:p>
          <a:p>
            <a:pPr defTabSz="948873" eaLnBrk="1" hangingPunct="1">
              <a:defRPr/>
            </a:pPr>
            <a:r>
              <a:rPr lang="zh-CN" altLang="en-US" dirty="0">
                <a:latin typeface="Arial" pitchFamily="34" charset="0"/>
              </a:rPr>
              <a:t>功能等价体现在</a:t>
            </a:r>
            <a:r>
              <a:rPr lang="en-US" altLang="zh-CN" dirty="0">
                <a:latin typeface="Arial" pitchFamily="34" charset="0"/>
              </a:rPr>
              <a:t>P2</a:t>
            </a:r>
            <a:r>
              <a:rPr lang="zh-CN" altLang="en-US" dirty="0">
                <a:latin typeface="Arial" pitchFamily="34" charset="0"/>
              </a:rPr>
              <a:t>与</a:t>
            </a:r>
            <a:r>
              <a:rPr lang="en-US" altLang="zh-CN" dirty="0">
                <a:latin typeface="Arial" pitchFamily="34" charset="0"/>
              </a:rPr>
              <a:t>P2</a:t>
            </a:r>
            <a:r>
              <a:rPr lang="zh-CN" altLang="en-US" dirty="0">
                <a:latin typeface="Arial" pitchFamily="34" charset="0"/>
              </a:rPr>
              <a:t>‘的上端是相同的，都是将</a:t>
            </a:r>
            <a:r>
              <a:rPr lang="en-US" altLang="zh-CN" dirty="0">
                <a:latin typeface="Arial" pitchFamily="34" charset="0"/>
              </a:rPr>
              <a:t>L2</a:t>
            </a:r>
            <a:r>
              <a:rPr lang="zh-CN" altLang="en-US" dirty="0">
                <a:latin typeface="Arial" pitchFamily="34" charset="0"/>
              </a:rPr>
              <a:t>语言翻译成</a:t>
            </a:r>
            <a:r>
              <a:rPr lang="en-US" altLang="zh-CN" dirty="0">
                <a:latin typeface="Arial" pitchFamily="34" charset="0"/>
              </a:rPr>
              <a:t>A</a:t>
            </a:r>
            <a:r>
              <a:rPr lang="zh-CN" altLang="en-US" dirty="0">
                <a:latin typeface="Arial" pitchFamily="34" charset="0"/>
              </a:rPr>
              <a:t>语言</a:t>
            </a:r>
            <a:endParaRPr lang="en-US" altLang="zh-CN" dirty="0">
              <a:latin typeface="Arial" pitchFamily="34" charset="0"/>
            </a:endParaRPr>
          </a:p>
          <a:p>
            <a:pPr defTabSz="948873" eaLnBrk="1" hangingPunct="1">
              <a:defRPr/>
            </a:pPr>
            <a:r>
              <a:rPr lang="zh-CN" altLang="en-US" dirty="0">
                <a:latin typeface="Arial" pitchFamily="34" charset="0"/>
              </a:rPr>
              <a:t>但是它们实现的语言不同。</a:t>
            </a:r>
            <a:r>
              <a:rPr lang="en-US" altLang="zh-CN" dirty="0">
                <a:latin typeface="Arial" pitchFamily="34" charset="0"/>
              </a:rPr>
              <a:t>P2</a:t>
            </a:r>
            <a:r>
              <a:rPr lang="zh-CN" altLang="en-US" dirty="0">
                <a:latin typeface="Arial" pitchFamily="34" charset="0"/>
              </a:rPr>
              <a:t>‘是用</a:t>
            </a:r>
            <a:r>
              <a:rPr lang="en-US" altLang="zh-CN" dirty="0">
                <a:latin typeface="Arial" pitchFamily="34" charset="0"/>
              </a:rPr>
              <a:t>L1</a:t>
            </a:r>
            <a:r>
              <a:rPr lang="zh-CN" altLang="en-US" dirty="0">
                <a:latin typeface="Arial" pitchFamily="34" charset="0"/>
              </a:rPr>
              <a:t>语言实现的，而</a:t>
            </a:r>
            <a:r>
              <a:rPr lang="en-US" altLang="zh-CN" dirty="0">
                <a:latin typeface="Arial" pitchFamily="34" charset="0"/>
              </a:rPr>
              <a:t>P2</a:t>
            </a:r>
            <a:r>
              <a:rPr lang="zh-CN" altLang="en-US" dirty="0">
                <a:latin typeface="Arial" pitchFamily="34" charset="0"/>
              </a:rPr>
              <a:t>是用</a:t>
            </a:r>
            <a:r>
              <a:rPr lang="en-US" altLang="zh-CN" dirty="0">
                <a:latin typeface="Arial" pitchFamily="34" charset="0"/>
              </a:rPr>
              <a:t>A</a:t>
            </a:r>
            <a:r>
              <a:rPr lang="zh-CN" altLang="en-US" dirty="0">
                <a:latin typeface="Arial" pitchFamily="34" charset="0"/>
              </a:rPr>
              <a:t>语言实现的</a:t>
            </a:r>
            <a:endParaRPr lang="en-US" altLang="zh-CN" dirty="0">
              <a:latin typeface="Arial" pitchFamily="34" charset="0"/>
            </a:endParaRPr>
          </a:p>
          <a:p>
            <a:pPr defTabSz="948873" eaLnBrk="1" hangingPunct="1">
              <a:defRPr/>
            </a:pPr>
            <a:r>
              <a:rPr lang="zh-CN" altLang="en-US" dirty="0">
                <a:latin typeface="Arial" pitchFamily="34" charset="0"/>
              </a:rPr>
              <a:t>这样就得到了一个</a:t>
            </a:r>
            <a:r>
              <a:rPr lang="en-US" altLang="zh-CN" dirty="0">
                <a:latin typeface="Arial" pitchFamily="34" charset="0"/>
              </a:rPr>
              <a:t>A</a:t>
            </a:r>
            <a:r>
              <a:rPr lang="zh-CN" altLang="en-US" dirty="0">
                <a:latin typeface="Arial" pitchFamily="34" charset="0"/>
              </a:rPr>
              <a:t>机器上运行的</a:t>
            </a:r>
            <a:r>
              <a:rPr lang="en-US" altLang="zh-CN" dirty="0">
                <a:latin typeface="Arial" pitchFamily="34" charset="0"/>
              </a:rPr>
              <a:t>L2</a:t>
            </a:r>
            <a:r>
              <a:rPr lang="zh-CN" altLang="en-US" dirty="0">
                <a:latin typeface="Arial" pitchFamily="34" charset="0"/>
              </a:rPr>
              <a:t>语言的编译器</a:t>
            </a:r>
            <a:r>
              <a:rPr lang="en-US" altLang="zh-CN" dirty="0">
                <a:latin typeface="Arial" pitchFamily="34" charset="0"/>
              </a:rPr>
              <a:t>P2</a:t>
            </a:r>
          </a:p>
          <a:p>
            <a:pPr defTabSz="948873" eaLnBrk="1" hangingPunct="1">
              <a:defRPr/>
            </a:pPr>
            <a:r>
              <a:rPr lang="zh-CN" altLang="en-US" dirty="0">
                <a:latin typeface="Arial" pitchFamily="34" charset="0"/>
              </a:rPr>
              <a:t>总结一下，利用已有的编译器</a:t>
            </a:r>
            <a:r>
              <a:rPr lang="en-US" altLang="zh-CN" dirty="0">
                <a:latin typeface="Arial" pitchFamily="34" charset="0"/>
              </a:rPr>
              <a:t>P1</a:t>
            </a:r>
            <a:r>
              <a:rPr lang="zh-CN" altLang="en-US" dirty="0">
                <a:latin typeface="Arial" pitchFamily="34" charset="0"/>
              </a:rPr>
              <a:t>，我们可以用高级语言</a:t>
            </a:r>
            <a:r>
              <a:rPr lang="en-US" altLang="zh-CN" dirty="0">
                <a:latin typeface="Arial" pitchFamily="34" charset="0"/>
              </a:rPr>
              <a:t>L1</a:t>
            </a:r>
            <a:r>
              <a:rPr lang="zh-CN" altLang="en-US" dirty="0">
                <a:latin typeface="Arial" pitchFamily="34" charset="0"/>
              </a:rPr>
              <a:t>编写编译器，而无需用直接用机器语言编写</a:t>
            </a:r>
            <a:endParaRPr lang="en-US" altLang="zh-CN" dirty="0">
              <a:latin typeface="Arial" pitchFamily="34" charset="0"/>
            </a:endParaRPr>
          </a:p>
          <a:p>
            <a:pPr defTabSz="948873" eaLnBrk="1" hangingPunct="1">
              <a:defRPr/>
            </a:pPr>
            <a:r>
              <a:rPr lang="en-US" altLang="zh-CN" dirty="0">
                <a:latin typeface="Arial" pitchFamily="34" charset="0"/>
              </a:rPr>
              <a:t>P1</a:t>
            </a:r>
            <a:r>
              <a:rPr lang="zh-CN" altLang="en-US" dirty="0">
                <a:latin typeface="Arial" pitchFamily="34" charset="0"/>
              </a:rPr>
              <a:t>会帮我们把我们用高级语言编写的编译器</a:t>
            </a:r>
            <a:r>
              <a:rPr lang="en-US" altLang="zh-CN" dirty="0">
                <a:latin typeface="Arial" pitchFamily="34" charset="0"/>
              </a:rPr>
              <a:t>P2</a:t>
            </a:r>
            <a:r>
              <a:rPr lang="zh-CN" altLang="en-US" dirty="0">
                <a:latin typeface="Arial" pitchFamily="34" charset="0"/>
              </a:rPr>
              <a:t>‘转化成机器代码版本</a:t>
            </a:r>
            <a:r>
              <a:rPr lang="en-US" altLang="zh-CN" dirty="0">
                <a:latin typeface="Arial" pitchFamily="34" charset="0"/>
              </a:rPr>
              <a:t>P2</a:t>
            </a:r>
          </a:p>
          <a:p>
            <a:pPr defTabSz="948873" eaLnBrk="1" hangingPunct="1">
              <a:defRPr/>
            </a:pPr>
            <a:endParaRPr lang="en-US" altLang="zh-CN" dirty="0">
              <a:latin typeface="Arial" pitchFamily="34" charset="0"/>
            </a:endParaRPr>
          </a:p>
          <a:p>
            <a:pPr defTabSz="948873" eaLnBrk="1" hangingPunct="1">
              <a:defRPr/>
            </a:pPr>
            <a:r>
              <a:rPr lang="zh-CN" altLang="en-US" dirty="0">
                <a:latin typeface="Arial" pitchFamily="34" charset="0"/>
              </a:rPr>
              <a:t>进一步，如果我们还想在</a:t>
            </a:r>
            <a:r>
              <a:rPr lang="en-US" altLang="zh-CN" dirty="0">
                <a:latin typeface="Arial" pitchFamily="34" charset="0"/>
              </a:rPr>
              <a:t>A</a:t>
            </a:r>
            <a:r>
              <a:rPr lang="zh-CN" altLang="en-US" dirty="0">
                <a:latin typeface="Arial" pitchFamily="34" charset="0"/>
              </a:rPr>
              <a:t>机器上构造一个新的语言</a:t>
            </a:r>
            <a:r>
              <a:rPr lang="en-US" altLang="zh-CN" dirty="0">
                <a:latin typeface="Arial" pitchFamily="34" charset="0"/>
              </a:rPr>
              <a:t>L3</a:t>
            </a:r>
            <a:r>
              <a:rPr lang="zh-CN" altLang="en-US" dirty="0">
                <a:latin typeface="Arial" pitchFamily="34" charset="0"/>
              </a:rPr>
              <a:t>的编译器（动画</a:t>
            </a:r>
            <a:r>
              <a:rPr lang="en-US" altLang="zh-CN" dirty="0">
                <a:latin typeface="Arial" pitchFamily="34" charset="0"/>
              </a:rPr>
              <a:t>10</a:t>
            </a:r>
            <a:r>
              <a:rPr lang="zh-CN" altLang="en-US" dirty="0">
                <a:latin typeface="Arial" pitchFamily="34" charset="0"/>
              </a:rPr>
              <a:t>），我们可以</a:t>
            </a:r>
            <a:r>
              <a:rPr lang="zh-CN" altLang="en-US" b="1" dirty="0">
                <a:latin typeface="Arial" pitchFamily="34" charset="0"/>
              </a:rPr>
              <a:t>用</a:t>
            </a:r>
            <a:r>
              <a:rPr lang="en-US" altLang="zh-CN" b="1" dirty="0">
                <a:latin typeface="Arial" pitchFamily="34" charset="0"/>
              </a:rPr>
              <a:t>L2</a:t>
            </a:r>
            <a:r>
              <a:rPr lang="zh-CN" altLang="en-US" b="1" dirty="0">
                <a:latin typeface="Arial" pitchFamily="34" charset="0"/>
              </a:rPr>
              <a:t>语言来编程</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编写一个将</a:t>
            </a:r>
            <a:r>
              <a:rPr lang="en-US" altLang="zh-CN" dirty="0">
                <a:latin typeface="Arial" pitchFamily="34" charset="0"/>
              </a:rPr>
              <a:t>L3</a:t>
            </a:r>
            <a:r>
              <a:rPr lang="zh-CN" altLang="en-US" dirty="0">
                <a:latin typeface="Arial" pitchFamily="34" charset="0"/>
              </a:rPr>
              <a:t>语言翻译成</a:t>
            </a:r>
            <a:r>
              <a:rPr lang="en-US" altLang="zh-CN" dirty="0">
                <a:latin typeface="Arial" pitchFamily="34" charset="0"/>
              </a:rPr>
              <a:t>A</a:t>
            </a:r>
            <a:r>
              <a:rPr lang="zh-CN" altLang="en-US" dirty="0">
                <a:latin typeface="Arial" pitchFamily="34" charset="0"/>
              </a:rPr>
              <a:t>语言的编译器</a:t>
            </a:r>
            <a:r>
              <a:rPr lang="en-US" altLang="zh-CN" dirty="0">
                <a:latin typeface="Arial" pitchFamily="34" charset="0"/>
              </a:rPr>
              <a:t>P3’</a:t>
            </a:r>
            <a:r>
              <a:rPr lang="zh-CN" altLang="en-US" dirty="0">
                <a:latin typeface="Arial" pitchFamily="34" charset="0"/>
              </a:rPr>
              <a:t>，（动画</a:t>
            </a:r>
            <a:r>
              <a:rPr lang="en-US" altLang="zh-CN" dirty="0">
                <a:latin typeface="Arial" pitchFamily="34" charset="0"/>
              </a:rPr>
              <a:t>11</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然后再经过</a:t>
            </a:r>
            <a:r>
              <a:rPr lang="en-US" altLang="zh-CN" b="1" dirty="0">
                <a:latin typeface="Arial" pitchFamily="34" charset="0"/>
              </a:rPr>
              <a:t>L2</a:t>
            </a:r>
            <a:r>
              <a:rPr lang="zh-CN" altLang="en-US" b="1" dirty="0">
                <a:latin typeface="Arial" pitchFamily="34" charset="0"/>
              </a:rPr>
              <a:t>语言</a:t>
            </a:r>
            <a:r>
              <a:rPr lang="zh-CN" altLang="en-US" dirty="0">
                <a:latin typeface="Arial" pitchFamily="34" charset="0"/>
              </a:rPr>
              <a:t>编译器</a:t>
            </a:r>
            <a:r>
              <a:rPr lang="en-US" altLang="zh-CN" dirty="0">
                <a:latin typeface="Arial" pitchFamily="34" charset="0"/>
              </a:rPr>
              <a:t>P2</a:t>
            </a:r>
            <a:r>
              <a:rPr lang="zh-CN" altLang="en-US" dirty="0">
                <a:latin typeface="Arial" pitchFamily="34" charset="0"/>
              </a:rPr>
              <a:t>的编译，得到一个用</a:t>
            </a:r>
            <a:r>
              <a:rPr lang="en-US" altLang="zh-CN" dirty="0">
                <a:latin typeface="Arial" pitchFamily="34" charset="0"/>
              </a:rPr>
              <a:t>A</a:t>
            </a:r>
            <a:r>
              <a:rPr lang="zh-CN" altLang="en-US" dirty="0">
                <a:latin typeface="Arial" pitchFamily="34" charset="0"/>
              </a:rPr>
              <a:t>语言编写的</a:t>
            </a:r>
            <a:r>
              <a:rPr lang="en-US" altLang="zh-CN" dirty="0">
                <a:latin typeface="Arial" pitchFamily="34" charset="0"/>
              </a:rPr>
              <a:t>L3</a:t>
            </a:r>
            <a:r>
              <a:rPr lang="zh-CN" altLang="en-US" dirty="0">
                <a:latin typeface="Arial" pitchFamily="34" charset="0"/>
              </a:rPr>
              <a:t>语言的编译器</a:t>
            </a:r>
            <a:r>
              <a:rPr lang="en-US" altLang="zh-CN" dirty="0">
                <a:latin typeface="Arial" pitchFamily="34" charset="0"/>
              </a:rPr>
              <a:t>P3</a:t>
            </a:r>
            <a:r>
              <a:rPr lang="zh-CN" altLang="en-US" dirty="0">
                <a:latin typeface="Arial" pitchFamily="34" charset="0"/>
              </a:rPr>
              <a:t>（动画</a:t>
            </a:r>
            <a:r>
              <a:rPr lang="en-US" altLang="zh-CN" dirty="0">
                <a:latin typeface="Arial" pitchFamily="34" charset="0"/>
              </a:rPr>
              <a:t>12</a:t>
            </a:r>
            <a:r>
              <a:rPr lang="zh-CN" altLang="en-US" dirty="0">
                <a:latin typeface="Arial" pitchFamily="34" charset="0"/>
              </a:rPr>
              <a:t>），</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可见，这种技术使得我们可以在同一台机器上</a:t>
            </a:r>
            <a:r>
              <a:rPr lang="zh-CN" altLang="en-US" b="0" dirty="0">
                <a:latin typeface="Arial" pitchFamily="34" charset="0"/>
              </a:rPr>
              <a:t>实现</a:t>
            </a:r>
            <a:r>
              <a:rPr lang="zh-CN" altLang="en-US" dirty="0">
                <a:latin typeface="Arial" pitchFamily="34" charset="0"/>
              </a:rPr>
              <a:t>不同语言的编译器（</a:t>
            </a:r>
            <a:r>
              <a:rPr lang="en-US" altLang="zh-CN" dirty="0">
                <a:latin typeface="Arial" pitchFamily="34" charset="0"/>
              </a:rPr>
              <a:t>cy</a:t>
            </a:r>
            <a:r>
              <a:rPr lang="zh-CN" altLang="en-US" dirty="0">
                <a:latin typeface="Arial" pitchFamily="34" charset="0"/>
              </a:rPr>
              <a:t>）（动画</a:t>
            </a:r>
            <a:r>
              <a:rPr lang="en-US" altLang="zh-CN" dirty="0">
                <a:latin typeface="Arial" pitchFamily="34" charset="0"/>
              </a:rPr>
              <a:t>13</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有了</a:t>
            </a:r>
            <a:r>
              <a:rPr lang="en-US" altLang="zh-CN" dirty="0">
                <a:latin typeface="Arial" pitchFamily="34" charset="0"/>
              </a:rPr>
              <a:t>L1</a:t>
            </a:r>
            <a:r>
              <a:rPr lang="zh-CN" altLang="en-US" dirty="0">
                <a:latin typeface="Arial" pitchFamily="34" charset="0"/>
              </a:rPr>
              <a:t>的编译程序之后，就可以以</a:t>
            </a:r>
            <a:r>
              <a:rPr lang="en-US" altLang="zh-CN" dirty="0">
                <a:latin typeface="Arial" pitchFamily="34" charset="0"/>
              </a:rPr>
              <a:t>L1</a:t>
            </a:r>
            <a:r>
              <a:rPr lang="zh-CN" altLang="en-US" dirty="0">
                <a:latin typeface="Arial" pitchFamily="34" charset="0"/>
              </a:rPr>
              <a:t>为开发工具，来构造一个能够编译更多语言成分（比如说</a:t>
            </a:r>
            <a:r>
              <a:rPr lang="en-US" altLang="zh-CN" dirty="0">
                <a:latin typeface="Arial" pitchFamily="34" charset="0"/>
              </a:rPr>
              <a:t>L1+L2</a:t>
            </a:r>
            <a:r>
              <a:rPr lang="zh-CN" altLang="en-US" dirty="0">
                <a:latin typeface="Arial" pitchFamily="34" charset="0"/>
              </a:rPr>
              <a:t>）的更复杂一点的编译器。</a:t>
            </a:r>
            <a:endParaRPr lang="en-US" altLang="zh-CN" dirty="0">
              <a:latin typeface="Arial" pitchFamily="34" charset="0"/>
            </a:endParaRPr>
          </a:p>
          <a:p>
            <a:pPr defTabSz="948873" eaLnBrk="1" hangingPunct="1">
              <a:defRPr/>
            </a:pPr>
            <a:r>
              <a:rPr lang="en-US" altLang="zh-CN" dirty="0">
                <a:latin typeface="Arial" pitchFamily="34" charset="0"/>
              </a:rPr>
              <a:t>----------</a:t>
            </a: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这种利用已有的高级语言来</a:t>
            </a:r>
            <a:r>
              <a:rPr lang="zh-CN" altLang="en-US" b="0" dirty="0">
                <a:latin typeface="Arial" pitchFamily="34" charset="0"/>
              </a:rPr>
              <a:t>开发</a:t>
            </a:r>
            <a:r>
              <a:rPr lang="zh-CN" altLang="en-US" dirty="0">
                <a:latin typeface="Arial" pitchFamily="34" charset="0"/>
              </a:rPr>
              <a:t>新的高级语言的编译器的方法，使得我们可以非常高效地</a:t>
            </a:r>
            <a:r>
              <a:rPr lang="zh-CN" altLang="en-US" b="1" dirty="0">
                <a:latin typeface="Arial" pitchFamily="34" charset="0"/>
              </a:rPr>
              <a:t>开发出</a:t>
            </a:r>
            <a:r>
              <a:rPr lang="zh-CN" altLang="en-US" dirty="0">
                <a:latin typeface="Arial" pitchFamily="34" charset="0"/>
              </a:rPr>
              <a:t>越来越多的程序设计语言（王挺？）</a:t>
            </a:r>
            <a:endParaRPr lang="en-US" altLang="zh-CN" dirty="0">
              <a:latin typeface="Arial" pitchFamily="34" charset="0"/>
            </a:endParaRPr>
          </a:p>
          <a:p>
            <a:pPr defTabSz="948873" eaLnBrk="1" hangingPunct="1">
              <a:defRPr/>
            </a:pPr>
            <a:endParaRPr lang="en-US" altLang="zh-CN"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solidFill>
                  <a:srgbClr val="000000"/>
                </a:solidFill>
                <a:latin typeface="Arial" pitchFamily="34" charset="0"/>
              </a:rPr>
              <a:pPr eaLnBrk="1" hangingPunct="1"/>
              <a:t>40</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29313102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82563" y="833438"/>
            <a:ext cx="7402513" cy="4165600"/>
          </a:xfrm>
          <a:ln/>
        </p:spPr>
      </p:sp>
      <p:sp>
        <p:nvSpPr>
          <p:cNvPr id="3" name="备注占位符 2"/>
          <p:cNvSpPr>
            <a:spLocks noGrp="1"/>
          </p:cNvSpPr>
          <p:nvPr>
            <p:ph type="body" idx="1"/>
          </p:nvPr>
        </p:nvSpPr>
        <p:spPr/>
        <p:txBody>
          <a:bodyPr/>
          <a:lstStyle/>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如此扩展下去，从</a:t>
            </a:r>
            <a:r>
              <a:rPr lang="en-US" altLang="zh-CN" dirty="0">
                <a:latin typeface="Arial" pitchFamily="34" charset="0"/>
              </a:rPr>
              <a:t>P1</a:t>
            </a:r>
            <a:r>
              <a:rPr lang="zh-CN" altLang="en-US" dirty="0">
                <a:latin typeface="Arial" pitchFamily="34" charset="0"/>
              </a:rPr>
              <a:t>到</a:t>
            </a:r>
            <a:r>
              <a:rPr lang="en-US" altLang="zh-CN" dirty="0">
                <a:latin typeface="Arial" pitchFamily="34" charset="0"/>
              </a:rPr>
              <a:t>P2</a:t>
            </a:r>
            <a:r>
              <a:rPr lang="zh-CN" altLang="en-US" dirty="0">
                <a:latin typeface="Arial" pitchFamily="34" charset="0"/>
              </a:rPr>
              <a:t>到</a:t>
            </a:r>
            <a:r>
              <a:rPr lang="en-US" altLang="zh-CN" dirty="0">
                <a:latin typeface="Arial" pitchFamily="34" charset="0"/>
              </a:rPr>
              <a:t>P3……</a:t>
            </a:r>
            <a:r>
              <a:rPr lang="zh-CN" altLang="en-US" dirty="0">
                <a:latin typeface="Arial" pitchFamily="34" charset="0"/>
              </a:rPr>
              <a:t>，就像滚雪球一样，从一个较小的系统出发，不断地利用本身进行扩展，最终达到所</a:t>
            </a:r>
            <a:r>
              <a:rPr lang="zh-CN" altLang="en-US" b="1" dirty="0">
                <a:latin typeface="Arial" pitchFamily="34" charset="0"/>
              </a:rPr>
              <a:t>要求</a:t>
            </a:r>
            <a:r>
              <a:rPr lang="zh-CN" altLang="en-US" dirty="0">
                <a:latin typeface="Arial" pitchFamily="34" charset="0"/>
              </a:rPr>
              <a:t>的规模和功能。</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自展技术使得我们可以非常高效地</a:t>
            </a:r>
            <a:r>
              <a:rPr lang="zh-CN" altLang="en-US" b="1" dirty="0">
                <a:latin typeface="Arial" pitchFamily="34" charset="0"/>
              </a:rPr>
              <a:t>开发出</a:t>
            </a:r>
            <a:r>
              <a:rPr lang="zh-CN" altLang="en-US" dirty="0">
                <a:latin typeface="Arial" pitchFamily="34" charset="0"/>
              </a:rPr>
              <a:t>越来越多的程序设计语言（王挺？）</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顾名思义，所谓自展，就像滚雪球那样，从一个较小的系统出发，不断地利用本身进行扩展，最终达到所要求的规模和功能。（蒋</a:t>
            </a:r>
            <a:r>
              <a:rPr lang="en-US" altLang="zh-CN" dirty="0">
                <a:latin typeface="Arial" pitchFamily="34" charset="0"/>
              </a:rPr>
              <a:t>p18</a:t>
            </a:r>
            <a:r>
              <a:rPr lang="zh-CN" altLang="en-US" dirty="0">
                <a:latin typeface="Arial" pitchFamily="34" charset="0"/>
              </a:rPr>
              <a:t>）</a:t>
            </a:r>
            <a:endParaRPr lang="en-US" altLang="zh-CN"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marL="0" marR="0" lvl="0" indent="0" algn="r" defTabSz="990057" rtl="0" eaLnBrk="1" fontAlgn="auto" latinLnBrk="0" hangingPunct="1">
              <a:lnSpc>
                <a:spcPct val="100000"/>
              </a:lnSpc>
              <a:spcBef>
                <a:spcPts val="0"/>
              </a:spcBef>
              <a:spcAft>
                <a:spcPts val="0"/>
              </a:spcAft>
              <a:buClrTx/>
              <a:buSzTx/>
              <a:buFontTx/>
              <a:buNone/>
              <a:tabLst/>
              <a:defRPr/>
            </a:pPr>
            <a:fld id="{DEF96CD6-2BBB-4FDE-89B7-0087A1F4683F}" type="slidenum">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90057"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952721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82563" y="833438"/>
            <a:ext cx="7402513" cy="4165600"/>
          </a:xfrm>
          <a:ln/>
        </p:spPr>
      </p:sp>
      <p:sp>
        <p:nvSpPr>
          <p:cNvPr id="3" name="备注占位符 2"/>
          <p:cNvSpPr>
            <a:spLocks noGrp="1"/>
          </p:cNvSpPr>
          <p:nvPr>
            <p:ph type="body" idx="1"/>
          </p:nvPr>
        </p:nvSpPr>
        <p:spPr/>
        <p:txBody>
          <a:bodyPr/>
          <a:lstStyle/>
          <a:p>
            <a:pPr defTabSz="948873" eaLnBrk="1" hangingPunct="1">
              <a:defRPr/>
            </a:pPr>
            <a:r>
              <a:rPr lang="zh-CN" altLang="en-US" dirty="0">
                <a:latin typeface="Arial" pitchFamily="34" charset="0"/>
              </a:rPr>
              <a:t>另一种编译器生成方式是通过移植</a:t>
            </a:r>
            <a:endParaRPr lang="en-US" altLang="zh-CN" dirty="0">
              <a:latin typeface="Arial" pitchFamily="34" charset="0"/>
            </a:endParaRPr>
          </a:p>
          <a:p>
            <a:pPr defTabSz="948873" eaLnBrk="1" hangingPunct="1">
              <a:defRPr/>
            </a:pPr>
            <a:r>
              <a:rPr lang="zh-CN" altLang="en-US" dirty="0">
                <a:latin typeface="Arial" pitchFamily="34" charset="0"/>
              </a:rPr>
              <a:t>移植有时候称为交叉编译，是指将一台机器上运行的系统进行处理，构造出在另一台机器上可以运行的系统（蒋，</a:t>
            </a:r>
            <a:r>
              <a:rPr lang="en-US" altLang="zh-CN" dirty="0">
                <a:latin typeface="Arial" pitchFamily="34" charset="0"/>
              </a:rPr>
              <a:t>p19</a:t>
            </a:r>
            <a:r>
              <a:rPr lang="zh-CN" altLang="en-US" dirty="0">
                <a:latin typeface="Arial" pitchFamily="34" charset="0"/>
              </a:rPr>
              <a:t>）</a:t>
            </a:r>
            <a:endParaRPr lang="en-US" altLang="zh-CN" dirty="0">
              <a:latin typeface="Arial" pitchFamily="34" charset="0"/>
            </a:endParaRPr>
          </a:p>
          <a:p>
            <a:pPr defTabSz="948873" eaLnBrk="1" hangingPunct="1">
              <a:defRPr/>
            </a:pPr>
            <a:endParaRPr lang="en-US" altLang="zh-CN"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solidFill>
                  <a:srgbClr val="000000"/>
                </a:solidFill>
                <a:latin typeface="Arial" pitchFamily="34" charset="0"/>
              </a:rPr>
              <a:pPr eaLnBrk="1" hangingPunct="1"/>
              <a:t>42</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1004158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CCCEA3B-7E9D-4E82-A5EB-4D757B4EEAE9}" type="slidenum">
              <a:rPr lang="zh-CN" altLang="en-US">
                <a:latin typeface="Arial" pitchFamily="34" charset="0"/>
              </a:rPr>
              <a:pPr eaLnBrk="1" hangingPunct="1"/>
              <a:t>5</a:t>
            </a:fld>
            <a:endParaRPr lang="en-US" altLang="zh-CN">
              <a:latin typeface="Arial" pitchFamily="34" charset="0"/>
            </a:endParaRPr>
          </a:p>
        </p:txBody>
      </p:sp>
      <p:sp>
        <p:nvSpPr>
          <p:cNvPr id="77827" name="Rectangle 2"/>
          <p:cNvSpPr>
            <a:spLocks noGrp="1" noRot="1" noChangeAspect="1" noChangeArrowheads="1" noTextEdit="1"/>
          </p:cNvSpPr>
          <p:nvPr>
            <p:ph type="sldImg"/>
          </p:nvPr>
        </p:nvSpPr>
        <p:spPr>
          <a:xfrm>
            <a:off x="139700" y="768350"/>
            <a:ext cx="6821488" cy="3836988"/>
          </a:xfrm>
          <a:ln/>
        </p:spPr>
      </p:sp>
      <p:sp>
        <p:nvSpPr>
          <p:cNvPr id="77828" name="Rectangle 3"/>
          <p:cNvSpPr>
            <a:spLocks noGrp="1" noChangeArrowheads="1"/>
          </p:cNvSpPr>
          <p:nvPr>
            <p:ph type="body" idx="1"/>
          </p:nvPr>
        </p:nvSpPr>
        <p:spPr>
          <a:noFill/>
        </p:spPr>
        <p:txBody>
          <a:bodyPr/>
          <a:lstStyle/>
          <a:p>
            <a:pPr defTabSz="948873" eaLnBrk="1" hangingPunct="1">
              <a:defRPr/>
            </a:pPr>
            <a:r>
              <a:rPr lang="zh-CN" altLang="en-US" dirty="0">
                <a:latin typeface="Arial" pitchFamily="34" charset="0"/>
                <a:ea typeface="楷体_GB2312" pitchFamily="49" charset="-122"/>
              </a:rPr>
              <a:t>编译器在语言处理系统中的位置</a:t>
            </a:r>
            <a:endParaRPr lang="en-US" altLang="zh-CN" dirty="0">
              <a:latin typeface="Arial" pitchFamily="34" charset="0"/>
              <a:ea typeface="楷体_GB2312" pitchFamily="49" charset="-122"/>
            </a:endParaRPr>
          </a:p>
          <a:p>
            <a:pPr eaLnBrk="1" hangingPunct="1"/>
            <a:r>
              <a:rPr lang="zh-CN" altLang="en-US" dirty="0">
                <a:latin typeface="Arial" pitchFamily="34" charset="0"/>
              </a:rPr>
              <a:t>为了</a:t>
            </a:r>
            <a:r>
              <a:rPr lang="zh-CN" altLang="en-US" b="1" dirty="0">
                <a:latin typeface="Arial" pitchFamily="34" charset="0"/>
              </a:rPr>
              <a:t>建立</a:t>
            </a:r>
            <a:r>
              <a:rPr lang="zh-CN" altLang="en-US" dirty="0">
                <a:latin typeface="Arial" pitchFamily="34" charset="0"/>
              </a:rPr>
              <a:t>可执行的</a:t>
            </a:r>
            <a:r>
              <a:rPr lang="zh-CN" altLang="en-US" b="1" dirty="0">
                <a:latin typeface="Arial" pitchFamily="34" charset="0"/>
              </a:rPr>
              <a:t>目标</a:t>
            </a:r>
            <a:r>
              <a:rPr lang="zh-CN" altLang="en-US" dirty="0">
                <a:latin typeface="Arial" pitchFamily="34" charset="0"/>
              </a:rPr>
              <a:t>程序，除了编译器以外，还需要一些其它程序</a:t>
            </a:r>
            <a:r>
              <a:rPr lang="en-US" altLang="zh-CN" dirty="0">
                <a:latin typeface="Arial" pitchFamily="34" charset="0"/>
              </a:rPr>
              <a:t>(</a:t>
            </a:r>
            <a:r>
              <a:rPr lang="zh-CN" altLang="en-US" dirty="0">
                <a:latin typeface="Arial" pitchFamily="34" charset="0"/>
              </a:rPr>
              <a:t>龙</a:t>
            </a:r>
            <a:r>
              <a:rPr lang="en-US" altLang="zh-CN" dirty="0">
                <a:latin typeface="Arial" pitchFamily="34" charset="0"/>
              </a:rPr>
              <a:t>2</a:t>
            </a:r>
            <a:r>
              <a:rPr lang="zh-CN" altLang="en-US" dirty="0">
                <a:latin typeface="Arial" pitchFamily="34" charset="0"/>
              </a:rPr>
              <a:t>，</a:t>
            </a:r>
            <a:r>
              <a:rPr lang="en-US" altLang="zh-CN" dirty="0">
                <a:latin typeface="Arial" pitchFamily="34" charset="0"/>
              </a:rPr>
              <a:t>p1)</a:t>
            </a:r>
            <a:endParaRPr lang="zh-CN" altLang="en-US" dirty="0">
              <a:latin typeface="Arial" pitchFamily="34" charset="0"/>
            </a:endParaRPr>
          </a:p>
          <a:p>
            <a:pPr eaLnBrk="1" hangingPunct="1"/>
            <a:r>
              <a:rPr lang="zh-CN" altLang="en-US" dirty="0">
                <a:latin typeface="Arial" pitchFamily="34" charset="0"/>
                <a:ea typeface="楷体_GB2312" pitchFamily="49" charset="-122"/>
              </a:rPr>
              <a:t>预处理器：源程序可能被</a:t>
            </a:r>
            <a:r>
              <a:rPr lang="zh-CN" altLang="en-US" b="1" dirty="0">
                <a:latin typeface="Arial" pitchFamily="34" charset="0"/>
                <a:ea typeface="楷体_GB2312" pitchFamily="49" charset="-122"/>
              </a:rPr>
              <a:t>分割</a:t>
            </a:r>
            <a:r>
              <a:rPr lang="zh-CN" altLang="en-US" dirty="0">
                <a:latin typeface="Arial" pitchFamily="34" charset="0"/>
                <a:ea typeface="楷体_GB2312" pitchFamily="49" charset="-122"/>
              </a:rPr>
              <a:t>成模块存储在</a:t>
            </a:r>
            <a:r>
              <a:rPr lang="zh-CN" altLang="en-US" dirty="0">
                <a:solidFill>
                  <a:schemeClr val="folHlink"/>
                </a:solidFill>
                <a:latin typeface="Arial" pitchFamily="34" charset="0"/>
                <a:ea typeface="楷体_GB2312" pitchFamily="49" charset="-122"/>
              </a:rPr>
              <a:t>不同的文件</a:t>
            </a:r>
            <a:r>
              <a:rPr lang="zh-CN" altLang="en-US" dirty="0">
                <a:latin typeface="Arial" pitchFamily="34" charset="0"/>
                <a:ea typeface="楷体_GB2312" pitchFamily="49" charset="-122"/>
              </a:rPr>
              <a:t>中，预处理器把存储在不同文件中的源程序</a:t>
            </a:r>
            <a:r>
              <a:rPr lang="zh-CN" altLang="en-US" b="1" dirty="0">
                <a:solidFill>
                  <a:schemeClr val="folHlink"/>
                </a:solidFill>
                <a:latin typeface="Arial" pitchFamily="34" charset="0"/>
                <a:ea typeface="楷体_GB2312" pitchFamily="49" charset="-122"/>
              </a:rPr>
              <a:t>聚合</a:t>
            </a:r>
            <a:r>
              <a:rPr lang="zh-CN" altLang="en-US" dirty="0">
                <a:latin typeface="Arial" pitchFamily="34" charset="0"/>
                <a:ea typeface="楷体_GB2312" pitchFamily="49" charset="-122"/>
              </a:rPr>
              <a:t>在一起，还负责把被称为</a:t>
            </a:r>
            <a:r>
              <a:rPr lang="zh-CN" altLang="en-US" dirty="0">
                <a:solidFill>
                  <a:schemeClr val="folHlink"/>
                </a:solidFill>
                <a:latin typeface="Arial" pitchFamily="34" charset="0"/>
                <a:ea typeface="楷体_GB2312" pitchFamily="49" charset="-122"/>
              </a:rPr>
              <a:t>宏</a:t>
            </a:r>
            <a:r>
              <a:rPr lang="zh-CN" altLang="en-US" dirty="0">
                <a:latin typeface="Arial" pitchFamily="34" charset="0"/>
                <a:ea typeface="楷体_GB2312" pitchFamily="49" charset="-122"/>
              </a:rPr>
              <a:t>的缩写语句</a:t>
            </a:r>
            <a:r>
              <a:rPr lang="zh-CN" altLang="en-US" b="1" dirty="0">
                <a:latin typeface="Arial" pitchFamily="34" charset="0"/>
                <a:ea typeface="楷体_GB2312" pitchFamily="49" charset="-122"/>
              </a:rPr>
              <a:t>扩展</a:t>
            </a:r>
            <a:r>
              <a:rPr lang="zh-CN" altLang="en-US" dirty="0">
                <a:latin typeface="Arial" pitchFamily="34" charset="0"/>
                <a:ea typeface="楷体_GB2312" pitchFamily="49" charset="-122"/>
              </a:rPr>
              <a:t>为</a:t>
            </a:r>
            <a:r>
              <a:rPr lang="zh-CN" altLang="en-US">
                <a:latin typeface="Arial" pitchFamily="34" charset="0"/>
                <a:ea typeface="楷体_GB2312" pitchFamily="49" charset="-122"/>
              </a:rPr>
              <a:t>原始语句</a:t>
            </a:r>
            <a:endParaRPr lang="zh-CN" altLang="en-US" dirty="0">
              <a:latin typeface="Arial" pitchFamily="34" charset="0"/>
              <a:ea typeface="楷体_GB2312" pitchFamily="49" charset="-122"/>
            </a:endParaRPr>
          </a:p>
        </p:txBody>
      </p:sp>
    </p:spTree>
    <p:extLst>
      <p:ext uri="{BB962C8B-B14F-4D97-AF65-F5344CB8AC3E}">
        <p14:creationId xmlns:p14="http://schemas.microsoft.com/office/powerpoint/2010/main" val="2272666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82563" y="833438"/>
            <a:ext cx="7402513" cy="4165600"/>
          </a:xfrm>
          <a:ln/>
        </p:spPr>
      </p:sp>
      <p:sp>
        <p:nvSpPr>
          <p:cNvPr id="3" name="备注占位符 2"/>
          <p:cNvSpPr>
            <a:spLocks noGrp="1"/>
          </p:cNvSpPr>
          <p:nvPr>
            <p:ph type="body" idx="1"/>
          </p:nvPr>
        </p:nvSpPr>
        <p:spPr/>
        <p:txBody>
          <a:bodyPr/>
          <a:lstStyle/>
          <a:p>
            <a:pPr defTabSz="948873" eaLnBrk="1" hangingPunct="1">
              <a:defRPr/>
            </a:pPr>
            <a:r>
              <a:rPr lang="zh-CN" altLang="en-US" dirty="0">
                <a:latin typeface="Arial" pitchFamily="34" charset="0"/>
              </a:rPr>
              <a:t>先将</a:t>
            </a:r>
            <a:r>
              <a:rPr lang="en-US" altLang="zh-CN" dirty="0">
                <a:latin typeface="Arial" pitchFamily="34" charset="0"/>
              </a:rPr>
              <a:t>P1</a:t>
            </a:r>
            <a:r>
              <a:rPr lang="zh-CN" altLang="en-US" dirty="0">
                <a:latin typeface="Arial" pitchFamily="34" charset="0"/>
              </a:rPr>
              <a:t>用</a:t>
            </a:r>
            <a:r>
              <a:rPr lang="en-US" altLang="zh-CN" dirty="0">
                <a:latin typeface="Arial" pitchFamily="34" charset="0"/>
              </a:rPr>
              <a:t>T</a:t>
            </a:r>
            <a:r>
              <a:rPr lang="zh-CN" altLang="en-US" dirty="0">
                <a:latin typeface="Arial" pitchFamily="34" charset="0"/>
              </a:rPr>
              <a:t>形图表示，上端表示功能，将</a:t>
            </a:r>
            <a:r>
              <a:rPr lang="en-US" altLang="zh-CN" dirty="0">
                <a:latin typeface="Arial" pitchFamily="34" charset="0"/>
              </a:rPr>
              <a:t>L</a:t>
            </a:r>
            <a:r>
              <a:rPr lang="zh-CN" altLang="en-US" dirty="0">
                <a:latin typeface="Arial" pitchFamily="34" charset="0"/>
              </a:rPr>
              <a:t>语言翻译成</a:t>
            </a:r>
            <a:r>
              <a:rPr lang="en-US" altLang="zh-CN" dirty="0">
                <a:latin typeface="Arial" pitchFamily="34" charset="0"/>
              </a:rPr>
              <a:t>A</a:t>
            </a:r>
            <a:r>
              <a:rPr lang="zh-CN" altLang="en-US" dirty="0">
                <a:latin typeface="Arial" pitchFamily="34" charset="0"/>
              </a:rPr>
              <a:t>代码，实现语言假设为</a:t>
            </a:r>
            <a:r>
              <a:rPr lang="en-US" altLang="zh-CN" dirty="0">
                <a:latin typeface="Arial" pitchFamily="34" charset="0"/>
              </a:rPr>
              <a:t>A</a:t>
            </a:r>
            <a:r>
              <a:rPr lang="zh-CN" altLang="en-US" dirty="0">
                <a:latin typeface="Arial" pitchFamily="34" charset="0"/>
              </a:rPr>
              <a:t>语言</a:t>
            </a:r>
            <a:endParaRPr lang="en-US" altLang="zh-CN" dirty="0">
              <a:latin typeface="Arial" pitchFamily="34" charset="0"/>
            </a:endParaRPr>
          </a:p>
          <a:p>
            <a:pPr defTabSz="948873" eaLnBrk="1" hangingPunct="1">
              <a:defRPr/>
            </a:pPr>
            <a:r>
              <a:rPr lang="zh-CN" altLang="en-US" dirty="0">
                <a:latin typeface="Arial" pitchFamily="34" charset="0"/>
              </a:rPr>
              <a:t>接下来尝试构造一个新的编译器（动画</a:t>
            </a:r>
            <a:r>
              <a:rPr lang="en-US" altLang="zh-CN" dirty="0">
                <a:latin typeface="Arial" pitchFamily="34" charset="0"/>
              </a:rPr>
              <a:t>2</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它的输入是一个</a:t>
            </a:r>
            <a:r>
              <a:rPr lang="en-US" altLang="zh-CN" dirty="0">
                <a:latin typeface="Arial" pitchFamily="34" charset="0"/>
              </a:rPr>
              <a:t>L</a:t>
            </a:r>
            <a:r>
              <a:rPr lang="zh-CN" altLang="en-US" dirty="0">
                <a:latin typeface="Arial" pitchFamily="34" charset="0"/>
              </a:rPr>
              <a:t>语言的源程序，输出的是功能等价的</a:t>
            </a:r>
            <a:r>
              <a:rPr lang="en-US" altLang="zh-CN" dirty="0">
                <a:latin typeface="Arial" pitchFamily="34" charset="0"/>
              </a:rPr>
              <a:t>B</a:t>
            </a:r>
            <a:r>
              <a:rPr lang="zh-CN" altLang="en-US" dirty="0">
                <a:latin typeface="Arial" pitchFamily="34" charset="0"/>
              </a:rPr>
              <a:t>机器代码</a:t>
            </a:r>
            <a:endParaRPr lang="en-US" altLang="zh-CN" dirty="0">
              <a:latin typeface="Arial" pitchFamily="34" charset="0"/>
            </a:endParaRPr>
          </a:p>
          <a:p>
            <a:pPr defTabSz="948873" eaLnBrk="1" hangingPunct="1">
              <a:defRPr/>
            </a:pPr>
            <a:r>
              <a:rPr lang="zh-CN" altLang="en-US" dirty="0">
                <a:latin typeface="Arial" pitchFamily="34" charset="0"/>
              </a:rPr>
              <a:t>现在有了</a:t>
            </a:r>
            <a:r>
              <a:rPr lang="en-US" altLang="zh-CN" dirty="0">
                <a:latin typeface="Arial" pitchFamily="34" charset="0"/>
              </a:rPr>
              <a:t>L</a:t>
            </a:r>
            <a:r>
              <a:rPr lang="zh-CN" altLang="en-US" dirty="0">
                <a:latin typeface="Arial" pitchFamily="34" charset="0"/>
              </a:rPr>
              <a:t>语言的编译器</a:t>
            </a:r>
            <a:r>
              <a:rPr lang="en-US" altLang="zh-CN" dirty="0">
                <a:latin typeface="Arial" pitchFamily="34" charset="0"/>
              </a:rPr>
              <a:t>P1</a:t>
            </a:r>
            <a:r>
              <a:rPr lang="zh-CN" altLang="en-US" dirty="0">
                <a:latin typeface="Arial" pitchFamily="34" charset="0"/>
              </a:rPr>
              <a:t>，就可以</a:t>
            </a:r>
            <a:r>
              <a:rPr lang="en-US" altLang="zh-CN" dirty="0">
                <a:latin typeface="Arial" pitchFamily="34" charset="0"/>
              </a:rPr>
              <a:t>L</a:t>
            </a:r>
            <a:r>
              <a:rPr lang="zh-CN" altLang="en-US" dirty="0">
                <a:latin typeface="Arial" pitchFamily="34" charset="0"/>
              </a:rPr>
              <a:t>语言来编程了</a:t>
            </a:r>
            <a:endParaRPr lang="en-US" altLang="zh-CN" dirty="0">
              <a:latin typeface="Arial" pitchFamily="34" charset="0"/>
            </a:endParaRPr>
          </a:p>
          <a:p>
            <a:pPr defTabSz="948873" eaLnBrk="1" hangingPunct="1">
              <a:defRPr/>
            </a:pPr>
            <a:r>
              <a:rPr lang="zh-CN" altLang="en-US" dirty="0">
                <a:latin typeface="Arial" pitchFamily="34" charset="0"/>
              </a:rPr>
              <a:t>经</a:t>
            </a:r>
            <a:r>
              <a:rPr lang="en-US" altLang="zh-CN" dirty="0">
                <a:latin typeface="Arial" pitchFamily="34" charset="0"/>
              </a:rPr>
              <a:t>P1</a:t>
            </a:r>
            <a:r>
              <a:rPr lang="zh-CN" altLang="en-US" dirty="0">
                <a:latin typeface="Arial" pitchFamily="34" charset="0"/>
              </a:rPr>
              <a:t>编译后得到的是什么呢？就是这个东西（动画</a:t>
            </a:r>
            <a:r>
              <a:rPr lang="en-US" altLang="zh-CN" dirty="0">
                <a:latin typeface="Arial" pitchFamily="34" charset="0"/>
              </a:rPr>
              <a:t>7</a:t>
            </a:r>
            <a:r>
              <a:rPr lang="zh-CN" altLang="en-US" dirty="0">
                <a:latin typeface="Arial" pitchFamily="34" charset="0"/>
              </a:rPr>
              <a:t>），是一个功能上与</a:t>
            </a:r>
            <a:r>
              <a:rPr lang="en-US" altLang="zh-CN" dirty="0">
                <a:latin typeface="Arial" pitchFamily="34" charset="0"/>
              </a:rPr>
              <a:t>P2</a:t>
            </a:r>
            <a:r>
              <a:rPr lang="zh-CN" altLang="en-US" dirty="0">
                <a:latin typeface="Arial" pitchFamily="34" charset="0"/>
              </a:rPr>
              <a:t>‘等价的但是是由</a:t>
            </a:r>
            <a:r>
              <a:rPr lang="en-US" altLang="zh-CN" dirty="0">
                <a:latin typeface="Arial" pitchFamily="34" charset="0"/>
              </a:rPr>
              <a:t>A</a:t>
            </a:r>
            <a:r>
              <a:rPr lang="zh-CN" altLang="en-US" dirty="0">
                <a:latin typeface="Arial" pitchFamily="34" charset="0"/>
              </a:rPr>
              <a:t>语言编写的代码</a:t>
            </a:r>
            <a:endParaRPr lang="en-US" altLang="zh-CN" dirty="0">
              <a:latin typeface="Arial" pitchFamily="34" charset="0"/>
            </a:endParaRPr>
          </a:p>
          <a:p>
            <a:pPr defTabSz="948873" eaLnBrk="1" hangingPunct="1">
              <a:defRPr/>
            </a:pP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到目前为止，</a:t>
            </a:r>
            <a:r>
              <a:rPr lang="en-US" altLang="zh-CN" dirty="0">
                <a:latin typeface="Arial" pitchFamily="34" charset="0"/>
              </a:rPr>
              <a:t>P2</a:t>
            </a:r>
            <a:r>
              <a:rPr lang="zh-CN" altLang="en-US" dirty="0">
                <a:latin typeface="Arial" pitchFamily="34" charset="0"/>
              </a:rPr>
              <a:t>‘’功能上虽然符合我们的要求（将</a:t>
            </a:r>
            <a:r>
              <a:rPr lang="en-US" altLang="zh-CN" dirty="0">
                <a:latin typeface="Arial" pitchFamily="34" charset="0"/>
              </a:rPr>
              <a:t>L</a:t>
            </a:r>
            <a:r>
              <a:rPr lang="zh-CN" altLang="en-US" dirty="0">
                <a:latin typeface="Arial" pitchFamily="34" charset="0"/>
              </a:rPr>
              <a:t>语言翻译成</a:t>
            </a:r>
            <a:r>
              <a:rPr lang="en-US" altLang="zh-CN" dirty="0">
                <a:latin typeface="Arial" pitchFamily="34" charset="0"/>
              </a:rPr>
              <a:t>B</a:t>
            </a:r>
            <a:r>
              <a:rPr lang="zh-CN" altLang="en-US" dirty="0">
                <a:latin typeface="Arial" pitchFamily="34" charset="0"/>
              </a:rPr>
              <a:t>语言）但是它的实现语言是</a:t>
            </a:r>
            <a:r>
              <a:rPr lang="en-US" altLang="zh-CN" dirty="0">
                <a:latin typeface="Arial" pitchFamily="34" charset="0"/>
              </a:rPr>
              <a:t>A</a:t>
            </a:r>
            <a:r>
              <a:rPr lang="zh-CN" altLang="en-US" dirty="0">
                <a:latin typeface="Arial" pitchFamily="34" charset="0"/>
              </a:rPr>
              <a:t>语言</a:t>
            </a:r>
            <a:endParaRPr lang="en-US" altLang="zh-CN" dirty="0">
              <a:latin typeface="Arial" pitchFamily="34" charset="0"/>
            </a:endParaRPr>
          </a:p>
          <a:p>
            <a:pPr defTabSz="948873" eaLnBrk="1" hangingPunct="1">
              <a:defRPr/>
            </a:pPr>
            <a:r>
              <a:rPr lang="zh-CN" altLang="en-US" dirty="0">
                <a:latin typeface="Arial" pitchFamily="34" charset="0"/>
              </a:rPr>
              <a:t>依然不满足我们的要求。我们想要的编译器是要在</a:t>
            </a:r>
            <a:r>
              <a:rPr lang="en-US" altLang="zh-CN" dirty="0">
                <a:latin typeface="Arial" pitchFamily="34" charset="0"/>
              </a:rPr>
              <a:t>B</a:t>
            </a:r>
            <a:r>
              <a:rPr lang="zh-CN" altLang="en-US" dirty="0">
                <a:latin typeface="Arial" pitchFamily="34" charset="0"/>
              </a:rPr>
              <a:t>机器上运行，</a:t>
            </a:r>
            <a:endParaRPr lang="en-US" altLang="zh-CN" dirty="0">
              <a:latin typeface="Arial" pitchFamily="34" charset="0"/>
            </a:endParaRPr>
          </a:p>
          <a:p>
            <a:pPr defTabSz="948873" eaLnBrk="1" hangingPunct="1">
              <a:defRPr/>
            </a:pPr>
            <a:r>
              <a:rPr lang="zh-CN" altLang="en-US" dirty="0">
                <a:latin typeface="Arial" pitchFamily="34" charset="0"/>
              </a:rPr>
              <a:t>也就是说我们想要这样一个编译器（动画</a:t>
            </a:r>
            <a:r>
              <a:rPr lang="en-US" altLang="zh-CN" dirty="0">
                <a:latin typeface="Arial" pitchFamily="34" charset="0"/>
              </a:rPr>
              <a:t>4</a:t>
            </a:r>
            <a:r>
              <a:rPr lang="zh-CN" altLang="en-US" dirty="0">
                <a:latin typeface="Arial" pitchFamily="34" charset="0"/>
              </a:rPr>
              <a:t>），那怎么办？（设置思考）</a:t>
            </a:r>
            <a:endParaRPr lang="en-US" altLang="zh-CN" dirty="0">
              <a:latin typeface="Arial" pitchFamily="34" charset="0"/>
            </a:endParaRPr>
          </a:p>
          <a:p>
            <a:pPr defTabSz="948873" eaLnBrk="1" hangingPunct="1">
              <a:defRPr/>
            </a:pPr>
            <a:r>
              <a:rPr lang="zh-CN" altLang="en-US" dirty="0">
                <a:latin typeface="Arial" pitchFamily="34" charset="0"/>
              </a:rPr>
              <a:t>考虑如何利用我们刚刚构造的编译器</a:t>
            </a:r>
            <a:r>
              <a:rPr lang="en-US" altLang="zh-CN" dirty="0">
                <a:latin typeface="Arial" pitchFamily="34" charset="0"/>
              </a:rPr>
              <a:t>P2</a:t>
            </a:r>
            <a:r>
              <a:rPr lang="zh-CN" altLang="en-US" dirty="0">
                <a:latin typeface="Arial" pitchFamily="34" charset="0"/>
              </a:rPr>
              <a:t>‘’？（引导）</a:t>
            </a:r>
            <a:endParaRPr lang="en-US" altLang="zh-CN" dirty="0">
              <a:latin typeface="Arial" pitchFamily="34" charset="0"/>
            </a:endParaRPr>
          </a:p>
          <a:p>
            <a:pPr defTabSz="948873" eaLnBrk="1" hangingPunct="1">
              <a:defRPr/>
            </a:pPr>
            <a:r>
              <a:rPr lang="en-US" altLang="zh-CN" dirty="0">
                <a:latin typeface="Arial" pitchFamily="34" charset="0"/>
              </a:rPr>
              <a:t>P2</a:t>
            </a:r>
            <a:r>
              <a:rPr lang="zh-CN" altLang="en-US" dirty="0">
                <a:latin typeface="Arial" pitchFamily="34" charset="0"/>
              </a:rPr>
              <a:t>‘’的目标语言是</a:t>
            </a:r>
            <a:r>
              <a:rPr lang="en-US" altLang="zh-CN" dirty="0">
                <a:latin typeface="Arial" pitchFamily="34" charset="0"/>
              </a:rPr>
              <a:t>B</a:t>
            </a:r>
            <a:r>
              <a:rPr lang="zh-CN" altLang="en-US" dirty="0">
                <a:latin typeface="Arial" pitchFamily="34" charset="0"/>
              </a:rPr>
              <a:t>语言，而我们需要的编译器</a:t>
            </a:r>
            <a:r>
              <a:rPr lang="en-US" altLang="zh-CN" dirty="0">
                <a:latin typeface="Arial" pitchFamily="34" charset="0"/>
              </a:rPr>
              <a:t>P2</a:t>
            </a:r>
            <a:r>
              <a:rPr lang="zh-CN" altLang="en-US" dirty="0">
                <a:latin typeface="Arial" pitchFamily="34" charset="0"/>
              </a:rPr>
              <a:t>正好也是要由</a:t>
            </a:r>
            <a:r>
              <a:rPr lang="en-US" altLang="zh-CN" dirty="0">
                <a:latin typeface="Arial" pitchFamily="34" charset="0"/>
              </a:rPr>
              <a:t>B</a:t>
            </a:r>
            <a:r>
              <a:rPr lang="zh-CN" altLang="en-US" dirty="0">
                <a:latin typeface="Arial" pitchFamily="34" charset="0"/>
              </a:rPr>
              <a:t>语言来实现</a:t>
            </a:r>
            <a:endParaRPr lang="en-US" altLang="zh-CN" dirty="0">
              <a:latin typeface="Arial" pitchFamily="34" charset="0"/>
            </a:endParaRPr>
          </a:p>
          <a:p>
            <a:pPr defTabSz="948873" eaLnBrk="1" hangingPunct="1">
              <a:defRPr/>
            </a:pPr>
            <a:r>
              <a:rPr lang="zh-CN" altLang="en-US" dirty="0">
                <a:latin typeface="Arial" pitchFamily="34" charset="0"/>
              </a:rPr>
              <a:t>所以我们考虑如果让</a:t>
            </a:r>
            <a:r>
              <a:rPr lang="en-US" altLang="zh-CN" dirty="0">
                <a:latin typeface="Arial" pitchFamily="34" charset="0"/>
              </a:rPr>
              <a:t>P2</a:t>
            </a:r>
            <a:r>
              <a:rPr lang="zh-CN" altLang="en-US" dirty="0">
                <a:latin typeface="Arial" pitchFamily="34" charset="0"/>
              </a:rPr>
              <a:t>作为</a:t>
            </a:r>
            <a:r>
              <a:rPr lang="en-US" altLang="zh-CN" dirty="0">
                <a:latin typeface="Arial" pitchFamily="34" charset="0"/>
              </a:rPr>
              <a:t>P2</a:t>
            </a:r>
            <a:r>
              <a:rPr lang="zh-CN" altLang="en-US" dirty="0">
                <a:latin typeface="Arial" pitchFamily="34" charset="0"/>
              </a:rPr>
              <a:t>‘’的输出（动画</a:t>
            </a:r>
            <a:r>
              <a:rPr lang="en-US" altLang="zh-CN" dirty="0">
                <a:latin typeface="Arial" pitchFamily="34" charset="0"/>
              </a:rPr>
              <a:t>5</a:t>
            </a:r>
            <a:r>
              <a:rPr lang="zh-CN" altLang="en-US" dirty="0">
                <a:latin typeface="Arial" pitchFamily="34" charset="0"/>
              </a:rPr>
              <a:t>），那么反向推出它的输入应该是什么样子的？就是这个样子的（动画</a:t>
            </a:r>
            <a:r>
              <a:rPr lang="en-US" altLang="zh-CN" dirty="0">
                <a:latin typeface="Arial" pitchFamily="34" charset="0"/>
              </a:rPr>
              <a:t>6</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而它恰好就是</a:t>
            </a:r>
            <a:r>
              <a:rPr lang="en-US" altLang="zh-CN" dirty="0">
                <a:latin typeface="Arial" pitchFamily="34" charset="0"/>
              </a:rPr>
              <a:t>P2</a:t>
            </a:r>
            <a:r>
              <a:rPr lang="zh-CN" altLang="en-US" dirty="0">
                <a:latin typeface="Arial" pitchFamily="34" charset="0"/>
              </a:rPr>
              <a:t>‘（动画</a:t>
            </a:r>
            <a:r>
              <a:rPr lang="en-US" altLang="zh-CN" dirty="0">
                <a:latin typeface="Arial" pitchFamily="34" charset="0"/>
              </a:rPr>
              <a:t>7</a:t>
            </a:r>
            <a:r>
              <a:rPr lang="zh-CN" altLang="en-US" dirty="0">
                <a:latin typeface="Arial" pitchFamily="34" charset="0"/>
              </a:rPr>
              <a:t>）</a:t>
            </a:r>
            <a:endParaRPr lang="en-US" altLang="zh-CN" dirty="0">
              <a:latin typeface="Arial" pitchFamily="34" charset="0"/>
            </a:endParaRPr>
          </a:p>
          <a:p>
            <a:pPr defTabSz="948873" eaLnBrk="1" hangingPunct="1">
              <a:defRPr/>
            </a:pPr>
            <a:endParaRPr lang="en-US" altLang="zh-CN" dirty="0">
              <a:latin typeface="Arial" pitchFamily="34" charset="0"/>
            </a:endParaRPr>
          </a:p>
          <a:p>
            <a:pPr defTabSz="948873" eaLnBrk="1" hangingPunct="1">
              <a:defRPr/>
            </a:pPr>
            <a:r>
              <a:rPr lang="zh-CN" altLang="en-US" dirty="0">
                <a:latin typeface="Arial" pitchFamily="34" charset="0"/>
              </a:rPr>
              <a:t>这样就得到了一个完整的方案：</a:t>
            </a:r>
            <a:endParaRPr lang="en-US" altLang="zh-CN" dirty="0">
              <a:latin typeface="Arial" pitchFamily="34" charset="0"/>
            </a:endParaRPr>
          </a:p>
          <a:p>
            <a:pPr defTabSz="948873" eaLnBrk="1" hangingPunct="1">
              <a:defRPr/>
            </a:pPr>
            <a:r>
              <a:rPr lang="zh-CN" altLang="en-US" dirty="0">
                <a:latin typeface="Arial" pitchFamily="34" charset="0"/>
              </a:rPr>
              <a:t>既然已经有了</a:t>
            </a:r>
            <a:r>
              <a:rPr lang="en-US" altLang="zh-CN" dirty="0">
                <a:latin typeface="Arial" pitchFamily="34" charset="0"/>
              </a:rPr>
              <a:t>L</a:t>
            </a:r>
            <a:r>
              <a:rPr lang="zh-CN" altLang="en-US" dirty="0">
                <a:latin typeface="Arial" pitchFamily="34" charset="0"/>
              </a:rPr>
              <a:t>语言的编译器，那么就用</a:t>
            </a:r>
            <a:r>
              <a:rPr lang="en-US" altLang="zh-CN" dirty="0">
                <a:latin typeface="Arial" pitchFamily="34" charset="0"/>
              </a:rPr>
              <a:t>L</a:t>
            </a:r>
            <a:r>
              <a:rPr lang="zh-CN" altLang="en-US" dirty="0">
                <a:latin typeface="Arial" pitchFamily="34" charset="0"/>
              </a:rPr>
              <a:t>语言编写一个从</a:t>
            </a:r>
            <a:r>
              <a:rPr lang="en-US" altLang="zh-CN" dirty="0">
                <a:latin typeface="Arial" pitchFamily="34" charset="0"/>
              </a:rPr>
              <a:t>L</a:t>
            </a:r>
            <a:r>
              <a:rPr lang="zh-CN" altLang="en-US" dirty="0">
                <a:latin typeface="Arial" pitchFamily="34" charset="0"/>
              </a:rPr>
              <a:t>语言到</a:t>
            </a:r>
            <a:r>
              <a:rPr lang="en-US" altLang="zh-CN" dirty="0">
                <a:latin typeface="Arial" pitchFamily="34" charset="0"/>
              </a:rPr>
              <a:t>B</a:t>
            </a:r>
            <a:r>
              <a:rPr lang="zh-CN" altLang="en-US" dirty="0">
                <a:latin typeface="Arial" pitchFamily="34" charset="0"/>
              </a:rPr>
              <a:t>语言的编译器</a:t>
            </a:r>
            <a:r>
              <a:rPr lang="en-US" altLang="zh-CN" dirty="0">
                <a:latin typeface="Arial" pitchFamily="34" charset="0"/>
              </a:rPr>
              <a:t>P2</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经过</a:t>
            </a:r>
            <a:r>
              <a:rPr lang="en-US" altLang="zh-CN" dirty="0">
                <a:latin typeface="Arial" pitchFamily="34" charset="0"/>
              </a:rPr>
              <a:t>P1</a:t>
            </a:r>
            <a:r>
              <a:rPr lang="zh-CN" altLang="en-US" dirty="0">
                <a:latin typeface="Arial" pitchFamily="34" charset="0"/>
              </a:rPr>
              <a:t>编译后得到用</a:t>
            </a:r>
            <a:r>
              <a:rPr lang="en-US" altLang="zh-CN" dirty="0">
                <a:latin typeface="Arial" pitchFamily="34" charset="0"/>
              </a:rPr>
              <a:t>A</a:t>
            </a:r>
            <a:r>
              <a:rPr lang="zh-CN" altLang="en-US" dirty="0">
                <a:latin typeface="Arial" pitchFamily="34" charset="0"/>
              </a:rPr>
              <a:t>语言编写的从</a:t>
            </a:r>
            <a:r>
              <a:rPr lang="en-US" altLang="zh-CN" dirty="0">
                <a:latin typeface="Arial" pitchFamily="34" charset="0"/>
              </a:rPr>
              <a:t>L</a:t>
            </a:r>
            <a:r>
              <a:rPr lang="zh-CN" altLang="en-US" dirty="0">
                <a:latin typeface="Arial" pitchFamily="34" charset="0"/>
              </a:rPr>
              <a:t>语言到</a:t>
            </a:r>
            <a:r>
              <a:rPr lang="en-US" altLang="zh-CN" dirty="0">
                <a:latin typeface="Arial" pitchFamily="34" charset="0"/>
              </a:rPr>
              <a:t>B</a:t>
            </a:r>
            <a:r>
              <a:rPr lang="zh-CN" altLang="en-US" dirty="0">
                <a:latin typeface="Arial" pitchFamily="34" charset="0"/>
              </a:rPr>
              <a:t>语言的编译器</a:t>
            </a:r>
            <a:r>
              <a:rPr lang="en-US" altLang="zh-CN" dirty="0">
                <a:latin typeface="Arial" pitchFamily="34" charset="0"/>
              </a:rPr>
              <a:t>P2</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用新生成的编译器</a:t>
            </a:r>
            <a:r>
              <a:rPr lang="en-US" altLang="zh-CN" dirty="0">
                <a:latin typeface="Arial" pitchFamily="34" charset="0"/>
              </a:rPr>
              <a:t>P2</a:t>
            </a:r>
            <a:r>
              <a:rPr lang="zh-CN" altLang="en-US" dirty="0">
                <a:latin typeface="Arial" pitchFamily="34" charset="0"/>
              </a:rPr>
              <a:t>‘’再次编译刚刚用高级语言编写的编译程序</a:t>
            </a:r>
            <a:r>
              <a:rPr lang="en-US" altLang="zh-CN" dirty="0">
                <a:latin typeface="Arial" pitchFamily="34" charset="0"/>
              </a:rPr>
              <a:t>P2</a:t>
            </a:r>
            <a:r>
              <a:rPr lang="zh-CN" altLang="en-US" dirty="0">
                <a:latin typeface="Arial" pitchFamily="34" charset="0"/>
              </a:rPr>
              <a:t>‘</a:t>
            </a:r>
            <a:endParaRPr lang="en-US" altLang="zh-CN" dirty="0">
              <a:latin typeface="Arial" pitchFamily="34" charset="0"/>
            </a:endParaRPr>
          </a:p>
          <a:p>
            <a:pPr defTabSz="948873" eaLnBrk="1" hangingPunct="1">
              <a:defRPr/>
            </a:pPr>
            <a:r>
              <a:rPr lang="zh-CN" altLang="en-US" dirty="0">
                <a:latin typeface="Arial" pitchFamily="34" charset="0"/>
              </a:rPr>
              <a:t>就得到了</a:t>
            </a:r>
            <a:r>
              <a:rPr lang="en-US" altLang="zh-CN" dirty="0">
                <a:latin typeface="Arial" pitchFamily="34" charset="0"/>
              </a:rPr>
              <a:t>B</a:t>
            </a:r>
            <a:r>
              <a:rPr lang="zh-CN" altLang="en-US" dirty="0">
                <a:latin typeface="Arial" pitchFamily="34" charset="0"/>
              </a:rPr>
              <a:t>机器上运行的高级语言</a:t>
            </a:r>
            <a:r>
              <a:rPr lang="en-US" altLang="zh-CN" dirty="0">
                <a:latin typeface="Arial" pitchFamily="34" charset="0"/>
              </a:rPr>
              <a:t>L</a:t>
            </a:r>
            <a:r>
              <a:rPr lang="zh-CN" altLang="en-US" dirty="0">
                <a:latin typeface="Arial" pitchFamily="34" charset="0"/>
              </a:rPr>
              <a:t>的编译器</a:t>
            </a:r>
            <a:endParaRPr lang="en-US" altLang="zh-CN" dirty="0">
              <a:latin typeface="Arial" pitchFamily="34" charset="0"/>
            </a:endParaRPr>
          </a:p>
          <a:p>
            <a:pPr defTabSz="948873" eaLnBrk="1" hangingPunct="1">
              <a:defRPr/>
            </a:pPr>
            <a:r>
              <a:rPr lang="zh-CN" altLang="en-US" dirty="0">
                <a:latin typeface="Arial" pitchFamily="34" charset="0"/>
              </a:rPr>
              <a:t>这样就将</a:t>
            </a:r>
            <a:r>
              <a:rPr lang="en-US" altLang="zh-CN" dirty="0">
                <a:latin typeface="Arial" pitchFamily="34" charset="0"/>
              </a:rPr>
              <a:t>A</a:t>
            </a:r>
            <a:r>
              <a:rPr lang="zh-CN" altLang="en-US" dirty="0">
                <a:latin typeface="Arial" pitchFamily="34" charset="0"/>
              </a:rPr>
              <a:t>机器上的编译器移植到了</a:t>
            </a:r>
            <a:r>
              <a:rPr lang="en-US" altLang="zh-CN" dirty="0">
                <a:latin typeface="Arial" pitchFamily="34" charset="0"/>
              </a:rPr>
              <a:t>B</a:t>
            </a:r>
            <a:r>
              <a:rPr lang="zh-CN" altLang="en-US" dirty="0">
                <a:latin typeface="Arial" pitchFamily="34" charset="0"/>
              </a:rPr>
              <a:t>机器上</a:t>
            </a:r>
            <a:endParaRPr lang="en-US" altLang="zh-CN" dirty="0">
              <a:latin typeface="Arial" pitchFamily="34" charset="0"/>
            </a:endParaRPr>
          </a:p>
          <a:p>
            <a:pPr defTabSz="948873" eaLnBrk="1" hangingPunct="1">
              <a:defRPr/>
            </a:pPr>
            <a:r>
              <a:rPr lang="zh-CN" altLang="en-US" dirty="0">
                <a:latin typeface="Arial" pitchFamily="34" charset="0"/>
              </a:rPr>
              <a:t>我们需要做的就是用</a:t>
            </a:r>
            <a:r>
              <a:rPr lang="en-US" altLang="zh-CN" dirty="0">
                <a:latin typeface="Arial" pitchFamily="34" charset="0"/>
              </a:rPr>
              <a:t>L</a:t>
            </a:r>
            <a:r>
              <a:rPr lang="zh-CN" altLang="en-US" dirty="0">
                <a:latin typeface="Arial" pitchFamily="34" charset="0"/>
              </a:rPr>
              <a:t>语言编写一个从</a:t>
            </a:r>
            <a:r>
              <a:rPr lang="en-US" altLang="zh-CN" dirty="0">
                <a:latin typeface="Arial" pitchFamily="34" charset="0"/>
              </a:rPr>
              <a:t>L</a:t>
            </a:r>
            <a:r>
              <a:rPr lang="zh-CN" altLang="en-US" dirty="0">
                <a:latin typeface="Arial" pitchFamily="34" charset="0"/>
              </a:rPr>
              <a:t>语言到</a:t>
            </a:r>
            <a:r>
              <a:rPr lang="en-US" altLang="zh-CN" dirty="0">
                <a:latin typeface="Arial" pitchFamily="34" charset="0"/>
              </a:rPr>
              <a:t>B</a:t>
            </a:r>
            <a:r>
              <a:rPr lang="zh-CN" altLang="en-US" dirty="0">
                <a:latin typeface="Arial" pitchFamily="34" charset="0"/>
              </a:rPr>
              <a:t>语言的编译器</a:t>
            </a:r>
            <a:r>
              <a:rPr lang="en-US" altLang="zh-CN" dirty="0">
                <a:latin typeface="Arial" pitchFamily="34" charset="0"/>
              </a:rPr>
              <a:t>P2</a:t>
            </a:r>
            <a:r>
              <a:rPr lang="zh-CN" altLang="en-US" dirty="0">
                <a:latin typeface="Arial" pitchFamily="34" charset="0"/>
              </a:rPr>
              <a:t>‘</a:t>
            </a:r>
            <a:endParaRPr lang="en-US" altLang="zh-CN"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marL="0" marR="0" lvl="0" indent="0" algn="r" defTabSz="990057" rtl="0" eaLnBrk="1" fontAlgn="auto" latinLnBrk="0" hangingPunct="1">
              <a:lnSpc>
                <a:spcPct val="100000"/>
              </a:lnSpc>
              <a:spcBef>
                <a:spcPts val="0"/>
              </a:spcBef>
              <a:spcAft>
                <a:spcPts val="0"/>
              </a:spcAft>
              <a:buClrTx/>
              <a:buSzTx/>
              <a:buFontTx/>
              <a:buNone/>
              <a:tabLst/>
              <a:defRPr/>
            </a:pPr>
            <a:fld id="{DEF96CD6-2BBB-4FDE-89B7-0087A1F4683F}" type="slidenum">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r" defTabSz="990057"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588882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82563" y="833438"/>
            <a:ext cx="7402513" cy="4165600"/>
          </a:xfrm>
          <a:ln/>
        </p:spPr>
      </p:sp>
      <p:sp>
        <p:nvSpPr>
          <p:cNvPr id="3" name="备注占位符 2"/>
          <p:cNvSpPr>
            <a:spLocks noGrp="1"/>
          </p:cNvSpPr>
          <p:nvPr>
            <p:ph type="body" idx="1"/>
          </p:nvPr>
        </p:nvSpPr>
        <p:spPr/>
        <p:txBody>
          <a:bodyPr/>
          <a:lstStyle/>
          <a:p>
            <a:pPr defTabSz="948873" eaLnBrk="1" hangingPunct="1">
              <a:defRPr/>
            </a:pPr>
            <a:r>
              <a:rPr lang="zh-CN" altLang="en-US" dirty="0">
                <a:latin typeface="Arial" pitchFamily="34" charset="0"/>
              </a:rPr>
              <a:t>在计算机</a:t>
            </a:r>
            <a:r>
              <a:rPr lang="zh-CN" altLang="en-US" b="1" dirty="0">
                <a:latin typeface="Arial" pitchFamily="34" charset="0"/>
              </a:rPr>
              <a:t>理论科学</a:t>
            </a:r>
            <a:r>
              <a:rPr lang="zh-CN" altLang="en-US" dirty="0">
                <a:latin typeface="Arial" pitchFamily="34" charset="0"/>
              </a:rPr>
              <a:t>的</a:t>
            </a:r>
            <a:r>
              <a:rPr lang="zh-CN" altLang="en-US" b="1" dirty="0">
                <a:latin typeface="Arial" pitchFamily="34" charset="0"/>
              </a:rPr>
              <a:t>支持</a:t>
            </a:r>
            <a:r>
              <a:rPr lang="zh-CN" altLang="en-US" dirty="0">
                <a:latin typeface="Arial" pitchFamily="34" charset="0"/>
              </a:rPr>
              <a:t>下，人们已经建立了许多自动生成部分编译器、甚至整个编译器的有效工具，</a:t>
            </a:r>
            <a:endParaRPr lang="en-US" altLang="zh-CN" dirty="0">
              <a:latin typeface="Arial" pitchFamily="34" charset="0"/>
            </a:endParaRPr>
          </a:p>
          <a:p>
            <a:pPr defTabSz="948873" eaLnBrk="1" hangingPunct="1">
              <a:defRPr/>
            </a:pPr>
            <a:r>
              <a:rPr lang="zh-CN" altLang="en-US" dirty="0">
                <a:latin typeface="Arial" pitchFamily="34" charset="0"/>
              </a:rPr>
              <a:t>有些工具能自动产生词法分析程序（如</a:t>
            </a:r>
            <a:r>
              <a:rPr lang="en-US" altLang="zh-CN" dirty="0">
                <a:latin typeface="Arial" pitchFamily="34" charset="0"/>
              </a:rPr>
              <a:t>LEX</a:t>
            </a:r>
            <a:r>
              <a:rPr lang="zh-CN" altLang="en-US" dirty="0">
                <a:latin typeface="Arial" pitchFamily="34" charset="0"/>
              </a:rPr>
              <a:t>）</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有些工具能自动产生语法分析程序（如</a:t>
            </a:r>
            <a:r>
              <a:rPr lang="en-US" altLang="zh-CN" dirty="0">
                <a:latin typeface="Arial" pitchFamily="34" charset="0"/>
              </a:rPr>
              <a:t>YACC</a:t>
            </a:r>
            <a:r>
              <a:rPr lang="zh-CN" altLang="en-US" dirty="0">
                <a:latin typeface="Arial" pitchFamily="34" charset="0"/>
              </a:rPr>
              <a:t>）</a:t>
            </a:r>
            <a:endParaRPr lang="en-US" altLang="zh-CN" dirty="0">
              <a:latin typeface="Arial" pitchFamily="34" charset="0"/>
            </a:endParaRPr>
          </a:p>
          <a:p>
            <a:pPr marL="0" marR="0" lvl="0" indent="0" algn="l" defTabSz="948873" rtl="0" eaLnBrk="1" fontAlgn="base" latinLnBrk="0" hangingPunct="1">
              <a:lnSpc>
                <a:spcPct val="100000"/>
              </a:lnSpc>
              <a:spcBef>
                <a:spcPct val="30000"/>
              </a:spcBef>
              <a:spcAft>
                <a:spcPct val="0"/>
              </a:spcAft>
              <a:buClrTx/>
              <a:buSzTx/>
              <a:buFontTx/>
              <a:buNone/>
              <a:tabLst/>
              <a:defRPr/>
            </a:pPr>
            <a:r>
              <a:rPr lang="zh-CN" altLang="en-US" dirty="0">
                <a:latin typeface="Arial" pitchFamily="34" charset="0"/>
              </a:rPr>
              <a:t>这些构造编译程序的工具，都有</a:t>
            </a:r>
            <a:r>
              <a:rPr lang="zh-CN" altLang="en-US" b="1" dirty="0">
                <a:latin typeface="Arial" pitchFamily="34" charset="0"/>
              </a:rPr>
              <a:t>相似的工作模式</a:t>
            </a:r>
            <a:r>
              <a:rPr lang="zh-CN" altLang="en-US" dirty="0">
                <a:latin typeface="Arial" pitchFamily="34" charset="0"/>
              </a:rPr>
              <a:t>：接受对源语言或目标语言的</a:t>
            </a:r>
            <a:r>
              <a:rPr lang="zh-CN" altLang="en-US" b="1" dirty="0">
                <a:latin typeface="Arial" pitchFamily="34" charset="0"/>
              </a:rPr>
              <a:t>形式化描述</a:t>
            </a:r>
            <a:r>
              <a:rPr lang="zh-CN" altLang="en-US" dirty="0">
                <a:latin typeface="Arial" pitchFamily="34" charset="0"/>
              </a:rPr>
              <a:t>，自动产生部分编译器</a:t>
            </a:r>
            <a:endParaRPr lang="en-US" altLang="zh-CN" dirty="0">
              <a:latin typeface="Arial" pitchFamily="34" charset="0"/>
            </a:endParaRPr>
          </a:p>
          <a:p>
            <a:pPr defTabSz="948873" eaLnBrk="1" hangingPunct="1">
              <a:defRPr/>
            </a:pPr>
            <a:endParaRPr lang="en-US" altLang="zh-CN" dirty="0">
              <a:latin typeface="Arial" pitchFamily="34" charset="0"/>
            </a:endParaRPr>
          </a:p>
          <a:p>
            <a:pPr marL="0" marR="0" lvl="0" indent="0" algn="l" defTabSz="948873" rtl="0" eaLnBrk="1" fontAlgn="auto" latinLnBrk="0" hangingPunct="1">
              <a:lnSpc>
                <a:spcPct val="100000"/>
              </a:lnSpc>
              <a:spcBef>
                <a:spcPts val="0"/>
              </a:spcBef>
              <a:spcAft>
                <a:spcPts val="0"/>
              </a:spcAft>
              <a:buClrTx/>
              <a:buSzTx/>
              <a:buFontTx/>
              <a:buNone/>
              <a:tabLst/>
              <a:defRPr/>
            </a:pPr>
            <a:r>
              <a:rPr lang="zh-CN" altLang="en-US" dirty="0">
                <a:latin typeface="Arial" pitchFamily="34" charset="0"/>
              </a:rPr>
              <a:t>将源语言或目标语言进行</a:t>
            </a:r>
            <a:r>
              <a:rPr lang="zh-CN" altLang="en-US" b="1" dirty="0">
                <a:latin typeface="Arial" pitchFamily="34" charset="0"/>
              </a:rPr>
              <a:t>形式化描述</a:t>
            </a:r>
            <a:r>
              <a:rPr lang="zh-CN" altLang="en-US" dirty="0">
                <a:latin typeface="Arial" pitchFamily="34" charset="0"/>
              </a:rPr>
              <a:t>，自动产生相应的分析工具</a:t>
            </a:r>
            <a:endParaRPr lang="en-US" altLang="zh-CN" dirty="0">
              <a:latin typeface="Arial" pitchFamily="34" charset="0"/>
            </a:endParaRPr>
          </a:p>
          <a:p>
            <a:pPr defTabSz="948873" eaLnBrk="1" hangingPunct="1">
              <a:defRPr/>
            </a:pPr>
            <a:endParaRPr lang="en-US" altLang="zh-CN" dirty="0">
              <a:latin typeface="Arial" pitchFamily="34" charset="0"/>
            </a:endParaRPr>
          </a:p>
        </p:txBody>
      </p:sp>
      <p:sp>
        <p:nvSpPr>
          <p:cNvPr id="84996"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F96CD6-2BBB-4FDE-89B7-0087A1F4683F}" type="slidenum">
              <a:rPr lang="zh-CN" altLang="en-US">
                <a:solidFill>
                  <a:srgbClr val="000000"/>
                </a:solidFill>
                <a:latin typeface="Arial" pitchFamily="34" charset="0"/>
              </a:rPr>
              <a:pPr eaLnBrk="1" hangingPunct="1"/>
              <a:t>44</a:t>
            </a:fld>
            <a:endParaRPr lang="en-US" altLang="zh-CN">
              <a:solidFill>
                <a:srgbClr val="000000"/>
              </a:solidFill>
              <a:latin typeface="Arial" pitchFamily="34" charset="0"/>
            </a:endParaRPr>
          </a:p>
        </p:txBody>
      </p:sp>
    </p:spTree>
    <p:extLst>
      <p:ext uri="{BB962C8B-B14F-4D97-AF65-F5344CB8AC3E}">
        <p14:creationId xmlns:p14="http://schemas.microsoft.com/office/powerpoint/2010/main" val="38562651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r>
              <a:rPr lang="zh-CN" altLang="en-US" dirty="0"/>
              <a:t>世界著名的计算机 科学家</a:t>
            </a:r>
            <a:r>
              <a:rPr lang="en-US" altLang="zh-CN" dirty="0"/>
              <a:t>Alfred </a:t>
            </a:r>
            <a:r>
              <a:rPr lang="en-US" altLang="zh-CN" dirty="0" err="1"/>
              <a:t>V.Aho</a:t>
            </a:r>
            <a:r>
              <a:rPr lang="zh-CN" altLang="en-US" dirty="0"/>
              <a:t>在他的经典著作</a:t>
            </a:r>
            <a:r>
              <a:rPr lang="en-US" altLang="zh-CN" dirty="0"/>
              <a:t>《</a:t>
            </a:r>
            <a:r>
              <a:rPr lang="zh-CN" altLang="en-US" dirty="0"/>
              <a:t>编译器</a:t>
            </a:r>
            <a:r>
              <a:rPr lang="en-US" altLang="zh-CN" dirty="0"/>
              <a:t>》</a:t>
            </a:r>
            <a:r>
              <a:rPr lang="zh-CN" altLang="en-US" dirty="0"/>
              <a:t>的</a:t>
            </a:r>
            <a:r>
              <a:rPr lang="zh-CN" altLang="zh-CN" dirty="0"/>
              <a:t>第</a:t>
            </a:r>
            <a:r>
              <a:rPr lang="en-US" altLang="zh-CN" dirty="0"/>
              <a:t>1</a:t>
            </a:r>
            <a:r>
              <a:rPr lang="zh-CN" altLang="zh-CN" dirty="0"/>
              <a:t>章第</a:t>
            </a:r>
            <a:r>
              <a:rPr lang="en-US" altLang="zh-CN" dirty="0"/>
              <a:t>1</a:t>
            </a:r>
            <a:r>
              <a:rPr lang="zh-CN" altLang="zh-CN" dirty="0"/>
              <a:t>句话写道：</a:t>
            </a:r>
            <a:endParaRPr lang="en-US" altLang="zh-CN" dirty="0"/>
          </a:p>
          <a:p>
            <a:pPr eaLnBrk="1" hangingPunct="1"/>
            <a:r>
              <a:rPr lang="zh-CN" altLang="zh-CN" dirty="0"/>
              <a:t>“编写编译器的原理和技术具有十分普遍的意义，以至于在每个计算机科学家的研究生涯中，本课程中的原理和技术都会反复用到。</a:t>
            </a:r>
            <a:endParaRPr lang="en-US" altLang="zh-CN" dirty="0"/>
          </a:p>
          <a:p>
            <a:pPr eaLnBrk="1" hangingPunct="1"/>
            <a:r>
              <a:rPr lang="zh-CN" altLang="zh-CN" dirty="0"/>
              <a:t>”这句话给出了这门课程在计算机专业中的重要地位。</a:t>
            </a:r>
            <a:endParaRPr lang="en-US" altLang="zh-CN" dirty="0"/>
          </a:p>
          <a:p>
            <a:pPr eaLnBrk="1" hangingPunct="1"/>
            <a:endParaRPr lang="en-US" altLang="zh-CN" dirty="0"/>
          </a:p>
          <a:p>
            <a:pPr eaLnBrk="1" hangingPunct="1"/>
            <a:r>
              <a:rPr lang="zh-CN" altLang="en-US" dirty="0"/>
              <a:t>本书是编译原理课程的经典教材，</a:t>
            </a:r>
            <a:endParaRPr lang="en-US" altLang="zh-CN" dirty="0"/>
          </a:p>
          <a:p>
            <a:pPr marL="0" lvl="1" defTabSz="948873" eaLnBrk="1" hangingPunct="1">
              <a:defRPr/>
            </a:pPr>
            <a:endParaRPr lang="en-US" altLang="zh-CN"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46</a:t>
            </a:fld>
            <a:endParaRPr lang="en-US" altLang="zh-CN">
              <a:latin typeface="Arial" pitchFamily="34" charset="0"/>
            </a:endParaRPr>
          </a:p>
        </p:txBody>
      </p:sp>
    </p:spTree>
    <p:extLst>
      <p:ext uri="{BB962C8B-B14F-4D97-AF65-F5344CB8AC3E}">
        <p14:creationId xmlns:p14="http://schemas.microsoft.com/office/powerpoint/2010/main" val="23794272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defTabSz="948873">
              <a:defRPr/>
            </a:pPr>
            <a:r>
              <a:rPr lang="zh-CN" altLang="en-US" dirty="0"/>
              <a:t>（</a:t>
            </a:r>
            <a:r>
              <a:rPr lang="en-US" altLang="zh-CN" dirty="0"/>
              <a:t>1</a:t>
            </a:r>
            <a:r>
              <a:rPr lang="zh-CN" altLang="en-US" dirty="0"/>
              <a:t>）首先，这门课程可以让我们</a:t>
            </a:r>
            <a:r>
              <a:rPr lang="zh-CN" altLang="en-US" b="1" dirty="0">
                <a:latin typeface="Arial" pitchFamily="34" charset="0"/>
              </a:rPr>
              <a:t>更深刻地</a:t>
            </a:r>
            <a:r>
              <a:rPr lang="zh-CN" altLang="en-US" b="1" dirty="0">
                <a:latin typeface="楷体" pitchFamily="49" charset="-122"/>
              </a:rPr>
              <a:t>理解高级语言程序的</a:t>
            </a:r>
            <a:r>
              <a:rPr lang="zh-CN" altLang="en-US" b="1" dirty="0">
                <a:solidFill>
                  <a:schemeClr val="tx2">
                    <a:lumMod val="60000"/>
                    <a:lumOff val="40000"/>
                  </a:schemeClr>
                </a:solidFill>
                <a:latin typeface="楷体" pitchFamily="49" charset="-122"/>
              </a:rPr>
              <a:t>内部运行机制</a:t>
            </a:r>
            <a:endParaRPr lang="en-US" altLang="zh-CN" b="1" dirty="0">
              <a:solidFill>
                <a:schemeClr val="tx2">
                  <a:lumMod val="60000"/>
                  <a:lumOff val="40000"/>
                </a:schemeClr>
              </a:solidFill>
              <a:latin typeface="楷体" pitchFamily="49" charset="-122"/>
            </a:endParaRPr>
          </a:p>
          <a:p>
            <a:r>
              <a:rPr lang="zh-CN" altLang="en-US" dirty="0"/>
              <a:t>例如，对于程序中声明的数据对象，在内存中是如何为它们分配空间的？</a:t>
            </a:r>
            <a:endParaRPr lang="en-US" altLang="zh-CN" dirty="0"/>
          </a:p>
          <a:p>
            <a:r>
              <a:rPr lang="zh-CN" altLang="en-US" dirty="0"/>
              <a:t>在程序运行的某一时刻，即可以访问本过程声明的局部数据对象，还可以访问过程外声明的非局部数据，如何找到这些非局部数据？</a:t>
            </a:r>
            <a:endParaRPr lang="en-US" altLang="zh-CN" dirty="0"/>
          </a:p>
          <a:p>
            <a:r>
              <a:rPr lang="zh-CN" altLang="en-US" dirty="0"/>
              <a:t>同学们可能接触过很多种编程语言。但是，我们学习一门技术，不仅要知其然，还要知其所以然。同学们有没有思考过每一种语言为什么要这样定义语法？</a:t>
            </a:r>
            <a:endParaRPr lang="en-US" altLang="zh-CN" dirty="0"/>
          </a:p>
          <a:p>
            <a:r>
              <a:rPr lang="zh-CN" altLang="en-US" dirty="0"/>
              <a:t>事实上，每一种语言的语法都不是随便定义的，其背后有着深刻的道理。</a:t>
            </a:r>
            <a:endParaRPr lang="en-US" altLang="zh-CN" dirty="0"/>
          </a:p>
          <a:p>
            <a:r>
              <a:rPr lang="zh-CN" altLang="en-US" dirty="0"/>
              <a:t>编译原理就是这样一门课程，它教给我们隐藏在编程技术后面的基本原理。掌握了这些基本原理，无论语言如何更新换代，我们都能应对自如，不被技术的发展所淘汰。</a:t>
            </a:r>
            <a:endParaRPr lang="en-US" altLang="zh-CN" dirty="0"/>
          </a:p>
          <a:p>
            <a:r>
              <a:rPr lang="zh-CN" altLang="en-US" dirty="0"/>
              <a:t>（</a:t>
            </a:r>
            <a:r>
              <a:rPr lang="en-US" altLang="zh-CN" dirty="0"/>
              <a:t>2</a:t>
            </a:r>
            <a:r>
              <a:rPr lang="zh-CN" altLang="en-US" dirty="0"/>
              <a:t>）这门课教给我们的不只是编译器构造的基本原理和流程，同时，还教给我们如何严谨地去思考、编写程序。</a:t>
            </a:r>
            <a:endParaRPr lang="en-US" altLang="zh-CN" dirty="0"/>
          </a:p>
          <a:p>
            <a:r>
              <a:rPr lang="zh-CN" altLang="en-US" dirty="0"/>
              <a:t>通过本课程的学习，我们对编程也会有更深入的了解。</a:t>
            </a:r>
            <a:endParaRPr lang="en-US" altLang="zh-CN" dirty="0"/>
          </a:p>
          <a:p>
            <a:r>
              <a:rPr lang="zh-CN" altLang="en-US" dirty="0"/>
              <a:t>对于代码应该怎么写，为什么要那么写，怎么写更好，错误是如何出现的，如果出错的后果是什么等等都能有理论到实践的全面认识。</a:t>
            </a:r>
          </a:p>
          <a:p>
            <a:r>
              <a:rPr lang="zh-CN" altLang="en-US" dirty="0"/>
              <a:t>（</a:t>
            </a:r>
            <a:r>
              <a:rPr lang="en-US" altLang="zh-CN" dirty="0"/>
              <a:t>3</a:t>
            </a:r>
            <a:r>
              <a:rPr lang="zh-CN" altLang="en-US" dirty="0"/>
              <a:t>）本课程非常有助于培养我们的计算思维能力。编译原理涉及了计算机科学求解问题的基本思路和方法，即问题的“形式化描述→自动化处理”。</a:t>
            </a:r>
          </a:p>
          <a:p>
            <a:r>
              <a:rPr lang="zh-CN" altLang="en-US" dirty="0"/>
              <a:t>（</a:t>
            </a:r>
            <a:r>
              <a:rPr lang="en-US" altLang="zh-CN" dirty="0"/>
              <a:t>4</a:t>
            </a:r>
            <a:r>
              <a:rPr lang="zh-CN" altLang="en-US" dirty="0"/>
              <a:t>）本课程涉及的理论和方法在自然语言处理、模式识别、人工智能等领域都会或多或少地被用到。</a:t>
            </a:r>
          </a:p>
          <a:p>
            <a:r>
              <a:rPr lang="zh-CN" altLang="en-US" dirty="0"/>
              <a:t>（</a:t>
            </a:r>
            <a:r>
              <a:rPr lang="en-US" altLang="zh-CN" dirty="0"/>
              <a:t>5</a:t>
            </a:r>
            <a:r>
              <a:rPr lang="zh-CN" altLang="en-US" dirty="0"/>
              <a:t>）真正写编译器几乎不会用到，但有可能写简单的脚本解释器或使用、修改别人的解释器。</a:t>
            </a: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47</a:t>
            </a:fld>
            <a:endParaRPr lang="en-US" altLang="zh-CN">
              <a:latin typeface="Arial" pitchFamily="34" charset="0"/>
            </a:endParaRPr>
          </a:p>
        </p:txBody>
      </p:sp>
    </p:spTree>
    <p:extLst>
      <p:ext uri="{BB962C8B-B14F-4D97-AF65-F5344CB8AC3E}">
        <p14:creationId xmlns:p14="http://schemas.microsoft.com/office/powerpoint/2010/main" val="2371198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r>
              <a:rPr kumimoji="1" lang="zh-CN" altLang="en-US" dirty="0">
                <a:latin typeface="华文行楷" pitchFamily="2" charset="-122"/>
                <a:ea typeface="华文行楷" pitchFamily="2" charset="-122"/>
              </a:rPr>
              <a:t>结构编辑器不仅实现普通文本编辑器的文本创建和修改功能，而且还对程序文本进行分析，为源程序构造恰当的层次结构（龙</a:t>
            </a:r>
            <a:r>
              <a:rPr kumimoji="1" lang="en-US" altLang="zh-CN" dirty="0">
                <a:latin typeface="华文行楷" pitchFamily="2" charset="-122"/>
                <a:ea typeface="华文行楷" pitchFamily="2" charset="-122"/>
              </a:rPr>
              <a:t>1p2</a:t>
            </a:r>
            <a:r>
              <a:rPr kumimoji="1" lang="zh-CN" altLang="en-US" dirty="0">
                <a:latin typeface="华文行楷" pitchFamily="2" charset="-122"/>
                <a:ea typeface="华文行楷" pitchFamily="2" charset="-122"/>
              </a:rPr>
              <a:t>）</a:t>
            </a:r>
            <a:endParaRPr kumimoji="1" lang="en-US" altLang="zh-CN" dirty="0">
              <a:latin typeface="华文行楷" pitchFamily="2" charset="-122"/>
              <a:ea typeface="华文行楷" pitchFamily="2" charset="-122"/>
            </a:endParaRPr>
          </a:p>
          <a:p>
            <a:pPr eaLnBrk="1" hangingPunct="1"/>
            <a:r>
              <a:rPr kumimoji="1" lang="zh-CN" altLang="en-US" dirty="0">
                <a:latin typeface="华文行楷" pitchFamily="2" charset="-122"/>
                <a:ea typeface="华文行楷" pitchFamily="2" charset="-122"/>
              </a:rPr>
              <a:t>例如，可以检查输入的格式是否正确</a:t>
            </a:r>
            <a:endParaRPr kumimoji="1" lang="en-US" altLang="zh-CN" dirty="0">
              <a:latin typeface="华文行楷" pitchFamily="2" charset="-122"/>
              <a:ea typeface="华文行楷" pitchFamily="2" charset="-122"/>
            </a:endParaRPr>
          </a:p>
          <a:p>
            <a:pPr eaLnBrk="1" hangingPunct="1"/>
            <a:endParaRPr kumimoji="1" lang="en-US" altLang="zh-CN" dirty="0">
              <a:latin typeface="华文行楷" pitchFamily="2" charset="-122"/>
              <a:ea typeface="华文行楷" pitchFamily="2" charset="-122"/>
            </a:endParaRPr>
          </a:p>
          <a:p>
            <a:pPr eaLnBrk="1" hangingPunct="1"/>
            <a:r>
              <a:rPr kumimoji="1" lang="zh-CN" altLang="en-US" dirty="0">
                <a:latin typeface="华文行楷" pitchFamily="2" charset="-122"/>
                <a:ea typeface="华文行楷" pitchFamily="2" charset="-122"/>
              </a:rPr>
              <a:t>（</a:t>
            </a:r>
            <a:r>
              <a:rPr kumimoji="1" lang="en-US" altLang="zh-CN" dirty="0">
                <a:latin typeface="华文行楷" pitchFamily="2" charset="-122"/>
                <a:ea typeface="华文行楷" pitchFamily="2" charset="-122"/>
              </a:rPr>
              <a:t>1</a:t>
            </a:r>
            <a:r>
              <a:rPr kumimoji="1" lang="zh-CN" altLang="en-US" dirty="0">
                <a:latin typeface="华文行楷" pitchFamily="2" charset="-122"/>
                <a:ea typeface="华文行楷" pitchFamily="2" charset="-122"/>
              </a:rPr>
              <a:t>）语言的结构化编辑器</a:t>
            </a:r>
          </a:p>
          <a:p>
            <a:pPr eaLnBrk="1" hangingPunct="1"/>
            <a:r>
              <a:rPr kumimoji="1" lang="zh-CN" altLang="en-US" dirty="0">
                <a:latin typeface="Arial" pitchFamily="34" charset="0"/>
              </a:rPr>
              <a:t>根据编译原理的语法制导翻译技术，引导用户在语言的语法约束下编制程序，能自动地提供关键字和与其匹配的关键字，如</a:t>
            </a:r>
            <a:r>
              <a:rPr kumimoji="1" lang="en-US" altLang="zh-CN" dirty="0">
                <a:latin typeface="Arial" pitchFamily="34" charset="0"/>
              </a:rPr>
              <a:t>if</a:t>
            </a:r>
            <a:r>
              <a:rPr kumimoji="1" lang="zh-CN" altLang="en-US" dirty="0">
                <a:latin typeface="Arial" pitchFamily="34" charset="0"/>
              </a:rPr>
              <a:t>后必须有</a:t>
            </a:r>
            <a:r>
              <a:rPr kumimoji="1" lang="en-US" altLang="zh-CN" dirty="0">
                <a:latin typeface="Arial" pitchFamily="34" charset="0"/>
              </a:rPr>
              <a:t>then</a:t>
            </a:r>
            <a:r>
              <a:rPr kumimoji="1" lang="zh-CN" altLang="en-US" dirty="0">
                <a:latin typeface="Arial" pitchFamily="34" charset="0"/>
              </a:rPr>
              <a:t>，</a:t>
            </a:r>
            <a:r>
              <a:rPr kumimoji="1" lang="en-US" altLang="zh-CN" dirty="0">
                <a:latin typeface="Arial" pitchFamily="34" charset="0"/>
              </a:rPr>
              <a:t>begin</a:t>
            </a:r>
            <a:r>
              <a:rPr kumimoji="1" lang="zh-CN" altLang="en-US" dirty="0">
                <a:latin typeface="Arial" pitchFamily="34" charset="0"/>
              </a:rPr>
              <a:t>和</a:t>
            </a:r>
            <a:r>
              <a:rPr kumimoji="1" lang="en-US" altLang="zh-CN" dirty="0">
                <a:latin typeface="Arial" pitchFamily="34" charset="0"/>
              </a:rPr>
              <a:t>end</a:t>
            </a:r>
            <a:r>
              <a:rPr kumimoji="1" lang="zh-CN" altLang="en-US" dirty="0">
                <a:latin typeface="Arial" pitchFamily="34" charset="0"/>
              </a:rPr>
              <a:t>的配对，左右括号的配对等，这样可以减少语法上的错误，可加快对源程序的调试，提高效率和质量。 （</a:t>
            </a:r>
            <a:r>
              <a:rPr kumimoji="1" lang="en-US" altLang="zh-CN" dirty="0">
                <a:latin typeface="Arial" pitchFamily="34" charset="0"/>
              </a:rPr>
              <a:t>net</a:t>
            </a:r>
            <a:r>
              <a:rPr kumimoji="1" lang="zh-CN" altLang="en-US" dirty="0">
                <a:latin typeface="Arial" pitchFamily="34" charset="0"/>
              </a:rPr>
              <a:t>）</a:t>
            </a:r>
          </a:p>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49</a:t>
            </a:fld>
            <a:endParaRPr lang="en-US" altLang="zh-CN">
              <a:latin typeface="Arial" pitchFamily="34" charset="0"/>
            </a:endParaRPr>
          </a:p>
        </p:txBody>
      </p:sp>
    </p:spTree>
    <p:extLst>
      <p:ext uri="{BB962C8B-B14F-4D97-AF65-F5344CB8AC3E}">
        <p14:creationId xmlns:p14="http://schemas.microsoft.com/office/powerpoint/2010/main" val="34502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50</a:t>
            </a:fld>
            <a:endParaRPr lang="en-US" altLang="zh-CN">
              <a:latin typeface="Arial" pitchFamily="34" charset="0"/>
            </a:endParaRPr>
          </a:p>
        </p:txBody>
      </p:sp>
    </p:spTree>
    <p:extLst>
      <p:ext uri="{BB962C8B-B14F-4D97-AF65-F5344CB8AC3E}">
        <p14:creationId xmlns:p14="http://schemas.microsoft.com/office/powerpoint/2010/main" val="241918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defTabSz="948873" eaLnBrk="1" hangingPunct="1">
              <a:defRPr/>
            </a:pPr>
            <a:r>
              <a:rPr kumimoji="1" lang="zh-CN" altLang="en-US" dirty="0">
                <a:latin typeface="Arial" pitchFamily="34" charset="0"/>
              </a:rPr>
              <a:t>在原本为编译器优化而开发的数据流分析技术的基础上，可以创建静态检测器。（龙</a:t>
            </a:r>
            <a:r>
              <a:rPr kumimoji="1" lang="en-US" altLang="zh-CN" dirty="0">
                <a:latin typeface="Arial" pitchFamily="34" charset="0"/>
              </a:rPr>
              <a:t>2p14</a:t>
            </a:r>
            <a:r>
              <a:rPr kumimoji="1" lang="zh-CN" altLang="en-US" dirty="0">
                <a:latin typeface="Arial" pitchFamily="34" charset="0"/>
              </a:rPr>
              <a:t>）</a:t>
            </a:r>
          </a:p>
          <a:p>
            <a:pPr defTabSz="948873" eaLnBrk="1" hangingPunct="1">
              <a:defRPr/>
            </a:pPr>
            <a:r>
              <a:rPr kumimoji="1" lang="zh-CN" altLang="en-US" dirty="0">
                <a:latin typeface="Arial" pitchFamily="34" charset="0"/>
              </a:rPr>
              <a:t>很多原本为编译器优化所开发的数据流分析技术可以用来创建相应的工具，帮助程序员完成他们的软件工程任务。（龙</a:t>
            </a:r>
            <a:r>
              <a:rPr kumimoji="1" lang="en-US" altLang="zh-CN" dirty="0">
                <a:latin typeface="Arial" pitchFamily="34" charset="0"/>
              </a:rPr>
              <a:t>2p14</a:t>
            </a:r>
            <a:r>
              <a:rPr kumimoji="1" lang="zh-CN" altLang="en-US" dirty="0">
                <a:latin typeface="Arial" pitchFamily="34" charset="0"/>
              </a:rPr>
              <a:t>）</a:t>
            </a:r>
          </a:p>
          <a:p>
            <a:pPr defTabSz="948873" eaLnBrk="1" hangingPunct="1">
              <a:defRPr/>
            </a:pPr>
            <a:r>
              <a:rPr kumimoji="1" lang="zh-CN" altLang="en-US" dirty="0">
                <a:latin typeface="Arial" pitchFamily="34" charset="0"/>
              </a:rPr>
              <a:t>是一种软件测试工具</a:t>
            </a:r>
            <a:endParaRPr kumimoji="1" lang="en-US" altLang="zh-CN" dirty="0">
              <a:latin typeface="Arial" pitchFamily="34" charset="0"/>
            </a:endParaRPr>
          </a:p>
          <a:p>
            <a:pPr defTabSz="948873" eaLnBrk="1" hangingPunct="1">
              <a:defRPr/>
            </a:pPr>
            <a:r>
              <a:rPr kumimoji="1" lang="zh-CN" altLang="en-US" dirty="0">
                <a:latin typeface="Arial" pitchFamily="34" charset="0"/>
              </a:rPr>
              <a:t>静态探测一个程序是否具有安全漏洞（龙</a:t>
            </a:r>
            <a:r>
              <a:rPr kumimoji="1" lang="en-US" altLang="zh-CN" dirty="0">
                <a:latin typeface="Arial" pitchFamily="34" charset="0"/>
              </a:rPr>
              <a:t>2p14</a:t>
            </a:r>
            <a:r>
              <a:rPr kumimoji="1" lang="zh-CN" altLang="en-US" dirty="0">
                <a:latin typeface="Arial" pitchFamily="34" charset="0"/>
              </a:rPr>
              <a:t>）</a:t>
            </a:r>
            <a:endParaRPr kumimoji="1" lang="en-US" altLang="zh-CN" dirty="0">
              <a:latin typeface="Arial" pitchFamily="34" charset="0"/>
            </a:endParaRPr>
          </a:p>
          <a:p>
            <a:pPr eaLnBrk="1" hangingPunct="1"/>
            <a:r>
              <a:rPr kumimoji="1" lang="zh-CN" altLang="en-US" dirty="0">
                <a:latin typeface="Arial" pitchFamily="34" charset="0"/>
              </a:rPr>
              <a:t>静态检测器（</a:t>
            </a:r>
            <a:r>
              <a:rPr kumimoji="1" lang="en-US" altLang="zh-CN" dirty="0">
                <a:latin typeface="Arial" pitchFamily="34" charset="0"/>
              </a:rPr>
              <a:t>cy</a:t>
            </a:r>
            <a:r>
              <a:rPr kumimoji="1" lang="zh-CN" altLang="en-US" dirty="0">
                <a:latin typeface="Arial" pitchFamily="34" charset="0"/>
              </a:rPr>
              <a:t>译）会用到代码优化中的数据流分析技术（</a:t>
            </a:r>
            <a:r>
              <a:rPr kumimoji="1" lang="en-US" altLang="zh-CN" dirty="0">
                <a:latin typeface="Arial" pitchFamily="34" charset="0"/>
              </a:rPr>
              <a:t>cy</a:t>
            </a:r>
            <a:r>
              <a:rPr kumimoji="1" lang="zh-CN" altLang="en-US" dirty="0">
                <a:latin typeface="Arial" pitchFamily="34" charset="0"/>
              </a:rPr>
              <a:t>）</a:t>
            </a:r>
            <a:endParaRPr kumimoji="1" lang="en-US" altLang="zh-CN" dirty="0">
              <a:latin typeface="Arial" pitchFamily="34" charset="0"/>
            </a:endParaRPr>
          </a:p>
          <a:p>
            <a:pPr eaLnBrk="1" hangingPunct="1"/>
            <a:r>
              <a:rPr kumimoji="1" lang="zh-CN" altLang="en-US" dirty="0">
                <a:latin typeface="Arial" pitchFamily="34" charset="0"/>
              </a:rPr>
              <a:t>这些功能实际上都是对代码优化中的数据流分析技术的应用（</a:t>
            </a:r>
            <a:r>
              <a:rPr kumimoji="1" lang="en-US" altLang="zh-CN" dirty="0">
                <a:latin typeface="Arial" pitchFamily="34" charset="0"/>
              </a:rPr>
              <a:t>cy</a:t>
            </a:r>
            <a:r>
              <a:rPr kumimoji="1" lang="zh-CN" altLang="en-US" dirty="0">
                <a:latin typeface="Arial" pitchFamily="34" charset="0"/>
              </a:rPr>
              <a:t>）</a:t>
            </a:r>
            <a:endParaRPr kumimoji="1" lang="en-US" altLang="zh-CN" dirty="0">
              <a:latin typeface="Arial" pitchFamily="34" charset="0"/>
            </a:endParaRPr>
          </a:p>
          <a:p>
            <a:pPr eaLnBrk="1" hangingPunct="1"/>
            <a:endParaRPr kumimoji="1" lang="zh-CN" altLang="en-US" dirty="0">
              <a:latin typeface="Arial" pitchFamily="34" charset="0"/>
            </a:endParaRPr>
          </a:p>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51</a:t>
            </a:fld>
            <a:endParaRPr lang="en-US" altLang="zh-CN">
              <a:latin typeface="Arial" pitchFamily="34" charset="0"/>
            </a:endParaRPr>
          </a:p>
        </p:txBody>
      </p:sp>
    </p:spTree>
    <p:extLst>
      <p:ext uri="{BB962C8B-B14F-4D97-AF65-F5344CB8AC3E}">
        <p14:creationId xmlns:p14="http://schemas.microsoft.com/office/powerpoint/2010/main" val="1253501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52</a:t>
            </a:fld>
            <a:endParaRPr lang="en-US" altLang="zh-CN">
              <a:latin typeface="Arial" pitchFamily="34" charset="0"/>
            </a:endParaRPr>
          </a:p>
        </p:txBody>
      </p:sp>
    </p:spTree>
    <p:extLst>
      <p:ext uri="{BB962C8B-B14F-4D97-AF65-F5344CB8AC3E}">
        <p14:creationId xmlns:p14="http://schemas.microsoft.com/office/powerpoint/2010/main" val="14132368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marL="0" lvl="1" eaLnBrk="1" hangingPunct="1"/>
            <a:r>
              <a:rPr kumimoji="1" lang="zh-CN" altLang="en-US" sz="2500" dirty="0">
                <a:latin typeface="楷体" pitchFamily="49" charset="-122"/>
                <a:cs typeface="Times New Roman" pitchFamily="18" charset="0"/>
              </a:rPr>
              <a:t>龙</a:t>
            </a:r>
            <a:r>
              <a:rPr kumimoji="1" lang="en-US" altLang="zh-CN" sz="2500" dirty="0">
                <a:latin typeface="楷体" pitchFamily="49" charset="-122"/>
                <a:cs typeface="Times New Roman" pitchFamily="18" charset="0"/>
              </a:rPr>
              <a:t>2p13</a:t>
            </a:r>
          </a:p>
          <a:p>
            <a:pPr marL="0" lvl="1" eaLnBrk="1" hangingPunct="1"/>
            <a:r>
              <a:rPr kumimoji="1" lang="zh-CN" altLang="en-US" sz="2500" dirty="0">
                <a:latin typeface="楷体" pitchFamily="49" charset="-122"/>
                <a:cs typeface="Times New Roman" pitchFamily="18" charset="0"/>
              </a:rPr>
              <a:t>查询解释器把含有关系和布尔运算的</a:t>
            </a:r>
            <a:r>
              <a:rPr kumimoji="1" lang="zh-CN" altLang="en-US" sz="2500" dirty="0">
                <a:solidFill>
                  <a:srgbClr val="0000FF"/>
                </a:solidFill>
                <a:latin typeface="楷体" pitchFamily="49" charset="-122"/>
                <a:cs typeface="Times New Roman" pitchFamily="18" charset="0"/>
              </a:rPr>
              <a:t>谓词</a:t>
            </a:r>
            <a:r>
              <a:rPr kumimoji="1" lang="zh-CN" altLang="en-US" sz="2500" dirty="0">
                <a:latin typeface="楷体" pitchFamily="49" charset="-122"/>
                <a:cs typeface="Times New Roman" pitchFamily="18" charset="0"/>
              </a:rPr>
              <a:t>翻译成</a:t>
            </a:r>
            <a:r>
              <a:rPr kumimoji="1" lang="zh-CN" altLang="en-US" sz="2500" dirty="0">
                <a:solidFill>
                  <a:srgbClr val="0000FF"/>
                </a:solidFill>
                <a:latin typeface="楷体" pitchFamily="49" charset="-122"/>
                <a:cs typeface="Times New Roman" pitchFamily="18" charset="0"/>
              </a:rPr>
              <a:t>数据库命令</a:t>
            </a:r>
            <a:r>
              <a:rPr kumimoji="1" lang="zh-CN" altLang="en-US" sz="2500" dirty="0">
                <a:latin typeface="楷体" pitchFamily="49" charset="-122"/>
                <a:cs typeface="Times New Roman" pitchFamily="18" charset="0"/>
              </a:rPr>
              <a:t>，在数据库中查询满足该谓词的记录。（龙</a:t>
            </a:r>
            <a:r>
              <a:rPr kumimoji="1" lang="en-US" altLang="zh-CN" sz="2500" dirty="0">
                <a:latin typeface="楷体" pitchFamily="49" charset="-122"/>
                <a:cs typeface="Times New Roman" pitchFamily="18" charset="0"/>
              </a:rPr>
              <a:t>1p2</a:t>
            </a:r>
            <a:r>
              <a:rPr kumimoji="1" lang="zh-CN" altLang="en-US" sz="2500" dirty="0">
                <a:latin typeface="楷体" pitchFamily="49" charset="-122"/>
                <a:cs typeface="Times New Roman" pitchFamily="18" charset="0"/>
              </a:rPr>
              <a:t>）</a:t>
            </a:r>
            <a:endParaRPr kumimoji="1" lang="en-US" altLang="zh-CN" sz="2500" dirty="0">
              <a:latin typeface="楷体" pitchFamily="49" charset="-122"/>
              <a:cs typeface="Times New Roman" pitchFamily="18" charset="0"/>
            </a:endParaRPr>
          </a:p>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53</a:t>
            </a:fld>
            <a:endParaRPr lang="en-US" altLang="zh-CN">
              <a:latin typeface="Arial" pitchFamily="34" charset="0"/>
            </a:endParaRPr>
          </a:p>
        </p:txBody>
      </p:sp>
    </p:spTree>
    <p:extLst>
      <p:ext uri="{BB962C8B-B14F-4D97-AF65-F5344CB8AC3E}">
        <p14:creationId xmlns:p14="http://schemas.microsoft.com/office/powerpoint/2010/main" val="7278957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r>
              <a:rPr kumimoji="1" lang="zh-CN" altLang="en-US" dirty="0">
                <a:latin typeface="Arial" pitchFamily="34" charset="0"/>
              </a:rPr>
              <a:t>（</a:t>
            </a:r>
            <a:r>
              <a:rPr kumimoji="1" lang="en-US" altLang="zh-CN" dirty="0">
                <a:latin typeface="Arial" pitchFamily="34" charset="0"/>
              </a:rPr>
              <a:t>3</a:t>
            </a:r>
            <a:r>
              <a:rPr kumimoji="1" lang="zh-CN" altLang="en-US" dirty="0">
                <a:latin typeface="Arial" pitchFamily="34" charset="0"/>
              </a:rPr>
              <a:t>）</a:t>
            </a:r>
            <a:r>
              <a:rPr kumimoji="1" lang="zh-CN" altLang="en-US" dirty="0">
                <a:latin typeface="华文行楷" pitchFamily="2" charset="-122"/>
                <a:ea typeface="华文行楷" pitchFamily="2" charset="-122"/>
              </a:rPr>
              <a:t>高级语言的翻译工具</a:t>
            </a:r>
          </a:p>
          <a:p>
            <a:pPr eaLnBrk="1" hangingPunct="1"/>
            <a:r>
              <a:rPr kumimoji="1" lang="zh-CN" altLang="en-US" dirty="0">
                <a:latin typeface="Arial" pitchFamily="34" charset="0"/>
              </a:rPr>
              <a:t>由于计算机硬件的不断更新换代，更新更好的程序设计语言的推出为提高计算机的使用效率提供了良好条件，然而一些已有的非常成熟的软件如何在新机器新语言情况下使用呢</a:t>
            </a:r>
            <a:r>
              <a:rPr kumimoji="1" lang="en-US" altLang="zh-CN" dirty="0">
                <a:latin typeface="Arial" pitchFamily="34" charset="0"/>
              </a:rPr>
              <a:t>?</a:t>
            </a:r>
            <a:r>
              <a:rPr kumimoji="1" lang="zh-CN" altLang="en-US" dirty="0">
                <a:latin typeface="Arial" pitchFamily="34" charset="0"/>
              </a:rPr>
              <a:t>为了减少重新编制程序所耗费的人力和时间，就要解决如何把一种高级语言转换成另一种高级语言，乃至汇编语言转换成高级语言的问题。 </a:t>
            </a:r>
          </a:p>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54</a:t>
            </a:fld>
            <a:endParaRPr lang="en-US" altLang="zh-CN">
              <a:latin typeface="Arial" pitchFamily="34" charset="0"/>
            </a:endParaRPr>
          </a:p>
        </p:txBody>
      </p:sp>
    </p:spTree>
    <p:extLst>
      <p:ext uri="{BB962C8B-B14F-4D97-AF65-F5344CB8AC3E}">
        <p14:creationId xmlns:p14="http://schemas.microsoft.com/office/powerpoint/2010/main" val="40991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CCCEA3B-7E9D-4E82-A5EB-4D757B4EEAE9}" type="slidenum">
              <a:rPr lang="zh-CN" altLang="en-US">
                <a:latin typeface="Arial" pitchFamily="34" charset="0"/>
              </a:rPr>
              <a:pPr eaLnBrk="1" hangingPunct="1"/>
              <a:t>6</a:t>
            </a:fld>
            <a:endParaRPr lang="en-US" altLang="zh-CN">
              <a:latin typeface="Arial" pitchFamily="34" charset="0"/>
            </a:endParaRPr>
          </a:p>
        </p:txBody>
      </p:sp>
      <p:sp>
        <p:nvSpPr>
          <p:cNvPr id="77827" name="Rectangle 2"/>
          <p:cNvSpPr>
            <a:spLocks noGrp="1" noRot="1" noChangeAspect="1" noChangeArrowheads="1" noTextEdit="1"/>
          </p:cNvSpPr>
          <p:nvPr>
            <p:ph type="sldImg"/>
          </p:nvPr>
        </p:nvSpPr>
        <p:spPr>
          <a:xfrm>
            <a:off x="139700" y="768350"/>
            <a:ext cx="6821488" cy="3836988"/>
          </a:xfrm>
          <a:ln/>
        </p:spPr>
      </p:sp>
      <p:sp>
        <p:nvSpPr>
          <p:cNvPr id="77828" name="Rectangle 3"/>
          <p:cNvSpPr>
            <a:spLocks noGrp="1" noChangeArrowheads="1"/>
          </p:cNvSpPr>
          <p:nvPr>
            <p:ph type="body" idx="1"/>
          </p:nvPr>
        </p:nvSpPr>
        <p:spPr>
          <a:noFill/>
        </p:spPr>
        <p:txBody>
          <a:bodyPr/>
          <a:lstStyle/>
          <a:p>
            <a:pPr defTabSz="948873" eaLnBrk="1" hangingPunct="1">
              <a:defRPr/>
            </a:pPr>
            <a:r>
              <a:rPr lang="zh-CN" altLang="en-US" b="0" dirty="0">
                <a:latin typeface="Times New Roman" pitchFamily="18" charset="0"/>
                <a:ea typeface="楷体" pitchFamily="49" charset="-122"/>
                <a:cs typeface="Times New Roman" pitchFamily="18" charset="0"/>
              </a:rPr>
              <a:t>经过预处理的源程序在经过编译器和汇编器的处理后，生成可重定位的机器代码</a:t>
            </a:r>
          </a:p>
          <a:p>
            <a:pPr defTabSz="948873" eaLnBrk="1" hangingPunct="1">
              <a:defRPr/>
            </a:pPr>
            <a:endParaRPr lang="zh-CN" altLang="en-US"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所谓</a:t>
            </a:r>
            <a:r>
              <a:rPr lang="zh-CN" altLang="en-US" dirty="0">
                <a:latin typeface="Arial" pitchFamily="34" charset="0"/>
                <a:ea typeface="楷体_GB2312" pitchFamily="49" charset="-122"/>
              </a:rPr>
              <a:t>“</a:t>
            </a:r>
            <a:r>
              <a:rPr lang="zh-CN" altLang="en-US" dirty="0">
                <a:latin typeface="楷体_GB2312" pitchFamily="49" charset="-122"/>
                <a:ea typeface="楷体_GB2312" pitchFamily="49" charset="-122"/>
              </a:rPr>
              <a:t>可重定位</a:t>
            </a:r>
            <a:r>
              <a:rPr lang="zh-CN" altLang="en-US" dirty="0">
                <a:latin typeface="Arial" pitchFamily="34" charset="0"/>
                <a:ea typeface="楷体_GB2312" pitchFamily="49" charset="-122"/>
              </a:rPr>
              <a:t>”</a:t>
            </a:r>
            <a:r>
              <a:rPr lang="zh-CN" altLang="en-US" dirty="0">
                <a:latin typeface="楷体_GB2312" pitchFamily="49" charset="-122"/>
                <a:ea typeface="楷体_GB2312" pitchFamily="49" charset="-122"/>
              </a:rPr>
              <a:t>，是指汇编器生成的机器代码在内存中存放的起始位置</a:t>
            </a:r>
            <a:r>
              <a:rPr lang="en-US" altLang="zh-CN" dirty="0">
                <a:latin typeface="楷体_GB2312" pitchFamily="49" charset="-122"/>
                <a:ea typeface="楷体_GB2312" pitchFamily="49" charset="-122"/>
              </a:rPr>
              <a:t>L</a:t>
            </a:r>
            <a:r>
              <a:rPr lang="zh-CN" altLang="en-US" dirty="0">
                <a:latin typeface="楷体_GB2312" pitchFamily="49" charset="-122"/>
                <a:ea typeface="楷体_GB2312" pitchFamily="49" charset="-122"/>
              </a:rPr>
              <a:t>不是固定的</a:t>
            </a:r>
            <a:r>
              <a:rPr lang="en-US" altLang="zh-CN" dirty="0">
                <a:latin typeface="楷体_GB2312" pitchFamily="49" charset="-122"/>
                <a:ea typeface="楷体_GB2312" pitchFamily="49" charset="-122"/>
              </a:rPr>
              <a:t>,</a:t>
            </a:r>
          </a:p>
          <a:p>
            <a:pPr eaLnBrk="1" hangingPunct="1"/>
            <a:r>
              <a:rPr lang="zh-CN" altLang="en-US" dirty="0">
                <a:latin typeface="楷体_GB2312" pitchFamily="49" charset="-122"/>
                <a:ea typeface="楷体_GB2312" pitchFamily="49" charset="-122"/>
              </a:rPr>
              <a:t>代码中的所有地址都是相对于这个起始地址的相对地址</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起始地址加上相对地址得到的才是内存中的绝对地址。</a:t>
            </a:r>
            <a:endParaRPr lang="en-US" altLang="zh-CN"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因此，后面需要加载器</a:t>
            </a:r>
            <a:endParaRPr lang="en-US" altLang="zh-CN" dirty="0">
              <a:latin typeface="楷体_GB2312" pitchFamily="49" charset="-122"/>
              <a:ea typeface="楷体_GB2312" pitchFamily="49" charset="-122"/>
            </a:endParaRPr>
          </a:p>
          <a:p>
            <a:r>
              <a:rPr lang="zh-CN" altLang="en-US" b="0" dirty="0">
                <a:latin typeface="楷体" pitchFamily="49" charset="-122"/>
                <a:ea typeface="楷体" pitchFamily="49" charset="-122"/>
                <a:cs typeface="Times New Roman" pitchFamily="18" charset="0"/>
              </a:rPr>
              <a:t>修改可重定位地址，将修改后的指令和数据放到内存中适当的位置（龙</a:t>
            </a:r>
            <a:r>
              <a:rPr lang="en-US" altLang="zh-CN" b="0" dirty="0">
                <a:latin typeface="楷体" pitchFamily="49" charset="-122"/>
                <a:ea typeface="楷体" pitchFamily="49" charset="-122"/>
                <a:cs typeface="Times New Roman" pitchFamily="18" charset="0"/>
              </a:rPr>
              <a:t>1p12</a:t>
            </a:r>
            <a:r>
              <a:rPr lang="zh-CN" altLang="en-US" b="0" dirty="0">
                <a:latin typeface="楷体" pitchFamily="49" charset="-122"/>
                <a:ea typeface="楷体" pitchFamily="49" charset="-122"/>
                <a:cs typeface="Times New Roman" pitchFamily="18" charset="0"/>
              </a:rPr>
              <a:t>）</a:t>
            </a:r>
          </a:p>
          <a:p>
            <a:pPr eaLnBrk="1" hangingPunct="1"/>
            <a:endParaRPr lang="zh-CN" altLang="en-US" dirty="0">
              <a:latin typeface="楷体_GB2312" pitchFamily="49" charset="-122"/>
              <a:ea typeface="楷体_GB2312" pitchFamily="49" charset="-122"/>
            </a:endParaRPr>
          </a:p>
          <a:p>
            <a:pPr eaLnBrk="1" hangingPunct="1"/>
            <a:endParaRPr lang="en-US" altLang="zh-CN" b="1" dirty="0">
              <a:latin typeface="Arial" pitchFamily="34" charset="0"/>
            </a:endParaRPr>
          </a:p>
          <a:p>
            <a:pPr eaLnBrk="1" hangingPunct="1"/>
            <a:endParaRPr lang="en-US" altLang="zh-CN" b="1" dirty="0">
              <a:latin typeface="Arial" pitchFamily="34" charset="0"/>
            </a:endParaRPr>
          </a:p>
        </p:txBody>
      </p:sp>
    </p:spTree>
    <p:extLst>
      <p:ext uri="{BB962C8B-B14F-4D97-AF65-F5344CB8AC3E}">
        <p14:creationId xmlns:p14="http://schemas.microsoft.com/office/powerpoint/2010/main" val="6920964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39700" y="768350"/>
            <a:ext cx="6821488" cy="3836988"/>
          </a:xfrm>
          <a:ln/>
        </p:spPr>
      </p:sp>
      <p:sp>
        <p:nvSpPr>
          <p:cNvPr id="116739" name="备注占位符 2"/>
          <p:cNvSpPr>
            <a:spLocks noGrp="1"/>
          </p:cNvSpPr>
          <p:nvPr>
            <p:ph type="body" idx="1"/>
          </p:nvPr>
        </p:nvSpPr>
        <p:spPr>
          <a:noFill/>
        </p:spPr>
        <p:txBody>
          <a:bodyPr/>
          <a:lstStyle/>
          <a:p>
            <a:pPr eaLnBrk="1" hangingPunct="1"/>
            <a:endParaRPr kumimoji="1" lang="zh-CN" altLang="en-US" dirty="0">
              <a:latin typeface="Arial" pitchFamily="34" charset="0"/>
            </a:endParaRPr>
          </a:p>
        </p:txBody>
      </p:sp>
      <p:sp>
        <p:nvSpPr>
          <p:cNvPr id="116740" name="灯片编号占位符 3"/>
          <p:cNvSpPr>
            <a:spLocks noGrp="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F6401E-EA17-4D07-B855-28725AEF3B1F}" type="slidenum">
              <a:rPr lang="zh-CN" altLang="en-US">
                <a:latin typeface="Arial" pitchFamily="34" charset="0"/>
              </a:rPr>
              <a:pPr eaLnBrk="1" hangingPunct="1"/>
              <a:t>56</a:t>
            </a:fld>
            <a:endParaRPr lang="en-US" altLang="zh-CN">
              <a:latin typeface="Arial" pitchFamily="34" charset="0"/>
            </a:endParaRPr>
          </a:p>
        </p:txBody>
      </p:sp>
    </p:spTree>
    <p:extLst>
      <p:ext uri="{BB962C8B-B14F-4D97-AF65-F5344CB8AC3E}">
        <p14:creationId xmlns:p14="http://schemas.microsoft.com/office/powerpoint/2010/main" val="428140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a:t>这部分内容就讲到这里，谢谢！</a:t>
            </a:r>
          </a:p>
          <a:p>
            <a:endParaRPr lang="zh-CN" altLang="en-US" dirty="0"/>
          </a:p>
        </p:txBody>
      </p:sp>
      <p:sp>
        <p:nvSpPr>
          <p:cNvPr id="4" name="灯片编号占位符 3"/>
          <p:cNvSpPr>
            <a:spLocks noGrp="1"/>
          </p:cNvSpPr>
          <p:nvPr>
            <p:ph type="sldNum" sz="quarter" idx="10"/>
          </p:nvPr>
        </p:nvSpPr>
        <p:spPr/>
        <p:txBody>
          <a:bodyPr/>
          <a:lstStyle/>
          <a:p>
            <a:fld id="{7963FE6A-A07C-4F62-8FBF-E5DA1DFCF16A}" type="slidenum">
              <a:rPr lang="zh-CN" altLang="en-US" smtClean="0"/>
              <a:pPr/>
              <a:t>57</a:t>
            </a:fld>
            <a:endParaRPr lang="zh-CN" altLang="en-US"/>
          </a:p>
        </p:txBody>
      </p:sp>
    </p:spTree>
    <p:extLst>
      <p:ext uri="{BB962C8B-B14F-4D97-AF65-F5344CB8AC3E}">
        <p14:creationId xmlns:p14="http://schemas.microsoft.com/office/powerpoint/2010/main" val="410198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CCCEA3B-7E9D-4E82-A5EB-4D757B4EEAE9}" type="slidenum">
              <a:rPr lang="zh-CN" altLang="en-US">
                <a:latin typeface="Arial" pitchFamily="34" charset="0"/>
              </a:rPr>
              <a:pPr eaLnBrk="1" hangingPunct="1"/>
              <a:t>7</a:t>
            </a:fld>
            <a:endParaRPr lang="en-US" altLang="zh-CN">
              <a:latin typeface="Arial" pitchFamily="34" charset="0"/>
            </a:endParaRPr>
          </a:p>
        </p:txBody>
      </p:sp>
      <p:sp>
        <p:nvSpPr>
          <p:cNvPr id="77827" name="Rectangle 2"/>
          <p:cNvSpPr>
            <a:spLocks noGrp="1" noRot="1" noChangeAspect="1" noChangeArrowheads="1" noTextEdit="1"/>
          </p:cNvSpPr>
          <p:nvPr>
            <p:ph type="sldImg"/>
          </p:nvPr>
        </p:nvSpPr>
        <p:spPr>
          <a:xfrm>
            <a:off x="139700" y="768350"/>
            <a:ext cx="6821488" cy="3836988"/>
          </a:xfrm>
          <a:ln/>
        </p:spPr>
      </p:sp>
      <p:sp>
        <p:nvSpPr>
          <p:cNvPr id="77828" name="Rectangle 3"/>
          <p:cNvSpPr>
            <a:spLocks noGrp="1" noChangeArrowheads="1"/>
          </p:cNvSpPr>
          <p:nvPr>
            <p:ph type="body" idx="1"/>
          </p:nvPr>
        </p:nvSpPr>
        <p:spPr>
          <a:noFill/>
        </p:spPr>
        <p:txBody>
          <a:bodyPr/>
          <a:lstStyle/>
          <a:p>
            <a:pPr defTabSz="948873" eaLnBrk="1" hangingPunct="1">
              <a:defRPr/>
            </a:pPr>
            <a:endParaRPr lang="en-US" altLang="zh-CN" b="0" dirty="0">
              <a:latin typeface="Arial" pitchFamily="34" charset="0"/>
              <a:ea typeface="楷体_GB2312" pitchFamily="49" charset="-122"/>
            </a:endParaRPr>
          </a:p>
          <a:p>
            <a:pPr eaLnBrk="1" hangingPunct="1"/>
            <a:r>
              <a:rPr lang="zh-CN" altLang="en-US" dirty="0">
                <a:latin typeface="楷体_GB2312" pitchFamily="49" charset="-122"/>
                <a:ea typeface="楷体_GB2312" pitchFamily="49" charset="-122"/>
              </a:rPr>
              <a:t>大型程序经常被分成多个部分进行编译，因此，可重定位的机器代码可能要和其他可重定位的目标文件及库文件链接到一起，形成可执行代码（龙</a:t>
            </a:r>
            <a:r>
              <a:rPr lang="en-US" altLang="zh-CN" dirty="0">
                <a:latin typeface="楷体_GB2312" pitchFamily="49" charset="-122"/>
                <a:ea typeface="楷体_GB2312" pitchFamily="49" charset="-122"/>
              </a:rPr>
              <a:t>2p2</a:t>
            </a:r>
            <a:r>
              <a:rPr lang="zh-CN" altLang="en-US" dirty="0">
                <a:latin typeface="楷体_GB2312" pitchFamily="49" charset="-122"/>
                <a:ea typeface="楷体_GB2312" pitchFamily="49" charset="-122"/>
              </a:rPr>
              <a:t>）</a:t>
            </a:r>
          </a:p>
          <a:p>
            <a:pPr eaLnBrk="1" hangingPunct="1"/>
            <a:r>
              <a:rPr lang="zh-CN" altLang="en-US" dirty="0">
                <a:latin typeface="Arial" pitchFamily="34" charset="0"/>
                <a:ea typeface="楷体_GB2312" pitchFamily="49" charset="-122"/>
              </a:rPr>
              <a:t>这一工作由链接器来完成</a:t>
            </a:r>
            <a:endParaRPr lang="en-US" altLang="zh-CN" dirty="0">
              <a:latin typeface="Arial" pitchFamily="34" charset="0"/>
              <a:ea typeface="楷体_GB2312" pitchFamily="49" charset="-122"/>
            </a:endParaRPr>
          </a:p>
          <a:p>
            <a:pPr eaLnBrk="1" hangingPunct="1"/>
            <a:r>
              <a:rPr lang="zh-CN" altLang="en-US" dirty="0">
                <a:latin typeface="Arial" pitchFamily="34" charset="0"/>
                <a:ea typeface="楷体_GB2312" pitchFamily="49" charset="-122"/>
              </a:rPr>
              <a:t>一</a:t>
            </a:r>
            <a:r>
              <a:rPr lang="zh-CN" altLang="en-US" b="0" dirty="0">
                <a:latin typeface="Arial" pitchFamily="34" charset="0"/>
                <a:ea typeface="楷体_GB2312" pitchFamily="49" charset="-122"/>
              </a:rPr>
              <a:t>个文件中的代码可能引用另一个文件中的位置，链接器能够解决外部内存地址问题（</a:t>
            </a:r>
            <a:r>
              <a:rPr lang="zh-CN" altLang="en-US" b="0" dirty="0">
                <a:latin typeface="楷体" pitchFamily="49" charset="-122"/>
                <a:ea typeface="楷体" pitchFamily="49" charset="-122"/>
              </a:rPr>
              <a:t>一个文件中的代码可能使用另一个文件中的数据或过程，这些数据或过程地址对于这个程序来说就是外部地址）</a:t>
            </a:r>
            <a:endParaRPr lang="en-US" altLang="zh-CN" b="0" dirty="0">
              <a:latin typeface="Arial" pitchFamily="34" charset="0"/>
              <a:ea typeface="楷体_GB2312" pitchFamily="49" charset="-122"/>
            </a:endParaRPr>
          </a:p>
        </p:txBody>
      </p:sp>
    </p:spTree>
    <p:extLst>
      <p:ext uri="{BB962C8B-B14F-4D97-AF65-F5344CB8AC3E}">
        <p14:creationId xmlns:p14="http://schemas.microsoft.com/office/powerpoint/2010/main" val="402236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5C23693-4CDF-48A0-BC30-60941A2A3AE6}" type="slidenum">
              <a:rPr lang="zh-CN" altLang="en-US">
                <a:latin typeface="Arial" pitchFamily="34" charset="0"/>
              </a:rPr>
              <a:pPr eaLnBrk="1" hangingPunct="1"/>
              <a:t>9</a:t>
            </a:fld>
            <a:endParaRPr lang="en-US" altLang="zh-CN">
              <a:latin typeface="Arial" pitchFamily="34" charset="0"/>
            </a:endParaRPr>
          </a:p>
        </p:txBody>
      </p:sp>
      <p:sp>
        <p:nvSpPr>
          <p:cNvPr id="78851" name="Rectangle 2"/>
          <p:cNvSpPr>
            <a:spLocks noGrp="1" noRot="1" noChangeAspect="1" noChangeArrowheads="1" noTextEdit="1"/>
          </p:cNvSpPr>
          <p:nvPr>
            <p:ph type="sldImg"/>
          </p:nvPr>
        </p:nvSpPr>
        <p:spPr>
          <a:xfrm>
            <a:off x="139700" y="768350"/>
            <a:ext cx="6821488" cy="3836988"/>
          </a:xfrm>
          <a:ln/>
        </p:spPr>
      </p:sp>
      <p:sp>
        <p:nvSpPr>
          <p:cNvPr id="78852" name="Rectangle 3"/>
          <p:cNvSpPr>
            <a:spLocks noGrp="1" noChangeArrowheads="1"/>
          </p:cNvSpPr>
          <p:nvPr>
            <p:ph type="body" idx="1"/>
          </p:nvPr>
        </p:nvSpPr>
        <p:spPr>
          <a:noFill/>
        </p:spPr>
        <p:txBody>
          <a:bodyPr/>
          <a:lstStyle/>
          <a:p>
            <a:pPr eaLnBrk="1" hangingPunct="1"/>
            <a:r>
              <a:rPr lang="zh-CN" altLang="en-US" sz="1600" dirty="0">
                <a:latin typeface="Arial" pitchFamily="34" charset="0"/>
              </a:rPr>
              <a:t>前面我们已经讲过，编译的本质是一个翻译的过程</a:t>
            </a:r>
            <a:endParaRPr lang="en-US" altLang="zh-CN" sz="1600" dirty="0">
              <a:latin typeface="Arial" pitchFamily="34" charset="0"/>
            </a:endParaRPr>
          </a:p>
          <a:p>
            <a:pPr eaLnBrk="1" hangingPunct="1"/>
            <a:r>
              <a:rPr lang="zh-CN" altLang="en-US" sz="1600" dirty="0">
                <a:latin typeface="Arial" pitchFamily="34" charset="0"/>
              </a:rPr>
              <a:t>编译器的输入是高级语言程序，例如一个</a:t>
            </a:r>
            <a:r>
              <a:rPr lang="en-US" altLang="zh-CN" sz="1600" dirty="0">
                <a:latin typeface="Arial" pitchFamily="34" charset="0"/>
              </a:rPr>
              <a:t>c</a:t>
            </a:r>
            <a:r>
              <a:rPr lang="zh-CN" altLang="en-US" sz="1600" dirty="0">
                <a:latin typeface="Arial" pitchFamily="34" charset="0"/>
              </a:rPr>
              <a:t>语言程序，输出是汇编语言程序或机器语言程序</a:t>
            </a:r>
            <a:endParaRPr lang="en-US" altLang="zh-CN" sz="1600" dirty="0">
              <a:latin typeface="Arial" pitchFamily="34" charset="0"/>
            </a:endParaRPr>
          </a:p>
          <a:p>
            <a:pPr eaLnBrk="1" hangingPunct="1"/>
            <a:r>
              <a:rPr lang="zh-CN" altLang="en-US" sz="1600" dirty="0">
                <a:latin typeface="Arial" pitchFamily="34" charset="0"/>
              </a:rPr>
              <a:t>那么，机器是如何将</a:t>
            </a:r>
            <a:r>
              <a:rPr lang="en-US" altLang="zh-CN" sz="1600" dirty="0">
                <a:latin typeface="Arial" pitchFamily="34" charset="0"/>
              </a:rPr>
              <a:t>C</a:t>
            </a:r>
            <a:r>
              <a:rPr lang="zh-CN" altLang="en-US" sz="1600" dirty="0">
                <a:latin typeface="Arial" pitchFamily="34" charset="0"/>
              </a:rPr>
              <a:t>语言程序自动翻译成汇编语言程序的呢？</a:t>
            </a:r>
            <a:endParaRPr lang="en-US" altLang="zh-CN" sz="1600" dirty="0">
              <a:latin typeface="Arial" pitchFamily="34" charset="0"/>
            </a:endParaRPr>
          </a:p>
          <a:p>
            <a:pPr defTabSz="948873" eaLnBrk="1" hangingPunct="1">
              <a:defRPr/>
            </a:pPr>
            <a:r>
              <a:rPr lang="zh-CN" altLang="en-US" sz="1700" dirty="0">
                <a:latin typeface="Arial" pitchFamily="34" charset="0"/>
              </a:rPr>
              <a:t>这里，我们可以参考一下人工翻译的过程</a:t>
            </a:r>
          </a:p>
        </p:txBody>
      </p:sp>
    </p:spTree>
    <p:extLst>
      <p:ext uri="{BB962C8B-B14F-4D97-AF65-F5344CB8AC3E}">
        <p14:creationId xmlns:p14="http://schemas.microsoft.com/office/powerpoint/2010/main" val="3943823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50AE390-45C7-4B8F-A2C5-5E70510F9A67}" type="slidenum">
              <a:rPr lang="zh-CN" altLang="en-US">
                <a:latin typeface="Arial" pitchFamily="34" charset="0"/>
              </a:rPr>
              <a:pPr eaLnBrk="1" hangingPunct="1"/>
              <a:t>10</a:t>
            </a:fld>
            <a:endParaRPr lang="en-US" altLang="zh-CN">
              <a:latin typeface="Arial" pitchFamily="34" charset="0"/>
            </a:endParaRPr>
          </a:p>
        </p:txBody>
      </p:sp>
      <p:sp>
        <p:nvSpPr>
          <p:cNvPr id="79875" name="Rectangle 2"/>
          <p:cNvSpPr>
            <a:spLocks noGrp="1" noRot="1" noChangeAspect="1" noChangeArrowheads="1" noTextEdit="1"/>
          </p:cNvSpPr>
          <p:nvPr>
            <p:ph type="sldImg"/>
          </p:nvPr>
        </p:nvSpPr>
        <p:spPr>
          <a:xfrm>
            <a:off x="139700" y="768350"/>
            <a:ext cx="6821488" cy="3836988"/>
          </a:xfrm>
          <a:ln/>
        </p:spPr>
      </p:sp>
      <p:sp>
        <p:nvSpPr>
          <p:cNvPr id="79876" name="Rectangle 3"/>
          <p:cNvSpPr>
            <a:spLocks noGrp="1" noChangeArrowheads="1"/>
          </p:cNvSpPr>
          <p:nvPr>
            <p:ph type="body" idx="1"/>
          </p:nvPr>
        </p:nvSpPr>
        <p:spPr>
          <a:noFill/>
        </p:spPr>
        <p:txBody>
          <a:bodyPr/>
          <a:lstStyle/>
          <a:p>
            <a:pPr eaLnBrk="1" hangingPunct="1"/>
            <a:r>
              <a:rPr lang="zh-CN" altLang="en-US" sz="1500" dirty="0">
                <a:latin typeface="Arial" pitchFamily="34" charset="0"/>
              </a:rPr>
              <a:t>假如说，我们要将一个英文句子“”翻译成汉语，</a:t>
            </a:r>
            <a:endParaRPr lang="en-US" altLang="zh-CN" sz="1500" dirty="0">
              <a:latin typeface="Arial" pitchFamily="34" charset="0"/>
            </a:endParaRPr>
          </a:p>
          <a:p>
            <a:pPr defTabSz="948873" eaLnBrk="1" hangingPunct="1">
              <a:defRPr/>
            </a:pPr>
            <a:r>
              <a:rPr lang="zh-CN" altLang="en-US" sz="1500" dirty="0">
                <a:latin typeface="Arial" pitchFamily="34" charset="0"/>
              </a:rPr>
              <a:t>这里，英语就是源语言，汉语是目标语言</a:t>
            </a:r>
          </a:p>
          <a:p>
            <a:pPr eaLnBrk="1" hangingPunct="1"/>
            <a:r>
              <a:rPr lang="zh-CN" altLang="en-US" sz="1500" dirty="0">
                <a:latin typeface="Arial" pitchFamily="34" charset="0"/>
              </a:rPr>
              <a:t>那么我们是如何进行翻译的呢？</a:t>
            </a:r>
            <a:endParaRPr lang="en-US" altLang="zh-CN" sz="1500" dirty="0">
              <a:latin typeface="Arial" pitchFamily="34" charset="0"/>
            </a:endParaRPr>
          </a:p>
          <a:p>
            <a:pPr eaLnBrk="1" hangingPunct="1"/>
            <a:r>
              <a:rPr lang="zh-CN" altLang="en-US" sz="1500" dirty="0">
                <a:latin typeface="Arial" pitchFamily="34" charset="0"/>
              </a:rPr>
              <a:t>我们说，翻译的过程大体上可以分为两步：</a:t>
            </a:r>
            <a:endParaRPr lang="en-US" altLang="zh-CN" sz="1500" dirty="0">
              <a:latin typeface="Arial" pitchFamily="34" charset="0"/>
            </a:endParaRPr>
          </a:p>
          <a:p>
            <a:pPr eaLnBrk="1" hangingPunct="1"/>
            <a:r>
              <a:rPr lang="en-US" altLang="zh-CN" sz="1700" dirty="0">
                <a:latin typeface="楷体_GB2312" pitchFamily="49" charset="-122"/>
                <a:ea typeface="楷体_GB2312" pitchFamily="49" charset="-122"/>
              </a:rPr>
              <a:t>Step1</a:t>
            </a:r>
            <a:r>
              <a:rPr lang="zh-CN" altLang="en-US" sz="1700" dirty="0">
                <a:latin typeface="楷体_GB2312" pitchFamily="49" charset="-122"/>
                <a:ea typeface="楷体_GB2312" pitchFamily="49" charset="-122"/>
              </a:rPr>
              <a:t>：首先，从源语言即英语方面来</a:t>
            </a:r>
            <a:r>
              <a:rPr lang="zh-CN" altLang="en-US" sz="1700" dirty="0">
                <a:solidFill>
                  <a:schemeClr val="hlink"/>
                </a:solidFill>
                <a:latin typeface="楷体_GB2312" pitchFamily="49" charset="-122"/>
                <a:ea typeface="楷体_GB2312" pitchFamily="49" charset="-122"/>
              </a:rPr>
              <a:t>分析理解这个</a:t>
            </a:r>
            <a:r>
              <a:rPr lang="zh-CN" altLang="en-US" sz="1700" dirty="0">
                <a:latin typeface="楷体_GB2312" pitchFamily="49" charset="-122"/>
                <a:ea typeface="楷体_GB2312" pitchFamily="49" charset="-122"/>
              </a:rPr>
              <a:t>句子要表达的含义（即句子的</a:t>
            </a:r>
            <a:r>
              <a:rPr lang="zh-CN" altLang="en-US" sz="1700" dirty="0">
                <a:solidFill>
                  <a:schemeClr val="hlink"/>
                </a:solidFill>
                <a:latin typeface="楷体_GB2312" pitchFamily="49" charset="-122"/>
                <a:ea typeface="楷体_GB2312" pitchFamily="49" charset="-122"/>
              </a:rPr>
              <a:t>语义</a:t>
            </a:r>
            <a:r>
              <a:rPr lang="zh-CN" altLang="en-US" sz="1700" dirty="0">
                <a:latin typeface="楷体_GB2312" pitchFamily="49" charset="-122"/>
                <a:ea typeface="楷体_GB2312" pitchFamily="49" charset="-122"/>
              </a:rPr>
              <a:t>）</a:t>
            </a:r>
          </a:p>
          <a:p>
            <a:pPr eaLnBrk="1" hangingPunct="1"/>
            <a:r>
              <a:rPr lang="en-US" altLang="zh-CN" sz="1700" dirty="0">
                <a:latin typeface="楷体_GB2312" pitchFamily="49" charset="-122"/>
                <a:ea typeface="楷体_GB2312" pitchFamily="49" charset="-122"/>
              </a:rPr>
              <a:t>Step2</a:t>
            </a:r>
            <a:r>
              <a:rPr lang="zh-CN" altLang="en-US" sz="1700" dirty="0">
                <a:latin typeface="楷体_GB2312" pitchFamily="49" charset="-122"/>
                <a:ea typeface="楷体_GB2312" pitchFamily="49" charset="-122"/>
              </a:rPr>
              <a:t>：接下来，根据这个语义，再用目标语言即汉语的方式说一遍，即完成了翻译的过程</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通过</a:t>
            </a:r>
            <a:r>
              <a:rPr lang="zh-CN" altLang="en-US" sz="1700" dirty="0">
                <a:solidFill>
                  <a:schemeClr val="hlink"/>
                </a:solidFill>
                <a:latin typeface="楷体_GB2312" pitchFamily="49" charset="-122"/>
                <a:ea typeface="楷体_GB2312" pitchFamily="49" charset="-122"/>
              </a:rPr>
              <a:t>分析源语言</a:t>
            </a:r>
            <a:r>
              <a:rPr lang="zh-CN" altLang="en-US" sz="1700" dirty="0">
                <a:latin typeface="楷体_GB2312" pitchFamily="49" charset="-122"/>
                <a:ea typeface="楷体_GB2312" pitchFamily="49" charset="-122"/>
              </a:rPr>
              <a:t>来获得句子</a:t>
            </a:r>
            <a:r>
              <a:rPr lang="zh-CN" altLang="en-US" sz="1700" dirty="0">
                <a:solidFill>
                  <a:schemeClr val="hlink"/>
                </a:solidFill>
                <a:latin typeface="楷体_GB2312" pitchFamily="49" charset="-122"/>
                <a:ea typeface="楷体_GB2312" pitchFamily="49" charset="-122"/>
              </a:rPr>
              <a:t>语义的这一过程称为语义分析</a:t>
            </a:r>
            <a:endParaRPr lang="zh-CN" altLang="en-US" sz="1700" dirty="0">
              <a:latin typeface="楷体_GB2312" pitchFamily="49" charset="-122"/>
              <a:ea typeface="楷体_GB2312" pitchFamily="49" charset="-122"/>
            </a:endParaRPr>
          </a:p>
          <a:p>
            <a:pPr eaLnBrk="1" hangingPunct="1"/>
            <a:r>
              <a:rPr lang="zh-CN" altLang="en-US" sz="1700" dirty="0">
                <a:latin typeface="Arial" pitchFamily="34" charset="0"/>
              </a:rPr>
              <a:t>那么我们是如何分析</a:t>
            </a:r>
            <a:r>
              <a:rPr lang="zh-CN" altLang="en-US" sz="1700" dirty="0">
                <a:latin typeface="楷体_GB2312" pitchFamily="49" charset="-122"/>
                <a:ea typeface="楷体_GB2312" pitchFamily="49" charset="-122"/>
              </a:rPr>
              <a:t>理解一个句子的意思（含义）的呢？</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通常是从划分句子成分入手</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首先要抓住核心谓语动词（</a:t>
            </a:r>
            <a:r>
              <a:rPr lang="en-US" altLang="zh-CN" sz="1700" dirty="0">
                <a:latin typeface="楷体_GB2312" pitchFamily="49" charset="-122"/>
                <a:ea typeface="楷体_GB2312" pitchFamily="49" charset="-122"/>
              </a:rPr>
              <a:t>break</a:t>
            </a:r>
            <a:r>
              <a:rPr lang="zh-CN" altLang="en-US" sz="1700" dirty="0">
                <a:latin typeface="楷体_GB2312" pitchFamily="49" charset="-122"/>
                <a:ea typeface="楷体_GB2312" pitchFamily="49" charset="-122"/>
              </a:rPr>
              <a:t>），谓语动词知道了，句子的一半意思就知道了。</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很容易找到，是动词</a:t>
            </a:r>
            <a:r>
              <a:rPr lang="en-US" altLang="zh-CN" sz="1700" dirty="0">
                <a:latin typeface="楷体_GB2312" pitchFamily="49" charset="-122"/>
                <a:ea typeface="楷体_GB2312" pitchFamily="49" charset="-122"/>
              </a:rPr>
              <a:t>break</a:t>
            </a:r>
            <a:r>
              <a:rPr lang="zh-CN" altLang="en-US" sz="1700" dirty="0">
                <a:latin typeface="楷体_GB2312" pitchFamily="49" charset="-122"/>
                <a:ea typeface="楷体_GB2312" pitchFamily="49" charset="-122"/>
              </a:rPr>
              <a:t>，表示打的意思。</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提到打这个动作，就想知道谁实施了打这个动作，谁是被打的，用什么打的？为什么打？打的结果怎么样？</a:t>
            </a:r>
            <a:r>
              <a:rPr lang="en-US" altLang="zh-CN" sz="1700" dirty="0">
                <a:latin typeface="楷体_GB2312" pitchFamily="49" charset="-122"/>
                <a:ea typeface="楷体_GB2312" pitchFamily="49" charset="-122"/>
              </a:rPr>
              <a:t>……</a:t>
            </a:r>
          </a:p>
          <a:p>
            <a:pPr eaLnBrk="1" hangingPunct="1"/>
            <a:r>
              <a:rPr lang="zh-CN" altLang="en-US" sz="1700" dirty="0">
                <a:latin typeface="楷体_GB2312" pitchFamily="49" charset="-122"/>
                <a:ea typeface="楷体_GB2312" pitchFamily="49" charset="-122"/>
              </a:rPr>
              <a:t>这些都可以通过分析</a:t>
            </a:r>
            <a:r>
              <a:rPr lang="en-US" altLang="zh-CN" sz="1700" dirty="0">
                <a:latin typeface="楷体_GB2312" pitchFamily="49" charset="-122"/>
                <a:ea typeface="楷体_GB2312" pitchFamily="49" charset="-122"/>
              </a:rPr>
              <a:t>break</a:t>
            </a:r>
            <a:r>
              <a:rPr lang="zh-CN" altLang="en-US" sz="1700" dirty="0">
                <a:latin typeface="楷体_GB2312" pitchFamily="49" charset="-122"/>
                <a:ea typeface="楷体_GB2312" pitchFamily="49" charset="-122"/>
              </a:rPr>
              <a:t>的上下文来获得</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由于</a:t>
            </a:r>
            <a:r>
              <a:rPr lang="en-US" altLang="zh-CN" sz="1700" dirty="0">
                <a:latin typeface="楷体_GB2312" pitchFamily="49" charset="-122"/>
                <a:ea typeface="楷体_GB2312" pitchFamily="49" charset="-122"/>
              </a:rPr>
              <a:t>broke</a:t>
            </a:r>
            <a:r>
              <a:rPr lang="zh-CN" altLang="en-US" sz="1700" dirty="0">
                <a:latin typeface="楷体_GB2312" pitchFamily="49" charset="-122"/>
                <a:ea typeface="楷体_GB2312" pitchFamily="49" charset="-122"/>
              </a:rPr>
              <a:t>在这里是主动语态，所以主语</a:t>
            </a:r>
            <a:r>
              <a:rPr lang="en-US" altLang="zh-CN" sz="1700" dirty="0">
                <a:latin typeface="楷体_GB2312" pitchFamily="49" charset="-122"/>
                <a:ea typeface="楷体_GB2312" pitchFamily="49" charset="-122"/>
              </a:rPr>
              <a:t>he</a:t>
            </a:r>
            <a:r>
              <a:rPr lang="zh-CN" altLang="en-US" sz="1700" dirty="0">
                <a:latin typeface="楷体_GB2312" pitchFamily="49" charset="-122"/>
                <a:ea typeface="楷体_GB2312" pitchFamily="49" charset="-122"/>
              </a:rPr>
              <a:t>是打这个动作的施事者</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宾语</a:t>
            </a:r>
            <a:r>
              <a:rPr lang="en-US" altLang="zh-CN" sz="1700" dirty="0">
                <a:latin typeface="楷体_GB2312" pitchFamily="49" charset="-122"/>
                <a:ea typeface="楷体_GB2312" pitchFamily="49" charset="-122"/>
              </a:rPr>
              <a:t>Window</a:t>
            </a:r>
            <a:r>
              <a:rPr lang="zh-CN" altLang="en-US" sz="1700" dirty="0">
                <a:latin typeface="楷体_GB2312" pitchFamily="49" charset="-122"/>
                <a:ea typeface="楷体_GB2312" pitchFamily="49" charset="-122"/>
              </a:rPr>
              <a:t>是打这个动作的受事者</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反过来，如果</a:t>
            </a:r>
            <a:r>
              <a:rPr lang="en-US" altLang="zh-CN" sz="1700" dirty="0">
                <a:latin typeface="楷体_GB2312" pitchFamily="49" charset="-122"/>
                <a:ea typeface="楷体_GB2312" pitchFamily="49" charset="-122"/>
              </a:rPr>
              <a:t>break</a:t>
            </a:r>
            <a:r>
              <a:rPr lang="zh-CN" altLang="en-US" sz="1700" dirty="0">
                <a:latin typeface="楷体_GB2312" pitchFamily="49" charset="-122"/>
                <a:ea typeface="楷体_GB2312" pitchFamily="49" charset="-122"/>
              </a:rPr>
              <a:t>是被动语态</a:t>
            </a:r>
            <a:r>
              <a:rPr lang="en-US" altLang="zh-CN" sz="1700" dirty="0">
                <a:latin typeface="楷体_GB2312" pitchFamily="49" charset="-122"/>
                <a:ea typeface="楷体_GB2312" pitchFamily="49" charset="-122"/>
              </a:rPr>
              <a:t>be broken</a:t>
            </a:r>
            <a:r>
              <a:rPr lang="zh-CN" altLang="en-US" sz="1700" dirty="0">
                <a:latin typeface="楷体_GB2312" pitchFamily="49" charset="-122"/>
                <a:ea typeface="楷体_GB2312" pitchFamily="49" charset="-122"/>
              </a:rPr>
              <a:t>，那么主语就是受事者，宾语就是施事者。</a:t>
            </a:r>
            <a:endParaRPr lang="en-US" altLang="zh-CN" sz="1700" dirty="0">
              <a:latin typeface="楷体_GB2312" pitchFamily="49" charset="-122"/>
              <a:ea typeface="楷体_GB2312" pitchFamily="49" charset="-122"/>
            </a:endParaRPr>
          </a:p>
          <a:p>
            <a:pPr eaLnBrk="1" hangingPunct="1"/>
            <a:r>
              <a:rPr lang="en-US" altLang="zh-CN" sz="1700" dirty="0">
                <a:latin typeface="楷体_GB2312" pitchFamily="49" charset="-122"/>
                <a:ea typeface="楷体_GB2312" pitchFamily="49" charset="-122"/>
              </a:rPr>
              <a:t>With a Hammer</a:t>
            </a:r>
            <a:r>
              <a:rPr lang="zh-CN" altLang="en-US" sz="1700" dirty="0">
                <a:latin typeface="楷体_GB2312" pitchFamily="49" charset="-122"/>
                <a:ea typeface="楷体_GB2312" pitchFamily="49" charset="-122"/>
              </a:rPr>
              <a:t>是补语，表示工具</a:t>
            </a:r>
            <a:endParaRPr lang="en-US" altLang="zh-CN" sz="1700" dirty="0">
              <a:latin typeface="楷体_GB2312" pitchFamily="49" charset="-122"/>
              <a:ea typeface="楷体_GB2312" pitchFamily="49" charset="-122"/>
            </a:endParaRPr>
          </a:p>
          <a:p>
            <a:pPr eaLnBrk="1" hangingPunct="1"/>
            <a:r>
              <a:rPr lang="en-US" altLang="zh-CN" sz="1700" dirty="0">
                <a:latin typeface="楷体_GB2312" pitchFamily="49" charset="-122"/>
                <a:ea typeface="楷体_GB2312" pitchFamily="49" charset="-122"/>
              </a:rPr>
              <a:t>In the Room</a:t>
            </a:r>
            <a:r>
              <a:rPr lang="zh-CN" altLang="en-US" sz="1700" dirty="0">
                <a:latin typeface="楷体_GB2312" pitchFamily="49" charset="-122"/>
                <a:ea typeface="楷体_GB2312" pitchFamily="49" charset="-122"/>
              </a:rPr>
              <a:t>是状语，表示地点</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由此，可以分析出</a:t>
            </a:r>
            <a:r>
              <a:rPr lang="en-US" altLang="zh-CN" sz="1700" dirty="0">
                <a:latin typeface="楷体_GB2312" pitchFamily="49" charset="-122"/>
                <a:ea typeface="楷体_GB2312" pitchFamily="49" charset="-122"/>
              </a:rPr>
              <a:t>Break</a:t>
            </a:r>
            <a:r>
              <a:rPr lang="zh-CN" altLang="en-US" sz="1700" dirty="0">
                <a:latin typeface="楷体_GB2312" pitchFamily="49" charset="-122"/>
                <a:ea typeface="楷体_GB2312" pitchFamily="49" charset="-122"/>
              </a:rPr>
              <a:t>前后出现的这些名词性成分跟</a:t>
            </a:r>
            <a:r>
              <a:rPr lang="en-US" altLang="zh-CN" sz="1700" dirty="0">
                <a:latin typeface="楷体_GB2312" pitchFamily="49" charset="-122"/>
                <a:ea typeface="楷体_GB2312" pitchFamily="49" charset="-122"/>
              </a:rPr>
              <a:t>break</a:t>
            </a:r>
            <a:r>
              <a:rPr lang="zh-CN" altLang="en-US" sz="1700" dirty="0">
                <a:latin typeface="楷体_GB2312" pitchFamily="49" charset="-122"/>
                <a:ea typeface="楷体_GB2312" pitchFamily="49" charset="-122"/>
              </a:rPr>
              <a:t>之间的语义关系，可以用图的形式来表示。</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图中央的核心结点表示句子描述了打这样一个事件，其他四个节点对应句子中提到的</a:t>
            </a:r>
            <a:r>
              <a:rPr lang="en-US" altLang="zh-CN" sz="1700" dirty="0">
                <a:latin typeface="楷体_GB2312" pitchFamily="49" charset="-122"/>
                <a:ea typeface="楷体_GB2312" pitchFamily="49" charset="-122"/>
              </a:rPr>
              <a:t>4</a:t>
            </a:r>
            <a:r>
              <a:rPr lang="zh-CN" altLang="en-US" sz="1700" dirty="0">
                <a:latin typeface="楷体_GB2312" pitchFamily="49" charset="-122"/>
                <a:ea typeface="楷体_GB2312" pitchFamily="49" charset="-122"/>
              </a:rPr>
              <a:t>个实体，分别是</a:t>
            </a:r>
            <a:r>
              <a:rPr lang="en-US" altLang="zh-CN" sz="1700" dirty="0">
                <a:latin typeface="楷体_GB2312" pitchFamily="49" charset="-122"/>
                <a:ea typeface="楷体_GB2312" pitchFamily="49" charset="-122"/>
              </a:rPr>
              <a:t>……</a:t>
            </a:r>
          </a:p>
          <a:p>
            <a:pPr eaLnBrk="1" hangingPunct="1"/>
            <a:r>
              <a:rPr lang="zh-CN" altLang="en-US" sz="1700" dirty="0">
                <a:latin typeface="楷体_GB2312" pitchFamily="49" charset="-122"/>
                <a:ea typeface="楷体_GB2312" pitchFamily="49" charset="-122"/>
              </a:rPr>
              <a:t>从核心节点到其他四个节点分别引出四条边，这四条有向边上的信息表示了这四个实体与核心动作之间的语义关系。</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其中人是动作的施事者，</a:t>
            </a:r>
            <a:r>
              <a:rPr lang="en-US" altLang="zh-CN" sz="1700" dirty="0">
                <a:latin typeface="楷体_GB2312" pitchFamily="49" charset="-122"/>
                <a:ea typeface="楷体_GB2312" pitchFamily="49" charset="-122"/>
              </a:rPr>
              <a:t>……</a:t>
            </a:r>
          </a:p>
          <a:p>
            <a:pPr eaLnBrk="1" hangingPunct="1"/>
            <a:r>
              <a:rPr lang="zh-CN" altLang="en-US" sz="1700" dirty="0">
                <a:latin typeface="楷体_GB2312" pitchFamily="49" charset="-122"/>
                <a:ea typeface="楷体_GB2312" pitchFamily="49" charset="-122"/>
              </a:rPr>
              <a:t>这就是这个句子的意思。</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根据这个图所表达的意思，再用汉语的方式说一遍，即完成的翻译的过程。</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该图是一种中间表示，</a:t>
            </a:r>
            <a:r>
              <a:rPr lang="zh-CN" altLang="en-US" sz="1700" b="1" dirty="0">
                <a:latin typeface="楷体" pitchFamily="49" charset="-122"/>
                <a:ea typeface="楷体" pitchFamily="49" charset="-122"/>
                <a:cs typeface="Times New Roman" pitchFamily="18" charset="0"/>
              </a:rPr>
              <a:t>独立于具体的语言</a:t>
            </a:r>
            <a:r>
              <a:rPr lang="zh-CN" altLang="en-US" sz="1700" dirty="0">
                <a:latin typeface="楷体_GB2312" pitchFamily="49" charset="-122"/>
                <a:ea typeface="楷体_GB2312" pitchFamily="49" charset="-122"/>
              </a:rPr>
              <a:t>，也就是说英语中可以用它来表示，汉语中也可以用它来表示，日语、法语、德语、意大利语等等都可以用它来表示</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有了这张图，不管目标语言是什么，都可以进行翻译。</a:t>
            </a:r>
            <a:endParaRPr lang="en-US" altLang="zh-CN" sz="1700" dirty="0">
              <a:latin typeface="楷体_GB2312" pitchFamily="49" charset="-122"/>
              <a:ea typeface="楷体_GB2312" pitchFamily="49" charset="-122"/>
            </a:endParaRPr>
          </a:p>
          <a:p>
            <a:pPr eaLnBrk="1" hangingPunct="1"/>
            <a:r>
              <a:rPr lang="zh-CN" altLang="en-US" sz="1700" dirty="0">
                <a:latin typeface="楷体_GB2312" pitchFamily="49" charset="-122"/>
                <a:ea typeface="楷体_GB2312" pitchFamily="49" charset="-122"/>
              </a:rPr>
              <a:t>中间表示是非常重要的，它起到一个桥梁的作用</a:t>
            </a:r>
            <a:endParaRPr lang="en-US" altLang="zh-CN" sz="1700" dirty="0">
              <a:latin typeface="楷体_GB2312" pitchFamily="49" charset="-122"/>
              <a:ea typeface="楷体_GB2312" pitchFamily="49" charset="-122"/>
            </a:endParaRPr>
          </a:p>
        </p:txBody>
      </p:sp>
    </p:spTree>
    <p:extLst>
      <p:ext uri="{BB962C8B-B14F-4D97-AF65-F5344CB8AC3E}">
        <p14:creationId xmlns:p14="http://schemas.microsoft.com/office/powerpoint/2010/main" val="2138487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90057" eaLnBrk="0" hangingPunct="0">
              <a:defRPr>
                <a:solidFill>
                  <a:schemeClr val="tx1"/>
                </a:solidFill>
                <a:latin typeface="Tahoma" pitchFamily="34" charset="0"/>
                <a:ea typeface="宋体" pitchFamily="2" charset="-122"/>
              </a:defRPr>
            </a:lvl1pPr>
            <a:lvl2pPr marL="770959" indent="-296523" defTabSz="990057" eaLnBrk="0" hangingPunct="0">
              <a:defRPr>
                <a:solidFill>
                  <a:schemeClr val="tx1"/>
                </a:solidFill>
                <a:latin typeface="Tahoma" pitchFamily="34" charset="0"/>
                <a:ea typeface="宋体" pitchFamily="2" charset="-122"/>
              </a:defRPr>
            </a:lvl2pPr>
            <a:lvl3pPr marL="1186091" indent="-237218" defTabSz="990057" eaLnBrk="0" hangingPunct="0">
              <a:defRPr>
                <a:solidFill>
                  <a:schemeClr val="tx1"/>
                </a:solidFill>
                <a:latin typeface="Tahoma" pitchFamily="34" charset="0"/>
                <a:ea typeface="宋体" pitchFamily="2" charset="-122"/>
              </a:defRPr>
            </a:lvl3pPr>
            <a:lvl4pPr marL="1660528" indent="-237218" defTabSz="990057" eaLnBrk="0" hangingPunct="0">
              <a:defRPr>
                <a:solidFill>
                  <a:schemeClr val="tx1"/>
                </a:solidFill>
                <a:latin typeface="Tahoma" pitchFamily="34" charset="0"/>
                <a:ea typeface="宋体" pitchFamily="2" charset="-122"/>
              </a:defRPr>
            </a:lvl4pPr>
            <a:lvl5pPr marL="2134964" indent="-237218" defTabSz="990057" eaLnBrk="0" hangingPunct="0">
              <a:defRPr>
                <a:solidFill>
                  <a:schemeClr val="tx1"/>
                </a:solidFill>
                <a:latin typeface="Tahoma" pitchFamily="34" charset="0"/>
                <a:ea typeface="宋体" pitchFamily="2" charset="-122"/>
              </a:defRPr>
            </a:lvl5pPr>
            <a:lvl6pPr marL="2609400" indent="-237218" defTabSz="990057" eaLnBrk="0" fontAlgn="base" hangingPunct="0">
              <a:spcBef>
                <a:spcPct val="0"/>
              </a:spcBef>
              <a:spcAft>
                <a:spcPct val="0"/>
              </a:spcAft>
              <a:defRPr>
                <a:solidFill>
                  <a:schemeClr val="tx1"/>
                </a:solidFill>
                <a:latin typeface="Tahoma" pitchFamily="34" charset="0"/>
                <a:ea typeface="宋体" pitchFamily="2" charset="-122"/>
              </a:defRPr>
            </a:lvl6pPr>
            <a:lvl7pPr marL="3083837" indent="-237218" defTabSz="990057" eaLnBrk="0" fontAlgn="base" hangingPunct="0">
              <a:spcBef>
                <a:spcPct val="0"/>
              </a:spcBef>
              <a:spcAft>
                <a:spcPct val="0"/>
              </a:spcAft>
              <a:defRPr>
                <a:solidFill>
                  <a:schemeClr val="tx1"/>
                </a:solidFill>
                <a:latin typeface="Tahoma" pitchFamily="34" charset="0"/>
                <a:ea typeface="宋体" pitchFamily="2" charset="-122"/>
              </a:defRPr>
            </a:lvl7pPr>
            <a:lvl8pPr marL="3558273" indent="-237218" defTabSz="990057" eaLnBrk="0" fontAlgn="base" hangingPunct="0">
              <a:spcBef>
                <a:spcPct val="0"/>
              </a:spcBef>
              <a:spcAft>
                <a:spcPct val="0"/>
              </a:spcAft>
              <a:defRPr>
                <a:solidFill>
                  <a:schemeClr val="tx1"/>
                </a:solidFill>
                <a:latin typeface="Tahoma" pitchFamily="34" charset="0"/>
                <a:ea typeface="宋体" pitchFamily="2" charset="-122"/>
              </a:defRPr>
            </a:lvl8pPr>
            <a:lvl9pPr marL="4032710" indent="-237218" defTabSz="990057"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50AE390-45C7-4B8F-A2C5-5E70510F9A67}" type="slidenum">
              <a:rPr lang="zh-CN" altLang="en-US">
                <a:latin typeface="Arial" pitchFamily="34" charset="0"/>
              </a:rPr>
              <a:pPr eaLnBrk="1" hangingPunct="1"/>
              <a:t>11</a:t>
            </a:fld>
            <a:endParaRPr lang="en-US" altLang="zh-CN">
              <a:latin typeface="Arial" pitchFamily="34" charset="0"/>
            </a:endParaRPr>
          </a:p>
        </p:txBody>
      </p:sp>
      <p:sp>
        <p:nvSpPr>
          <p:cNvPr id="79875" name="Rectangle 2"/>
          <p:cNvSpPr>
            <a:spLocks noGrp="1" noRot="1" noChangeAspect="1" noChangeArrowheads="1" noTextEdit="1"/>
          </p:cNvSpPr>
          <p:nvPr>
            <p:ph type="sldImg"/>
          </p:nvPr>
        </p:nvSpPr>
        <p:spPr>
          <a:xfrm>
            <a:off x="139700" y="768350"/>
            <a:ext cx="6821488" cy="3836988"/>
          </a:xfrm>
          <a:ln/>
        </p:spPr>
      </p:sp>
      <p:sp>
        <p:nvSpPr>
          <p:cNvPr id="79876" name="Rectangle 3"/>
          <p:cNvSpPr>
            <a:spLocks noGrp="1" noChangeArrowheads="1"/>
          </p:cNvSpPr>
          <p:nvPr>
            <p:ph type="body" idx="1"/>
          </p:nvPr>
        </p:nvSpPr>
        <p:spPr>
          <a:noFill/>
        </p:spPr>
        <p:txBody>
          <a:bodyPr/>
          <a:lstStyle/>
          <a:p>
            <a:pPr eaLnBrk="1" hangingPunct="1"/>
            <a:r>
              <a:rPr lang="zh-CN" altLang="en-US" sz="1500" dirty="0">
                <a:latin typeface="Arial" pitchFamily="34" charset="0"/>
              </a:rPr>
              <a:t>那么，我们回过头再来看，是根据什么划分句子成分的呢？</a:t>
            </a:r>
          </a:p>
          <a:p>
            <a:pPr eaLnBrk="1" hangingPunct="1"/>
            <a:r>
              <a:rPr lang="zh-CN" altLang="en-US" sz="1500" dirty="0">
                <a:latin typeface="Arial" pitchFamily="34" charset="0"/>
              </a:rPr>
              <a:t>我们知道，</a:t>
            </a:r>
          </a:p>
          <a:p>
            <a:pPr eaLnBrk="1" hangingPunct="1"/>
            <a:r>
              <a:rPr lang="zh-CN" altLang="en-US" sz="1500" dirty="0">
                <a:latin typeface="Arial" pitchFamily="34" charset="0"/>
              </a:rPr>
              <a:t>主语和宾语通常是由名词短语构成</a:t>
            </a:r>
            <a:r>
              <a:rPr lang="en-US" altLang="zh-CN" sz="1500" dirty="0">
                <a:latin typeface="Arial" pitchFamily="34" charset="0"/>
              </a:rPr>
              <a:t>,</a:t>
            </a:r>
          </a:p>
          <a:p>
            <a:pPr eaLnBrk="1" hangingPunct="1"/>
            <a:r>
              <a:rPr lang="zh-CN" altLang="en-US" sz="1500" dirty="0">
                <a:latin typeface="Arial" pitchFamily="34" charset="0"/>
              </a:rPr>
              <a:t>补语和状语通常是由介词短语构成</a:t>
            </a:r>
          </a:p>
          <a:p>
            <a:pPr eaLnBrk="1" hangingPunct="1"/>
            <a:r>
              <a:rPr lang="zh-CN" altLang="en-US" sz="1500" dirty="0">
                <a:latin typeface="Arial" pitchFamily="34" charset="0"/>
              </a:rPr>
              <a:t>因此，要想划分句子成分，关键是识别出句子中的各类短语，这一过程称为语法分析</a:t>
            </a:r>
          </a:p>
          <a:p>
            <a:pPr eaLnBrk="1" hangingPunct="1"/>
            <a:endParaRPr lang="zh-CN" altLang="en-US" sz="1500" dirty="0">
              <a:latin typeface="Arial" pitchFamily="34" charset="0"/>
            </a:endParaRPr>
          </a:p>
          <a:p>
            <a:pPr eaLnBrk="1" hangingPunct="1"/>
            <a:r>
              <a:rPr lang="zh-CN" altLang="en-US" sz="1500" dirty="0">
                <a:latin typeface="Arial" pitchFamily="34" charset="0"/>
              </a:rPr>
              <a:t>那么，我们又是如何识别各类短语的呢？</a:t>
            </a:r>
          </a:p>
          <a:p>
            <a:pPr eaLnBrk="1" hangingPunct="1"/>
            <a:r>
              <a:rPr lang="zh-CN" altLang="en-US" sz="1500" dirty="0">
                <a:latin typeface="Arial" pitchFamily="34" charset="0"/>
              </a:rPr>
              <a:t>是通过词性，例如，冠词加上名词构成一个名词短语，介词加上名词构成一个介词短语，</a:t>
            </a:r>
          </a:p>
          <a:p>
            <a:pPr eaLnBrk="1" hangingPunct="1"/>
            <a:r>
              <a:rPr lang="zh-CN" altLang="en-US" sz="1500" dirty="0">
                <a:latin typeface="Arial" pitchFamily="34" charset="0"/>
              </a:rPr>
              <a:t>因此，要想识别各类短语，关键是确定各个单词的词性（或者说是词类），这一过程称为词法分析</a:t>
            </a:r>
          </a:p>
          <a:p>
            <a:pPr eaLnBrk="1" hangingPunct="1"/>
            <a:endParaRPr lang="zh-CN" altLang="en-US" sz="1500" dirty="0">
              <a:latin typeface="Arial" pitchFamily="34" charset="0"/>
            </a:endParaRPr>
          </a:p>
          <a:p>
            <a:pPr eaLnBrk="1" hangingPunct="1"/>
            <a:r>
              <a:rPr lang="zh-CN" altLang="en-US" sz="1500" dirty="0">
                <a:latin typeface="Arial" pitchFamily="34" charset="0"/>
              </a:rPr>
              <a:t>综上所述，我们可以得到一个句子的分析过程，即先做词法分析，在此基础上做语法分析，再进一步做语义分析</a:t>
            </a:r>
          </a:p>
          <a:p>
            <a:pPr eaLnBrk="1" hangingPunct="1"/>
            <a:endParaRPr lang="en-US" altLang="zh-CN" sz="1500" dirty="0">
              <a:latin typeface="Arial" pitchFamily="34" charset="0"/>
            </a:endParaRPr>
          </a:p>
        </p:txBody>
      </p:sp>
    </p:spTree>
    <p:extLst>
      <p:ext uri="{BB962C8B-B14F-4D97-AF65-F5344CB8AC3E}">
        <p14:creationId xmlns:p14="http://schemas.microsoft.com/office/powerpoint/2010/main" val="3991157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015472"/>
            <a:ext cx="8723376" cy="998685"/>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9B81ABC3-7603-4C78-B3C4-AD83C1CB8892}" type="slidenum">
              <a:rPr lang="zh-CN" altLang="en-US"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dirty="0"/>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877DB5C4-EDEC-409D-BB92-E8AE453AA2A4}" type="slidenum">
              <a:rPr lang="zh-CN" altLang="en-US" smtClean="0"/>
              <a:pPr>
                <a:defRPr/>
              </a:pPr>
              <a:t>‹#›</a:t>
            </a:fld>
            <a:endParaRPr lang="en-US" altLang="zh-CN"/>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71450"/>
            <a:ext cx="8695944" cy="1404451"/>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4" y="1059583"/>
            <a:ext cx="8824831" cy="576063"/>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899592" y="267494"/>
            <a:ext cx="7787208" cy="360040"/>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4" name="Date Placeholder 3"/>
          <p:cNvSpPr>
            <a:spLocks noGrp="1"/>
          </p:cNvSpPr>
          <p:nvPr>
            <p:ph type="dt" sz="half" idx="2"/>
          </p:nvPr>
        </p:nvSpPr>
        <p:spPr>
          <a:xfrm>
            <a:off x="5163672" y="4687623"/>
            <a:ext cx="3786690" cy="273844"/>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ltLang="zh-CN"/>
          </a:p>
        </p:txBody>
      </p:sp>
      <p:sp>
        <p:nvSpPr>
          <p:cNvPr id="5" name="Footer Placeholder 4"/>
          <p:cNvSpPr>
            <a:spLocks noGrp="1"/>
          </p:cNvSpPr>
          <p:nvPr>
            <p:ph type="ftr" sz="quarter" idx="3"/>
          </p:nvPr>
        </p:nvSpPr>
        <p:spPr>
          <a:xfrm>
            <a:off x="193643" y="4687623"/>
            <a:ext cx="3786691" cy="273844"/>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ltLang="zh-CN"/>
          </a:p>
        </p:txBody>
      </p:sp>
      <p:sp>
        <p:nvSpPr>
          <p:cNvPr id="6" name="Slide Number Placeholder 5"/>
          <p:cNvSpPr>
            <a:spLocks noGrp="1"/>
          </p:cNvSpPr>
          <p:nvPr>
            <p:ph type="sldNum" sz="quarter" idx="4"/>
          </p:nvPr>
        </p:nvSpPr>
        <p:spPr>
          <a:xfrm>
            <a:off x="3991088" y="4687623"/>
            <a:ext cx="1161826" cy="273844"/>
          </a:xfrm>
          <a:prstGeom prst="rect">
            <a:avLst/>
          </a:prstGeom>
        </p:spPr>
        <p:txBody>
          <a:bodyPr vert="horz" lIns="91440" tIns="45720" rIns="91440" bIns="45720" rtlCol="0" anchor="ctr"/>
          <a:lstStyle>
            <a:lvl1pPr algn="ctr">
              <a:defRPr sz="1000">
                <a:solidFill>
                  <a:schemeClr val="tx2"/>
                </a:solidFill>
              </a:defRPr>
            </a:lvl1pPr>
          </a:lstStyle>
          <a:p>
            <a:pPr>
              <a:defRPr/>
            </a:pPr>
            <a:fld id="{2EE61635-C8B6-452C-BD01-B454964319DE}" type="slidenum">
              <a:rPr lang="zh-CN" altLang="en-US" smtClean="0"/>
              <a:pPr>
                <a:defRPr/>
              </a:pPr>
              <a:t>‹#›</a:t>
            </a:fld>
            <a:endParaRPr lang="en-US" altLang="zh-CN"/>
          </a:p>
        </p:txBody>
      </p:sp>
      <p:sp>
        <p:nvSpPr>
          <p:cNvPr id="3" name="Text Placeholder 2"/>
          <p:cNvSpPr>
            <a:spLocks noGrp="1"/>
          </p:cNvSpPr>
          <p:nvPr>
            <p:ph type="body" idx="1"/>
          </p:nvPr>
        </p:nvSpPr>
        <p:spPr>
          <a:xfrm>
            <a:off x="228605" y="1368352"/>
            <a:ext cx="5927571" cy="322627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 bg1="lt1" tx1="dk1" bg2="lt2" tx2="dk2" accent1="accent1" accent2="accent2" accent3="accent3" accent4="accent4" accent5="accent5" accent6="accent6" hlink="hlink" folHlink="folHlink"/>
  <p:sldLayoutIdLst>
    <p:sldLayoutId id="2147485605" r:id="rId1"/>
    <p:sldLayoutId id="2147485606" r:id="rId2"/>
  </p:sldLayoutIdLst>
  <p:txStyles>
    <p:titleStyle>
      <a:lvl1pPr algn="l" defTabSz="914400" rtl="0" eaLnBrk="1" latinLnBrk="0" hangingPunct="1">
        <a:spcBef>
          <a:spcPct val="0"/>
        </a:spcBef>
        <a:buNone/>
        <a:defRPr sz="4000" kern="1200" baseline="0">
          <a:solidFill>
            <a:srgbClr val="FFFFFF"/>
          </a:solidFill>
          <a:latin typeface="+mj-lt"/>
          <a:ea typeface="黑体" panose="02010609060101010101"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QQ截图201607142012副本.jpg"/>
          <p:cNvPicPr>
            <a:picLocks noChangeAspect="1" noChangeArrowheads="1"/>
          </p:cNvPicPr>
          <p:nvPr/>
        </p:nvPicPr>
        <p:blipFill>
          <a:blip r:embed="rId3"/>
          <a:srcRect/>
          <a:stretch>
            <a:fillRect/>
          </a:stretch>
        </p:blipFill>
        <p:spPr bwMode="auto">
          <a:xfrm>
            <a:off x="0" y="-1"/>
            <a:ext cx="9144000" cy="5152203"/>
          </a:xfrm>
          <a:prstGeom prst="rect">
            <a:avLst/>
          </a:prstGeom>
          <a:noFill/>
        </p:spPr>
      </p:pic>
      <p:sp>
        <p:nvSpPr>
          <p:cNvPr id="10" name="Rectangle 2"/>
          <p:cNvSpPr txBox="1">
            <a:spLocks noChangeArrowheads="1"/>
          </p:cNvSpPr>
          <p:nvPr/>
        </p:nvSpPr>
        <p:spPr>
          <a:xfrm>
            <a:off x="4714876" y="1714494"/>
            <a:ext cx="3443254" cy="939546"/>
          </a:xfrm>
          <a:prstGeom prst="rect">
            <a:avLst/>
          </a:prstGeom>
        </p:spPr>
        <p:txBody>
          <a:bodyPr vert="horz" lIns="91440" tIns="45720" rIns="91440" bIns="45720" rtlCol="0" anchor="ctr">
            <a:noAutofit/>
          </a:bodyPr>
          <a:lstStyle/>
          <a:p>
            <a:pPr fontAlgn="auto">
              <a:spcAft>
                <a:spcPts val="0"/>
              </a:spcAft>
              <a:defRPr/>
            </a:pPr>
            <a:r>
              <a:rPr kumimoji="0" lang="en-US" altLang="zh-CN" sz="4000" b="1" i="0" u="none" strike="noStrike" kern="1200" cap="none" spc="0" normalizeH="0" baseline="0" noProof="0" dirty="0">
                <a:ln>
                  <a:noFill/>
                </a:ln>
                <a:solidFill>
                  <a:schemeClr val="bg1"/>
                </a:solidFill>
                <a:effectLst/>
                <a:uLnTx/>
                <a:uFillTx/>
                <a:latin typeface="+mj-lt"/>
                <a:ea typeface="楷体" pitchFamily="49" charset="-122"/>
                <a:cs typeface="+mj-cs"/>
              </a:rPr>
              <a:t> </a:t>
            </a:r>
            <a:r>
              <a:rPr lang="zh-CN" altLang="en-US" sz="3500" spc="600" dirty="0">
                <a:solidFill>
                  <a:schemeClr val="bg1"/>
                </a:solidFill>
                <a:latin typeface="微软雅黑" pitchFamily="34" charset="-122"/>
                <a:ea typeface="微软雅黑" pitchFamily="34" charset="-122"/>
                <a:cs typeface="+mj-cs"/>
              </a:rPr>
              <a:t>第一章 绪论</a:t>
            </a:r>
          </a:p>
        </p:txBody>
      </p:sp>
      <p:sp>
        <p:nvSpPr>
          <p:cNvPr id="4" name="Rectangle 2"/>
          <p:cNvSpPr txBox="1">
            <a:spLocks noChangeArrowheads="1"/>
          </p:cNvSpPr>
          <p:nvPr/>
        </p:nvSpPr>
        <p:spPr>
          <a:xfrm>
            <a:off x="4857752" y="2428874"/>
            <a:ext cx="3443254" cy="93954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500" b="1" i="0" u="none" strike="noStrike" kern="1200" cap="none" spc="0" normalizeH="0" baseline="0" noProof="0" dirty="0">
                <a:ln>
                  <a:noFill/>
                </a:ln>
                <a:solidFill>
                  <a:schemeClr val="bg1"/>
                </a:solidFill>
                <a:effectLst/>
                <a:uLnTx/>
                <a:uFillTx/>
                <a:latin typeface="+mj-lt"/>
                <a:ea typeface="楷体" pitchFamily="49" charset="-122"/>
                <a:cs typeface="+mj-cs"/>
              </a:rPr>
              <a:t> </a:t>
            </a:r>
            <a:r>
              <a:rPr kumimoji="0" lang="zh-CN" altLang="en-US" sz="2000" b="1" i="0" u="none" strike="noStrike" kern="1200" cap="none" spc="0" normalizeH="0" baseline="0" noProof="0" dirty="0">
                <a:ln>
                  <a:noFill/>
                </a:ln>
                <a:solidFill>
                  <a:schemeClr val="bg1"/>
                </a:solidFill>
                <a:effectLst/>
                <a:uLnTx/>
                <a:uFillTx/>
                <a:latin typeface="+mj-lt"/>
                <a:ea typeface="楷体" pitchFamily="49" charset="-122"/>
                <a:cs typeface="+mj-cs"/>
              </a:rPr>
              <a:t>哈尔滨工业大学  </a:t>
            </a:r>
            <a:r>
              <a:rPr lang="zh-CN" altLang="en-US" sz="2000" b="1">
                <a:solidFill>
                  <a:schemeClr val="bg1"/>
                </a:solidFill>
                <a:latin typeface="+mj-lt"/>
                <a:ea typeface="楷体" pitchFamily="49" charset="-122"/>
                <a:cs typeface="+mj-cs"/>
              </a:rPr>
              <a:t>朱庆福</a:t>
            </a:r>
            <a:endParaRPr kumimoji="0" lang="zh-CN" altLang="en-US" sz="2000" b="1" i="0" u="none" strike="noStrike" kern="1200" cap="none" spc="600" normalizeH="0" baseline="0" noProof="0" dirty="0">
              <a:ln>
                <a:noFill/>
              </a:ln>
              <a:solidFill>
                <a:schemeClr val="bg1"/>
              </a:solidFill>
              <a:effectLst/>
              <a:uLnTx/>
              <a:uFillTx/>
              <a:latin typeface="微软雅黑" pitchFamily="34" charset="-122"/>
              <a:ea typeface="微软雅黑" pitchFamily="34" charset="-122"/>
              <a:cs typeface="+mj-cs"/>
            </a:endParaRPr>
          </a:p>
        </p:txBody>
      </p:sp>
      <p:sp>
        <p:nvSpPr>
          <p:cNvPr id="5" name="Rectangle 2"/>
          <p:cNvSpPr txBox="1">
            <a:spLocks noChangeArrowheads="1"/>
          </p:cNvSpPr>
          <p:nvPr/>
        </p:nvSpPr>
        <p:spPr>
          <a:xfrm>
            <a:off x="5357840" y="1344613"/>
            <a:ext cx="3143250" cy="441325"/>
          </a:xfrm>
          <a:prstGeom prst="rect">
            <a:avLst/>
          </a:prstGeom>
          <a:ln w="12700">
            <a:noFill/>
          </a:ln>
        </p:spPr>
        <p:txBody>
          <a:bodyPr anchor="ctr"/>
          <a:lstStyle/>
          <a:p>
            <a:pPr eaLnBrk="1" fontAlgn="auto" hangingPunct="1">
              <a:spcAft>
                <a:spcPts val="0"/>
              </a:spcAft>
              <a:defRPr/>
            </a:pPr>
            <a:r>
              <a:rPr lang="zh-CN" altLang="en-US" sz="2000" spc="300" dirty="0">
                <a:solidFill>
                  <a:schemeClr val="bg1"/>
                </a:solidFill>
                <a:latin typeface="微软雅黑" pitchFamily="34" charset="-122"/>
                <a:ea typeface="微软雅黑" pitchFamily="34" charset="-122"/>
                <a:cs typeface="+mj-cs"/>
              </a:rPr>
              <a:t>编译原理</a:t>
            </a:r>
            <a:endParaRPr lang="zh-CN" altLang="en-US" sz="800" spc="300" dirty="0">
              <a:solidFill>
                <a:schemeClr val="bg1"/>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372952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1014442" y="929247"/>
            <a:ext cx="7772400" cy="1213875"/>
          </a:xfrm>
        </p:spPr>
        <p:txBody>
          <a:bodyPr/>
          <a:lstStyle/>
          <a:p>
            <a:pPr algn="ctr" eaLnBrk="1" hangingPunct="1">
              <a:buFont typeface="Wingdings" pitchFamily="2" charset="2"/>
              <a:buNone/>
            </a:pPr>
            <a:endParaRPr lang="en-US" altLang="zh-CN" sz="1800" dirty="0">
              <a:solidFill>
                <a:srgbClr val="0000FF"/>
              </a:solidFill>
              <a:ea typeface="楷体_GB2312" pitchFamily="49" charset="-122"/>
              <a:cs typeface="Times New Roman" pitchFamily="18" charset="0"/>
            </a:endParaRPr>
          </a:p>
          <a:p>
            <a:pPr eaLnBrk="1" hangingPunct="1">
              <a:buFont typeface="Wingdings" pitchFamily="2" charset="2"/>
              <a:buNone/>
            </a:pPr>
            <a:r>
              <a:rPr lang="en-US" altLang="zh-CN" sz="2000" dirty="0">
                <a:solidFill>
                  <a:schemeClr val="accent2">
                    <a:lumMod val="75000"/>
                  </a:schemeClr>
                </a:solidFill>
                <a:ea typeface="楷体_GB2312" pitchFamily="49" charset="-122"/>
                <a:cs typeface="Times New Roman" pitchFamily="18" charset="0"/>
              </a:rPr>
              <a:t> </a:t>
            </a:r>
            <a:r>
              <a:rPr lang="en-US" altLang="zh-CN" dirty="0">
                <a:solidFill>
                  <a:schemeClr val="accent2">
                    <a:lumMod val="75000"/>
                  </a:schemeClr>
                </a:solidFill>
                <a:ea typeface="楷体_GB2312" pitchFamily="49" charset="-122"/>
                <a:cs typeface="Times New Roman" pitchFamily="18" charset="0"/>
              </a:rPr>
              <a:t>In  the  room  , he  broke  a  window  with  a  hammer </a:t>
            </a:r>
            <a:endParaRPr lang="zh-CN" altLang="en-US" dirty="0">
              <a:solidFill>
                <a:schemeClr val="accent2">
                  <a:lumMod val="75000"/>
                </a:schemeClr>
              </a:solidFill>
              <a:ea typeface="楷体_GB2312" pitchFamily="49" charset="-122"/>
              <a:cs typeface="Times New Roman" pitchFamily="18" charset="0"/>
            </a:endParaRPr>
          </a:p>
        </p:txBody>
      </p:sp>
      <p:pic>
        <p:nvPicPr>
          <p:cNvPr id="16415" name="Picture 31"/>
          <p:cNvPicPr>
            <a:picLocks noChangeAspect="1" noChangeArrowheads="1"/>
          </p:cNvPicPr>
          <p:nvPr/>
        </p:nvPicPr>
        <p:blipFill>
          <a:blip r:embed="rId3"/>
          <a:stretch>
            <a:fillRect/>
          </a:stretch>
        </p:blipFill>
        <p:spPr bwMode="auto">
          <a:xfrm>
            <a:off x="7786942" y="1340798"/>
            <a:ext cx="648074" cy="1010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2"/>
          <p:cNvSpPr>
            <a:spLocks noGrp="1" noChangeArrowheads="1"/>
          </p:cNvSpPr>
          <p:nvPr>
            <p:ph type="title"/>
          </p:nvPr>
        </p:nvSpPr>
        <p:spPr/>
        <p:txBody>
          <a:bodyPr>
            <a:noAutofit/>
          </a:bodyPr>
          <a:lstStyle/>
          <a:p>
            <a:pPr eaLnBrk="1" hangingPunct="1"/>
            <a:r>
              <a:rPr lang="zh-CN" altLang="en-US" sz="3000" spc="300" dirty="0">
                <a:solidFill>
                  <a:schemeClr val="tx1"/>
                </a:solidFill>
                <a:latin typeface="微软雅黑" pitchFamily="34" charset="-122"/>
                <a:ea typeface="微软雅黑" pitchFamily="34" charset="-122"/>
              </a:rPr>
              <a:t>人工英汉翻译的例子</a:t>
            </a:r>
            <a:endParaRPr lang="en-US" altLang="zh-CN" sz="3000" spc="300" dirty="0">
              <a:solidFill>
                <a:schemeClr val="tx1"/>
              </a:solidFill>
              <a:latin typeface="微软雅黑" pitchFamily="34" charset="-122"/>
              <a:ea typeface="微软雅黑" pitchFamily="34" charset="-122"/>
            </a:endParaRPr>
          </a:p>
        </p:txBody>
      </p:sp>
      <p:sp>
        <p:nvSpPr>
          <p:cNvPr id="6" name="矩形 5"/>
          <p:cNvSpPr/>
          <p:nvPr/>
        </p:nvSpPr>
        <p:spPr>
          <a:xfrm>
            <a:off x="4185824" y="1571618"/>
            <a:ext cx="1512888" cy="1631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a:t>
            </a:r>
            <a:endParaRPr lang="zh-CN" altLang="en-US" dirty="0">
              <a:solidFill>
                <a:srgbClr val="FF0000"/>
              </a:solidFill>
            </a:endParaRPr>
          </a:p>
        </p:txBody>
      </p:sp>
      <p:cxnSp>
        <p:nvCxnSpPr>
          <p:cNvPr id="27" name="直接连接符 26"/>
          <p:cNvCxnSpPr/>
          <p:nvPr/>
        </p:nvCxnSpPr>
        <p:spPr>
          <a:xfrm>
            <a:off x="3000364" y="1697299"/>
            <a:ext cx="325438" cy="0"/>
          </a:xfrm>
          <a:prstGeom prst="line">
            <a:avLst/>
          </a:prstGeom>
          <a:ln w="76200" cmpd="dbl">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48059" y="1675749"/>
            <a:ext cx="523875"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46184" y="1361294"/>
            <a:ext cx="352425" cy="235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0000"/>
                </a:solidFill>
                <a:latin typeface="Times New Roman" pitchFamily="18" charset="0"/>
                <a:cs typeface="Times New Roman" pitchFamily="18" charset="0"/>
              </a:rPr>
              <a:t>[</a:t>
            </a:r>
            <a:endParaRPr lang="zh-CN" altLang="en-US" sz="2400" b="1" dirty="0">
              <a:solidFill>
                <a:srgbClr val="FF0000"/>
              </a:solidFill>
              <a:latin typeface="Times New Roman" pitchFamily="18" charset="0"/>
              <a:cs typeface="Times New Roman" pitchFamily="18" charset="0"/>
            </a:endParaRPr>
          </a:p>
        </p:txBody>
      </p:sp>
      <p:sp>
        <p:nvSpPr>
          <p:cNvPr id="32" name="矩形 31"/>
          <p:cNvSpPr/>
          <p:nvPr/>
        </p:nvSpPr>
        <p:spPr>
          <a:xfrm>
            <a:off x="2609983" y="1361294"/>
            <a:ext cx="352425" cy="235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0000"/>
                </a:solidFill>
                <a:latin typeface="Times New Roman" pitchFamily="18" charset="0"/>
                <a:cs typeface="Times New Roman" pitchFamily="18" charset="0"/>
              </a:rPr>
              <a:t>]</a:t>
            </a:r>
            <a:endParaRPr lang="zh-CN" altLang="en-US" sz="2400" b="1" dirty="0">
              <a:solidFill>
                <a:srgbClr val="FF0000"/>
              </a:solidFill>
              <a:latin typeface="Times New Roman" pitchFamily="18" charset="0"/>
              <a:cs typeface="Times New Roman" pitchFamily="18" charset="0"/>
            </a:endParaRPr>
          </a:p>
        </p:txBody>
      </p:sp>
      <p:sp>
        <p:nvSpPr>
          <p:cNvPr id="33" name="矩形 32"/>
          <p:cNvSpPr/>
          <p:nvPr/>
        </p:nvSpPr>
        <p:spPr>
          <a:xfrm>
            <a:off x="5491891" y="1433302"/>
            <a:ext cx="350837" cy="235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0000"/>
                </a:solidFill>
                <a:latin typeface="Times New Roman" pitchFamily="18" charset="0"/>
                <a:cs typeface="Times New Roman" pitchFamily="18" charset="0"/>
              </a:rPr>
              <a:t>&lt;</a:t>
            </a:r>
            <a:endParaRPr lang="zh-CN" altLang="en-US" sz="2400" b="1" dirty="0">
              <a:solidFill>
                <a:srgbClr val="FF0000"/>
              </a:solidFill>
              <a:latin typeface="Times New Roman" pitchFamily="18" charset="0"/>
              <a:cs typeface="Times New Roman" pitchFamily="18" charset="0"/>
            </a:endParaRPr>
          </a:p>
        </p:txBody>
      </p:sp>
      <p:sp>
        <p:nvSpPr>
          <p:cNvPr id="34" name="矩形 33"/>
          <p:cNvSpPr/>
          <p:nvPr/>
        </p:nvSpPr>
        <p:spPr>
          <a:xfrm>
            <a:off x="7662146" y="1433302"/>
            <a:ext cx="350838" cy="235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0000"/>
                </a:solidFill>
                <a:latin typeface="Times New Roman" pitchFamily="18" charset="0"/>
                <a:cs typeface="Times New Roman" pitchFamily="18" charset="0"/>
              </a:rPr>
              <a:t>&gt;</a:t>
            </a:r>
            <a:endParaRPr lang="zh-CN" altLang="en-US" sz="2400" b="1" dirty="0">
              <a:solidFill>
                <a:srgbClr val="FF0000"/>
              </a:solidFill>
              <a:latin typeface="Times New Roman" pitchFamily="18" charset="0"/>
              <a:cs typeface="Times New Roman" pitchFamily="18" charset="0"/>
            </a:endParaRPr>
          </a:p>
        </p:txBody>
      </p:sp>
      <p:pic>
        <p:nvPicPr>
          <p:cNvPr id="2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4112" y="3214692"/>
            <a:ext cx="3818350" cy="192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13" name="Picture 2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51905" y="3017107"/>
            <a:ext cx="434409" cy="45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a:spLocks noChangeArrowheads="1"/>
          </p:cNvSpPr>
          <p:nvPr/>
        </p:nvSpPr>
        <p:spPr bwMode="auto">
          <a:xfrm>
            <a:off x="4315359" y="857238"/>
            <a:ext cx="4185732" cy="400110"/>
          </a:xfrm>
          <a:prstGeom prst="rect">
            <a:avLst/>
          </a:prstGeom>
          <a:solidFill>
            <a:schemeClr val="accent2">
              <a:lumMod val="40000"/>
              <a:lumOff val="60000"/>
            </a:schemeClr>
          </a:solidFill>
          <a:ln w="12700">
            <a:solidFill>
              <a:schemeClr val="tx1"/>
            </a:solidFill>
            <a:miter lim="800000"/>
            <a:headEnd/>
            <a:tailEnd/>
          </a:ln>
        </p:spPr>
        <p:txBody>
          <a:bodyPr wrap="square">
            <a:spAutoFit/>
          </a:bodyPr>
          <a:lstStyle/>
          <a:p>
            <a:pPr algn="ctr">
              <a:buClr>
                <a:srgbClr val="3333CC"/>
              </a:buClr>
              <a:buFont typeface="Wingdings" pitchFamily="2" charset="2"/>
              <a:buNone/>
            </a:pPr>
            <a:r>
              <a:rPr lang="zh-CN" altLang="en-US" sz="2000" b="1" dirty="0">
                <a:latin typeface="楷体" pitchFamily="49" charset="-122"/>
                <a:ea typeface="楷体" pitchFamily="49" charset="-122"/>
              </a:rPr>
              <a:t>在房间里，他用锤子砸了一扇窗户。</a:t>
            </a:r>
          </a:p>
        </p:txBody>
      </p:sp>
      <p:pic>
        <p:nvPicPr>
          <p:cNvPr id="16414" name="Picture 3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2910" y="1857370"/>
            <a:ext cx="882688" cy="42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0739" name="AutoShape 51"/>
          <p:cNvSpPr>
            <a:spLocks/>
          </p:cNvSpPr>
          <p:nvPr/>
        </p:nvSpPr>
        <p:spPr bwMode="auto">
          <a:xfrm>
            <a:off x="1857356" y="3995878"/>
            <a:ext cx="2030202" cy="647574"/>
          </a:xfrm>
          <a:prstGeom prst="borderCallout2">
            <a:avLst>
              <a:gd name="adj1" fmla="val 19412"/>
              <a:gd name="adj2" fmla="val 100884"/>
              <a:gd name="adj3" fmla="val 3306"/>
              <a:gd name="adj4" fmla="val 107361"/>
              <a:gd name="adj5" fmla="val 1458"/>
              <a:gd name="adj6" fmla="val 125454"/>
            </a:avLst>
          </a:prstGeom>
          <a:solidFill>
            <a:srgbClr val="FFCCFF"/>
          </a:solidFill>
          <a:ln w="9525">
            <a:solidFill>
              <a:schemeClr val="tx1"/>
            </a:solidFill>
            <a:miter lim="800000"/>
            <a:headEnd/>
            <a:tailEnd/>
          </a:ln>
        </p:spPr>
        <p:txBody>
          <a:bodyPr/>
          <a:lstStyle/>
          <a:p>
            <a:r>
              <a:rPr lang="zh-CN" altLang="en-US" b="1" dirty="0">
                <a:latin typeface="楷体" pitchFamily="49" charset="-122"/>
                <a:ea typeface="楷体" pitchFamily="49" charset="-122"/>
                <a:cs typeface="Times New Roman" pitchFamily="18" charset="0"/>
              </a:rPr>
              <a:t>中间表示，</a:t>
            </a:r>
            <a:endParaRPr lang="en-US" altLang="zh-CN" b="1" dirty="0">
              <a:latin typeface="楷体" pitchFamily="49" charset="-122"/>
              <a:ea typeface="楷体" pitchFamily="49" charset="-122"/>
              <a:cs typeface="Times New Roman" pitchFamily="18" charset="0"/>
            </a:endParaRPr>
          </a:p>
          <a:p>
            <a:r>
              <a:rPr lang="zh-CN" altLang="en-US" b="1" dirty="0">
                <a:latin typeface="楷体" pitchFamily="49" charset="-122"/>
                <a:ea typeface="楷体" pitchFamily="49" charset="-122"/>
                <a:cs typeface="Times New Roman" pitchFamily="18" charset="0"/>
              </a:rPr>
              <a:t>独立于具体的语言</a:t>
            </a:r>
            <a:endParaRPr lang="en-US" altLang="zh-CN" b="1" dirty="0">
              <a:latin typeface="Times New Roman" pitchFamily="18" charset="0"/>
              <a:ea typeface="楷体" pitchFamily="49" charset="-122"/>
              <a:cs typeface="Times New Roman" pitchFamily="18" charset="0"/>
            </a:endParaRPr>
          </a:p>
        </p:txBody>
      </p:sp>
      <p:sp>
        <p:nvSpPr>
          <p:cNvPr id="36" name="矩形 35"/>
          <p:cNvSpPr>
            <a:spLocks noChangeArrowheads="1"/>
          </p:cNvSpPr>
          <p:nvPr/>
        </p:nvSpPr>
        <p:spPr bwMode="auto">
          <a:xfrm>
            <a:off x="6325991" y="1720962"/>
            <a:ext cx="6688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楷体" pitchFamily="49" charset="-122"/>
                <a:ea typeface="楷体" pitchFamily="49" charset="-122"/>
                <a:cs typeface="Times New Roman" pitchFamily="18" charset="0"/>
              </a:rPr>
              <a:t>补语</a:t>
            </a:r>
          </a:p>
        </p:txBody>
      </p:sp>
      <p:sp>
        <p:nvSpPr>
          <p:cNvPr id="37" name="矩形 36"/>
          <p:cNvSpPr>
            <a:spLocks noChangeArrowheads="1"/>
          </p:cNvSpPr>
          <p:nvPr/>
        </p:nvSpPr>
        <p:spPr bwMode="auto">
          <a:xfrm>
            <a:off x="1572079" y="1720962"/>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dirty="0">
                <a:latin typeface="楷体" pitchFamily="49" charset="-122"/>
                <a:ea typeface="楷体" pitchFamily="49" charset="-122"/>
              </a:rPr>
              <a:t>状语</a:t>
            </a:r>
          </a:p>
        </p:txBody>
      </p:sp>
      <p:sp>
        <p:nvSpPr>
          <p:cNvPr id="38" name="矩形 37"/>
          <p:cNvSpPr>
            <a:spLocks noChangeArrowheads="1"/>
          </p:cNvSpPr>
          <p:nvPr/>
        </p:nvSpPr>
        <p:spPr bwMode="auto">
          <a:xfrm>
            <a:off x="2843808" y="1714494"/>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dirty="0">
                <a:latin typeface="楷体" pitchFamily="49" charset="-122"/>
                <a:ea typeface="楷体" pitchFamily="49" charset="-122"/>
              </a:rPr>
              <a:t>主语</a:t>
            </a:r>
          </a:p>
        </p:txBody>
      </p:sp>
      <p:sp>
        <p:nvSpPr>
          <p:cNvPr id="39" name="矩形 38"/>
          <p:cNvSpPr>
            <a:spLocks noChangeArrowheads="1"/>
          </p:cNvSpPr>
          <p:nvPr/>
        </p:nvSpPr>
        <p:spPr bwMode="auto">
          <a:xfrm>
            <a:off x="3516295" y="1714494"/>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dirty="0">
                <a:latin typeface="楷体" pitchFamily="49" charset="-122"/>
                <a:ea typeface="楷体" pitchFamily="49" charset="-122"/>
              </a:rPr>
              <a:t>谓语</a:t>
            </a:r>
          </a:p>
        </p:txBody>
      </p:sp>
      <p:sp>
        <p:nvSpPr>
          <p:cNvPr id="40" name="矩形 39"/>
          <p:cNvSpPr>
            <a:spLocks noChangeArrowheads="1"/>
          </p:cNvSpPr>
          <p:nvPr/>
        </p:nvSpPr>
        <p:spPr bwMode="auto">
          <a:xfrm>
            <a:off x="4440819" y="1720962"/>
            <a:ext cx="7072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rgbClr val="009900"/>
                </a:solidFill>
                <a:latin typeface="Times New Roman" pitchFamily="18" charset="0"/>
                <a:cs typeface="Times New Roman" pitchFamily="18" charset="0"/>
              </a:rPr>
              <a:t> </a:t>
            </a:r>
            <a:r>
              <a:rPr lang="en-US" altLang="zh-CN" sz="1600" dirty="0">
                <a:solidFill>
                  <a:srgbClr val="009900"/>
                </a:solidFill>
                <a:latin typeface="Times New Roman" pitchFamily="18" charset="0"/>
                <a:cs typeface="Times New Roman" pitchFamily="18" charset="0"/>
              </a:rPr>
              <a:t> </a:t>
            </a:r>
            <a:r>
              <a:rPr lang="zh-CN" altLang="en-US" sz="1600" b="1" dirty="0">
                <a:latin typeface="楷体" pitchFamily="49" charset="-122"/>
                <a:ea typeface="楷体" pitchFamily="49" charset="-122"/>
                <a:cs typeface="Times New Roman" pitchFamily="18" charset="0"/>
              </a:rPr>
              <a:t>宾语</a:t>
            </a:r>
            <a:endParaRPr lang="zh-CN" altLang="en-US" sz="1600" b="1" dirty="0">
              <a:latin typeface="楷体" pitchFamily="49" charset="-122"/>
              <a:ea typeface="楷体" pitchFamily="49" charset="-122"/>
            </a:endParaRPr>
          </a:p>
        </p:txBody>
      </p:sp>
      <p:grpSp>
        <p:nvGrpSpPr>
          <p:cNvPr id="41" name="组合 40"/>
          <p:cNvGrpSpPr/>
          <p:nvPr/>
        </p:nvGrpSpPr>
        <p:grpSpPr>
          <a:xfrm>
            <a:off x="428596" y="2297398"/>
            <a:ext cx="7715304" cy="809625"/>
            <a:chOff x="-338076" y="2499742"/>
            <a:chExt cx="7715304" cy="809625"/>
          </a:xfrm>
        </p:grpSpPr>
        <p:sp>
          <p:nvSpPr>
            <p:cNvPr id="42" name="Rectangle 32"/>
            <p:cNvSpPr>
              <a:spLocks noChangeArrowheads="1"/>
            </p:cNvSpPr>
            <p:nvPr/>
          </p:nvSpPr>
          <p:spPr bwMode="auto">
            <a:xfrm>
              <a:off x="971601" y="2499742"/>
              <a:ext cx="1367308" cy="809625"/>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zh-CN" altLang="en-US" b="1" dirty="0">
                  <a:solidFill>
                    <a:srgbClr val="000000"/>
                  </a:solidFill>
                  <a:latin typeface="Times New Roman" pitchFamily="18" charset="0"/>
                  <a:ea typeface="楷体" pitchFamily="49" charset="-122"/>
                  <a:cs typeface="Times New Roman" pitchFamily="18" charset="0"/>
                </a:rPr>
                <a:t>第</a:t>
              </a:r>
              <a:r>
                <a:rPr lang="en-US" altLang="zh-CN" b="1" dirty="0">
                  <a:solidFill>
                    <a:srgbClr val="000000"/>
                  </a:solidFill>
                  <a:latin typeface="Times New Roman" pitchFamily="18" charset="0"/>
                  <a:ea typeface="楷体" pitchFamily="49" charset="-122"/>
                  <a:cs typeface="Times New Roman" pitchFamily="18" charset="0"/>
                </a:rPr>
                <a:t>1</a:t>
              </a:r>
              <a:r>
                <a:rPr lang="zh-CN" altLang="en-US" b="1" dirty="0">
                  <a:solidFill>
                    <a:srgbClr val="000000"/>
                  </a:solidFill>
                  <a:latin typeface="Times New Roman" pitchFamily="18" charset="0"/>
                  <a:ea typeface="楷体" pitchFamily="49" charset="-122"/>
                  <a:cs typeface="Times New Roman" pitchFamily="18" charset="0"/>
                </a:rPr>
                <a:t>步</a:t>
              </a:r>
            </a:p>
            <a:p>
              <a:pPr algn="ctr"/>
              <a:r>
                <a:rPr lang="zh-CN" altLang="en-US" b="1" dirty="0">
                  <a:solidFill>
                    <a:srgbClr val="FF0000"/>
                  </a:solidFill>
                  <a:latin typeface="Times New Roman" pitchFamily="18" charset="0"/>
                  <a:ea typeface="楷体" pitchFamily="49" charset="-122"/>
                  <a:cs typeface="Times New Roman" pitchFamily="18" charset="0"/>
                </a:rPr>
                <a:t>分析</a:t>
              </a:r>
              <a:r>
                <a:rPr lang="zh-CN" altLang="en-US" b="1" dirty="0">
                  <a:solidFill>
                    <a:srgbClr val="000000"/>
                  </a:solidFill>
                  <a:latin typeface="Times New Roman" pitchFamily="18" charset="0"/>
                  <a:ea typeface="楷体" pitchFamily="49" charset="-122"/>
                  <a:cs typeface="Times New Roman" pitchFamily="18" charset="0"/>
                </a:rPr>
                <a:t>源语言</a:t>
              </a:r>
            </a:p>
          </p:txBody>
        </p:sp>
        <p:sp>
          <p:nvSpPr>
            <p:cNvPr id="43" name="Line 33"/>
            <p:cNvSpPr>
              <a:spLocks noChangeShapeType="1"/>
            </p:cNvSpPr>
            <p:nvPr/>
          </p:nvSpPr>
          <p:spPr bwMode="auto">
            <a:xfrm flipV="1">
              <a:off x="-338076" y="2913508"/>
              <a:ext cx="130925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4" name="Rectangle 34"/>
            <p:cNvSpPr>
              <a:spLocks noChangeArrowheads="1"/>
            </p:cNvSpPr>
            <p:nvPr/>
          </p:nvSpPr>
          <p:spPr bwMode="auto">
            <a:xfrm>
              <a:off x="-338076" y="2536081"/>
              <a:ext cx="121578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楷体" pitchFamily="49" charset="-122"/>
                  <a:ea typeface="楷体" pitchFamily="49" charset="-122"/>
                  <a:cs typeface="Times New Roman" pitchFamily="18" charset="0"/>
                </a:rPr>
                <a:t>源语言句子</a:t>
              </a:r>
            </a:p>
          </p:txBody>
        </p:sp>
        <p:sp>
          <p:nvSpPr>
            <p:cNvPr id="45" name="Oval 36"/>
            <p:cNvSpPr>
              <a:spLocks noChangeArrowheads="1"/>
            </p:cNvSpPr>
            <p:nvPr/>
          </p:nvSpPr>
          <p:spPr bwMode="auto">
            <a:xfrm>
              <a:off x="2627783" y="2680915"/>
              <a:ext cx="1510479" cy="466899"/>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zh-CN" altLang="en-US" b="1" dirty="0">
                  <a:solidFill>
                    <a:srgbClr val="000000"/>
                  </a:solidFill>
                  <a:latin typeface="楷体" pitchFamily="49" charset="-122"/>
                  <a:ea typeface="楷体" pitchFamily="49" charset="-122"/>
                </a:rPr>
                <a:t>句子的</a:t>
              </a:r>
              <a:r>
                <a:rPr lang="zh-CN" altLang="en-US" b="1" dirty="0">
                  <a:solidFill>
                    <a:srgbClr val="FF0000"/>
                  </a:solidFill>
                  <a:latin typeface="楷体" pitchFamily="49" charset="-122"/>
                  <a:ea typeface="楷体" pitchFamily="49" charset="-122"/>
                </a:rPr>
                <a:t>语义</a:t>
              </a:r>
              <a:endParaRPr lang="en-US" altLang="zh-CN" b="1" dirty="0">
                <a:solidFill>
                  <a:srgbClr val="FF0000"/>
                </a:solidFill>
                <a:latin typeface="楷体" pitchFamily="49" charset="-122"/>
                <a:ea typeface="楷体" pitchFamily="49" charset="-122"/>
              </a:endParaRPr>
            </a:p>
          </p:txBody>
        </p:sp>
        <p:sp>
          <p:nvSpPr>
            <p:cNvPr id="46" name="Line 37"/>
            <p:cNvSpPr>
              <a:spLocks noChangeShapeType="1"/>
            </p:cNvSpPr>
            <p:nvPr/>
          </p:nvSpPr>
          <p:spPr bwMode="auto">
            <a:xfrm>
              <a:off x="4139108" y="2931790"/>
              <a:ext cx="2873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7" name="Rectangle 38"/>
            <p:cNvSpPr>
              <a:spLocks noChangeArrowheads="1"/>
            </p:cNvSpPr>
            <p:nvPr/>
          </p:nvSpPr>
          <p:spPr bwMode="auto">
            <a:xfrm>
              <a:off x="4427139" y="2499742"/>
              <a:ext cx="1546623" cy="79295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0000"/>
                  </a:solidFill>
                  <a:latin typeface="Times New Roman" pitchFamily="18" charset="0"/>
                  <a:ea typeface="楷体" pitchFamily="49" charset="-122"/>
                  <a:cs typeface="Times New Roman" pitchFamily="18" charset="0"/>
                </a:rPr>
                <a:t>第</a:t>
              </a:r>
              <a:r>
                <a:rPr lang="en-US" altLang="zh-CN" b="1" dirty="0">
                  <a:solidFill>
                    <a:srgbClr val="000000"/>
                  </a:solidFill>
                  <a:latin typeface="Times New Roman" pitchFamily="18" charset="0"/>
                  <a:ea typeface="楷体" pitchFamily="49" charset="-122"/>
                  <a:cs typeface="Times New Roman" pitchFamily="18" charset="0"/>
                </a:rPr>
                <a:t>2</a:t>
              </a:r>
              <a:r>
                <a:rPr lang="zh-CN" altLang="en-US" b="1" dirty="0">
                  <a:solidFill>
                    <a:srgbClr val="000000"/>
                  </a:solidFill>
                  <a:latin typeface="Times New Roman" pitchFamily="18" charset="0"/>
                  <a:ea typeface="楷体" pitchFamily="49" charset="-122"/>
                  <a:cs typeface="Times New Roman" pitchFamily="18" charset="0"/>
                </a:rPr>
                <a:t>步</a:t>
              </a:r>
            </a:p>
            <a:p>
              <a:pPr algn="ctr"/>
              <a:r>
                <a:rPr lang="zh-CN" altLang="en-US" b="1" dirty="0">
                  <a:solidFill>
                    <a:srgbClr val="FF0000"/>
                  </a:solidFill>
                  <a:latin typeface="Times New Roman" pitchFamily="18" charset="0"/>
                  <a:ea typeface="楷体" pitchFamily="49" charset="-122"/>
                  <a:cs typeface="Times New Roman" pitchFamily="18" charset="0"/>
                </a:rPr>
                <a:t>生成</a:t>
              </a:r>
              <a:r>
                <a:rPr lang="zh-CN" altLang="en-US" b="1" dirty="0">
                  <a:solidFill>
                    <a:srgbClr val="000000"/>
                  </a:solidFill>
                  <a:latin typeface="Times New Roman" pitchFamily="18" charset="0"/>
                  <a:ea typeface="楷体" pitchFamily="49" charset="-122"/>
                  <a:cs typeface="Times New Roman" pitchFamily="18" charset="0"/>
                </a:rPr>
                <a:t>目标语言</a:t>
              </a:r>
              <a:endParaRPr lang="en-US" altLang="zh-CN" b="1" dirty="0">
                <a:solidFill>
                  <a:srgbClr val="000000"/>
                </a:solidFill>
                <a:latin typeface="Times New Roman" pitchFamily="18" charset="0"/>
                <a:ea typeface="楷体" pitchFamily="49" charset="-122"/>
                <a:cs typeface="Times New Roman" pitchFamily="18" charset="0"/>
              </a:endParaRPr>
            </a:p>
          </p:txBody>
        </p:sp>
        <p:sp>
          <p:nvSpPr>
            <p:cNvPr id="48" name="Line 39"/>
            <p:cNvSpPr>
              <a:spLocks noChangeShapeType="1"/>
            </p:cNvSpPr>
            <p:nvPr/>
          </p:nvSpPr>
          <p:spPr bwMode="auto">
            <a:xfrm>
              <a:off x="6013005" y="2913508"/>
              <a:ext cx="136422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49" name="Rectangle 40"/>
            <p:cNvSpPr>
              <a:spLocks noChangeArrowheads="1"/>
            </p:cNvSpPr>
            <p:nvPr/>
          </p:nvSpPr>
          <p:spPr bwMode="auto">
            <a:xfrm>
              <a:off x="5867300" y="2536081"/>
              <a:ext cx="129698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a:solidFill>
                    <a:srgbClr val="000000"/>
                  </a:solidFill>
                  <a:latin typeface="楷体" pitchFamily="49" charset="-122"/>
                  <a:ea typeface="楷体" pitchFamily="49" charset="-122"/>
                </a:rPr>
                <a:t>目标语言句子</a:t>
              </a:r>
            </a:p>
          </p:txBody>
        </p:sp>
        <p:sp>
          <p:nvSpPr>
            <p:cNvPr id="50" name="Line 41"/>
            <p:cNvSpPr>
              <a:spLocks noChangeShapeType="1"/>
            </p:cNvSpPr>
            <p:nvPr/>
          </p:nvSpPr>
          <p:spPr bwMode="auto">
            <a:xfrm>
              <a:off x="2340446" y="2931790"/>
              <a:ext cx="2873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sp>
        <p:nvSpPr>
          <p:cNvPr id="51" name="Rectangle 44"/>
          <p:cNvSpPr>
            <a:spLocks noChangeArrowheads="1"/>
          </p:cNvSpPr>
          <p:nvPr/>
        </p:nvSpPr>
        <p:spPr bwMode="auto">
          <a:xfrm>
            <a:off x="1090199" y="3335005"/>
            <a:ext cx="2797359" cy="270272"/>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zh-CN" altLang="en-US" b="1" dirty="0">
                <a:latin typeface="Times New Roman" pitchFamily="18" charset="0"/>
                <a:ea typeface="楷体" pitchFamily="49" charset="-122"/>
                <a:cs typeface="Times New Roman" pitchFamily="18" charset="0"/>
              </a:rPr>
              <a:t>  </a:t>
            </a:r>
            <a:r>
              <a:rPr lang="zh-CN" altLang="en-US" sz="1600" b="1" dirty="0">
                <a:latin typeface="Times New Roman" pitchFamily="18" charset="0"/>
                <a:ea typeface="楷体" pitchFamily="49" charset="-122"/>
                <a:cs typeface="Times New Roman" pitchFamily="18" charset="0"/>
              </a:rPr>
              <a:t>语义分析</a:t>
            </a:r>
            <a:r>
              <a:rPr lang="zh-CN" altLang="en-US" sz="1600" dirty="0">
                <a:latin typeface="Times New Roman" pitchFamily="18" charset="0"/>
                <a:ea typeface="楷体" pitchFamily="49" charset="-122"/>
                <a:cs typeface="Times New Roman" pitchFamily="18" charset="0"/>
              </a:rPr>
              <a:t>（</a:t>
            </a:r>
            <a:r>
              <a:rPr lang="en-US" altLang="zh-CN" sz="1600" dirty="0">
                <a:latin typeface="Times New Roman" pitchFamily="18" charset="0"/>
                <a:ea typeface="楷体" pitchFamily="49" charset="-122"/>
                <a:cs typeface="Times New Roman" pitchFamily="18" charset="0"/>
              </a:rPr>
              <a:t>Semantic Analysis</a:t>
            </a:r>
            <a:r>
              <a:rPr lang="zh-CN" altLang="en-US" sz="1600" dirty="0">
                <a:latin typeface="Times New Roman" pitchFamily="18" charset="0"/>
                <a:ea typeface="楷体" pitchFamily="49" charset="-122"/>
                <a:cs typeface="Times New Roman" pitchFamily="18" charset="0"/>
              </a:rPr>
              <a:t>）</a:t>
            </a:r>
          </a:p>
        </p:txBody>
      </p:sp>
      <p:sp>
        <p:nvSpPr>
          <p:cNvPr id="52" name="Line 53"/>
          <p:cNvSpPr>
            <a:spLocks noChangeShapeType="1"/>
          </p:cNvSpPr>
          <p:nvPr/>
        </p:nvSpPr>
        <p:spPr bwMode="auto">
          <a:xfrm flipV="1">
            <a:off x="2458352" y="3119500"/>
            <a:ext cx="0" cy="215504"/>
          </a:xfrm>
          <a:prstGeom prst="line">
            <a:avLst/>
          </a:prstGeom>
          <a:noFill/>
          <a:ln w="1270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 name="组合 52"/>
          <p:cNvGrpSpPr/>
          <p:nvPr/>
        </p:nvGrpSpPr>
        <p:grpSpPr>
          <a:xfrm>
            <a:off x="-786" y="195486"/>
            <a:ext cx="756363" cy="432048"/>
            <a:chOff x="-786" y="195486"/>
            <a:chExt cx="756363" cy="432048"/>
          </a:xfrm>
        </p:grpSpPr>
        <p:sp>
          <p:nvSpPr>
            <p:cNvPr id="54" name="五边形 53"/>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五边形 54"/>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6414"/>
                                        </p:tgtEl>
                                        <p:attrNameLst>
                                          <p:attrName>style.visibility</p:attrName>
                                        </p:attrNameLst>
                                      </p:cBhvr>
                                      <p:to>
                                        <p:strVal val="visible"/>
                                      </p:to>
                                    </p:set>
                                    <p:anim calcmode="lin" valueType="num">
                                      <p:cBhvr>
                                        <p:cTn id="7" dur="500" fill="hold"/>
                                        <p:tgtEl>
                                          <p:spTgt spid="16414"/>
                                        </p:tgtEl>
                                        <p:attrNameLst>
                                          <p:attrName>ppt_w</p:attrName>
                                        </p:attrNameLst>
                                      </p:cBhvr>
                                      <p:tavLst>
                                        <p:tav tm="0">
                                          <p:val>
                                            <p:fltVal val="0"/>
                                          </p:val>
                                        </p:tav>
                                        <p:tav tm="100000">
                                          <p:val>
                                            <p:strVal val="#ppt_w"/>
                                          </p:val>
                                        </p:tav>
                                      </p:tavLst>
                                    </p:anim>
                                    <p:anim calcmode="lin" valueType="num">
                                      <p:cBhvr>
                                        <p:cTn id="8" dur="500" fill="hold"/>
                                        <p:tgtEl>
                                          <p:spTgt spid="16414"/>
                                        </p:tgtEl>
                                        <p:attrNameLst>
                                          <p:attrName>ppt_h</p:attrName>
                                        </p:attrNameLst>
                                      </p:cBhvr>
                                      <p:tavLst>
                                        <p:tav tm="0">
                                          <p:val>
                                            <p:fltVal val="0"/>
                                          </p:val>
                                        </p:tav>
                                        <p:tav tm="100000">
                                          <p:val>
                                            <p:strVal val="#ppt_h"/>
                                          </p:val>
                                        </p:tav>
                                      </p:tavLst>
                                    </p:anim>
                                    <p:animEffect transition="in" filter="fade">
                                      <p:cBhvr>
                                        <p:cTn id="9" dur="500"/>
                                        <p:tgtEl>
                                          <p:spTgt spid="16414"/>
                                        </p:tgtEl>
                                      </p:cBhvr>
                                    </p:animEffect>
                                  </p:childTnLst>
                                </p:cTn>
                              </p:par>
                              <p:par>
                                <p:cTn id="10" presetID="53" presetClass="entr" presetSubtype="0"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1"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p:cTn id="19" dur="500" fill="hold"/>
                                        <p:tgtEl>
                                          <p:spTgt spid="51"/>
                                        </p:tgtEl>
                                        <p:attrNameLst>
                                          <p:attrName>ppt_w</p:attrName>
                                        </p:attrNameLst>
                                      </p:cBhvr>
                                      <p:tavLst>
                                        <p:tav tm="0">
                                          <p:val>
                                            <p:fltVal val="0"/>
                                          </p:val>
                                        </p:tav>
                                        <p:tav tm="100000">
                                          <p:val>
                                            <p:strVal val="#ppt_w"/>
                                          </p:val>
                                        </p:tav>
                                      </p:tavLst>
                                    </p:anim>
                                    <p:anim calcmode="lin" valueType="num">
                                      <p:cBhvr>
                                        <p:cTn id="20" dur="500" fill="hold"/>
                                        <p:tgtEl>
                                          <p:spTgt spid="51"/>
                                        </p:tgtEl>
                                        <p:attrNameLst>
                                          <p:attrName>ppt_h</p:attrName>
                                        </p:attrNameLst>
                                      </p:cBhvr>
                                      <p:tavLst>
                                        <p:tav tm="0">
                                          <p:val>
                                            <p:fltVal val="0"/>
                                          </p:val>
                                        </p:tav>
                                        <p:tav tm="100000">
                                          <p:val>
                                            <p:strVal val="#ppt_h"/>
                                          </p:val>
                                        </p:tav>
                                      </p:tavLst>
                                    </p:anim>
                                    <p:animEffect transition="in" filter="fade">
                                      <p:cBhvr>
                                        <p:cTn id="21" dur="500"/>
                                        <p:tgtEl>
                                          <p:spTgt spid="51"/>
                                        </p:tgtEl>
                                      </p:cBhvr>
                                    </p:animEffect>
                                  </p:childTnLst>
                                </p:cTn>
                              </p:par>
                              <p:par>
                                <p:cTn id="22" presetID="53" presetClass="entr" presetSubtype="0" fill="hold" grpId="1" nodeType="with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p:cTn id="24" dur="500" fill="hold"/>
                                        <p:tgtEl>
                                          <p:spTgt spid="52"/>
                                        </p:tgtEl>
                                        <p:attrNameLst>
                                          <p:attrName>ppt_w</p:attrName>
                                        </p:attrNameLst>
                                      </p:cBhvr>
                                      <p:tavLst>
                                        <p:tav tm="0">
                                          <p:val>
                                            <p:fltVal val="0"/>
                                          </p:val>
                                        </p:tav>
                                        <p:tav tm="100000">
                                          <p:val>
                                            <p:strVal val="#ppt_w"/>
                                          </p:val>
                                        </p:tav>
                                      </p:tavLst>
                                    </p:anim>
                                    <p:anim calcmode="lin" valueType="num">
                                      <p:cBhvr>
                                        <p:cTn id="25" dur="500" fill="hold"/>
                                        <p:tgtEl>
                                          <p:spTgt spid="52"/>
                                        </p:tgtEl>
                                        <p:attrNameLst>
                                          <p:attrName>ppt_h</p:attrName>
                                        </p:attrNameLst>
                                      </p:cBhvr>
                                      <p:tavLst>
                                        <p:tav tm="0">
                                          <p:val>
                                            <p:fltVal val="0"/>
                                          </p:val>
                                        </p:tav>
                                        <p:tav tm="100000">
                                          <p:val>
                                            <p:strVal val="#ppt_h"/>
                                          </p:val>
                                        </p:tav>
                                      </p:tavLst>
                                    </p:anim>
                                    <p:animEffect transition="in" filter="fade">
                                      <p:cBhvr>
                                        <p:cTn id="26" dur="500"/>
                                        <p:tgtEl>
                                          <p:spTgt spid="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ppt_w</p:attrName>
                                        </p:attrNameLst>
                                      </p:cBhvr>
                                      <p:tavLst>
                                        <p:tav tm="0">
                                          <p:val>
                                            <p:fltVal val="0"/>
                                          </p:val>
                                        </p:tav>
                                        <p:tav tm="100000">
                                          <p:val>
                                            <p:strVal val="#ppt_w"/>
                                          </p:val>
                                        </p:tav>
                                      </p:tavLst>
                                    </p:anim>
                                    <p:anim calcmode="lin" valueType="num">
                                      <p:cBhvr>
                                        <p:cTn id="37" dur="500" fill="hold"/>
                                        <p:tgtEl>
                                          <p:spTgt spid="39"/>
                                        </p:tgtEl>
                                        <p:attrNameLst>
                                          <p:attrName>ppt_h</p:attrName>
                                        </p:attrNameLst>
                                      </p:cBhvr>
                                      <p:tavLst>
                                        <p:tav tm="0">
                                          <p:val>
                                            <p:fltVal val="0"/>
                                          </p:val>
                                        </p:tav>
                                        <p:tav tm="100000">
                                          <p:val>
                                            <p:strVal val="#ppt_h"/>
                                          </p:val>
                                        </p:tav>
                                      </p:tavLst>
                                    </p:anim>
                                    <p:animEffect transition="in" filter="fade">
                                      <p:cBhvr>
                                        <p:cTn id="38" dur="500"/>
                                        <p:tgtEl>
                                          <p:spTgt spid="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par>
                                <p:cTn id="46" presetID="53" presetClass="entr" presetSubtype="0" fill="hold" nodeType="withEffect">
                                  <p:stCondLst>
                                    <p:cond delay="0"/>
                                  </p:stCondLst>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p:cTn id="48"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49" dur="500" fill="hold"/>
                                        <p:tgtEl>
                                          <p:spTgt spid="38">
                                            <p:txEl>
                                              <p:pRg st="0" end="0"/>
                                            </p:txEl>
                                          </p:spTgt>
                                        </p:tgtEl>
                                        <p:attrNameLst>
                                          <p:attrName>ppt_h</p:attrName>
                                        </p:attrNameLst>
                                      </p:cBhvr>
                                      <p:tavLst>
                                        <p:tav tm="0">
                                          <p:val>
                                            <p:fltVal val="0"/>
                                          </p:val>
                                        </p:tav>
                                        <p:tav tm="100000">
                                          <p:val>
                                            <p:strVal val="#ppt_h"/>
                                          </p:val>
                                        </p:tav>
                                      </p:tavLst>
                                    </p:anim>
                                    <p:animEffect transition="in" filter="fade">
                                      <p:cBhvr>
                                        <p:cTn id="50" dur="500"/>
                                        <p:tgtEl>
                                          <p:spTgt spid="38">
                                            <p:txEl>
                                              <p:pRg st="0" end="0"/>
                                            </p:txEl>
                                          </p:spTgt>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500" fill="hold"/>
                                        <p:tgtEl>
                                          <p:spTgt spid="6"/>
                                        </p:tgtEl>
                                        <p:attrNameLst>
                                          <p:attrName>ppt_w</p:attrName>
                                        </p:attrNameLst>
                                      </p:cBhvr>
                                      <p:tavLst>
                                        <p:tav tm="0">
                                          <p:val>
                                            <p:fltVal val="0"/>
                                          </p:val>
                                        </p:tav>
                                        <p:tav tm="100000">
                                          <p:val>
                                            <p:strVal val="#ppt_w"/>
                                          </p:val>
                                        </p:tav>
                                      </p:tavLst>
                                    </p:anim>
                                    <p:anim calcmode="lin" valueType="num">
                                      <p:cBhvr>
                                        <p:cTn id="54" dur="500" fill="hold"/>
                                        <p:tgtEl>
                                          <p:spTgt spid="6"/>
                                        </p:tgtEl>
                                        <p:attrNameLst>
                                          <p:attrName>ppt_h</p:attrName>
                                        </p:attrNameLst>
                                      </p:cBhvr>
                                      <p:tavLst>
                                        <p:tav tm="0">
                                          <p:val>
                                            <p:fltVal val="0"/>
                                          </p:val>
                                        </p:tav>
                                        <p:tav tm="100000">
                                          <p:val>
                                            <p:strVal val="#ppt_h"/>
                                          </p:val>
                                        </p:tav>
                                      </p:tavLst>
                                    </p:anim>
                                    <p:animEffect transition="in" filter="fade">
                                      <p:cBhvr>
                                        <p:cTn id="55" dur="500"/>
                                        <p:tgtEl>
                                          <p:spTgt spid="6"/>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 calcmode="lin" valueType="num">
                                      <p:cBhvr>
                                        <p:cTn id="58" dur="500" fill="hold"/>
                                        <p:tgtEl>
                                          <p:spTgt spid="40"/>
                                        </p:tgtEl>
                                        <p:attrNameLst>
                                          <p:attrName>ppt_w</p:attrName>
                                        </p:attrNameLst>
                                      </p:cBhvr>
                                      <p:tavLst>
                                        <p:tav tm="0">
                                          <p:val>
                                            <p:fltVal val="0"/>
                                          </p:val>
                                        </p:tav>
                                        <p:tav tm="100000">
                                          <p:val>
                                            <p:strVal val="#ppt_w"/>
                                          </p:val>
                                        </p:tav>
                                      </p:tavLst>
                                    </p:anim>
                                    <p:anim calcmode="lin" valueType="num">
                                      <p:cBhvr>
                                        <p:cTn id="59" dur="500" fill="hold"/>
                                        <p:tgtEl>
                                          <p:spTgt spid="40"/>
                                        </p:tgtEl>
                                        <p:attrNameLst>
                                          <p:attrName>ppt_h</p:attrName>
                                        </p:attrNameLst>
                                      </p:cBhvr>
                                      <p:tavLst>
                                        <p:tav tm="0">
                                          <p:val>
                                            <p:fltVal val="0"/>
                                          </p:val>
                                        </p:tav>
                                        <p:tav tm="100000">
                                          <p:val>
                                            <p:strVal val="#ppt_h"/>
                                          </p:val>
                                        </p:tav>
                                      </p:tavLst>
                                    </p:anim>
                                    <p:animEffect transition="in" filter="fade">
                                      <p:cBhvr>
                                        <p:cTn id="60" dur="500"/>
                                        <p:tgtEl>
                                          <p:spTgt spid="40"/>
                                        </p:tgtEl>
                                      </p:cBhvr>
                                    </p:animEffect>
                                  </p:childTnLst>
                                </p:cTn>
                              </p:par>
                              <p:par>
                                <p:cTn id="61" presetID="53"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Effect transition="in" filter="fade">
                                      <p:cBhvr>
                                        <p:cTn id="65" dur="500"/>
                                        <p:tgtEl>
                                          <p:spTgt spid="34"/>
                                        </p:tgtEl>
                                      </p:cBhvr>
                                    </p:animEffect>
                                  </p:childTnLst>
                                </p:cTn>
                              </p:par>
                              <p:par>
                                <p:cTn id="66" presetID="53"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p:cTn id="68" dur="500" fill="hold"/>
                                        <p:tgtEl>
                                          <p:spTgt spid="33"/>
                                        </p:tgtEl>
                                        <p:attrNameLst>
                                          <p:attrName>ppt_w</p:attrName>
                                        </p:attrNameLst>
                                      </p:cBhvr>
                                      <p:tavLst>
                                        <p:tav tm="0">
                                          <p:val>
                                            <p:fltVal val="0"/>
                                          </p:val>
                                        </p:tav>
                                        <p:tav tm="100000">
                                          <p:val>
                                            <p:strVal val="#ppt_w"/>
                                          </p:val>
                                        </p:tav>
                                      </p:tavLst>
                                    </p:anim>
                                    <p:anim calcmode="lin" valueType="num">
                                      <p:cBhvr>
                                        <p:cTn id="69" dur="500" fill="hold"/>
                                        <p:tgtEl>
                                          <p:spTgt spid="33"/>
                                        </p:tgtEl>
                                        <p:attrNameLst>
                                          <p:attrName>ppt_h</p:attrName>
                                        </p:attrNameLst>
                                      </p:cBhvr>
                                      <p:tavLst>
                                        <p:tav tm="0">
                                          <p:val>
                                            <p:fltVal val="0"/>
                                          </p:val>
                                        </p:tav>
                                        <p:tav tm="100000">
                                          <p:val>
                                            <p:strVal val="#ppt_h"/>
                                          </p:val>
                                        </p:tav>
                                      </p:tavLst>
                                    </p:anim>
                                    <p:animEffect transition="in" filter="fade">
                                      <p:cBhvr>
                                        <p:cTn id="70" dur="500"/>
                                        <p:tgtEl>
                                          <p:spTgt spid="33"/>
                                        </p:tgtEl>
                                      </p:cBhvr>
                                    </p:animEffect>
                                  </p:childTnLst>
                                </p:cTn>
                              </p:par>
                              <p:par>
                                <p:cTn id="71" presetID="53"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ppt_w</p:attrName>
                                        </p:attrNameLst>
                                      </p:cBhvr>
                                      <p:tavLst>
                                        <p:tav tm="0">
                                          <p:val>
                                            <p:fltVal val="0"/>
                                          </p:val>
                                        </p:tav>
                                        <p:tav tm="100000">
                                          <p:val>
                                            <p:strVal val="#ppt_w"/>
                                          </p:val>
                                        </p:tav>
                                      </p:tavLst>
                                    </p:anim>
                                    <p:anim calcmode="lin" valueType="num">
                                      <p:cBhvr>
                                        <p:cTn id="74" dur="500" fill="hold"/>
                                        <p:tgtEl>
                                          <p:spTgt spid="36"/>
                                        </p:tgtEl>
                                        <p:attrNameLst>
                                          <p:attrName>ppt_h</p:attrName>
                                        </p:attrNameLst>
                                      </p:cBhvr>
                                      <p:tavLst>
                                        <p:tav tm="0">
                                          <p:val>
                                            <p:fltVal val="0"/>
                                          </p:val>
                                        </p:tav>
                                        <p:tav tm="100000">
                                          <p:val>
                                            <p:strVal val="#ppt_h"/>
                                          </p:val>
                                        </p:tav>
                                      </p:tavLst>
                                    </p:anim>
                                    <p:animEffect transition="in" filter="fade">
                                      <p:cBhvr>
                                        <p:cTn id="75" dur="500"/>
                                        <p:tgtEl>
                                          <p:spTgt spid="36"/>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p:cTn id="78" dur="500" fill="hold"/>
                                        <p:tgtEl>
                                          <p:spTgt spid="32"/>
                                        </p:tgtEl>
                                        <p:attrNameLst>
                                          <p:attrName>ppt_w</p:attrName>
                                        </p:attrNameLst>
                                      </p:cBhvr>
                                      <p:tavLst>
                                        <p:tav tm="0">
                                          <p:val>
                                            <p:fltVal val="0"/>
                                          </p:val>
                                        </p:tav>
                                        <p:tav tm="100000">
                                          <p:val>
                                            <p:strVal val="#ppt_w"/>
                                          </p:val>
                                        </p:tav>
                                      </p:tavLst>
                                    </p:anim>
                                    <p:anim calcmode="lin" valueType="num">
                                      <p:cBhvr>
                                        <p:cTn id="79" dur="500" fill="hold"/>
                                        <p:tgtEl>
                                          <p:spTgt spid="32"/>
                                        </p:tgtEl>
                                        <p:attrNameLst>
                                          <p:attrName>ppt_h</p:attrName>
                                        </p:attrNameLst>
                                      </p:cBhvr>
                                      <p:tavLst>
                                        <p:tav tm="0">
                                          <p:val>
                                            <p:fltVal val="0"/>
                                          </p:val>
                                        </p:tav>
                                        <p:tav tm="100000">
                                          <p:val>
                                            <p:strVal val="#ppt_h"/>
                                          </p:val>
                                        </p:tav>
                                      </p:tavLst>
                                    </p:anim>
                                    <p:animEffect transition="in" filter="fade">
                                      <p:cBhvr>
                                        <p:cTn id="80" dur="500"/>
                                        <p:tgtEl>
                                          <p:spTgt spid="32"/>
                                        </p:tgtEl>
                                      </p:cBhvr>
                                    </p:animEffect>
                                  </p:childTnLst>
                                </p:cTn>
                              </p:par>
                              <p:par>
                                <p:cTn id="81" presetID="53"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 calcmode="lin" valueType="num">
                                      <p:cBhvr>
                                        <p:cTn id="83" dur="500" fill="hold"/>
                                        <p:tgtEl>
                                          <p:spTgt spid="31"/>
                                        </p:tgtEl>
                                        <p:attrNameLst>
                                          <p:attrName>ppt_w</p:attrName>
                                        </p:attrNameLst>
                                      </p:cBhvr>
                                      <p:tavLst>
                                        <p:tav tm="0">
                                          <p:val>
                                            <p:fltVal val="0"/>
                                          </p:val>
                                        </p:tav>
                                        <p:tav tm="100000">
                                          <p:val>
                                            <p:strVal val="#ppt_w"/>
                                          </p:val>
                                        </p:tav>
                                      </p:tavLst>
                                    </p:anim>
                                    <p:anim calcmode="lin" valueType="num">
                                      <p:cBhvr>
                                        <p:cTn id="84" dur="500" fill="hold"/>
                                        <p:tgtEl>
                                          <p:spTgt spid="31"/>
                                        </p:tgtEl>
                                        <p:attrNameLst>
                                          <p:attrName>ppt_h</p:attrName>
                                        </p:attrNameLst>
                                      </p:cBhvr>
                                      <p:tavLst>
                                        <p:tav tm="0">
                                          <p:val>
                                            <p:fltVal val="0"/>
                                          </p:val>
                                        </p:tav>
                                        <p:tav tm="100000">
                                          <p:val>
                                            <p:strVal val="#ppt_h"/>
                                          </p:val>
                                        </p:tav>
                                      </p:tavLst>
                                    </p:anim>
                                    <p:animEffect transition="in" filter="fade">
                                      <p:cBhvr>
                                        <p:cTn id="85" dur="500"/>
                                        <p:tgtEl>
                                          <p:spTgt spid="31"/>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 calcmode="lin" valueType="num">
                                      <p:cBhvr>
                                        <p:cTn id="88" dur="500" fill="hold"/>
                                        <p:tgtEl>
                                          <p:spTgt spid="37"/>
                                        </p:tgtEl>
                                        <p:attrNameLst>
                                          <p:attrName>ppt_w</p:attrName>
                                        </p:attrNameLst>
                                      </p:cBhvr>
                                      <p:tavLst>
                                        <p:tav tm="0">
                                          <p:val>
                                            <p:fltVal val="0"/>
                                          </p:val>
                                        </p:tav>
                                        <p:tav tm="100000">
                                          <p:val>
                                            <p:strVal val="#ppt_w"/>
                                          </p:val>
                                        </p:tav>
                                      </p:tavLst>
                                    </p:anim>
                                    <p:anim calcmode="lin" valueType="num">
                                      <p:cBhvr>
                                        <p:cTn id="89" dur="500" fill="hold"/>
                                        <p:tgtEl>
                                          <p:spTgt spid="37"/>
                                        </p:tgtEl>
                                        <p:attrNameLst>
                                          <p:attrName>ppt_h</p:attrName>
                                        </p:attrNameLst>
                                      </p:cBhvr>
                                      <p:tavLst>
                                        <p:tav tm="0">
                                          <p:val>
                                            <p:fltVal val="0"/>
                                          </p:val>
                                        </p:tav>
                                        <p:tav tm="100000">
                                          <p:val>
                                            <p:strVal val="#ppt_h"/>
                                          </p:val>
                                        </p:tav>
                                      </p:tavLst>
                                    </p:anim>
                                    <p:animEffect transition="in" filter="fade">
                                      <p:cBhvr>
                                        <p:cTn id="90" dur="500"/>
                                        <p:tgtEl>
                                          <p:spTgt spid="3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3" presetClass="entr" presetSubtype="0"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p:cTn id="95" dur="500" fill="hold"/>
                                        <p:tgtEl>
                                          <p:spTgt spid="29"/>
                                        </p:tgtEl>
                                        <p:attrNameLst>
                                          <p:attrName>ppt_w</p:attrName>
                                        </p:attrNameLst>
                                      </p:cBhvr>
                                      <p:tavLst>
                                        <p:tav tm="0">
                                          <p:val>
                                            <p:fltVal val="0"/>
                                          </p:val>
                                        </p:tav>
                                        <p:tav tm="100000">
                                          <p:val>
                                            <p:strVal val="#ppt_w"/>
                                          </p:val>
                                        </p:tav>
                                      </p:tavLst>
                                    </p:anim>
                                    <p:anim calcmode="lin" valueType="num">
                                      <p:cBhvr>
                                        <p:cTn id="96" dur="500" fill="hold"/>
                                        <p:tgtEl>
                                          <p:spTgt spid="29"/>
                                        </p:tgtEl>
                                        <p:attrNameLst>
                                          <p:attrName>ppt_h</p:attrName>
                                        </p:attrNameLst>
                                      </p:cBhvr>
                                      <p:tavLst>
                                        <p:tav tm="0">
                                          <p:val>
                                            <p:fltVal val="0"/>
                                          </p:val>
                                        </p:tav>
                                        <p:tav tm="100000">
                                          <p:val>
                                            <p:strVal val="#ppt_h"/>
                                          </p:val>
                                        </p:tav>
                                      </p:tavLst>
                                    </p:anim>
                                    <p:animEffect transition="in" filter="fade">
                                      <p:cBhvr>
                                        <p:cTn id="97" dur="500"/>
                                        <p:tgtEl>
                                          <p:spTgt spid="29"/>
                                        </p:tgtEl>
                                      </p:cBhvr>
                                    </p:animEffect>
                                  </p:childTnLst>
                                </p:cTn>
                              </p:par>
                              <p:par>
                                <p:cTn id="98" presetID="53" presetClass="entr" presetSubtype="0" fill="hold" nodeType="withEffect">
                                  <p:stCondLst>
                                    <p:cond delay="0"/>
                                  </p:stCondLst>
                                  <p:childTnLst>
                                    <p:set>
                                      <p:cBhvr>
                                        <p:cTn id="99" dur="1" fill="hold">
                                          <p:stCondLst>
                                            <p:cond delay="0"/>
                                          </p:stCondLst>
                                        </p:cTn>
                                        <p:tgtEl>
                                          <p:spTgt spid="16413"/>
                                        </p:tgtEl>
                                        <p:attrNameLst>
                                          <p:attrName>style.visibility</p:attrName>
                                        </p:attrNameLst>
                                      </p:cBhvr>
                                      <p:to>
                                        <p:strVal val="visible"/>
                                      </p:to>
                                    </p:set>
                                    <p:anim calcmode="lin" valueType="num">
                                      <p:cBhvr>
                                        <p:cTn id="100" dur="500" fill="hold"/>
                                        <p:tgtEl>
                                          <p:spTgt spid="16413"/>
                                        </p:tgtEl>
                                        <p:attrNameLst>
                                          <p:attrName>ppt_w</p:attrName>
                                        </p:attrNameLst>
                                      </p:cBhvr>
                                      <p:tavLst>
                                        <p:tav tm="0">
                                          <p:val>
                                            <p:fltVal val="0"/>
                                          </p:val>
                                        </p:tav>
                                        <p:tav tm="100000">
                                          <p:val>
                                            <p:strVal val="#ppt_w"/>
                                          </p:val>
                                        </p:tav>
                                      </p:tavLst>
                                    </p:anim>
                                    <p:anim calcmode="lin" valueType="num">
                                      <p:cBhvr>
                                        <p:cTn id="101" dur="500" fill="hold"/>
                                        <p:tgtEl>
                                          <p:spTgt spid="16413"/>
                                        </p:tgtEl>
                                        <p:attrNameLst>
                                          <p:attrName>ppt_h</p:attrName>
                                        </p:attrNameLst>
                                      </p:cBhvr>
                                      <p:tavLst>
                                        <p:tav tm="0">
                                          <p:val>
                                            <p:fltVal val="0"/>
                                          </p:val>
                                        </p:tav>
                                        <p:tav tm="100000">
                                          <p:val>
                                            <p:strVal val="#ppt_h"/>
                                          </p:val>
                                        </p:tav>
                                      </p:tavLst>
                                    </p:anim>
                                    <p:animEffect transition="in" filter="fade">
                                      <p:cBhvr>
                                        <p:cTn id="102" dur="500"/>
                                        <p:tgtEl>
                                          <p:spTgt spid="1641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53" presetClass="entr" presetSubtype="0"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p:cTn id="107" dur="500" fill="hold"/>
                                        <p:tgtEl>
                                          <p:spTgt spid="2"/>
                                        </p:tgtEl>
                                        <p:attrNameLst>
                                          <p:attrName>ppt_w</p:attrName>
                                        </p:attrNameLst>
                                      </p:cBhvr>
                                      <p:tavLst>
                                        <p:tav tm="0">
                                          <p:val>
                                            <p:fltVal val="0"/>
                                          </p:val>
                                        </p:tav>
                                        <p:tav tm="100000">
                                          <p:val>
                                            <p:strVal val="#ppt_w"/>
                                          </p:val>
                                        </p:tav>
                                      </p:tavLst>
                                    </p:anim>
                                    <p:anim calcmode="lin" valueType="num">
                                      <p:cBhvr>
                                        <p:cTn id="108" dur="500" fill="hold"/>
                                        <p:tgtEl>
                                          <p:spTgt spid="2"/>
                                        </p:tgtEl>
                                        <p:attrNameLst>
                                          <p:attrName>ppt_h</p:attrName>
                                        </p:attrNameLst>
                                      </p:cBhvr>
                                      <p:tavLst>
                                        <p:tav tm="0">
                                          <p:val>
                                            <p:fltVal val="0"/>
                                          </p:val>
                                        </p:tav>
                                        <p:tav tm="100000">
                                          <p:val>
                                            <p:strVal val="#ppt_h"/>
                                          </p:val>
                                        </p:tav>
                                      </p:tavLst>
                                    </p:anim>
                                    <p:animEffect transition="in" filter="fade">
                                      <p:cBhvr>
                                        <p:cTn id="109" dur="500"/>
                                        <p:tgtEl>
                                          <p:spTgt spid="2"/>
                                        </p:tgtEl>
                                      </p:cBhvr>
                                    </p:animEffect>
                                  </p:childTnLst>
                                </p:cTn>
                              </p:par>
                              <p:par>
                                <p:cTn id="110" presetID="53" presetClass="entr" presetSubtype="0" fill="hold" nodeType="withEffect">
                                  <p:stCondLst>
                                    <p:cond delay="0"/>
                                  </p:stCondLst>
                                  <p:childTnLst>
                                    <p:set>
                                      <p:cBhvr>
                                        <p:cTn id="111" dur="1" fill="hold">
                                          <p:stCondLst>
                                            <p:cond delay="0"/>
                                          </p:stCondLst>
                                        </p:cTn>
                                        <p:tgtEl>
                                          <p:spTgt spid="16415"/>
                                        </p:tgtEl>
                                        <p:attrNameLst>
                                          <p:attrName>style.visibility</p:attrName>
                                        </p:attrNameLst>
                                      </p:cBhvr>
                                      <p:to>
                                        <p:strVal val="visible"/>
                                      </p:to>
                                    </p:set>
                                    <p:anim calcmode="lin" valueType="num">
                                      <p:cBhvr>
                                        <p:cTn id="112" dur="500" fill="hold"/>
                                        <p:tgtEl>
                                          <p:spTgt spid="16415"/>
                                        </p:tgtEl>
                                        <p:attrNameLst>
                                          <p:attrName>ppt_w</p:attrName>
                                        </p:attrNameLst>
                                      </p:cBhvr>
                                      <p:tavLst>
                                        <p:tav tm="0">
                                          <p:val>
                                            <p:fltVal val="0"/>
                                          </p:val>
                                        </p:tav>
                                        <p:tav tm="100000">
                                          <p:val>
                                            <p:strVal val="#ppt_w"/>
                                          </p:val>
                                        </p:tav>
                                      </p:tavLst>
                                    </p:anim>
                                    <p:anim calcmode="lin" valueType="num">
                                      <p:cBhvr>
                                        <p:cTn id="113" dur="500" fill="hold"/>
                                        <p:tgtEl>
                                          <p:spTgt spid="16415"/>
                                        </p:tgtEl>
                                        <p:attrNameLst>
                                          <p:attrName>ppt_h</p:attrName>
                                        </p:attrNameLst>
                                      </p:cBhvr>
                                      <p:tavLst>
                                        <p:tav tm="0">
                                          <p:val>
                                            <p:fltVal val="0"/>
                                          </p:val>
                                        </p:tav>
                                        <p:tav tm="100000">
                                          <p:val>
                                            <p:strVal val="#ppt_h"/>
                                          </p:val>
                                        </p:tav>
                                      </p:tavLst>
                                    </p:anim>
                                    <p:animEffect transition="in" filter="fade">
                                      <p:cBhvr>
                                        <p:cTn id="114" dur="500"/>
                                        <p:tgtEl>
                                          <p:spTgt spid="16415"/>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53" presetClass="entr" presetSubtype="0" fill="hold" grpId="0" nodeType="clickEffect">
                                  <p:stCondLst>
                                    <p:cond delay="0"/>
                                  </p:stCondLst>
                                  <p:childTnLst>
                                    <p:set>
                                      <p:cBhvr>
                                        <p:cTn id="118" dur="1" fill="hold">
                                          <p:stCondLst>
                                            <p:cond delay="0"/>
                                          </p:stCondLst>
                                        </p:cTn>
                                        <p:tgtEl>
                                          <p:spTgt spid="370739"/>
                                        </p:tgtEl>
                                        <p:attrNameLst>
                                          <p:attrName>style.visibility</p:attrName>
                                        </p:attrNameLst>
                                      </p:cBhvr>
                                      <p:to>
                                        <p:strVal val="visible"/>
                                      </p:to>
                                    </p:set>
                                    <p:anim calcmode="lin" valueType="num">
                                      <p:cBhvr>
                                        <p:cTn id="119" dur="500" fill="hold"/>
                                        <p:tgtEl>
                                          <p:spTgt spid="370739"/>
                                        </p:tgtEl>
                                        <p:attrNameLst>
                                          <p:attrName>ppt_w</p:attrName>
                                        </p:attrNameLst>
                                      </p:cBhvr>
                                      <p:tavLst>
                                        <p:tav tm="0">
                                          <p:val>
                                            <p:fltVal val="0"/>
                                          </p:val>
                                        </p:tav>
                                        <p:tav tm="100000">
                                          <p:val>
                                            <p:strVal val="#ppt_w"/>
                                          </p:val>
                                        </p:tav>
                                      </p:tavLst>
                                    </p:anim>
                                    <p:anim calcmode="lin" valueType="num">
                                      <p:cBhvr>
                                        <p:cTn id="120" dur="500" fill="hold"/>
                                        <p:tgtEl>
                                          <p:spTgt spid="370739"/>
                                        </p:tgtEl>
                                        <p:attrNameLst>
                                          <p:attrName>ppt_h</p:attrName>
                                        </p:attrNameLst>
                                      </p:cBhvr>
                                      <p:tavLst>
                                        <p:tav tm="0">
                                          <p:val>
                                            <p:fltVal val="0"/>
                                          </p:val>
                                        </p:tav>
                                        <p:tav tm="100000">
                                          <p:val>
                                            <p:strVal val="#ppt_h"/>
                                          </p:val>
                                        </p:tav>
                                      </p:tavLst>
                                    </p:anim>
                                    <p:animEffect transition="in" filter="fade">
                                      <p:cBhvr>
                                        <p:cTn id="121" dur="500"/>
                                        <p:tgtEl>
                                          <p:spTgt spid="37073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53" presetClass="exit" presetSubtype="0" fill="hold" nodeType="clickEffect">
                                  <p:stCondLst>
                                    <p:cond delay="0"/>
                                  </p:stCondLst>
                                  <p:childTnLst>
                                    <p:anim calcmode="lin" valueType="num">
                                      <p:cBhvr>
                                        <p:cTn id="125" dur="500"/>
                                        <p:tgtEl>
                                          <p:spTgt spid="29"/>
                                        </p:tgtEl>
                                        <p:attrNameLst>
                                          <p:attrName>ppt_w</p:attrName>
                                        </p:attrNameLst>
                                      </p:cBhvr>
                                      <p:tavLst>
                                        <p:tav tm="0">
                                          <p:val>
                                            <p:strVal val="ppt_w"/>
                                          </p:val>
                                        </p:tav>
                                        <p:tav tm="100000">
                                          <p:val>
                                            <p:fltVal val="0"/>
                                          </p:val>
                                        </p:tav>
                                      </p:tavLst>
                                    </p:anim>
                                    <p:anim calcmode="lin" valueType="num">
                                      <p:cBhvr>
                                        <p:cTn id="126" dur="500"/>
                                        <p:tgtEl>
                                          <p:spTgt spid="29"/>
                                        </p:tgtEl>
                                        <p:attrNameLst>
                                          <p:attrName>ppt_h</p:attrName>
                                        </p:attrNameLst>
                                      </p:cBhvr>
                                      <p:tavLst>
                                        <p:tav tm="0">
                                          <p:val>
                                            <p:strVal val="ppt_h"/>
                                          </p:val>
                                        </p:tav>
                                        <p:tav tm="100000">
                                          <p:val>
                                            <p:fltVal val="0"/>
                                          </p:val>
                                        </p:tav>
                                      </p:tavLst>
                                    </p:anim>
                                    <p:animEffect transition="out" filter="fade">
                                      <p:cBhvr>
                                        <p:cTn id="127" dur="500"/>
                                        <p:tgtEl>
                                          <p:spTgt spid="29"/>
                                        </p:tgtEl>
                                      </p:cBhvr>
                                    </p:animEffect>
                                    <p:set>
                                      <p:cBhvr>
                                        <p:cTn id="128" dur="1" fill="hold">
                                          <p:stCondLst>
                                            <p:cond delay="499"/>
                                          </p:stCondLst>
                                        </p:cTn>
                                        <p:tgtEl>
                                          <p:spTgt spid="29"/>
                                        </p:tgtEl>
                                        <p:attrNameLst>
                                          <p:attrName>style.visibility</p:attrName>
                                        </p:attrNameLst>
                                      </p:cBhvr>
                                      <p:to>
                                        <p:strVal val="hidden"/>
                                      </p:to>
                                    </p:set>
                                  </p:childTnLst>
                                </p:cTn>
                              </p:par>
                              <p:par>
                                <p:cTn id="129" presetID="53" presetClass="exit" presetSubtype="0" fill="hold" nodeType="withEffect">
                                  <p:stCondLst>
                                    <p:cond delay="0"/>
                                  </p:stCondLst>
                                  <p:childTnLst>
                                    <p:anim calcmode="lin" valueType="num">
                                      <p:cBhvr>
                                        <p:cTn id="130" dur="500"/>
                                        <p:tgtEl>
                                          <p:spTgt spid="16415"/>
                                        </p:tgtEl>
                                        <p:attrNameLst>
                                          <p:attrName>ppt_w</p:attrName>
                                        </p:attrNameLst>
                                      </p:cBhvr>
                                      <p:tavLst>
                                        <p:tav tm="0">
                                          <p:val>
                                            <p:strVal val="ppt_w"/>
                                          </p:val>
                                        </p:tav>
                                        <p:tav tm="100000">
                                          <p:val>
                                            <p:fltVal val="0"/>
                                          </p:val>
                                        </p:tav>
                                      </p:tavLst>
                                    </p:anim>
                                    <p:anim calcmode="lin" valueType="num">
                                      <p:cBhvr>
                                        <p:cTn id="131" dur="500"/>
                                        <p:tgtEl>
                                          <p:spTgt spid="16415"/>
                                        </p:tgtEl>
                                        <p:attrNameLst>
                                          <p:attrName>ppt_h</p:attrName>
                                        </p:attrNameLst>
                                      </p:cBhvr>
                                      <p:tavLst>
                                        <p:tav tm="0">
                                          <p:val>
                                            <p:strVal val="ppt_h"/>
                                          </p:val>
                                        </p:tav>
                                        <p:tav tm="100000">
                                          <p:val>
                                            <p:fltVal val="0"/>
                                          </p:val>
                                        </p:tav>
                                      </p:tavLst>
                                    </p:anim>
                                    <p:animEffect transition="out" filter="fade">
                                      <p:cBhvr>
                                        <p:cTn id="132" dur="500"/>
                                        <p:tgtEl>
                                          <p:spTgt spid="16415"/>
                                        </p:tgtEl>
                                      </p:cBhvr>
                                    </p:animEffect>
                                    <p:set>
                                      <p:cBhvr>
                                        <p:cTn id="133" dur="1" fill="hold">
                                          <p:stCondLst>
                                            <p:cond delay="499"/>
                                          </p:stCondLst>
                                        </p:cTn>
                                        <p:tgtEl>
                                          <p:spTgt spid="16415"/>
                                        </p:tgtEl>
                                        <p:attrNameLst>
                                          <p:attrName>style.visibility</p:attrName>
                                        </p:attrNameLst>
                                      </p:cBhvr>
                                      <p:to>
                                        <p:strVal val="hidden"/>
                                      </p:to>
                                    </p:set>
                                  </p:childTnLst>
                                </p:cTn>
                              </p:par>
                              <p:par>
                                <p:cTn id="134" presetID="53" presetClass="exit" presetSubtype="0" fill="hold" nodeType="withEffect">
                                  <p:stCondLst>
                                    <p:cond delay="0"/>
                                  </p:stCondLst>
                                  <p:childTnLst>
                                    <p:anim calcmode="lin" valueType="num">
                                      <p:cBhvr>
                                        <p:cTn id="135" dur="500"/>
                                        <p:tgtEl>
                                          <p:spTgt spid="16413"/>
                                        </p:tgtEl>
                                        <p:attrNameLst>
                                          <p:attrName>ppt_w</p:attrName>
                                        </p:attrNameLst>
                                      </p:cBhvr>
                                      <p:tavLst>
                                        <p:tav tm="0">
                                          <p:val>
                                            <p:strVal val="ppt_w"/>
                                          </p:val>
                                        </p:tav>
                                        <p:tav tm="100000">
                                          <p:val>
                                            <p:fltVal val="0"/>
                                          </p:val>
                                        </p:tav>
                                      </p:tavLst>
                                    </p:anim>
                                    <p:anim calcmode="lin" valueType="num">
                                      <p:cBhvr>
                                        <p:cTn id="136" dur="500"/>
                                        <p:tgtEl>
                                          <p:spTgt spid="16413"/>
                                        </p:tgtEl>
                                        <p:attrNameLst>
                                          <p:attrName>ppt_h</p:attrName>
                                        </p:attrNameLst>
                                      </p:cBhvr>
                                      <p:tavLst>
                                        <p:tav tm="0">
                                          <p:val>
                                            <p:strVal val="ppt_h"/>
                                          </p:val>
                                        </p:tav>
                                        <p:tav tm="100000">
                                          <p:val>
                                            <p:fltVal val="0"/>
                                          </p:val>
                                        </p:tav>
                                      </p:tavLst>
                                    </p:anim>
                                    <p:animEffect transition="out" filter="fade">
                                      <p:cBhvr>
                                        <p:cTn id="137" dur="500"/>
                                        <p:tgtEl>
                                          <p:spTgt spid="16413"/>
                                        </p:tgtEl>
                                      </p:cBhvr>
                                    </p:animEffect>
                                    <p:set>
                                      <p:cBhvr>
                                        <p:cTn id="138" dur="1" fill="hold">
                                          <p:stCondLst>
                                            <p:cond delay="499"/>
                                          </p:stCondLst>
                                        </p:cTn>
                                        <p:tgtEl>
                                          <p:spTgt spid="16413"/>
                                        </p:tgtEl>
                                        <p:attrNameLst>
                                          <p:attrName>style.visibility</p:attrName>
                                        </p:attrNameLst>
                                      </p:cBhvr>
                                      <p:to>
                                        <p:strVal val="hidden"/>
                                      </p:to>
                                    </p:set>
                                  </p:childTnLst>
                                </p:cTn>
                              </p:par>
                              <p:par>
                                <p:cTn id="139" presetID="53" presetClass="exit" presetSubtype="0" fill="hold" nodeType="withEffect">
                                  <p:stCondLst>
                                    <p:cond delay="0"/>
                                  </p:stCondLst>
                                  <p:childTnLst>
                                    <p:anim calcmode="lin" valueType="num">
                                      <p:cBhvr>
                                        <p:cTn id="140" dur="500"/>
                                        <p:tgtEl>
                                          <p:spTgt spid="16414"/>
                                        </p:tgtEl>
                                        <p:attrNameLst>
                                          <p:attrName>ppt_w</p:attrName>
                                        </p:attrNameLst>
                                      </p:cBhvr>
                                      <p:tavLst>
                                        <p:tav tm="0">
                                          <p:val>
                                            <p:strVal val="ppt_w"/>
                                          </p:val>
                                        </p:tav>
                                        <p:tav tm="100000">
                                          <p:val>
                                            <p:fltVal val="0"/>
                                          </p:val>
                                        </p:tav>
                                      </p:tavLst>
                                    </p:anim>
                                    <p:anim calcmode="lin" valueType="num">
                                      <p:cBhvr>
                                        <p:cTn id="141" dur="500"/>
                                        <p:tgtEl>
                                          <p:spTgt spid="16414"/>
                                        </p:tgtEl>
                                        <p:attrNameLst>
                                          <p:attrName>ppt_h</p:attrName>
                                        </p:attrNameLst>
                                      </p:cBhvr>
                                      <p:tavLst>
                                        <p:tav tm="0">
                                          <p:val>
                                            <p:strVal val="ppt_h"/>
                                          </p:val>
                                        </p:tav>
                                        <p:tav tm="100000">
                                          <p:val>
                                            <p:fltVal val="0"/>
                                          </p:val>
                                        </p:tav>
                                      </p:tavLst>
                                    </p:anim>
                                    <p:animEffect transition="out" filter="fade">
                                      <p:cBhvr>
                                        <p:cTn id="142" dur="500"/>
                                        <p:tgtEl>
                                          <p:spTgt spid="16414"/>
                                        </p:tgtEl>
                                      </p:cBhvr>
                                    </p:animEffect>
                                    <p:set>
                                      <p:cBhvr>
                                        <p:cTn id="143" dur="1" fill="hold">
                                          <p:stCondLst>
                                            <p:cond delay="499"/>
                                          </p:stCondLst>
                                        </p:cTn>
                                        <p:tgtEl>
                                          <p:spTgt spid="16414"/>
                                        </p:tgtEl>
                                        <p:attrNameLst>
                                          <p:attrName>style.visibility</p:attrName>
                                        </p:attrNameLst>
                                      </p:cBhvr>
                                      <p:to>
                                        <p:strVal val="hidden"/>
                                      </p:to>
                                    </p:set>
                                  </p:childTnLst>
                                </p:cTn>
                              </p:par>
                              <p:par>
                                <p:cTn id="144" presetID="53" presetClass="exit" presetSubtype="0" fill="hold" grpId="1" nodeType="withEffect">
                                  <p:stCondLst>
                                    <p:cond delay="0"/>
                                  </p:stCondLst>
                                  <p:childTnLst>
                                    <p:anim calcmode="lin" valueType="num">
                                      <p:cBhvr>
                                        <p:cTn id="145" dur="500"/>
                                        <p:tgtEl>
                                          <p:spTgt spid="370739"/>
                                        </p:tgtEl>
                                        <p:attrNameLst>
                                          <p:attrName>ppt_w</p:attrName>
                                        </p:attrNameLst>
                                      </p:cBhvr>
                                      <p:tavLst>
                                        <p:tav tm="0">
                                          <p:val>
                                            <p:strVal val="ppt_w"/>
                                          </p:val>
                                        </p:tav>
                                        <p:tav tm="100000">
                                          <p:val>
                                            <p:fltVal val="0"/>
                                          </p:val>
                                        </p:tav>
                                      </p:tavLst>
                                    </p:anim>
                                    <p:anim calcmode="lin" valueType="num">
                                      <p:cBhvr>
                                        <p:cTn id="146" dur="500"/>
                                        <p:tgtEl>
                                          <p:spTgt spid="370739"/>
                                        </p:tgtEl>
                                        <p:attrNameLst>
                                          <p:attrName>ppt_h</p:attrName>
                                        </p:attrNameLst>
                                      </p:cBhvr>
                                      <p:tavLst>
                                        <p:tav tm="0">
                                          <p:val>
                                            <p:strVal val="ppt_h"/>
                                          </p:val>
                                        </p:tav>
                                        <p:tav tm="100000">
                                          <p:val>
                                            <p:fltVal val="0"/>
                                          </p:val>
                                        </p:tav>
                                      </p:tavLst>
                                    </p:anim>
                                    <p:animEffect transition="out" filter="fade">
                                      <p:cBhvr>
                                        <p:cTn id="147" dur="500"/>
                                        <p:tgtEl>
                                          <p:spTgt spid="370739"/>
                                        </p:tgtEl>
                                      </p:cBhvr>
                                    </p:animEffect>
                                    <p:set>
                                      <p:cBhvr>
                                        <p:cTn id="148" dur="1" fill="hold">
                                          <p:stCondLst>
                                            <p:cond delay="499"/>
                                          </p:stCondLst>
                                        </p:cTn>
                                        <p:tgtEl>
                                          <p:spTgt spid="370739"/>
                                        </p:tgtEl>
                                        <p:attrNameLst>
                                          <p:attrName>style.visibility</p:attrName>
                                        </p:attrNameLst>
                                      </p:cBhvr>
                                      <p:to>
                                        <p:strVal val="hidden"/>
                                      </p:to>
                                    </p:set>
                                  </p:childTnLst>
                                </p:cTn>
                              </p:par>
                              <p:par>
                                <p:cTn id="149" presetID="53" presetClass="exit" presetSubtype="0" fill="hold" grpId="1" nodeType="withEffect">
                                  <p:stCondLst>
                                    <p:cond delay="0"/>
                                  </p:stCondLst>
                                  <p:childTnLst>
                                    <p:anim calcmode="lin" valueType="num">
                                      <p:cBhvr>
                                        <p:cTn id="150" dur="500"/>
                                        <p:tgtEl>
                                          <p:spTgt spid="2"/>
                                        </p:tgtEl>
                                        <p:attrNameLst>
                                          <p:attrName>ppt_w</p:attrName>
                                        </p:attrNameLst>
                                      </p:cBhvr>
                                      <p:tavLst>
                                        <p:tav tm="0">
                                          <p:val>
                                            <p:strVal val="ppt_w"/>
                                          </p:val>
                                        </p:tav>
                                        <p:tav tm="100000">
                                          <p:val>
                                            <p:fltVal val="0"/>
                                          </p:val>
                                        </p:tav>
                                      </p:tavLst>
                                    </p:anim>
                                    <p:anim calcmode="lin" valueType="num">
                                      <p:cBhvr>
                                        <p:cTn id="151" dur="500"/>
                                        <p:tgtEl>
                                          <p:spTgt spid="2"/>
                                        </p:tgtEl>
                                        <p:attrNameLst>
                                          <p:attrName>ppt_h</p:attrName>
                                        </p:attrNameLst>
                                      </p:cBhvr>
                                      <p:tavLst>
                                        <p:tav tm="0">
                                          <p:val>
                                            <p:strVal val="ppt_h"/>
                                          </p:val>
                                        </p:tav>
                                        <p:tav tm="100000">
                                          <p:val>
                                            <p:fltVal val="0"/>
                                          </p:val>
                                        </p:tav>
                                      </p:tavLst>
                                    </p:anim>
                                    <p:animEffect transition="out" filter="fade">
                                      <p:cBhvr>
                                        <p:cTn id="152" dur="500"/>
                                        <p:tgtEl>
                                          <p:spTgt spid="2"/>
                                        </p:tgtEl>
                                      </p:cBhvr>
                                    </p:animEffect>
                                    <p:set>
                                      <p:cBhvr>
                                        <p:cTn id="15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1" grpId="0"/>
      <p:bldP spid="32" grpId="0"/>
      <p:bldP spid="33" grpId="0"/>
      <p:bldP spid="34" grpId="0"/>
      <p:bldP spid="2" grpId="0" animBg="1"/>
      <p:bldP spid="2" grpId="1" animBg="1"/>
      <p:bldP spid="370739" grpId="0" animBg="1"/>
      <p:bldP spid="370739" grpId="1" animBg="1"/>
      <p:bldP spid="36" grpId="0"/>
      <p:bldP spid="37" grpId="0"/>
      <p:bldP spid="39" grpId="0"/>
      <p:bldP spid="40" grpId="0"/>
      <p:bldP spid="51" grpId="1" animBg="1"/>
      <p:bldP spid="5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3"/>
          <p:cNvSpPr>
            <a:spLocks noGrp="1" noChangeArrowheads="1"/>
          </p:cNvSpPr>
          <p:nvPr>
            <p:ph idx="1"/>
          </p:nvPr>
        </p:nvSpPr>
        <p:spPr>
          <a:xfrm>
            <a:off x="1014442" y="929247"/>
            <a:ext cx="7772400" cy="1213875"/>
          </a:xfrm>
        </p:spPr>
        <p:txBody>
          <a:bodyPr/>
          <a:lstStyle/>
          <a:p>
            <a:pPr algn="ctr" eaLnBrk="1" hangingPunct="1">
              <a:buFont typeface="Wingdings" pitchFamily="2" charset="2"/>
              <a:buNone/>
            </a:pPr>
            <a:endParaRPr lang="en-US" altLang="zh-CN" sz="1800" dirty="0">
              <a:solidFill>
                <a:srgbClr val="0000FF"/>
              </a:solidFill>
              <a:ea typeface="楷体_GB2312" pitchFamily="49" charset="-122"/>
              <a:cs typeface="Times New Roman" pitchFamily="18" charset="0"/>
            </a:endParaRPr>
          </a:p>
          <a:p>
            <a:pPr eaLnBrk="1" hangingPunct="1">
              <a:buFont typeface="Wingdings" pitchFamily="2" charset="2"/>
              <a:buNone/>
            </a:pPr>
            <a:r>
              <a:rPr lang="en-US" altLang="zh-CN" sz="2000" dirty="0">
                <a:solidFill>
                  <a:schemeClr val="accent2">
                    <a:lumMod val="75000"/>
                  </a:schemeClr>
                </a:solidFill>
                <a:ea typeface="楷体_GB2312" pitchFamily="49" charset="-122"/>
                <a:cs typeface="Times New Roman" pitchFamily="18" charset="0"/>
              </a:rPr>
              <a:t> </a:t>
            </a:r>
            <a:r>
              <a:rPr lang="en-US" altLang="zh-CN" dirty="0">
                <a:solidFill>
                  <a:schemeClr val="accent2">
                    <a:lumMod val="75000"/>
                  </a:schemeClr>
                </a:solidFill>
                <a:ea typeface="楷体_GB2312" pitchFamily="49" charset="-122"/>
                <a:cs typeface="Times New Roman" pitchFamily="18" charset="0"/>
              </a:rPr>
              <a:t>In  the  room  , he  broke  a  window  with  a  hammer </a:t>
            </a:r>
            <a:endParaRPr lang="zh-CN" altLang="en-US" dirty="0">
              <a:solidFill>
                <a:schemeClr val="accent2">
                  <a:lumMod val="75000"/>
                </a:schemeClr>
              </a:solidFill>
              <a:ea typeface="楷体_GB2312" pitchFamily="49" charset="-122"/>
              <a:cs typeface="Times New Roman" pitchFamily="18" charset="0"/>
            </a:endParaRPr>
          </a:p>
        </p:txBody>
      </p:sp>
      <p:sp>
        <p:nvSpPr>
          <p:cNvPr id="53" name="矩形 52"/>
          <p:cNvSpPr>
            <a:spLocks noChangeArrowheads="1"/>
          </p:cNvSpPr>
          <p:nvPr/>
        </p:nvSpPr>
        <p:spPr bwMode="auto">
          <a:xfrm>
            <a:off x="1571604" y="1947444"/>
            <a:ext cx="6535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latin typeface="楷体" pitchFamily="49" charset="-122"/>
                <a:ea typeface="楷体" pitchFamily="49" charset="-122"/>
                <a:cs typeface="Times New Roman" pitchFamily="18" charset="0"/>
              </a:rPr>
              <a:t>介短</a:t>
            </a:r>
            <a:r>
              <a:rPr lang="en-US" altLang="zh-CN" sz="1600" b="1" dirty="0">
                <a:latin typeface="楷体" pitchFamily="49" charset="-122"/>
                <a:ea typeface="楷体" pitchFamily="49" charset="-122"/>
                <a:cs typeface="Times New Roman" pitchFamily="18" charset="0"/>
              </a:rPr>
              <a:t>        </a:t>
            </a:r>
            <a:r>
              <a:rPr lang="zh-CN" altLang="en-US" sz="1600" b="1" dirty="0">
                <a:latin typeface="楷体" pitchFamily="49" charset="-122"/>
                <a:ea typeface="楷体" pitchFamily="49" charset="-122"/>
                <a:cs typeface="Times New Roman" pitchFamily="18" charset="0"/>
              </a:rPr>
              <a:t>名短   动短      名短             介短</a:t>
            </a:r>
          </a:p>
        </p:txBody>
      </p:sp>
      <p:grpSp>
        <p:nvGrpSpPr>
          <p:cNvPr id="54" name="Group 49"/>
          <p:cNvGrpSpPr>
            <a:grpSpLocks/>
          </p:cNvGrpSpPr>
          <p:nvPr/>
        </p:nvGrpSpPr>
        <p:grpSpPr bwMode="auto">
          <a:xfrm>
            <a:off x="1079287" y="3602839"/>
            <a:ext cx="2797359" cy="498902"/>
            <a:chOff x="1474" y="3148"/>
            <a:chExt cx="589" cy="418"/>
          </a:xfrm>
        </p:grpSpPr>
        <p:sp>
          <p:nvSpPr>
            <p:cNvPr id="55" name="Line 45"/>
            <p:cNvSpPr>
              <a:spLocks noChangeShapeType="1"/>
            </p:cNvSpPr>
            <p:nvPr/>
          </p:nvSpPr>
          <p:spPr bwMode="auto">
            <a:xfrm flipV="1">
              <a:off x="1762" y="3148"/>
              <a:ext cx="0" cy="181"/>
            </a:xfrm>
            <a:prstGeom prst="line">
              <a:avLst/>
            </a:prstGeom>
            <a:noFill/>
            <a:ln w="1270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6" name="Rectangle 46"/>
            <p:cNvSpPr>
              <a:spLocks noChangeArrowheads="1"/>
            </p:cNvSpPr>
            <p:nvPr/>
          </p:nvSpPr>
          <p:spPr bwMode="auto">
            <a:xfrm>
              <a:off x="1474" y="3339"/>
              <a:ext cx="589" cy="227"/>
            </a:xfrm>
            <a:prstGeom prst="rect">
              <a:avLst/>
            </a:prstGeom>
            <a:solidFill>
              <a:schemeClr val="accent5">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Times New Roman" pitchFamily="18" charset="0"/>
                  <a:ea typeface="楷体" pitchFamily="49" charset="-122"/>
                  <a:cs typeface="Times New Roman" pitchFamily="18" charset="0"/>
                </a:rPr>
                <a:t>语法分析</a:t>
              </a:r>
              <a:r>
                <a:rPr lang="zh-CN" altLang="en-US" sz="1600" dirty="0">
                  <a:latin typeface="Times New Roman" pitchFamily="18" charset="0"/>
                  <a:ea typeface="楷体" pitchFamily="49" charset="-122"/>
                  <a:cs typeface="Times New Roman" pitchFamily="18" charset="0"/>
                </a:rPr>
                <a:t>（</a:t>
              </a:r>
              <a:r>
                <a:rPr lang="en-US" altLang="zh-CN" sz="1600" dirty="0">
                  <a:latin typeface="Times New Roman" pitchFamily="18" charset="0"/>
                  <a:ea typeface="楷体" pitchFamily="49" charset="-122"/>
                  <a:cs typeface="Times New Roman" pitchFamily="18" charset="0"/>
                </a:rPr>
                <a:t>Syntax Analysis</a:t>
              </a:r>
              <a:r>
                <a:rPr lang="zh-CN" altLang="en-US" sz="1600" dirty="0">
                  <a:latin typeface="Times New Roman" pitchFamily="18" charset="0"/>
                  <a:ea typeface="楷体" pitchFamily="49" charset="-122"/>
                  <a:cs typeface="Times New Roman" pitchFamily="18" charset="0"/>
                </a:rPr>
                <a:t>）</a:t>
              </a:r>
            </a:p>
          </p:txBody>
        </p:sp>
      </p:grpSp>
      <p:grpSp>
        <p:nvGrpSpPr>
          <p:cNvPr id="57" name="Group 54"/>
          <p:cNvGrpSpPr>
            <a:grpSpLocks/>
          </p:cNvGrpSpPr>
          <p:nvPr/>
        </p:nvGrpSpPr>
        <p:grpSpPr bwMode="auto">
          <a:xfrm>
            <a:off x="1079287" y="4101737"/>
            <a:ext cx="2797359" cy="485775"/>
            <a:chOff x="612" y="3612"/>
            <a:chExt cx="2222" cy="408"/>
          </a:xfrm>
        </p:grpSpPr>
        <p:sp>
          <p:nvSpPr>
            <p:cNvPr id="58" name="Line 47"/>
            <p:cNvSpPr>
              <a:spLocks noChangeShapeType="1"/>
            </p:cNvSpPr>
            <p:nvPr/>
          </p:nvSpPr>
          <p:spPr bwMode="auto">
            <a:xfrm flipV="1">
              <a:off x="1699" y="3612"/>
              <a:ext cx="0" cy="141"/>
            </a:xfrm>
            <a:prstGeom prst="line">
              <a:avLst/>
            </a:prstGeom>
            <a:noFill/>
            <a:ln w="1270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9" name="Rectangle 48"/>
            <p:cNvSpPr>
              <a:spLocks noChangeArrowheads="1"/>
            </p:cNvSpPr>
            <p:nvPr/>
          </p:nvSpPr>
          <p:spPr bwMode="auto">
            <a:xfrm>
              <a:off x="612" y="3754"/>
              <a:ext cx="2222" cy="266"/>
            </a:xfrm>
            <a:prstGeom prst="rect">
              <a:avLst/>
            </a:prstGeom>
            <a:solidFill>
              <a:schemeClr val="accent5">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latin typeface="Times New Roman" pitchFamily="18" charset="0"/>
                  <a:ea typeface="楷体" pitchFamily="49" charset="-122"/>
                  <a:cs typeface="Times New Roman" pitchFamily="18" charset="0"/>
                </a:rPr>
                <a:t>词法分析</a:t>
              </a:r>
              <a:r>
                <a:rPr lang="zh-CN" altLang="en-US" sz="1600" dirty="0">
                  <a:latin typeface="Times New Roman" pitchFamily="18" charset="0"/>
                  <a:ea typeface="楷体" pitchFamily="49" charset="-122"/>
                  <a:cs typeface="Times New Roman" pitchFamily="18" charset="0"/>
                </a:rPr>
                <a:t>（</a:t>
              </a:r>
              <a:r>
                <a:rPr lang="en-US" altLang="zh-CN" sz="1600" dirty="0">
                  <a:latin typeface="Times New Roman" pitchFamily="18" charset="0"/>
                  <a:ea typeface="楷体" pitchFamily="49" charset="-122"/>
                  <a:cs typeface="Times New Roman" pitchFamily="18" charset="0"/>
                </a:rPr>
                <a:t>Lexical Analysis</a:t>
              </a:r>
              <a:r>
                <a:rPr lang="zh-CN" altLang="en-US" sz="1600" dirty="0">
                  <a:latin typeface="Times New Roman" pitchFamily="18" charset="0"/>
                  <a:ea typeface="楷体" pitchFamily="49" charset="-122"/>
                  <a:cs typeface="Times New Roman" pitchFamily="18" charset="0"/>
                </a:rPr>
                <a:t>）</a:t>
              </a:r>
            </a:p>
          </p:txBody>
        </p:sp>
      </p:grpSp>
      <p:sp>
        <p:nvSpPr>
          <p:cNvPr id="60" name="Line 11"/>
          <p:cNvSpPr>
            <a:spLocks noChangeShapeType="1"/>
          </p:cNvSpPr>
          <p:nvPr/>
        </p:nvSpPr>
        <p:spPr bwMode="auto">
          <a:xfrm>
            <a:off x="1272375" y="1214428"/>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61" name="Line 12"/>
          <p:cNvSpPr>
            <a:spLocks noChangeShapeType="1"/>
          </p:cNvSpPr>
          <p:nvPr/>
        </p:nvSpPr>
        <p:spPr bwMode="auto">
          <a:xfrm>
            <a:off x="1763688" y="1214428"/>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62" name="Line 13"/>
          <p:cNvSpPr>
            <a:spLocks noChangeShapeType="1"/>
          </p:cNvSpPr>
          <p:nvPr/>
        </p:nvSpPr>
        <p:spPr bwMode="auto">
          <a:xfrm>
            <a:off x="2352495" y="1214428"/>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63" name="Line 14"/>
          <p:cNvSpPr>
            <a:spLocks noChangeShapeType="1"/>
          </p:cNvSpPr>
          <p:nvPr/>
        </p:nvSpPr>
        <p:spPr bwMode="auto">
          <a:xfrm>
            <a:off x="3203848" y="1214428"/>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64" name="Line 15"/>
          <p:cNvSpPr>
            <a:spLocks noChangeShapeType="1"/>
          </p:cNvSpPr>
          <p:nvPr/>
        </p:nvSpPr>
        <p:spPr bwMode="auto">
          <a:xfrm>
            <a:off x="3792655" y="1214428"/>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65" name="Line 16"/>
          <p:cNvSpPr>
            <a:spLocks noChangeShapeType="1"/>
          </p:cNvSpPr>
          <p:nvPr/>
        </p:nvSpPr>
        <p:spPr bwMode="auto">
          <a:xfrm>
            <a:off x="4427984" y="1214950"/>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66" name="Line 17"/>
          <p:cNvSpPr>
            <a:spLocks noChangeShapeType="1"/>
          </p:cNvSpPr>
          <p:nvPr/>
        </p:nvSpPr>
        <p:spPr bwMode="auto">
          <a:xfrm>
            <a:off x="5076056" y="1214428"/>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67" name="Line 18"/>
          <p:cNvSpPr>
            <a:spLocks noChangeShapeType="1"/>
          </p:cNvSpPr>
          <p:nvPr/>
        </p:nvSpPr>
        <p:spPr bwMode="auto">
          <a:xfrm>
            <a:off x="6012160" y="1214428"/>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68" name="Line 19"/>
          <p:cNvSpPr>
            <a:spLocks noChangeShapeType="1"/>
          </p:cNvSpPr>
          <p:nvPr/>
        </p:nvSpPr>
        <p:spPr bwMode="auto">
          <a:xfrm>
            <a:off x="6516216" y="1214428"/>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69" name="Line 20"/>
          <p:cNvSpPr>
            <a:spLocks noChangeShapeType="1"/>
          </p:cNvSpPr>
          <p:nvPr/>
        </p:nvSpPr>
        <p:spPr bwMode="auto">
          <a:xfrm>
            <a:off x="7236296" y="1214428"/>
            <a:ext cx="0" cy="1619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p>
        </p:txBody>
      </p:sp>
      <p:sp>
        <p:nvSpPr>
          <p:cNvPr id="70" name="矩形 69"/>
          <p:cNvSpPr>
            <a:spLocks noChangeArrowheads="1"/>
          </p:cNvSpPr>
          <p:nvPr/>
        </p:nvSpPr>
        <p:spPr bwMode="auto">
          <a:xfrm>
            <a:off x="974751" y="875874"/>
            <a:ext cx="73120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latin typeface="Times New Roman" pitchFamily="18" charset="0"/>
                <a:ea typeface="楷体" pitchFamily="49" charset="-122"/>
              </a:rPr>
              <a:t>介词  冠词    名词        代词    动词    冠词    名词           介词  </a:t>
            </a:r>
            <a:r>
              <a:rPr lang="zh-CN" altLang="en-US" sz="1600" b="1">
                <a:latin typeface="Times New Roman" pitchFamily="18" charset="0"/>
                <a:ea typeface="楷体" pitchFamily="49" charset="-122"/>
              </a:rPr>
              <a:t>冠词      名词 </a:t>
            </a:r>
            <a:endParaRPr lang="zh-CN" altLang="en-US" dirty="0"/>
          </a:p>
        </p:txBody>
      </p:sp>
      <p:sp>
        <p:nvSpPr>
          <p:cNvPr id="74" name="矩形 73"/>
          <p:cNvSpPr/>
          <p:nvPr/>
        </p:nvSpPr>
        <p:spPr>
          <a:xfrm>
            <a:off x="4185824" y="1571618"/>
            <a:ext cx="1512888" cy="1631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a:t>
            </a:r>
            <a:endParaRPr lang="zh-CN" altLang="en-US" dirty="0">
              <a:solidFill>
                <a:srgbClr val="FF0000"/>
              </a:solidFill>
            </a:endParaRPr>
          </a:p>
        </p:txBody>
      </p:sp>
      <p:cxnSp>
        <p:nvCxnSpPr>
          <p:cNvPr id="75" name="直接连接符 74"/>
          <p:cNvCxnSpPr/>
          <p:nvPr/>
        </p:nvCxnSpPr>
        <p:spPr>
          <a:xfrm>
            <a:off x="3000364" y="1697299"/>
            <a:ext cx="325438" cy="0"/>
          </a:xfrm>
          <a:prstGeom prst="line">
            <a:avLst/>
          </a:prstGeom>
          <a:ln w="76200" cmpd="dbl">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548059" y="1675749"/>
            <a:ext cx="523875" cy="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946184" y="1361294"/>
            <a:ext cx="352425" cy="235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0000"/>
                </a:solidFill>
                <a:latin typeface="Times New Roman" pitchFamily="18" charset="0"/>
                <a:cs typeface="Times New Roman" pitchFamily="18" charset="0"/>
              </a:rPr>
              <a:t>[</a:t>
            </a:r>
            <a:endParaRPr lang="zh-CN" altLang="en-US" sz="2400" b="1" dirty="0">
              <a:solidFill>
                <a:srgbClr val="FF0000"/>
              </a:solidFill>
              <a:latin typeface="Times New Roman" pitchFamily="18" charset="0"/>
              <a:cs typeface="Times New Roman" pitchFamily="18" charset="0"/>
            </a:endParaRPr>
          </a:p>
        </p:txBody>
      </p:sp>
      <p:sp>
        <p:nvSpPr>
          <p:cNvPr id="78" name="矩形 77"/>
          <p:cNvSpPr/>
          <p:nvPr/>
        </p:nvSpPr>
        <p:spPr>
          <a:xfrm>
            <a:off x="2609983" y="1361294"/>
            <a:ext cx="352425" cy="235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0000"/>
                </a:solidFill>
                <a:latin typeface="Times New Roman" pitchFamily="18" charset="0"/>
                <a:cs typeface="Times New Roman" pitchFamily="18" charset="0"/>
              </a:rPr>
              <a:t>]</a:t>
            </a:r>
            <a:endParaRPr lang="zh-CN" altLang="en-US" sz="2400" b="1" dirty="0">
              <a:solidFill>
                <a:srgbClr val="FF0000"/>
              </a:solidFill>
              <a:latin typeface="Times New Roman" pitchFamily="18" charset="0"/>
              <a:cs typeface="Times New Roman" pitchFamily="18" charset="0"/>
            </a:endParaRPr>
          </a:p>
        </p:txBody>
      </p:sp>
      <p:sp>
        <p:nvSpPr>
          <p:cNvPr id="79" name="矩形 78"/>
          <p:cNvSpPr/>
          <p:nvPr/>
        </p:nvSpPr>
        <p:spPr>
          <a:xfrm>
            <a:off x="5491891" y="1433302"/>
            <a:ext cx="350837" cy="235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0000"/>
                </a:solidFill>
                <a:latin typeface="Times New Roman" pitchFamily="18" charset="0"/>
                <a:cs typeface="Times New Roman" pitchFamily="18" charset="0"/>
              </a:rPr>
              <a:t>&lt;</a:t>
            </a:r>
            <a:endParaRPr lang="zh-CN" altLang="en-US" sz="2400" b="1" dirty="0">
              <a:solidFill>
                <a:srgbClr val="FF0000"/>
              </a:solidFill>
              <a:latin typeface="Times New Roman" pitchFamily="18" charset="0"/>
              <a:cs typeface="Times New Roman" pitchFamily="18" charset="0"/>
            </a:endParaRPr>
          </a:p>
        </p:txBody>
      </p:sp>
      <p:sp>
        <p:nvSpPr>
          <p:cNvPr id="80" name="矩形 79"/>
          <p:cNvSpPr/>
          <p:nvPr/>
        </p:nvSpPr>
        <p:spPr>
          <a:xfrm>
            <a:off x="7662146" y="1433302"/>
            <a:ext cx="350838" cy="235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0000"/>
                </a:solidFill>
                <a:latin typeface="Times New Roman" pitchFamily="18" charset="0"/>
                <a:cs typeface="Times New Roman" pitchFamily="18" charset="0"/>
              </a:rPr>
              <a:t>&gt;</a:t>
            </a:r>
            <a:endParaRPr lang="zh-CN" altLang="en-US" sz="2400" b="1" dirty="0">
              <a:solidFill>
                <a:srgbClr val="FF0000"/>
              </a:solidFill>
              <a:latin typeface="Times New Roman" pitchFamily="18" charset="0"/>
              <a:cs typeface="Times New Roman" pitchFamily="18" charset="0"/>
            </a:endParaRPr>
          </a:p>
        </p:txBody>
      </p:sp>
      <p:sp>
        <p:nvSpPr>
          <p:cNvPr id="82" name="矩形 81"/>
          <p:cNvSpPr>
            <a:spLocks noChangeArrowheads="1"/>
          </p:cNvSpPr>
          <p:nvPr/>
        </p:nvSpPr>
        <p:spPr bwMode="auto">
          <a:xfrm>
            <a:off x="6325991" y="1720962"/>
            <a:ext cx="6688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楷体" pitchFamily="49" charset="-122"/>
                <a:ea typeface="楷体" pitchFamily="49" charset="-122"/>
                <a:cs typeface="Times New Roman" pitchFamily="18" charset="0"/>
              </a:rPr>
              <a:t>补语</a:t>
            </a:r>
          </a:p>
        </p:txBody>
      </p:sp>
      <p:sp>
        <p:nvSpPr>
          <p:cNvPr id="83" name="矩形 82"/>
          <p:cNvSpPr>
            <a:spLocks noChangeArrowheads="1"/>
          </p:cNvSpPr>
          <p:nvPr/>
        </p:nvSpPr>
        <p:spPr bwMode="auto">
          <a:xfrm>
            <a:off x="1572079" y="1720962"/>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dirty="0">
                <a:latin typeface="楷体" pitchFamily="49" charset="-122"/>
                <a:ea typeface="楷体" pitchFamily="49" charset="-122"/>
              </a:rPr>
              <a:t>状语</a:t>
            </a:r>
          </a:p>
        </p:txBody>
      </p:sp>
      <p:sp>
        <p:nvSpPr>
          <p:cNvPr id="84" name="矩形 83"/>
          <p:cNvSpPr>
            <a:spLocks noChangeArrowheads="1"/>
          </p:cNvSpPr>
          <p:nvPr/>
        </p:nvSpPr>
        <p:spPr bwMode="auto">
          <a:xfrm>
            <a:off x="2843808" y="1714494"/>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dirty="0">
                <a:latin typeface="楷体" pitchFamily="49" charset="-122"/>
                <a:ea typeface="楷体" pitchFamily="49" charset="-122"/>
              </a:rPr>
              <a:t>主语</a:t>
            </a:r>
          </a:p>
        </p:txBody>
      </p:sp>
      <p:sp>
        <p:nvSpPr>
          <p:cNvPr id="85" name="矩形 84"/>
          <p:cNvSpPr>
            <a:spLocks noChangeArrowheads="1"/>
          </p:cNvSpPr>
          <p:nvPr/>
        </p:nvSpPr>
        <p:spPr bwMode="auto">
          <a:xfrm>
            <a:off x="3516295" y="1714494"/>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dirty="0">
                <a:latin typeface="楷体" pitchFamily="49" charset="-122"/>
                <a:ea typeface="楷体" pitchFamily="49" charset="-122"/>
              </a:rPr>
              <a:t>谓语</a:t>
            </a:r>
          </a:p>
        </p:txBody>
      </p:sp>
      <p:sp>
        <p:nvSpPr>
          <p:cNvPr id="86" name="矩形 85"/>
          <p:cNvSpPr>
            <a:spLocks noChangeArrowheads="1"/>
          </p:cNvSpPr>
          <p:nvPr/>
        </p:nvSpPr>
        <p:spPr bwMode="auto">
          <a:xfrm>
            <a:off x="4440819" y="1720962"/>
            <a:ext cx="7072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rgbClr val="009900"/>
                </a:solidFill>
                <a:latin typeface="Times New Roman" pitchFamily="18" charset="0"/>
                <a:cs typeface="Times New Roman" pitchFamily="18" charset="0"/>
              </a:rPr>
              <a:t> </a:t>
            </a:r>
            <a:r>
              <a:rPr lang="en-US" altLang="zh-CN" sz="1600" dirty="0">
                <a:solidFill>
                  <a:srgbClr val="009900"/>
                </a:solidFill>
                <a:latin typeface="Times New Roman" pitchFamily="18" charset="0"/>
                <a:cs typeface="Times New Roman" pitchFamily="18" charset="0"/>
              </a:rPr>
              <a:t> </a:t>
            </a:r>
            <a:r>
              <a:rPr lang="zh-CN" altLang="en-US" sz="1600" b="1" dirty="0">
                <a:latin typeface="楷体" pitchFamily="49" charset="-122"/>
                <a:ea typeface="楷体" pitchFamily="49" charset="-122"/>
                <a:cs typeface="Times New Roman" pitchFamily="18" charset="0"/>
              </a:rPr>
              <a:t>宾语</a:t>
            </a:r>
            <a:endParaRPr lang="zh-CN" altLang="en-US" sz="1600" b="1" dirty="0">
              <a:latin typeface="楷体" pitchFamily="49" charset="-122"/>
              <a:ea typeface="楷体" pitchFamily="49" charset="-122"/>
            </a:endParaRPr>
          </a:p>
        </p:txBody>
      </p:sp>
      <p:grpSp>
        <p:nvGrpSpPr>
          <p:cNvPr id="87" name="组合 86"/>
          <p:cNvGrpSpPr/>
          <p:nvPr/>
        </p:nvGrpSpPr>
        <p:grpSpPr>
          <a:xfrm>
            <a:off x="428596" y="2297398"/>
            <a:ext cx="7715304" cy="809625"/>
            <a:chOff x="-338076" y="2499742"/>
            <a:chExt cx="7715304" cy="809625"/>
          </a:xfrm>
        </p:grpSpPr>
        <p:sp>
          <p:nvSpPr>
            <p:cNvPr id="88" name="Rectangle 32"/>
            <p:cNvSpPr>
              <a:spLocks noChangeArrowheads="1"/>
            </p:cNvSpPr>
            <p:nvPr/>
          </p:nvSpPr>
          <p:spPr bwMode="auto">
            <a:xfrm>
              <a:off x="971601" y="2499742"/>
              <a:ext cx="1367308" cy="809625"/>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zh-CN" altLang="en-US" b="1" dirty="0">
                  <a:solidFill>
                    <a:srgbClr val="000000"/>
                  </a:solidFill>
                  <a:latin typeface="Times New Roman" pitchFamily="18" charset="0"/>
                  <a:ea typeface="楷体" pitchFamily="49" charset="-122"/>
                  <a:cs typeface="Times New Roman" pitchFamily="18" charset="0"/>
                </a:rPr>
                <a:t>第</a:t>
              </a:r>
              <a:r>
                <a:rPr lang="en-US" altLang="zh-CN" b="1" dirty="0">
                  <a:solidFill>
                    <a:srgbClr val="000000"/>
                  </a:solidFill>
                  <a:latin typeface="Times New Roman" pitchFamily="18" charset="0"/>
                  <a:ea typeface="楷体" pitchFamily="49" charset="-122"/>
                  <a:cs typeface="Times New Roman" pitchFamily="18" charset="0"/>
                </a:rPr>
                <a:t>1</a:t>
              </a:r>
              <a:r>
                <a:rPr lang="zh-CN" altLang="en-US" b="1" dirty="0">
                  <a:solidFill>
                    <a:srgbClr val="000000"/>
                  </a:solidFill>
                  <a:latin typeface="Times New Roman" pitchFamily="18" charset="0"/>
                  <a:ea typeface="楷体" pitchFamily="49" charset="-122"/>
                  <a:cs typeface="Times New Roman" pitchFamily="18" charset="0"/>
                </a:rPr>
                <a:t>步</a:t>
              </a:r>
            </a:p>
            <a:p>
              <a:pPr algn="ctr"/>
              <a:r>
                <a:rPr lang="zh-CN" altLang="en-US" b="1" dirty="0">
                  <a:solidFill>
                    <a:srgbClr val="FF0000"/>
                  </a:solidFill>
                  <a:latin typeface="Times New Roman" pitchFamily="18" charset="0"/>
                  <a:ea typeface="楷体" pitchFamily="49" charset="-122"/>
                  <a:cs typeface="Times New Roman" pitchFamily="18" charset="0"/>
                </a:rPr>
                <a:t>分析</a:t>
              </a:r>
              <a:r>
                <a:rPr lang="zh-CN" altLang="en-US" b="1" dirty="0">
                  <a:solidFill>
                    <a:srgbClr val="000000"/>
                  </a:solidFill>
                  <a:latin typeface="Times New Roman" pitchFamily="18" charset="0"/>
                  <a:ea typeface="楷体" pitchFamily="49" charset="-122"/>
                  <a:cs typeface="Times New Roman" pitchFamily="18" charset="0"/>
                </a:rPr>
                <a:t>源语言</a:t>
              </a:r>
            </a:p>
          </p:txBody>
        </p:sp>
        <p:sp>
          <p:nvSpPr>
            <p:cNvPr id="89" name="Line 33"/>
            <p:cNvSpPr>
              <a:spLocks noChangeShapeType="1"/>
            </p:cNvSpPr>
            <p:nvPr/>
          </p:nvSpPr>
          <p:spPr bwMode="auto">
            <a:xfrm flipV="1">
              <a:off x="-338076" y="2913508"/>
              <a:ext cx="130925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90" name="Rectangle 34"/>
            <p:cNvSpPr>
              <a:spLocks noChangeArrowheads="1"/>
            </p:cNvSpPr>
            <p:nvPr/>
          </p:nvSpPr>
          <p:spPr bwMode="auto">
            <a:xfrm>
              <a:off x="-338076" y="2536081"/>
              <a:ext cx="121578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楷体" pitchFamily="49" charset="-122"/>
                  <a:ea typeface="楷体" pitchFamily="49" charset="-122"/>
                  <a:cs typeface="Times New Roman" pitchFamily="18" charset="0"/>
                </a:rPr>
                <a:t>源语言句子</a:t>
              </a:r>
            </a:p>
          </p:txBody>
        </p:sp>
        <p:sp>
          <p:nvSpPr>
            <p:cNvPr id="91" name="Oval 36"/>
            <p:cNvSpPr>
              <a:spLocks noChangeArrowheads="1"/>
            </p:cNvSpPr>
            <p:nvPr/>
          </p:nvSpPr>
          <p:spPr bwMode="auto">
            <a:xfrm>
              <a:off x="2627783" y="2680915"/>
              <a:ext cx="1510479" cy="466899"/>
            </a:xfrm>
            <a:prstGeom prst="ellipse">
              <a:avLst/>
            </a:prstGeom>
            <a:solidFill>
              <a:schemeClr val="accent2">
                <a:lumMod val="40000"/>
                <a:lumOff val="6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lstStyle/>
            <a:p>
              <a:pPr algn="ctr"/>
              <a:r>
                <a:rPr lang="zh-CN" altLang="en-US" b="1" dirty="0">
                  <a:solidFill>
                    <a:srgbClr val="000000"/>
                  </a:solidFill>
                  <a:latin typeface="楷体" pitchFamily="49" charset="-122"/>
                  <a:ea typeface="楷体" pitchFamily="49" charset="-122"/>
                </a:rPr>
                <a:t>句子的</a:t>
              </a:r>
              <a:r>
                <a:rPr lang="zh-CN" altLang="en-US" b="1" dirty="0">
                  <a:solidFill>
                    <a:srgbClr val="FF0000"/>
                  </a:solidFill>
                  <a:latin typeface="楷体" pitchFamily="49" charset="-122"/>
                  <a:ea typeface="楷体" pitchFamily="49" charset="-122"/>
                </a:rPr>
                <a:t>语义</a:t>
              </a:r>
              <a:endParaRPr lang="en-US" altLang="zh-CN" b="1" dirty="0">
                <a:solidFill>
                  <a:srgbClr val="FF0000"/>
                </a:solidFill>
                <a:latin typeface="楷体" pitchFamily="49" charset="-122"/>
                <a:ea typeface="楷体" pitchFamily="49" charset="-122"/>
              </a:endParaRPr>
            </a:p>
          </p:txBody>
        </p:sp>
        <p:sp>
          <p:nvSpPr>
            <p:cNvPr id="92" name="Line 37"/>
            <p:cNvSpPr>
              <a:spLocks noChangeShapeType="1"/>
            </p:cNvSpPr>
            <p:nvPr/>
          </p:nvSpPr>
          <p:spPr bwMode="auto">
            <a:xfrm>
              <a:off x="4139108" y="2931790"/>
              <a:ext cx="28733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93" name="Rectangle 38"/>
            <p:cNvSpPr>
              <a:spLocks noChangeArrowheads="1"/>
            </p:cNvSpPr>
            <p:nvPr/>
          </p:nvSpPr>
          <p:spPr bwMode="auto">
            <a:xfrm>
              <a:off x="4427139" y="2499742"/>
              <a:ext cx="1546623" cy="79295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0000"/>
                  </a:solidFill>
                  <a:latin typeface="Times New Roman" pitchFamily="18" charset="0"/>
                  <a:ea typeface="楷体" pitchFamily="49" charset="-122"/>
                  <a:cs typeface="Times New Roman" pitchFamily="18" charset="0"/>
                </a:rPr>
                <a:t>第</a:t>
              </a:r>
              <a:r>
                <a:rPr lang="en-US" altLang="zh-CN" b="1" dirty="0">
                  <a:solidFill>
                    <a:srgbClr val="000000"/>
                  </a:solidFill>
                  <a:latin typeface="Times New Roman" pitchFamily="18" charset="0"/>
                  <a:ea typeface="楷体" pitchFamily="49" charset="-122"/>
                  <a:cs typeface="Times New Roman" pitchFamily="18" charset="0"/>
                </a:rPr>
                <a:t>2</a:t>
              </a:r>
              <a:r>
                <a:rPr lang="zh-CN" altLang="en-US" b="1" dirty="0">
                  <a:solidFill>
                    <a:srgbClr val="000000"/>
                  </a:solidFill>
                  <a:latin typeface="Times New Roman" pitchFamily="18" charset="0"/>
                  <a:ea typeface="楷体" pitchFamily="49" charset="-122"/>
                  <a:cs typeface="Times New Roman" pitchFamily="18" charset="0"/>
                </a:rPr>
                <a:t>步</a:t>
              </a:r>
            </a:p>
            <a:p>
              <a:pPr algn="ctr"/>
              <a:r>
                <a:rPr lang="zh-CN" altLang="en-US" b="1" dirty="0">
                  <a:solidFill>
                    <a:srgbClr val="FF0000"/>
                  </a:solidFill>
                  <a:latin typeface="Times New Roman" pitchFamily="18" charset="0"/>
                  <a:ea typeface="楷体" pitchFamily="49" charset="-122"/>
                  <a:cs typeface="Times New Roman" pitchFamily="18" charset="0"/>
                </a:rPr>
                <a:t>生成</a:t>
              </a:r>
              <a:r>
                <a:rPr lang="zh-CN" altLang="en-US" b="1" dirty="0">
                  <a:solidFill>
                    <a:srgbClr val="000000"/>
                  </a:solidFill>
                  <a:latin typeface="Times New Roman" pitchFamily="18" charset="0"/>
                  <a:ea typeface="楷体" pitchFamily="49" charset="-122"/>
                  <a:cs typeface="Times New Roman" pitchFamily="18" charset="0"/>
                </a:rPr>
                <a:t>目标语言</a:t>
              </a:r>
              <a:endParaRPr lang="en-US" altLang="zh-CN" b="1" dirty="0">
                <a:solidFill>
                  <a:srgbClr val="000000"/>
                </a:solidFill>
                <a:latin typeface="Times New Roman" pitchFamily="18" charset="0"/>
                <a:ea typeface="楷体" pitchFamily="49" charset="-122"/>
                <a:cs typeface="Times New Roman" pitchFamily="18" charset="0"/>
              </a:endParaRPr>
            </a:p>
          </p:txBody>
        </p:sp>
        <p:sp>
          <p:nvSpPr>
            <p:cNvPr id="94" name="Line 39"/>
            <p:cNvSpPr>
              <a:spLocks noChangeShapeType="1"/>
            </p:cNvSpPr>
            <p:nvPr/>
          </p:nvSpPr>
          <p:spPr bwMode="auto">
            <a:xfrm>
              <a:off x="6013005" y="2913508"/>
              <a:ext cx="136422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sp>
          <p:nvSpPr>
            <p:cNvPr id="95" name="Rectangle 40"/>
            <p:cNvSpPr>
              <a:spLocks noChangeArrowheads="1"/>
            </p:cNvSpPr>
            <p:nvPr/>
          </p:nvSpPr>
          <p:spPr bwMode="auto">
            <a:xfrm>
              <a:off x="5867300" y="2536081"/>
              <a:ext cx="129698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dirty="0">
                  <a:solidFill>
                    <a:srgbClr val="000000"/>
                  </a:solidFill>
                  <a:latin typeface="楷体" pitchFamily="49" charset="-122"/>
                  <a:ea typeface="楷体" pitchFamily="49" charset="-122"/>
                </a:rPr>
                <a:t>目标语言句子</a:t>
              </a:r>
            </a:p>
          </p:txBody>
        </p:sp>
        <p:sp>
          <p:nvSpPr>
            <p:cNvPr id="96" name="Line 41"/>
            <p:cNvSpPr>
              <a:spLocks noChangeShapeType="1"/>
            </p:cNvSpPr>
            <p:nvPr/>
          </p:nvSpPr>
          <p:spPr bwMode="auto">
            <a:xfrm>
              <a:off x="2340446" y="2931790"/>
              <a:ext cx="2873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p>
          </p:txBody>
        </p:sp>
      </p:grpSp>
      <p:sp>
        <p:nvSpPr>
          <p:cNvPr id="97" name="Rectangle 44"/>
          <p:cNvSpPr>
            <a:spLocks noChangeArrowheads="1"/>
          </p:cNvSpPr>
          <p:nvPr/>
        </p:nvSpPr>
        <p:spPr bwMode="auto">
          <a:xfrm>
            <a:off x="1090199" y="3335005"/>
            <a:ext cx="2797359" cy="270272"/>
          </a:xfrm>
          <a:prstGeom prst="rect">
            <a:avLst/>
          </a:prstGeom>
          <a:solidFill>
            <a:schemeClr val="accent5">
              <a:lumMod val="60000"/>
              <a:lumOff val="40000"/>
            </a:schemeClr>
          </a:solidFill>
          <a:ln w="9525">
            <a:solidFill>
              <a:schemeClr val="tx1"/>
            </a:solidFill>
            <a:miter lim="800000"/>
            <a:headEnd/>
            <a:tailEnd/>
          </a:ln>
          <a:effectLst/>
        </p:spPr>
        <p:txBody>
          <a:bodyPr wrap="none" anchor="ctr"/>
          <a:lstStyle/>
          <a:p>
            <a:pPr algn="ctr"/>
            <a:r>
              <a:rPr lang="zh-CN" altLang="en-US" b="1" dirty="0">
                <a:latin typeface="Times New Roman" pitchFamily="18" charset="0"/>
                <a:ea typeface="楷体" pitchFamily="49" charset="-122"/>
                <a:cs typeface="Times New Roman" pitchFamily="18" charset="0"/>
              </a:rPr>
              <a:t>  </a:t>
            </a:r>
            <a:r>
              <a:rPr lang="zh-CN" altLang="en-US" sz="1600" b="1" dirty="0">
                <a:latin typeface="Times New Roman" pitchFamily="18" charset="0"/>
                <a:ea typeface="楷体" pitchFamily="49" charset="-122"/>
                <a:cs typeface="Times New Roman" pitchFamily="18" charset="0"/>
              </a:rPr>
              <a:t>语义分析</a:t>
            </a:r>
            <a:r>
              <a:rPr lang="zh-CN" altLang="en-US" sz="1600" dirty="0">
                <a:latin typeface="Times New Roman" pitchFamily="18" charset="0"/>
                <a:ea typeface="楷体" pitchFamily="49" charset="-122"/>
                <a:cs typeface="Times New Roman" pitchFamily="18" charset="0"/>
              </a:rPr>
              <a:t>（</a:t>
            </a:r>
            <a:r>
              <a:rPr lang="en-US" altLang="zh-CN" sz="1600" dirty="0">
                <a:latin typeface="Times New Roman" pitchFamily="18" charset="0"/>
                <a:ea typeface="楷体" pitchFamily="49" charset="-122"/>
                <a:cs typeface="Times New Roman" pitchFamily="18" charset="0"/>
              </a:rPr>
              <a:t>Semantic Analysis</a:t>
            </a:r>
            <a:r>
              <a:rPr lang="zh-CN" altLang="en-US" sz="1600" dirty="0">
                <a:latin typeface="Times New Roman" pitchFamily="18" charset="0"/>
                <a:ea typeface="楷体" pitchFamily="49" charset="-122"/>
                <a:cs typeface="Times New Roman" pitchFamily="18" charset="0"/>
              </a:rPr>
              <a:t>）</a:t>
            </a:r>
          </a:p>
        </p:txBody>
      </p:sp>
      <p:sp>
        <p:nvSpPr>
          <p:cNvPr id="98" name="Line 53"/>
          <p:cNvSpPr>
            <a:spLocks noChangeShapeType="1"/>
          </p:cNvSpPr>
          <p:nvPr/>
        </p:nvSpPr>
        <p:spPr bwMode="auto">
          <a:xfrm flipV="1">
            <a:off x="2458352" y="3119500"/>
            <a:ext cx="0" cy="215504"/>
          </a:xfrm>
          <a:prstGeom prst="line">
            <a:avLst/>
          </a:prstGeom>
          <a:noFill/>
          <a:ln w="1270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Rectangle 2"/>
          <p:cNvSpPr>
            <a:spLocks noGrp="1" noChangeArrowheads="1"/>
          </p:cNvSpPr>
          <p:nvPr>
            <p:ph type="title"/>
          </p:nvPr>
        </p:nvSpPr>
        <p:spPr>
          <a:xfrm>
            <a:off x="755576" y="267494"/>
            <a:ext cx="7931224" cy="360040"/>
          </a:xfrm>
        </p:spPr>
        <p:txBody>
          <a:bodyPr>
            <a:noAutofit/>
          </a:bodyPr>
          <a:lstStyle/>
          <a:p>
            <a:pPr eaLnBrk="1" hangingPunct="1"/>
            <a:r>
              <a:rPr lang="zh-CN" altLang="en-US" sz="3000" spc="300" dirty="0">
                <a:solidFill>
                  <a:schemeClr val="tx1"/>
                </a:solidFill>
                <a:latin typeface="微软雅黑" pitchFamily="34" charset="-122"/>
                <a:ea typeface="微软雅黑" pitchFamily="34" charset="-122"/>
              </a:rPr>
              <a:t>人工英汉翻译的例子</a:t>
            </a:r>
            <a:endParaRPr lang="en-US" altLang="zh-CN" sz="3000" spc="300" dirty="0">
              <a:solidFill>
                <a:schemeClr val="tx1"/>
              </a:solidFill>
              <a:latin typeface="微软雅黑" pitchFamily="34" charset="-122"/>
              <a:ea typeface="微软雅黑" pitchFamily="34" charset="-122"/>
            </a:endParaRPr>
          </a:p>
        </p:txBody>
      </p:sp>
      <p:grpSp>
        <p:nvGrpSpPr>
          <p:cNvPr id="101" name="组合 100"/>
          <p:cNvGrpSpPr/>
          <p:nvPr/>
        </p:nvGrpSpPr>
        <p:grpSpPr>
          <a:xfrm>
            <a:off x="-786" y="195486"/>
            <a:ext cx="756363" cy="432048"/>
            <a:chOff x="-786" y="195486"/>
            <a:chExt cx="756363" cy="432048"/>
          </a:xfrm>
        </p:grpSpPr>
        <p:sp>
          <p:nvSpPr>
            <p:cNvPr id="102" name="五边形 10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3" name="五边形 10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42283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p:cTn id="21" dur="500" fill="hold"/>
                                        <p:tgtEl>
                                          <p:spTgt spid="60"/>
                                        </p:tgtEl>
                                        <p:attrNameLst>
                                          <p:attrName>ppt_w</p:attrName>
                                        </p:attrNameLst>
                                      </p:cBhvr>
                                      <p:tavLst>
                                        <p:tav tm="0">
                                          <p:val>
                                            <p:fltVal val="0"/>
                                          </p:val>
                                        </p:tav>
                                        <p:tav tm="100000">
                                          <p:val>
                                            <p:strVal val="#ppt_w"/>
                                          </p:val>
                                        </p:tav>
                                      </p:tavLst>
                                    </p:anim>
                                    <p:anim calcmode="lin" valueType="num">
                                      <p:cBhvr>
                                        <p:cTn id="22" dur="500" fill="hold"/>
                                        <p:tgtEl>
                                          <p:spTgt spid="60"/>
                                        </p:tgtEl>
                                        <p:attrNameLst>
                                          <p:attrName>ppt_h</p:attrName>
                                        </p:attrNameLst>
                                      </p:cBhvr>
                                      <p:tavLst>
                                        <p:tav tm="0">
                                          <p:val>
                                            <p:fltVal val="0"/>
                                          </p:val>
                                        </p:tav>
                                        <p:tav tm="100000">
                                          <p:val>
                                            <p:strVal val="#ppt_h"/>
                                          </p:val>
                                        </p:tav>
                                      </p:tavLst>
                                    </p:anim>
                                    <p:animEffect transition="in" filter="fade">
                                      <p:cBhvr>
                                        <p:cTn id="23" dur="500"/>
                                        <p:tgtEl>
                                          <p:spTgt spid="60"/>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 calcmode="lin" valueType="num">
                                      <p:cBhvr>
                                        <p:cTn id="26" dur="500" fill="hold"/>
                                        <p:tgtEl>
                                          <p:spTgt spid="61"/>
                                        </p:tgtEl>
                                        <p:attrNameLst>
                                          <p:attrName>ppt_w</p:attrName>
                                        </p:attrNameLst>
                                      </p:cBhvr>
                                      <p:tavLst>
                                        <p:tav tm="0">
                                          <p:val>
                                            <p:fltVal val="0"/>
                                          </p:val>
                                        </p:tav>
                                        <p:tav tm="100000">
                                          <p:val>
                                            <p:strVal val="#ppt_w"/>
                                          </p:val>
                                        </p:tav>
                                      </p:tavLst>
                                    </p:anim>
                                    <p:anim calcmode="lin" valueType="num">
                                      <p:cBhvr>
                                        <p:cTn id="27" dur="500" fill="hold"/>
                                        <p:tgtEl>
                                          <p:spTgt spid="61"/>
                                        </p:tgtEl>
                                        <p:attrNameLst>
                                          <p:attrName>ppt_h</p:attrName>
                                        </p:attrNameLst>
                                      </p:cBhvr>
                                      <p:tavLst>
                                        <p:tav tm="0">
                                          <p:val>
                                            <p:fltVal val="0"/>
                                          </p:val>
                                        </p:tav>
                                        <p:tav tm="100000">
                                          <p:val>
                                            <p:strVal val="#ppt_h"/>
                                          </p:val>
                                        </p:tav>
                                      </p:tavLst>
                                    </p:anim>
                                    <p:animEffect transition="in" filter="fade">
                                      <p:cBhvr>
                                        <p:cTn id="28" dur="500"/>
                                        <p:tgtEl>
                                          <p:spTgt spid="61"/>
                                        </p:tgtEl>
                                      </p:cBhvr>
                                    </p:animEffect>
                                  </p:childTnLst>
                                </p:cTn>
                              </p:par>
                              <p:par>
                                <p:cTn id="29" presetID="53"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p:cTn id="36" dur="500" fill="hold"/>
                                        <p:tgtEl>
                                          <p:spTgt spid="63"/>
                                        </p:tgtEl>
                                        <p:attrNameLst>
                                          <p:attrName>ppt_w</p:attrName>
                                        </p:attrNameLst>
                                      </p:cBhvr>
                                      <p:tavLst>
                                        <p:tav tm="0">
                                          <p:val>
                                            <p:fltVal val="0"/>
                                          </p:val>
                                        </p:tav>
                                        <p:tav tm="100000">
                                          <p:val>
                                            <p:strVal val="#ppt_w"/>
                                          </p:val>
                                        </p:tav>
                                      </p:tavLst>
                                    </p:anim>
                                    <p:anim calcmode="lin" valueType="num">
                                      <p:cBhvr>
                                        <p:cTn id="37" dur="500" fill="hold"/>
                                        <p:tgtEl>
                                          <p:spTgt spid="63"/>
                                        </p:tgtEl>
                                        <p:attrNameLst>
                                          <p:attrName>ppt_h</p:attrName>
                                        </p:attrNameLst>
                                      </p:cBhvr>
                                      <p:tavLst>
                                        <p:tav tm="0">
                                          <p:val>
                                            <p:fltVal val="0"/>
                                          </p:val>
                                        </p:tav>
                                        <p:tav tm="100000">
                                          <p:val>
                                            <p:strVal val="#ppt_h"/>
                                          </p:val>
                                        </p:tav>
                                      </p:tavLst>
                                    </p:anim>
                                    <p:animEffect transition="in" filter="fade">
                                      <p:cBhvr>
                                        <p:cTn id="38" dur="500"/>
                                        <p:tgtEl>
                                          <p:spTgt spid="63"/>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p:cTn id="41" dur="500" fill="hold"/>
                                        <p:tgtEl>
                                          <p:spTgt spid="64"/>
                                        </p:tgtEl>
                                        <p:attrNameLst>
                                          <p:attrName>ppt_w</p:attrName>
                                        </p:attrNameLst>
                                      </p:cBhvr>
                                      <p:tavLst>
                                        <p:tav tm="0">
                                          <p:val>
                                            <p:fltVal val="0"/>
                                          </p:val>
                                        </p:tav>
                                        <p:tav tm="100000">
                                          <p:val>
                                            <p:strVal val="#ppt_w"/>
                                          </p:val>
                                        </p:tav>
                                      </p:tavLst>
                                    </p:anim>
                                    <p:anim calcmode="lin" valueType="num">
                                      <p:cBhvr>
                                        <p:cTn id="42" dur="500" fill="hold"/>
                                        <p:tgtEl>
                                          <p:spTgt spid="64"/>
                                        </p:tgtEl>
                                        <p:attrNameLst>
                                          <p:attrName>ppt_h</p:attrName>
                                        </p:attrNameLst>
                                      </p:cBhvr>
                                      <p:tavLst>
                                        <p:tav tm="0">
                                          <p:val>
                                            <p:fltVal val="0"/>
                                          </p:val>
                                        </p:tav>
                                        <p:tav tm="100000">
                                          <p:val>
                                            <p:strVal val="#ppt_h"/>
                                          </p:val>
                                        </p:tav>
                                      </p:tavLst>
                                    </p:anim>
                                    <p:animEffect transition="in" filter="fade">
                                      <p:cBhvr>
                                        <p:cTn id="43" dur="500"/>
                                        <p:tgtEl>
                                          <p:spTgt spid="64"/>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 calcmode="lin" valueType="num">
                                      <p:cBhvr>
                                        <p:cTn id="46" dur="500" fill="hold"/>
                                        <p:tgtEl>
                                          <p:spTgt spid="65"/>
                                        </p:tgtEl>
                                        <p:attrNameLst>
                                          <p:attrName>ppt_w</p:attrName>
                                        </p:attrNameLst>
                                      </p:cBhvr>
                                      <p:tavLst>
                                        <p:tav tm="0">
                                          <p:val>
                                            <p:fltVal val="0"/>
                                          </p:val>
                                        </p:tav>
                                        <p:tav tm="100000">
                                          <p:val>
                                            <p:strVal val="#ppt_w"/>
                                          </p:val>
                                        </p:tav>
                                      </p:tavLst>
                                    </p:anim>
                                    <p:anim calcmode="lin" valueType="num">
                                      <p:cBhvr>
                                        <p:cTn id="47" dur="500" fill="hold"/>
                                        <p:tgtEl>
                                          <p:spTgt spid="65"/>
                                        </p:tgtEl>
                                        <p:attrNameLst>
                                          <p:attrName>ppt_h</p:attrName>
                                        </p:attrNameLst>
                                      </p:cBhvr>
                                      <p:tavLst>
                                        <p:tav tm="0">
                                          <p:val>
                                            <p:fltVal val="0"/>
                                          </p:val>
                                        </p:tav>
                                        <p:tav tm="100000">
                                          <p:val>
                                            <p:strVal val="#ppt_h"/>
                                          </p:val>
                                        </p:tav>
                                      </p:tavLst>
                                    </p:anim>
                                    <p:animEffect transition="in" filter="fade">
                                      <p:cBhvr>
                                        <p:cTn id="48" dur="500"/>
                                        <p:tgtEl>
                                          <p:spTgt spid="65"/>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fltVal val="0"/>
                                          </p:val>
                                        </p:tav>
                                        <p:tav tm="100000">
                                          <p:val>
                                            <p:strVal val="#ppt_h"/>
                                          </p:val>
                                        </p:tav>
                                      </p:tavLst>
                                    </p:anim>
                                    <p:animEffect transition="in" filter="fade">
                                      <p:cBhvr>
                                        <p:cTn id="53" dur="500"/>
                                        <p:tgtEl>
                                          <p:spTgt spid="66"/>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 calcmode="lin" valueType="num">
                                      <p:cBhvr>
                                        <p:cTn id="56" dur="500" fill="hold"/>
                                        <p:tgtEl>
                                          <p:spTgt spid="68"/>
                                        </p:tgtEl>
                                        <p:attrNameLst>
                                          <p:attrName>ppt_w</p:attrName>
                                        </p:attrNameLst>
                                      </p:cBhvr>
                                      <p:tavLst>
                                        <p:tav tm="0">
                                          <p:val>
                                            <p:fltVal val="0"/>
                                          </p:val>
                                        </p:tav>
                                        <p:tav tm="100000">
                                          <p:val>
                                            <p:strVal val="#ppt_w"/>
                                          </p:val>
                                        </p:tav>
                                      </p:tavLst>
                                    </p:anim>
                                    <p:anim calcmode="lin" valueType="num">
                                      <p:cBhvr>
                                        <p:cTn id="57" dur="500" fill="hold"/>
                                        <p:tgtEl>
                                          <p:spTgt spid="68"/>
                                        </p:tgtEl>
                                        <p:attrNameLst>
                                          <p:attrName>ppt_h</p:attrName>
                                        </p:attrNameLst>
                                      </p:cBhvr>
                                      <p:tavLst>
                                        <p:tav tm="0">
                                          <p:val>
                                            <p:fltVal val="0"/>
                                          </p:val>
                                        </p:tav>
                                        <p:tav tm="100000">
                                          <p:val>
                                            <p:strVal val="#ppt_h"/>
                                          </p:val>
                                        </p:tav>
                                      </p:tavLst>
                                    </p:anim>
                                    <p:animEffect transition="in" filter="fade">
                                      <p:cBhvr>
                                        <p:cTn id="58" dur="500"/>
                                        <p:tgtEl>
                                          <p:spTgt spid="68"/>
                                        </p:tgtEl>
                                      </p:cBhvr>
                                    </p:animEffect>
                                  </p:childTnLst>
                                </p:cTn>
                              </p:par>
                              <p:par>
                                <p:cTn id="59" presetID="53"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cBhvr>
                                        <p:cTn id="61" dur="500" fill="hold"/>
                                        <p:tgtEl>
                                          <p:spTgt spid="69"/>
                                        </p:tgtEl>
                                        <p:attrNameLst>
                                          <p:attrName>ppt_w</p:attrName>
                                        </p:attrNameLst>
                                      </p:cBhvr>
                                      <p:tavLst>
                                        <p:tav tm="0">
                                          <p:val>
                                            <p:fltVal val="0"/>
                                          </p:val>
                                        </p:tav>
                                        <p:tav tm="100000">
                                          <p:val>
                                            <p:strVal val="#ppt_w"/>
                                          </p:val>
                                        </p:tav>
                                      </p:tavLst>
                                    </p:anim>
                                    <p:anim calcmode="lin" valueType="num">
                                      <p:cBhvr>
                                        <p:cTn id="62" dur="500" fill="hold"/>
                                        <p:tgtEl>
                                          <p:spTgt spid="69"/>
                                        </p:tgtEl>
                                        <p:attrNameLst>
                                          <p:attrName>ppt_h</p:attrName>
                                        </p:attrNameLst>
                                      </p:cBhvr>
                                      <p:tavLst>
                                        <p:tav tm="0">
                                          <p:val>
                                            <p:fltVal val="0"/>
                                          </p:val>
                                        </p:tav>
                                        <p:tav tm="100000">
                                          <p:val>
                                            <p:strVal val="#ppt_h"/>
                                          </p:val>
                                        </p:tav>
                                      </p:tavLst>
                                    </p:anim>
                                    <p:animEffect transition="in" filter="fade">
                                      <p:cBhvr>
                                        <p:cTn id="63" dur="500"/>
                                        <p:tgtEl>
                                          <p:spTgt spid="69"/>
                                        </p:tgtEl>
                                      </p:cBhvr>
                                    </p:animEffect>
                                  </p:childTnLst>
                                </p:cTn>
                              </p:par>
                              <p:par>
                                <p:cTn id="64" presetID="53" presetClass="entr" presetSubtype="0" fill="hold" grpId="0" nodeType="withEffect">
                                  <p:stCondLst>
                                    <p:cond delay="0"/>
                                  </p:stCondLst>
                                  <p:childTnLst>
                                    <p:set>
                                      <p:cBhvr>
                                        <p:cTn id="65" dur="1" fill="hold">
                                          <p:stCondLst>
                                            <p:cond delay="0"/>
                                          </p:stCondLst>
                                        </p:cTn>
                                        <p:tgtEl>
                                          <p:spTgt spid="70"/>
                                        </p:tgtEl>
                                        <p:attrNameLst>
                                          <p:attrName>style.visibility</p:attrName>
                                        </p:attrNameLst>
                                      </p:cBhvr>
                                      <p:to>
                                        <p:strVal val="visible"/>
                                      </p:to>
                                    </p:set>
                                    <p:anim calcmode="lin" valueType="num">
                                      <p:cBhvr>
                                        <p:cTn id="66" dur="500" fill="hold"/>
                                        <p:tgtEl>
                                          <p:spTgt spid="70"/>
                                        </p:tgtEl>
                                        <p:attrNameLst>
                                          <p:attrName>ppt_w</p:attrName>
                                        </p:attrNameLst>
                                      </p:cBhvr>
                                      <p:tavLst>
                                        <p:tav tm="0">
                                          <p:val>
                                            <p:fltVal val="0"/>
                                          </p:val>
                                        </p:tav>
                                        <p:tav tm="100000">
                                          <p:val>
                                            <p:strVal val="#ppt_w"/>
                                          </p:val>
                                        </p:tav>
                                      </p:tavLst>
                                    </p:anim>
                                    <p:anim calcmode="lin" valueType="num">
                                      <p:cBhvr>
                                        <p:cTn id="67" dur="500" fill="hold"/>
                                        <p:tgtEl>
                                          <p:spTgt spid="70"/>
                                        </p:tgtEl>
                                        <p:attrNameLst>
                                          <p:attrName>ppt_h</p:attrName>
                                        </p:attrNameLst>
                                      </p:cBhvr>
                                      <p:tavLst>
                                        <p:tav tm="0">
                                          <p:val>
                                            <p:fltVal val="0"/>
                                          </p:val>
                                        </p:tav>
                                        <p:tav tm="100000">
                                          <p:val>
                                            <p:strVal val="#ppt_h"/>
                                          </p:val>
                                        </p:tav>
                                      </p:tavLst>
                                    </p:anim>
                                    <p:animEffect transition="in" filter="fade">
                                      <p:cBhvr>
                                        <p:cTn id="68" dur="500"/>
                                        <p:tgtEl>
                                          <p:spTgt spid="70"/>
                                        </p:tgtEl>
                                      </p:cBhvr>
                                    </p:animEffect>
                                  </p:childTnLst>
                                </p:cTn>
                              </p:par>
                              <p:par>
                                <p:cTn id="69" presetID="53" presetClass="entr" presetSubtype="0" fill="hold" grpId="0" nodeType="withEffect">
                                  <p:stCondLst>
                                    <p:cond delay="0"/>
                                  </p:stCondLst>
                                  <p:childTnLst>
                                    <p:set>
                                      <p:cBhvr>
                                        <p:cTn id="70" dur="1" fill="hold">
                                          <p:stCondLst>
                                            <p:cond delay="0"/>
                                          </p:stCondLst>
                                        </p:cTn>
                                        <p:tgtEl>
                                          <p:spTgt spid="67"/>
                                        </p:tgtEl>
                                        <p:attrNameLst>
                                          <p:attrName>style.visibility</p:attrName>
                                        </p:attrNameLst>
                                      </p:cBhvr>
                                      <p:to>
                                        <p:strVal val="visible"/>
                                      </p:to>
                                    </p:set>
                                    <p:anim calcmode="lin" valueType="num">
                                      <p:cBhvr>
                                        <p:cTn id="71" dur="500" fill="hold"/>
                                        <p:tgtEl>
                                          <p:spTgt spid="67"/>
                                        </p:tgtEl>
                                        <p:attrNameLst>
                                          <p:attrName>ppt_w</p:attrName>
                                        </p:attrNameLst>
                                      </p:cBhvr>
                                      <p:tavLst>
                                        <p:tav tm="0">
                                          <p:val>
                                            <p:fltVal val="0"/>
                                          </p:val>
                                        </p:tav>
                                        <p:tav tm="100000">
                                          <p:val>
                                            <p:strVal val="#ppt_w"/>
                                          </p:val>
                                        </p:tav>
                                      </p:tavLst>
                                    </p:anim>
                                    <p:anim calcmode="lin" valueType="num">
                                      <p:cBhvr>
                                        <p:cTn id="72" dur="500" fill="hold"/>
                                        <p:tgtEl>
                                          <p:spTgt spid="67"/>
                                        </p:tgtEl>
                                        <p:attrNameLst>
                                          <p:attrName>ppt_h</p:attrName>
                                        </p:attrNameLst>
                                      </p:cBhvr>
                                      <p:tavLst>
                                        <p:tav tm="0">
                                          <p:val>
                                            <p:fltVal val="0"/>
                                          </p:val>
                                        </p:tav>
                                        <p:tav tm="100000">
                                          <p:val>
                                            <p:strVal val="#ppt_h"/>
                                          </p:val>
                                        </p:tav>
                                      </p:tavLst>
                                    </p:anim>
                                    <p:animEffect transition="in" filter="fade">
                                      <p:cBhvr>
                                        <p:cTn id="73" dur="500"/>
                                        <p:tgtEl>
                                          <p:spTgt spid="67"/>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0" fill="hold" nodeType="clickEffect">
                                  <p:stCondLst>
                                    <p:cond delay="0"/>
                                  </p:stCondLst>
                                  <p:childTnLst>
                                    <p:set>
                                      <p:cBhvr>
                                        <p:cTn id="77" dur="1" fill="hold">
                                          <p:stCondLst>
                                            <p:cond delay="0"/>
                                          </p:stCondLst>
                                        </p:cTn>
                                        <p:tgtEl>
                                          <p:spTgt spid="57"/>
                                        </p:tgtEl>
                                        <p:attrNameLst>
                                          <p:attrName>style.visibility</p:attrName>
                                        </p:attrNameLst>
                                      </p:cBhvr>
                                      <p:to>
                                        <p:strVal val="visible"/>
                                      </p:to>
                                    </p:set>
                                    <p:anim calcmode="lin" valueType="num">
                                      <p:cBhvr>
                                        <p:cTn id="78" dur="500" fill="hold"/>
                                        <p:tgtEl>
                                          <p:spTgt spid="57"/>
                                        </p:tgtEl>
                                        <p:attrNameLst>
                                          <p:attrName>ppt_w</p:attrName>
                                        </p:attrNameLst>
                                      </p:cBhvr>
                                      <p:tavLst>
                                        <p:tav tm="0">
                                          <p:val>
                                            <p:fltVal val="0"/>
                                          </p:val>
                                        </p:tav>
                                        <p:tav tm="100000">
                                          <p:val>
                                            <p:strVal val="#ppt_w"/>
                                          </p:val>
                                        </p:tav>
                                      </p:tavLst>
                                    </p:anim>
                                    <p:anim calcmode="lin" valueType="num">
                                      <p:cBhvr>
                                        <p:cTn id="79" dur="500" fill="hold"/>
                                        <p:tgtEl>
                                          <p:spTgt spid="57"/>
                                        </p:tgtEl>
                                        <p:attrNameLst>
                                          <p:attrName>ppt_h</p:attrName>
                                        </p:attrNameLst>
                                      </p:cBhvr>
                                      <p:tavLst>
                                        <p:tav tm="0">
                                          <p:val>
                                            <p:fltVal val="0"/>
                                          </p:val>
                                        </p:tav>
                                        <p:tav tm="100000">
                                          <p:val>
                                            <p:strVal val="#ppt_h"/>
                                          </p:val>
                                        </p:tav>
                                      </p:tavLst>
                                    </p:anim>
                                    <p:animEffect transition="in" filter="fade">
                                      <p:cBhvr>
                                        <p:cTn id="80" dur="500"/>
                                        <p:tgtEl>
                                          <p:spTgt spid="57"/>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xit" presetSubtype="0" fill="hold" nodeType="clickEffect">
                                  <p:stCondLst>
                                    <p:cond delay="0"/>
                                  </p:stCondLst>
                                  <p:childTnLst>
                                    <p:anim calcmode="lin" valueType="num">
                                      <p:cBhvr>
                                        <p:cTn id="84" dur="500"/>
                                        <p:tgtEl>
                                          <p:spTgt spid="54"/>
                                        </p:tgtEl>
                                        <p:attrNameLst>
                                          <p:attrName>ppt_w</p:attrName>
                                        </p:attrNameLst>
                                      </p:cBhvr>
                                      <p:tavLst>
                                        <p:tav tm="0">
                                          <p:val>
                                            <p:strVal val="ppt_w"/>
                                          </p:val>
                                        </p:tav>
                                        <p:tav tm="100000">
                                          <p:val>
                                            <p:fltVal val="0"/>
                                          </p:val>
                                        </p:tav>
                                      </p:tavLst>
                                    </p:anim>
                                    <p:anim calcmode="lin" valueType="num">
                                      <p:cBhvr>
                                        <p:cTn id="85" dur="500"/>
                                        <p:tgtEl>
                                          <p:spTgt spid="54"/>
                                        </p:tgtEl>
                                        <p:attrNameLst>
                                          <p:attrName>ppt_h</p:attrName>
                                        </p:attrNameLst>
                                      </p:cBhvr>
                                      <p:tavLst>
                                        <p:tav tm="0">
                                          <p:val>
                                            <p:strVal val="ppt_h"/>
                                          </p:val>
                                        </p:tav>
                                        <p:tav tm="100000">
                                          <p:val>
                                            <p:fltVal val="0"/>
                                          </p:val>
                                        </p:tav>
                                      </p:tavLst>
                                    </p:anim>
                                    <p:animEffect transition="out" filter="fade">
                                      <p:cBhvr>
                                        <p:cTn id="86" dur="500"/>
                                        <p:tgtEl>
                                          <p:spTgt spid="54"/>
                                        </p:tgtEl>
                                      </p:cBhvr>
                                    </p:animEffect>
                                    <p:set>
                                      <p:cBhvr>
                                        <p:cTn id="87" dur="1" fill="hold">
                                          <p:stCondLst>
                                            <p:cond delay="499"/>
                                          </p:stCondLst>
                                        </p:cTn>
                                        <p:tgtEl>
                                          <p:spTgt spid="54"/>
                                        </p:tgtEl>
                                        <p:attrNameLst>
                                          <p:attrName>style.visibility</p:attrName>
                                        </p:attrNameLst>
                                      </p:cBhvr>
                                      <p:to>
                                        <p:strVal val="hidden"/>
                                      </p:to>
                                    </p:set>
                                  </p:childTnLst>
                                </p:cTn>
                              </p:par>
                              <p:par>
                                <p:cTn id="88" presetID="53" presetClass="exit" presetSubtype="0" fill="hold" nodeType="withEffect">
                                  <p:stCondLst>
                                    <p:cond delay="0"/>
                                  </p:stCondLst>
                                  <p:childTnLst>
                                    <p:anim calcmode="lin" valueType="num">
                                      <p:cBhvr>
                                        <p:cTn id="89" dur="500"/>
                                        <p:tgtEl>
                                          <p:spTgt spid="57"/>
                                        </p:tgtEl>
                                        <p:attrNameLst>
                                          <p:attrName>ppt_w</p:attrName>
                                        </p:attrNameLst>
                                      </p:cBhvr>
                                      <p:tavLst>
                                        <p:tav tm="0">
                                          <p:val>
                                            <p:strVal val="ppt_w"/>
                                          </p:val>
                                        </p:tav>
                                        <p:tav tm="100000">
                                          <p:val>
                                            <p:fltVal val="0"/>
                                          </p:val>
                                        </p:tav>
                                      </p:tavLst>
                                    </p:anim>
                                    <p:anim calcmode="lin" valueType="num">
                                      <p:cBhvr>
                                        <p:cTn id="90" dur="500"/>
                                        <p:tgtEl>
                                          <p:spTgt spid="57"/>
                                        </p:tgtEl>
                                        <p:attrNameLst>
                                          <p:attrName>ppt_h</p:attrName>
                                        </p:attrNameLst>
                                      </p:cBhvr>
                                      <p:tavLst>
                                        <p:tav tm="0">
                                          <p:val>
                                            <p:strVal val="ppt_h"/>
                                          </p:val>
                                        </p:tav>
                                        <p:tav tm="100000">
                                          <p:val>
                                            <p:fltVal val="0"/>
                                          </p:val>
                                        </p:tav>
                                      </p:tavLst>
                                    </p:anim>
                                    <p:animEffect transition="out" filter="fade">
                                      <p:cBhvr>
                                        <p:cTn id="91" dur="500"/>
                                        <p:tgtEl>
                                          <p:spTgt spid="57"/>
                                        </p:tgtEl>
                                      </p:cBhvr>
                                    </p:animEffect>
                                    <p:set>
                                      <p:cBhvr>
                                        <p:cTn id="92" dur="1" fill="hold">
                                          <p:stCondLst>
                                            <p:cond delay="499"/>
                                          </p:stCondLst>
                                        </p:cTn>
                                        <p:tgtEl>
                                          <p:spTgt spid="57"/>
                                        </p:tgtEl>
                                        <p:attrNameLst>
                                          <p:attrName>style.visibility</p:attrName>
                                        </p:attrNameLst>
                                      </p:cBhvr>
                                      <p:to>
                                        <p:strVal val="hidden"/>
                                      </p:to>
                                    </p:set>
                                  </p:childTnLst>
                                </p:cTn>
                              </p:par>
                              <p:par>
                                <p:cTn id="93" presetID="53" presetClass="exit" presetSubtype="0" fill="hold" grpId="1" nodeType="withEffect">
                                  <p:stCondLst>
                                    <p:cond delay="0"/>
                                  </p:stCondLst>
                                  <p:childTnLst>
                                    <p:anim calcmode="lin" valueType="num">
                                      <p:cBhvr>
                                        <p:cTn id="94" dur="500"/>
                                        <p:tgtEl>
                                          <p:spTgt spid="53"/>
                                        </p:tgtEl>
                                        <p:attrNameLst>
                                          <p:attrName>ppt_w</p:attrName>
                                        </p:attrNameLst>
                                      </p:cBhvr>
                                      <p:tavLst>
                                        <p:tav tm="0">
                                          <p:val>
                                            <p:strVal val="ppt_w"/>
                                          </p:val>
                                        </p:tav>
                                        <p:tav tm="100000">
                                          <p:val>
                                            <p:fltVal val="0"/>
                                          </p:val>
                                        </p:tav>
                                      </p:tavLst>
                                    </p:anim>
                                    <p:anim calcmode="lin" valueType="num">
                                      <p:cBhvr>
                                        <p:cTn id="95" dur="500"/>
                                        <p:tgtEl>
                                          <p:spTgt spid="53"/>
                                        </p:tgtEl>
                                        <p:attrNameLst>
                                          <p:attrName>ppt_h</p:attrName>
                                        </p:attrNameLst>
                                      </p:cBhvr>
                                      <p:tavLst>
                                        <p:tav tm="0">
                                          <p:val>
                                            <p:strVal val="ppt_h"/>
                                          </p:val>
                                        </p:tav>
                                        <p:tav tm="100000">
                                          <p:val>
                                            <p:fltVal val="0"/>
                                          </p:val>
                                        </p:tav>
                                      </p:tavLst>
                                    </p:anim>
                                    <p:animEffect transition="out" filter="fade">
                                      <p:cBhvr>
                                        <p:cTn id="96" dur="500"/>
                                        <p:tgtEl>
                                          <p:spTgt spid="53"/>
                                        </p:tgtEl>
                                      </p:cBhvr>
                                    </p:animEffect>
                                    <p:set>
                                      <p:cBhvr>
                                        <p:cTn id="97" dur="1" fill="hold">
                                          <p:stCondLst>
                                            <p:cond delay="499"/>
                                          </p:stCondLst>
                                        </p:cTn>
                                        <p:tgtEl>
                                          <p:spTgt spid="53"/>
                                        </p:tgtEl>
                                        <p:attrNameLst>
                                          <p:attrName>style.visibility</p:attrName>
                                        </p:attrNameLst>
                                      </p:cBhvr>
                                      <p:to>
                                        <p:strVal val="hidden"/>
                                      </p:to>
                                    </p:set>
                                  </p:childTnLst>
                                </p:cTn>
                              </p:par>
                              <p:par>
                                <p:cTn id="98" presetID="53" presetClass="exit" presetSubtype="0" fill="hold" grpId="1" nodeType="withEffect">
                                  <p:stCondLst>
                                    <p:cond delay="0"/>
                                  </p:stCondLst>
                                  <p:childTnLst>
                                    <p:anim calcmode="lin" valueType="num">
                                      <p:cBhvr>
                                        <p:cTn id="99" dur="500"/>
                                        <p:tgtEl>
                                          <p:spTgt spid="60"/>
                                        </p:tgtEl>
                                        <p:attrNameLst>
                                          <p:attrName>ppt_w</p:attrName>
                                        </p:attrNameLst>
                                      </p:cBhvr>
                                      <p:tavLst>
                                        <p:tav tm="0">
                                          <p:val>
                                            <p:strVal val="ppt_w"/>
                                          </p:val>
                                        </p:tav>
                                        <p:tav tm="100000">
                                          <p:val>
                                            <p:fltVal val="0"/>
                                          </p:val>
                                        </p:tav>
                                      </p:tavLst>
                                    </p:anim>
                                    <p:anim calcmode="lin" valueType="num">
                                      <p:cBhvr>
                                        <p:cTn id="100" dur="500"/>
                                        <p:tgtEl>
                                          <p:spTgt spid="60"/>
                                        </p:tgtEl>
                                        <p:attrNameLst>
                                          <p:attrName>ppt_h</p:attrName>
                                        </p:attrNameLst>
                                      </p:cBhvr>
                                      <p:tavLst>
                                        <p:tav tm="0">
                                          <p:val>
                                            <p:strVal val="ppt_h"/>
                                          </p:val>
                                        </p:tav>
                                        <p:tav tm="100000">
                                          <p:val>
                                            <p:fltVal val="0"/>
                                          </p:val>
                                        </p:tav>
                                      </p:tavLst>
                                    </p:anim>
                                    <p:animEffect transition="out" filter="fade">
                                      <p:cBhvr>
                                        <p:cTn id="101" dur="500"/>
                                        <p:tgtEl>
                                          <p:spTgt spid="60"/>
                                        </p:tgtEl>
                                      </p:cBhvr>
                                    </p:animEffect>
                                    <p:set>
                                      <p:cBhvr>
                                        <p:cTn id="102" dur="1" fill="hold">
                                          <p:stCondLst>
                                            <p:cond delay="499"/>
                                          </p:stCondLst>
                                        </p:cTn>
                                        <p:tgtEl>
                                          <p:spTgt spid="60"/>
                                        </p:tgtEl>
                                        <p:attrNameLst>
                                          <p:attrName>style.visibility</p:attrName>
                                        </p:attrNameLst>
                                      </p:cBhvr>
                                      <p:to>
                                        <p:strVal val="hidden"/>
                                      </p:to>
                                    </p:set>
                                  </p:childTnLst>
                                </p:cTn>
                              </p:par>
                              <p:par>
                                <p:cTn id="103" presetID="53" presetClass="exit" presetSubtype="0" fill="hold" grpId="1" nodeType="withEffect">
                                  <p:stCondLst>
                                    <p:cond delay="0"/>
                                  </p:stCondLst>
                                  <p:childTnLst>
                                    <p:anim calcmode="lin" valueType="num">
                                      <p:cBhvr>
                                        <p:cTn id="104" dur="500"/>
                                        <p:tgtEl>
                                          <p:spTgt spid="61"/>
                                        </p:tgtEl>
                                        <p:attrNameLst>
                                          <p:attrName>ppt_w</p:attrName>
                                        </p:attrNameLst>
                                      </p:cBhvr>
                                      <p:tavLst>
                                        <p:tav tm="0">
                                          <p:val>
                                            <p:strVal val="ppt_w"/>
                                          </p:val>
                                        </p:tav>
                                        <p:tav tm="100000">
                                          <p:val>
                                            <p:fltVal val="0"/>
                                          </p:val>
                                        </p:tav>
                                      </p:tavLst>
                                    </p:anim>
                                    <p:anim calcmode="lin" valueType="num">
                                      <p:cBhvr>
                                        <p:cTn id="105" dur="500"/>
                                        <p:tgtEl>
                                          <p:spTgt spid="61"/>
                                        </p:tgtEl>
                                        <p:attrNameLst>
                                          <p:attrName>ppt_h</p:attrName>
                                        </p:attrNameLst>
                                      </p:cBhvr>
                                      <p:tavLst>
                                        <p:tav tm="0">
                                          <p:val>
                                            <p:strVal val="ppt_h"/>
                                          </p:val>
                                        </p:tav>
                                        <p:tav tm="100000">
                                          <p:val>
                                            <p:fltVal val="0"/>
                                          </p:val>
                                        </p:tav>
                                      </p:tavLst>
                                    </p:anim>
                                    <p:animEffect transition="out" filter="fade">
                                      <p:cBhvr>
                                        <p:cTn id="106" dur="500"/>
                                        <p:tgtEl>
                                          <p:spTgt spid="61"/>
                                        </p:tgtEl>
                                      </p:cBhvr>
                                    </p:animEffect>
                                    <p:set>
                                      <p:cBhvr>
                                        <p:cTn id="107" dur="1" fill="hold">
                                          <p:stCondLst>
                                            <p:cond delay="499"/>
                                          </p:stCondLst>
                                        </p:cTn>
                                        <p:tgtEl>
                                          <p:spTgt spid="61"/>
                                        </p:tgtEl>
                                        <p:attrNameLst>
                                          <p:attrName>style.visibility</p:attrName>
                                        </p:attrNameLst>
                                      </p:cBhvr>
                                      <p:to>
                                        <p:strVal val="hidden"/>
                                      </p:to>
                                    </p:set>
                                  </p:childTnLst>
                                </p:cTn>
                              </p:par>
                              <p:par>
                                <p:cTn id="108" presetID="53" presetClass="exit" presetSubtype="0" fill="hold" grpId="1" nodeType="withEffect">
                                  <p:stCondLst>
                                    <p:cond delay="0"/>
                                  </p:stCondLst>
                                  <p:childTnLst>
                                    <p:anim calcmode="lin" valueType="num">
                                      <p:cBhvr>
                                        <p:cTn id="109" dur="500"/>
                                        <p:tgtEl>
                                          <p:spTgt spid="62"/>
                                        </p:tgtEl>
                                        <p:attrNameLst>
                                          <p:attrName>ppt_w</p:attrName>
                                        </p:attrNameLst>
                                      </p:cBhvr>
                                      <p:tavLst>
                                        <p:tav tm="0">
                                          <p:val>
                                            <p:strVal val="ppt_w"/>
                                          </p:val>
                                        </p:tav>
                                        <p:tav tm="100000">
                                          <p:val>
                                            <p:fltVal val="0"/>
                                          </p:val>
                                        </p:tav>
                                      </p:tavLst>
                                    </p:anim>
                                    <p:anim calcmode="lin" valueType="num">
                                      <p:cBhvr>
                                        <p:cTn id="110" dur="500"/>
                                        <p:tgtEl>
                                          <p:spTgt spid="62"/>
                                        </p:tgtEl>
                                        <p:attrNameLst>
                                          <p:attrName>ppt_h</p:attrName>
                                        </p:attrNameLst>
                                      </p:cBhvr>
                                      <p:tavLst>
                                        <p:tav tm="0">
                                          <p:val>
                                            <p:strVal val="ppt_h"/>
                                          </p:val>
                                        </p:tav>
                                        <p:tav tm="100000">
                                          <p:val>
                                            <p:fltVal val="0"/>
                                          </p:val>
                                        </p:tav>
                                      </p:tavLst>
                                    </p:anim>
                                    <p:animEffect transition="out" filter="fade">
                                      <p:cBhvr>
                                        <p:cTn id="111" dur="500"/>
                                        <p:tgtEl>
                                          <p:spTgt spid="62"/>
                                        </p:tgtEl>
                                      </p:cBhvr>
                                    </p:animEffect>
                                    <p:set>
                                      <p:cBhvr>
                                        <p:cTn id="112" dur="1" fill="hold">
                                          <p:stCondLst>
                                            <p:cond delay="499"/>
                                          </p:stCondLst>
                                        </p:cTn>
                                        <p:tgtEl>
                                          <p:spTgt spid="62"/>
                                        </p:tgtEl>
                                        <p:attrNameLst>
                                          <p:attrName>style.visibility</p:attrName>
                                        </p:attrNameLst>
                                      </p:cBhvr>
                                      <p:to>
                                        <p:strVal val="hidden"/>
                                      </p:to>
                                    </p:set>
                                  </p:childTnLst>
                                </p:cTn>
                              </p:par>
                              <p:par>
                                <p:cTn id="113" presetID="53" presetClass="exit" presetSubtype="0" fill="hold" grpId="1" nodeType="withEffect">
                                  <p:stCondLst>
                                    <p:cond delay="0"/>
                                  </p:stCondLst>
                                  <p:childTnLst>
                                    <p:anim calcmode="lin" valueType="num">
                                      <p:cBhvr>
                                        <p:cTn id="114" dur="500"/>
                                        <p:tgtEl>
                                          <p:spTgt spid="63"/>
                                        </p:tgtEl>
                                        <p:attrNameLst>
                                          <p:attrName>ppt_w</p:attrName>
                                        </p:attrNameLst>
                                      </p:cBhvr>
                                      <p:tavLst>
                                        <p:tav tm="0">
                                          <p:val>
                                            <p:strVal val="ppt_w"/>
                                          </p:val>
                                        </p:tav>
                                        <p:tav tm="100000">
                                          <p:val>
                                            <p:fltVal val="0"/>
                                          </p:val>
                                        </p:tav>
                                      </p:tavLst>
                                    </p:anim>
                                    <p:anim calcmode="lin" valueType="num">
                                      <p:cBhvr>
                                        <p:cTn id="115" dur="500"/>
                                        <p:tgtEl>
                                          <p:spTgt spid="63"/>
                                        </p:tgtEl>
                                        <p:attrNameLst>
                                          <p:attrName>ppt_h</p:attrName>
                                        </p:attrNameLst>
                                      </p:cBhvr>
                                      <p:tavLst>
                                        <p:tav tm="0">
                                          <p:val>
                                            <p:strVal val="ppt_h"/>
                                          </p:val>
                                        </p:tav>
                                        <p:tav tm="100000">
                                          <p:val>
                                            <p:fltVal val="0"/>
                                          </p:val>
                                        </p:tav>
                                      </p:tavLst>
                                    </p:anim>
                                    <p:animEffect transition="out" filter="fade">
                                      <p:cBhvr>
                                        <p:cTn id="116" dur="500"/>
                                        <p:tgtEl>
                                          <p:spTgt spid="63"/>
                                        </p:tgtEl>
                                      </p:cBhvr>
                                    </p:animEffect>
                                    <p:set>
                                      <p:cBhvr>
                                        <p:cTn id="117" dur="1" fill="hold">
                                          <p:stCondLst>
                                            <p:cond delay="499"/>
                                          </p:stCondLst>
                                        </p:cTn>
                                        <p:tgtEl>
                                          <p:spTgt spid="63"/>
                                        </p:tgtEl>
                                        <p:attrNameLst>
                                          <p:attrName>style.visibility</p:attrName>
                                        </p:attrNameLst>
                                      </p:cBhvr>
                                      <p:to>
                                        <p:strVal val="hidden"/>
                                      </p:to>
                                    </p:set>
                                  </p:childTnLst>
                                </p:cTn>
                              </p:par>
                              <p:par>
                                <p:cTn id="118" presetID="53" presetClass="exit" presetSubtype="0" fill="hold" grpId="1" nodeType="withEffect">
                                  <p:stCondLst>
                                    <p:cond delay="0"/>
                                  </p:stCondLst>
                                  <p:childTnLst>
                                    <p:anim calcmode="lin" valueType="num">
                                      <p:cBhvr>
                                        <p:cTn id="119" dur="500"/>
                                        <p:tgtEl>
                                          <p:spTgt spid="64"/>
                                        </p:tgtEl>
                                        <p:attrNameLst>
                                          <p:attrName>ppt_w</p:attrName>
                                        </p:attrNameLst>
                                      </p:cBhvr>
                                      <p:tavLst>
                                        <p:tav tm="0">
                                          <p:val>
                                            <p:strVal val="ppt_w"/>
                                          </p:val>
                                        </p:tav>
                                        <p:tav tm="100000">
                                          <p:val>
                                            <p:fltVal val="0"/>
                                          </p:val>
                                        </p:tav>
                                      </p:tavLst>
                                    </p:anim>
                                    <p:anim calcmode="lin" valueType="num">
                                      <p:cBhvr>
                                        <p:cTn id="120" dur="500"/>
                                        <p:tgtEl>
                                          <p:spTgt spid="64"/>
                                        </p:tgtEl>
                                        <p:attrNameLst>
                                          <p:attrName>ppt_h</p:attrName>
                                        </p:attrNameLst>
                                      </p:cBhvr>
                                      <p:tavLst>
                                        <p:tav tm="0">
                                          <p:val>
                                            <p:strVal val="ppt_h"/>
                                          </p:val>
                                        </p:tav>
                                        <p:tav tm="100000">
                                          <p:val>
                                            <p:fltVal val="0"/>
                                          </p:val>
                                        </p:tav>
                                      </p:tavLst>
                                    </p:anim>
                                    <p:animEffect transition="out" filter="fade">
                                      <p:cBhvr>
                                        <p:cTn id="121" dur="500"/>
                                        <p:tgtEl>
                                          <p:spTgt spid="64"/>
                                        </p:tgtEl>
                                      </p:cBhvr>
                                    </p:animEffect>
                                    <p:set>
                                      <p:cBhvr>
                                        <p:cTn id="122" dur="1" fill="hold">
                                          <p:stCondLst>
                                            <p:cond delay="499"/>
                                          </p:stCondLst>
                                        </p:cTn>
                                        <p:tgtEl>
                                          <p:spTgt spid="64"/>
                                        </p:tgtEl>
                                        <p:attrNameLst>
                                          <p:attrName>style.visibility</p:attrName>
                                        </p:attrNameLst>
                                      </p:cBhvr>
                                      <p:to>
                                        <p:strVal val="hidden"/>
                                      </p:to>
                                    </p:set>
                                  </p:childTnLst>
                                </p:cTn>
                              </p:par>
                              <p:par>
                                <p:cTn id="123" presetID="53" presetClass="exit" presetSubtype="0" fill="hold" grpId="1" nodeType="withEffect">
                                  <p:stCondLst>
                                    <p:cond delay="0"/>
                                  </p:stCondLst>
                                  <p:childTnLst>
                                    <p:anim calcmode="lin" valueType="num">
                                      <p:cBhvr>
                                        <p:cTn id="124" dur="500"/>
                                        <p:tgtEl>
                                          <p:spTgt spid="65"/>
                                        </p:tgtEl>
                                        <p:attrNameLst>
                                          <p:attrName>ppt_w</p:attrName>
                                        </p:attrNameLst>
                                      </p:cBhvr>
                                      <p:tavLst>
                                        <p:tav tm="0">
                                          <p:val>
                                            <p:strVal val="ppt_w"/>
                                          </p:val>
                                        </p:tav>
                                        <p:tav tm="100000">
                                          <p:val>
                                            <p:fltVal val="0"/>
                                          </p:val>
                                        </p:tav>
                                      </p:tavLst>
                                    </p:anim>
                                    <p:anim calcmode="lin" valueType="num">
                                      <p:cBhvr>
                                        <p:cTn id="125" dur="500"/>
                                        <p:tgtEl>
                                          <p:spTgt spid="65"/>
                                        </p:tgtEl>
                                        <p:attrNameLst>
                                          <p:attrName>ppt_h</p:attrName>
                                        </p:attrNameLst>
                                      </p:cBhvr>
                                      <p:tavLst>
                                        <p:tav tm="0">
                                          <p:val>
                                            <p:strVal val="ppt_h"/>
                                          </p:val>
                                        </p:tav>
                                        <p:tav tm="100000">
                                          <p:val>
                                            <p:fltVal val="0"/>
                                          </p:val>
                                        </p:tav>
                                      </p:tavLst>
                                    </p:anim>
                                    <p:animEffect transition="out" filter="fade">
                                      <p:cBhvr>
                                        <p:cTn id="126" dur="500"/>
                                        <p:tgtEl>
                                          <p:spTgt spid="65"/>
                                        </p:tgtEl>
                                      </p:cBhvr>
                                    </p:animEffect>
                                    <p:set>
                                      <p:cBhvr>
                                        <p:cTn id="127" dur="1" fill="hold">
                                          <p:stCondLst>
                                            <p:cond delay="499"/>
                                          </p:stCondLst>
                                        </p:cTn>
                                        <p:tgtEl>
                                          <p:spTgt spid="65"/>
                                        </p:tgtEl>
                                        <p:attrNameLst>
                                          <p:attrName>style.visibility</p:attrName>
                                        </p:attrNameLst>
                                      </p:cBhvr>
                                      <p:to>
                                        <p:strVal val="hidden"/>
                                      </p:to>
                                    </p:set>
                                  </p:childTnLst>
                                </p:cTn>
                              </p:par>
                              <p:par>
                                <p:cTn id="128" presetID="53" presetClass="exit" presetSubtype="0" fill="hold" grpId="1" nodeType="withEffect">
                                  <p:stCondLst>
                                    <p:cond delay="0"/>
                                  </p:stCondLst>
                                  <p:childTnLst>
                                    <p:anim calcmode="lin" valueType="num">
                                      <p:cBhvr>
                                        <p:cTn id="129" dur="500"/>
                                        <p:tgtEl>
                                          <p:spTgt spid="66"/>
                                        </p:tgtEl>
                                        <p:attrNameLst>
                                          <p:attrName>ppt_w</p:attrName>
                                        </p:attrNameLst>
                                      </p:cBhvr>
                                      <p:tavLst>
                                        <p:tav tm="0">
                                          <p:val>
                                            <p:strVal val="ppt_w"/>
                                          </p:val>
                                        </p:tav>
                                        <p:tav tm="100000">
                                          <p:val>
                                            <p:fltVal val="0"/>
                                          </p:val>
                                        </p:tav>
                                      </p:tavLst>
                                    </p:anim>
                                    <p:anim calcmode="lin" valueType="num">
                                      <p:cBhvr>
                                        <p:cTn id="130" dur="500"/>
                                        <p:tgtEl>
                                          <p:spTgt spid="66"/>
                                        </p:tgtEl>
                                        <p:attrNameLst>
                                          <p:attrName>ppt_h</p:attrName>
                                        </p:attrNameLst>
                                      </p:cBhvr>
                                      <p:tavLst>
                                        <p:tav tm="0">
                                          <p:val>
                                            <p:strVal val="ppt_h"/>
                                          </p:val>
                                        </p:tav>
                                        <p:tav tm="100000">
                                          <p:val>
                                            <p:fltVal val="0"/>
                                          </p:val>
                                        </p:tav>
                                      </p:tavLst>
                                    </p:anim>
                                    <p:animEffect transition="out" filter="fade">
                                      <p:cBhvr>
                                        <p:cTn id="131" dur="500"/>
                                        <p:tgtEl>
                                          <p:spTgt spid="66"/>
                                        </p:tgtEl>
                                      </p:cBhvr>
                                    </p:animEffect>
                                    <p:set>
                                      <p:cBhvr>
                                        <p:cTn id="132" dur="1" fill="hold">
                                          <p:stCondLst>
                                            <p:cond delay="499"/>
                                          </p:stCondLst>
                                        </p:cTn>
                                        <p:tgtEl>
                                          <p:spTgt spid="66"/>
                                        </p:tgtEl>
                                        <p:attrNameLst>
                                          <p:attrName>style.visibility</p:attrName>
                                        </p:attrNameLst>
                                      </p:cBhvr>
                                      <p:to>
                                        <p:strVal val="hidden"/>
                                      </p:to>
                                    </p:set>
                                  </p:childTnLst>
                                </p:cTn>
                              </p:par>
                              <p:par>
                                <p:cTn id="133" presetID="53" presetClass="exit" presetSubtype="0" fill="hold" grpId="1" nodeType="withEffect">
                                  <p:stCondLst>
                                    <p:cond delay="0"/>
                                  </p:stCondLst>
                                  <p:childTnLst>
                                    <p:anim calcmode="lin" valueType="num">
                                      <p:cBhvr>
                                        <p:cTn id="134" dur="500"/>
                                        <p:tgtEl>
                                          <p:spTgt spid="67"/>
                                        </p:tgtEl>
                                        <p:attrNameLst>
                                          <p:attrName>ppt_w</p:attrName>
                                        </p:attrNameLst>
                                      </p:cBhvr>
                                      <p:tavLst>
                                        <p:tav tm="0">
                                          <p:val>
                                            <p:strVal val="ppt_w"/>
                                          </p:val>
                                        </p:tav>
                                        <p:tav tm="100000">
                                          <p:val>
                                            <p:fltVal val="0"/>
                                          </p:val>
                                        </p:tav>
                                      </p:tavLst>
                                    </p:anim>
                                    <p:anim calcmode="lin" valueType="num">
                                      <p:cBhvr>
                                        <p:cTn id="135" dur="500"/>
                                        <p:tgtEl>
                                          <p:spTgt spid="67"/>
                                        </p:tgtEl>
                                        <p:attrNameLst>
                                          <p:attrName>ppt_h</p:attrName>
                                        </p:attrNameLst>
                                      </p:cBhvr>
                                      <p:tavLst>
                                        <p:tav tm="0">
                                          <p:val>
                                            <p:strVal val="ppt_h"/>
                                          </p:val>
                                        </p:tav>
                                        <p:tav tm="100000">
                                          <p:val>
                                            <p:fltVal val="0"/>
                                          </p:val>
                                        </p:tav>
                                      </p:tavLst>
                                    </p:anim>
                                    <p:animEffect transition="out" filter="fade">
                                      <p:cBhvr>
                                        <p:cTn id="136" dur="500"/>
                                        <p:tgtEl>
                                          <p:spTgt spid="67"/>
                                        </p:tgtEl>
                                      </p:cBhvr>
                                    </p:animEffect>
                                    <p:set>
                                      <p:cBhvr>
                                        <p:cTn id="137" dur="1" fill="hold">
                                          <p:stCondLst>
                                            <p:cond delay="499"/>
                                          </p:stCondLst>
                                        </p:cTn>
                                        <p:tgtEl>
                                          <p:spTgt spid="67"/>
                                        </p:tgtEl>
                                        <p:attrNameLst>
                                          <p:attrName>style.visibility</p:attrName>
                                        </p:attrNameLst>
                                      </p:cBhvr>
                                      <p:to>
                                        <p:strVal val="hidden"/>
                                      </p:to>
                                    </p:set>
                                  </p:childTnLst>
                                </p:cTn>
                              </p:par>
                              <p:par>
                                <p:cTn id="138" presetID="53" presetClass="exit" presetSubtype="0" fill="hold" grpId="1" nodeType="withEffect">
                                  <p:stCondLst>
                                    <p:cond delay="0"/>
                                  </p:stCondLst>
                                  <p:childTnLst>
                                    <p:anim calcmode="lin" valueType="num">
                                      <p:cBhvr>
                                        <p:cTn id="139" dur="500"/>
                                        <p:tgtEl>
                                          <p:spTgt spid="68"/>
                                        </p:tgtEl>
                                        <p:attrNameLst>
                                          <p:attrName>ppt_w</p:attrName>
                                        </p:attrNameLst>
                                      </p:cBhvr>
                                      <p:tavLst>
                                        <p:tav tm="0">
                                          <p:val>
                                            <p:strVal val="ppt_w"/>
                                          </p:val>
                                        </p:tav>
                                        <p:tav tm="100000">
                                          <p:val>
                                            <p:fltVal val="0"/>
                                          </p:val>
                                        </p:tav>
                                      </p:tavLst>
                                    </p:anim>
                                    <p:anim calcmode="lin" valueType="num">
                                      <p:cBhvr>
                                        <p:cTn id="140" dur="500"/>
                                        <p:tgtEl>
                                          <p:spTgt spid="68"/>
                                        </p:tgtEl>
                                        <p:attrNameLst>
                                          <p:attrName>ppt_h</p:attrName>
                                        </p:attrNameLst>
                                      </p:cBhvr>
                                      <p:tavLst>
                                        <p:tav tm="0">
                                          <p:val>
                                            <p:strVal val="ppt_h"/>
                                          </p:val>
                                        </p:tav>
                                        <p:tav tm="100000">
                                          <p:val>
                                            <p:fltVal val="0"/>
                                          </p:val>
                                        </p:tav>
                                      </p:tavLst>
                                    </p:anim>
                                    <p:animEffect transition="out" filter="fade">
                                      <p:cBhvr>
                                        <p:cTn id="141" dur="500"/>
                                        <p:tgtEl>
                                          <p:spTgt spid="68"/>
                                        </p:tgtEl>
                                      </p:cBhvr>
                                    </p:animEffect>
                                    <p:set>
                                      <p:cBhvr>
                                        <p:cTn id="142" dur="1" fill="hold">
                                          <p:stCondLst>
                                            <p:cond delay="499"/>
                                          </p:stCondLst>
                                        </p:cTn>
                                        <p:tgtEl>
                                          <p:spTgt spid="68"/>
                                        </p:tgtEl>
                                        <p:attrNameLst>
                                          <p:attrName>style.visibility</p:attrName>
                                        </p:attrNameLst>
                                      </p:cBhvr>
                                      <p:to>
                                        <p:strVal val="hidden"/>
                                      </p:to>
                                    </p:set>
                                  </p:childTnLst>
                                </p:cTn>
                              </p:par>
                              <p:par>
                                <p:cTn id="143" presetID="53" presetClass="exit" presetSubtype="0" fill="hold" grpId="1" nodeType="withEffect">
                                  <p:stCondLst>
                                    <p:cond delay="0"/>
                                  </p:stCondLst>
                                  <p:childTnLst>
                                    <p:anim calcmode="lin" valueType="num">
                                      <p:cBhvr>
                                        <p:cTn id="144" dur="500"/>
                                        <p:tgtEl>
                                          <p:spTgt spid="69"/>
                                        </p:tgtEl>
                                        <p:attrNameLst>
                                          <p:attrName>ppt_w</p:attrName>
                                        </p:attrNameLst>
                                      </p:cBhvr>
                                      <p:tavLst>
                                        <p:tav tm="0">
                                          <p:val>
                                            <p:strVal val="ppt_w"/>
                                          </p:val>
                                        </p:tav>
                                        <p:tav tm="100000">
                                          <p:val>
                                            <p:fltVal val="0"/>
                                          </p:val>
                                        </p:tav>
                                      </p:tavLst>
                                    </p:anim>
                                    <p:anim calcmode="lin" valueType="num">
                                      <p:cBhvr>
                                        <p:cTn id="145" dur="500"/>
                                        <p:tgtEl>
                                          <p:spTgt spid="69"/>
                                        </p:tgtEl>
                                        <p:attrNameLst>
                                          <p:attrName>ppt_h</p:attrName>
                                        </p:attrNameLst>
                                      </p:cBhvr>
                                      <p:tavLst>
                                        <p:tav tm="0">
                                          <p:val>
                                            <p:strVal val="ppt_h"/>
                                          </p:val>
                                        </p:tav>
                                        <p:tav tm="100000">
                                          <p:val>
                                            <p:fltVal val="0"/>
                                          </p:val>
                                        </p:tav>
                                      </p:tavLst>
                                    </p:anim>
                                    <p:animEffect transition="out" filter="fade">
                                      <p:cBhvr>
                                        <p:cTn id="146" dur="500"/>
                                        <p:tgtEl>
                                          <p:spTgt spid="69"/>
                                        </p:tgtEl>
                                      </p:cBhvr>
                                    </p:animEffect>
                                    <p:set>
                                      <p:cBhvr>
                                        <p:cTn id="147" dur="1" fill="hold">
                                          <p:stCondLst>
                                            <p:cond delay="499"/>
                                          </p:stCondLst>
                                        </p:cTn>
                                        <p:tgtEl>
                                          <p:spTgt spid="69"/>
                                        </p:tgtEl>
                                        <p:attrNameLst>
                                          <p:attrName>style.visibility</p:attrName>
                                        </p:attrNameLst>
                                      </p:cBhvr>
                                      <p:to>
                                        <p:strVal val="hidden"/>
                                      </p:to>
                                    </p:set>
                                  </p:childTnLst>
                                </p:cTn>
                              </p:par>
                              <p:par>
                                <p:cTn id="148" presetID="53" presetClass="exit" presetSubtype="0" fill="hold" grpId="1" nodeType="withEffect">
                                  <p:stCondLst>
                                    <p:cond delay="0"/>
                                  </p:stCondLst>
                                  <p:childTnLst>
                                    <p:anim calcmode="lin" valueType="num">
                                      <p:cBhvr>
                                        <p:cTn id="149" dur="500"/>
                                        <p:tgtEl>
                                          <p:spTgt spid="70"/>
                                        </p:tgtEl>
                                        <p:attrNameLst>
                                          <p:attrName>ppt_w</p:attrName>
                                        </p:attrNameLst>
                                      </p:cBhvr>
                                      <p:tavLst>
                                        <p:tav tm="0">
                                          <p:val>
                                            <p:strVal val="ppt_w"/>
                                          </p:val>
                                        </p:tav>
                                        <p:tav tm="100000">
                                          <p:val>
                                            <p:fltVal val="0"/>
                                          </p:val>
                                        </p:tav>
                                      </p:tavLst>
                                    </p:anim>
                                    <p:anim calcmode="lin" valueType="num">
                                      <p:cBhvr>
                                        <p:cTn id="150" dur="500"/>
                                        <p:tgtEl>
                                          <p:spTgt spid="70"/>
                                        </p:tgtEl>
                                        <p:attrNameLst>
                                          <p:attrName>ppt_h</p:attrName>
                                        </p:attrNameLst>
                                      </p:cBhvr>
                                      <p:tavLst>
                                        <p:tav tm="0">
                                          <p:val>
                                            <p:strVal val="ppt_h"/>
                                          </p:val>
                                        </p:tav>
                                        <p:tav tm="100000">
                                          <p:val>
                                            <p:fltVal val="0"/>
                                          </p:val>
                                        </p:tav>
                                      </p:tavLst>
                                    </p:anim>
                                    <p:animEffect transition="out" filter="fade">
                                      <p:cBhvr>
                                        <p:cTn id="151" dur="500"/>
                                        <p:tgtEl>
                                          <p:spTgt spid="70"/>
                                        </p:tgtEl>
                                      </p:cBhvr>
                                    </p:animEffect>
                                    <p:set>
                                      <p:cBhvr>
                                        <p:cTn id="152" dur="1" fill="hold">
                                          <p:stCondLst>
                                            <p:cond delay="499"/>
                                          </p:stCondLst>
                                        </p:cTn>
                                        <p:tgtEl>
                                          <p:spTgt spid="70"/>
                                        </p:tgtEl>
                                        <p:attrNameLst>
                                          <p:attrName>style.visibility</p:attrName>
                                        </p:attrNameLst>
                                      </p:cBhvr>
                                      <p:to>
                                        <p:strVal val="hidden"/>
                                      </p:to>
                                    </p:set>
                                  </p:childTnLst>
                                </p:cTn>
                              </p:par>
                              <p:par>
                                <p:cTn id="153" presetID="53" presetClass="exit" presetSubtype="32" fill="hold" nodeType="withEffect">
                                  <p:stCondLst>
                                    <p:cond delay="0"/>
                                  </p:stCondLst>
                                  <p:childTnLst>
                                    <p:anim calcmode="lin" valueType="num">
                                      <p:cBhvr>
                                        <p:cTn id="154" dur="500"/>
                                        <p:tgtEl>
                                          <p:spTgt spid="87"/>
                                        </p:tgtEl>
                                        <p:attrNameLst>
                                          <p:attrName>ppt_w</p:attrName>
                                        </p:attrNameLst>
                                      </p:cBhvr>
                                      <p:tavLst>
                                        <p:tav tm="0">
                                          <p:val>
                                            <p:strVal val="ppt_w"/>
                                          </p:val>
                                        </p:tav>
                                        <p:tav tm="100000">
                                          <p:val>
                                            <p:fltVal val="0"/>
                                          </p:val>
                                        </p:tav>
                                      </p:tavLst>
                                    </p:anim>
                                    <p:anim calcmode="lin" valueType="num">
                                      <p:cBhvr>
                                        <p:cTn id="155" dur="500"/>
                                        <p:tgtEl>
                                          <p:spTgt spid="87"/>
                                        </p:tgtEl>
                                        <p:attrNameLst>
                                          <p:attrName>ppt_h</p:attrName>
                                        </p:attrNameLst>
                                      </p:cBhvr>
                                      <p:tavLst>
                                        <p:tav tm="0">
                                          <p:val>
                                            <p:strVal val="ppt_h"/>
                                          </p:val>
                                        </p:tav>
                                        <p:tav tm="100000">
                                          <p:val>
                                            <p:fltVal val="0"/>
                                          </p:val>
                                        </p:tav>
                                      </p:tavLst>
                                    </p:anim>
                                    <p:animEffect transition="out" filter="fade">
                                      <p:cBhvr>
                                        <p:cTn id="156" dur="500"/>
                                        <p:tgtEl>
                                          <p:spTgt spid="87"/>
                                        </p:tgtEl>
                                      </p:cBhvr>
                                    </p:animEffect>
                                    <p:set>
                                      <p:cBhvr>
                                        <p:cTn id="157" dur="1" fill="hold">
                                          <p:stCondLst>
                                            <p:cond delay="499"/>
                                          </p:stCondLst>
                                        </p:cTn>
                                        <p:tgtEl>
                                          <p:spTgt spid="87"/>
                                        </p:tgtEl>
                                        <p:attrNameLst>
                                          <p:attrName>style.visibility</p:attrName>
                                        </p:attrNameLst>
                                      </p:cBhvr>
                                      <p:to>
                                        <p:strVal val="hidden"/>
                                      </p:to>
                                    </p:set>
                                  </p:childTnLst>
                                </p:cTn>
                              </p:par>
                              <p:par>
                                <p:cTn id="158" presetID="53" presetClass="exit" presetSubtype="32" fill="hold" grpId="0" nodeType="withEffect">
                                  <p:stCondLst>
                                    <p:cond delay="0"/>
                                  </p:stCondLst>
                                  <p:childTnLst>
                                    <p:anim calcmode="lin" valueType="num">
                                      <p:cBhvr>
                                        <p:cTn id="159" dur="500"/>
                                        <p:tgtEl>
                                          <p:spTgt spid="97"/>
                                        </p:tgtEl>
                                        <p:attrNameLst>
                                          <p:attrName>ppt_w</p:attrName>
                                        </p:attrNameLst>
                                      </p:cBhvr>
                                      <p:tavLst>
                                        <p:tav tm="0">
                                          <p:val>
                                            <p:strVal val="ppt_w"/>
                                          </p:val>
                                        </p:tav>
                                        <p:tav tm="100000">
                                          <p:val>
                                            <p:fltVal val="0"/>
                                          </p:val>
                                        </p:tav>
                                      </p:tavLst>
                                    </p:anim>
                                    <p:anim calcmode="lin" valueType="num">
                                      <p:cBhvr>
                                        <p:cTn id="160" dur="500"/>
                                        <p:tgtEl>
                                          <p:spTgt spid="97"/>
                                        </p:tgtEl>
                                        <p:attrNameLst>
                                          <p:attrName>ppt_h</p:attrName>
                                        </p:attrNameLst>
                                      </p:cBhvr>
                                      <p:tavLst>
                                        <p:tav tm="0">
                                          <p:val>
                                            <p:strVal val="ppt_h"/>
                                          </p:val>
                                        </p:tav>
                                        <p:tav tm="100000">
                                          <p:val>
                                            <p:fltVal val="0"/>
                                          </p:val>
                                        </p:tav>
                                      </p:tavLst>
                                    </p:anim>
                                    <p:animEffect transition="out" filter="fade">
                                      <p:cBhvr>
                                        <p:cTn id="161" dur="500"/>
                                        <p:tgtEl>
                                          <p:spTgt spid="97"/>
                                        </p:tgtEl>
                                      </p:cBhvr>
                                    </p:animEffect>
                                    <p:set>
                                      <p:cBhvr>
                                        <p:cTn id="162" dur="1" fill="hold">
                                          <p:stCondLst>
                                            <p:cond delay="499"/>
                                          </p:stCondLst>
                                        </p:cTn>
                                        <p:tgtEl>
                                          <p:spTgt spid="97"/>
                                        </p:tgtEl>
                                        <p:attrNameLst>
                                          <p:attrName>style.visibility</p:attrName>
                                        </p:attrNameLst>
                                      </p:cBhvr>
                                      <p:to>
                                        <p:strVal val="hidden"/>
                                      </p:to>
                                    </p:set>
                                  </p:childTnLst>
                                </p:cTn>
                              </p:par>
                              <p:par>
                                <p:cTn id="163" presetID="53" presetClass="exit" presetSubtype="32" fill="hold" grpId="0" nodeType="withEffect">
                                  <p:stCondLst>
                                    <p:cond delay="0"/>
                                  </p:stCondLst>
                                  <p:childTnLst>
                                    <p:anim calcmode="lin" valueType="num">
                                      <p:cBhvr>
                                        <p:cTn id="164" dur="500"/>
                                        <p:tgtEl>
                                          <p:spTgt spid="98"/>
                                        </p:tgtEl>
                                        <p:attrNameLst>
                                          <p:attrName>ppt_w</p:attrName>
                                        </p:attrNameLst>
                                      </p:cBhvr>
                                      <p:tavLst>
                                        <p:tav tm="0">
                                          <p:val>
                                            <p:strVal val="ppt_w"/>
                                          </p:val>
                                        </p:tav>
                                        <p:tav tm="100000">
                                          <p:val>
                                            <p:fltVal val="0"/>
                                          </p:val>
                                        </p:tav>
                                      </p:tavLst>
                                    </p:anim>
                                    <p:anim calcmode="lin" valueType="num">
                                      <p:cBhvr>
                                        <p:cTn id="165" dur="500"/>
                                        <p:tgtEl>
                                          <p:spTgt spid="98"/>
                                        </p:tgtEl>
                                        <p:attrNameLst>
                                          <p:attrName>ppt_h</p:attrName>
                                        </p:attrNameLst>
                                      </p:cBhvr>
                                      <p:tavLst>
                                        <p:tav tm="0">
                                          <p:val>
                                            <p:strVal val="ppt_h"/>
                                          </p:val>
                                        </p:tav>
                                        <p:tav tm="100000">
                                          <p:val>
                                            <p:fltVal val="0"/>
                                          </p:val>
                                        </p:tav>
                                      </p:tavLst>
                                    </p:anim>
                                    <p:animEffect transition="out" filter="fade">
                                      <p:cBhvr>
                                        <p:cTn id="166" dur="500"/>
                                        <p:tgtEl>
                                          <p:spTgt spid="98"/>
                                        </p:tgtEl>
                                      </p:cBhvr>
                                    </p:animEffect>
                                    <p:set>
                                      <p:cBhvr>
                                        <p:cTn id="167" dur="1" fill="hold">
                                          <p:stCondLst>
                                            <p:cond delay="499"/>
                                          </p:stCondLst>
                                        </p:cTn>
                                        <p:tgtEl>
                                          <p:spTgt spid="98"/>
                                        </p:tgtEl>
                                        <p:attrNameLst>
                                          <p:attrName>style.visibility</p:attrName>
                                        </p:attrNameLst>
                                      </p:cBhvr>
                                      <p:to>
                                        <p:strVal val="hidden"/>
                                      </p:to>
                                    </p:set>
                                  </p:childTnLst>
                                </p:cTn>
                              </p:par>
                              <p:par>
                                <p:cTn id="168" presetID="53" presetClass="exit" presetSubtype="32" fill="hold" grpId="0" nodeType="withEffect">
                                  <p:stCondLst>
                                    <p:cond delay="0"/>
                                  </p:stCondLst>
                                  <p:childTnLst>
                                    <p:anim calcmode="lin" valueType="num">
                                      <p:cBhvr>
                                        <p:cTn id="169" dur="500"/>
                                        <p:tgtEl>
                                          <p:spTgt spid="74"/>
                                        </p:tgtEl>
                                        <p:attrNameLst>
                                          <p:attrName>ppt_w</p:attrName>
                                        </p:attrNameLst>
                                      </p:cBhvr>
                                      <p:tavLst>
                                        <p:tav tm="0">
                                          <p:val>
                                            <p:strVal val="ppt_w"/>
                                          </p:val>
                                        </p:tav>
                                        <p:tav tm="100000">
                                          <p:val>
                                            <p:fltVal val="0"/>
                                          </p:val>
                                        </p:tav>
                                      </p:tavLst>
                                    </p:anim>
                                    <p:anim calcmode="lin" valueType="num">
                                      <p:cBhvr>
                                        <p:cTn id="170" dur="500"/>
                                        <p:tgtEl>
                                          <p:spTgt spid="74"/>
                                        </p:tgtEl>
                                        <p:attrNameLst>
                                          <p:attrName>ppt_h</p:attrName>
                                        </p:attrNameLst>
                                      </p:cBhvr>
                                      <p:tavLst>
                                        <p:tav tm="0">
                                          <p:val>
                                            <p:strVal val="ppt_h"/>
                                          </p:val>
                                        </p:tav>
                                        <p:tav tm="100000">
                                          <p:val>
                                            <p:fltVal val="0"/>
                                          </p:val>
                                        </p:tav>
                                      </p:tavLst>
                                    </p:anim>
                                    <p:animEffect transition="out" filter="fade">
                                      <p:cBhvr>
                                        <p:cTn id="171" dur="500"/>
                                        <p:tgtEl>
                                          <p:spTgt spid="74"/>
                                        </p:tgtEl>
                                      </p:cBhvr>
                                    </p:animEffect>
                                    <p:set>
                                      <p:cBhvr>
                                        <p:cTn id="172" dur="1" fill="hold">
                                          <p:stCondLst>
                                            <p:cond delay="499"/>
                                          </p:stCondLst>
                                        </p:cTn>
                                        <p:tgtEl>
                                          <p:spTgt spid="74"/>
                                        </p:tgtEl>
                                        <p:attrNameLst>
                                          <p:attrName>style.visibility</p:attrName>
                                        </p:attrNameLst>
                                      </p:cBhvr>
                                      <p:to>
                                        <p:strVal val="hidden"/>
                                      </p:to>
                                    </p:set>
                                  </p:childTnLst>
                                </p:cTn>
                              </p:par>
                              <p:par>
                                <p:cTn id="173" presetID="53" presetClass="exit" presetSubtype="32" fill="hold" nodeType="withEffect">
                                  <p:stCondLst>
                                    <p:cond delay="0"/>
                                  </p:stCondLst>
                                  <p:childTnLst>
                                    <p:anim calcmode="lin" valueType="num">
                                      <p:cBhvr>
                                        <p:cTn id="174" dur="500"/>
                                        <p:tgtEl>
                                          <p:spTgt spid="75"/>
                                        </p:tgtEl>
                                        <p:attrNameLst>
                                          <p:attrName>ppt_w</p:attrName>
                                        </p:attrNameLst>
                                      </p:cBhvr>
                                      <p:tavLst>
                                        <p:tav tm="0">
                                          <p:val>
                                            <p:strVal val="ppt_w"/>
                                          </p:val>
                                        </p:tav>
                                        <p:tav tm="100000">
                                          <p:val>
                                            <p:fltVal val="0"/>
                                          </p:val>
                                        </p:tav>
                                      </p:tavLst>
                                    </p:anim>
                                    <p:anim calcmode="lin" valueType="num">
                                      <p:cBhvr>
                                        <p:cTn id="175" dur="500"/>
                                        <p:tgtEl>
                                          <p:spTgt spid="75"/>
                                        </p:tgtEl>
                                        <p:attrNameLst>
                                          <p:attrName>ppt_h</p:attrName>
                                        </p:attrNameLst>
                                      </p:cBhvr>
                                      <p:tavLst>
                                        <p:tav tm="0">
                                          <p:val>
                                            <p:strVal val="ppt_h"/>
                                          </p:val>
                                        </p:tav>
                                        <p:tav tm="100000">
                                          <p:val>
                                            <p:fltVal val="0"/>
                                          </p:val>
                                        </p:tav>
                                      </p:tavLst>
                                    </p:anim>
                                    <p:animEffect transition="out" filter="fade">
                                      <p:cBhvr>
                                        <p:cTn id="176" dur="500"/>
                                        <p:tgtEl>
                                          <p:spTgt spid="75"/>
                                        </p:tgtEl>
                                      </p:cBhvr>
                                    </p:animEffect>
                                    <p:set>
                                      <p:cBhvr>
                                        <p:cTn id="177" dur="1" fill="hold">
                                          <p:stCondLst>
                                            <p:cond delay="499"/>
                                          </p:stCondLst>
                                        </p:cTn>
                                        <p:tgtEl>
                                          <p:spTgt spid="75"/>
                                        </p:tgtEl>
                                        <p:attrNameLst>
                                          <p:attrName>style.visibility</p:attrName>
                                        </p:attrNameLst>
                                      </p:cBhvr>
                                      <p:to>
                                        <p:strVal val="hidden"/>
                                      </p:to>
                                    </p:set>
                                  </p:childTnLst>
                                </p:cTn>
                              </p:par>
                              <p:par>
                                <p:cTn id="178" presetID="53" presetClass="exit" presetSubtype="32" fill="hold" nodeType="withEffect">
                                  <p:stCondLst>
                                    <p:cond delay="0"/>
                                  </p:stCondLst>
                                  <p:childTnLst>
                                    <p:anim calcmode="lin" valueType="num">
                                      <p:cBhvr>
                                        <p:cTn id="179" dur="500"/>
                                        <p:tgtEl>
                                          <p:spTgt spid="76"/>
                                        </p:tgtEl>
                                        <p:attrNameLst>
                                          <p:attrName>ppt_w</p:attrName>
                                        </p:attrNameLst>
                                      </p:cBhvr>
                                      <p:tavLst>
                                        <p:tav tm="0">
                                          <p:val>
                                            <p:strVal val="ppt_w"/>
                                          </p:val>
                                        </p:tav>
                                        <p:tav tm="100000">
                                          <p:val>
                                            <p:fltVal val="0"/>
                                          </p:val>
                                        </p:tav>
                                      </p:tavLst>
                                    </p:anim>
                                    <p:anim calcmode="lin" valueType="num">
                                      <p:cBhvr>
                                        <p:cTn id="180" dur="500"/>
                                        <p:tgtEl>
                                          <p:spTgt spid="76"/>
                                        </p:tgtEl>
                                        <p:attrNameLst>
                                          <p:attrName>ppt_h</p:attrName>
                                        </p:attrNameLst>
                                      </p:cBhvr>
                                      <p:tavLst>
                                        <p:tav tm="0">
                                          <p:val>
                                            <p:strVal val="ppt_h"/>
                                          </p:val>
                                        </p:tav>
                                        <p:tav tm="100000">
                                          <p:val>
                                            <p:fltVal val="0"/>
                                          </p:val>
                                        </p:tav>
                                      </p:tavLst>
                                    </p:anim>
                                    <p:animEffect transition="out" filter="fade">
                                      <p:cBhvr>
                                        <p:cTn id="181" dur="500"/>
                                        <p:tgtEl>
                                          <p:spTgt spid="76"/>
                                        </p:tgtEl>
                                      </p:cBhvr>
                                    </p:animEffect>
                                    <p:set>
                                      <p:cBhvr>
                                        <p:cTn id="182" dur="1" fill="hold">
                                          <p:stCondLst>
                                            <p:cond delay="499"/>
                                          </p:stCondLst>
                                        </p:cTn>
                                        <p:tgtEl>
                                          <p:spTgt spid="76"/>
                                        </p:tgtEl>
                                        <p:attrNameLst>
                                          <p:attrName>style.visibility</p:attrName>
                                        </p:attrNameLst>
                                      </p:cBhvr>
                                      <p:to>
                                        <p:strVal val="hidden"/>
                                      </p:to>
                                    </p:set>
                                  </p:childTnLst>
                                </p:cTn>
                              </p:par>
                              <p:par>
                                <p:cTn id="183" presetID="53" presetClass="exit" presetSubtype="32" fill="hold" grpId="0" nodeType="withEffect">
                                  <p:stCondLst>
                                    <p:cond delay="0"/>
                                  </p:stCondLst>
                                  <p:childTnLst>
                                    <p:anim calcmode="lin" valueType="num">
                                      <p:cBhvr>
                                        <p:cTn id="184" dur="500"/>
                                        <p:tgtEl>
                                          <p:spTgt spid="77"/>
                                        </p:tgtEl>
                                        <p:attrNameLst>
                                          <p:attrName>ppt_w</p:attrName>
                                        </p:attrNameLst>
                                      </p:cBhvr>
                                      <p:tavLst>
                                        <p:tav tm="0">
                                          <p:val>
                                            <p:strVal val="ppt_w"/>
                                          </p:val>
                                        </p:tav>
                                        <p:tav tm="100000">
                                          <p:val>
                                            <p:fltVal val="0"/>
                                          </p:val>
                                        </p:tav>
                                      </p:tavLst>
                                    </p:anim>
                                    <p:anim calcmode="lin" valueType="num">
                                      <p:cBhvr>
                                        <p:cTn id="185" dur="500"/>
                                        <p:tgtEl>
                                          <p:spTgt spid="77"/>
                                        </p:tgtEl>
                                        <p:attrNameLst>
                                          <p:attrName>ppt_h</p:attrName>
                                        </p:attrNameLst>
                                      </p:cBhvr>
                                      <p:tavLst>
                                        <p:tav tm="0">
                                          <p:val>
                                            <p:strVal val="ppt_h"/>
                                          </p:val>
                                        </p:tav>
                                        <p:tav tm="100000">
                                          <p:val>
                                            <p:fltVal val="0"/>
                                          </p:val>
                                        </p:tav>
                                      </p:tavLst>
                                    </p:anim>
                                    <p:animEffect transition="out" filter="fade">
                                      <p:cBhvr>
                                        <p:cTn id="186" dur="500"/>
                                        <p:tgtEl>
                                          <p:spTgt spid="77"/>
                                        </p:tgtEl>
                                      </p:cBhvr>
                                    </p:animEffect>
                                    <p:set>
                                      <p:cBhvr>
                                        <p:cTn id="187" dur="1" fill="hold">
                                          <p:stCondLst>
                                            <p:cond delay="499"/>
                                          </p:stCondLst>
                                        </p:cTn>
                                        <p:tgtEl>
                                          <p:spTgt spid="77"/>
                                        </p:tgtEl>
                                        <p:attrNameLst>
                                          <p:attrName>style.visibility</p:attrName>
                                        </p:attrNameLst>
                                      </p:cBhvr>
                                      <p:to>
                                        <p:strVal val="hidden"/>
                                      </p:to>
                                    </p:set>
                                  </p:childTnLst>
                                </p:cTn>
                              </p:par>
                              <p:par>
                                <p:cTn id="188" presetID="53" presetClass="exit" presetSubtype="32" fill="hold" grpId="0" nodeType="withEffect">
                                  <p:stCondLst>
                                    <p:cond delay="0"/>
                                  </p:stCondLst>
                                  <p:childTnLst>
                                    <p:anim calcmode="lin" valueType="num">
                                      <p:cBhvr>
                                        <p:cTn id="189" dur="500"/>
                                        <p:tgtEl>
                                          <p:spTgt spid="78"/>
                                        </p:tgtEl>
                                        <p:attrNameLst>
                                          <p:attrName>ppt_w</p:attrName>
                                        </p:attrNameLst>
                                      </p:cBhvr>
                                      <p:tavLst>
                                        <p:tav tm="0">
                                          <p:val>
                                            <p:strVal val="ppt_w"/>
                                          </p:val>
                                        </p:tav>
                                        <p:tav tm="100000">
                                          <p:val>
                                            <p:fltVal val="0"/>
                                          </p:val>
                                        </p:tav>
                                      </p:tavLst>
                                    </p:anim>
                                    <p:anim calcmode="lin" valueType="num">
                                      <p:cBhvr>
                                        <p:cTn id="190" dur="500"/>
                                        <p:tgtEl>
                                          <p:spTgt spid="78"/>
                                        </p:tgtEl>
                                        <p:attrNameLst>
                                          <p:attrName>ppt_h</p:attrName>
                                        </p:attrNameLst>
                                      </p:cBhvr>
                                      <p:tavLst>
                                        <p:tav tm="0">
                                          <p:val>
                                            <p:strVal val="ppt_h"/>
                                          </p:val>
                                        </p:tav>
                                        <p:tav tm="100000">
                                          <p:val>
                                            <p:fltVal val="0"/>
                                          </p:val>
                                        </p:tav>
                                      </p:tavLst>
                                    </p:anim>
                                    <p:animEffect transition="out" filter="fade">
                                      <p:cBhvr>
                                        <p:cTn id="191" dur="500"/>
                                        <p:tgtEl>
                                          <p:spTgt spid="78"/>
                                        </p:tgtEl>
                                      </p:cBhvr>
                                    </p:animEffect>
                                    <p:set>
                                      <p:cBhvr>
                                        <p:cTn id="192" dur="1" fill="hold">
                                          <p:stCondLst>
                                            <p:cond delay="499"/>
                                          </p:stCondLst>
                                        </p:cTn>
                                        <p:tgtEl>
                                          <p:spTgt spid="78"/>
                                        </p:tgtEl>
                                        <p:attrNameLst>
                                          <p:attrName>style.visibility</p:attrName>
                                        </p:attrNameLst>
                                      </p:cBhvr>
                                      <p:to>
                                        <p:strVal val="hidden"/>
                                      </p:to>
                                    </p:set>
                                  </p:childTnLst>
                                </p:cTn>
                              </p:par>
                              <p:par>
                                <p:cTn id="193" presetID="53" presetClass="exit" presetSubtype="32" fill="hold" grpId="0" nodeType="withEffect">
                                  <p:stCondLst>
                                    <p:cond delay="0"/>
                                  </p:stCondLst>
                                  <p:childTnLst>
                                    <p:anim calcmode="lin" valueType="num">
                                      <p:cBhvr>
                                        <p:cTn id="194" dur="500"/>
                                        <p:tgtEl>
                                          <p:spTgt spid="79"/>
                                        </p:tgtEl>
                                        <p:attrNameLst>
                                          <p:attrName>ppt_w</p:attrName>
                                        </p:attrNameLst>
                                      </p:cBhvr>
                                      <p:tavLst>
                                        <p:tav tm="0">
                                          <p:val>
                                            <p:strVal val="ppt_w"/>
                                          </p:val>
                                        </p:tav>
                                        <p:tav tm="100000">
                                          <p:val>
                                            <p:fltVal val="0"/>
                                          </p:val>
                                        </p:tav>
                                      </p:tavLst>
                                    </p:anim>
                                    <p:anim calcmode="lin" valueType="num">
                                      <p:cBhvr>
                                        <p:cTn id="195" dur="500"/>
                                        <p:tgtEl>
                                          <p:spTgt spid="79"/>
                                        </p:tgtEl>
                                        <p:attrNameLst>
                                          <p:attrName>ppt_h</p:attrName>
                                        </p:attrNameLst>
                                      </p:cBhvr>
                                      <p:tavLst>
                                        <p:tav tm="0">
                                          <p:val>
                                            <p:strVal val="ppt_h"/>
                                          </p:val>
                                        </p:tav>
                                        <p:tav tm="100000">
                                          <p:val>
                                            <p:fltVal val="0"/>
                                          </p:val>
                                        </p:tav>
                                      </p:tavLst>
                                    </p:anim>
                                    <p:animEffect transition="out" filter="fade">
                                      <p:cBhvr>
                                        <p:cTn id="196" dur="500"/>
                                        <p:tgtEl>
                                          <p:spTgt spid="79"/>
                                        </p:tgtEl>
                                      </p:cBhvr>
                                    </p:animEffect>
                                    <p:set>
                                      <p:cBhvr>
                                        <p:cTn id="197" dur="1" fill="hold">
                                          <p:stCondLst>
                                            <p:cond delay="499"/>
                                          </p:stCondLst>
                                        </p:cTn>
                                        <p:tgtEl>
                                          <p:spTgt spid="79"/>
                                        </p:tgtEl>
                                        <p:attrNameLst>
                                          <p:attrName>style.visibility</p:attrName>
                                        </p:attrNameLst>
                                      </p:cBhvr>
                                      <p:to>
                                        <p:strVal val="hidden"/>
                                      </p:to>
                                    </p:set>
                                  </p:childTnLst>
                                </p:cTn>
                              </p:par>
                              <p:par>
                                <p:cTn id="198" presetID="53" presetClass="exit" presetSubtype="32" fill="hold" grpId="0" nodeType="withEffect">
                                  <p:stCondLst>
                                    <p:cond delay="0"/>
                                  </p:stCondLst>
                                  <p:childTnLst>
                                    <p:anim calcmode="lin" valueType="num">
                                      <p:cBhvr>
                                        <p:cTn id="199" dur="500"/>
                                        <p:tgtEl>
                                          <p:spTgt spid="80"/>
                                        </p:tgtEl>
                                        <p:attrNameLst>
                                          <p:attrName>ppt_w</p:attrName>
                                        </p:attrNameLst>
                                      </p:cBhvr>
                                      <p:tavLst>
                                        <p:tav tm="0">
                                          <p:val>
                                            <p:strVal val="ppt_w"/>
                                          </p:val>
                                        </p:tav>
                                        <p:tav tm="100000">
                                          <p:val>
                                            <p:fltVal val="0"/>
                                          </p:val>
                                        </p:tav>
                                      </p:tavLst>
                                    </p:anim>
                                    <p:anim calcmode="lin" valueType="num">
                                      <p:cBhvr>
                                        <p:cTn id="200" dur="500"/>
                                        <p:tgtEl>
                                          <p:spTgt spid="80"/>
                                        </p:tgtEl>
                                        <p:attrNameLst>
                                          <p:attrName>ppt_h</p:attrName>
                                        </p:attrNameLst>
                                      </p:cBhvr>
                                      <p:tavLst>
                                        <p:tav tm="0">
                                          <p:val>
                                            <p:strVal val="ppt_h"/>
                                          </p:val>
                                        </p:tav>
                                        <p:tav tm="100000">
                                          <p:val>
                                            <p:fltVal val="0"/>
                                          </p:val>
                                        </p:tav>
                                      </p:tavLst>
                                    </p:anim>
                                    <p:animEffect transition="out" filter="fade">
                                      <p:cBhvr>
                                        <p:cTn id="201" dur="500"/>
                                        <p:tgtEl>
                                          <p:spTgt spid="80"/>
                                        </p:tgtEl>
                                      </p:cBhvr>
                                    </p:animEffect>
                                    <p:set>
                                      <p:cBhvr>
                                        <p:cTn id="202" dur="1" fill="hold">
                                          <p:stCondLst>
                                            <p:cond delay="499"/>
                                          </p:stCondLst>
                                        </p:cTn>
                                        <p:tgtEl>
                                          <p:spTgt spid="80"/>
                                        </p:tgtEl>
                                        <p:attrNameLst>
                                          <p:attrName>style.visibility</p:attrName>
                                        </p:attrNameLst>
                                      </p:cBhvr>
                                      <p:to>
                                        <p:strVal val="hidden"/>
                                      </p:to>
                                    </p:set>
                                  </p:childTnLst>
                                </p:cTn>
                              </p:par>
                              <p:par>
                                <p:cTn id="203" presetID="53" presetClass="exit" presetSubtype="32" fill="hold" grpId="0" nodeType="withEffect">
                                  <p:stCondLst>
                                    <p:cond delay="0"/>
                                  </p:stCondLst>
                                  <p:childTnLst>
                                    <p:anim calcmode="lin" valueType="num">
                                      <p:cBhvr>
                                        <p:cTn id="204" dur="500"/>
                                        <p:tgtEl>
                                          <p:spTgt spid="82"/>
                                        </p:tgtEl>
                                        <p:attrNameLst>
                                          <p:attrName>ppt_w</p:attrName>
                                        </p:attrNameLst>
                                      </p:cBhvr>
                                      <p:tavLst>
                                        <p:tav tm="0">
                                          <p:val>
                                            <p:strVal val="ppt_w"/>
                                          </p:val>
                                        </p:tav>
                                        <p:tav tm="100000">
                                          <p:val>
                                            <p:fltVal val="0"/>
                                          </p:val>
                                        </p:tav>
                                      </p:tavLst>
                                    </p:anim>
                                    <p:anim calcmode="lin" valueType="num">
                                      <p:cBhvr>
                                        <p:cTn id="205" dur="500"/>
                                        <p:tgtEl>
                                          <p:spTgt spid="82"/>
                                        </p:tgtEl>
                                        <p:attrNameLst>
                                          <p:attrName>ppt_h</p:attrName>
                                        </p:attrNameLst>
                                      </p:cBhvr>
                                      <p:tavLst>
                                        <p:tav tm="0">
                                          <p:val>
                                            <p:strVal val="ppt_h"/>
                                          </p:val>
                                        </p:tav>
                                        <p:tav tm="100000">
                                          <p:val>
                                            <p:fltVal val="0"/>
                                          </p:val>
                                        </p:tav>
                                      </p:tavLst>
                                    </p:anim>
                                    <p:animEffect transition="out" filter="fade">
                                      <p:cBhvr>
                                        <p:cTn id="206" dur="500"/>
                                        <p:tgtEl>
                                          <p:spTgt spid="82"/>
                                        </p:tgtEl>
                                      </p:cBhvr>
                                    </p:animEffect>
                                    <p:set>
                                      <p:cBhvr>
                                        <p:cTn id="207" dur="1" fill="hold">
                                          <p:stCondLst>
                                            <p:cond delay="499"/>
                                          </p:stCondLst>
                                        </p:cTn>
                                        <p:tgtEl>
                                          <p:spTgt spid="82"/>
                                        </p:tgtEl>
                                        <p:attrNameLst>
                                          <p:attrName>style.visibility</p:attrName>
                                        </p:attrNameLst>
                                      </p:cBhvr>
                                      <p:to>
                                        <p:strVal val="hidden"/>
                                      </p:to>
                                    </p:set>
                                  </p:childTnLst>
                                </p:cTn>
                              </p:par>
                              <p:par>
                                <p:cTn id="208" presetID="53" presetClass="exit" presetSubtype="32" fill="hold" grpId="0" nodeType="withEffect">
                                  <p:stCondLst>
                                    <p:cond delay="0"/>
                                  </p:stCondLst>
                                  <p:childTnLst>
                                    <p:anim calcmode="lin" valueType="num">
                                      <p:cBhvr>
                                        <p:cTn id="209" dur="500"/>
                                        <p:tgtEl>
                                          <p:spTgt spid="83"/>
                                        </p:tgtEl>
                                        <p:attrNameLst>
                                          <p:attrName>ppt_w</p:attrName>
                                        </p:attrNameLst>
                                      </p:cBhvr>
                                      <p:tavLst>
                                        <p:tav tm="0">
                                          <p:val>
                                            <p:strVal val="ppt_w"/>
                                          </p:val>
                                        </p:tav>
                                        <p:tav tm="100000">
                                          <p:val>
                                            <p:fltVal val="0"/>
                                          </p:val>
                                        </p:tav>
                                      </p:tavLst>
                                    </p:anim>
                                    <p:anim calcmode="lin" valueType="num">
                                      <p:cBhvr>
                                        <p:cTn id="210" dur="500"/>
                                        <p:tgtEl>
                                          <p:spTgt spid="83"/>
                                        </p:tgtEl>
                                        <p:attrNameLst>
                                          <p:attrName>ppt_h</p:attrName>
                                        </p:attrNameLst>
                                      </p:cBhvr>
                                      <p:tavLst>
                                        <p:tav tm="0">
                                          <p:val>
                                            <p:strVal val="ppt_h"/>
                                          </p:val>
                                        </p:tav>
                                        <p:tav tm="100000">
                                          <p:val>
                                            <p:fltVal val="0"/>
                                          </p:val>
                                        </p:tav>
                                      </p:tavLst>
                                    </p:anim>
                                    <p:animEffect transition="out" filter="fade">
                                      <p:cBhvr>
                                        <p:cTn id="211" dur="500"/>
                                        <p:tgtEl>
                                          <p:spTgt spid="83"/>
                                        </p:tgtEl>
                                      </p:cBhvr>
                                    </p:animEffect>
                                    <p:set>
                                      <p:cBhvr>
                                        <p:cTn id="212" dur="1" fill="hold">
                                          <p:stCondLst>
                                            <p:cond delay="499"/>
                                          </p:stCondLst>
                                        </p:cTn>
                                        <p:tgtEl>
                                          <p:spTgt spid="83"/>
                                        </p:tgtEl>
                                        <p:attrNameLst>
                                          <p:attrName>style.visibility</p:attrName>
                                        </p:attrNameLst>
                                      </p:cBhvr>
                                      <p:to>
                                        <p:strVal val="hidden"/>
                                      </p:to>
                                    </p:set>
                                  </p:childTnLst>
                                </p:cTn>
                              </p:par>
                              <p:par>
                                <p:cTn id="213" presetID="53" presetClass="exit" presetSubtype="32" fill="hold" grpId="0" nodeType="withEffect">
                                  <p:stCondLst>
                                    <p:cond delay="0"/>
                                  </p:stCondLst>
                                  <p:childTnLst>
                                    <p:anim calcmode="lin" valueType="num">
                                      <p:cBhvr>
                                        <p:cTn id="214" dur="500"/>
                                        <p:tgtEl>
                                          <p:spTgt spid="84"/>
                                        </p:tgtEl>
                                        <p:attrNameLst>
                                          <p:attrName>ppt_w</p:attrName>
                                        </p:attrNameLst>
                                      </p:cBhvr>
                                      <p:tavLst>
                                        <p:tav tm="0">
                                          <p:val>
                                            <p:strVal val="ppt_w"/>
                                          </p:val>
                                        </p:tav>
                                        <p:tav tm="100000">
                                          <p:val>
                                            <p:fltVal val="0"/>
                                          </p:val>
                                        </p:tav>
                                      </p:tavLst>
                                    </p:anim>
                                    <p:anim calcmode="lin" valueType="num">
                                      <p:cBhvr>
                                        <p:cTn id="215" dur="500"/>
                                        <p:tgtEl>
                                          <p:spTgt spid="84"/>
                                        </p:tgtEl>
                                        <p:attrNameLst>
                                          <p:attrName>ppt_h</p:attrName>
                                        </p:attrNameLst>
                                      </p:cBhvr>
                                      <p:tavLst>
                                        <p:tav tm="0">
                                          <p:val>
                                            <p:strVal val="ppt_h"/>
                                          </p:val>
                                        </p:tav>
                                        <p:tav tm="100000">
                                          <p:val>
                                            <p:fltVal val="0"/>
                                          </p:val>
                                        </p:tav>
                                      </p:tavLst>
                                    </p:anim>
                                    <p:animEffect transition="out" filter="fade">
                                      <p:cBhvr>
                                        <p:cTn id="216" dur="500"/>
                                        <p:tgtEl>
                                          <p:spTgt spid="84"/>
                                        </p:tgtEl>
                                      </p:cBhvr>
                                    </p:animEffect>
                                    <p:set>
                                      <p:cBhvr>
                                        <p:cTn id="217" dur="1" fill="hold">
                                          <p:stCondLst>
                                            <p:cond delay="499"/>
                                          </p:stCondLst>
                                        </p:cTn>
                                        <p:tgtEl>
                                          <p:spTgt spid="84"/>
                                        </p:tgtEl>
                                        <p:attrNameLst>
                                          <p:attrName>style.visibility</p:attrName>
                                        </p:attrNameLst>
                                      </p:cBhvr>
                                      <p:to>
                                        <p:strVal val="hidden"/>
                                      </p:to>
                                    </p:set>
                                  </p:childTnLst>
                                </p:cTn>
                              </p:par>
                              <p:par>
                                <p:cTn id="218" presetID="53" presetClass="exit" presetSubtype="32" fill="hold" grpId="0" nodeType="withEffect">
                                  <p:stCondLst>
                                    <p:cond delay="0"/>
                                  </p:stCondLst>
                                  <p:childTnLst>
                                    <p:anim calcmode="lin" valueType="num">
                                      <p:cBhvr>
                                        <p:cTn id="219" dur="500"/>
                                        <p:tgtEl>
                                          <p:spTgt spid="85"/>
                                        </p:tgtEl>
                                        <p:attrNameLst>
                                          <p:attrName>ppt_w</p:attrName>
                                        </p:attrNameLst>
                                      </p:cBhvr>
                                      <p:tavLst>
                                        <p:tav tm="0">
                                          <p:val>
                                            <p:strVal val="ppt_w"/>
                                          </p:val>
                                        </p:tav>
                                        <p:tav tm="100000">
                                          <p:val>
                                            <p:fltVal val="0"/>
                                          </p:val>
                                        </p:tav>
                                      </p:tavLst>
                                    </p:anim>
                                    <p:anim calcmode="lin" valueType="num">
                                      <p:cBhvr>
                                        <p:cTn id="220" dur="500"/>
                                        <p:tgtEl>
                                          <p:spTgt spid="85"/>
                                        </p:tgtEl>
                                        <p:attrNameLst>
                                          <p:attrName>ppt_h</p:attrName>
                                        </p:attrNameLst>
                                      </p:cBhvr>
                                      <p:tavLst>
                                        <p:tav tm="0">
                                          <p:val>
                                            <p:strVal val="ppt_h"/>
                                          </p:val>
                                        </p:tav>
                                        <p:tav tm="100000">
                                          <p:val>
                                            <p:fltVal val="0"/>
                                          </p:val>
                                        </p:tav>
                                      </p:tavLst>
                                    </p:anim>
                                    <p:animEffect transition="out" filter="fade">
                                      <p:cBhvr>
                                        <p:cTn id="221" dur="500"/>
                                        <p:tgtEl>
                                          <p:spTgt spid="85"/>
                                        </p:tgtEl>
                                      </p:cBhvr>
                                    </p:animEffect>
                                    <p:set>
                                      <p:cBhvr>
                                        <p:cTn id="222" dur="1" fill="hold">
                                          <p:stCondLst>
                                            <p:cond delay="499"/>
                                          </p:stCondLst>
                                        </p:cTn>
                                        <p:tgtEl>
                                          <p:spTgt spid="85"/>
                                        </p:tgtEl>
                                        <p:attrNameLst>
                                          <p:attrName>style.visibility</p:attrName>
                                        </p:attrNameLst>
                                      </p:cBhvr>
                                      <p:to>
                                        <p:strVal val="hidden"/>
                                      </p:to>
                                    </p:set>
                                  </p:childTnLst>
                                </p:cTn>
                              </p:par>
                              <p:par>
                                <p:cTn id="223" presetID="53" presetClass="exit" presetSubtype="32" fill="hold" grpId="0" nodeType="withEffect">
                                  <p:stCondLst>
                                    <p:cond delay="0"/>
                                  </p:stCondLst>
                                  <p:childTnLst>
                                    <p:anim calcmode="lin" valueType="num">
                                      <p:cBhvr>
                                        <p:cTn id="224" dur="500"/>
                                        <p:tgtEl>
                                          <p:spTgt spid="86"/>
                                        </p:tgtEl>
                                        <p:attrNameLst>
                                          <p:attrName>ppt_w</p:attrName>
                                        </p:attrNameLst>
                                      </p:cBhvr>
                                      <p:tavLst>
                                        <p:tav tm="0">
                                          <p:val>
                                            <p:strVal val="ppt_w"/>
                                          </p:val>
                                        </p:tav>
                                        <p:tav tm="100000">
                                          <p:val>
                                            <p:fltVal val="0"/>
                                          </p:val>
                                        </p:tav>
                                      </p:tavLst>
                                    </p:anim>
                                    <p:anim calcmode="lin" valueType="num">
                                      <p:cBhvr>
                                        <p:cTn id="225" dur="500"/>
                                        <p:tgtEl>
                                          <p:spTgt spid="86"/>
                                        </p:tgtEl>
                                        <p:attrNameLst>
                                          <p:attrName>ppt_h</p:attrName>
                                        </p:attrNameLst>
                                      </p:cBhvr>
                                      <p:tavLst>
                                        <p:tav tm="0">
                                          <p:val>
                                            <p:strVal val="ppt_h"/>
                                          </p:val>
                                        </p:tav>
                                        <p:tav tm="100000">
                                          <p:val>
                                            <p:fltVal val="0"/>
                                          </p:val>
                                        </p:tav>
                                      </p:tavLst>
                                    </p:anim>
                                    <p:animEffect transition="out" filter="fade">
                                      <p:cBhvr>
                                        <p:cTn id="226" dur="500"/>
                                        <p:tgtEl>
                                          <p:spTgt spid="86"/>
                                        </p:tgtEl>
                                      </p:cBhvr>
                                    </p:animEffect>
                                    <p:set>
                                      <p:cBhvr>
                                        <p:cTn id="227"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p:bldP spid="70" grpId="1"/>
      <p:bldP spid="74" grpId="0"/>
      <p:bldP spid="77" grpId="0"/>
      <p:bldP spid="78" grpId="0"/>
      <p:bldP spid="79" grpId="0"/>
      <p:bldP spid="80" grpId="0"/>
      <p:bldP spid="82" grpId="0"/>
      <p:bldP spid="83" grpId="0"/>
      <p:bldP spid="84" grpId="0"/>
      <p:bldP spid="85" grpId="0"/>
      <p:bldP spid="86" grpId="0"/>
      <p:bldP spid="97" grpId="0" animBg="1"/>
      <p:bldP spid="9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74"/>
          <p:cNvPicPr>
            <a:picLocks noChangeAspect="1" noChangeArrowheads="1"/>
          </p:cNvPicPr>
          <p:nvPr/>
        </p:nvPicPr>
        <p:blipFill>
          <a:blip r:embed="rId3" cstate="print">
            <a:lum contrast="10000"/>
            <a:extLst>
              <a:ext uri="{28A0092B-C50C-407E-A947-70E740481C1C}">
                <a14:useLocalDpi xmlns:a14="http://schemas.microsoft.com/office/drawing/2010/main" val="0"/>
              </a:ext>
            </a:extLst>
          </a:blip>
          <a:srcRect/>
          <a:stretch>
            <a:fillRect/>
          </a:stretch>
        </p:blipFill>
        <p:spPr bwMode="auto">
          <a:xfrm>
            <a:off x="3260454" y="1643056"/>
            <a:ext cx="5597826" cy="18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3"/>
          <p:cNvPicPr>
            <a:picLocks noChangeAspect="1" noChangeArrowheads="1"/>
          </p:cNvPicPr>
          <p:nvPr/>
        </p:nvPicPr>
        <p:blipFill>
          <a:blip r:embed="rId4" cstate="print">
            <a:lum contrast="10000"/>
            <a:extLst>
              <a:ext uri="{28A0092B-C50C-407E-A947-70E740481C1C}">
                <a14:useLocalDpi xmlns:a14="http://schemas.microsoft.com/office/drawing/2010/main" val="0"/>
              </a:ext>
            </a:extLst>
          </a:blip>
          <a:srcRect/>
          <a:stretch>
            <a:fillRect/>
          </a:stretch>
        </p:blipFill>
        <p:spPr bwMode="auto">
          <a:xfrm>
            <a:off x="3491880" y="4286262"/>
            <a:ext cx="5256584" cy="808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3"/>
          <p:cNvPicPr>
            <a:picLocks noChangeAspect="1" noChangeArrowheads="1"/>
          </p:cNvPicPr>
          <p:nvPr/>
        </p:nvPicPr>
        <p:blipFill>
          <a:blip r:embed="rId5" cstate="print">
            <a:lum contrast="10000"/>
            <a:extLst>
              <a:ext uri="{28A0092B-C50C-407E-A947-70E740481C1C}">
                <a14:useLocalDpi xmlns:a14="http://schemas.microsoft.com/office/drawing/2010/main" val="0"/>
              </a:ext>
            </a:extLst>
          </a:blip>
          <a:srcRect/>
          <a:stretch>
            <a:fillRect/>
          </a:stretch>
        </p:blipFill>
        <p:spPr bwMode="auto">
          <a:xfrm>
            <a:off x="3214678" y="3555349"/>
            <a:ext cx="5575786" cy="65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5562568" y="4214823"/>
            <a:ext cx="395328" cy="1"/>
          </a:xfrm>
          <a:prstGeom prst="line">
            <a:avLst/>
          </a:prstGeom>
          <a:ln w="38100" cmpd="sng">
            <a:solidFill>
              <a:srgbClr val="0000FF"/>
            </a:solidFill>
          </a:ln>
        </p:spPr>
        <p:style>
          <a:lnRef idx="1">
            <a:schemeClr val="accent1"/>
          </a:lnRef>
          <a:fillRef idx="0">
            <a:schemeClr val="accent1"/>
          </a:fillRef>
          <a:effectRef idx="0">
            <a:schemeClr val="accent1"/>
          </a:effectRef>
          <a:fontRef idx="minor">
            <a:schemeClr val="tx1"/>
          </a:fontRef>
        </p:style>
      </p:cxnSp>
      <p:pic>
        <p:nvPicPr>
          <p:cNvPr id="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3614" y="3214692"/>
            <a:ext cx="3092502" cy="1820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a:spLocks noGrp="1" noChangeArrowheads="1"/>
          </p:cNvSpPr>
          <p:nvPr>
            <p:ph idx="1"/>
          </p:nvPr>
        </p:nvSpPr>
        <p:spPr>
          <a:xfrm>
            <a:off x="1069498" y="702978"/>
            <a:ext cx="7772400" cy="4011910"/>
          </a:xfrm>
        </p:spPr>
        <p:txBody>
          <a:bodyPr>
            <a:normAutofit/>
          </a:bodyPr>
          <a:lstStyle/>
          <a:p>
            <a:pPr algn="ctr" eaLnBrk="1" hangingPunct="1">
              <a:buFont typeface="Wingdings" pitchFamily="2" charset="2"/>
              <a:buNone/>
            </a:pPr>
            <a:endParaRPr lang="en-US" altLang="zh-CN" sz="1800" dirty="0">
              <a:solidFill>
                <a:schemeClr val="tx1"/>
              </a:solidFill>
              <a:ea typeface="楷体_GB2312" pitchFamily="49" charset="-122"/>
              <a:cs typeface="Times New Roman" pitchFamily="18" charset="0"/>
            </a:endParaRPr>
          </a:p>
          <a:p>
            <a:pPr eaLnBrk="1" hangingPunct="1">
              <a:buFont typeface="Wingdings" pitchFamily="2" charset="2"/>
              <a:buNone/>
            </a:pPr>
            <a:endParaRPr lang="zh-CN" altLang="en-US" dirty="0">
              <a:solidFill>
                <a:schemeClr val="tx1"/>
              </a:solidFill>
              <a:ea typeface="楷体_GB2312" pitchFamily="49" charset="-122"/>
              <a:cs typeface="Times New Roman" pitchFamily="18" charset="0"/>
            </a:endParaRPr>
          </a:p>
          <a:p>
            <a:pPr lvl="1" eaLnBrk="1" hangingPunct="1"/>
            <a:endParaRPr lang="zh-CN" altLang="en-US" sz="2400" dirty="0">
              <a:solidFill>
                <a:schemeClr val="tx1"/>
              </a:solidFill>
              <a:latin typeface="楷体_GB2312" pitchFamily="49" charset="-122"/>
              <a:ea typeface="楷体_GB2312" pitchFamily="49" charset="-122"/>
              <a:cs typeface="Times New Roman" pitchFamily="18" charset="0"/>
            </a:endParaRPr>
          </a:p>
          <a:p>
            <a:pPr lvl="0">
              <a:buClr>
                <a:schemeClr val="tx1"/>
              </a:buClr>
              <a:buFont typeface="Wingdings" pitchFamily="2" charset="2"/>
              <a:buChar char="Ø"/>
            </a:pPr>
            <a:r>
              <a:rPr lang="zh-CN" altLang="en-US" b="1" dirty="0">
                <a:solidFill>
                  <a:schemeClr val="tx1"/>
                </a:solidFill>
                <a:latin typeface="楷体" pitchFamily="49" charset="-122"/>
                <a:cs typeface="Times New Roman" pitchFamily="18" charset="0"/>
              </a:rPr>
              <a:t>词法分析</a:t>
            </a:r>
            <a:endParaRPr lang="en-US" altLang="zh-CN" b="1" dirty="0">
              <a:solidFill>
                <a:schemeClr val="tx1"/>
              </a:solidFill>
              <a:latin typeface="楷体" pitchFamily="49" charset="-122"/>
              <a:cs typeface="Times New Roman" pitchFamily="18" charset="0"/>
            </a:endParaRPr>
          </a:p>
          <a:p>
            <a:pPr lvl="0">
              <a:buClr>
                <a:schemeClr val="tx1"/>
              </a:buClr>
              <a:buFont typeface="Wingdings" pitchFamily="2" charset="2"/>
              <a:buChar char="Ø"/>
            </a:pPr>
            <a:r>
              <a:rPr lang="zh-CN" altLang="en-US" b="1" dirty="0">
                <a:solidFill>
                  <a:schemeClr val="tx1"/>
                </a:solidFill>
                <a:latin typeface="楷体" pitchFamily="49" charset="-122"/>
                <a:cs typeface="Times New Roman" pitchFamily="18" charset="0"/>
              </a:rPr>
              <a:t>语法分析</a:t>
            </a:r>
            <a:endParaRPr lang="en-US" altLang="zh-CN" b="1" dirty="0">
              <a:solidFill>
                <a:schemeClr val="tx1"/>
              </a:solidFill>
              <a:latin typeface="楷体" pitchFamily="49" charset="-122"/>
              <a:cs typeface="Times New Roman" pitchFamily="18" charset="0"/>
            </a:endParaRPr>
          </a:p>
          <a:p>
            <a:pPr>
              <a:buClr>
                <a:schemeClr val="tx1"/>
              </a:buClr>
              <a:buFont typeface="Wingdings" pitchFamily="2" charset="2"/>
              <a:buChar char="Ø"/>
            </a:pPr>
            <a:r>
              <a:rPr lang="zh-CN" altLang="en-US" b="1" dirty="0">
                <a:solidFill>
                  <a:schemeClr val="tx1"/>
                </a:solidFill>
                <a:latin typeface="楷体" pitchFamily="49" charset="-122"/>
                <a:cs typeface="Times New Roman" pitchFamily="18" charset="0"/>
              </a:rPr>
              <a:t>语义分析</a:t>
            </a:r>
          </a:p>
          <a:p>
            <a:pPr lvl="0">
              <a:buClr>
                <a:srgbClr val="31B6FD"/>
              </a:buClr>
            </a:pPr>
            <a:endParaRPr lang="zh-CN" altLang="en-US" sz="2800" b="1" dirty="0">
              <a:solidFill>
                <a:srgbClr val="073E87"/>
              </a:solidFill>
              <a:latin typeface="楷体" pitchFamily="49" charset="-122"/>
              <a:cs typeface="Times New Roman" pitchFamily="18" charset="0"/>
            </a:endParaRPr>
          </a:p>
          <a:p>
            <a:pPr eaLnBrk="1" hangingPunct="1"/>
            <a:endParaRPr lang="zh-CN" altLang="en-US" sz="2000" dirty="0">
              <a:ea typeface="楷体_GB2312" pitchFamily="49" charset="-122"/>
              <a:cs typeface="Times New Roman" pitchFamily="18" charset="0"/>
            </a:endParaRPr>
          </a:p>
          <a:p>
            <a:pPr eaLnBrk="1" hangingPunct="1">
              <a:buFont typeface="Wingdings" pitchFamily="2" charset="2"/>
              <a:buNone/>
            </a:pPr>
            <a:r>
              <a:rPr lang="en-US" altLang="zh-CN" sz="1800" dirty="0">
                <a:latin typeface="楷体_GB2312" pitchFamily="49" charset="-122"/>
                <a:ea typeface="楷体_GB2312" pitchFamily="49" charset="-122"/>
                <a:cs typeface="Times New Roman" pitchFamily="18" charset="0"/>
              </a:rPr>
              <a:t> </a:t>
            </a:r>
            <a:endParaRPr lang="zh-CN" altLang="en-US" sz="1800" dirty="0">
              <a:latin typeface="楷体_GB2312" pitchFamily="49" charset="-122"/>
              <a:ea typeface="楷体_GB2312" pitchFamily="49" charset="-122"/>
              <a:cs typeface="Times New Roman" pitchFamily="18" charset="0"/>
            </a:endParaRPr>
          </a:p>
        </p:txBody>
      </p:sp>
      <p:sp>
        <p:nvSpPr>
          <p:cNvPr id="14" name="Rectangle 3"/>
          <p:cNvSpPr txBox="1">
            <a:spLocks noChangeArrowheads="1"/>
          </p:cNvSpPr>
          <p:nvPr/>
        </p:nvSpPr>
        <p:spPr>
          <a:xfrm>
            <a:off x="1014442" y="929247"/>
            <a:ext cx="7772400" cy="1213875"/>
          </a:xfrm>
          <a:prstGeom prst="rect">
            <a:avLst/>
          </a:prstGeom>
        </p:spPr>
        <p:txBody>
          <a:bodyPr vert="horz" lIns="91440" tIns="45720" rIns="91440" bIns="45720" rtlCol="0">
            <a:normAutofit/>
          </a:bodyPr>
          <a:lstStyle/>
          <a:p>
            <a:pPr marL="274320" marR="0" lvl="0" indent="-274320" algn="ctr" defTabSz="914400" rtl="0" eaLnBrk="1" fontAlgn="auto" latinLnBrk="0" hangingPunct="1">
              <a:lnSpc>
                <a:spcPct val="100000"/>
              </a:lnSpc>
              <a:spcBef>
                <a:spcPct val="20000"/>
              </a:spcBef>
              <a:spcAft>
                <a:spcPts val="0"/>
              </a:spcAft>
              <a:buClr>
                <a:schemeClr val="accent1"/>
              </a:buClr>
              <a:buSzPct val="100000"/>
              <a:buFont typeface="Wingdings" pitchFamily="2" charset="2"/>
              <a:buNone/>
              <a:tabLst/>
              <a:defRPr/>
            </a:pPr>
            <a:endParaRPr kumimoji="0" lang="en-US" altLang="zh-CN" sz="1800" b="0"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Times New Roman" pitchFamily="18" charset="0"/>
            </a:endParaRP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Wingdings" pitchFamily="2" charset="2"/>
              <a:buNone/>
              <a:tabLst/>
              <a:defRPr/>
            </a:pPr>
            <a:r>
              <a:rPr kumimoji="0" lang="en-US" altLang="zh-CN" sz="2000" b="0" i="0" u="none" strike="noStrike" kern="1200" cap="none" spc="0" normalizeH="0" baseline="0" noProof="0">
                <a:ln>
                  <a:noFill/>
                </a:ln>
                <a:solidFill>
                  <a:schemeClr val="accent2">
                    <a:lumMod val="75000"/>
                  </a:schemeClr>
                </a:solidFill>
                <a:effectLst/>
                <a:uLnTx/>
                <a:uFillTx/>
                <a:latin typeface="Times New Roman" panose="02020603050405020304" pitchFamily="18" charset="0"/>
                <a:ea typeface="楷体_GB2312" pitchFamily="49" charset="-122"/>
                <a:cs typeface="Times New Roman" pitchFamily="18" charset="0"/>
              </a:rPr>
              <a:t> </a:t>
            </a:r>
            <a:r>
              <a:rPr kumimoji="0" lang="en-US" altLang="zh-CN" sz="2400" b="0" i="0" u="none" strike="noStrike" kern="1200" cap="none" spc="0" normalizeH="0" baseline="0" noProof="0">
                <a:ln>
                  <a:noFill/>
                </a:ln>
                <a:solidFill>
                  <a:schemeClr val="accent2">
                    <a:lumMod val="75000"/>
                  </a:schemeClr>
                </a:solidFill>
                <a:effectLst/>
                <a:uLnTx/>
                <a:uFillTx/>
                <a:latin typeface="Times New Roman" panose="02020603050405020304" pitchFamily="18" charset="0"/>
                <a:ea typeface="楷体_GB2312" pitchFamily="49" charset="-122"/>
                <a:cs typeface="Times New Roman" pitchFamily="18" charset="0"/>
              </a:rPr>
              <a:t>In  the  room  , he  broke  a  window  with  a  hammer </a:t>
            </a:r>
            <a:endParaRPr kumimoji="0" lang="zh-CN" altLang="en-US" sz="2400" b="0" i="0" u="none" strike="noStrike" kern="1200" cap="none" spc="0" normalizeH="0" baseline="0" noProof="0" dirty="0">
              <a:ln>
                <a:noFill/>
              </a:ln>
              <a:solidFill>
                <a:schemeClr val="accent2">
                  <a:lumMod val="75000"/>
                </a:schemeClr>
              </a:solidFill>
              <a:effectLst/>
              <a:uLnTx/>
              <a:uFillTx/>
              <a:latin typeface="Times New Roman" panose="02020603050405020304" pitchFamily="18" charset="0"/>
              <a:ea typeface="楷体_GB2312" pitchFamily="49" charset="-122"/>
              <a:cs typeface="Times New Roman" pitchFamily="18" charset="0"/>
            </a:endParaRPr>
          </a:p>
        </p:txBody>
      </p:sp>
      <p:sp>
        <p:nvSpPr>
          <p:cNvPr id="18" name="Rectangle 2"/>
          <p:cNvSpPr>
            <a:spLocks noGrp="1" noChangeArrowheads="1"/>
          </p:cNvSpPr>
          <p:nvPr>
            <p:ph type="title"/>
          </p:nvPr>
        </p:nvSpPr>
        <p:spPr>
          <a:xfrm>
            <a:off x="755576" y="267494"/>
            <a:ext cx="7931224" cy="360040"/>
          </a:xfrm>
        </p:spPr>
        <p:txBody>
          <a:bodyPr>
            <a:noAutofit/>
          </a:bodyPr>
          <a:lstStyle/>
          <a:p>
            <a:pPr eaLnBrk="1" hangingPunct="1"/>
            <a:r>
              <a:rPr lang="zh-CN" altLang="en-US" sz="3000" spc="300" dirty="0">
                <a:solidFill>
                  <a:schemeClr val="tx1"/>
                </a:solidFill>
                <a:latin typeface="微软雅黑" pitchFamily="34" charset="-122"/>
                <a:ea typeface="微软雅黑" pitchFamily="34" charset="-122"/>
              </a:rPr>
              <a:t>人工英汉翻译的例子</a:t>
            </a:r>
            <a:endParaRPr lang="en-US" altLang="zh-CN" sz="3000" spc="300" dirty="0">
              <a:solidFill>
                <a:schemeClr val="tx1"/>
              </a:solidFill>
              <a:latin typeface="微软雅黑" pitchFamily="34" charset="-122"/>
              <a:ea typeface="微软雅黑" pitchFamily="34" charset="-122"/>
            </a:endParaRPr>
          </a:p>
        </p:txBody>
      </p:sp>
      <p:grpSp>
        <p:nvGrpSpPr>
          <p:cNvPr id="19" name="组合 18"/>
          <p:cNvGrpSpPr/>
          <p:nvPr/>
        </p:nvGrpSpPr>
        <p:grpSpPr>
          <a:xfrm>
            <a:off x="-786" y="195486"/>
            <a:ext cx="756363" cy="432048"/>
            <a:chOff x="-786" y="195486"/>
            <a:chExt cx="756363" cy="432048"/>
          </a:xfrm>
        </p:grpSpPr>
        <p:sp>
          <p:nvSpPr>
            <p:cNvPr id="20" name="五边形 19"/>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407398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 calcmode="lin" valueType="num">
                                      <p:cBhvr>
                                        <p:cTn id="7" dur="500" fill="hold"/>
                                        <p:tgtEl>
                                          <p:spTgt spid="1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15">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15">
                                            <p:txEl>
                                              <p:pRg st="3" end="3"/>
                                            </p:txEl>
                                          </p:spTgt>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15">
                                            <p:txEl>
                                              <p:pRg st="4" end="4"/>
                                            </p:txEl>
                                          </p:spTgt>
                                        </p:tgtEl>
                                        <p:attrNameLst>
                                          <p:attrName>style.visibility</p:attrName>
                                        </p:attrNameLst>
                                      </p:cBhvr>
                                      <p:to>
                                        <p:strVal val="visible"/>
                                      </p:to>
                                    </p:set>
                                    <p:anim calcmode="lin" valueType="num">
                                      <p:cBhvr>
                                        <p:cTn id="20" dur="500" fill="hold"/>
                                        <p:tgtEl>
                                          <p:spTgt spid="15">
                                            <p:txEl>
                                              <p:pRg st="4" end="4"/>
                                            </p:txEl>
                                          </p:spTgt>
                                        </p:tgtEl>
                                        <p:attrNameLst>
                                          <p:attrName>ppt_w</p:attrName>
                                        </p:attrNameLst>
                                      </p:cBhvr>
                                      <p:tavLst>
                                        <p:tav tm="0">
                                          <p:val>
                                            <p:fltVal val="0"/>
                                          </p:val>
                                        </p:tav>
                                        <p:tav tm="100000">
                                          <p:val>
                                            <p:strVal val="#ppt_w"/>
                                          </p:val>
                                        </p:tav>
                                      </p:tavLst>
                                    </p:anim>
                                    <p:anim calcmode="lin" valueType="num">
                                      <p:cBhvr>
                                        <p:cTn id="21" dur="500" fill="hold"/>
                                        <p:tgtEl>
                                          <p:spTgt spid="15">
                                            <p:txEl>
                                              <p:pRg st="4" end="4"/>
                                            </p:txEl>
                                          </p:spTgt>
                                        </p:tgtEl>
                                        <p:attrNameLst>
                                          <p:attrName>ppt_h</p:attrName>
                                        </p:attrNameLst>
                                      </p:cBhvr>
                                      <p:tavLst>
                                        <p:tav tm="0">
                                          <p:val>
                                            <p:fltVal val="0"/>
                                          </p:val>
                                        </p:tav>
                                        <p:tav tm="100000">
                                          <p:val>
                                            <p:strVal val="#ppt_h"/>
                                          </p:val>
                                        </p:tav>
                                      </p:tavLst>
                                    </p:anim>
                                    <p:animEffect transition="in" filter="fade">
                                      <p:cBhvr>
                                        <p:cTn id="22" dur="500"/>
                                        <p:tgtEl>
                                          <p:spTgt spid="15">
                                            <p:txEl>
                                              <p:pRg st="4" end="4"/>
                                            </p:txEl>
                                          </p:spTgt>
                                        </p:tgtEl>
                                      </p:cBhvr>
                                    </p:animEffect>
                                  </p:childTnLst>
                                </p:cTn>
                              </p:par>
                            </p:childTnLst>
                          </p:cTn>
                        </p:par>
                        <p:par>
                          <p:cTn id="23" fill="hold">
                            <p:stCondLst>
                              <p:cond delay="500"/>
                            </p:stCondLst>
                            <p:childTnLst>
                              <p:par>
                                <p:cTn id="24" presetID="53"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nodeType="clickEffect">
                                  <p:stCondLst>
                                    <p:cond delay="0"/>
                                  </p:stCondLst>
                                  <p:childTnLst>
                                    <p:set>
                                      <p:cBhvr>
                                        <p:cTn id="32" dur="1" fill="hold">
                                          <p:stCondLst>
                                            <p:cond delay="0"/>
                                          </p:stCondLst>
                                        </p:cTn>
                                        <p:tgtEl>
                                          <p:spTgt spid="15">
                                            <p:txEl>
                                              <p:pRg st="5" end="5"/>
                                            </p:txEl>
                                          </p:spTgt>
                                        </p:tgtEl>
                                        <p:attrNameLst>
                                          <p:attrName>style.visibility</p:attrName>
                                        </p:attrNameLst>
                                      </p:cBhvr>
                                      <p:to>
                                        <p:strVal val="visible"/>
                                      </p:to>
                                    </p:set>
                                    <p:anim calcmode="lin" valueType="num">
                                      <p:cBhvr>
                                        <p:cTn id="33" dur="500" fill="hold"/>
                                        <p:tgtEl>
                                          <p:spTgt spid="15">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15">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15">
                                            <p:txEl>
                                              <p:pRg st="5" end="5"/>
                                            </p:txEl>
                                          </p:spTgt>
                                        </p:tgtEl>
                                      </p:cBhvr>
                                    </p:animEffect>
                                  </p:childTnLst>
                                </p:cTn>
                              </p:par>
                            </p:childTnLst>
                          </p:cTn>
                        </p:par>
                        <p:par>
                          <p:cTn id="36" fill="hold">
                            <p:stCondLst>
                              <p:cond delay="500"/>
                            </p:stCondLst>
                            <p:childTnLst>
                              <p:par>
                                <p:cTn id="37" presetID="53"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par>
                                <p:cTn id="42" presetID="53"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ppt_w</p:attrName>
                                        </p:attrNameLst>
                                      </p:cBhvr>
                                      <p:tavLst>
                                        <p:tav tm="0">
                                          <p:val>
                                            <p:fltVal val="0"/>
                                          </p:val>
                                        </p:tav>
                                        <p:tav tm="100000">
                                          <p:val>
                                            <p:strVal val="#ppt_w"/>
                                          </p:val>
                                        </p:tav>
                                      </p:tavLst>
                                    </p:anim>
                                    <p:anim calcmode="lin" valueType="num">
                                      <p:cBhvr>
                                        <p:cTn id="45" dur="500" fill="hold"/>
                                        <p:tgtEl>
                                          <p:spTgt spid="5"/>
                                        </p:tgtEl>
                                        <p:attrNameLst>
                                          <p:attrName>ppt_h</p:attrName>
                                        </p:attrNameLst>
                                      </p:cBhvr>
                                      <p:tavLst>
                                        <p:tav tm="0">
                                          <p:val>
                                            <p:fltVal val="0"/>
                                          </p:val>
                                        </p:tav>
                                        <p:tav tm="100000">
                                          <p:val>
                                            <p:strVal val="#ppt_h"/>
                                          </p:val>
                                        </p:tav>
                                      </p:tavLst>
                                    </p:anim>
                                    <p:animEffect transition="in" filter="fad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图片 38"/>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904"/>
            <a:ext cx="2221826" cy="5117606"/>
          </a:xfrm>
          <a:prstGeom prst="rect">
            <a:avLst/>
          </a:prstGeom>
        </p:spPr>
      </p:pic>
      <p:sp>
        <p:nvSpPr>
          <p:cNvPr id="16" name="Rectangle 2"/>
          <p:cNvSpPr>
            <a:spLocks noGrp="1" noChangeArrowheads="1"/>
          </p:cNvSpPr>
          <p:nvPr>
            <p:ph type="title"/>
          </p:nvPr>
        </p:nvSpPr>
        <p:spPr/>
        <p:txBody>
          <a:bodyPr/>
          <a:lstStyle/>
          <a:p>
            <a:pPr algn="l"/>
            <a:r>
              <a:rPr lang="zh-CN" altLang="en-US" sz="3000" b="1" spc="300" dirty="0">
                <a:solidFill>
                  <a:schemeClr val="tx1"/>
                </a:solidFill>
                <a:latin typeface="微软雅黑" pitchFamily="34" charset="-122"/>
                <a:ea typeface="微软雅黑" pitchFamily="34" charset="-122"/>
              </a:rPr>
              <a:t>编译器的结构</a:t>
            </a:r>
          </a:p>
        </p:txBody>
      </p:sp>
      <p:sp>
        <p:nvSpPr>
          <p:cNvPr id="19" name="五边形 18"/>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1" name="组合 20"/>
          <p:cNvGrpSpPr/>
          <p:nvPr/>
        </p:nvGrpSpPr>
        <p:grpSpPr>
          <a:xfrm>
            <a:off x="-786" y="195486"/>
            <a:ext cx="756363" cy="432048"/>
            <a:chOff x="-786" y="195486"/>
            <a:chExt cx="756363" cy="432048"/>
          </a:xfrm>
        </p:grpSpPr>
        <p:sp>
          <p:nvSpPr>
            <p:cNvPr id="22" name="五边形 2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五边形 2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3" name="组合 12"/>
          <p:cNvGrpSpPr/>
          <p:nvPr/>
        </p:nvGrpSpPr>
        <p:grpSpPr>
          <a:xfrm>
            <a:off x="1619672" y="392891"/>
            <a:ext cx="4454071" cy="2394883"/>
            <a:chOff x="2518423" y="40347"/>
            <a:chExt cx="4822579" cy="3193177"/>
          </a:xfrm>
          <a:solidFill>
            <a:schemeClr val="accent6">
              <a:lumMod val="20000"/>
              <a:lumOff val="80000"/>
            </a:schemeClr>
          </a:solidFill>
        </p:grpSpPr>
        <p:sp>
          <p:nvSpPr>
            <p:cNvPr id="35" name="右箭头 34"/>
            <p:cNvSpPr/>
            <p:nvPr/>
          </p:nvSpPr>
          <p:spPr>
            <a:xfrm>
              <a:off x="2518423" y="562706"/>
              <a:ext cx="2183035" cy="2190765"/>
            </a:xfrm>
            <a:prstGeom prst="rightArrow">
              <a:avLst>
                <a:gd name="adj1" fmla="val 62576"/>
                <a:gd name="adj2" fmla="val 23562"/>
              </a:avLst>
            </a:prstGeom>
            <a:solidFill>
              <a:schemeClr val="accent2">
                <a:lumMod val="40000"/>
                <a:lumOff val="6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latin typeface="Times New Roman" pitchFamily="18" charset="0"/>
                  <a:ea typeface="楷体" pitchFamily="49" charset="-122"/>
                  <a:cs typeface="Times New Roman" pitchFamily="18" charset="0"/>
                </a:rPr>
                <a:t>分析部分</a:t>
              </a:r>
              <a:r>
                <a:rPr lang="en-US" altLang="zh-CN" b="1" dirty="0">
                  <a:solidFill>
                    <a:schemeClr val="tx1"/>
                  </a:solidFill>
                  <a:latin typeface="Times New Roman" pitchFamily="18" charset="0"/>
                  <a:ea typeface="楷体" pitchFamily="49" charset="-122"/>
                  <a:cs typeface="Times New Roman" pitchFamily="18" charset="0"/>
                </a:rPr>
                <a:t>/</a:t>
              </a:r>
            </a:p>
            <a:p>
              <a:pPr>
                <a:defRPr/>
              </a:pPr>
              <a:r>
                <a:rPr lang="zh-CN" altLang="en-US" b="1" dirty="0">
                  <a:solidFill>
                    <a:schemeClr val="tx1"/>
                  </a:solidFill>
                  <a:latin typeface="Times New Roman" pitchFamily="18" charset="0"/>
                  <a:ea typeface="楷体" pitchFamily="49" charset="-122"/>
                  <a:cs typeface="Times New Roman" pitchFamily="18" charset="0"/>
                </a:rPr>
                <a:t>前端</a:t>
              </a:r>
              <a:r>
                <a:rPr lang="en-US" altLang="zh-CN" b="1" dirty="0">
                  <a:solidFill>
                    <a:schemeClr val="tx1"/>
                  </a:solidFill>
                  <a:latin typeface="Times New Roman" pitchFamily="18" charset="0"/>
                  <a:ea typeface="楷体" pitchFamily="49" charset="-122"/>
                  <a:cs typeface="Times New Roman" pitchFamily="18" charset="0"/>
                </a:rPr>
                <a:t>(front end)</a:t>
              </a:r>
              <a:r>
                <a:rPr lang="zh-CN" altLang="en-US" b="1" dirty="0">
                  <a:solidFill>
                    <a:schemeClr val="tx1"/>
                  </a:solidFill>
                  <a:latin typeface="Times New Roman" pitchFamily="18" charset="0"/>
                  <a:ea typeface="楷体" pitchFamily="49" charset="-122"/>
                  <a:cs typeface="Times New Roman" pitchFamily="18" charset="0"/>
                </a:rPr>
                <a:t>：</a:t>
              </a:r>
            </a:p>
            <a:p>
              <a:pPr>
                <a:defRPr/>
              </a:pPr>
              <a:r>
                <a:rPr lang="zh-CN" altLang="en-US" b="1" dirty="0">
                  <a:solidFill>
                    <a:schemeClr val="tx1"/>
                  </a:solidFill>
                  <a:latin typeface="Times New Roman" pitchFamily="18" charset="0"/>
                  <a:ea typeface="楷体" pitchFamily="49" charset="-122"/>
                  <a:cs typeface="Times New Roman" pitchFamily="18" charset="0"/>
                </a:rPr>
                <a:t>与</a:t>
              </a:r>
              <a:r>
                <a:rPr lang="zh-CN" altLang="en-US" b="1" dirty="0">
                  <a:solidFill>
                    <a:srgbClr val="FF0000"/>
                  </a:solidFill>
                  <a:latin typeface="Times New Roman" pitchFamily="18" charset="0"/>
                  <a:ea typeface="楷体" pitchFamily="49" charset="-122"/>
                  <a:cs typeface="Times New Roman" pitchFamily="18" charset="0"/>
                </a:rPr>
                <a:t>源语言</a:t>
              </a:r>
              <a:r>
                <a:rPr lang="zh-CN" altLang="en-US" b="1" dirty="0">
                  <a:solidFill>
                    <a:schemeClr val="tx1"/>
                  </a:solidFill>
                  <a:latin typeface="Times New Roman" pitchFamily="18" charset="0"/>
                  <a:ea typeface="楷体" pitchFamily="49" charset="-122"/>
                  <a:cs typeface="Times New Roman" pitchFamily="18" charset="0"/>
                </a:rPr>
                <a:t>相关</a:t>
              </a:r>
              <a:endParaRPr lang="en-US" altLang="zh-CN" b="1" dirty="0">
                <a:solidFill>
                  <a:schemeClr val="tx1"/>
                </a:solidFill>
                <a:latin typeface="Times New Roman" pitchFamily="18" charset="0"/>
                <a:ea typeface="楷体" pitchFamily="49" charset="-122"/>
                <a:cs typeface="Times New Roman" pitchFamily="18" charset="0"/>
              </a:endParaRPr>
            </a:p>
          </p:txBody>
        </p:sp>
        <p:sp>
          <p:nvSpPr>
            <p:cNvPr id="34" name="Rectangle 42"/>
            <p:cNvSpPr>
              <a:spLocks noChangeArrowheads="1"/>
            </p:cNvSpPr>
            <p:nvPr/>
          </p:nvSpPr>
          <p:spPr bwMode="auto">
            <a:xfrm>
              <a:off x="4909165" y="40347"/>
              <a:ext cx="2431837" cy="3193177"/>
            </a:xfrm>
            <a:prstGeom prst="rect">
              <a:avLst/>
            </a:prstGeom>
            <a:no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grpSp>
      <p:grpSp>
        <p:nvGrpSpPr>
          <p:cNvPr id="2" name="组合 1"/>
          <p:cNvGrpSpPr/>
          <p:nvPr/>
        </p:nvGrpSpPr>
        <p:grpSpPr>
          <a:xfrm>
            <a:off x="1547664" y="3304940"/>
            <a:ext cx="4589702" cy="1643074"/>
            <a:chOff x="1547664" y="3304940"/>
            <a:chExt cx="4589702" cy="1643074"/>
          </a:xfrm>
        </p:grpSpPr>
        <p:sp>
          <p:nvSpPr>
            <p:cNvPr id="37" name="Rectangle 43"/>
            <p:cNvSpPr>
              <a:spLocks noChangeArrowheads="1"/>
            </p:cNvSpPr>
            <p:nvPr/>
          </p:nvSpPr>
          <p:spPr bwMode="auto">
            <a:xfrm flipH="1">
              <a:off x="3779911" y="3714759"/>
              <a:ext cx="2357455" cy="1017231"/>
            </a:xfrm>
            <a:prstGeom prst="rect">
              <a:avLst/>
            </a:prstGeom>
            <a:no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
          <p:nvSpPr>
            <p:cNvPr id="40" name="右箭头 39"/>
            <p:cNvSpPr/>
            <p:nvPr/>
          </p:nvSpPr>
          <p:spPr>
            <a:xfrm>
              <a:off x="1547664" y="3304940"/>
              <a:ext cx="2072842" cy="1643074"/>
            </a:xfrm>
            <a:prstGeom prst="rightArrow">
              <a:avLst>
                <a:gd name="adj1" fmla="val 62576"/>
                <a:gd name="adj2" fmla="val 23562"/>
              </a:avLst>
            </a:prstGeom>
            <a:solidFill>
              <a:schemeClr val="accent2">
                <a:lumMod val="40000"/>
                <a:lumOff val="6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latin typeface="Times New Roman" pitchFamily="18" charset="0"/>
                  <a:ea typeface="楷体" pitchFamily="49" charset="-122"/>
                  <a:cs typeface="Times New Roman" pitchFamily="18" charset="0"/>
                </a:rPr>
                <a:t>综合部分</a:t>
              </a:r>
              <a:r>
                <a:rPr lang="en-US" altLang="zh-CN" b="1" dirty="0">
                  <a:solidFill>
                    <a:schemeClr val="tx1"/>
                  </a:solidFill>
                  <a:latin typeface="Times New Roman" pitchFamily="18" charset="0"/>
                  <a:ea typeface="楷体" pitchFamily="49" charset="-122"/>
                  <a:cs typeface="Times New Roman" pitchFamily="18" charset="0"/>
                </a:rPr>
                <a:t>/</a:t>
              </a:r>
            </a:p>
            <a:p>
              <a:pPr>
                <a:defRPr/>
              </a:pPr>
              <a:r>
                <a:rPr lang="zh-CN" altLang="en-US" b="1" dirty="0">
                  <a:solidFill>
                    <a:schemeClr val="tx1"/>
                  </a:solidFill>
                  <a:latin typeface="Times New Roman" pitchFamily="18" charset="0"/>
                  <a:ea typeface="楷体" pitchFamily="49" charset="-122"/>
                  <a:cs typeface="Times New Roman" pitchFamily="18" charset="0"/>
                </a:rPr>
                <a:t>后端</a:t>
              </a:r>
              <a:r>
                <a:rPr lang="en-US" altLang="zh-CN" b="1" dirty="0">
                  <a:solidFill>
                    <a:schemeClr val="tx1"/>
                  </a:solidFill>
                  <a:latin typeface="Times New Roman" pitchFamily="18" charset="0"/>
                  <a:ea typeface="楷体" pitchFamily="49" charset="-122"/>
                  <a:cs typeface="Times New Roman" pitchFamily="18" charset="0"/>
                </a:rPr>
                <a:t>(back end)</a:t>
              </a:r>
              <a:r>
                <a:rPr lang="zh-CN" altLang="en-US" b="1" dirty="0">
                  <a:solidFill>
                    <a:schemeClr val="tx1"/>
                  </a:solidFill>
                  <a:latin typeface="Times New Roman" pitchFamily="18" charset="0"/>
                  <a:ea typeface="楷体" pitchFamily="49" charset="-122"/>
                  <a:cs typeface="Times New Roman" pitchFamily="18" charset="0"/>
                </a:rPr>
                <a:t>：</a:t>
              </a:r>
            </a:p>
            <a:p>
              <a:pPr>
                <a:defRPr/>
              </a:pPr>
              <a:r>
                <a:rPr lang="zh-CN" altLang="en-US" b="1" dirty="0">
                  <a:solidFill>
                    <a:schemeClr val="tx1"/>
                  </a:solidFill>
                  <a:latin typeface="Times New Roman" pitchFamily="18" charset="0"/>
                  <a:ea typeface="楷体" pitchFamily="49" charset="-122"/>
                  <a:cs typeface="Times New Roman" pitchFamily="18" charset="0"/>
                </a:rPr>
                <a:t>与</a:t>
              </a:r>
              <a:r>
                <a:rPr lang="zh-CN" altLang="en-US" b="1" dirty="0">
                  <a:solidFill>
                    <a:srgbClr val="FF0000"/>
                  </a:solidFill>
                  <a:latin typeface="Times New Roman" pitchFamily="18" charset="0"/>
                  <a:ea typeface="楷体" pitchFamily="49" charset="-122"/>
                  <a:cs typeface="Times New Roman" pitchFamily="18" charset="0"/>
                </a:rPr>
                <a:t>目标语言</a:t>
              </a:r>
              <a:r>
                <a:rPr lang="zh-CN" altLang="en-US" b="1" dirty="0">
                  <a:solidFill>
                    <a:schemeClr val="tx1"/>
                  </a:solidFill>
                  <a:latin typeface="Times New Roman" pitchFamily="18" charset="0"/>
                  <a:ea typeface="楷体" pitchFamily="49" charset="-122"/>
                  <a:cs typeface="Times New Roman" pitchFamily="18" charset="0"/>
                </a:rPr>
                <a:t>相关</a:t>
              </a:r>
              <a:endParaRPr lang="en-US" altLang="zh-CN" b="1" dirty="0">
                <a:solidFill>
                  <a:schemeClr val="tx1"/>
                </a:solidFill>
                <a:latin typeface="Times New Roman" pitchFamily="18" charset="0"/>
                <a:ea typeface="楷体" pitchFamily="49" charset="-122"/>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nodeType="clickEffect">
                                  <p:stCondLst>
                                    <p:cond delay="0"/>
                                  </p:stCondLst>
                                  <p:childTnLst>
                                    <p:anim calcmode="lin" valueType="num">
                                      <p:cBhvr>
                                        <p:cTn id="20" dur="500"/>
                                        <p:tgtEl>
                                          <p:spTgt spid="33"/>
                                        </p:tgtEl>
                                        <p:attrNameLst>
                                          <p:attrName>ppt_w</p:attrName>
                                        </p:attrNameLst>
                                      </p:cBhvr>
                                      <p:tavLst>
                                        <p:tav tm="0">
                                          <p:val>
                                            <p:strVal val="ppt_w"/>
                                          </p:val>
                                        </p:tav>
                                        <p:tav tm="100000">
                                          <p:val>
                                            <p:fltVal val="0"/>
                                          </p:val>
                                        </p:tav>
                                      </p:tavLst>
                                    </p:anim>
                                    <p:anim calcmode="lin" valueType="num">
                                      <p:cBhvr>
                                        <p:cTn id="21" dur="500"/>
                                        <p:tgtEl>
                                          <p:spTgt spid="33"/>
                                        </p:tgtEl>
                                        <p:attrNameLst>
                                          <p:attrName>ppt_h</p:attrName>
                                        </p:attrNameLst>
                                      </p:cBhvr>
                                      <p:tavLst>
                                        <p:tav tm="0">
                                          <p:val>
                                            <p:strVal val="ppt_h"/>
                                          </p:val>
                                        </p:tav>
                                        <p:tav tm="100000">
                                          <p:val>
                                            <p:fltVal val="0"/>
                                          </p:val>
                                        </p:tav>
                                      </p:tavLst>
                                    </p:anim>
                                    <p:animEffect transition="out" filter="fade">
                                      <p:cBhvr>
                                        <p:cTn id="22" dur="500"/>
                                        <p:tgtEl>
                                          <p:spTgt spid="33"/>
                                        </p:tgtEl>
                                      </p:cBhvr>
                                    </p:animEffect>
                                    <p:set>
                                      <p:cBhvr>
                                        <p:cTn id="23" dur="1" fill="hold">
                                          <p:stCondLst>
                                            <p:cond delay="499"/>
                                          </p:stCondLst>
                                        </p:cTn>
                                        <p:tgtEl>
                                          <p:spTgt spid="33"/>
                                        </p:tgtEl>
                                        <p:attrNameLst>
                                          <p:attrName>style.visibility</p:attrName>
                                        </p:attrNameLst>
                                      </p:cBhvr>
                                      <p:to>
                                        <p:strVal val="hidden"/>
                                      </p:to>
                                    </p:set>
                                  </p:childTnLst>
                                </p:cTn>
                              </p:par>
                              <p:par>
                                <p:cTn id="24" presetID="53" presetClass="exit" presetSubtype="32" fill="hold" nodeType="withEffect">
                                  <p:stCondLst>
                                    <p:cond delay="0"/>
                                  </p:stCondLst>
                                  <p:childTnLst>
                                    <p:anim calcmode="lin" valueType="num">
                                      <p:cBhvr>
                                        <p:cTn id="25" dur="500"/>
                                        <p:tgtEl>
                                          <p:spTgt spid="2"/>
                                        </p:tgtEl>
                                        <p:attrNameLst>
                                          <p:attrName>ppt_w</p:attrName>
                                        </p:attrNameLst>
                                      </p:cBhvr>
                                      <p:tavLst>
                                        <p:tav tm="0">
                                          <p:val>
                                            <p:strVal val="ppt_w"/>
                                          </p:val>
                                        </p:tav>
                                        <p:tav tm="100000">
                                          <p:val>
                                            <p:fltVal val="0"/>
                                          </p:val>
                                        </p:tav>
                                      </p:tavLst>
                                    </p:anim>
                                    <p:anim calcmode="lin" valueType="num">
                                      <p:cBhvr>
                                        <p:cTn id="26" dur="500"/>
                                        <p:tgtEl>
                                          <p:spTgt spid="2"/>
                                        </p:tgtEl>
                                        <p:attrNameLst>
                                          <p:attrName>ppt_h</p:attrName>
                                        </p:attrNameLst>
                                      </p:cBhvr>
                                      <p:tavLst>
                                        <p:tav tm="0">
                                          <p:val>
                                            <p:strVal val="ppt_h"/>
                                          </p:val>
                                        </p:tav>
                                        <p:tav tm="100000">
                                          <p:val>
                                            <p:fltVal val="0"/>
                                          </p:val>
                                        </p:tav>
                                      </p:tavLst>
                                    </p:anim>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图片 38"/>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904"/>
            <a:ext cx="2221826" cy="5117606"/>
          </a:xfrm>
          <a:prstGeom prst="rect">
            <a:avLst/>
          </a:prstGeom>
        </p:spPr>
      </p:pic>
      <p:sp>
        <p:nvSpPr>
          <p:cNvPr id="16" name="Rectangle 2"/>
          <p:cNvSpPr>
            <a:spLocks noGrp="1" noChangeArrowheads="1"/>
          </p:cNvSpPr>
          <p:nvPr>
            <p:ph type="title"/>
          </p:nvPr>
        </p:nvSpPr>
        <p:spPr/>
        <p:txBody>
          <a:bodyPr/>
          <a:lstStyle/>
          <a:p>
            <a:pPr algn="l"/>
            <a:r>
              <a:rPr lang="zh-CN" altLang="en-US" sz="3000" b="1" spc="300" dirty="0">
                <a:solidFill>
                  <a:schemeClr val="tx1"/>
                </a:solidFill>
                <a:latin typeface="微软雅黑" pitchFamily="34" charset="-122"/>
                <a:ea typeface="微软雅黑" pitchFamily="34" charset="-122"/>
              </a:rPr>
              <a:t>编译器的结构</a:t>
            </a:r>
          </a:p>
        </p:txBody>
      </p:sp>
      <p:sp>
        <p:nvSpPr>
          <p:cNvPr id="19" name="五边形 18"/>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nvGrpSpPr>
          <p:cNvPr id="21" name="组合 20"/>
          <p:cNvGrpSpPr/>
          <p:nvPr/>
        </p:nvGrpSpPr>
        <p:grpSpPr>
          <a:xfrm>
            <a:off x="-786" y="195486"/>
            <a:ext cx="756363" cy="432048"/>
            <a:chOff x="-786" y="195486"/>
            <a:chExt cx="756363" cy="432048"/>
          </a:xfrm>
        </p:grpSpPr>
        <p:sp>
          <p:nvSpPr>
            <p:cNvPr id="22" name="五边形 2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23" name="五边形 2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sp>
        <p:nvSpPr>
          <p:cNvPr id="14" name="Rectangle 42"/>
          <p:cNvSpPr>
            <a:spLocks noChangeArrowheads="1"/>
          </p:cNvSpPr>
          <p:nvPr/>
        </p:nvSpPr>
        <p:spPr bwMode="auto">
          <a:xfrm>
            <a:off x="3978613" y="339502"/>
            <a:ext cx="1961539" cy="444056"/>
          </a:xfrm>
          <a:prstGeom prst="rect">
            <a:avLst/>
          </a:prstGeom>
          <a:no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Tree>
    <p:extLst>
      <p:ext uri="{BB962C8B-B14F-4D97-AF65-F5344CB8AC3E}">
        <p14:creationId xmlns:p14="http://schemas.microsoft.com/office/powerpoint/2010/main" val="275091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42919" y="714362"/>
            <a:ext cx="8272485" cy="3226273"/>
          </a:xfrm>
        </p:spPr>
        <p:txBody>
          <a:bodyPr/>
          <a:lstStyle/>
          <a:p>
            <a:pPr eaLnBrk="1" hangingPunct="1">
              <a:buClrTx/>
              <a:buFont typeface="Wingdings" pitchFamily="2" charset="2"/>
              <a:buChar char="Ø"/>
            </a:pPr>
            <a:r>
              <a:rPr lang="zh-CN" altLang="en-US" b="1" dirty="0">
                <a:solidFill>
                  <a:schemeClr val="tx1"/>
                </a:solidFill>
              </a:rPr>
              <a:t>词法分析的主要任务</a:t>
            </a:r>
            <a:endParaRPr lang="en-US" altLang="zh-CN" b="1" dirty="0">
              <a:solidFill>
                <a:schemeClr val="tx1"/>
              </a:solidFill>
            </a:endParaRPr>
          </a:p>
          <a:p>
            <a:pPr lvl="1">
              <a:buNone/>
            </a:pPr>
            <a:r>
              <a:rPr lang="zh-CN" altLang="en-US" sz="2000" b="1" dirty="0">
                <a:solidFill>
                  <a:schemeClr val="tx1"/>
                </a:solidFill>
              </a:rPr>
              <a:t>从左向右逐行扫描源程序的字符，识别出各个单词，确定</a:t>
            </a:r>
            <a:r>
              <a:rPr lang="zh-CN" altLang="en-US" sz="2000" b="1" dirty="0">
                <a:solidFill>
                  <a:schemeClr val="tx2">
                    <a:lumMod val="60000"/>
                    <a:lumOff val="40000"/>
                  </a:schemeClr>
                </a:solidFill>
              </a:rPr>
              <a:t>单词的类型</a:t>
            </a:r>
            <a:r>
              <a:rPr lang="zh-CN" altLang="en-US" sz="2000" b="1" dirty="0">
                <a:solidFill>
                  <a:schemeClr val="tx1"/>
                </a:solidFill>
              </a:rPr>
              <a:t>。</a:t>
            </a:r>
            <a:endParaRPr lang="en-US" altLang="zh-CN" sz="2000" b="1" dirty="0">
              <a:solidFill>
                <a:schemeClr val="tx1"/>
              </a:solidFill>
            </a:endParaRPr>
          </a:p>
          <a:p>
            <a:pPr lvl="1">
              <a:buNone/>
            </a:pPr>
            <a:r>
              <a:rPr lang="zh-CN" altLang="en-US" sz="2000" b="1" dirty="0">
                <a:solidFill>
                  <a:schemeClr val="tx1"/>
                </a:solidFill>
              </a:rPr>
              <a:t>将识别出的单词转换成统一的</a:t>
            </a:r>
            <a:r>
              <a:rPr lang="zh-CN" altLang="en-US" sz="2000" b="1" dirty="0">
                <a:solidFill>
                  <a:srgbClr val="FF0000"/>
                </a:solidFill>
              </a:rPr>
              <a:t>机内表示</a:t>
            </a:r>
            <a:r>
              <a:rPr lang="en-US" altLang="zh-CN" sz="2000" b="1" dirty="0">
                <a:solidFill>
                  <a:schemeClr val="tx1"/>
                </a:solidFill>
              </a:rPr>
              <a:t>——</a:t>
            </a:r>
            <a:r>
              <a:rPr lang="zh-CN" altLang="en-US" sz="2000" b="1" dirty="0">
                <a:solidFill>
                  <a:schemeClr val="tx1"/>
                </a:solidFill>
              </a:rPr>
              <a:t>词法单元</a:t>
            </a:r>
            <a:r>
              <a:rPr lang="en-US" altLang="zh-CN" sz="1600" b="1" dirty="0">
                <a:solidFill>
                  <a:schemeClr val="tx1"/>
                </a:solidFill>
              </a:rPr>
              <a:t>(token)</a:t>
            </a:r>
            <a:r>
              <a:rPr lang="zh-CN" altLang="en-US" sz="2000" b="1" dirty="0">
                <a:solidFill>
                  <a:schemeClr val="tx1"/>
                </a:solidFill>
              </a:rPr>
              <a:t>形式</a:t>
            </a:r>
            <a:endParaRPr lang="en-US" altLang="zh-CN" sz="2000" b="1" dirty="0">
              <a:solidFill>
                <a:schemeClr val="tx1"/>
              </a:solidFill>
            </a:endParaRPr>
          </a:p>
          <a:p>
            <a:pPr lvl="1">
              <a:buNone/>
            </a:pPr>
            <a:r>
              <a:rPr lang="en-US" altLang="zh-CN" sz="2000" b="1" dirty="0">
                <a:solidFill>
                  <a:schemeClr val="tx1"/>
                </a:solidFill>
              </a:rPr>
              <a:t> </a:t>
            </a:r>
            <a:r>
              <a:rPr lang="en-US" altLang="zh-CN" sz="1800" b="1" dirty="0">
                <a:solidFill>
                  <a:schemeClr val="tx1"/>
                </a:solidFill>
              </a:rPr>
              <a:t>token</a:t>
            </a:r>
            <a:r>
              <a:rPr lang="zh-CN" altLang="en-US" sz="1800" b="1" dirty="0">
                <a:solidFill>
                  <a:schemeClr val="tx1"/>
                </a:solidFill>
              </a:rPr>
              <a:t>：</a:t>
            </a:r>
            <a:r>
              <a:rPr lang="en-US" altLang="zh-CN" sz="1800" b="1" dirty="0">
                <a:solidFill>
                  <a:schemeClr val="tx1"/>
                </a:solidFill>
              </a:rPr>
              <a:t>&lt; </a:t>
            </a:r>
            <a:r>
              <a:rPr lang="zh-CN" altLang="en-US" sz="1800" b="1" dirty="0">
                <a:solidFill>
                  <a:schemeClr val="tx1"/>
                </a:solidFill>
              </a:rPr>
              <a:t>种别码，属性值 </a:t>
            </a:r>
            <a:r>
              <a:rPr lang="en-US" altLang="zh-CN" sz="1800" b="1" dirty="0">
                <a:solidFill>
                  <a:schemeClr val="tx1"/>
                </a:solidFill>
              </a:rPr>
              <a:t>&gt;</a:t>
            </a:r>
          </a:p>
          <a:p>
            <a:pPr lvl="1"/>
            <a:endParaRPr lang="en-US" altLang="zh-CN" sz="1800" b="1" dirty="0"/>
          </a:p>
          <a:p>
            <a:pPr lvl="1">
              <a:buClr>
                <a:srgbClr val="3333CC"/>
              </a:buClr>
              <a:buNone/>
            </a:pPr>
            <a:endParaRPr lang="en-US" altLang="zh-CN" sz="2000" dirty="0">
              <a:solidFill>
                <a:srgbClr val="000000"/>
              </a:solidFill>
            </a:endParaRPr>
          </a:p>
          <a:p>
            <a:pPr eaLnBrk="1" hangingPunct="1"/>
            <a:endParaRPr lang="zh-CN" altLang="en-US" sz="2800" dirty="0">
              <a:latin typeface="楷体_GB2312" pitchFamily="49" charset="-122"/>
              <a:ea typeface="楷体_GB2312" pitchFamily="49" charset="-122"/>
            </a:endParaRPr>
          </a:p>
        </p:txBody>
      </p:sp>
      <p:sp>
        <p:nvSpPr>
          <p:cNvPr id="20482" name="Rectangle 2"/>
          <p:cNvSpPr>
            <a:spLocks noGrp="1" noChangeArrowheads="1"/>
          </p:cNvSpPr>
          <p:nvPr>
            <p:ph type="title"/>
          </p:nvPr>
        </p:nvSpPr>
        <p:spPr/>
        <p:txBody>
          <a:bodyPr>
            <a:normAutofit fontScale="90000"/>
          </a:bodyPr>
          <a:lstStyle/>
          <a:p>
            <a:pPr eaLnBrk="1" hangingPunct="1"/>
            <a:r>
              <a:rPr lang="zh-CN" altLang="en-US" sz="3300" spc="300" dirty="0">
                <a:solidFill>
                  <a:schemeClr val="tx1"/>
                </a:solidFill>
                <a:latin typeface="微软雅黑" pitchFamily="34" charset="-122"/>
                <a:ea typeface="微软雅黑" pitchFamily="34" charset="-122"/>
                <a:cs typeface="Times New Roman" pitchFamily="18" charset="0"/>
              </a:rPr>
              <a:t>词法分析</a:t>
            </a:r>
            <a:r>
              <a:rPr lang="en-US" altLang="zh-CN" sz="3300" spc="300" dirty="0">
                <a:solidFill>
                  <a:schemeClr val="tx1"/>
                </a:solidFill>
                <a:latin typeface="微软雅黑" pitchFamily="34" charset="-122"/>
                <a:ea typeface="微软雅黑" pitchFamily="34" charset="-122"/>
                <a:cs typeface="Times New Roman" pitchFamily="18" charset="0"/>
              </a:rPr>
              <a:t>/</a:t>
            </a:r>
            <a:r>
              <a:rPr lang="zh-CN" altLang="en-US" sz="3300" spc="300" dirty="0">
                <a:solidFill>
                  <a:schemeClr val="tx1"/>
                </a:solidFill>
                <a:latin typeface="微软雅黑" pitchFamily="34" charset="-122"/>
                <a:ea typeface="微软雅黑" pitchFamily="34" charset="-122"/>
                <a:cs typeface="Times New Roman" pitchFamily="18" charset="0"/>
              </a:rPr>
              <a:t>扫描</a:t>
            </a:r>
            <a:r>
              <a:rPr lang="en-US" altLang="zh-CN" sz="3600" dirty="0">
                <a:solidFill>
                  <a:schemeClr val="tx1"/>
                </a:solidFill>
                <a:ea typeface="楷体_GB2312" pitchFamily="49" charset="-122"/>
                <a:cs typeface="Times New Roman" pitchFamily="18" charset="0"/>
              </a:rPr>
              <a:t>(</a:t>
            </a:r>
            <a:r>
              <a:rPr lang="en-US" altLang="zh-CN" sz="3600" i="1" dirty="0">
                <a:solidFill>
                  <a:schemeClr val="tx1"/>
                </a:solidFill>
              </a:rPr>
              <a:t>Scanning</a:t>
            </a:r>
            <a:r>
              <a:rPr lang="en-US" altLang="zh-CN" sz="3600" dirty="0">
                <a:solidFill>
                  <a:schemeClr val="tx1"/>
                </a:solidFill>
                <a:ea typeface="楷体_GB2312" pitchFamily="49" charset="-122"/>
              </a:rPr>
              <a:t>)</a:t>
            </a:r>
            <a:endParaRPr lang="zh-CN" altLang="en-US" sz="5400" dirty="0">
              <a:solidFill>
                <a:schemeClr val="tx1"/>
              </a:solidFill>
              <a:latin typeface="楷体_GB2312" pitchFamily="49" charset="-122"/>
              <a:ea typeface="楷体_GB2312" pitchFamily="49" charset="-122"/>
            </a:endParaRPr>
          </a:p>
        </p:txBody>
      </p:sp>
      <p:graphicFrame>
        <p:nvGraphicFramePr>
          <p:cNvPr id="12" name="Group 18"/>
          <p:cNvGraphicFramePr>
            <a:graphicFrameLocks noGrp="1"/>
          </p:cNvGraphicFramePr>
          <p:nvPr>
            <p:extLst>
              <p:ext uri="{D42A27DB-BD31-4B8C-83A1-F6EECF244321}">
                <p14:modId xmlns:p14="http://schemas.microsoft.com/office/powerpoint/2010/main" val="3819463292"/>
              </p:ext>
            </p:extLst>
          </p:nvPr>
        </p:nvGraphicFramePr>
        <p:xfrm>
          <a:off x="714348" y="2214560"/>
          <a:ext cx="7715306" cy="2889624"/>
        </p:xfrm>
        <a:graphic>
          <a:graphicData uri="http://schemas.openxmlformats.org/drawingml/2006/table">
            <a:tbl>
              <a:tblPr/>
              <a:tblGrid>
                <a:gridCol w="302700">
                  <a:extLst>
                    <a:ext uri="{9D8B030D-6E8A-4147-A177-3AD203B41FA5}">
                      <a16:colId xmlns:a16="http://schemas.microsoft.com/office/drawing/2014/main" val="20000"/>
                    </a:ext>
                  </a:extLst>
                </a:gridCol>
                <a:gridCol w="1441801">
                  <a:extLst>
                    <a:ext uri="{9D8B030D-6E8A-4147-A177-3AD203B41FA5}">
                      <a16:colId xmlns:a16="http://schemas.microsoft.com/office/drawing/2014/main" val="20001"/>
                    </a:ext>
                  </a:extLst>
                </a:gridCol>
                <a:gridCol w="4613481">
                  <a:extLst>
                    <a:ext uri="{9D8B030D-6E8A-4147-A177-3AD203B41FA5}">
                      <a16:colId xmlns:a16="http://schemas.microsoft.com/office/drawing/2014/main" val="20002"/>
                    </a:ext>
                  </a:extLst>
                </a:gridCol>
                <a:gridCol w="1357324">
                  <a:extLst>
                    <a:ext uri="{9D8B030D-6E8A-4147-A177-3AD203B41FA5}">
                      <a16:colId xmlns:a16="http://schemas.microsoft.com/office/drawing/2014/main" val="20003"/>
                    </a:ext>
                  </a:extLst>
                </a:gridCol>
              </a:tblGrid>
              <a:tr h="3110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18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endParaRP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单词类型</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种别</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种别码</a:t>
                      </a: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110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1</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关键字</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program</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if</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else</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then</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defRPr/>
                      </a:pP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800" b="1" dirty="0">
                          <a:solidFill>
                            <a:schemeClr val="tx2">
                              <a:lumMod val="60000"/>
                              <a:lumOff val="40000"/>
                            </a:schemeClr>
                          </a:solidFill>
                          <a:latin typeface="楷体" panose="02010609060101010101" pitchFamily="49" charset="-122"/>
                          <a:ea typeface="楷体" panose="02010609060101010101" pitchFamily="49" charset="-122"/>
                        </a:rPr>
                        <a:t>词</a:t>
                      </a: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一码</a:t>
                      </a: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0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楷体" pitchFamily="49" charset="-122"/>
                          <a:cs typeface="Times New Roman" pitchFamily="18" charset="0"/>
                        </a:rPr>
                        <a:t>2</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标识符</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变量名、数组名、记录名、过程名、</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defRPr/>
                      </a:pPr>
                      <a:r>
                        <a:rPr lang="zh-CN" altLang="en-US" sz="1800" b="1" dirty="0">
                          <a:solidFill>
                            <a:schemeClr val="tx2">
                              <a:lumMod val="60000"/>
                              <a:lumOff val="40000"/>
                            </a:schemeClr>
                          </a:solidFill>
                          <a:latin typeface="楷体" panose="02010609060101010101" pitchFamily="49" charset="-122"/>
                          <a:ea typeface="楷体" panose="02010609060101010101" pitchFamily="49" charset="-122"/>
                        </a:rPr>
                        <a:t>多词</a:t>
                      </a: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一码</a:t>
                      </a: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0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楷体" pitchFamily="49" charset="-122"/>
                          <a:cs typeface="Times New Roman" pitchFamily="18" charset="0"/>
                        </a:rPr>
                        <a:t>3</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常量</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整型、浮点型、字符型、布尔型、</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defRPr/>
                      </a:pP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800" b="1" dirty="0">
                          <a:solidFill>
                            <a:schemeClr val="tx2">
                              <a:lumMod val="60000"/>
                              <a:lumOff val="40000"/>
                            </a:schemeClr>
                          </a:solidFill>
                          <a:latin typeface="楷体" panose="02010609060101010101" pitchFamily="49" charset="-122"/>
                          <a:ea typeface="楷体" panose="02010609060101010101" pitchFamily="49" charset="-122"/>
                        </a:rPr>
                        <a:t>型</a:t>
                      </a: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一码</a:t>
                      </a: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26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altLang="zh-CN" sz="18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4</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运算符</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算术（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  --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defRPr/>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关系（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&gt;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&lt;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&gt;=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&lt;= </a:t>
                      </a:r>
                      <a:r>
                        <a:rPr kumimoji="0" lang="zh-CN" altLang="en-US" sz="2000" b="1" i="0" u="none" strike="noStrike" cap="none" normalizeH="0" baseline="0">
                          <a:ln>
                            <a:noFill/>
                          </a:ln>
                          <a:solidFill>
                            <a:schemeClr val="tx1"/>
                          </a:solidFill>
                          <a:effectLst/>
                          <a:latin typeface="Times New Roman" pitchFamily="18" charset="0"/>
                          <a:ea typeface="楷体" pitchFamily="49"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楷体" pitchFamily="49" charset="-122"/>
                          <a:cs typeface="Times New Roman" pitchFamily="18" charset="0"/>
                        </a:rPr>
                        <a:t>逻辑</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&amp;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defRPr/>
                      </a:pP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800" b="1" dirty="0">
                          <a:solidFill>
                            <a:schemeClr val="tx2">
                              <a:lumMod val="60000"/>
                              <a:lumOff val="40000"/>
                            </a:schemeClr>
                          </a:solidFill>
                          <a:latin typeface="楷体" panose="02010609060101010101" pitchFamily="49" charset="-122"/>
                          <a:ea typeface="楷体" panose="02010609060101010101" pitchFamily="49" charset="-122"/>
                        </a:rPr>
                        <a:t>词</a:t>
                      </a: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一码</a:t>
                      </a:r>
                      <a:endParaRPr lang="en-US" altLang="zh-CN" sz="1800" b="1" dirty="0">
                        <a:solidFill>
                          <a:schemeClr val="tx2">
                            <a:lumMod val="60000"/>
                            <a:lumOff val="40000"/>
                          </a:schemeClr>
                        </a:solidFill>
                        <a:latin typeface="楷体" panose="02010609060101010101" pitchFamily="49" charset="-122"/>
                        <a:ea typeface="楷体" panose="02010609060101010101" pitchFamily="49" charset="-122"/>
                      </a:endParaRPr>
                    </a:p>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defRPr/>
                      </a:pPr>
                      <a:r>
                        <a:rPr lang="zh-CN" altLang="en-US" sz="1800" b="1" dirty="0">
                          <a:solidFill>
                            <a:schemeClr val="tx2">
                              <a:lumMod val="60000"/>
                              <a:lumOff val="40000"/>
                            </a:schemeClr>
                          </a:solidFill>
                          <a:latin typeface="楷体" panose="02010609060101010101" pitchFamily="49" charset="-122"/>
                          <a:ea typeface="楷体" panose="02010609060101010101" pitchFamily="49" charset="-122"/>
                        </a:rPr>
                        <a:t>   或</a:t>
                      </a:r>
                      <a:endParaRPr lang="en-US" altLang="zh-CN" sz="1800" b="1" dirty="0">
                        <a:solidFill>
                          <a:schemeClr val="tx2">
                            <a:lumMod val="60000"/>
                            <a:lumOff val="40000"/>
                          </a:schemeClr>
                        </a:solidFill>
                        <a:latin typeface="楷体" panose="02010609060101010101" pitchFamily="49" charset="-122"/>
                        <a:ea typeface="楷体" panose="02010609060101010101" pitchFamily="49" charset="-122"/>
                      </a:endParaRPr>
                    </a:p>
                    <a:p>
                      <a:pPr marL="342900" marR="0" lvl="0" indent="-342900" algn="l" defTabSz="914400" rtl="0" eaLnBrk="0" fontAlgn="base" latinLnBrk="0" hangingPunct="0">
                        <a:lnSpc>
                          <a:spcPct val="100000"/>
                        </a:lnSpc>
                        <a:spcBef>
                          <a:spcPct val="0"/>
                        </a:spcBef>
                        <a:spcAft>
                          <a:spcPct val="0"/>
                        </a:spcAft>
                        <a:buClr>
                          <a:schemeClr val="folHlink"/>
                        </a:buClr>
                        <a:buSzPct val="60000"/>
                        <a:buFont typeface="Wingdings" pitchFamily="2" charset="2"/>
                        <a:buNone/>
                        <a:tabLst/>
                        <a:defRPr/>
                      </a:pP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800" b="1" dirty="0">
                          <a:solidFill>
                            <a:schemeClr val="tx2">
                              <a:lumMod val="60000"/>
                              <a:lumOff val="40000"/>
                            </a:schemeClr>
                          </a:solidFill>
                          <a:latin typeface="楷体" panose="02010609060101010101" pitchFamily="49" charset="-122"/>
                          <a:ea typeface="楷体" panose="02010609060101010101" pitchFamily="49" charset="-122"/>
                        </a:rPr>
                        <a:t>型</a:t>
                      </a: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一码</a:t>
                      </a: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01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5</a:t>
                      </a:r>
                    </a:p>
                  </a:txBody>
                  <a:tcPr marL="100252" marR="100252" marT="37602" marB="376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界限符</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r>
                        <a:rPr kumimoji="0" lang="zh-CN" altLang="en-US"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 </a:t>
                      </a:r>
                      <a:r>
                        <a:rPr kumimoji="0" lang="en-US" altLang="zh-CN" sz="2000" b="1" i="0" u="none" strike="noStrike" cap="none" normalizeH="0" baseline="0" dirty="0">
                          <a:ln>
                            <a:noFill/>
                          </a:ln>
                          <a:solidFill>
                            <a:schemeClr val="tx1"/>
                          </a:solidFill>
                          <a:effectLst/>
                          <a:latin typeface="Times New Roman" pitchFamily="18" charset="0"/>
                          <a:ea typeface="楷体" pitchFamily="49" charset="-122"/>
                          <a:cs typeface="Times New Roman" pitchFamily="18" charset="0"/>
                        </a:rPr>
                        <a:t>…</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defRPr/>
                      </a:pP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a:t>
                      </a:r>
                      <a:r>
                        <a:rPr lang="zh-CN" altLang="en-US" sz="1800" b="1" dirty="0">
                          <a:solidFill>
                            <a:schemeClr val="tx2">
                              <a:lumMod val="60000"/>
                              <a:lumOff val="40000"/>
                            </a:schemeClr>
                          </a:solidFill>
                          <a:latin typeface="楷体" panose="02010609060101010101" pitchFamily="49" charset="-122"/>
                          <a:ea typeface="楷体" panose="02010609060101010101" pitchFamily="49" charset="-122"/>
                        </a:rPr>
                        <a:t>词</a:t>
                      </a:r>
                      <a:r>
                        <a:rPr lang="zh-CN" altLang="zh-CN" sz="1800" b="1" dirty="0">
                          <a:solidFill>
                            <a:schemeClr val="tx2">
                              <a:lumMod val="60000"/>
                              <a:lumOff val="40000"/>
                            </a:schemeClr>
                          </a:solidFill>
                          <a:latin typeface="楷体" panose="02010609060101010101" pitchFamily="49" charset="-122"/>
                          <a:ea typeface="楷体" panose="02010609060101010101" pitchFamily="49" charset="-122"/>
                        </a:rPr>
                        <a:t>一码</a:t>
                      </a:r>
                    </a:p>
                  </a:txBody>
                  <a:tcPr marL="100252" marR="100252" marT="37602" marB="376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18" name="组合 17"/>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五边形 19"/>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26" name="组合 25"/>
          <p:cNvGrpSpPr/>
          <p:nvPr/>
        </p:nvGrpSpPr>
        <p:grpSpPr>
          <a:xfrm>
            <a:off x="714348" y="2215354"/>
            <a:ext cx="7716099" cy="2928941"/>
            <a:chOff x="857224" y="2215354"/>
            <a:chExt cx="7716099" cy="2928941"/>
          </a:xfrm>
        </p:grpSpPr>
        <p:sp>
          <p:nvSpPr>
            <p:cNvPr id="13" name="矩形 12"/>
            <p:cNvSpPr/>
            <p:nvPr/>
          </p:nvSpPr>
          <p:spPr>
            <a:xfrm>
              <a:off x="7284090" y="2571750"/>
              <a:ext cx="184731" cy="400110"/>
            </a:xfrm>
            <a:prstGeom prst="rect">
              <a:avLst/>
            </a:prstGeom>
          </p:spPr>
          <p:txBody>
            <a:bodyPr wrap="none">
              <a:spAutoFit/>
            </a:bodyPr>
            <a:lstStyle/>
            <a:p>
              <a:pPr lvl="0" eaLnBrk="0" hangingPunct="0">
                <a:spcBef>
                  <a:spcPct val="30000"/>
                </a:spcBef>
              </a:pPr>
              <a:endParaRPr lang="zh-CN" altLang="zh-CN" sz="2000" b="1" dirty="0">
                <a:solidFill>
                  <a:srgbClr val="FF0000"/>
                </a:solidFill>
                <a:latin typeface="楷体" panose="02010609060101010101" pitchFamily="49" charset="-122"/>
                <a:ea typeface="楷体" panose="02010609060101010101" pitchFamily="49" charset="-122"/>
              </a:endParaRPr>
            </a:p>
          </p:txBody>
        </p:sp>
        <p:sp>
          <p:nvSpPr>
            <p:cNvPr id="14" name="矩形 13"/>
            <p:cNvSpPr/>
            <p:nvPr/>
          </p:nvSpPr>
          <p:spPr>
            <a:xfrm>
              <a:off x="7284090" y="2959936"/>
              <a:ext cx="184731" cy="400110"/>
            </a:xfrm>
            <a:prstGeom prst="rect">
              <a:avLst/>
            </a:prstGeom>
          </p:spPr>
          <p:txBody>
            <a:bodyPr wrap="none">
              <a:spAutoFit/>
            </a:bodyPr>
            <a:lstStyle/>
            <a:p>
              <a:pPr eaLnBrk="0" hangingPunct="0">
                <a:spcBef>
                  <a:spcPct val="30000"/>
                </a:spcBef>
                <a:buClr>
                  <a:schemeClr val="folHlink"/>
                </a:buClr>
                <a:buSzPct val="60000"/>
              </a:pPr>
              <a:endParaRPr lang="zh-CN" altLang="en-US" sz="2000" b="1" dirty="0">
                <a:solidFill>
                  <a:srgbClr val="FF0000"/>
                </a:solidFill>
                <a:latin typeface="楷体" panose="02010609060101010101" pitchFamily="49" charset="-122"/>
                <a:ea typeface="楷体" panose="02010609060101010101" pitchFamily="49" charset="-122"/>
              </a:endParaRPr>
            </a:p>
          </p:txBody>
        </p:sp>
        <p:sp>
          <p:nvSpPr>
            <p:cNvPr id="15" name="矩形 14"/>
            <p:cNvSpPr/>
            <p:nvPr/>
          </p:nvSpPr>
          <p:spPr>
            <a:xfrm>
              <a:off x="7284090" y="3357568"/>
              <a:ext cx="184731" cy="400110"/>
            </a:xfrm>
            <a:prstGeom prst="rect">
              <a:avLst/>
            </a:prstGeom>
          </p:spPr>
          <p:txBody>
            <a:bodyPr wrap="none">
              <a:spAutoFit/>
            </a:bodyPr>
            <a:lstStyle/>
            <a:p>
              <a:pPr lvl="0" eaLnBrk="0" hangingPunct="0">
                <a:spcBef>
                  <a:spcPct val="30000"/>
                </a:spcBef>
              </a:pPr>
              <a:endParaRPr lang="zh-CN" altLang="zh-CN" sz="2000" b="1" dirty="0">
                <a:solidFill>
                  <a:srgbClr val="FF0000"/>
                </a:solidFill>
                <a:latin typeface="楷体" panose="02010609060101010101" pitchFamily="49" charset="-122"/>
                <a:ea typeface="楷体" panose="02010609060101010101" pitchFamily="49" charset="-122"/>
              </a:endParaRPr>
            </a:p>
          </p:txBody>
        </p:sp>
        <p:cxnSp>
          <p:nvCxnSpPr>
            <p:cNvPr id="23" name="直接连接符 22"/>
            <p:cNvCxnSpPr/>
            <p:nvPr/>
          </p:nvCxnSpPr>
          <p:spPr>
            <a:xfrm rot="5400000">
              <a:off x="-606452" y="3679031"/>
              <a:ext cx="2928148" cy="7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7108058" y="3679031"/>
              <a:ext cx="2928941"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0" y="5114924"/>
            <a:ext cx="91440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pPr eaLnBrk="1" hangingPunct="1"/>
            <a:r>
              <a:rPr lang="zh-CN" altLang="en-US" sz="3000" dirty="0">
                <a:solidFill>
                  <a:schemeClr val="tx1"/>
                </a:solidFill>
                <a:latin typeface="微软雅黑" pitchFamily="34" charset="-122"/>
                <a:ea typeface="微软雅黑" pitchFamily="34" charset="-122"/>
              </a:rPr>
              <a:t>例：词</a:t>
            </a:r>
            <a:r>
              <a:rPr lang="zh-CN" altLang="en-US" sz="3000" spc="300" dirty="0">
                <a:solidFill>
                  <a:schemeClr val="tx1"/>
                </a:solidFill>
                <a:latin typeface="微软雅黑" pitchFamily="34" charset="-122"/>
                <a:ea typeface="微软雅黑" pitchFamily="34" charset="-122"/>
              </a:rPr>
              <a:t>法分析后得到的</a:t>
            </a:r>
            <a:r>
              <a:rPr lang="en-US" altLang="zh-CN" sz="3000" dirty="0">
                <a:solidFill>
                  <a:schemeClr val="tx1"/>
                </a:solidFill>
                <a:latin typeface="微软雅黑" pitchFamily="34" charset="-122"/>
                <a:ea typeface="微软雅黑" pitchFamily="34" charset="-122"/>
              </a:rPr>
              <a:t>token</a:t>
            </a:r>
            <a:r>
              <a:rPr lang="zh-CN" altLang="en-US" sz="3000" spc="300" dirty="0">
                <a:solidFill>
                  <a:schemeClr val="tx1"/>
                </a:solidFill>
                <a:latin typeface="微软雅黑" pitchFamily="34" charset="-122"/>
                <a:ea typeface="微软雅黑" pitchFamily="34" charset="-122"/>
              </a:rPr>
              <a:t>序列</a:t>
            </a:r>
            <a:endParaRPr lang="en-US" altLang="zh-CN" sz="3000" spc="300" dirty="0">
              <a:solidFill>
                <a:schemeClr val="tx1"/>
              </a:solidFill>
              <a:latin typeface="微软雅黑" pitchFamily="34" charset="-122"/>
              <a:ea typeface="微软雅黑" pitchFamily="34" charset="-122"/>
            </a:endParaRPr>
          </a:p>
        </p:txBody>
      </p:sp>
      <p:grpSp>
        <p:nvGrpSpPr>
          <p:cNvPr id="6" name="组合 5"/>
          <p:cNvGrpSpPr/>
          <p:nvPr/>
        </p:nvGrpSpPr>
        <p:grpSpPr>
          <a:xfrm>
            <a:off x="-786" y="195486"/>
            <a:ext cx="756363" cy="432048"/>
            <a:chOff x="-786" y="195486"/>
            <a:chExt cx="756363" cy="432048"/>
          </a:xfrm>
        </p:grpSpPr>
        <p:sp>
          <p:nvSpPr>
            <p:cNvPr id="7" name="五边形 6"/>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五边形 7"/>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Rectangle 3"/>
          <p:cNvSpPr>
            <a:spLocks noGrp="1" noChangeArrowheads="1"/>
          </p:cNvSpPr>
          <p:nvPr>
            <p:ph idx="1"/>
          </p:nvPr>
        </p:nvSpPr>
        <p:spPr>
          <a:xfrm>
            <a:off x="285720" y="1000114"/>
            <a:ext cx="9072594" cy="5857916"/>
          </a:xfrm>
        </p:spPr>
        <p:txBody>
          <a:bodyPr>
            <a:noAutofit/>
          </a:bodyPr>
          <a:lstStyle/>
          <a:p>
            <a:pPr eaLnBrk="1" hangingPunct="1">
              <a:lnSpc>
                <a:spcPts val="800"/>
              </a:lnSpc>
              <a:buClrTx/>
              <a:buFont typeface="Wingdings" pitchFamily="2" charset="2"/>
              <a:buChar char="Ø"/>
            </a:pPr>
            <a:r>
              <a:rPr lang="zh-CN" altLang="en-US" b="1" dirty="0">
                <a:solidFill>
                  <a:schemeClr val="tx1"/>
                </a:solidFill>
                <a:latin typeface="楷体" pitchFamily="49" charset="-122"/>
                <a:ea typeface="楷体" pitchFamily="49" charset="-122"/>
                <a:cs typeface="Times New Roman" pitchFamily="18" charset="0"/>
              </a:rPr>
              <a:t>输入</a:t>
            </a:r>
            <a:r>
              <a:rPr lang="en-US" altLang="zh-CN" b="1" dirty="0">
                <a:solidFill>
                  <a:schemeClr val="accent1">
                    <a:lumMod val="75000"/>
                  </a:schemeClr>
                </a:solidFill>
                <a:latin typeface="楷体" pitchFamily="49" charset="-122"/>
                <a:ea typeface="楷体" pitchFamily="49" charset="-122"/>
                <a:cs typeface="Times New Roman" pitchFamily="18" charset="0"/>
              </a:rPr>
              <a:t>  </a:t>
            </a:r>
            <a:r>
              <a:rPr lang="en-US" altLang="zh-CN" b="1" dirty="0">
                <a:solidFill>
                  <a:schemeClr val="tx1"/>
                </a:solidFill>
                <a:latin typeface="Times New Roman" pitchFamily="18" charset="0"/>
                <a:ea typeface="楷体" pitchFamily="49" charset="-122"/>
                <a:cs typeface="Times New Roman" pitchFamily="18" charset="0"/>
              </a:rPr>
              <a:t>while(value!=100){</a:t>
            </a:r>
            <a:r>
              <a:rPr lang="en-US" altLang="zh-CN" b="1" dirty="0" err="1">
                <a:solidFill>
                  <a:schemeClr val="tx1"/>
                </a:solidFill>
                <a:latin typeface="Times New Roman" pitchFamily="18" charset="0"/>
                <a:ea typeface="楷体" pitchFamily="49" charset="-122"/>
                <a:cs typeface="Times New Roman" pitchFamily="18" charset="0"/>
              </a:rPr>
              <a:t>num</a:t>
            </a:r>
            <a:r>
              <a:rPr lang="en-US" altLang="zh-CN" b="1" dirty="0">
                <a:solidFill>
                  <a:schemeClr val="tx1"/>
                </a:solidFill>
                <a:latin typeface="Times New Roman" pitchFamily="18" charset="0"/>
                <a:ea typeface="楷体" pitchFamily="49" charset="-122"/>
                <a:cs typeface="Times New Roman" pitchFamily="18" charset="0"/>
              </a:rPr>
              <a:t>++;}</a:t>
            </a:r>
          </a:p>
          <a:p>
            <a:pPr eaLnBrk="1" hangingPunct="1">
              <a:lnSpc>
                <a:spcPts val="800"/>
              </a:lnSpc>
              <a:buClrTx/>
              <a:buFont typeface="Wingdings" pitchFamily="2" charset="2"/>
              <a:buChar char="Ø"/>
            </a:pPr>
            <a:endParaRPr lang="en-US" altLang="zh-CN" b="1" dirty="0">
              <a:solidFill>
                <a:schemeClr val="tx1"/>
              </a:solidFill>
              <a:latin typeface="Times New Roman" pitchFamily="18" charset="0"/>
              <a:ea typeface="楷体" pitchFamily="49" charset="-122"/>
              <a:cs typeface="Times New Roman" pitchFamily="18" charset="0"/>
            </a:endParaRPr>
          </a:p>
          <a:p>
            <a:pPr eaLnBrk="1" hangingPunct="1">
              <a:lnSpc>
                <a:spcPts val="800"/>
              </a:lnSpc>
              <a:buClr>
                <a:schemeClr val="tx1"/>
              </a:buClr>
              <a:buFont typeface="Wingdings" pitchFamily="2" charset="2"/>
              <a:buChar char="Ø"/>
            </a:pPr>
            <a:r>
              <a:rPr lang="zh-CN" altLang="en-US" b="1" dirty="0">
                <a:solidFill>
                  <a:schemeClr val="tx1"/>
                </a:solidFill>
                <a:latin typeface="楷体" pitchFamily="49" charset="-122"/>
                <a:ea typeface="楷体" pitchFamily="49" charset="-122"/>
                <a:cs typeface="Times New Roman" pitchFamily="18" charset="0"/>
              </a:rPr>
              <a:t>输出  </a:t>
            </a:r>
            <a:r>
              <a:rPr lang="en-US" altLang="zh-CN" b="1" dirty="0">
                <a:solidFill>
                  <a:schemeClr val="tx1"/>
                </a:solidFill>
                <a:latin typeface="Times New Roman" pitchFamily="18" charset="0"/>
                <a:ea typeface="楷体" pitchFamily="49" charset="-122"/>
                <a:cs typeface="Times New Roman" pitchFamily="18" charset="0"/>
              </a:rPr>
              <a:t>1   while</a:t>
            </a:r>
            <a:r>
              <a:rPr lang="en-US" altLang="zh-CN" b="1" dirty="0">
                <a:solidFill>
                  <a:schemeClr val="tx1"/>
                </a:solidFill>
                <a:ea typeface="楷体" pitchFamily="49" charset="-122"/>
                <a:cs typeface="Times New Roman" pitchFamily="18" charset="0"/>
              </a:rPr>
              <a:t>      </a:t>
            </a:r>
            <a:r>
              <a:rPr lang="en-US" altLang="zh-CN" b="1" dirty="0">
                <a:solidFill>
                  <a:schemeClr val="tx1"/>
                </a:solidFill>
                <a:latin typeface="Times New Roman" pitchFamily="18" charset="0"/>
                <a:ea typeface="楷体" pitchFamily="49" charset="-122"/>
                <a:cs typeface="Times New Roman" pitchFamily="18" charset="0"/>
              </a:rPr>
              <a:t>&lt; WHILE ,       - </a:t>
            </a:r>
            <a:r>
              <a:rPr lang="en-US" altLang="zh-CN" b="1" dirty="0">
                <a:solidFill>
                  <a:schemeClr val="tx1"/>
                </a:solidFill>
                <a:ea typeface="楷体" pitchFamily="49" charset="-122"/>
                <a:cs typeface="Times New Roman" pitchFamily="18" charset="0"/>
              </a:rPr>
              <a:t>       </a:t>
            </a:r>
            <a:r>
              <a:rPr lang="en-US" altLang="zh-CN" b="1" dirty="0">
                <a:solidFill>
                  <a:schemeClr val="tx1"/>
                </a:solidFill>
                <a:latin typeface="Times New Roman" pitchFamily="18" charset="0"/>
                <a:ea typeface="楷体" pitchFamily="49" charset="-122"/>
                <a:cs typeface="Times New Roman" pitchFamily="18" charset="0"/>
              </a:rPr>
              <a:t>&gt;</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2      (  </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&lt;    SLP     ,       - </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&gt;</a:t>
            </a:r>
          </a:p>
          <a:p>
            <a:pPr lvl="1" algn="just" eaLnBrk="1" hangingPunct="1">
              <a:lnSpc>
                <a:spcPts val="800"/>
              </a:lnSpc>
              <a:buFont typeface="Wingdings" pitchFamily="2" charset="2"/>
              <a:buNone/>
            </a:pPr>
            <a:endParaRPr lang="en-US" altLang="zh-CN" sz="2400" b="1" dirty="0">
              <a:solidFill>
                <a:schemeClr val="tx1"/>
              </a:solidFill>
              <a:ea typeface="楷体" pitchFamily="49" charset="-122"/>
              <a:cs typeface="Times New Roman" pitchFamily="18" charset="0"/>
            </a:endParaRPr>
          </a:p>
          <a:p>
            <a:pPr lvl="1" algn="just">
              <a:lnSpc>
                <a:spcPts val="800"/>
              </a:lnSpc>
              <a:buNone/>
            </a:pPr>
            <a:r>
              <a:rPr lang="en-US" altLang="zh-CN" sz="2400" b="1" dirty="0">
                <a:solidFill>
                  <a:schemeClr val="tx1"/>
                </a:solidFill>
                <a:latin typeface="Times New Roman" pitchFamily="18" charset="0"/>
                <a:ea typeface="楷体" pitchFamily="49" charset="-122"/>
                <a:cs typeface="Times New Roman" pitchFamily="18" charset="0"/>
              </a:rPr>
              <a:t>            3   </a:t>
            </a:r>
            <a:r>
              <a:rPr lang="en-US" altLang="zh-CN" sz="2400" b="1" dirty="0">
                <a:solidFill>
                  <a:schemeClr val="tx1"/>
                </a:solidFill>
                <a:ea typeface="楷体" pitchFamily="49" charset="-122"/>
                <a:cs typeface="Times New Roman" pitchFamily="18" charset="0"/>
              </a:rPr>
              <a:t>value      </a:t>
            </a:r>
            <a:r>
              <a:rPr lang="en-US" altLang="zh-CN" sz="2400" b="1" dirty="0">
                <a:solidFill>
                  <a:schemeClr val="tx1"/>
                </a:solidFill>
                <a:latin typeface="Times New Roman" pitchFamily="18" charset="0"/>
                <a:ea typeface="楷体" pitchFamily="49" charset="-122"/>
                <a:cs typeface="Times New Roman" pitchFamily="18" charset="0"/>
              </a:rPr>
              <a:t>&lt;    </a:t>
            </a:r>
            <a:r>
              <a:rPr lang="en-US" altLang="zh-CN" sz="2400" b="1" dirty="0">
                <a:solidFill>
                  <a:schemeClr val="tx2">
                    <a:lumMod val="60000"/>
                    <a:lumOff val="40000"/>
                  </a:schemeClr>
                </a:solidFill>
                <a:latin typeface="Times New Roman" pitchFamily="18" charset="0"/>
                <a:ea typeface="楷体" pitchFamily="49" charset="-122"/>
                <a:cs typeface="Times New Roman" pitchFamily="18" charset="0"/>
              </a:rPr>
              <a:t>IDN  </a:t>
            </a:r>
            <a:r>
              <a:rPr lang="en-US" altLang="zh-CN" sz="2400" b="1" dirty="0">
                <a:solidFill>
                  <a:schemeClr val="tx1"/>
                </a:solidFill>
                <a:latin typeface="Times New Roman" pitchFamily="18" charset="0"/>
                <a:ea typeface="楷体" pitchFamily="49" charset="-122"/>
                <a:cs typeface="Times New Roman" pitchFamily="18" charset="0"/>
              </a:rPr>
              <a:t>   ,   </a:t>
            </a:r>
            <a:r>
              <a:rPr lang="en-US" altLang="zh-CN" sz="2400" b="1" dirty="0">
                <a:solidFill>
                  <a:schemeClr val="tx1"/>
                </a:solidFill>
                <a:ea typeface="楷体" pitchFamily="49" charset="-122"/>
                <a:cs typeface="Times New Roman" pitchFamily="18" charset="0"/>
              </a:rPr>
              <a:t>value    </a:t>
            </a:r>
            <a:r>
              <a:rPr lang="en-US" altLang="zh-CN" sz="2400" b="1" dirty="0">
                <a:solidFill>
                  <a:schemeClr val="tx1"/>
                </a:solidFill>
                <a:latin typeface="Times New Roman" pitchFamily="18" charset="0"/>
                <a:ea typeface="楷体" pitchFamily="49" charset="-122"/>
                <a:cs typeface="Times New Roman" pitchFamily="18" charset="0"/>
              </a:rPr>
              <a:t>&gt;</a:t>
            </a:r>
            <a:endParaRPr lang="zh-CN" altLang="en-US" sz="2400" b="1" dirty="0">
              <a:solidFill>
                <a:schemeClr val="tx1"/>
              </a:solidFill>
              <a:latin typeface="Times New Roman" pitchFamily="18" charset="0"/>
              <a:ea typeface="楷体" pitchFamily="49" charset="-122"/>
              <a:cs typeface="Times New Roman" pitchFamily="18" charset="0"/>
            </a:endParaRPr>
          </a:p>
          <a:p>
            <a:pPr lvl="1" algn="just" eaLnBrk="1" hangingPunct="1">
              <a:lnSpc>
                <a:spcPts val="800"/>
              </a:lnSpc>
              <a:buFont typeface="Wingdings" pitchFamily="2" charset="2"/>
              <a:buNone/>
            </a:pPr>
            <a:endParaRPr lang="en-US" altLang="zh-CN" sz="2400" b="1" dirty="0">
              <a:solidFill>
                <a:schemeClr val="tx1"/>
              </a:solidFill>
              <a:latin typeface="Times New Roman" pitchFamily="18" charset="0"/>
              <a:ea typeface="楷体" pitchFamily="49" charset="-122"/>
              <a:cs typeface="Times New Roman" pitchFamily="18" charset="0"/>
            </a:endParaRP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4     </a:t>
            </a:r>
            <a:r>
              <a:rPr lang="zh-CN" altLang="en-US" sz="2400" b="1" dirty="0">
                <a:solidFill>
                  <a:schemeClr val="tx1"/>
                </a:solidFill>
                <a:latin typeface="Times New Roman" pitchFamily="18" charset="0"/>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&lt;</a:t>
            </a:r>
            <a:r>
              <a:rPr lang="zh-CN" altLang="en-US" sz="2400" b="1" dirty="0">
                <a:solidFill>
                  <a:schemeClr val="tx1"/>
                </a:solidFill>
                <a:latin typeface="Times New Roman" pitchFamily="18" charset="0"/>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NE     ,        - 	&gt;</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5    100 </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&lt; </a:t>
            </a:r>
            <a:r>
              <a:rPr lang="en-US" altLang="zh-CN" sz="2400" b="1" dirty="0">
                <a:solidFill>
                  <a:schemeClr val="tx2">
                    <a:lumMod val="60000"/>
                    <a:lumOff val="40000"/>
                  </a:schemeClr>
                </a:solidFill>
                <a:latin typeface="Times New Roman" pitchFamily="18" charset="0"/>
                <a:ea typeface="楷体" pitchFamily="49" charset="-122"/>
                <a:cs typeface="Times New Roman" pitchFamily="18" charset="0"/>
              </a:rPr>
              <a:t>CONST</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    100       &gt;</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6       )</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&lt;    SRP</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        - 	&gt;</a:t>
            </a:r>
          </a:p>
          <a:p>
            <a:pPr lvl="1" algn="just" eaLnBrk="1" hangingPunct="1">
              <a:lnSpc>
                <a:spcPts val="800"/>
              </a:lnSpc>
              <a:buFont typeface="Wingdings" pitchFamily="2" charset="2"/>
              <a:buNone/>
            </a:pPr>
            <a:endParaRPr lang="en-US" altLang="zh-CN" sz="2400" b="1" dirty="0">
              <a:solidFill>
                <a:schemeClr val="tx1"/>
              </a:solidFill>
              <a:latin typeface="Times New Roman" pitchFamily="18" charset="0"/>
              <a:ea typeface="楷体" pitchFamily="49" charset="-122"/>
              <a:cs typeface="Times New Roman" pitchFamily="18" charset="0"/>
            </a:endParaRP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7       {     	&lt;     LP</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        - 	&gt;</a:t>
            </a:r>
          </a:p>
          <a:p>
            <a:pPr lvl="1" algn="just">
              <a:lnSpc>
                <a:spcPts val="800"/>
              </a:lnSpc>
              <a:buNone/>
            </a:pPr>
            <a:r>
              <a:rPr lang="en-US" altLang="zh-CN" sz="2400" b="1" dirty="0">
                <a:solidFill>
                  <a:schemeClr val="tx1"/>
                </a:solidFill>
                <a:latin typeface="Times New Roman" pitchFamily="18" charset="0"/>
                <a:ea typeface="楷体" pitchFamily="49" charset="-122"/>
                <a:cs typeface="Times New Roman" pitchFamily="18" charset="0"/>
              </a:rPr>
              <a:t>	</a:t>
            </a:r>
          </a:p>
          <a:p>
            <a:pPr lvl="1" algn="just">
              <a:lnSpc>
                <a:spcPts val="800"/>
              </a:lnSpc>
              <a:buNone/>
            </a:pPr>
            <a:r>
              <a:rPr lang="en-US" altLang="zh-CN" sz="2400" b="1" dirty="0">
                <a:solidFill>
                  <a:schemeClr val="tx1"/>
                </a:solidFill>
                <a:latin typeface="Times New Roman" pitchFamily="18" charset="0"/>
                <a:ea typeface="楷体" pitchFamily="49" charset="-122"/>
                <a:cs typeface="Times New Roman" pitchFamily="18" charset="0"/>
              </a:rPr>
              <a:t>	        8   </a:t>
            </a:r>
            <a:r>
              <a:rPr lang="en-US" altLang="zh-CN" sz="2400" b="1" dirty="0" err="1">
                <a:solidFill>
                  <a:schemeClr val="tx1"/>
                </a:solidFill>
                <a:ea typeface="楷体" pitchFamily="49" charset="-122"/>
                <a:cs typeface="Times New Roman" pitchFamily="18" charset="0"/>
              </a:rPr>
              <a:t>num</a:t>
            </a:r>
            <a:r>
              <a:rPr lang="en-US" altLang="zh-CN" sz="2400" b="1" dirty="0">
                <a:solidFill>
                  <a:schemeClr val="tx1"/>
                </a:solidFill>
                <a:latin typeface="Times New Roman" pitchFamily="18" charset="0"/>
                <a:ea typeface="楷体" pitchFamily="49" charset="-122"/>
                <a:cs typeface="Times New Roman" pitchFamily="18" charset="0"/>
              </a:rPr>
              <a:t> 	&lt;    </a:t>
            </a:r>
            <a:r>
              <a:rPr lang="en-US" altLang="zh-CN" sz="2400" b="1" dirty="0">
                <a:solidFill>
                  <a:schemeClr val="tx2">
                    <a:lumMod val="60000"/>
                    <a:lumOff val="40000"/>
                  </a:schemeClr>
                </a:solidFill>
                <a:latin typeface="Times New Roman" pitchFamily="18" charset="0"/>
                <a:ea typeface="楷体" pitchFamily="49" charset="-122"/>
                <a:cs typeface="Times New Roman" pitchFamily="18" charset="0"/>
              </a:rPr>
              <a:t>IDN</a:t>
            </a:r>
            <a:r>
              <a:rPr lang="en-US" altLang="zh-CN" sz="2400" b="1" dirty="0">
                <a:solidFill>
                  <a:schemeClr val="tx2">
                    <a:lumMod val="60000"/>
                    <a:lumOff val="40000"/>
                  </a:schemeClr>
                </a:solidFill>
                <a:ea typeface="楷体" pitchFamily="49" charset="-122"/>
                <a:cs typeface="Times New Roman" pitchFamily="18" charset="0"/>
              </a:rPr>
              <a:t>   </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     </a:t>
            </a:r>
            <a:r>
              <a:rPr lang="en-US" altLang="zh-CN" sz="2400" b="1" dirty="0" err="1">
                <a:solidFill>
                  <a:schemeClr val="tx1"/>
                </a:solidFill>
                <a:ea typeface="楷体" pitchFamily="49" charset="-122"/>
                <a:cs typeface="Times New Roman" pitchFamily="18" charset="0"/>
              </a:rPr>
              <a:t>num</a:t>
            </a:r>
            <a:r>
              <a:rPr lang="en-US" altLang="zh-CN" sz="2400" b="1" dirty="0">
                <a:solidFill>
                  <a:schemeClr val="tx1"/>
                </a:solidFill>
                <a:latin typeface="Times New Roman" pitchFamily="18" charset="0"/>
                <a:ea typeface="楷体" pitchFamily="49" charset="-122"/>
                <a:cs typeface="Times New Roman" pitchFamily="18" charset="0"/>
              </a:rPr>
              <a:t>    &gt;</a:t>
            </a:r>
            <a:endParaRPr lang="zh-CN" altLang="en-US" sz="2400" b="1" dirty="0">
              <a:solidFill>
                <a:schemeClr val="tx1"/>
              </a:solidFill>
              <a:latin typeface="Times New Roman" pitchFamily="18" charset="0"/>
              <a:ea typeface="楷体" pitchFamily="49" charset="-122"/>
              <a:cs typeface="Times New Roman" pitchFamily="18" charset="0"/>
            </a:endParaRP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9      </a:t>
            </a:r>
            <a:r>
              <a:rPr lang="zh-CN" altLang="en-US" sz="2400" b="1" dirty="0">
                <a:solidFill>
                  <a:schemeClr val="tx1"/>
                </a:solidFill>
                <a:latin typeface="Times New Roman" pitchFamily="18" charset="0"/>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&lt;</a:t>
            </a:r>
            <a:r>
              <a:rPr lang="zh-CN" altLang="en-US" sz="2400" b="1" dirty="0">
                <a:solidFill>
                  <a:schemeClr val="tx1"/>
                </a:solidFill>
                <a:latin typeface="Times New Roman" pitchFamily="18" charset="0"/>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INC</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        - 	&gt;</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10       ; </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 &lt;  SEMI    ,        - 	&gt;</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a:t>
            </a:r>
          </a:p>
          <a:p>
            <a:pPr lvl="1" algn="just" eaLnBrk="1" hangingPunct="1">
              <a:lnSpc>
                <a:spcPts val="800"/>
              </a:lnSpc>
              <a:buFont typeface="Wingdings" pitchFamily="2" charset="2"/>
              <a:buNone/>
            </a:pPr>
            <a:r>
              <a:rPr lang="en-US" altLang="zh-CN" sz="2400" b="1" dirty="0">
                <a:solidFill>
                  <a:schemeClr val="tx1"/>
                </a:solidFill>
                <a:latin typeface="Times New Roman" pitchFamily="18" charset="0"/>
                <a:ea typeface="楷体" pitchFamily="49" charset="-122"/>
                <a:cs typeface="Times New Roman" pitchFamily="18" charset="0"/>
              </a:rPr>
              <a:t>	       11       } </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 &lt;      RP</a:t>
            </a:r>
            <a:r>
              <a:rPr lang="en-US" altLang="zh-CN" sz="2400" b="1" dirty="0">
                <a:solidFill>
                  <a:schemeClr val="tx1"/>
                </a:solidFill>
                <a:ea typeface="楷体" pitchFamily="49" charset="-122"/>
                <a:cs typeface="Times New Roman" pitchFamily="18" charset="0"/>
              </a:rPr>
              <a:t>     </a:t>
            </a:r>
            <a:r>
              <a:rPr lang="en-US" altLang="zh-CN" sz="2400" b="1" dirty="0">
                <a:solidFill>
                  <a:schemeClr val="tx1"/>
                </a:solidFill>
                <a:latin typeface="Times New Roman" pitchFamily="18" charset="0"/>
                <a:ea typeface="楷体" pitchFamily="49" charset="-122"/>
                <a:cs typeface="Times New Roman" pitchFamily="18" charset="0"/>
              </a:rPr>
              <a:t>,        - 	&gt;    </a:t>
            </a:r>
            <a:endParaRPr lang="zh-CN" altLang="en-US" sz="2400" b="1" dirty="0">
              <a:solidFill>
                <a:schemeClr val="tx1"/>
              </a:solidFill>
              <a:latin typeface="Times New Roman" pitchFamily="18" charset="0"/>
              <a:ea typeface="楷体" pitchFamily="49" charset="-122"/>
              <a:cs typeface="Times New Roman" pitchFamily="18" charset="0"/>
            </a:endParaRPr>
          </a:p>
        </p:txBody>
      </p:sp>
      <p:sp>
        <p:nvSpPr>
          <p:cNvPr id="11" name="AutoShape 208"/>
          <p:cNvSpPr>
            <a:spLocks noChangeArrowheads="1"/>
          </p:cNvSpPr>
          <p:nvPr/>
        </p:nvSpPr>
        <p:spPr bwMode="auto">
          <a:xfrm>
            <a:off x="6143636" y="1500180"/>
            <a:ext cx="2857520" cy="1428760"/>
          </a:xfrm>
          <a:prstGeom prst="cloudCallout">
            <a:avLst>
              <a:gd name="adj1" fmla="val -49536"/>
              <a:gd name="adj2" fmla="val 71871"/>
            </a:avLst>
          </a:prstGeom>
          <a:solidFill>
            <a:schemeClr val="accent5">
              <a:lumMod val="60000"/>
              <a:lumOff val="40000"/>
            </a:schemeClr>
          </a:solidFill>
          <a:ln w="9525">
            <a:solidFill>
              <a:schemeClr val="tx1"/>
            </a:solidFill>
            <a:round/>
            <a:headEnd/>
            <a:tailEnd/>
          </a:ln>
          <a:effectLst/>
        </p:spPr>
        <p:txBody>
          <a:bodyPr/>
          <a:lstStyle/>
          <a:p>
            <a:r>
              <a:rPr lang="zh-CN" altLang="en-US" sz="2600" b="1" dirty="0">
                <a:latin typeface="楷体" pitchFamily="49" charset="-122"/>
                <a:ea typeface="楷体" pitchFamily="49" charset="-122"/>
                <a:cs typeface="Times New Roman" pitchFamily="18" charset="0"/>
              </a:rPr>
              <a:t>如何实现</a:t>
            </a:r>
            <a:endParaRPr lang="en-US" altLang="zh-CN" sz="2600" b="1" dirty="0">
              <a:latin typeface="楷体" pitchFamily="49" charset="-122"/>
              <a:ea typeface="楷体" pitchFamily="49" charset="-122"/>
              <a:cs typeface="Times New Roman" pitchFamily="18" charset="0"/>
            </a:endParaRPr>
          </a:p>
          <a:p>
            <a:r>
              <a:rPr lang="zh-CN" altLang="en-US" sz="2600" b="1" dirty="0">
                <a:latin typeface="楷体" pitchFamily="49" charset="-122"/>
                <a:ea typeface="楷体" pitchFamily="49" charset="-122"/>
                <a:cs typeface="Times New Roman" pitchFamily="18" charset="0"/>
              </a:rPr>
              <a:t>词法分析器？</a:t>
            </a:r>
            <a:endParaRPr lang="en-US" altLang="zh-CN" sz="2600" b="1" dirty="0">
              <a:latin typeface="楷体" pitchFamily="49" charset="-122"/>
              <a:ea typeface="楷体" pitchFamily="49" charset="-122"/>
              <a:cs typeface="Times New Roman" pitchFamily="18" charset="0"/>
            </a:endParaRPr>
          </a:p>
        </p:txBody>
      </p:sp>
    </p:spTree>
    <p:extLst>
      <p:ext uri="{BB962C8B-B14F-4D97-AF65-F5344CB8AC3E}">
        <p14:creationId xmlns:p14="http://schemas.microsoft.com/office/powerpoint/2010/main" val="14620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1631"/>
            <a:ext cx="2221826" cy="5117606"/>
          </a:xfrm>
          <a:prstGeom prst="rect">
            <a:avLst/>
          </a:prstGeom>
        </p:spPr>
      </p:pic>
      <p:sp>
        <p:nvSpPr>
          <p:cNvPr id="13"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itchFamily="34" charset="-122"/>
                <a:ea typeface="微软雅黑" pitchFamily="34" charset="-122"/>
              </a:rPr>
              <a:t>编译器的结构</a:t>
            </a: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 name="组合 14"/>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0" name="Rectangle 42"/>
          <p:cNvSpPr>
            <a:spLocks noChangeArrowheads="1"/>
          </p:cNvSpPr>
          <p:nvPr/>
        </p:nvSpPr>
        <p:spPr bwMode="auto">
          <a:xfrm>
            <a:off x="3978613" y="1059582"/>
            <a:ext cx="1961539" cy="403910"/>
          </a:xfrm>
          <a:prstGeom prst="rect">
            <a:avLst/>
          </a:prstGeom>
          <a:no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755576" y="267494"/>
            <a:ext cx="7931224" cy="360040"/>
          </a:xfrm>
        </p:spPr>
        <p:txBody>
          <a:bodyPr/>
          <a:lstStyle/>
          <a:p>
            <a:r>
              <a:rPr lang="zh-CN" altLang="en-US" sz="3000" spc="300" dirty="0">
                <a:solidFill>
                  <a:schemeClr val="tx1"/>
                </a:solidFill>
                <a:latin typeface="微软雅黑" pitchFamily="34" charset="-122"/>
                <a:ea typeface="微软雅黑" pitchFamily="34" charset="-122"/>
              </a:rPr>
              <a:t>语法分析 </a:t>
            </a:r>
            <a:r>
              <a:rPr lang="en-US" altLang="zh-CN" sz="3000" dirty="0">
                <a:solidFill>
                  <a:schemeClr val="tx1"/>
                </a:solidFill>
                <a:ea typeface="微软雅黑" pitchFamily="34" charset="-122"/>
                <a:cs typeface="Times New Roman" panose="02020603050405020304" pitchFamily="18" charset="0"/>
              </a:rPr>
              <a:t>( </a:t>
            </a:r>
            <a:r>
              <a:rPr lang="en-US" altLang="zh-CN" sz="3000" i="1" dirty="0">
                <a:solidFill>
                  <a:schemeClr val="tx1"/>
                </a:solidFill>
                <a:ea typeface="微软雅黑" pitchFamily="34" charset="-122"/>
                <a:cs typeface="Times New Roman" panose="02020603050405020304" pitchFamily="18" charset="0"/>
              </a:rPr>
              <a:t>parsing</a:t>
            </a:r>
            <a:r>
              <a:rPr lang="en-US" altLang="zh-CN" sz="3000" dirty="0">
                <a:solidFill>
                  <a:schemeClr val="tx1"/>
                </a:solidFill>
                <a:ea typeface="微软雅黑" pitchFamily="34" charset="-122"/>
                <a:cs typeface="Times New Roman" panose="02020603050405020304" pitchFamily="18" charset="0"/>
              </a:rPr>
              <a:t>)</a:t>
            </a:r>
            <a:endParaRPr lang="zh-CN" altLang="en-US" sz="3000" b="1" dirty="0">
              <a:solidFill>
                <a:schemeClr val="tx1"/>
              </a:solidFill>
              <a:ea typeface="微软雅黑" pitchFamily="34" charset="-122"/>
              <a:cs typeface="Times New Roman" panose="02020603050405020304" pitchFamily="18" charset="0"/>
            </a:endParaRP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 name="组合 14"/>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7" name="内容占位符 2"/>
          <p:cNvSpPr>
            <a:spLocks noGrp="1"/>
          </p:cNvSpPr>
          <p:nvPr>
            <p:ph idx="1"/>
          </p:nvPr>
        </p:nvSpPr>
        <p:spPr>
          <a:xfrm>
            <a:off x="428595" y="843558"/>
            <a:ext cx="7743805" cy="3673711"/>
          </a:xfrm>
        </p:spPr>
        <p:txBody>
          <a:bodyPr>
            <a:normAutofit/>
          </a:bodyPr>
          <a:lstStyle/>
          <a:p>
            <a:pPr algn="just">
              <a:buClrTx/>
              <a:buFont typeface="Wingdings" pitchFamily="2" charset="2"/>
              <a:buChar char="Ø"/>
            </a:pPr>
            <a:r>
              <a:rPr lang="zh-CN" altLang="en-US" sz="2500" b="1" dirty="0">
                <a:solidFill>
                  <a:schemeClr val="tx1"/>
                </a:solidFill>
                <a:latin typeface="楷体" pitchFamily="49" charset="-122"/>
                <a:ea typeface="楷体" pitchFamily="49" charset="-122"/>
              </a:rPr>
              <a:t>语法分析器</a:t>
            </a:r>
            <a:r>
              <a:rPr lang="en-US" altLang="zh-CN" sz="2500" b="1" dirty="0">
                <a:solidFill>
                  <a:schemeClr val="tx1"/>
                </a:solidFill>
                <a:ea typeface="楷体" pitchFamily="49" charset="-122"/>
                <a:cs typeface="Times New Roman" pitchFamily="18" charset="0"/>
              </a:rPr>
              <a:t>(parser)</a:t>
            </a:r>
            <a:r>
              <a:rPr lang="zh-CN" altLang="en-US" sz="2500" b="1" dirty="0">
                <a:solidFill>
                  <a:schemeClr val="tx1"/>
                </a:solidFill>
                <a:latin typeface="楷体" pitchFamily="49" charset="-122"/>
                <a:ea typeface="楷体" pitchFamily="49" charset="-122"/>
              </a:rPr>
              <a:t>从词法分析器输出的</a:t>
            </a:r>
            <a:r>
              <a:rPr lang="en-US" altLang="zh-CN" sz="2500" b="1" dirty="0">
                <a:solidFill>
                  <a:schemeClr val="tx1"/>
                </a:solidFill>
                <a:ea typeface="楷体" pitchFamily="49" charset="-122"/>
                <a:cs typeface="Times New Roman" pitchFamily="18" charset="0"/>
              </a:rPr>
              <a:t>token</a:t>
            </a:r>
            <a:r>
              <a:rPr lang="zh-CN" altLang="en-US" sz="2500" b="1" dirty="0">
                <a:solidFill>
                  <a:schemeClr val="tx1"/>
                </a:solidFill>
                <a:latin typeface="楷体" pitchFamily="49" charset="-122"/>
                <a:ea typeface="楷体" pitchFamily="49" charset="-122"/>
              </a:rPr>
              <a:t>序列中</a:t>
            </a:r>
            <a:r>
              <a:rPr lang="zh-CN" altLang="en-US" sz="2500" b="1" dirty="0">
                <a:solidFill>
                  <a:schemeClr val="tx2">
                    <a:lumMod val="60000"/>
                    <a:lumOff val="40000"/>
                  </a:schemeClr>
                </a:solidFill>
                <a:latin typeface="楷体" pitchFamily="49" charset="-122"/>
                <a:ea typeface="楷体" pitchFamily="49" charset="-122"/>
              </a:rPr>
              <a:t>识别出各类短语</a:t>
            </a:r>
            <a:r>
              <a:rPr lang="zh-CN" altLang="en-US" sz="2500" b="1" dirty="0">
                <a:solidFill>
                  <a:schemeClr val="tx1"/>
                </a:solidFill>
                <a:latin typeface="楷体" pitchFamily="49" charset="-122"/>
                <a:ea typeface="楷体" pitchFamily="49" charset="-122"/>
              </a:rPr>
              <a:t>，并</a:t>
            </a:r>
            <a:r>
              <a:rPr lang="zh-CN" altLang="en-US" sz="2500" b="1" dirty="0">
                <a:solidFill>
                  <a:schemeClr val="tx2">
                    <a:lumMod val="60000"/>
                    <a:lumOff val="40000"/>
                  </a:schemeClr>
                </a:solidFill>
                <a:latin typeface="楷体" pitchFamily="49" charset="-122"/>
                <a:ea typeface="楷体" pitchFamily="49" charset="-122"/>
              </a:rPr>
              <a:t>构造语法分析树</a:t>
            </a:r>
            <a:r>
              <a:rPr lang="en-US" altLang="zh-CN" sz="2500" b="1" dirty="0">
                <a:solidFill>
                  <a:schemeClr val="tx1"/>
                </a:solidFill>
                <a:ea typeface="楷体" pitchFamily="49" charset="-122"/>
                <a:cs typeface="Times New Roman" pitchFamily="18" charset="0"/>
              </a:rPr>
              <a:t>(parse tree)</a:t>
            </a:r>
            <a:endParaRPr lang="en-US" altLang="zh-CN" sz="2500" b="1" dirty="0">
              <a:solidFill>
                <a:schemeClr val="tx1"/>
              </a:solidFill>
              <a:latin typeface="楷体" pitchFamily="49" charset="-122"/>
              <a:ea typeface="楷体" pitchFamily="49" charset="-122"/>
            </a:endParaRPr>
          </a:p>
          <a:p>
            <a:pPr lvl="1">
              <a:lnSpc>
                <a:spcPct val="110000"/>
              </a:lnSpc>
              <a:buClrTx/>
              <a:buFont typeface="Wingdings" pitchFamily="2" charset="2"/>
              <a:buChar char="Ø"/>
              <a:defRPr/>
            </a:pPr>
            <a:r>
              <a:rPr lang="zh-CN" altLang="en-US" sz="2000" b="1" dirty="0">
                <a:solidFill>
                  <a:schemeClr val="tx1"/>
                </a:solidFill>
                <a:latin typeface="楷体" pitchFamily="49" charset="-122"/>
              </a:rPr>
              <a:t>语法分析树描述了</a:t>
            </a:r>
            <a:r>
              <a:rPr lang="zh-CN" altLang="en-US" sz="2000" b="1" dirty="0">
                <a:solidFill>
                  <a:schemeClr val="tx1"/>
                </a:solidFill>
                <a:cs typeface="Times New Roman" panose="02020603050405020304" pitchFamily="18" charset="0"/>
              </a:rPr>
              <a:t>句子</a:t>
            </a:r>
            <a:r>
              <a:rPr lang="zh-CN" altLang="en-US" sz="2000" b="1" dirty="0">
                <a:solidFill>
                  <a:schemeClr val="tx1"/>
                </a:solidFill>
                <a:latin typeface="楷体" pitchFamily="49" charset="-122"/>
              </a:rPr>
              <a:t>的语法结构</a:t>
            </a:r>
          </a:p>
          <a:p>
            <a:endParaRPr lang="en-US" altLang="zh-CN" b="1" dirty="0"/>
          </a:p>
          <a:p>
            <a:endParaRPr lang="zh-CN" altLang="en-US" sz="2800" dirty="0"/>
          </a:p>
        </p:txBody>
      </p:sp>
      <p:pic>
        <p:nvPicPr>
          <p:cNvPr id="10" name="Picture 74"/>
          <p:cNvPicPr>
            <a:picLocks noChangeAspect="1" noChangeArrowheads="1"/>
          </p:cNvPicPr>
          <p:nvPr/>
        </p:nvPicPr>
        <p:blipFill>
          <a:blip r:embed="rId3" cstate="print">
            <a:lum contrast="10000"/>
            <a:extLst>
              <a:ext uri="{28A0092B-C50C-407E-A947-70E740481C1C}">
                <a14:useLocalDpi xmlns:a14="http://schemas.microsoft.com/office/drawing/2010/main" val="0"/>
              </a:ext>
            </a:extLst>
          </a:blip>
          <a:srcRect/>
          <a:stretch>
            <a:fillRect/>
          </a:stretch>
        </p:blipFill>
        <p:spPr bwMode="auto">
          <a:xfrm>
            <a:off x="1062406" y="2211710"/>
            <a:ext cx="5597826" cy="18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3"/>
          <p:cNvPicPr>
            <a:picLocks noChangeAspect="1" noChangeArrowheads="1"/>
          </p:cNvPicPr>
          <p:nvPr/>
        </p:nvPicPr>
        <p:blipFill>
          <a:blip r:embed="rId4" cstate="print">
            <a:lum contrast="10000"/>
            <a:extLst>
              <a:ext uri="{28A0092B-C50C-407E-A947-70E740481C1C}">
                <a14:useLocalDpi xmlns:a14="http://schemas.microsoft.com/office/drawing/2010/main" val="0"/>
              </a:ext>
            </a:extLst>
          </a:blip>
          <a:srcRect/>
          <a:stretch>
            <a:fillRect/>
          </a:stretch>
        </p:blipFill>
        <p:spPr bwMode="auto">
          <a:xfrm>
            <a:off x="1016630" y="4124003"/>
            <a:ext cx="5575786" cy="65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027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 calcmode="lin" valueType="num">
                                      <p:cBhvr>
                                        <p:cTn id="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内容占位符 2"/>
          <p:cNvSpPr>
            <a:spLocks noGrp="1"/>
          </p:cNvSpPr>
          <p:nvPr>
            <p:ph idx="1"/>
          </p:nvPr>
        </p:nvSpPr>
        <p:spPr>
          <a:xfrm>
            <a:off x="-252536" y="857238"/>
            <a:ext cx="9468006" cy="2588022"/>
          </a:xfrm>
        </p:spPr>
        <p:txBody>
          <a:bodyPr/>
          <a:lstStyle/>
          <a:p>
            <a:pPr marL="0" indent="0">
              <a:buFont typeface="Wingdings" pitchFamily="2" charset="2"/>
              <a:buNone/>
              <a:defRPr/>
            </a:pPr>
            <a:r>
              <a:rPr lang="en-US" altLang="zh-CN" sz="2800" dirty="0">
                <a:solidFill>
                  <a:srgbClr val="0000FF"/>
                </a:solidFill>
              </a:rPr>
              <a:t>	    </a:t>
            </a:r>
            <a:r>
              <a:rPr lang="en-US" altLang="zh-CN" sz="2800" b="1" dirty="0">
                <a:solidFill>
                  <a:schemeClr val="tx1"/>
                </a:solidFill>
              </a:rPr>
              <a:t>position  =   initial  +   rate  *    60     ;</a:t>
            </a:r>
          </a:p>
          <a:p>
            <a:pPr marL="0" indent="0">
              <a:buFont typeface="Wingdings" pitchFamily="2" charset="2"/>
              <a:buNone/>
              <a:defRPr/>
            </a:pPr>
            <a:r>
              <a:rPr lang="en-US" altLang="zh-CN" sz="1000" b="1" dirty="0">
                <a:solidFill>
                  <a:schemeClr val="tx1"/>
                </a:solidFill>
              </a:rPr>
              <a:t>       </a:t>
            </a:r>
            <a:r>
              <a:rPr lang="en-US" altLang="zh-CN" sz="1600" b="1" dirty="0">
                <a:solidFill>
                  <a:schemeClr val="tx1"/>
                </a:solidFill>
              </a:rPr>
              <a:t>                     &lt;id, position&gt;  &lt;=&gt;   &lt;</a:t>
            </a:r>
            <a:r>
              <a:rPr lang="en-US" altLang="zh-CN" sz="1600" b="1" dirty="0" err="1">
                <a:solidFill>
                  <a:schemeClr val="tx1"/>
                </a:solidFill>
              </a:rPr>
              <a:t>id,initial</a:t>
            </a:r>
            <a:r>
              <a:rPr lang="en-US" altLang="zh-CN" sz="1600" b="1" dirty="0">
                <a:solidFill>
                  <a:schemeClr val="tx1"/>
                </a:solidFill>
              </a:rPr>
              <a:t>&gt;  &lt;+&gt; &lt;id, rate&gt; &lt;*&gt; &lt;num,60&gt; &lt;;&gt;</a:t>
            </a:r>
          </a:p>
          <a:p>
            <a:pPr>
              <a:defRPr/>
            </a:pPr>
            <a:endParaRPr lang="zh-CN" altLang="en-US" sz="2000" dirty="0"/>
          </a:p>
        </p:txBody>
      </p:sp>
      <p:sp>
        <p:nvSpPr>
          <p:cNvPr id="26626"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例</a:t>
            </a:r>
            <a:r>
              <a:rPr lang="en-US" altLang="zh-CN" sz="3000" dirty="0">
                <a:solidFill>
                  <a:schemeClr val="tx1"/>
                </a:solidFill>
                <a:latin typeface="微软雅黑" pitchFamily="34" charset="-122"/>
                <a:ea typeface="微软雅黑" pitchFamily="34" charset="-122"/>
              </a:rPr>
              <a:t>1</a:t>
            </a:r>
            <a:r>
              <a:rPr lang="zh-CN" altLang="en-US" sz="3000" dirty="0">
                <a:solidFill>
                  <a:schemeClr val="tx1"/>
                </a:solidFill>
                <a:latin typeface="微软雅黑" pitchFamily="34" charset="-122"/>
                <a:ea typeface="微软雅黑" pitchFamily="34" charset="-122"/>
              </a:rPr>
              <a:t>：赋</a:t>
            </a:r>
            <a:r>
              <a:rPr lang="zh-CN" altLang="en-US" sz="3000" spc="300" dirty="0">
                <a:solidFill>
                  <a:schemeClr val="tx1"/>
                </a:solidFill>
                <a:latin typeface="微软雅黑" pitchFamily="34" charset="-122"/>
                <a:ea typeface="微软雅黑" pitchFamily="34" charset="-122"/>
              </a:rPr>
              <a:t>值语句的分析树</a:t>
            </a:r>
          </a:p>
        </p:txBody>
      </p:sp>
      <p:grpSp>
        <p:nvGrpSpPr>
          <p:cNvPr id="9" name="组合 14"/>
          <p:cNvGrpSpPr/>
          <p:nvPr/>
        </p:nvGrpSpPr>
        <p:grpSpPr>
          <a:xfrm>
            <a:off x="-786" y="195486"/>
            <a:ext cx="756363" cy="432048"/>
            <a:chOff x="-786" y="195486"/>
            <a:chExt cx="756363" cy="432048"/>
          </a:xfrm>
        </p:grpSpPr>
        <p:sp>
          <p:nvSpPr>
            <p:cNvPr id="10" name="五边形 9"/>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五边形 1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7" name="组合 6"/>
          <p:cNvGrpSpPr/>
          <p:nvPr/>
        </p:nvGrpSpPr>
        <p:grpSpPr>
          <a:xfrm>
            <a:off x="1187624" y="1923678"/>
            <a:ext cx="6088835" cy="2578381"/>
            <a:chOff x="787421" y="2081601"/>
            <a:chExt cx="7409259" cy="3061899"/>
          </a:xfrm>
        </p:grpSpPr>
        <p:grpSp>
          <p:nvGrpSpPr>
            <p:cNvPr id="3" name="组合 2"/>
            <p:cNvGrpSpPr/>
            <p:nvPr/>
          </p:nvGrpSpPr>
          <p:grpSpPr>
            <a:xfrm>
              <a:off x="787421" y="2081601"/>
              <a:ext cx="7409259" cy="3061899"/>
              <a:chOff x="787421" y="2081601"/>
              <a:chExt cx="7409259" cy="3061899"/>
            </a:xfrm>
          </p:grpSpPr>
          <p:pic>
            <p:nvPicPr>
              <p:cNvPr id="2" name="图片 1"/>
              <p:cNvPicPr>
                <a:picLocks noChangeAspect="1"/>
              </p:cNvPicPr>
              <p:nvPr/>
            </p:nvPicPr>
            <p:blipFill>
              <a:blip r:embed="rId3"/>
              <a:stretch>
                <a:fillRect/>
              </a:stretch>
            </p:blipFill>
            <p:spPr>
              <a:xfrm>
                <a:off x="787421" y="2081601"/>
                <a:ext cx="7409259" cy="3061899"/>
              </a:xfrm>
              <a:prstGeom prst="rect">
                <a:avLst/>
              </a:prstGeom>
            </p:spPr>
          </p:pic>
          <p:cxnSp>
            <p:nvCxnSpPr>
              <p:cNvPr id="4" name="直接连接符 3"/>
              <p:cNvCxnSpPr/>
              <p:nvPr/>
            </p:nvCxnSpPr>
            <p:spPr>
              <a:xfrm>
                <a:off x="3779912" y="2427734"/>
                <a:ext cx="2448272" cy="36004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6048164" y="2787775"/>
                <a:ext cx="360040" cy="229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t>
                </a:r>
                <a:endParaRPr lang="zh-CN" altLang="en-US" sz="2400" b="1" dirty="0">
                  <a:solidFill>
                    <a:schemeClr val="tx1"/>
                  </a:solidFill>
                </a:endParaRPr>
              </a:p>
            </p:txBody>
          </p:sp>
        </p:grpSp>
        <p:sp>
          <p:nvSpPr>
            <p:cNvPr id="6" name="矩形 5"/>
            <p:cNvSpPr/>
            <p:nvPr/>
          </p:nvSpPr>
          <p:spPr>
            <a:xfrm>
              <a:off x="2771800" y="2643758"/>
              <a:ext cx="21602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555776" y="3003798"/>
            <a:ext cx="4824536" cy="1512168"/>
            <a:chOff x="2555776" y="3003798"/>
            <a:chExt cx="4824536" cy="1512168"/>
          </a:xfrm>
        </p:grpSpPr>
        <p:sp>
          <p:nvSpPr>
            <p:cNvPr id="8" name="矩形 7"/>
            <p:cNvSpPr/>
            <p:nvPr/>
          </p:nvSpPr>
          <p:spPr>
            <a:xfrm>
              <a:off x="2555776" y="3003798"/>
              <a:ext cx="1091039" cy="1008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13009" y="3507854"/>
              <a:ext cx="1091039" cy="1008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289273" y="3507854"/>
              <a:ext cx="1091039" cy="1008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p:cTn id="7" dur="500" fill="hold"/>
                                        <p:tgtEl>
                                          <p:spTgt spid="307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72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72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0723">
                                            <p:txEl>
                                              <p:pRg st="1" end="1"/>
                                            </p:txEl>
                                          </p:spTgt>
                                        </p:tgtEl>
                                        <p:attrNameLst>
                                          <p:attrName>style.visibility</p:attrName>
                                        </p:attrNameLst>
                                      </p:cBhvr>
                                      <p:to>
                                        <p:strVal val="visible"/>
                                      </p:to>
                                    </p:set>
                                    <p:anim calcmode="lin" valueType="num">
                                      <p:cBhvr>
                                        <p:cTn id="14" dur="500" fill="hold"/>
                                        <p:tgtEl>
                                          <p:spTgt spid="3072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072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07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57138"/>
          </a:xfrm>
          <a:prstGeom prst="rect">
            <a:avLst/>
          </a:prstGeom>
          <a:ln w="12700">
            <a:noFill/>
          </a:ln>
        </p:spPr>
        <p:txBody>
          <a:bodyPr>
            <a:spAutoFit/>
          </a:bodyPr>
          <a:lstStyle/>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1.1 什么是编译</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1.2 编译系统的结构</a:t>
            </a:r>
          </a:p>
          <a:p>
            <a:pPr>
              <a:lnSpc>
                <a:spcPts val="4000"/>
              </a:lnSpc>
              <a:defRPr/>
            </a:pPr>
            <a:r>
              <a:rPr lang="en-US" altLang="zh-CN" sz="2500" b="1" dirty="0">
                <a:solidFill>
                  <a:schemeClr val="tx2">
                    <a:lumMod val="60000"/>
                    <a:lumOff val="40000"/>
                  </a:schemeClr>
                </a:solidFill>
                <a:latin typeface="微软雅黑" pitchFamily="34" charset="-122"/>
                <a:ea typeface="微软雅黑" pitchFamily="34" charset="-122"/>
              </a:rPr>
              <a:t>1.3 </a:t>
            </a:r>
            <a:r>
              <a:rPr lang="zh-CN" altLang="en-US" sz="2500" b="1" dirty="0">
                <a:solidFill>
                  <a:schemeClr val="tx2">
                    <a:lumMod val="60000"/>
                    <a:lumOff val="40000"/>
                  </a:schemeClr>
                </a:solidFill>
                <a:latin typeface="微软雅黑" pitchFamily="34" charset="-122"/>
                <a:ea typeface="微软雅黑" pitchFamily="34" charset="-122"/>
              </a:rPr>
              <a:t>编译程序的生成</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1.</a:t>
            </a:r>
            <a:r>
              <a:rPr lang="en-US" altLang="zh-CN" sz="2500" b="1" dirty="0">
                <a:solidFill>
                  <a:schemeClr val="tx2">
                    <a:lumMod val="60000"/>
                    <a:lumOff val="40000"/>
                  </a:schemeClr>
                </a:solidFill>
                <a:latin typeface="微软雅黑" pitchFamily="34" charset="-122"/>
                <a:ea typeface="微软雅黑" pitchFamily="34" charset="-122"/>
              </a:rPr>
              <a:t>4</a:t>
            </a:r>
            <a:r>
              <a:rPr lang="zh-CN" altLang="en-US" sz="2500" b="1" dirty="0">
                <a:solidFill>
                  <a:schemeClr val="tx2">
                    <a:lumMod val="60000"/>
                    <a:lumOff val="40000"/>
                  </a:schemeClr>
                </a:solidFill>
                <a:latin typeface="微软雅黑" pitchFamily="34" charset="-122"/>
                <a:ea typeface="微软雅黑" pitchFamily="34" charset="-122"/>
              </a:rPr>
              <a:t> 为什么要学习编译原理</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1.</a:t>
            </a:r>
            <a:r>
              <a:rPr lang="en-US" altLang="zh-CN" sz="2500" b="1" dirty="0">
                <a:solidFill>
                  <a:schemeClr val="tx2">
                    <a:lumMod val="60000"/>
                    <a:lumOff val="40000"/>
                  </a:schemeClr>
                </a:solidFill>
                <a:latin typeface="微软雅黑" pitchFamily="34" charset="-122"/>
                <a:ea typeface="微软雅黑" pitchFamily="34" charset="-122"/>
              </a:rPr>
              <a:t>5 </a:t>
            </a:r>
            <a:r>
              <a:rPr lang="zh-CN" altLang="en-US" sz="2500" b="1" dirty="0">
                <a:solidFill>
                  <a:schemeClr val="tx2">
                    <a:lumMod val="60000"/>
                    <a:lumOff val="40000"/>
                  </a:schemeClr>
                </a:solidFill>
                <a:latin typeface="微软雅黑" pitchFamily="34" charset="-122"/>
                <a:ea typeface="微软雅黑"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2948905"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itchFamily="34" charset="-122"/>
                <a:ea typeface="微软雅黑" pitchFamily="34" charset="-122"/>
              </a:rPr>
              <a:t>本章内容</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597790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14"/>
          <p:cNvGrpSpPr/>
          <p:nvPr/>
        </p:nvGrpSpPr>
        <p:grpSpPr>
          <a:xfrm>
            <a:off x="-786" y="195486"/>
            <a:ext cx="756363" cy="432048"/>
            <a:chOff x="-786" y="195486"/>
            <a:chExt cx="756363" cy="432048"/>
          </a:xfrm>
        </p:grpSpPr>
        <p:sp>
          <p:nvSpPr>
            <p:cNvPr id="59" name="五边形 5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五边形 59"/>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61" name="Rectangle 2"/>
          <p:cNvSpPr>
            <a:spLocks noGrp="1" noChangeArrowheads="1"/>
          </p:cNvSpPr>
          <p:nvPr>
            <p:ph type="title"/>
          </p:nvPr>
        </p:nvSpPr>
        <p:spPr>
          <a:xfrm>
            <a:off x="642910" y="-10870"/>
            <a:ext cx="8229600" cy="939546"/>
          </a:xfrm>
        </p:spPr>
        <p:txBody>
          <a:bodyPr>
            <a:normAutofit/>
          </a:bodyPr>
          <a:lstStyle/>
          <a:p>
            <a:pPr algn="l"/>
            <a:r>
              <a:rPr lang="en-US" altLang="zh-CN" sz="3000" b="1" dirty="0">
                <a:solidFill>
                  <a:schemeClr val="bg1"/>
                </a:solidFill>
                <a:latin typeface="微软雅黑" pitchFamily="34" charset="-122"/>
                <a:ea typeface="微软雅黑" pitchFamily="34" charset="-122"/>
              </a:rPr>
              <a:t> </a:t>
            </a:r>
            <a:r>
              <a:rPr lang="zh-CN" altLang="en-US" sz="3000" b="1" spc="300" dirty="0">
                <a:solidFill>
                  <a:schemeClr val="tx1"/>
                </a:solidFill>
                <a:latin typeface="微软雅黑" pitchFamily="34" charset="-122"/>
                <a:ea typeface="微软雅黑" pitchFamily="34" charset="-122"/>
              </a:rPr>
              <a:t>例</a:t>
            </a:r>
            <a:r>
              <a:rPr lang="en-US" altLang="zh-CN" sz="3000" b="1" spc="300" dirty="0">
                <a:solidFill>
                  <a:schemeClr val="tx1"/>
                </a:solidFill>
                <a:latin typeface="微软雅黑" pitchFamily="34" charset="-122"/>
                <a:ea typeface="微软雅黑" pitchFamily="34" charset="-122"/>
              </a:rPr>
              <a:t>2</a:t>
            </a:r>
            <a:r>
              <a:rPr lang="zh-CN" altLang="en-US" sz="3000" b="1" spc="300" dirty="0">
                <a:solidFill>
                  <a:schemeClr val="tx1"/>
                </a:solidFill>
                <a:latin typeface="微软雅黑" pitchFamily="34" charset="-122"/>
                <a:ea typeface="微软雅黑" pitchFamily="34" charset="-122"/>
              </a:rPr>
              <a:t>：变量声明语句的分析树</a:t>
            </a:r>
          </a:p>
        </p:txBody>
      </p:sp>
      <p:sp>
        <p:nvSpPr>
          <p:cNvPr id="62" name="内容占位符 2"/>
          <p:cNvSpPr>
            <a:spLocks noGrp="1"/>
          </p:cNvSpPr>
          <p:nvPr>
            <p:ph idx="1"/>
          </p:nvPr>
        </p:nvSpPr>
        <p:spPr>
          <a:xfrm>
            <a:off x="557242" y="857238"/>
            <a:ext cx="8229600" cy="3823073"/>
          </a:xfrm>
        </p:spPr>
        <p:txBody>
          <a:bodyPr>
            <a:normAutofit/>
          </a:bodyPr>
          <a:lstStyle/>
          <a:p>
            <a:pPr>
              <a:buClrTx/>
              <a:buFont typeface="Wingdings" pitchFamily="2" charset="2"/>
              <a:buChar char="Ø"/>
            </a:pPr>
            <a:r>
              <a:rPr lang="zh-CN" altLang="en-US" sz="2500" b="1" dirty="0">
                <a:solidFill>
                  <a:schemeClr val="tx1"/>
                </a:solidFill>
                <a:latin typeface="楷体" pitchFamily="49" charset="-122"/>
                <a:cs typeface="Times New Roman" pitchFamily="18" charset="0"/>
              </a:rPr>
              <a:t>文法：</a:t>
            </a:r>
            <a:endParaRPr lang="en-US" altLang="zh-CN" sz="2500" b="1" dirty="0">
              <a:solidFill>
                <a:schemeClr val="tx1"/>
              </a:solidFill>
              <a:latin typeface="楷体" pitchFamily="49" charset="-122"/>
              <a:cs typeface="Times New Roman" pitchFamily="18" charset="0"/>
            </a:endParaRPr>
          </a:p>
          <a:p>
            <a:pPr lvl="1">
              <a:buNone/>
            </a:pP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D</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 &lt;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IDS</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a:t>
            </a:r>
          </a:p>
          <a:p>
            <a:pPr lvl="1">
              <a:buNone/>
            </a:pP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T</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 </a:t>
            </a:r>
            <a:r>
              <a:rPr lang="en-US" altLang="zh-CN" sz="2500" b="1" dirty="0" err="1">
                <a:solidFill>
                  <a:schemeClr val="tx1"/>
                </a:solidFill>
                <a:latin typeface="Times New Roman" panose="02020603050405020304" pitchFamily="18" charset="0"/>
                <a:ea typeface="楷体_GB2312" pitchFamily="49" charset="-122"/>
                <a:cs typeface="Times New Roman" panose="02020603050405020304" pitchFamily="18" charset="0"/>
              </a:rPr>
              <a:t>int</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 real | char | </a:t>
            </a:r>
            <a:r>
              <a:rPr lang="en-US" altLang="zh-CN" sz="2500" b="1" dirty="0" err="1">
                <a:solidFill>
                  <a:schemeClr val="tx1"/>
                </a:solidFill>
                <a:latin typeface="Times New Roman" panose="02020603050405020304" pitchFamily="18" charset="0"/>
                <a:ea typeface="楷体_GB2312" pitchFamily="49" charset="-122"/>
                <a:cs typeface="Times New Roman" panose="02020603050405020304" pitchFamily="18" charset="0"/>
              </a:rPr>
              <a:t>bool</a:t>
            </a:r>
            <a:endPar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lvl="1">
              <a:buNone/>
            </a:pP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IDS</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 id | &lt;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IDS</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&gt;, id </a:t>
            </a:r>
            <a:endParaRPr lang="zh-CN" altLang="en-US" sz="25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a:buClrTx/>
              <a:buFont typeface="Wingdings" pitchFamily="2" charset="2"/>
              <a:buChar char="Ø"/>
            </a:pPr>
            <a:r>
              <a:rPr lang="zh-CN" altLang="en-US" sz="2500" b="1" dirty="0">
                <a:solidFill>
                  <a:schemeClr val="tx1"/>
                </a:solidFill>
                <a:latin typeface="楷体" pitchFamily="49" charset="-122"/>
                <a:cs typeface="Times New Roman" pitchFamily="18" charset="0"/>
              </a:rPr>
              <a:t>输入：</a:t>
            </a:r>
            <a:endParaRPr lang="en-US" altLang="zh-CN" sz="2500" b="1" dirty="0">
              <a:solidFill>
                <a:schemeClr val="tx1"/>
              </a:solidFill>
              <a:latin typeface="楷体" pitchFamily="49" charset="-122"/>
              <a:cs typeface="Times New Roman" pitchFamily="18" charset="0"/>
            </a:endParaRPr>
          </a:p>
          <a:p>
            <a:pPr lvl="1">
              <a:buNone/>
            </a:pPr>
            <a:r>
              <a:rPr lang="en-US" altLang="zh-CN" sz="2500" b="1" dirty="0" err="1">
                <a:solidFill>
                  <a:schemeClr val="tx1"/>
                </a:solidFill>
                <a:latin typeface="Times New Roman" panose="02020603050405020304" pitchFamily="18" charset="0"/>
                <a:ea typeface="楷体_GB2312" pitchFamily="49" charset="-122"/>
                <a:cs typeface="Times New Roman" panose="02020603050405020304" pitchFamily="18" charset="0"/>
              </a:rPr>
              <a:t>int</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 a </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b</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c</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a:t>
            </a:r>
            <a:endParaRPr lang="zh-CN" altLang="en-US" sz="2500" b="1" dirty="0">
              <a:solidFill>
                <a:schemeClr val="tx1"/>
              </a:solidFill>
              <a:latin typeface="Times New Roman" panose="02020603050405020304" pitchFamily="18" charset="0"/>
              <a:ea typeface="楷体_GB2312" pitchFamily="49" charset="-122"/>
              <a:cs typeface="Times New Roman" panose="02020603050405020304" pitchFamily="18" charset="0"/>
            </a:endParaRPr>
          </a:p>
        </p:txBody>
      </p:sp>
      <p:grpSp>
        <p:nvGrpSpPr>
          <p:cNvPr id="63" name="组合 62"/>
          <p:cNvGrpSpPr/>
          <p:nvPr/>
        </p:nvGrpSpPr>
        <p:grpSpPr>
          <a:xfrm>
            <a:off x="4932040" y="907412"/>
            <a:ext cx="4071966" cy="3588073"/>
            <a:chOff x="3837410" y="2390105"/>
            <a:chExt cx="3025328" cy="2555789"/>
          </a:xfrm>
        </p:grpSpPr>
        <p:sp>
          <p:nvSpPr>
            <p:cNvPr id="64" name="Rectangle 45"/>
            <p:cNvSpPr>
              <a:spLocks noChangeArrowheads="1"/>
            </p:cNvSpPr>
            <p:nvPr/>
          </p:nvSpPr>
          <p:spPr bwMode="auto">
            <a:xfrm>
              <a:off x="5471320" y="3364805"/>
              <a:ext cx="377539" cy="3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zh-CN" altLang="en-US" sz="2500" b="1" dirty="0">
                  <a:latin typeface="Times New Roman" pitchFamily="18" charset="0"/>
                </a:rPr>
                <a:t>，</a:t>
              </a:r>
            </a:p>
          </p:txBody>
        </p:sp>
        <p:sp>
          <p:nvSpPr>
            <p:cNvPr id="65" name="Rectangle 46"/>
            <p:cNvSpPr>
              <a:spLocks noChangeArrowheads="1"/>
            </p:cNvSpPr>
            <p:nvPr/>
          </p:nvSpPr>
          <p:spPr bwMode="auto">
            <a:xfrm>
              <a:off x="6372200" y="2950121"/>
              <a:ext cx="490538" cy="31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90000"/>
                </a:lnSpc>
                <a:spcBef>
                  <a:spcPct val="20000"/>
                </a:spcBef>
                <a:buClr>
                  <a:schemeClr val="tx2"/>
                </a:buClr>
                <a:buSzPct val="75000"/>
                <a:buFont typeface="Monotype Sorts"/>
                <a:buNone/>
              </a:pPr>
              <a:r>
                <a:rPr kumimoji="1" lang="en-US" altLang="zh-CN" sz="2500" b="1" dirty="0">
                  <a:latin typeface="Times New Roman" pitchFamily="18" charset="0"/>
                </a:rPr>
                <a:t>;</a:t>
              </a:r>
              <a:endParaRPr kumimoji="1" lang="zh-CN" altLang="en-US" sz="2500" b="1" dirty="0">
                <a:latin typeface="Times New Roman" pitchFamily="18" charset="0"/>
              </a:endParaRPr>
            </a:p>
          </p:txBody>
        </p:sp>
        <p:sp>
          <p:nvSpPr>
            <p:cNvPr id="66" name="Line 47"/>
            <p:cNvSpPr>
              <a:spLocks noChangeShapeType="1"/>
            </p:cNvSpPr>
            <p:nvPr/>
          </p:nvSpPr>
          <p:spPr bwMode="auto">
            <a:xfrm flipH="1">
              <a:off x="4932040" y="3219821"/>
              <a:ext cx="648072" cy="216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67" name="Line 48"/>
            <p:cNvSpPr>
              <a:spLocks noChangeShapeType="1"/>
            </p:cNvSpPr>
            <p:nvPr/>
          </p:nvSpPr>
          <p:spPr bwMode="auto">
            <a:xfrm>
              <a:off x="5580112" y="3184624"/>
              <a:ext cx="1588" cy="2512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68" name="Line 49"/>
            <p:cNvSpPr>
              <a:spLocks noChangeShapeType="1"/>
            </p:cNvSpPr>
            <p:nvPr/>
          </p:nvSpPr>
          <p:spPr bwMode="auto">
            <a:xfrm>
              <a:off x="5580112" y="3219822"/>
              <a:ext cx="432048" cy="216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69" name="Rectangle 51"/>
            <p:cNvSpPr>
              <a:spLocks noChangeArrowheads="1"/>
            </p:cNvSpPr>
            <p:nvPr/>
          </p:nvSpPr>
          <p:spPr bwMode="auto">
            <a:xfrm>
              <a:off x="5326176" y="2390105"/>
              <a:ext cx="581195"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itchFamily="18" charset="0"/>
                  <a:ea typeface="楷体_GB2312" pitchFamily="49" charset="-122"/>
                </a:rPr>
                <a:t>&lt;</a:t>
              </a:r>
              <a:r>
                <a:rPr kumimoji="1" lang="en-US" altLang="zh-CN" sz="2500" b="1" i="1" dirty="0">
                  <a:solidFill>
                    <a:srgbClr val="FF0000"/>
                  </a:solidFill>
                  <a:latin typeface="Times New Roman" pitchFamily="18" charset="0"/>
                  <a:ea typeface="楷体_GB2312" pitchFamily="49" charset="-122"/>
                </a:rPr>
                <a:t>D</a:t>
              </a:r>
              <a:r>
                <a:rPr kumimoji="1" lang="en-US" altLang="zh-CN" sz="2500" b="1" dirty="0">
                  <a:solidFill>
                    <a:srgbClr val="FF0000"/>
                  </a:solidFill>
                  <a:latin typeface="Times New Roman" pitchFamily="18" charset="0"/>
                  <a:ea typeface="楷体_GB2312" pitchFamily="49" charset="-122"/>
                </a:rPr>
                <a:t>&gt;</a:t>
              </a:r>
            </a:p>
          </p:txBody>
        </p:sp>
        <p:sp>
          <p:nvSpPr>
            <p:cNvPr id="70" name="Rectangle 52"/>
            <p:cNvSpPr>
              <a:spLocks noChangeArrowheads="1"/>
            </p:cNvSpPr>
            <p:nvPr/>
          </p:nvSpPr>
          <p:spPr bwMode="auto">
            <a:xfrm>
              <a:off x="5217384" y="2863220"/>
              <a:ext cx="806290"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itchFamily="18" charset="0"/>
                  <a:ea typeface="楷体_GB2312" pitchFamily="49" charset="-122"/>
                </a:rPr>
                <a:t>&lt;</a:t>
              </a:r>
              <a:r>
                <a:rPr kumimoji="1" lang="en-US" altLang="zh-CN" sz="2500" b="1" i="1" dirty="0">
                  <a:solidFill>
                    <a:srgbClr val="FF0000"/>
                  </a:solidFill>
                  <a:latin typeface="Times New Roman" pitchFamily="18" charset="0"/>
                  <a:ea typeface="楷体_GB2312" pitchFamily="49" charset="-122"/>
                </a:rPr>
                <a:t>IDS</a:t>
              </a:r>
              <a:r>
                <a:rPr kumimoji="1" lang="en-US" altLang="zh-CN" sz="2500" b="1" dirty="0">
                  <a:solidFill>
                    <a:srgbClr val="FF0000"/>
                  </a:solidFill>
                  <a:latin typeface="Times New Roman" pitchFamily="18" charset="0"/>
                  <a:ea typeface="楷体_GB2312" pitchFamily="49" charset="-122"/>
                </a:rPr>
                <a:t>&gt;</a:t>
              </a:r>
            </a:p>
          </p:txBody>
        </p:sp>
        <p:sp>
          <p:nvSpPr>
            <p:cNvPr id="71" name="Rectangle 53"/>
            <p:cNvSpPr>
              <a:spLocks noChangeArrowheads="1"/>
            </p:cNvSpPr>
            <p:nvPr/>
          </p:nvSpPr>
          <p:spPr bwMode="auto">
            <a:xfrm>
              <a:off x="4102790" y="4221979"/>
              <a:ext cx="416841" cy="72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000" b="1" dirty="0">
                  <a:latin typeface="Times New Roman" pitchFamily="18" charset="0"/>
                </a:rPr>
                <a:t> </a:t>
              </a:r>
              <a:r>
                <a:rPr kumimoji="1" lang="en-US" altLang="zh-CN" sz="2500" b="1" dirty="0">
                  <a:latin typeface="Times New Roman" pitchFamily="18" charset="0"/>
                </a:rPr>
                <a:t>id</a:t>
              </a:r>
            </a:p>
            <a:p>
              <a:pPr eaLnBrk="0" hangingPunct="0">
                <a:lnSpc>
                  <a:spcPct val="110000"/>
                </a:lnSpc>
                <a:spcBef>
                  <a:spcPct val="20000"/>
                </a:spcBef>
                <a:buClr>
                  <a:schemeClr val="folHlink"/>
                </a:buClr>
                <a:buSzPct val="75000"/>
                <a:buFont typeface="Monotype Sorts"/>
                <a:buNone/>
              </a:pPr>
              <a:r>
                <a:rPr kumimoji="1" lang="en-US" altLang="zh-CN" sz="2500" b="1" dirty="0">
                  <a:latin typeface="Times New Roman" pitchFamily="18" charset="0"/>
                </a:rPr>
                <a:t>(</a:t>
              </a:r>
              <a:r>
                <a:rPr kumimoji="1" lang="en-US" altLang="zh-CN" sz="2500" b="1" i="1" dirty="0">
                  <a:latin typeface="Times New Roman" pitchFamily="18" charset="0"/>
                </a:rPr>
                <a:t>a</a:t>
              </a:r>
              <a:r>
                <a:rPr kumimoji="1" lang="en-US" altLang="zh-CN" sz="2500" b="1" dirty="0">
                  <a:latin typeface="Times New Roman" pitchFamily="18" charset="0"/>
                </a:rPr>
                <a:t>)</a:t>
              </a:r>
            </a:p>
          </p:txBody>
        </p:sp>
        <p:sp>
          <p:nvSpPr>
            <p:cNvPr id="72" name="Rectangle 54"/>
            <p:cNvSpPr>
              <a:spLocks noChangeArrowheads="1"/>
            </p:cNvSpPr>
            <p:nvPr/>
          </p:nvSpPr>
          <p:spPr bwMode="auto">
            <a:xfrm>
              <a:off x="3837410" y="2914384"/>
              <a:ext cx="554994"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itchFamily="18" charset="0"/>
                </a:rPr>
                <a:t>&lt;</a:t>
              </a:r>
              <a:r>
                <a:rPr kumimoji="1" lang="en-US" altLang="zh-CN" sz="2500" b="1" i="1" dirty="0">
                  <a:solidFill>
                    <a:srgbClr val="FF0000"/>
                  </a:solidFill>
                  <a:latin typeface="Times New Roman" pitchFamily="18" charset="0"/>
                </a:rPr>
                <a:t>T</a:t>
              </a:r>
              <a:r>
                <a:rPr kumimoji="1" lang="en-US" altLang="zh-CN" sz="2500" b="1" dirty="0">
                  <a:solidFill>
                    <a:srgbClr val="FF0000"/>
                  </a:solidFill>
                  <a:latin typeface="Times New Roman" pitchFamily="18" charset="0"/>
                </a:rPr>
                <a:t>&gt;</a:t>
              </a:r>
            </a:p>
          </p:txBody>
        </p:sp>
        <p:sp>
          <p:nvSpPr>
            <p:cNvPr id="73" name="Line 55"/>
            <p:cNvSpPr>
              <a:spLocks noChangeShapeType="1"/>
            </p:cNvSpPr>
            <p:nvPr/>
          </p:nvSpPr>
          <p:spPr bwMode="auto">
            <a:xfrm flipH="1">
              <a:off x="4139952" y="2715766"/>
              <a:ext cx="1440160" cy="216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p>
          </p:txBody>
        </p:sp>
        <p:sp>
          <p:nvSpPr>
            <p:cNvPr id="74" name="Line 56"/>
            <p:cNvSpPr>
              <a:spLocks noChangeShapeType="1"/>
            </p:cNvSpPr>
            <p:nvPr/>
          </p:nvSpPr>
          <p:spPr bwMode="auto">
            <a:xfrm>
              <a:off x="5580112" y="2715766"/>
              <a:ext cx="864096" cy="216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p>
          </p:txBody>
        </p:sp>
        <p:sp>
          <p:nvSpPr>
            <p:cNvPr id="75" name="Rectangle 57"/>
            <p:cNvSpPr>
              <a:spLocks noChangeArrowheads="1"/>
            </p:cNvSpPr>
            <p:nvPr/>
          </p:nvSpPr>
          <p:spPr bwMode="auto">
            <a:xfrm>
              <a:off x="4572000" y="3407813"/>
              <a:ext cx="806290"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itchFamily="18" charset="0"/>
                </a:rPr>
                <a:t>&lt;</a:t>
              </a:r>
              <a:r>
                <a:rPr kumimoji="1" lang="en-US" altLang="zh-CN" sz="2500" b="1" i="1" dirty="0">
                  <a:solidFill>
                    <a:srgbClr val="FF0000"/>
                  </a:solidFill>
                  <a:latin typeface="Times New Roman" pitchFamily="18" charset="0"/>
                </a:rPr>
                <a:t>IDS</a:t>
              </a:r>
              <a:r>
                <a:rPr kumimoji="1" lang="en-US" altLang="zh-CN" sz="2500" b="1" dirty="0">
                  <a:solidFill>
                    <a:srgbClr val="FF0000"/>
                  </a:solidFill>
                  <a:latin typeface="Times New Roman" pitchFamily="18" charset="0"/>
                </a:rPr>
                <a:t>&gt;</a:t>
              </a:r>
            </a:p>
          </p:txBody>
        </p:sp>
        <p:sp>
          <p:nvSpPr>
            <p:cNvPr id="76" name="Rectangle 58"/>
            <p:cNvSpPr>
              <a:spLocks noChangeArrowheads="1"/>
            </p:cNvSpPr>
            <p:nvPr/>
          </p:nvSpPr>
          <p:spPr bwMode="auto">
            <a:xfrm>
              <a:off x="5876872" y="3418384"/>
              <a:ext cx="403741" cy="72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rgbClr val="3333CC"/>
                </a:buClr>
                <a:buSzPct val="75000"/>
              </a:pPr>
              <a:r>
                <a:rPr kumimoji="1" lang="en-US" altLang="zh-CN" sz="2500" b="1" dirty="0">
                  <a:latin typeface="Times New Roman" pitchFamily="18" charset="0"/>
                </a:rPr>
                <a:t> id</a:t>
              </a:r>
            </a:p>
            <a:p>
              <a:pPr eaLnBrk="0" hangingPunct="0">
                <a:lnSpc>
                  <a:spcPct val="110000"/>
                </a:lnSpc>
                <a:spcBef>
                  <a:spcPct val="20000"/>
                </a:spcBef>
                <a:buClr>
                  <a:srgbClr val="3333CC"/>
                </a:buClr>
                <a:buSzPct val="75000"/>
              </a:pPr>
              <a:r>
                <a:rPr kumimoji="1" lang="en-US" altLang="zh-CN" sz="2500" b="1" dirty="0">
                  <a:latin typeface="Times New Roman" pitchFamily="18" charset="0"/>
                </a:rPr>
                <a:t>(</a:t>
              </a:r>
              <a:r>
                <a:rPr kumimoji="1" lang="en-US" altLang="zh-CN" sz="2500" b="1" i="1" dirty="0">
                  <a:latin typeface="Times New Roman" pitchFamily="18" charset="0"/>
                </a:rPr>
                <a:t>c</a:t>
              </a:r>
              <a:r>
                <a:rPr kumimoji="1" lang="en-US" altLang="zh-CN" sz="2500" b="1" dirty="0">
                  <a:latin typeface="Times New Roman" pitchFamily="18" charset="0"/>
                </a:rPr>
                <a:t>)</a:t>
              </a:r>
            </a:p>
          </p:txBody>
        </p:sp>
        <p:sp>
          <p:nvSpPr>
            <p:cNvPr id="77" name="Line 59"/>
            <p:cNvSpPr>
              <a:spLocks noChangeShapeType="1"/>
            </p:cNvSpPr>
            <p:nvPr/>
          </p:nvSpPr>
          <p:spPr bwMode="auto">
            <a:xfrm flipH="1">
              <a:off x="5580112" y="2715766"/>
              <a:ext cx="0" cy="2059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78" name="Line 60"/>
            <p:cNvSpPr>
              <a:spLocks noChangeShapeType="1"/>
            </p:cNvSpPr>
            <p:nvPr/>
          </p:nvSpPr>
          <p:spPr bwMode="auto">
            <a:xfrm flipH="1">
              <a:off x="4139952" y="3219152"/>
              <a:ext cx="0" cy="21669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79" name="Rectangle 61"/>
            <p:cNvSpPr>
              <a:spLocks noChangeArrowheads="1"/>
            </p:cNvSpPr>
            <p:nvPr/>
          </p:nvSpPr>
          <p:spPr bwMode="auto">
            <a:xfrm>
              <a:off x="3943562" y="3407813"/>
              <a:ext cx="416841"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err="1">
                  <a:latin typeface="Times New Roman" pitchFamily="18" charset="0"/>
                </a:rPr>
                <a:t>int</a:t>
              </a:r>
              <a:endParaRPr kumimoji="1" lang="en-US" altLang="zh-CN" sz="2500" b="1" dirty="0">
                <a:latin typeface="Times New Roman" pitchFamily="18" charset="0"/>
              </a:endParaRPr>
            </a:p>
          </p:txBody>
        </p:sp>
        <p:sp>
          <p:nvSpPr>
            <p:cNvPr id="80" name="Rectangle 62"/>
            <p:cNvSpPr>
              <a:spLocks noChangeArrowheads="1"/>
            </p:cNvSpPr>
            <p:nvPr/>
          </p:nvSpPr>
          <p:spPr bwMode="auto">
            <a:xfrm>
              <a:off x="4834409" y="3795812"/>
              <a:ext cx="377539" cy="3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zh-CN" altLang="en-US" sz="2500" b="1" dirty="0">
                  <a:latin typeface="Times New Roman" pitchFamily="18" charset="0"/>
                </a:rPr>
                <a:t>，</a:t>
              </a:r>
            </a:p>
          </p:txBody>
        </p:sp>
        <p:sp>
          <p:nvSpPr>
            <p:cNvPr id="81" name="Line 63"/>
            <p:cNvSpPr>
              <a:spLocks noChangeShapeType="1"/>
            </p:cNvSpPr>
            <p:nvPr/>
          </p:nvSpPr>
          <p:spPr bwMode="auto">
            <a:xfrm flipH="1">
              <a:off x="4283596" y="3723878"/>
              <a:ext cx="648444" cy="1255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82" name="Line 64"/>
            <p:cNvSpPr>
              <a:spLocks noChangeShapeType="1"/>
            </p:cNvSpPr>
            <p:nvPr/>
          </p:nvSpPr>
          <p:spPr bwMode="auto">
            <a:xfrm>
              <a:off x="4932040" y="3723878"/>
              <a:ext cx="1588" cy="17909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83" name="Line 65"/>
            <p:cNvSpPr>
              <a:spLocks noChangeShapeType="1"/>
            </p:cNvSpPr>
            <p:nvPr/>
          </p:nvSpPr>
          <p:spPr bwMode="auto">
            <a:xfrm>
              <a:off x="4932040" y="3723878"/>
              <a:ext cx="432048" cy="144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84" name="Line 66"/>
            <p:cNvSpPr>
              <a:spLocks noChangeShapeType="1"/>
            </p:cNvSpPr>
            <p:nvPr/>
          </p:nvSpPr>
          <p:spPr bwMode="auto">
            <a:xfrm flipH="1">
              <a:off x="4283596" y="4098230"/>
              <a:ext cx="0" cy="1833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p>
          </p:txBody>
        </p:sp>
        <p:sp>
          <p:nvSpPr>
            <p:cNvPr id="85" name="Rectangle 68"/>
            <p:cNvSpPr>
              <a:spLocks noChangeArrowheads="1"/>
            </p:cNvSpPr>
            <p:nvPr/>
          </p:nvSpPr>
          <p:spPr bwMode="auto">
            <a:xfrm>
              <a:off x="3907573" y="3789518"/>
              <a:ext cx="806290" cy="34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sz="2500" b="1" dirty="0">
                  <a:solidFill>
                    <a:srgbClr val="FF0000"/>
                  </a:solidFill>
                  <a:latin typeface="Times New Roman" pitchFamily="18" charset="0"/>
                </a:rPr>
                <a:t>&lt;</a:t>
              </a:r>
              <a:r>
                <a:rPr kumimoji="1" lang="en-US" altLang="zh-CN" sz="2500" b="1" i="1" dirty="0">
                  <a:solidFill>
                    <a:srgbClr val="FF0000"/>
                  </a:solidFill>
                  <a:latin typeface="Times New Roman" pitchFamily="18" charset="0"/>
                </a:rPr>
                <a:t>IDS</a:t>
              </a:r>
              <a:r>
                <a:rPr kumimoji="1" lang="en-US" altLang="zh-CN" sz="2500" b="1" dirty="0">
                  <a:solidFill>
                    <a:srgbClr val="FF0000"/>
                  </a:solidFill>
                  <a:latin typeface="Times New Roman" pitchFamily="18" charset="0"/>
                </a:rPr>
                <a:t>&gt;</a:t>
              </a:r>
            </a:p>
          </p:txBody>
        </p:sp>
        <p:sp>
          <p:nvSpPr>
            <p:cNvPr id="86" name="Rectangle 69"/>
            <p:cNvSpPr>
              <a:spLocks noChangeArrowheads="1"/>
            </p:cNvSpPr>
            <p:nvPr/>
          </p:nvSpPr>
          <p:spPr bwMode="auto">
            <a:xfrm>
              <a:off x="5164308" y="3850580"/>
              <a:ext cx="429943" cy="723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rgbClr val="3333CC"/>
                </a:buClr>
                <a:buSzPct val="75000"/>
              </a:pPr>
              <a:r>
                <a:rPr kumimoji="1" lang="en-US" altLang="zh-CN" sz="2500" b="1" dirty="0">
                  <a:latin typeface="Times New Roman" pitchFamily="18" charset="0"/>
                </a:rPr>
                <a:t> id</a:t>
              </a:r>
            </a:p>
            <a:p>
              <a:pPr eaLnBrk="0" hangingPunct="0">
                <a:lnSpc>
                  <a:spcPct val="110000"/>
                </a:lnSpc>
                <a:spcBef>
                  <a:spcPct val="20000"/>
                </a:spcBef>
                <a:buClr>
                  <a:srgbClr val="3333CC"/>
                </a:buClr>
                <a:buSzPct val="75000"/>
              </a:pPr>
              <a:r>
                <a:rPr kumimoji="1" lang="en-US" altLang="zh-CN" sz="2500" b="1" dirty="0">
                  <a:latin typeface="Times New Roman" pitchFamily="18" charset="0"/>
                </a:rPr>
                <a:t>(</a:t>
              </a:r>
              <a:r>
                <a:rPr kumimoji="1" lang="en-US" altLang="zh-CN" sz="2500" b="1" i="1" dirty="0">
                  <a:latin typeface="Times New Roman" pitchFamily="18" charset="0"/>
                </a:rPr>
                <a:t>b</a:t>
              </a:r>
              <a:r>
                <a:rPr kumimoji="1" lang="en-US" altLang="zh-CN" sz="2500" b="1" dirty="0">
                  <a:latin typeface="Times New Roman" pitchFamily="18" charset="0"/>
                </a:rPr>
                <a:t>)</a:t>
              </a:r>
            </a:p>
          </p:txBody>
        </p:sp>
      </p:grpSp>
      <p:sp>
        <p:nvSpPr>
          <p:cNvPr id="87" name="AutoShape 73"/>
          <p:cNvSpPr>
            <a:spLocks noChangeArrowheads="1"/>
          </p:cNvSpPr>
          <p:nvPr/>
        </p:nvSpPr>
        <p:spPr bwMode="auto">
          <a:xfrm>
            <a:off x="557242" y="3651870"/>
            <a:ext cx="4772076" cy="1355567"/>
          </a:xfrm>
          <a:prstGeom prst="cloudCallout">
            <a:avLst>
              <a:gd name="adj1" fmla="val -3555"/>
              <a:gd name="adj2" fmla="val -116084"/>
            </a:avLst>
          </a:prstGeom>
          <a:solidFill>
            <a:schemeClr val="accent5">
              <a:lumMod val="60000"/>
              <a:lumOff val="40000"/>
            </a:schemeClr>
          </a:solidFill>
          <a:ln w="9525">
            <a:solidFill>
              <a:schemeClr val="tx1"/>
            </a:solidFill>
            <a:round/>
            <a:headEnd/>
            <a:tailEnd/>
          </a:ln>
          <a:effectLst/>
        </p:spPr>
        <p:txBody>
          <a:bodyPr/>
          <a:lstStyle/>
          <a:p>
            <a:pPr algn="ctr">
              <a:defRPr/>
            </a:pPr>
            <a:r>
              <a:rPr lang="zh-CN" altLang="en-US" sz="2500" b="1" kern="0" dirty="0">
                <a:latin typeface="楷体" pitchFamily="49" charset="-122"/>
                <a:ea typeface="楷体" pitchFamily="49" charset="-122"/>
              </a:rPr>
              <a:t>如何根据语法规则为输入句子构造分析树？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xEl>
                                              <p:pRg st="4" end="4"/>
                                            </p:txEl>
                                          </p:spTgt>
                                        </p:tgtEl>
                                        <p:attrNameLst>
                                          <p:attrName>style.visibility</p:attrName>
                                        </p:attrNameLst>
                                      </p:cBhvr>
                                      <p:to>
                                        <p:strVal val="visible"/>
                                      </p:to>
                                    </p:set>
                                    <p:animEffect transition="in" filter="dissolve">
                                      <p:cBhvr>
                                        <p:cTn id="7" dur="500"/>
                                        <p:tgtEl>
                                          <p:spTgt spid="62">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2">
                                            <p:txEl>
                                              <p:pRg st="5" end="5"/>
                                            </p:txEl>
                                          </p:spTgt>
                                        </p:tgtEl>
                                        <p:attrNameLst>
                                          <p:attrName>style.visibility</p:attrName>
                                        </p:attrNameLst>
                                      </p:cBhvr>
                                      <p:to>
                                        <p:strVal val="visible"/>
                                      </p:to>
                                    </p:set>
                                    <p:animEffect transition="in" filter="dissolve">
                                      <p:cBhvr>
                                        <p:cTn id="10" dur="500"/>
                                        <p:tgtEl>
                                          <p:spTgt spid="6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p:cTn id="15" dur="500" fill="hold"/>
                                        <p:tgtEl>
                                          <p:spTgt spid="63"/>
                                        </p:tgtEl>
                                        <p:attrNameLst>
                                          <p:attrName>ppt_w</p:attrName>
                                        </p:attrNameLst>
                                      </p:cBhvr>
                                      <p:tavLst>
                                        <p:tav tm="0">
                                          <p:val>
                                            <p:fltVal val="0"/>
                                          </p:val>
                                        </p:tav>
                                        <p:tav tm="100000">
                                          <p:val>
                                            <p:strVal val="#ppt_w"/>
                                          </p:val>
                                        </p:tav>
                                      </p:tavLst>
                                    </p:anim>
                                    <p:anim calcmode="lin" valueType="num">
                                      <p:cBhvr>
                                        <p:cTn id="16" dur="500" fill="hold"/>
                                        <p:tgtEl>
                                          <p:spTgt spid="63"/>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87"/>
                                        </p:tgtEl>
                                        <p:attrNameLst>
                                          <p:attrName>style.visibility</p:attrName>
                                        </p:attrNameLst>
                                      </p:cBhvr>
                                      <p:to>
                                        <p:strVal val="visible"/>
                                      </p:to>
                                    </p:set>
                                    <p:anim calcmode="lin" valueType="num">
                                      <p:cBhvr>
                                        <p:cTn id="21" dur="500" fill="hold"/>
                                        <p:tgtEl>
                                          <p:spTgt spid="87"/>
                                        </p:tgtEl>
                                        <p:attrNameLst>
                                          <p:attrName>ppt_w</p:attrName>
                                        </p:attrNameLst>
                                      </p:cBhvr>
                                      <p:tavLst>
                                        <p:tav tm="0">
                                          <p:val>
                                            <p:fltVal val="0"/>
                                          </p:val>
                                        </p:tav>
                                        <p:tav tm="100000">
                                          <p:val>
                                            <p:strVal val="#ppt_w"/>
                                          </p:val>
                                        </p:tav>
                                      </p:tavLst>
                                    </p:anim>
                                    <p:anim calcmode="lin" valueType="num">
                                      <p:cBhvr>
                                        <p:cTn id="22" dur="500" fill="hold"/>
                                        <p:tgtEl>
                                          <p:spTgt spid="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 name="图片 23"/>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1631"/>
            <a:ext cx="2221826" cy="5117606"/>
          </a:xfrm>
          <a:prstGeom prst="rect">
            <a:avLst/>
          </a:prstGeom>
        </p:spPr>
      </p:pic>
      <p:sp>
        <p:nvSpPr>
          <p:cNvPr id="13"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itchFamily="34" charset="-122"/>
                <a:ea typeface="微软雅黑" pitchFamily="34" charset="-122"/>
              </a:rPr>
              <a:t>编译器的结构</a:t>
            </a: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 name="组合 14"/>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Rectangle 42"/>
          <p:cNvSpPr>
            <a:spLocks noChangeArrowheads="1"/>
          </p:cNvSpPr>
          <p:nvPr/>
        </p:nvSpPr>
        <p:spPr bwMode="auto">
          <a:xfrm>
            <a:off x="3978613" y="1695670"/>
            <a:ext cx="1961539" cy="403910"/>
          </a:xfrm>
          <a:prstGeom prst="rect">
            <a:avLst/>
          </a:prstGeom>
          <a:no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00034" y="843558"/>
            <a:ext cx="7200915" cy="3226273"/>
          </a:xfrm>
        </p:spPr>
        <p:txBody>
          <a:bodyPr>
            <a:normAutofit/>
          </a:bodyPr>
          <a:lstStyle/>
          <a:p>
            <a:pPr>
              <a:buClrTx/>
              <a:buFont typeface="Wingdings" pitchFamily="2" charset="2"/>
              <a:buChar char="Ø"/>
            </a:pPr>
            <a:r>
              <a:rPr lang="zh-CN" altLang="en-US" sz="3000" b="1" dirty="0">
                <a:solidFill>
                  <a:schemeClr val="tx1"/>
                </a:solidFill>
                <a:latin typeface="Times New Roman"/>
              </a:rPr>
              <a:t>收集标识符的属性信息                                                                                      </a:t>
            </a:r>
            <a:endParaRPr lang="en-US" altLang="zh-CN" sz="3000" b="1" dirty="0">
              <a:solidFill>
                <a:schemeClr val="tx1"/>
              </a:solidFill>
              <a:latin typeface="Times New Roman"/>
            </a:endParaRPr>
          </a:p>
          <a:p>
            <a:pPr>
              <a:buNone/>
            </a:pPr>
            <a:endParaRPr lang="zh-CN" altLang="en-US" sz="2000" dirty="0"/>
          </a:p>
        </p:txBody>
      </p:sp>
      <p:sp>
        <p:nvSpPr>
          <p:cNvPr id="3" name="标题 2"/>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语义分析的主要任务</a:t>
            </a:r>
            <a:endParaRPr lang="en-US" altLang="zh-CN" sz="3000" spc="300" dirty="0">
              <a:solidFill>
                <a:schemeClr val="tx1"/>
              </a:solidFill>
              <a:latin typeface="微软雅黑" pitchFamily="34" charset="-122"/>
              <a:ea typeface="微软雅黑" pitchFamily="34" charset="-122"/>
            </a:endParaRP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内容占位符 1"/>
          <p:cNvSpPr txBox="1">
            <a:spLocks/>
          </p:cNvSpPr>
          <p:nvPr/>
        </p:nvSpPr>
        <p:spPr>
          <a:xfrm>
            <a:off x="1071538" y="1783815"/>
            <a:ext cx="7200915" cy="3226273"/>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itchFamily="18" charset="0"/>
              </a:rPr>
              <a:t>简单变量、复合变量（数组、记录、</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itchFamily="18" charset="0"/>
              </a:rPr>
              <a:t>…</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itchFamily="18" charset="0"/>
              </a:rPr>
              <a:t>）、过程、</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itchFamily="18" charset="0"/>
              </a:rPr>
              <a:t>…</a:t>
            </a: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itchFamily="18" charset="2"/>
              <a:buChar char=""/>
              <a:tabLst/>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9" name="内容占位符 1"/>
          <p:cNvSpPr txBox="1">
            <a:spLocks/>
          </p:cNvSpPr>
          <p:nvPr/>
        </p:nvSpPr>
        <p:spPr>
          <a:xfrm>
            <a:off x="804834" y="1343624"/>
            <a:ext cx="7200915" cy="3226273"/>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种属</a:t>
            </a:r>
            <a:r>
              <a:rPr kumimoji="0" lang="zh-CN" altLang="en-US" sz="2500" b="1" i="0" u="none" strike="noStrike" kern="1200" cap="none" spc="0" normalizeH="0" noProof="0" dirty="0">
                <a:ln>
                  <a:noFill/>
                </a:ln>
                <a:solidFill>
                  <a:schemeClr val="tx1"/>
                </a:solidFill>
                <a:effectLst/>
                <a:uLnTx/>
                <a:uFillTx/>
                <a:latin typeface="楷体" pitchFamily="49" charset="-122"/>
                <a:ea typeface="+mn-ea"/>
                <a:cs typeface="+mn-cs"/>
              </a:rPr>
              <a:t>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(Kind)</a:t>
            </a:r>
          </a:p>
          <a:p>
            <a:pPr marL="274320" marR="0" lvl="0" indent="-274320" algn="l" defTabSz="914400" rtl="0" eaLnBrk="1" fontAlgn="auto" latinLnBrk="0" hangingPunct="1">
              <a:lnSpc>
                <a:spcPct val="100000"/>
              </a:lnSpc>
              <a:spcBef>
                <a:spcPct val="20000"/>
              </a:spcBef>
              <a:spcAft>
                <a:spcPts val="0"/>
              </a:spcAft>
              <a:buClr>
                <a:schemeClr val="accent1"/>
              </a:buClr>
              <a:buSzPct val="100000"/>
              <a:tabLst/>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3266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p:cTn id="14"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8">
                                            <p:txEl>
                                              <p:pRg st="0" end="0"/>
                                            </p:txEl>
                                          </p:spTgt>
                                        </p:tgtEl>
                                      </p:cBhvr>
                                    </p:animEffect>
                                  </p:childTnLst>
                                </p:cTn>
                              </p:par>
                              <p:par>
                                <p:cTn id="17" presetID="53" presetClass="entr" presetSubtype="0" fill="hold"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0" fill="hold" nodeType="clickEffect">
                                  <p:stCondLst>
                                    <p:cond delay="0"/>
                                  </p:stCondLst>
                                  <p:childTnLst>
                                    <p:anim calcmode="lin" valueType="num">
                                      <p:cBhvr>
                                        <p:cTn id="25" dur="500"/>
                                        <p:tgtEl>
                                          <p:spTgt spid="8">
                                            <p:txEl>
                                              <p:pRg st="0" end="0"/>
                                            </p:txEl>
                                          </p:spTgt>
                                        </p:tgtEl>
                                        <p:attrNameLst>
                                          <p:attrName>ppt_w</p:attrName>
                                        </p:attrNameLst>
                                      </p:cBhvr>
                                      <p:tavLst>
                                        <p:tav tm="0">
                                          <p:val>
                                            <p:strVal val="ppt_w"/>
                                          </p:val>
                                        </p:tav>
                                        <p:tav tm="100000">
                                          <p:val>
                                            <p:fltVal val="0"/>
                                          </p:val>
                                        </p:tav>
                                      </p:tavLst>
                                    </p:anim>
                                    <p:anim calcmode="lin" valueType="num">
                                      <p:cBhvr>
                                        <p:cTn id="26" dur="500"/>
                                        <p:tgtEl>
                                          <p:spTgt spid="8">
                                            <p:txEl>
                                              <p:pRg st="0" end="0"/>
                                            </p:txEl>
                                          </p:spTgt>
                                        </p:tgtEl>
                                        <p:attrNameLst>
                                          <p:attrName>ppt_h</p:attrName>
                                        </p:attrNameLst>
                                      </p:cBhvr>
                                      <p:tavLst>
                                        <p:tav tm="0">
                                          <p:val>
                                            <p:strVal val="ppt_h"/>
                                          </p:val>
                                        </p:tav>
                                        <p:tav tm="100000">
                                          <p:val>
                                            <p:fltVal val="0"/>
                                          </p:val>
                                        </p:tav>
                                      </p:tavLst>
                                    </p:anim>
                                    <p:animEffect transition="out" filter="fade">
                                      <p:cBhvr>
                                        <p:cTn id="27" dur="500"/>
                                        <p:tgtEl>
                                          <p:spTgt spid="8">
                                            <p:txEl>
                                              <p:pRg st="0" end="0"/>
                                            </p:txEl>
                                          </p:spTgt>
                                        </p:tgtEl>
                                      </p:cBhvr>
                                    </p:animEffect>
                                    <p:set>
                                      <p:cBhvr>
                                        <p:cTn id="28" dur="1" fill="hold">
                                          <p:stCondLst>
                                            <p:cond delay="499"/>
                                          </p:stCondLst>
                                        </p:cTn>
                                        <p:tgtEl>
                                          <p:spTgt spid="8">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8397" y="1772252"/>
            <a:ext cx="6359619" cy="3226273"/>
          </a:xfrm>
        </p:spPr>
        <p:txBody>
          <a:bodyPr>
            <a:normAutofit/>
          </a:bodyPr>
          <a:lstStyle/>
          <a:p>
            <a:pPr lvl="1">
              <a:buClr>
                <a:schemeClr val="tx1"/>
              </a:buClr>
              <a:buFont typeface="Wingdings" pitchFamily="2" charset="2"/>
              <a:buChar char="Ø"/>
            </a:pPr>
            <a:r>
              <a:rPr lang="zh-CN" altLang="en-US" sz="2500" b="1" dirty="0">
                <a:solidFill>
                  <a:schemeClr val="tx1"/>
                </a:solidFill>
                <a:latin typeface="楷体" pitchFamily="49" charset="-122"/>
              </a:rPr>
              <a:t>类型 </a:t>
            </a:r>
            <a:r>
              <a:rPr lang="en-US" altLang="zh-CN" sz="2500" b="1" dirty="0">
                <a:solidFill>
                  <a:schemeClr val="tx1"/>
                </a:solidFill>
                <a:ea typeface="楷体_GB2312" pitchFamily="49" charset="-122"/>
              </a:rPr>
              <a:t>(Type)</a:t>
            </a:r>
          </a:p>
          <a:p>
            <a:pPr lvl="2">
              <a:buClrTx/>
              <a:buFont typeface="Wingdings" pitchFamily="2" charset="2"/>
              <a:buChar char="Ø"/>
            </a:pPr>
            <a:r>
              <a:rPr lang="zh-CN" altLang="en-US" b="1" dirty="0">
                <a:solidFill>
                  <a:schemeClr val="tx1"/>
                </a:solidFill>
                <a:cs typeface="Times New Roman" pitchFamily="18" charset="0"/>
              </a:rPr>
              <a:t>整型、实型、字符型、布尔型、指针型、</a:t>
            </a:r>
            <a:r>
              <a:rPr lang="en-US" altLang="zh-CN" b="1" dirty="0">
                <a:solidFill>
                  <a:schemeClr val="tx1"/>
                </a:solidFill>
                <a:cs typeface="Times New Roman" pitchFamily="18" charset="0"/>
              </a:rPr>
              <a:t>…</a:t>
            </a:r>
          </a:p>
          <a:p>
            <a:endParaRPr lang="zh-CN" altLang="en-US" sz="2000" dirty="0"/>
          </a:p>
          <a:p>
            <a:endParaRPr lang="zh-CN" altLang="en-US" sz="2000" dirty="0"/>
          </a:p>
        </p:txBody>
      </p:sp>
      <p:sp>
        <p:nvSpPr>
          <p:cNvPr id="5" name="内容占位符 1"/>
          <p:cNvSpPr txBox="1">
            <a:spLocks/>
          </p:cNvSpPr>
          <p:nvPr/>
        </p:nvSpPr>
        <p:spPr>
          <a:xfrm>
            <a:off x="500034" y="843558"/>
            <a:ext cx="7200915" cy="3226273"/>
          </a:xfrm>
          <a:prstGeom prst="rect">
            <a:avLst/>
          </a:prstGeom>
        </p:spPr>
        <p:txBody>
          <a:bodyPr vert="horz" lIns="91440" tIns="45720" rIns="91440" bIns="45720" rtlCol="0">
            <a:normAutofit/>
          </a:bodyPr>
          <a:lstStyle/>
          <a:p>
            <a:pPr marL="274320" lvl="0" indent="-274320" fontAlgn="auto">
              <a:spcBef>
                <a:spcPct val="20000"/>
              </a:spcBef>
              <a:spcAft>
                <a:spcPts val="0"/>
              </a:spcAft>
              <a:buSzPct val="100000"/>
              <a:buFont typeface="Wingdings" pitchFamily="2" charset="2"/>
              <a:buChar char="Ø"/>
              <a:defRPr/>
            </a:pPr>
            <a:r>
              <a:rPr lang="zh-CN" altLang="en-US" sz="3000" b="1" dirty="0">
                <a:solidFill>
                  <a:prstClr val="black"/>
                </a:solidFill>
                <a:latin typeface="Times New Roman"/>
                <a:ea typeface="华文楷体" panose="02010600040101010101" pitchFamily="2" charset="-122"/>
              </a:rPr>
              <a:t>收集标识符的属性信息</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8"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itchFamily="34" charset="-122"/>
                <a:ea typeface="微软雅黑" pitchFamily="34" charset="-122"/>
              </a:rPr>
              <a:t>语义分析的主要任务</a:t>
            </a:r>
            <a:endParaRPr lang="en-US" altLang="zh-CN" sz="3000" spc="300" dirty="0">
              <a:solidFill>
                <a:schemeClr val="tx1"/>
              </a:solidFill>
              <a:latin typeface="微软雅黑" pitchFamily="34" charset="-122"/>
              <a:ea typeface="微软雅黑" pitchFamily="34" charset="-122"/>
            </a:endParaRPr>
          </a:p>
        </p:txBody>
      </p:sp>
      <p:grpSp>
        <p:nvGrpSpPr>
          <p:cNvPr id="9" name="组合 14"/>
          <p:cNvGrpSpPr/>
          <p:nvPr/>
        </p:nvGrpSpPr>
        <p:grpSpPr>
          <a:xfrm>
            <a:off x="-786" y="195486"/>
            <a:ext cx="756363" cy="432048"/>
            <a:chOff x="-786" y="195486"/>
            <a:chExt cx="756363" cy="432048"/>
          </a:xfrm>
        </p:grpSpPr>
        <p:sp>
          <p:nvSpPr>
            <p:cNvPr id="10" name="五边形 9"/>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五边形 1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3" name="内容占位符 1"/>
          <p:cNvSpPr txBox="1">
            <a:spLocks/>
          </p:cNvSpPr>
          <p:nvPr/>
        </p:nvSpPr>
        <p:spPr>
          <a:xfrm>
            <a:off x="804834" y="1343624"/>
            <a:ext cx="7200915" cy="1511761"/>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种属</a:t>
            </a:r>
            <a:r>
              <a:rPr kumimoji="0" lang="zh-CN" altLang="en-US" sz="2500" b="1" i="0" u="none" strike="noStrike" kern="1200" cap="none" spc="0" normalizeH="0" noProof="0" dirty="0">
                <a:ln>
                  <a:noFill/>
                </a:ln>
                <a:solidFill>
                  <a:schemeClr val="tx1"/>
                </a:solidFill>
                <a:effectLst/>
                <a:uLnTx/>
                <a:uFillTx/>
                <a:latin typeface="楷体" pitchFamily="49" charset="-122"/>
                <a:ea typeface="+mn-ea"/>
                <a:cs typeface="+mn-cs"/>
              </a:rPr>
              <a:t>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(Kind)</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3266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0" fill="hold" nodeType="clickEffect">
                                  <p:stCondLst>
                                    <p:cond delay="0"/>
                                  </p:stCondLst>
                                  <p:childTnLst>
                                    <p:anim calcmode="lin" valueType="num">
                                      <p:cBhvr>
                                        <p:cTn id="18" dur="500"/>
                                        <p:tgtEl>
                                          <p:spTgt spid="2">
                                            <p:txEl>
                                              <p:pRg st="1" end="1"/>
                                            </p:txEl>
                                          </p:spTgt>
                                        </p:tgtEl>
                                        <p:attrNameLst>
                                          <p:attrName>ppt_w</p:attrName>
                                        </p:attrNameLst>
                                      </p:cBhvr>
                                      <p:tavLst>
                                        <p:tav tm="0">
                                          <p:val>
                                            <p:strVal val="ppt_w"/>
                                          </p:val>
                                        </p:tav>
                                        <p:tav tm="100000">
                                          <p:val>
                                            <p:fltVal val="0"/>
                                          </p:val>
                                        </p:tav>
                                      </p:tavLst>
                                    </p:anim>
                                    <p:anim calcmode="lin" valueType="num">
                                      <p:cBhvr>
                                        <p:cTn id="19" dur="500"/>
                                        <p:tgtEl>
                                          <p:spTgt spid="2">
                                            <p:txEl>
                                              <p:pRg st="1" end="1"/>
                                            </p:txEl>
                                          </p:spTgt>
                                        </p:tgtEl>
                                        <p:attrNameLst>
                                          <p:attrName>ppt_h</p:attrName>
                                        </p:attrNameLst>
                                      </p:cBhvr>
                                      <p:tavLst>
                                        <p:tav tm="0">
                                          <p:val>
                                            <p:strVal val="ppt_h"/>
                                          </p:val>
                                        </p:tav>
                                        <p:tav tm="100000">
                                          <p:val>
                                            <p:fltVal val="0"/>
                                          </p:val>
                                        </p:tav>
                                      </p:tavLst>
                                    </p:anim>
                                    <p:animEffect transition="out" filter="fade">
                                      <p:cBhvr>
                                        <p:cTn id="20" dur="500"/>
                                        <p:tgtEl>
                                          <p:spTgt spid="2">
                                            <p:txEl>
                                              <p:pRg st="1" end="1"/>
                                            </p:txEl>
                                          </p:spTgt>
                                        </p:tgtEl>
                                      </p:cBhvr>
                                    </p:animEffect>
                                    <p:set>
                                      <p:cBhvr>
                                        <p:cTn id="21" dur="1" fill="hold">
                                          <p:stCondLst>
                                            <p:cond delay="499"/>
                                          </p:stCondLst>
                                        </p:cTn>
                                        <p:tgtEl>
                                          <p:spTgt spid="2">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8397" y="2200880"/>
            <a:ext cx="6359619" cy="1952207"/>
          </a:xfrm>
        </p:spPr>
        <p:txBody>
          <a:bodyPr>
            <a:normAutofit/>
          </a:bodyPr>
          <a:lstStyle/>
          <a:p>
            <a:pPr lvl="1">
              <a:buClrTx/>
              <a:buFont typeface="Wingdings" pitchFamily="2" charset="2"/>
              <a:buChar char="Ø"/>
            </a:pPr>
            <a:r>
              <a:rPr lang="zh-CN" altLang="en-US" sz="2500" b="1" dirty="0">
                <a:solidFill>
                  <a:schemeClr val="tx1"/>
                </a:solidFill>
                <a:latin typeface="楷体" pitchFamily="49" charset="-122"/>
              </a:rPr>
              <a:t>存储位置、长度</a:t>
            </a:r>
          </a:p>
          <a:p>
            <a:pPr lvl="1"/>
            <a:endParaRPr lang="en-US" altLang="zh-CN" sz="1600" b="1" dirty="0">
              <a:solidFill>
                <a:srgbClr val="073E87"/>
              </a:solidFill>
              <a:ea typeface="楷体_GB2312" pitchFamily="49" charset="-122"/>
            </a:endParaRPr>
          </a:p>
          <a:p>
            <a:endParaRPr lang="zh-CN" altLang="en-US" sz="2000" dirty="0"/>
          </a:p>
          <a:p>
            <a:endParaRPr lang="zh-CN" altLang="en-US" sz="2000" dirty="0"/>
          </a:p>
        </p:txBody>
      </p:sp>
      <p:sp>
        <p:nvSpPr>
          <p:cNvPr id="4" name="内容占位符 2"/>
          <p:cNvSpPr txBox="1">
            <a:spLocks/>
          </p:cNvSpPr>
          <p:nvPr/>
        </p:nvSpPr>
        <p:spPr bwMode="auto">
          <a:xfrm>
            <a:off x="1128701" y="2712509"/>
            <a:ext cx="1800225" cy="184705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b="1" baseline="0">
                <a:solidFill>
                  <a:schemeClr val="tx1"/>
                </a:solidFill>
                <a:latin typeface="Times New Roman" pitchFamily="18" charset="0"/>
                <a:ea typeface="楷体"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b="1" baseline="0">
                <a:solidFill>
                  <a:schemeClr val="tx1"/>
                </a:solidFill>
                <a:latin typeface="Times New Roman" pitchFamily="18" charset="0"/>
                <a:ea typeface="楷体" pitchFamily="49"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b="1" baseline="0">
                <a:solidFill>
                  <a:schemeClr val="tx1"/>
                </a:solidFill>
                <a:latin typeface="Times New Roman" pitchFamily="18" charset="0"/>
                <a:ea typeface="楷体" pitchFamily="49"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b="1" baseline="0">
                <a:solidFill>
                  <a:schemeClr val="tx1"/>
                </a:solidFill>
                <a:latin typeface="Times New Roman" pitchFamily="18" charset="0"/>
                <a:ea typeface="楷体" pitchFamily="49"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b="1" baseline="0">
                <a:solidFill>
                  <a:schemeClr val="tx1"/>
                </a:solidFill>
                <a:latin typeface="Times New Roman" pitchFamily="18" charset="0"/>
                <a:ea typeface="楷体"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lnSpc>
                <a:spcPts val="2000"/>
              </a:lnSpc>
              <a:buFont typeface="Wingdings" pitchFamily="2" charset="2"/>
              <a:buNone/>
              <a:defRPr/>
            </a:pPr>
            <a:r>
              <a:rPr lang="zh-CN" altLang="en-US" sz="2000" dirty="0"/>
              <a:t>例：</a:t>
            </a:r>
            <a:endParaRPr lang="en-US" altLang="zh-CN" sz="2000" dirty="0"/>
          </a:p>
          <a:p>
            <a:pPr>
              <a:lnSpc>
                <a:spcPts val="2000"/>
              </a:lnSpc>
              <a:buClr>
                <a:schemeClr val="tx2"/>
              </a:buClr>
              <a:buSzPct val="75000"/>
              <a:buFont typeface="Monotype Sorts" pitchFamily="2" charset="2"/>
              <a:buNone/>
              <a:defRPr/>
            </a:pPr>
            <a:r>
              <a:rPr kumimoji="1" lang="en-US" altLang="zh-CN" sz="2000" dirty="0">
                <a:cs typeface="Times New Roman" pitchFamily="18" charset="0"/>
              </a:rPr>
              <a:t>begin</a:t>
            </a:r>
          </a:p>
          <a:p>
            <a:pPr>
              <a:lnSpc>
                <a:spcPts val="2000"/>
              </a:lnSpc>
              <a:buClr>
                <a:schemeClr val="tx2"/>
              </a:buClr>
              <a:buSzPct val="75000"/>
              <a:buFont typeface="Monotype Sorts" pitchFamily="2" charset="2"/>
              <a:buNone/>
              <a:defRPr/>
            </a:pPr>
            <a:r>
              <a:rPr kumimoji="1" lang="en-US" altLang="zh-CN" sz="2000" dirty="0">
                <a:cs typeface="Times New Roman" pitchFamily="18" charset="0"/>
              </a:rPr>
              <a:t>	real  </a:t>
            </a:r>
            <a:r>
              <a:rPr kumimoji="1" lang="en-US" altLang="zh-CN" sz="2000" i="1" dirty="0">
                <a:cs typeface="Times New Roman" pitchFamily="18" charset="0"/>
              </a:rPr>
              <a:t>x</a:t>
            </a:r>
            <a:r>
              <a:rPr kumimoji="1" lang="en-US" altLang="zh-CN" sz="2000" dirty="0">
                <a:cs typeface="Times New Roman" pitchFamily="18" charset="0"/>
              </a:rPr>
              <a:t>[8];</a:t>
            </a:r>
          </a:p>
          <a:p>
            <a:pPr>
              <a:lnSpc>
                <a:spcPts val="2000"/>
              </a:lnSpc>
              <a:buClr>
                <a:schemeClr val="tx2"/>
              </a:buClr>
              <a:buSzPct val="75000"/>
              <a:buFont typeface="Monotype Sorts" pitchFamily="2" charset="2"/>
              <a:buNone/>
              <a:defRPr/>
            </a:pPr>
            <a:r>
              <a:rPr kumimoji="1" lang="en-US" altLang="zh-CN" sz="2000" dirty="0">
                <a:cs typeface="Times New Roman" pitchFamily="18" charset="0"/>
              </a:rPr>
              <a:t>	integer  </a:t>
            </a:r>
            <a:r>
              <a:rPr kumimoji="1" lang="en-US" altLang="zh-CN" sz="2000" i="1" dirty="0">
                <a:cs typeface="Times New Roman" pitchFamily="18" charset="0"/>
              </a:rPr>
              <a:t>i</a:t>
            </a:r>
            <a:r>
              <a:rPr kumimoji="1" lang="en-US" altLang="zh-CN" sz="2000" dirty="0">
                <a:cs typeface="Times New Roman" pitchFamily="18" charset="0"/>
              </a:rPr>
              <a:t>, </a:t>
            </a:r>
            <a:r>
              <a:rPr kumimoji="1" lang="en-US" altLang="zh-CN" sz="2000" i="1" dirty="0">
                <a:cs typeface="Times New Roman" pitchFamily="18" charset="0"/>
              </a:rPr>
              <a:t>j</a:t>
            </a:r>
            <a:r>
              <a:rPr kumimoji="1" lang="en-US" altLang="zh-CN" sz="2000" dirty="0">
                <a:cs typeface="Times New Roman" pitchFamily="18" charset="0"/>
              </a:rPr>
              <a:t>;</a:t>
            </a:r>
          </a:p>
          <a:p>
            <a:pPr marL="0" indent="0">
              <a:lnSpc>
                <a:spcPts val="2000"/>
              </a:lnSpc>
              <a:buFont typeface="Wingdings" pitchFamily="2" charset="2"/>
              <a:buNone/>
              <a:defRPr/>
            </a:pPr>
            <a:r>
              <a:rPr kumimoji="1" lang="en-US" altLang="zh-CN" sz="2000" dirty="0">
                <a:cs typeface="Times New Roman" pitchFamily="18" charset="0"/>
              </a:rPr>
              <a:t>     ……</a:t>
            </a:r>
          </a:p>
          <a:p>
            <a:pPr marL="0" indent="0">
              <a:lnSpc>
                <a:spcPts val="2000"/>
              </a:lnSpc>
              <a:buFont typeface="Wingdings" pitchFamily="2" charset="2"/>
              <a:buNone/>
              <a:defRPr/>
            </a:pPr>
            <a:r>
              <a:rPr kumimoji="1" lang="en-US" altLang="zh-CN" sz="2000" dirty="0">
                <a:cs typeface="Times New Roman" pitchFamily="18" charset="0"/>
              </a:rPr>
              <a:t>end</a:t>
            </a:r>
          </a:p>
          <a:p>
            <a:pPr>
              <a:defRPr/>
            </a:pPr>
            <a:endParaRPr lang="zh-CN" altLang="en-US" dirty="0"/>
          </a:p>
          <a:p>
            <a:pPr>
              <a:defRPr/>
            </a:pPr>
            <a:endParaRPr lang="zh-CN" altLang="en-US" dirty="0"/>
          </a:p>
        </p:txBody>
      </p:sp>
      <p:sp>
        <p:nvSpPr>
          <p:cNvPr id="19" name="内容占位符 1"/>
          <p:cNvSpPr txBox="1">
            <a:spLocks/>
          </p:cNvSpPr>
          <p:nvPr/>
        </p:nvSpPr>
        <p:spPr>
          <a:xfrm>
            <a:off x="500034" y="843558"/>
            <a:ext cx="7200915" cy="3226273"/>
          </a:xfrm>
          <a:prstGeom prst="rect">
            <a:avLst/>
          </a:prstGeom>
        </p:spPr>
        <p:txBody>
          <a:bodyPr vert="horz" lIns="91440" tIns="45720" rIns="91440" bIns="45720" rtlCol="0">
            <a:normAutofit/>
          </a:bodyPr>
          <a:lstStyle/>
          <a:p>
            <a:pPr marL="274320" lvl="0" indent="-274320" fontAlgn="auto">
              <a:spcBef>
                <a:spcPct val="20000"/>
              </a:spcBef>
              <a:spcAft>
                <a:spcPts val="0"/>
              </a:spcAft>
              <a:buSzPct val="100000"/>
              <a:buFont typeface="Wingdings" pitchFamily="2" charset="2"/>
              <a:buChar char="Ø"/>
              <a:defRPr/>
            </a:pPr>
            <a:r>
              <a:rPr lang="zh-CN" altLang="en-US" sz="3000" b="1" dirty="0">
                <a:solidFill>
                  <a:prstClr val="black"/>
                </a:solidFill>
                <a:latin typeface="Times New Roman"/>
                <a:ea typeface="华文楷体" panose="02010600040101010101" pitchFamily="2" charset="-122"/>
              </a:rPr>
              <a:t>收集标识符的属性信息</a:t>
            </a:r>
            <a:endParaRPr kumimoji="0" lang="zh-CN" altLang="en-US" sz="3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graphicFrame>
        <p:nvGraphicFramePr>
          <p:cNvPr id="21" name="表格 20"/>
          <p:cNvGraphicFramePr>
            <a:graphicFrameLocks noGrp="1"/>
          </p:cNvGraphicFramePr>
          <p:nvPr>
            <p:extLst>
              <p:ext uri="{D42A27DB-BD31-4B8C-83A1-F6EECF244321}">
                <p14:modId xmlns:p14="http://schemas.microsoft.com/office/powerpoint/2010/main" val="2070967707"/>
              </p:ext>
            </p:extLst>
          </p:nvPr>
        </p:nvGraphicFramePr>
        <p:xfrm>
          <a:off x="3131840" y="3228775"/>
          <a:ext cx="2015369" cy="1286784"/>
        </p:xfrm>
        <a:graphic>
          <a:graphicData uri="http://schemas.openxmlformats.org/drawingml/2006/table">
            <a:tbl>
              <a:tblPr/>
              <a:tblGrid>
                <a:gridCol w="800923">
                  <a:extLst>
                    <a:ext uri="{9D8B030D-6E8A-4147-A177-3AD203B41FA5}">
                      <a16:colId xmlns:a16="http://schemas.microsoft.com/office/drawing/2014/main" val="20000"/>
                    </a:ext>
                  </a:extLst>
                </a:gridCol>
                <a:gridCol w="1214446">
                  <a:extLst>
                    <a:ext uri="{9D8B030D-6E8A-4147-A177-3AD203B41FA5}">
                      <a16:colId xmlns:a16="http://schemas.microsoft.com/office/drawing/2014/main" val="20001"/>
                    </a:ext>
                  </a:extLst>
                </a:gridCol>
              </a:tblGrid>
              <a:tr h="31101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defRPr/>
                      </a:pPr>
                      <a:r>
                        <a:rPr kumimoji="0" lang="zh-CN" altLang="en-US" sz="18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名字</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相对地址</a:t>
                      </a:r>
                      <a:endParaRPr kumimoji="0" lang="en-US" altLang="en-US" sz="1800" b="1" i="0" u="none" strike="noStrike" cap="none" normalizeH="0" baseline="0" dirty="0">
                        <a:ln>
                          <a:noFill/>
                        </a:ln>
                        <a:solidFill>
                          <a:schemeClr val="tx1"/>
                        </a:solidFill>
                        <a:effectLst/>
                        <a:latin typeface="楷体" pitchFamily="49" charset="-122"/>
                        <a:ea typeface="楷体" pitchFamily="49" charset="-122"/>
                        <a:cs typeface="Times New Roman" pitchFamily="18" charset="0"/>
                      </a:endParaRP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110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a:t>
                      </a:r>
                      <a:endParaRPr kumimoji="0" lang="zh-CN" altLang="en-US" sz="16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0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i</a:t>
                      </a:r>
                      <a:endParaRPr kumimoji="0" lang="zh-CN" altLang="en-US" sz="16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64</a:t>
                      </a:r>
                      <a:endPar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01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j</a:t>
                      </a:r>
                      <a:endParaRPr kumimoji="0" lang="zh-CN" altLang="en-US" sz="1600" b="1" i="1"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68</a:t>
                      </a:r>
                      <a:endParaRPr kumimoji="0"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4" marR="91424"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itchFamily="34" charset="-122"/>
                <a:ea typeface="微软雅黑" pitchFamily="34" charset="-122"/>
              </a:rPr>
              <a:t>语义分析的主要任务</a:t>
            </a:r>
            <a:endParaRPr lang="en-US" altLang="zh-CN" sz="3000" spc="300" dirty="0">
              <a:solidFill>
                <a:schemeClr val="tx1"/>
              </a:solidFill>
              <a:latin typeface="微软雅黑" pitchFamily="34" charset="-122"/>
              <a:ea typeface="微软雅黑" pitchFamily="34" charset="-122"/>
            </a:endParaRPr>
          </a:p>
        </p:txBody>
      </p:sp>
      <p:grpSp>
        <p:nvGrpSpPr>
          <p:cNvPr id="3" name="组合 14"/>
          <p:cNvGrpSpPr/>
          <p:nvPr/>
        </p:nvGrpSpPr>
        <p:grpSpPr>
          <a:xfrm>
            <a:off x="-786" y="195486"/>
            <a:ext cx="756363" cy="432048"/>
            <a:chOff x="-786" y="195486"/>
            <a:chExt cx="756363" cy="432048"/>
          </a:xfrm>
        </p:grpSpPr>
        <p:sp>
          <p:nvSpPr>
            <p:cNvPr id="25" name="五边形 24"/>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五边形 25"/>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7" name="内容占位符 1"/>
          <p:cNvSpPr txBox="1">
            <a:spLocks/>
          </p:cNvSpPr>
          <p:nvPr/>
        </p:nvSpPr>
        <p:spPr>
          <a:xfrm>
            <a:off x="498397" y="1772252"/>
            <a:ext cx="6359619" cy="3226273"/>
          </a:xfrm>
          <a:prstGeom prst="rect">
            <a:avLst/>
          </a:prstGeom>
        </p:spPr>
        <p:txBody>
          <a:bodyPr vert="horz" lIns="91440" tIns="45720" rIns="91440" bIns="45720" rtlCol="0">
            <a:normAutofit/>
          </a:bodyPr>
          <a:lstStyle/>
          <a:p>
            <a:pPr marL="576263" marR="0" lvl="1" indent="-274320" algn="l" defTabSz="914400" rtl="0" eaLnBrk="1" fontAlgn="auto" latinLnBrk="0" hangingPunct="1">
              <a:lnSpc>
                <a:spcPct val="100000"/>
              </a:lnSpc>
              <a:spcBef>
                <a:spcPct val="20000"/>
              </a:spcBef>
              <a:spcAft>
                <a:spcPts val="0"/>
              </a:spcAft>
              <a:buClr>
                <a:schemeClr val="tx1"/>
              </a:buClr>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类型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(Type)</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28" name="内容占位符 1"/>
          <p:cNvSpPr txBox="1">
            <a:spLocks/>
          </p:cNvSpPr>
          <p:nvPr/>
        </p:nvSpPr>
        <p:spPr>
          <a:xfrm>
            <a:off x="804834" y="1343624"/>
            <a:ext cx="7200915" cy="1511761"/>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种属</a:t>
            </a:r>
            <a:r>
              <a:rPr kumimoji="0" lang="zh-CN" altLang="en-US" sz="2500" b="1" i="0" u="none" strike="noStrike" kern="1200" cap="none" spc="0" normalizeH="0" noProof="0" dirty="0">
                <a:ln>
                  <a:noFill/>
                </a:ln>
                <a:solidFill>
                  <a:schemeClr val="tx1"/>
                </a:solidFill>
                <a:effectLst/>
                <a:uLnTx/>
                <a:uFillTx/>
                <a:latin typeface="楷体" pitchFamily="49" charset="-122"/>
                <a:ea typeface="+mn-ea"/>
                <a:cs typeface="+mn-cs"/>
              </a:rPr>
              <a:t>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(Kind)</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grpSp>
        <p:nvGrpSpPr>
          <p:cNvPr id="9" name="组合 36"/>
          <p:cNvGrpSpPr/>
          <p:nvPr/>
        </p:nvGrpSpPr>
        <p:grpSpPr>
          <a:xfrm>
            <a:off x="6059171" y="1315748"/>
            <a:ext cx="1127048" cy="3175462"/>
            <a:chOff x="6059171" y="1532179"/>
            <a:chExt cx="1127048" cy="3175462"/>
          </a:xfrm>
        </p:grpSpPr>
        <p:sp>
          <p:nvSpPr>
            <p:cNvPr id="10" name="Text Box 8"/>
            <p:cNvSpPr txBox="1">
              <a:spLocks noChangeArrowheads="1"/>
            </p:cNvSpPr>
            <p:nvPr/>
          </p:nvSpPr>
          <p:spPr bwMode="auto">
            <a:xfrm>
              <a:off x="6078099" y="1532179"/>
              <a:ext cx="1108120" cy="3175462"/>
            </a:xfrm>
            <a:prstGeom prst="rect">
              <a:avLst/>
            </a:prstGeom>
            <a:solidFill>
              <a:schemeClr val="accent2">
                <a:lumMod val="40000"/>
                <a:lumOff val="60000"/>
              </a:schemeClr>
            </a:solidFill>
            <a:ln w="19050">
              <a:solidFill>
                <a:schemeClr val="tx1"/>
              </a:solidFill>
              <a:miter lim="800000"/>
              <a:headEnd type="none" w="sm" len="sm"/>
              <a:tailEnd type="none" w="sm" len="sm"/>
            </a:ln>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a:lnSpc>
                  <a:spcPts val="2500"/>
                </a:lnSpc>
                <a:spcBef>
                  <a:spcPct val="50000"/>
                </a:spcBef>
              </a:pPr>
              <a:r>
                <a:rPr kumimoji="1" lang="en-US" altLang="zh-CN" sz="2400" i="1" dirty="0">
                  <a:latin typeface="Times New Roman" pitchFamily="18" charset="0"/>
                  <a:cs typeface="Times New Roman" pitchFamily="18" charset="0"/>
                </a:rPr>
                <a:t>x</a:t>
              </a:r>
              <a:r>
                <a:rPr kumimoji="1" lang="en-US" altLang="zh-CN" sz="2400" dirty="0">
                  <a:latin typeface="Times New Roman" pitchFamily="18" charset="0"/>
                  <a:cs typeface="Times New Roman" pitchFamily="18" charset="0"/>
                </a:rPr>
                <a:t>[0]</a:t>
              </a:r>
            </a:p>
            <a:p>
              <a:pPr algn="ctr">
                <a:lnSpc>
                  <a:spcPts val="2500"/>
                </a:lnSpc>
                <a:spcBef>
                  <a:spcPct val="50000"/>
                </a:spcBef>
              </a:pPr>
              <a:r>
                <a:rPr kumimoji="1" lang="en-US" altLang="zh-CN" sz="2400" i="1" dirty="0">
                  <a:latin typeface="Times New Roman" pitchFamily="18" charset="0"/>
                  <a:cs typeface="Times New Roman" pitchFamily="18" charset="0"/>
                </a:rPr>
                <a:t>x</a:t>
              </a:r>
              <a:r>
                <a:rPr kumimoji="1" lang="en-US" altLang="zh-CN" sz="2400" dirty="0">
                  <a:latin typeface="Times New Roman" pitchFamily="18" charset="0"/>
                  <a:cs typeface="Times New Roman" pitchFamily="18" charset="0"/>
                </a:rPr>
                <a:t>[1]</a:t>
              </a:r>
            </a:p>
            <a:p>
              <a:pPr algn="ctr">
                <a:lnSpc>
                  <a:spcPts val="1800"/>
                </a:lnSpc>
                <a:spcBef>
                  <a:spcPct val="50000"/>
                </a:spcBef>
              </a:pPr>
              <a:endParaRPr kumimoji="1" lang="en-US" altLang="zh-CN" sz="2400" dirty="0">
                <a:latin typeface="Times New Roman" pitchFamily="18" charset="0"/>
                <a:cs typeface="Times New Roman" pitchFamily="18" charset="0"/>
              </a:endParaRPr>
            </a:p>
            <a:p>
              <a:pPr algn="ctr">
                <a:lnSpc>
                  <a:spcPts val="2500"/>
                </a:lnSpc>
                <a:spcBef>
                  <a:spcPct val="50000"/>
                </a:spcBef>
              </a:pPr>
              <a:r>
                <a:rPr kumimoji="1" lang="en-US" altLang="zh-CN" sz="2400" dirty="0">
                  <a:latin typeface="Times New Roman" pitchFamily="18" charset="0"/>
                  <a:cs typeface="Times New Roman" pitchFamily="18" charset="0"/>
                </a:rPr>
                <a:t>……</a:t>
              </a:r>
            </a:p>
            <a:p>
              <a:pPr algn="ctr">
                <a:lnSpc>
                  <a:spcPts val="2500"/>
                </a:lnSpc>
                <a:spcBef>
                  <a:spcPct val="50000"/>
                </a:spcBef>
              </a:pPr>
              <a:r>
                <a:rPr kumimoji="1" lang="en-US" altLang="zh-CN" sz="2400" i="1" dirty="0">
                  <a:latin typeface="Times New Roman" pitchFamily="18" charset="0"/>
                  <a:cs typeface="Times New Roman" pitchFamily="18" charset="0"/>
                </a:rPr>
                <a:t>x</a:t>
              </a:r>
              <a:r>
                <a:rPr kumimoji="1" lang="en-US" altLang="zh-CN" sz="2400" dirty="0">
                  <a:latin typeface="Times New Roman" pitchFamily="18" charset="0"/>
                  <a:cs typeface="Times New Roman" pitchFamily="18" charset="0"/>
                </a:rPr>
                <a:t>[7]</a:t>
              </a:r>
            </a:p>
            <a:p>
              <a:pPr algn="ctr">
                <a:lnSpc>
                  <a:spcPts val="1800"/>
                </a:lnSpc>
                <a:spcBef>
                  <a:spcPct val="50000"/>
                </a:spcBef>
              </a:pPr>
              <a:r>
                <a:rPr kumimoji="1" lang="en-US" altLang="zh-CN" sz="2400" i="1" dirty="0" err="1">
                  <a:latin typeface="Times New Roman" pitchFamily="18" charset="0"/>
                  <a:cs typeface="Times New Roman" pitchFamily="18" charset="0"/>
                </a:rPr>
                <a:t>i</a:t>
              </a:r>
              <a:endParaRPr kumimoji="1" lang="en-US" altLang="zh-CN" sz="2400" i="1" dirty="0">
                <a:latin typeface="Times New Roman" pitchFamily="18" charset="0"/>
                <a:cs typeface="Times New Roman" pitchFamily="18" charset="0"/>
              </a:endParaRPr>
            </a:p>
            <a:p>
              <a:pPr algn="ctr">
                <a:lnSpc>
                  <a:spcPts val="1800"/>
                </a:lnSpc>
                <a:spcBef>
                  <a:spcPct val="50000"/>
                </a:spcBef>
              </a:pPr>
              <a:r>
                <a:rPr kumimoji="1" lang="en-US" altLang="zh-CN" sz="2400" i="1" dirty="0">
                  <a:latin typeface="Times New Roman" pitchFamily="18" charset="0"/>
                  <a:cs typeface="Times New Roman" pitchFamily="18" charset="0"/>
                </a:rPr>
                <a:t>j</a:t>
              </a:r>
            </a:p>
          </p:txBody>
        </p:sp>
        <p:sp>
          <p:nvSpPr>
            <p:cNvPr id="11" name="Line 9"/>
            <p:cNvSpPr>
              <a:spLocks noChangeShapeType="1"/>
            </p:cNvSpPr>
            <p:nvPr/>
          </p:nvSpPr>
          <p:spPr bwMode="auto">
            <a:xfrm>
              <a:off x="6078099" y="2031310"/>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12" name="Line 10"/>
            <p:cNvSpPr>
              <a:spLocks noChangeShapeType="1"/>
            </p:cNvSpPr>
            <p:nvPr/>
          </p:nvSpPr>
          <p:spPr bwMode="auto">
            <a:xfrm>
              <a:off x="6078099" y="2468050"/>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13" name="Line 11"/>
            <p:cNvSpPr>
              <a:spLocks noChangeShapeType="1"/>
            </p:cNvSpPr>
            <p:nvPr/>
          </p:nvSpPr>
          <p:spPr bwMode="auto">
            <a:xfrm>
              <a:off x="6078099" y="2904790"/>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14" name="Line 12"/>
            <p:cNvSpPr>
              <a:spLocks noChangeShapeType="1"/>
            </p:cNvSpPr>
            <p:nvPr/>
          </p:nvSpPr>
          <p:spPr bwMode="auto">
            <a:xfrm>
              <a:off x="6078099" y="3403921"/>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15" name="Line 13"/>
            <p:cNvSpPr>
              <a:spLocks noChangeShapeType="1"/>
            </p:cNvSpPr>
            <p:nvPr/>
          </p:nvSpPr>
          <p:spPr bwMode="auto">
            <a:xfrm>
              <a:off x="6078099" y="3840661"/>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sp>
          <p:nvSpPr>
            <p:cNvPr id="29" name="Line 13"/>
            <p:cNvSpPr>
              <a:spLocks noChangeShapeType="1"/>
            </p:cNvSpPr>
            <p:nvPr/>
          </p:nvSpPr>
          <p:spPr bwMode="auto">
            <a:xfrm>
              <a:off x="6059171" y="4239574"/>
              <a:ext cx="1108120" cy="0"/>
            </a:xfrm>
            <a:prstGeom prst="line">
              <a:avLst/>
            </a:prstGeom>
            <a:solidFill>
              <a:schemeClr val="accent2">
                <a:lumMod val="40000"/>
                <a:lumOff val="60000"/>
              </a:schemeClr>
            </a:solidFill>
            <a:ln w="12700">
              <a:solidFill>
                <a:schemeClr val="tx1"/>
              </a:solidFill>
              <a:round/>
              <a:headEnd type="none" w="sm" len="sm"/>
              <a:tailEnd type="none" w="sm" len="sm"/>
            </a:ln>
          </p:spPr>
          <p:txBody>
            <a:bodyPr/>
            <a:lstStyle/>
            <a:p>
              <a:endParaRPr lang="zh-CN" altLang="en-US"/>
            </a:p>
          </p:txBody>
        </p:sp>
      </p:grpSp>
      <p:grpSp>
        <p:nvGrpSpPr>
          <p:cNvPr id="16" name="组合 38"/>
          <p:cNvGrpSpPr/>
          <p:nvPr/>
        </p:nvGrpSpPr>
        <p:grpSpPr>
          <a:xfrm>
            <a:off x="5724128" y="1275199"/>
            <a:ext cx="389850" cy="3024336"/>
            <a:chOff x="5724128" y="1491630"/>
            <a:chExt cx="389850" cy="3024336"/>
          </a:xfrm>
        </p:grpSpPr>
        <p:sp>
          <p:nvSpPr>
            <p:cNvPr id="33" name="矩形 32"/>
            <p:cNvSpPr/>
            <p:nvPr/>
          </p:nvSpPr>
          <p:spPr>
            <a:xfrm>
              <a:off x="5724128" y="4177412"/>
              <a:ext cx="389850" cy="338554"/>
            </a:xfrm>
            <a:prstGeom prst="rect">
              <a:avLst/>
            </a:prstGeom>
          </p:spPr>
          <p:txBody>
            <a:bodyPr wrap="none">
              <a:spAutoFit/>
            </a:bodyPr>
            <a:lstStyle/>
            <a:p>
              <a:r>
                <a:rPr kumimoji="1" lang="en-US" altLang="zh-CN" sz="1600" dirty="0">
                  <a:solidFill>
                    <a:schemeClr val="tx2">
                      <a:lumMod val="60000"/>
                      <a:lumOff val="40000"/>
                    </a:schemeClr>
                  </a:solidFill>
                  <a:latin typeface="Times New Roman" pitchFamily="18" charset="0"/>
                  <a:cs typeface="Times New Roman" pitchFamily="18" charset="0"/>
                </a:rPr>
                <a:t>68</a:t>
              </a:r>
              <a:endParaRPr lang="zh-CN" altLang="en-US" sz="1600" dirty="0">
                <a:solidFill>
                  <a:schemeClr val="tx2">
                    <a:lumMod val="60000"/>
                    <a:lumOff val="40000"/>
                  </a:schemeClr>
                </a:solidFill>
              </a:endParaRPr>
            </a:p>
          </p:txBody>
        </p:sp>
        <p:sp>
          <p:nvSpPr>
            <p:cNvPr id="5" name="矩形 4"/>
            <p:cNvSpPr/>
            <p:nvPr/>
          </p:nvSpPr>
          <p:spPr>
            <a:xfrm>
              <a:off x="5790023" y="1491630"/>
              <a:ext cx="287258" cy="338554"/>
            </a:xfrm>
            <a:prstGeom prst="rect">
              <a:avLst/>
            </a:prstGeom>
          </p:spPr>
          <p:txBody>
            <a:bodyPr wrap="none">
              <a:spAutoFit/>
            </a:bodyPr>
            <a:lstStyle/>
            <a:p>
              <a:r>
                <a:rPr kumimoji="1" lang="zh-CN" altLang="en-US" sz="1600" dirty="0">
                  <a:solidFill>
                    <a:schemeClr val="tx2">
                      <a:lumMod val="60000"/>
                      <a:lumOff val="40000"/>
                    </a:schemeClr>
                  </a:solidFill>
                  <a:latin typeface="Times New Roman" pitchFamily="18" charset="0"/>
                  <a:cs typeface="Times New Roman" pitchFamily="18" charset="0"/>
                </a:rPr>
                <a:t>0</a:t>
              </a:r>
              <a:endParaRPr lang="zh-CN" altLang="en-US" sz="1600" dirty="0">
                <a:solidFill>
                  <a:schemeClr val="tx2">
                    <a:lumMod val="60000"/>
                    <a:lumOff val="40000"/>
                  </a:schemeClr>
                </a:solidFill>
              </a:endParaRPr>
            </a:p>
          </p:txBody>
        </p:sp>
        <p:sp>
          <p:nvSpPr>
            <p:cNvPr id="30" name="矩形 29"/>
            <p:cNvSpPr/>
            <p:nvPr/>
          </p:nvSpPr>
          <p:spPr>
            <a:xfrm>
              <a:off x="5796136" y="1945164"/>
              <a:ext cx="287258" cy="338554"/>
            </a:xfrm>
            <a:prstGeom prst="rect">
              <a:avLst/>
            </a:prstGeom>
          </p:spPr>
          <p:txBody>
            <a:bodyPr wrap="none">
              <a:spAutoFit/>
            </a:bodyPr>
            <a:lstStyle/>
            <a:p>
              <a:r>
                <a:rPr kumimoji="1" lang="en-US" altLang="zh-CN" sz="1600" dirty="0">
                  <a:solidFill>
                    <a:schemeClr val="tx2">
                      <a:lumMod val="60000"/>
                      <a:lumOff val="40000"/>
                    </a:schemeClr>
                  </a:solidFill>
                  <a:latin typeface="Times New Roman" pitchFamily="18" charset="0"/>
                  <a:cs typeface="Times New Roman" pitchFamily="18" charset="0"/>
                </a:rPr>
                <a:t>8</a:t>
              </a:r>
              <a:endParaRPr lang="zh-CN" altLang="en-US" sz="1600" dirty="0">
                <a:solidFill>
                  <a:schemeClr val="tx2">
                    <a:lumMod val="60000"/>
                    <a:lumOff val="40000"/>
                  </a:schemeClr>
                </a:solidFill>
              </a:endParaRPr>
            </a:p>
          </p:txBody>
        </p:sp>
        <p:sp>
          <p:nvSpPr>
            <p:cNvPr id="31" name="矩形 30"/>
            <p:cNvSpPr/>
            <p:nvPr/>
          </p:nvSpPr>
          <p:spPr>
            <a:xfrm>
              <a:off x="5724128" y="3313316"/>
              <a:ext cx="389850" cy="338554"/>
            </a:xfrm>
            <a:prstGeom prst="rect">
              <a:avLst/>
            </a:prstGeom>
          </p:spPr>
          <p:txBody>
            <a:bodyPr wrap="none">
              <a:spAutoFit/>
            </a:bodyPr>
            <a:lstStyle/>
            <a:p>
              <a:r>
                <a:rPr kumimoji="1" lang="en-US" altLang="zh-CN" sz="1600" dirty="0">
                  <a:solidFill>
                    <a:schemeClr val="tx2">
                      <a:lumMod val="60000"/>
                      <a:lumOff val="40000"/>
                    </a:schemeClr>
                  </a:solidFill>
                  <a:latin typeface="Times New Roman" pitchFamily="18" charset="0"/>
                  <a:cs typeface="Times New Roman" pitchFamily="18" charset="0"/>
                </a:rPr>
                <a:t>56</a:t>
              </a:r>
              <a:endParaRPr lang="zh-CN" altLang="en-US" sz="1600" dirty="0">
                <a:solidFill>
                  <a:schemeClr val="tx2">
                    <a:lumMod val="60000"/>
                    <a:lumOff val="40000"/>
                  </a:schemeClr>
                </a:solidFill>
              </a:endParaRPr>
            </a:p>
          </p:txBody>
        </p:sp>
        <p:sp>
          <p:nvSpPr>
            <p:cNvPr id="32" name="矩形 31"/>
            <p:cNvSpPr/>
            <p:nvPr/>
          </p:nvSpPr>
          <p:spPr>
            <a:xfrm>
              <a:off x="5724128" y="3795886"/>
              <a:ext cx="389850" cy="338554"/>
            </a:xfrm>
            <a:prstGeom prst="rect">
              <a:avLst/>
            </a:prstGeom>
          </p:spPr>
          <p:txBody>
            <a:bodyPr wrap="none">
              <a:spAutoFit/>
            </a:bodyPr>
            <a:lstStyle/>
            <a:p>
              <a:r>
                <a:rPr kumimoji="1" lang="en-US" altLang="zh-CN" sz="1600" dirty="0">
                  <a:solidFill>
                    <a:schemeClr val="tx2">
                      <a:lumMod val="60000"/>
                      <a:lumOff val="40000"/>
                    </a:schemeClr>
                  </a:solidFill>
                  <a:latin typeface="Times New Roman" pitchFamily="18" charset="0"/>
                  <a:cs typeface="Times New Roman" pitchFamily="18" charset="0"/>
                </a:rPr>
                <a:t>64</a:t>
              </a:r>
              <a:endParaRPr lang="zh-CN" altLang="en-US" sz="1600" dirty="0">
                <a:solidFill>
                  <a:schemeClr val="tx2">
                    <a:lumMod val="60000"/>
                    <a:lumOff val="40000"/>
                  </a:schemeClr>
                </a:solidFill>
              </a:endParaRPr>
            </a:p>
          </p:txBody>
        </p:sp>
      </p:grpSp>
      <p:grpSp>
        <p:nvGrpSpPr>
          <p:cNvPr id="18" name="组合 37"/>
          <p:cNvGrpSpPr/>
          <p:nvPr/>
        </p:nvGrpSpPr>
        <p:grpSpPr>
          <a:xfrm>
            <a:off x="5147209" y="1315747"/>
            <a:ext cx="907359" cy="3055796"/>
            <a:chOff x="5147209" y="1532178"/>
            <a:chExt cx="907359" cy="3055796"/>
          </a:xfrm>
        </p:grpSpPr>
        <p:sp>
          <p:nvSpPr>
            <p:cNvPr id="6" name="Line 4"/>
            <p:cNvSpPr>
              <a:spLocks noChangeShapeType="1"/>
            </p:cNvSpPr>
            <p:nvPr/>
          </p:nvSpPr>
          <p:spPr bwMode="auto">
            <a:xfrm flipV="1">
              <a:off x="5652120" y="1532178"/>
              <a:ext cx="402448" cy="1"/>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p:cNvSpPr>
              <a:spLocks noChangeShapeType="1"/>
            </p:cNvSpPr>
            <p:nvPr/>
          </p:nvSpPr>
          <p:spPr bwMode="auto">
            <a:xfrm>
              <a:off x="5724127" y="3828209"/>
              <a:ext cx="330439" cy="7547"/>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6"/>
            <p:cNvSpPr>
              <a:spLocks noChangeShapeType="1"/>
            </p:cNvSpPr>
            <p:nvPr/>
          </p:nvSpPr>
          <p:spPr bwMode="auto">
            <a:xfrm flipV="1">
              <a:off x="5743055" y="4238771"/>
              <a:ext cx="311511" cy="0"/>
            </a:xfrm>
            <a:prstGeom prst="line">
              <a:avLst/>
            </a:prstGeom>
            <a:noFill/>
            <a:ln w="254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17" name="直接连接符 16"/>
            <p:cNvCxnSpPr>
              <a:stCxn id="6" idx="0"/>
            </p:cNvCxnSpPr>
            <p:nvPr/>
          </p:nvCxnSpPr>
          <p:spPr>
            <a:xfrm flipH="1">
              <a:off x="5147209" y="1532179"/>
              <a:ext cx="504911" cy="24087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7" idx="0"/>
            </p:cNvCxnSpPr>
            <p:nvPr/>
          </p:nvCxnSpPr>
          <p:spPr>
            <a:xfrm flipH="1">
              <a:off x="5148065" y="3828209"/>
              <a:ext cx="576062" cy="47173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148065" y="4238771"/>
              <a:ext cx="618426" cy="3492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266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9"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xit" presetSubtype="0" fill="hold" grpId="1" nodeType="clickEffect">
                                  <p:stCondLst>
                                    <p:cond delay="0"/>
                                  </p:stCondLst>
                                  <p:childTnLst>
                                    <p:anim calcmode="lin" valueType="num">
                                      <p:cBhvr>
                                        <p:cTn id="40" dur="500"/>
                                        <p:tgtEl>
                                          <p:spTgt spid="4"/>
                                        </p:tgtEl>
                                        <p:attrNameLst>
                                          <p:attrName>ppt_w</p:attrName>
                                        </p:attrNameLst>
                                      </p:cBhvr>
                                      <p:tavLst>
                                        <p:tav tm="0">
                                          <p:val>
                                            <p:strVal val="ppt_w"/>
                                          </p:val>
                                        </p:tav>
                                        <p:tav tm="100000">
                                          <p:val>
                                            <p:fltVal val="0"/>
                                          </p:val>
                                        </p:tav>
                                      </p:tavLst>
                                    </p:anim>
                                    <p:anim calcmode="lin" valueType="num">
                                      <p:cBhvr>
                                        <p:cTn id="41" dur="500"/>
                                        <p:tgtEl>
                                          <p:spTgt spid="4"/>
                                        </p:tgtEl>
                                        <p:attrNameLst>
                                          <p:attrName>ppt_h</p:attrName>
                                        </p:attrNameLst>
                                      </p:cBhvr>
                                      <p:tavLst>
                                        <p:tav tm="0">
                                          <p:val>
                                            <p:strVal val="ppt_h"/>
                                          </p:val>
                                        </p:tav>
                                        <p:tav tm="100000">
                                          <p:val>
                                            <p:fltVal val="0"/>
                                          </p:val>
                                        </p:tav>
                                      </p:tavLst>
                                    </p:anim>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par>
                                <p:cTn id="44" presetID="53" presetClass="exit" presetSubtype="32" fill="hold" nodeType="withEffect">
                                  <p:stCondLst>
                                    <p:cond delay="0"/>
                                  </p:stCondLst>
                                  <p:childTnLst>
                                    <p:anim calcmode="lin" valueType="num">
                                      <p:cBhvr>
                                        <p:cTn id="45" dur="500"/>
                                        <p:tgtEl>
                                          <p:spTgt spid="9"/>
                                        </p:tgtEl>
                                        <p:attrNameLst>
                                          <p:attrName>ppt_w</p:attrName>
                                        </p:attrNameLst>
                                      </p:cBhvr>
                                      <p:tavLst>
                                        <p:tav tm="0">
                                          <p:val>
                                            <p:strVal val="ppt_w"/>
                                          </p:val>
                                        </p:tav>
                                        <p:tav tm="100000">
                                          <p:val>
                                            <p:fltVal val="0"/>
                                          </p:val>
                                        </p:tav>
                                      </p:tavLst>
                                    </p:anim>
                                    <p:anim calcmode="lin" valueType="num">
                                      <p:cBhvr>
                                        <p:cTn id="46" dur="500"/>
                                        <p:tgtEl>
                                          <p:spTgt spid="9"/>
                                        </p:tgtEl>
                                        <p:attrNameLst>
                                          <p:attrName>ppt_h</p:attrName>
                                        </p:attrNameLst>
                                      </p:cBhvr>
                                      <p:tavLst>
                                        <p:tav tm="0">
                                          <p:val>
                                            <p:strVal val="ppt_h"/>
                                          </p:val>
                                        </p:tav>
                                        <p:tav tm="100000">
                                          <p:val>
                                            <p:fltVal val="0"/>
                                          </p:val>
                                        </p:tav>
                                      </p:tavLst>
                                    </p:anim>
                                    <p:animEffect transition="out" filter="fade">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par>
                                <p:cTn id="49" presetID="53" presetClass="exit" presetSubtype="32" fill="hold" nodeType="withEffect">
                                  <p:stCondLst>
                                    <p:cond delay="0"/>
                                  </p:stCondLst>
                                  <p:childTnLst>
                                    <p:anim calcmode="lin" valueType="num">
                                      <p:cBhvr>
                                        <p:cTn id="50" dur="500"/>
                                        <p:tgtEl>
                                          <p:spTgt spid="21"/>
                                        </p:tgtEl>
                                        <p:attrNameLst>
                                          <p:attrName>ppt_w</p:attrName>
                                        </p:attrNameLst>
                                      </p:cBhvr>
                                      <p:tavLst>
                                        <p:tav tm="0">
                                          <p:val>
                                            <p:strVal val="ppt_w"/>
                                          </p:val>
                                        </p:tav>
                                        <p:tav tm="100000">
                                          <p:val>
                                            <p:fltVal val="0"/>
                                          </p:val>
                                        </p:tav>
                                      </p:tavLst>
                                    </p:anim>
                                    <p:anim calcmode="lin" valueType="num">
                                      <p:cBhvr>
                                        <p:cTn id="51" dur="500"/>
                                        <p:tgtEl>
                                          <p:spTgt spid="21"/>
                                        </p:tgtEl>
                                        <p:attrNameLst>
                                          <p:attrName>ppt_h</p:attrName>
                                        </p:attrNameLst>
                                      </p:cBhvr>
                                      <p:tavLst>
                                        <p:tav tm="0">
                                          <p:val>
                                            <p:strVal val="ppt_h"/>
                                          </p:val>
                                        </p:tav>
                                        <p:tav tm="100000">
                                          <p:val>
                                            <p:fltVal val="0"/>
                                          </p:val>
                                        </p:tav>
                                      </p:tavLst>
                                    </p:anim>
                                    <p:animEffect transition="out" filter="fade">
                                      <p:cBhvr>
                                        <p:cTn id="52" dur="500"/>
                                        <p:tgtEl>
                                          <p:spTgt spid="21"/>
                                        </p:tgtEl>
                                      </p:cBhvr>
                                    </p:animEffect>
                                    <p:set>
                                      <p:cBhvr>
                                        <p:cTn id="53" dur="1" fill="hold">
                                          <p:stCondLst>
                                            <p:cond delay="499"/>
                                          </p:stCondLst>
                                        </p:cTn>
                                        <p:tgtEl>
                                          <p:spTgt spid="21"/>
                                        </p:tgtEl>
                                        <p:attrNameLst>
                                          <p:attrName>style.visibility</p:attrName>
                                        </p:attrNameLst>
                                      </p:cBhvr>
                                      <p:to>
                                        <p:strVal val="hidden"/>
                                      </p:to>
                                    </p:set>
                                  </p:childTnLst>
                                </p:cTn>
                              </p:par>
                              <p:par>
                                <p:cTn id="54" presetID="53" presetClass="exit" presetSubtype="32" fill="hold" nodeType="withEffect">
                                  <p:stCondLst>
                                    <p:cond delay="0"/>
                                  </p:stCondLst>
                                  <p:childTnLst>
                                    <p:anim calcmode="lin" valueType="num">
                                      <p:cBhvr>
                                        <p:cTn id="55" dur="500"/>
                                        <p:tgtEl>
                                          <p:spTgt spid="18"/>
                                        </p:tgtEl>
                                        <p:attrNameLst>
                                          <p:attrName>ppt_w</p:attrName>
                                        </p:attrNameLst>
                                      </p:cBhvr>
                                      <p:tavLst>
                                        <p:tav tm="0">
                                          <p:val>
                                            <p:strVal val="ppt_w"/>
                                          </p:val>
                                        </p:tav>
                                        <p:tav tm="100000">
                                          <p:val>
                                            <p:fltVal val="0"/>
                                          </p:val>
                                        </p:tav>
                                      </p:tavLst>
                                    </p:anim>
                                    <p:anim calcmode="lin" valueType="num">
                                      <p:cBhvr>
                                        <p:cTn id="56" dur="500"/>
                                        <p:tgtEl>
                                          <p:spTgt spid="18"/>
                                        </p:tgtEl>
                                        <p:attrNameLst>
                                          <p:attrName>ppt_h</p:attrName>
                                        </p:attrNameLst>
                                      </p:cBhvr>
                                      <p:tavLst>
                                        <p:tav tm="0">
                                          <p:val>
                                            <p:strVal val="ppt_h"/>
                                          </p:val>
                                        </p:tav>
                                        <p:tav tm="100000">
                                          <p:val>
                                            <p:fltVal val="0"/>
                                          </p:val>
                                        </p:tav>
                                      </p:tavLst>
                                    </p:anim>
                                    <p:animEffect transition="out" filter="fade">
                                      <p:cBhvr>
                                        <p:cTn id="57" dur="500"/>
                                        <p:tgtEl>
                                          <p:spTgt spid="18"/>
                                        </p:tgtEl>
                                      </p:cBhvr>
                                    </p:animEffect>
                                    <p:set>
                                      <p:cBhvr>
                                        <p:cTn id="58" dur="1" fill="hold">
                                          <p:stCondLst>
                                            <p:cond delay="499"/>
                                          </p:stCondLst>
                                        </p:cTn>
                                        <p:tgtEl>
                                          <p:spTgt spid="18"/>
                                        </p:tgtEl>
                                        <p:attrNameLst>
                                          <p:attrName>style.visibility</p:attrName>
                                        </p:attrNameLst>
                                      </p:cBhvr>
                                      <p:to>
                                        <p:strVal val="hidden"/>
                                      </p:to>
                                    </p:set>
                                  </p:childTnLst>
                                </p:cTn>
                              </p:par>
                              <p:par>
                                <p:cTn id="59" presetID="53" presetClass="exit" presetSubtype="32" fill="hold" nodeType="withEffect">
                                  <p:stCondLst>
                                    <p:cond delay="0"/>
                                  </p:stCondLst>
                                  <p:childTnLst>
                                    <p:anim calcmode="lin" valueType="num">
                                      <p:cBhvr>
                                        <p:cTn id="60" dur="500"/>
                                        <p:tgtEl>
                                          <p:spTgt spid="16"/>
                                        </p:tgtEl>
                                        <p:attrNameLst>
                                          <p:attrName>ppt_w</p:attrName>
                                        </p:attrNameLst>
                                      </p:cBhvr>
                                      <p:tavLst>
                                        <p:tav tm="0">
                                          <p:val>
                                            <p:strVal val="ppt_w"/>
                                          </p:val>
                                        </p:tav>
                                        <p:tav tm="100000">
                                          <p:val>
                                            <p:fltVal val="0"/>
                                          </p:val>
                                        </p:tav>
                                      </p:tavLst>
                                    </p:anim>
                                    <p:anim calcmode="lin" valueType="num">
                                      <p:cBhvr>
                                        <p:cTn id="61" dur="500"/>
                                        <p:tgtEl>
                                          <p:spTgt spid="16"/>
                                        </p:tgtEl>
                                        <p:attrNameLst>
                                          <p:attrName>ppt_h</p:attrName>
                                        </p:attrNameLst>
                                      </p:cBhvr>
                                      <p:tavLst>
                                        <p:tav tm="0">
                                          <p:val>
                                            <p:strVal val="ppt_h"/>
                                          </p:val>
                                        </p:tav>
                                        <p:tav tm="100000">
                                          <p:val>
                                            <p:fltVal val="0"/>
                                          </p:val>
                                        </p:tav>
                                      </p:tavLst>
                                    </p:anim>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5547" y="3100479"/>
            <a:ext cx="7505477" cy="1397980"/>
          </a:xfrm>
        </p:spPr>
        <p:txBody>
          <a:bodyPr>
            <a:normAutofit/>
          </a:bodyPr>
          <a:lstStyle/>
          <a:p>
            <a:pPr lvl="1">
              <a:buClrTx/>
              <a:buFont typeface="Wingdings" pitchFamily="2" charset="2"/>
              <a:buChar char="Ø"/>
            </a:pPr>
            <a:r>
              <a:rPr lang="zh-CN" altLang="en-US" sz="2500" b="1" dirty="0">
                <a:solidFill>
                  <a:schemeClr val="tx1"/>
                </a:solidFill>
                <a:latin typeface="楷体" pitchFamily="49" charset="-122"/>
              </a:rPr>
              <a:t>作用域</a:t>
            </a:r>
            <a:r>
              <a:rPr lang="en-US" altLang="zh-CN" sz="2500" b="1" dirty="0">
                <a:solidFill>
                  <a:schemeClr val="tx1"/>
                </a:solidFill>
                <a:cs typeface="Times New Roman" pitchFamily="18" charset="0"/>
              </a:rPr>
              <a:t> </a:t>
            </a:r>
          </a:p>
          <a:p>
            <a:pPr lvl="1">
              <a:buClrTx/>
              <a:buFont typeface="Wingdings" pitchFamily="2" charset="2"/>
              <a:buChar char="Ø"/>
            </a:pPr>
            <a:r>
              <a:rPr lang="zh-CN" altLang="en-US" sz="2500" b="1" dirty="0">
                <a:solidFill>
                  <a:schemeClr val="tx1"/>
                </a:solidFill>
                <a:latin typeface="Times New Roman"/>
              </a:rPr>
              <a:t>参数和返回值信息</a:t>
            </a:r>
            <a:endParaRPr lang="en-US" altLang="zh-CN" sz="2500" b="1" dirty="0">
              <a:solidFill>
                <a:schemeClr val="tx1"/>
              </a:solidFill>
              <a:latin typeface="Times New Roman"/>
            </a:endParaRPr>
          </a:p>
          <a:p>
            <a:pPr lvl="2">
              <a:buClr>
                <a:schemeClr val="tx1"/>
              </a:buClr>
              <a:buFont typeface="Wingdings" pitchFamily="2" charset="2"/>
              <a:buChar char="Ø"/>
            </a:pPr>
            <a:r>
              <a:rPr lang="zh-CN" altLang="en-US" b="1" dirty="0">
                <a:solidFill>
                  <a:schemeClr val="tx1"/>
                </a:solidFill>
                <a:latin typeface="Times New Roman"/>
              </a:rPr>
              <a:t>参数个数、参数类型、参数传递方式、返回值类型、</a:t>
            </a:r>
            <a:r>
              <a:rPr lang="en-US" altLang="zh-CN" b="1" dirty="0">
                <a:solidFill>
                  <a:srgbClr val="073E87"/>
                </a:solidFill>
                <a:latin typeface="Times New Roman"/>
              </a:rPr>
              <a:t>…</a:t>
            </a:r>
          </a:p>
          <a:p>
            <a:pPr lvl="1"/>
            <a:endParaRPr lang="en-US" altLang="zh-CN" sz="1600" b="1" dirty="0">
              <a:solidFill>
                <a:srgbClr val="073E87"/>
              </a:solidFill>
              <a:ea typeface="楷体_GB2312" pitchFamily="49" charset="-122"/>
            </a:endParaRPr>
          </a:p>
          <a:p>
            <a:endParaRPr lang="zh-CN" altLang="en-US" sz="2000" dirty="0"/>
          </a:p>
          <a:p>
            <a:endParaRPr lang="zh-CN" altLang="en-US" sz="2000" dirty="0"/>
          </a:p>
        </p:txBody>
      </p:sp>
      <p:sp>
        <p:nvSpPr>
          <p:cNvPr id="10"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itchFamily="34" charset="-122"/>
                <a:ea typeface="微软雅黑" pitchFamily="34" charset="-122"/>
              </a:rPr>
              <a:t>语义分析的主要任务</a:t>
            </a:r>
            <a:endParaRPr lang="en-US" altLang="zh-CN" sz="3000" spc="300" dirty="0">
              <a:solidFill>
                <a:schemeClr val="tx1"/>
              </a:solidFill>
              <a:latin typeface="微软雅黑" pitchFamily="34" charset="-122"/>
              <a:ea typeface="微软雅黑" pitchFamily="34" charset="-122"/>
            </a:endParaRPr>
          </a:p>
        </p:txBody>
      </p:sp>
      <p:grpSp>
        <p:nvGrpSpPr>
          <p:cNvPr id="11" name="组合 14"/>
          <p:cNvGrpSpPr/>
          <p:nvPr/>
        </p:nvGrpSpPr>
        <p:grpSpPr>
          <a:xfrm>
            <a:off x="-786" y="195486"/>
            <a:ext cx="756363" cy="432048"/>
            <a:chOff x="-786" y="195486"/>
            <a:chExt cx="756363" cy="432048"/>
          </a:xfrm>
        </p:grpSpPr>
        <p:sp>
          <p:nvSpPr>
            <p:cNvPr id="12" name="五边形 1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五边形 1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4" name="内容占位符 1"/>
          <p:cNvSpPr txBox="1">
            <a:spLocks/>
          </p:cNvSpPr>
          <p:nvPr/>
        </p:nvSpPr>
        <p:spPr>
          <a:xfrm>
            <a:off x="498397" y="2200880"/>
            <a:ext cx="6359619" cy="1234559"/>
          </a:xfrm>
          <a:prstGeom prst="rect">
            <a:avLst/>
          </a:prstGeom>
        </p:spPr>
        <p:txBody>
          <a:bodyPr vert="horz" lIns="91440" tIns="45720" rIns="91440" bIns="45720" rtlCol="0">
            <a:normAutofit/>
          </a:bodyPr>
          <a:lstStyle/>
          <a:p>
            <a:pPr marL="576263" marR="0" lvl="1"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存储位置、长度</a:t>
            </a:r>
            <a:endParaRPr kumimoji="0" lang="en-US" altLang="zh-CN" sz="2500" b="1" i="0" u="none" strike="noStrike" kern="1200" cap="none" spc="0" normalizeH="0" baseline="0" noProof="0" dirty="0">
              <a:ln>
                <a:noFill/>
              </a:ln>
              <a:solidFill>
                <a:schemeClr val="tx1"/>
              </a:solidFill>
              <a:effectLst/>
              <a:uLnTx/>
              <a:uFillTx/>
              <a:latin typeface="楷体" pitchFamily="49" charset="-122"/>
              <a:ea typeface="+mn-ea"/>
              <a:cs typeface="+mn-cs"/>
            </a:endParaRPr>
          </a:p>
          <a:p>
            <a:pPr marL="576263" lvl="1" indent="-274320" fontAlgn="auto">
              <a:spcBef>
                <a:spcPct val="20000"/>
              </a:spcBef>
              <a:spcAft>
                <a:spcPts val="0"/>
              </a:spcAft>
              <a:buSzPct val="100000"/>
              <a:buFont typeface="Wingdings" pitchFamily="2" charset="2"/>
              <a:buChar char="Ø"/>
              <a:defRPr/>
            </a:pPr>
            <a:r>
              <a:rPr lang="zh-CN" altLang="en-US" sz="2500" b="1" dirty="0">
                <a:latin typeface="楷体" pitchFamily="49" charset="-122"/>
                <a:ea typeface="+mn-ea"/>
              </a:rPr>
              <a:t>值</a:t>
            </a:r>
            <a:endParaRPr lang="en-US" altLang="zh-CN" sz="2500" b="1" dirty="0">
              <a:latin typeface="楷体" pitchFamily="49" charset="-122"/>
              <a:ea typeface="+mn-ea"/>
            </a:endParaRPr>
          </a:p>
          <a:p>
            <a:pPr marL="576263" marR="0" lvl="1"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endPar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endParaRPr>
          </a:p>
          <a:p>
            <a:pPr marL="301943" marR="0" lvl="1" algn="l" defTabSz="914400" rtl="0" eaLnBrk="1" fontAlgn="auto" latinLnBrk="0" hangingPunct="1">
              <a:lnSpc>
                <a:spcPct val="100000"/>
              </a:lnSpc>
              <a:spcBef>
                <a:spcPct val="20000"/>
              </a:spcBef>
              <a:spcAft>
                <a:spcPts val="0"/>
              </a:spcAft>
              <a:buClr>
                <a:schemeClr val="accent1"/>
              </a:buClr>
              <a:buSzPct val="100000"/>
              <a:tabLst/>
              <a:defRPr/>
            </a:pPr>
            <a:endParaRPr kumimoji="0" lang="en-US" altLang="zh-CN" sz="1600" b="1" i="0" u="none" strike="noStrike" kern="1200" cap="none" spc="0" normalizeH="0" baseline="0" noProof="0" dirty="0">
              <a:ln>
                <a:noFill/>
              </a:ln>
              <a:solidFill>
                <a:srgbClr val="073E87"/>
              </a:solidFill>
              <a:effectLst/>
              <a:uLnTx/>
              <a:uFillTx/>
              <a:latin typeface="Times New Roman" panose="02020603050405020304" pitchFamily="18" charset="0"/>
              <a:ea typeface="楷体_GB2312" pitchFamily="49" charset="-122"/>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itchFamily="18" charset="2"/>
              <a:buChar char=""/>
              <a:tabLst/>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itchFamily="18" charset="2"/>
              <a:buChar char=""/>
              <a:tabLst/>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15" name="内容占位符 1"/>
          <p:cNvSpPr txBox="1">
            <a:spLocks/>
          </p:cNvSpPr>
          <p:nvPr/>
        </p:nvSpPr>
        <p:spPr>
          <a:xfrm>
            <a:off x="500034" y="843558"/>
            <a:ext cx="7200915" cy="3226273"/>
          </a:xfrm>
          <a:prstGeom prst="rect">
            <a:avLst/>
          </a:prstGeom>
        </p:spPr>
        <p:txBody>
          <a:bodyPr vert="horz" lIns="91440" tIns="45720" rIns="91440" bIns="45720" rtlCol="0">
            <a:normAutofit/>
          </a:bodyPr>
          <a:lstStyle/>
          <a:p>
            <a:pPr marL="274320" lvl="0" indent="-274320" fontAlgn="auto">
              <a:spcBef>
                <a:spcPct val="20000"/>
              </a:spcBef>
              <a:spcAft>
                <a:spcPts val="0"/>
              </a:spcAft>
              <a:buSzPct val="100000"/>
              <a:buFont typeface="Wingdings" pitchFamily="2" charset="2"/>
              <a:buChar char="Ø"/>
              <a:defRPr/>
            </a:pPr>
            <a:r>
              <a:rPr lang="zh-CN" altLang="en-US" sz="3000" b="1" dirty="0">
                <a:solidFill>
                  <a:prstClr val="black"/>
                </a:solidFill>
                <a:latin typeface="Times New Roman"/>
                <a:ea typeface="华文楷体" panose="02010600040101010101" pitchFamily="2" charset="-122"/>
              </a:rPr>
              <a:t>收集标识符的属性信息</a:t>
            </a:r>
            <a:endParaRPr kumimoji="0" lang="zh-CN" altLang="en-US" sz="3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16" name="内容占位符 1"/>
          <p:cNvSpPr txBox="1">
            <a:spLocks/>
          </p:cNvSpPr>
          <p:nvPr/>
        </p:nvSpPr>
        <p:spPr>
          <a:xfrm>
            <a:off x="498397" y="1772252"/>
            <a:ext cx="6359619" cy="2797645"/>
          </a:xfrm>
          <a:prstGeom prst="rect">
            <a:avLst/>
          </a:prstGeom>
        </p:spPr>
        <p:txBody>
          <a:bodyPr vert="horz" lIns="91440" tIns="45720" rIns="91440" bIns="45720" rtlCol="0">
            <a:normAutofit/>
          </a:bodyPr>
          <a:lstStyle/>
          <a:p>
            <a:pPr marL="576263" marR="0" lvl="1" indent="-274320" algn="l" defTabSz="914400" rtl="0" eaLnBrk="1" fontAlgn="auto" latinLnBrk="0" hangingPunct="1">
              <a:lnSpc>
                <a:spcPct val="100000"/>
              </a:lnSpc>
              <a:spcBef>
                <a:spcPct val="20000"/>
              </a:spcBef>
              <a:spcAft>
                <a:spcPts val="0"/>
              </a:spcAft>
              <a:buClr>
                <a:schemeClr val="tx1"/>
              </a:buClr>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类型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(Type)</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17" name="内容占位符 1"/>
          <p:cNvSpPr txBox="1">
            <a:spLocks/>
          </p:cNvSpPr>
          <p:nvPr/>
        </p:nvSpPr>
        <p:spPr>
          <a:xfrm>
            <a:off x="804834" y="1343624"/>
            <a:ext cx="7200915" cy="1511761"/>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种属</a:t>
            </a:r>
            <a:r>
              <a:rPr kumimoji="0" lang="zh-CN" altLang="en-US" sz="2500" b="1" i="0" u="none" strike="noStrike" kern="1200" cap="none" spc="0" normalizeH="0" noProof="0" dirty="0">
                <a:ln>
                  <a:noFill/>
                </a:ln>
                <a:solidFill>
                  <a:schemeClr val="tx1"/>
                </a:solidFill>
                <a:effectLst/>
                <a:uLnTx/>
                <a:uFillTx/>
                <a:latin typeface="楷体" pitchFamily="49" charset="-122"/>
                <a:ea typeface="+mn-ea"/>
                <a:cs typeface="+mn-cs"/>
              </a:rPr>
              <a:t>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(Kind)</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73266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p:cTn id="7"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4">
                                            <p:txEl>
                                              <p:pRg st="1" end="1"/>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p:cTn id="19"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2">
                                            <p:txEl>
                                              <p:pRg st="1" end="1"/>
                                            </p:txEl>
                                          </p:spTgt>
                                        </p:tgtEl>
                                      </p:cBhvr>
                                    </p:animEffect>
                                  </p:childTnLst>
                                </p:cTn>
                              </p:par>
                              <p:par>
                                <p:cTn id="22" presetID="53" presetClass="entr" presetSubtype="0" fill="hold"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p:cTn id="24"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xit" presetSubtype="0" fill="hold" nodeType="clickEffect">
                                  <p:stCondLst>
                                    <p:cond delay="0"/>
                                  </p:stCondLst>
                                  <p:childTnLst>
                                    <p:anim calcmode="lin" valueType="num">
                                      <p:cBhvr>
                                        <p:cTn id="30" dur="500"/>
                                        <p:tgtEl>
                                          <p:spTgt spid="2">
                                            <p:txEl>
                                              <p:pRg st="2" end="2"/>
                                            </p:txEl>
                                          </p:spTgt>
                                        </p:tgtEl>
                                        <p:attrNameLst>
                                          <p:attrName>ppt_w</p:attrName>
                                        </p:attrNameLst>
                                      </p:cBhvr>
                                      <p:tavLst>
                                        <p:tav tm="0">
                                          <p:val>
                                            <p:strVal val="ppt_w"/>
                                          </p:val>
                                        </p:tav>
                                        <p:tav tm="100000">
                                          <p:val>
                                            <p:fltVal val="0"/>
                                          </p:val>
                                        </p:tav>
                                      </p:tavLst>
                                    </p:anim>
                                    <p:anim calcmode="lin" valueType="num">
                                      <p:cBhvr>
                                        <p:cTn id="31" dur="500"/>
                                        <p:tgtEl>
                                          <p:spTgt spid="2">
                                            <p:txEl>
                                              <p:pRg st="2" end="2"/>
                                            </p:txEl>
                                          </p:spTgt>
                                        </p:tgtEl>
                                        <p:attrNameLst>
                                          <p:attrName>ppt_h</p:attrName>
                                        </p:attrNameLst>
                                      </p:cBhvr>
                                      <p:tavLst>
                                        <p:tav tm="0">
                                          <p:val>
                                            <p:strVal val="ppt_h"/>
                                          </p:val>
                                        </p:tav>
                                        <p:tav tm="100000">
                                          <p:val>
                                            <p:fltVal val="0"/>
                                          </p:val>
                                        </p:tav>
                                      </p:tavLst>
                                    </p:anim>
                                    <p:animEffect transition="out" filter="fade">
                                      <p:cBhvr>
                                        <p:cTn id="32" dur="500"/>
                                        <p:tgtEl>
                                          <p:spTgt spid="2">
                                            <p:txEl>
                                              <p:pRg st="2" end="2"/>
                                            </p:txEl>
                                          </p:spTgt>
                                        </p:tgtEl>
                                      </p:cBhvr>
                                    </p:animEffect>
                                    <p:set>
                                      <p:cBhvr>
                                        <p:cTn id="33" dur="1" fill="hold">
                                          <p:stCondLst>
                                            <p:cond delay="499"/>
                                          </p:stCondLst>
                                        </p:cTn>
                                        <p:tgtEl>
                                          <p:spTgt spid="2">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
          <p:cNvSpPr txBox="1">
            <a:spLocks/>
          </p:cNvSpPr>
          <p:nvPr/>
        </p:nvSpPr>
        <p:spPr>
          <a:xfrm>
            <a:off x="498397" y="2200880"/>
            <a:ext cx="6359619" cy="1933957"/>
          </a:xfrm>
          <a:prstGeom prst="rect">
            <a:avLst/>
          </a:prstGeom>
        </p:spPr>
        <p:txBody>
          <a:bodyPr vert="horz" lIns="91440" tIns="45720" rIns="91440" bIns="45720" rtlCol="0">
            <a:normAutofit/>
          </a:bodyPr>
          <a:lstStyle/>
          <a:p>
            <a:pPr marL="576263" marR="0" lvl="1"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存储位置、长度</a:t>
            </a:r>
            <a:endParaRPr kumimoji="0" lang="en-US" altLang="zh-CN" sz="2500" b="1" i="0" u="none" strike="noStrike" kern="1200" cap="none" spc="0" normalizeH="0" baseline="0" noProof="0" dirty="0">
              <a:ln>
                <a:noFill/>
              </a:ln>
              <a:solidFill>
                <a:schemeClr val="tx1"/>
              </a:solidFill>
              <a:effectLst/>
              <a:uLnTx/>
              <a:uFillTx/>
              <a:latin typeface="楷体" pitchFamily="49" charset="-122"/>
              <a:ea typeface="+mn-ea"/>
              <a:cs typeface="+mn-cs"/>
            </a:endParaRPr>
          </a:p>
          <a:p>
            <a:pPr marL="576263" marR="0" lvl="1"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r>
              <a:rPr lang="zh-CN" altLang="en-US" sz="2500" b="1" dirty="0">
                <a:latin typeface="楷体" pitchFamily="49" charset="-122"/>
                <a:ea typeface="+mn-ea"/>
              </a:rPr>
              <a:t>值</a:t>
            </a:r>
            <a:endParaRPr kumimoji="0" lang="en-US" altLang="zh-CN" sz="1600" b="1" i="0" u="none" strike="noStrike" kern="1200" cap="none" spc="0" normalizeH="0" baseline="0" noProof="0" dirty="0">
              <a:ln>
                <a:noFill/>
              </a:ln>
              <a:solidFill>
                <a:srgbClr val="073E87"/>
              </a:solidFill>
              <a:effectLst/>
              <a:uLnTx/>
              <a:uFillTx/>
              <a:latin typeface="Times New Roman" panose="02020603050405020304" pitchFamily="18" charset="0"/>
              <a:ea typeface="楷体_GB2312" pitchFamily="49" charset="-122"/>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itchFamily="18" charset="2"/>
              <a:buChar char=""/>
              <a:tabLst/>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1"/>
              </a:buClr>
              <a:buSzPct val="100000"/>
              <a:buFont typeface="Symbol" pitchFamily="18" charset="2"/>
              <a:buChar char=""/>
              <a:tabLst/>
              <a:defRPr/>
            </a:pP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2" name="内容占位符 1"/>
          <p:cNvSpPr>
            <a:spLocks noGrp="1"/>
          </p:cNvSpPr>
          <p:nvPr>
            <p:ph idx="1"/>
          </p:nvPr>
        </p:nvSpPr>
        <p:spPr>
          <a:xfrm>
            <a:off x="495547" y="3100479"/>
            <a:ext cx="7505477" cy="1034358"/>
          </a:xfrm>
        </p:spPr>
        <p:txBody>
          <a:bodyPr>
            <a:normAutofit/>
          </a:bodyPr>
          <a:lstStyle/>
          <a:p>
            <a:pPr lvl="1">
              <a:buClrTx/>
              <a:buFont typeface="Wingdings" pitchFamily="2" charset="2"/>
              <a:buChar char="Ø"/>
            </a:pPr>
            <a:r>
              <a:rPr lang="zh-CN" altLang="en-US" sz="2500" b="1" dirty="0">
                <a:solidFill>
                  <a:schemeClr val="tx1"/>
                </a:solidFill>
                <a:latin typeface="楷体" pitchFamily="49" charset="-122"/>
              </a:rPr>
              <a:t>作用域</a:t>
            </a:r>
            <a:r>
              <a:rPr lang="en-US" altLang="zh-CN" sz="2500" b="1" dirty="0">
                <a:solidFill>
                  <a:schemeClr val="tx1"/>
                </a:solidFill>
                <a:cs typeface="Times New Roman" pitchFamily="18" charset="0"/>
              </a:rPr>
              <a:t> </a:t>
            </a:r>
          </a:p>
          <a:p>
            <a:pPr lvl="1">
              <a:buClrTx/>
              <a:buFont typeface="Wingdings" pitchFamily="2" charset="2"/>
              <a:buChar char="Ø"/>
            </a:pPr>
            <a:r>
              <a:rPr lang="zh-CN" altLang="en-US" sz="2500" b="1" dirty="0">
                <a:solidFill>
                  <a:schemeClr val="tx1"/>
                </a:solidFill>
                <a:latin typeface="Times New Roman"/>
              </a:rPr>
              <a:t>参数和返回值信息</a:t>
            </a:r>
            <a:endParaRPr lang="en-US" altLang="zh-CN" sz="2500" b="1" dirty="0">
              <a:solidFill>
                <a:schemeClr val="tx1"/>
              </a:solidFill>
              <a:latin typeface="Times New Roman"/>
            </a:endParaRPr>
          </a:p>
          <a:p>
            <a:pPr lvl="1"/>
            <a:endParaRPr lang="en-US" altLang="zh-CN" sz="1600" b="1" dirty="0">
              <a:solidFill>
                <a:srgbClr val="073E87"/>
              </a:solidFill>
              <a:ea typeface="楷体_GB2312" pitchFamily="49" charset="-122"/>
            </a:endParaRPr>
          </a:p>
          <a:p>
            <a:endParaRPr lang="zh-CN" altLang="en-US" sz="2000" dirty="0"/>
          </a:p>
          <a:p>
            <a:endParaRPr lang="zh-CN" altLang="en-US" sz="2000" dirty="0"/>
          </a:p>
        </p:txBody>
      </p:sp>
      <p:sp>
        <p:nvSpPr>
          <p:cNvPr id="10"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itchFamily="34" charset="-122"/>
                <a:ea typeface="微软雅黑" pitchFamily="34" charset="-122"/>
              </a:rPr>
              <a:t>语义分析的主要任务</a:t>
            </a:r>
            <a:endParaRPr lang="en-US" altLang="zh-CN" sz="3000" spc="300" dirty="0">
              <a:solidFill>
                <a:schemeClr val="tx1"/>
              </a:solidFill>
              <a:latin typeface="微软雅黑" pitchFamily="34" charset="-122"/>
              <a:ea typeface="微软雅黑" pitchFamily="34" charset="-122"/>
            </a:endParaRPr>
          </a:p>
        </p:txBody>
      </p:sp>
      <p:grpSp>
        <p:nvGrpSpPr>
          <p:cNvPr id="11" name="组合 14"/>
          <p:cNvGrpSpPr/>
          <p:nvPr/>
        </p:nvGrpSpPr>
        <p:grpSpPr>
          <a:xfrm>
            <a:off x="-786" y="195486"/>
            <a:ext cx="756363" cy="432048"/>
            <a:chOff x="-786" y="195486"/>
            <a:chExt cx="756363" cy="432048"/>
          </a:xfrm>
        </p:grpSpPr>
        <p:sp>
          <p:nvSpPr>
            <p:cNvPr id="12" name="五边形 1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五边形 1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5" name="内容占位符 1"/>
          <p:cNvSpPr txBox="1">
            <a:spLocks/>
          </p:cNvSpPr>
          <p:nvPr/>
        </p:nvSpPr>
        <p:spPr>
          <a:xfrm>
            <a:off x="500034" y="843558"/>
            <a:ext cx="7200915" cy="3226273"/>
          </a:xfrm>
          <a:prstGeom prst="rect">
            <a:avLst/>
          </a:prstGeom>
        </p:spPr>
        <p:txBody>
          <a:bodyPr vert="horz" lIns="91440" tIns="45720" rIns="91440" bIns="45720" rtlCol="0">
            <a:normAutofit/>
          </a:bodyPr>
          <a:lstStyle/>
          <a:p>
            <a:pPr marL="274320" lvl="0" indent="-274320" fontAlgn="auto">
              <a:spcBef>
                <a:spcPct val="20000"/>
              </a:spcBef>
              <a:spcAft>
                <a:spcPts val="0"/>
              </a:spcAft>
              <a:buSzPct val="100000"/>
              <a:buFont typeface="Wingdings" pitchFamily="2" charset="2"/>
              <a:buChar char="Ø"/>
              <a:defRPr/>
            </a:pPr>
            <a:r>
              <a:rPr lang="zh-CN" altLang="en-US" sz="3000" b="1" dirty="0">
                <a:solidFill>
                  <a:prstClr val="black"/>
                </a:solidFill>
                <a:latin typeface="Times New Roman"/>
                <a:ea typeface="华文楷体" panose="02010600040101010101" pitchFamily="2" charset="-122"/>
              </a:rPr>
              <a:t>收集标识符的属性信息</a:t>
            </a:r>
            <a:endParaRPr kumimoji="0" lang="zh-CN" altLang="en-US" sz="3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16" name="内容占位符 1"/>
          <p:cNvSpPr txBox="1">
            <a:spLocks/>
          </p:cNvSpPr>
          <p:nvPr/>
        </p:nvSpPr>
        <p:spPr>
          <a:xfrm>
            <a:off x="498397" y="1772252"/>
            <a:ext cx="6359619" cy="3226273"/>
          </a:xfrm>
          <a:prstGeom prst="rect">
            <a:avLst/>
          </a:prstGeom>
        </p:spPr>
        <p:txBody>
          <a:bodyPr vert="horz" lIns="91440" tIns="45720" rIns="91440" bIns="45720" rtlCol="0">
            <a:normAutofit/>
          </a:bodyPr>
          <a:lstStyle/>
          <a:p>
            <a:pPr marL="576263" marR="0" lvl="1" indent="-274320" algn="l" defTabSz="914400" rtl="0" eaLnBrk="1" fontAlgn="auto" latinLnBrk="0" hangingPunct="1">
              <a:lnSpc>
                <a:spcPct val="100000"/>
              </a:lnSpc>
              <a:spcBef>
                <a:spcPct val="20000"/>
              </a:spcBef>
              <a:spcAft>
                <a:spcPts val="0"/>
              </a:spcAft>
              <a:buClr>
                <a:schemeClr val="tx1"/>
              </a:buClr>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类型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(Type)</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17" name="内容占位符 1"/>
          <p:cNvSpPr txBox="1">
            <a:spLocks/>
          </p:cNvSpPr>
          <p:nvPr/>
        </p:nvSpPr>
        <p:spPr>
          <a:xfrm>
            <a:off x="804834" y="1343624"/>
            <a:ext cx="7200915" cy="1511761"/>
          </a:xfrm>
          <a:prstGeom prst="rect">
            <a:avLst/>
          </a:prstGeom>
        </p:spPr>
        <p:txBody>
          <a:bodyPr vert="horz" lIns="91440" tIns="45720" rIns="91440" bIns="45720" rtlCol="0">
            <a:normAutofit/>
          </a:bodyPr>
          <a:lstStyle/>
          <a:p>
            <a:pPr marL="274320" marR="0" lvl="0" indent="-274320" algn="l" defTabSz="914400" rtl="0" eaLnBrk="1" fontAlgn="auto" latinLnBrk="0" hangingPunct="1">
              <a:lnSpc>
                <a:spcPct val="100000"/>
              </a:lnSpc>
              <a:spcBef>
                <a:spcPct val="20000"/>
              </a:spcBef>
              <a:spcAft>
                <a:spcPts val="0"/>
              </a:spcAft>
              <a:buClrTx/>
              <a:buSzPct val="100000"/>
              <a:buFont typeface="Wingdings" pitchFamily="2" charset="2"/>
              <a:buChar char="Ø"/>
              <a:tabLst/>
              <a:defRPr/>
            </a:pPr>
            <a:r>
              <a:rPr kumimoji="0" lang="zh-CN" altLang="en-US" sz="2500" b="1" i="0" u="none" strike="noStrike" kern="1200" cap="none" spc="0" normalizeH="0" baseline="0" noProof="0" dirty="0">
                <a:ln>
                  <a:noFill/>
                </a:ln>
                <a:solidFill>
                  <a:schemeClr val="tx1"/>
                </a:solidFill>
                <a:effectLst/>
                <a:uLnTx/>
                <a:uFillTx/>
                <a:latin typeface="楷体" pitchFamily="49" charset="-122"/>
                <a:ea typeface="+mn-ea"/>
                <a:cs typeface="+mn-cs"/>
              </a:rPr>
              <a:t>种属</a:t>
            </a:r>
            <a:r>
              <a:rPr kumimoji="0" lang="zh-CN" altLang="en-US" sz="2500" b="1" i="0" u="none" strike="noStrike" kern="1200" cap="none" spc="0" normalizeH="0" noProof="0" dirty="0">
                <a:ln>
                  <a:noFill/>
                </a:ln>
                <a:solidFill>
                  <a:schemeClr val="tx1"/>
                </a:solidFill>
                <a:effectLst/>
                <a:uLnTx/>
                <a:uFillTx/>
                <a:latin typeface="楷体" pitchFamily="49" charset="-122"/>
                <a:ea typeface="+mn-ea"/>
                <a:cs typeface="+mn-cs"/>
              </a:rPr>
              <a:t> </a:t>
            </a:r>
            <a:r>
              <a:rPr kumimoji="0" lang="en-US" altLang="zh-CN" sz="25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(Kind)</a:t>
            </a:r>
            <a:endParaRPr kumimoji="0" lang="zh-CN" altLang="en-US" sz="20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19" name="矩形 18"/>
          <p:cNvSpPr/>
          <p:nvPr/>
        </p:nvSpPr>
        <p:spPr>
          <a:xfrm>
            <a:off x="4881291" y="1481931"/>
            <a:ext cx="2067682" cy="369332"/>
          </a:xfrm>
          <a:prstGeom prst="rect">
            <a:avLst/>
          </a:prstGeom>
        </p:spPr>
        <p:txBody>
          <a:bodyPr wrap="none">
            <a:spAutoFit/>
          </a:bodyPr>
          <a:lstStyle/>
          <a:p>
            <a:r>
              <a:rPr lang="zh-CN" altLang="en-US" b="1" dirty="0">
                <a:latin typeface="华文楷体" panose="02010600040101010101" pitchFamily="2" charset="-122"/>
                <a:ea typeface="华文楷体" panose="02010600040101010101" pitchFamily="2" charset="-122"/>
              </a:rPr>
              <a:t>符号表</a:t>
            </a:r>
            <a:r>
              <a:rPr lang="en-US" altLang="zh-CN" sz="1400" b="1" dirty="0">
                <a:latin typeface="楷体" pitchFamily="49" charset="-122"/>
              </a:rPr>
              <a:t>(</a:t>
            </a:r>
            <a:r>
              <a:rPr lang="en-US" altLang="zh-CN" sz="1400" b="1" dirty="0">
                <a:latin typeface="Times New Roman" panose="02020603050405020304" pitchFamily="18" charset="0"/>
                <a:cs typeface="Times New Roman" panose="02020603050405020304" pitchFamily="18" charset="0"/>
              </a:rPr>
              <a:t>Symbol Table)</a:t>
            </a:r>
            <a:endParaRPr lang="zh-CN" altLang="en-US" b="1" dirty="0"/>
          </a:p>
        </p:txBody>
      </p:sp>
      <p:sp>
        <p:nvSpPr>
          <p:cNvPr id="20" name="矩形 19"/>
          <p:cNvSpPr/>
          <p:nvPr/>
        </p:nvSpPr>
        <p:spPr>
          <a:xfrm>
            <a:off x="3758210" y="4434259"/>
            <a:ext cx="5134270" cy="369332"/>
          </a:xfrm>
          <a:prstGeom prst="rect">
            <a:avLst/>
          </a:prstGeom>
          <a:solidFill>
            <a:schemeClr val="accent5">
              <a:lumMod val="60000"/>
              <a:lumOff val="40000"/>
            </a:schemeClr>
          </a:solidFill>
        </p:spPr>
        <p:txBody>
          <a:bodyPr wrap="square">
            <a:spAutoFit/>
          </a:bodyPr>
          <a:lstStyle/>
          <a:p>
            <a:r>
              <a:rPr lang="zh-CN" altLang="en-US" b="1" dirty="0">
                <a:latin typeface="华文楷体" panose="02010600040101010101" pitchFamily="2" charset="-122"/>
                <a:ea typeface="华文楷体" panose="02010600040101010101" pitchFamily="2" charset="-122"/>
              </a:rPr>
              <a:t>符号表是用于存放标识符的属性信息的数据结构</a:t>
            </a:r>
            <a:endParaRPr lang="en-US" altLang="zh-CN" b="1" dirty="0">
              <a:latin typeface="华文楷体" panose="02010600040101010101" pitchFamily="2" charset="-122"/>
              <a:ea typeface="华文楷体" panose="02010600040101010101" pitchFamily="2" charset="-122"/>
            </a:endParaRPr>
          </a:p>
        </p:txBody>
      </p:sp>
      <p:grpSp>
        <p:nvGrpSpPr>
          <p:cNvPr id="27" name="组合 26"/>
          <p:cNvGrpSpPr/>
          <p:nvPr/>
        </p:nvGrpSpPr>
        <p:grpSpPr>
          <a:xfrm>
            <a:off x="3758210" y="1643056"/>
            <a:ext cx="5488374" cy="2965409"/>
            <a:chOff x="3758210" y="1643056"/>
            <a:chExt cx="5488374" cy="2965409"/>
          </a:xfrm>
        </p:grpSpPr>
        <p:pic>
          <p:nvPicPr>
            <p:cNvPr id="18" name="Picture 2" descr="E:\工大编译\ppt\图片3副本.png"/>
            <p:cNvPicPr>
              <a:picLocks noChangeAspect="1" noChangeArrowheads="1"/>
            </p:cNvPicPr>
            <p:nvPr/>
          </p:nvPicPr>
          <p:blipFill>
            <a:blip r:embed="rId3"/>
            <a:srcRect/>
            <a:stretch>
              <a:fillRect/>
            </a:stretch>
          </p:blipFill>
          <p:spPr bwMode="auto">
            <a:xfrm>
              <a:off x="3758210" y="1643056"/>
              <a:ext cx="5488374" cy="2965409"/>
            </a:xfrm>
            <a:prstGeom prst="rect">
              <a:avLst/>
            </a:prstGeom>
            <a:noFill/>
          </p:spPr>
        </p:pic>
        <p:sp>
          <p:nvSpPr>
            <p:cNvPr id="3" name="矩形 2"/>
            <p:cNvSpPr/>
            <p:nvPr/>
          </p:nvSpPr>
          <p:spPr>
            <a:xfrm>
              <a:off x="3851920" y="2200880"/>
              <a:ext cx="360040" cy="1306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880976" y="3435846"/>
              <a:ext cx="5184576" cy="961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65232" y="2096357"/>
              <a:ext cx="1152128" cy="247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SIMPLE</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3" name="矩形 22"/>
            <p:cNvSpPr/>
            <p:nvPr/>
          </p:nvSpPr>
          <p:spPr>
            <a:xfrm>
              <a:off x="4283968" y="2355727"/>
              <a:ext cx="1152128" cy="23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SYMBLE</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4" name="矩形 23"/>
            <p:cNvSpPr/>
            <p:nvPr/>
          </p:nvSpPr>
          <p:spPr>
            <a:xfrm>
              <a:off x="4305670" y="2616224"/>
              <a:ext cx="1152128" cy="218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Times New Roman" panose="02020603050405020304" pitchFamily="18" charset="0"/>
                  <a:cs typeface="Times New Roman" panose="02020603050405020304" pitchFamily="18" charset="0"/>
                </a:rPr>
                <a:t>TABLE</a:t>
              </a:r>
              <a:endParaRPr lang="zh-CN" altLang="en-US" sz="1200" dirty="0">
                <a:solidFill>
                  <a:schemeClr val="tx1"/>
                </a:solidFill>
                <a:latin typeface="Times New Roman" panose="02020603050405020304" pitchFamily="18" charset="0"/>
                <a:cs typeface="Times New Roman" panose="02020603050405020304" pitchFamily="18" charset="0"/>
              </a:endParaRPr>
            </a:p>
          </p:txBody>
        </p:sp>
        <p:sp>
          <p:nvSpPr>
            <p:cNvPr id="25" name="矩形 24"/>
            <p:cNvSpPr/>
            <p:nvPr/>
          </p:nvSpPr>
          <p:spPr>
            <a:xfrm>
              <a:off x="4305669" y="2864614"/>
              <a:ext cx="929777" cy="214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383253" y="3131978"/>
              <a:ext cx="929777" cy="247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4788024" y="2864614"/>
              <a:ext cx="204572" cy="230145"/>
            </a:xfrm>
            <a:prstGeom prst="rect">
              <a:avLst/>
            </a:prstGeom>
          </p:spPr>
        </p:pic>
      </p:grpSp>
    </p:spTree>
    <p:extLst>
      <p:ext uri="{BB962C8B-B14F-4D97-AF65-F5344CB8AC3E}">
        <p14:creationId xmlns:p14="http://schemas.microsoft.com/office/powerpoint/2010/main" val="118064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
          <p:cNvSpPr txBox="1">
            <a:spLocks/>
          </p:cNvSpPr>
          <p:nvPr/>
        </p:nvSpPr>
        <p:spPr>
          <a:xfrm>
            <a:off x="498397" y="2200880"/>
            <a:ext cx="6359619" cy="1933957"/>
          </a:xfrm>
          <a:prstGeom prst="rect">
            <a:avLst/>
          </a:prstGeom>
        </p:spPr>
        <p:txBody>
          <a:bodyPr vert="horz" lIns="91440" tIns="45720" rIns="91440" bIns="45720" rtlCol="0">
            <a:normAutofit/>
          </a:bodyPr>
          <a:lstStyle/>
          <a:p>
            <a:pPr marL="576263" lvl="1" indent="-274320" fontAlgn="auto">
              <a:spcBef>
                <a:spcPct val="20000"/>
              </a:spcBef>
              <a:spcAft>
                <a:spcPts val="0"/>
              </a:spcAft>
              <a:buSzPct val="100000"/>
              <a:buFont typeface="Wingdings" pitchFamily="2" charset="2"/>
              <a:buChar char="Ø"/>
              <a:defRPr/>
            </a:pPr>
            <a:r>
              <a:rPr lang="zh-CN" altLang="en-US" sz="2500" b="1" dirty="0">
                <a:solidFill>
                  <a:prstClr val="black"/>
                </a:solidFill>
                <a:latin typeface="楷体" pitchFamily="49" charset="-122"/>
                <a:ea typeface="华文楷体" panose="02010600040101010101" pitchFamily="2" charset="-122"/>
              </a:rPr>
              <a:t>存储位置、长度</a:t>
            </a:r>
            <a:endParaRPr lang="en-US" altLang="zh-CN" sz="2500" b="1" dirty="0">
              <a:solidFill>
                <a:prstClr val="black"/>
              </a:solidFill>
              <a:latin typeface="楷体" pitchFamily="49" charset="-122"/>
              <a:ea typeface="华文楷体" panose="02010600040101010101" pitchFamily="2" charset="-122"/>
            </a:endParaRPr>
          </a:p>
          <a:p>
            <a:pPr marL="576263" lvl="1" indent="-274320" fontAlgn="auto">
              <a:spcBef>
                <a:spcPct val="20000"/>
              </a:spcBef>
              <a:spcAft>
                <a:spcPts val="0"/>
              </a:spcAft>
              <a:buSzPct val="100000"/>
              <a:buFont typeface="Wingdings" pitchFamily="2" charset="2"/>
              <a:buChar char="Ø"/>
              <a:defRPr/>
            </a:pPr>
            <a:r>
              <a:rPr lang="zh-CN" altLang="en-US" sz="2500" b="1" dirty="0">
                <a:solidFill>
                  <a:prstClr val="black"/>
                </a:solidFill>
                <a:latin typeface="楷体" pitchFamily="49" charset="-122"/>
                <a:ea typeface="华文楷体" panose="02010600040101010101" pitchFamily="2" charset="-122"/>
              </a:rPr>
              <a:t>值</a:t>
            </a:r>
            <a:endParaRPr lang="en-US" altLang="zh-CN" sz="1600" b="1" dirty="0">
              <a:solidFill>
                <a:srgbClr val="073E87"/>
              </a:solidFill>
              <a:latin typeface="Times New Roman" panose="02020603050405020304" pitchFamily="18" charset="0"/>
              <a:ea typeface="楷体_GB2312" pitchFamily="49" charset="-122"/>
            </a:endParaRPr>
          </a:p>
          <a:p>
            <a:pPr marL="274320" indent="-274320" fontAlgn="auto">
              <a:spcBef>
                <a:spcPct val="20000"/>
              </a:spcBef>
              <a:spcAft>
                <a:spcPts val="0"/>
              </a:spcAft>
              <a:buClr>
                <a:srgbClr val="31B6FD"/>
              </a:buClr>
              <a:buSzPct val="100000"/>
              <a:buFont typeface="Symbol" pitchFamily="18" charset="2"/>
              <a:buChar char=""/>
              <a:defRPr/>
            </a:pPr>
            <a:endParaRPr lang="zh-CN" altLang="en-US" sz="2000" dirty="0">
              <a:solidFill>
                <a:srgbClr val="073E87"/>
              </a:solidFill>
              <a:latin typeface="Times New Roman" panose="02020603050405020304" pitchFamily="18" charset="0"/>
              <a:ea typeface="华文楷体" panose="02010600040101010101" pitchFamily="2" charset="-122"/>
            </a:endParaRPr>
          </a:p>
          <a:p>
            <a:pPr marL="274320" indent="-274320" fontAlgn="auto">
              <a:spcBef>
                <a:spcPct val="20000"/>
              </a:spcBef>
              <a:spcAft>
                <a:spcPts val="0"/>
              </a:spcAft>
              <a:buClr>
                <a:srgbClr val="31B6FD"/>
              </a:buClr>
              <a:buSzPct val="100000"/>
              <a:buFont typeface="Symbol" pitchFamily="18" charset="2"/>
              <a:buChar char=""/>
              <a:defRPr/>
            </a:pPr>
            <a:endParaRPr lang="zh-CN" altLang="en-US" sz="2000" dirty="0">
              <a:solidFill>
                <a:srgbClr val="073E87"/>
              </a:solidFill>
              <a:latin typeface="Times New Roman" panose="02020603050405020304" pitchFamily="18" charset="0"/>
              <a:ea typeface="华文楷体" panose="02010600040101010101" pitchFamily="2" charset="-122"/>
            </a:endParaRPr>
          </a:p>
        </p:txBody>
      </p:sp>
      <p:sp>
        <p:nvSpPr>
          <p:cNvPr id="2" name="内容占位符 1"/>
          <p:cNvSpPr>
            <a:spLocks noGrp="1"/>
          </p:cNvSpPr>
          <p:nvPr>
            <p:ph idx="1"/>
          </p:nvPr>
        </p:nvSpPr>
        <p:spPr>
          <a:xfrm>
            <a:off x="495547" y="3100479"/>
            <a:ext cx="7505477" cy="1034358"/>
          </a:xfrm>
        </p:spPr>
        <p:txBody>
          <a:bodyPr>
            <a:normAutofit/>
          </a:bodyPr>
          <a:lstStyle/>
          <a:p>
            <a:pPr lvl="1">
              <a:buClrTx/>
              <a:buFont typeface="Wingdings" pitchFamily="2" charset="2"/>
              <a:buChar char="Ø"/>
            </a:pPr>
            <a:r>
              <a:rPr lang="zh-CN" altLang="en-US" sz="2500" b="1" dirty="0">
                <a:solidFill>
                  <a:schemeClr val="tx1"/>
                </a:solidFill>
                <a:latin typeface="楷体" pitchFamily="49" charset="-122"/>
              </a:rPr>
              <a:t>作用域</a:t>
            </a:r>
            <a:r>
              <a:rPr lang="en-US" altLang="zh-CN" sz="2500" b="1" dirty="0">
                <a:solidFill>
                  <a:schemeClr val="tx1"/>
                </a:solidFill>
                <a:cs typeface="Times New Roman" pitchFamily="18" charset="0"/>
              </a:rPr>
              <a:t> </a:t>
            </a:r>
          </a:p>
          <a:p>
            <a:pPr lvl="1">
              <a:buClrTx/>
              <a:buFont typeface="Wingdings" pitchFamily="2" charset="2"/>
              <a:buChar char="Ø"/>
            </a:pPr>
            <a:r>
              <a:rPr lang="zh-CN" altLang="en-US" sz="2500" b="1" dirty="0">
                <a:solidFill>
                  <a:schemeClr val="tx1"/>
                </a:solidFill>
                <a:latin typeface="Times New Roman"/>
              </a:rPr>
              <a:t>参数和返回值信息</a:t>
            </a:r>
            <a:endParaRPr lang="en-US" altLang="zh-CN" sz="2500" b="1" dirty="0">
              <a:solidFill>
                <a:schemeClr val="tx1"/>
              </a:solidFill>
              <a:latin typeface="Times New Roman"/>
            </a:endParaRPr>
          </a:p>
          <a:p>
            <a:pPr lvl="1"/>
            <a:endParaRPr lang="en-US" altLang="zh-CN" sz="1600" b="1" dirty="0">
              <a:solidFill>
                <a:srgbClr val="073E87"/>
              </a:solidFill>
              <a:ea typeface="楷体_GB2312" pitchFamily="49" charset="-122"/>
            </a:endParaRPr>
          </a:p>
          <a:p>
            <a:endParaRPr lang="zh-CN" altLang="en-US" sz="2000" dirty="0"/>
          </a:p>
          <a:p>
            <a:endParaRPr lang="zh-CN" altLang="en-US" sz="2000" dirty="0"/>
          </a:p>
        </p:txBody>
      </p:sp>
      <p:sp>
        <p:nvSpPr>
          <p:cNvPr id="10"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itchFamily="34" charset="-122"/>
                <a:ea typeface="微软雅黑" pitchFamily="34" charset="-122"/>
              </a:rPr>
              <a:t>语义分析的主要任务</a:t>
            </a:r>
            <a:endParaRPr lang="en-US" altLang="zh-CN" sz="3000" spc="300" dirty="0">
              <a:solidFill>
                <a:schemeClr val="tx1"/>
              </a:solidFill>
              <a:latin typeface="微软雅黑" pitchFamily="34" charset="-122"/>
              <a:ea typeface="微软雅黑" pitchFamily="34" charset="-122"/>
            </a:endParaRPr>
          </a:p>
        </p:txBody>
      </p:sp>
      <p:grpSp>
        <p:nvGrpSpPr>
          <p:cNvPr id="11" name="组合 14"/>
          <p:cNvGrpSpPr/>
          <p:nvPr/>
        </p:nvGrpSpPr>
        <p:grpSpPr>
          <a:xfrm>
            <a:off x="-786" y="195486"/>
            <a:ext cx="756363" cy="432048"/>
            <a:chOff x="-786" y="195486"/>
            <a:chExt cx="756363" cy="432048"/>
          </a:xfrm>
        </p:grpSpPr>
        <p:sp>
          <p:nvSpPr>
            <p:cNvPr id="12" name="五边形 1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sp>
          <p:nvSpPr>
            <p:cNvPr id="13" name="五边形 1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kern="0">
                <a:solidFill>
                  <a:prstClr val="white"/>
                </a:solidFill>
                <a:latin typeface="Calibri"/>
              </a:endParaRPr>
            </a:p>
          </p:txBody>
        </p:sp>
      </p:grpSp>
      <p:sp>
        <p:nvSpPr>
          <p:cNvPr id="15" name="内容占位符 1"/>
          <p:cNvSpPr txBox="1">
            <a:spLocks/>
          </p:cNvSpPr>
          <p:nvPr/>
        </p:nvSpPr>
        <p:spPr>
          <a:xfrm>
            <a:off x="500034" y="843558"/>
            <a:ext cx="7200915" cy="3226273"/>
          </a:xfrm>
          <a:prstGeom prst="rect">
            <a:avLst/>
          </a:prstGeom>
        </p:spPr>
        <p:txBody>
          <a:bodyPr vert="horz" lIns="91440" tIns="45720" rIns="91440" bIns="45720" rtlCol="0">
            <a:normAutofit/>
          </a:bodyPr>
          <a:lstStyle/>
          <a:p>
            <a:pPr marL="274320" indent="-274320" fontAlgn="auto">
              <a:spcBef>
                <a:spcPct val="20000"/>
              </a:spcBef>
              <a:spcAft>
                <a:spcPts val="0"/>
              </a:spcAft>
              <a:buSzPct val="100000"/>
              <a:buFont typeface="Wingdings" pitchFamily="2" charset="2"/>
              <a:buChar char="Ø"/>
              <a:defRPr/>
            </a:pPr>
            <a:r>
              <a:rPr lang="zh-CN" altLang="en-US" sz="3000" b="1" dirty="0">
                <a:solidFill>
                  <a:prstClr val="black"/>
                </a:solidFill>
                <a:latin typeface="Times New Roman"/>
                <a:ea typeface="华文楷体" panose="02010600040101010101" pitchFamily="2" charset="-122"/>
              </a:rPr>
              <a:t>收集标识符的属性信息</a:t>
            </a:r>
            <a:endParaRPr lang="zh-CN" altLang="en-US" sz="3000" dirty="0">
              <a:solidFill>
                <a:srgbClr val="073E87"/>
              </a:solidFill>
              <a:latin typeface="Times New Roman" panose="02020603050405020304" pitchFamily="18" charset="0"/>
              <a:ea typeface="华文楷体" panose="02010600040101010101" pitchFamily="2" charset="-122"/>
            </a:endParaRPr>
          </a:p>
        </p:txBody>
      </p:sp>
      <p:sp>
        <p:nvSpPr>
          <p:cNvPr id="16" name="内容占位符 1"/>
          <p:cNvSpPr txBox="1">
            <a:spLocks/>
          </p:cNvSpPr>
          <p:nvPr/>
        </p:nvSpPr>
        <p:spPr>
          <a:xfrm>
            <a:off x="498397" y="1772252"/>
            <a:ext cx="6359619" cy="3226273"/>
          </a:xfrm>
          <a:prstGeom prst="rect">
            <a:avLst/>
          </a:prstGeom>
        </p:spPr>
        <p:txBody>
          <a:bodyPr vert="horz" lIns="91440" tIns="45720" rIns="91440" bIns="45720" rtlCol="0">
            <a:normAutofit/>
          </a:bodyPr>
          <a:lstStyle/>
          <a:p>
            <a:pPr marL="576263" lvl="1" indent="-274320" fontAlgn="auto">
              <a:spcBef>
                <a:spcPct val="20000"/>
              </a:spcBef>
              <a:spcAft>
                <a:spcPts val="0"/>
              </a:spcAft>
              <a:buClr>
                <a:prstClr val="black"/>
              </a:buClr>
              <a:buSzPct val="100000"/>
              <a:buFont typeface="Wingdings" pitchFamily="2" charset="2"/>
              <a:buChar char="Ø"/>
              <a:defRPr/>
            </a:pPr>
            <a:r>
              <a:rPr lang="zh-CN" altLang="en-US" sz="2500" b="1" dirty="0">
                <a:solidFill>
                  <a:prstClr val="black"/>
                </a:solidFill>
                <a:latin typeface="楷体" pitchFamily="49" charset="-122"/>
                <a:ea typeface="华文楷体" panose="02010600040101010101" pitchFamily="2" charset="-122"/>
              </a:rPr>
              <a:t>类型 </a:t>
            </a:r>
            <a:r>
              <a:rPr lang="en-US" altLang="zh-CN" sz="2500" b="1" dirty="0">
                <a:solidFill>
                  <a:prstClr val="black"/>
                </a:solidFill>
                <a:latin typeface="Times New Roman" panose="02020603050405020304" pitchFamily="18" charset="0"/>
                <a:ea typeface="楷体_GB2312" pitchFamily="49" charset="-122"/>
              </a:rPr>
              <a:t>(Type)</a:t>
            </a:r>
            <a:endParaRPr lang="zh-CN" altLang="en-US" sz="2000" dirty="0">
              <a:solidFill>
                <a:srgbClr val="073E87"/>
              </a:solidFill>
              <a:latin typeface="Times New Roman" panose="02020603050405020304" pitchFamily="18" charset="0"/>
              <a:ea typeface="华文楷体" panose="02010600040101010101" pitchFamily="2" charset="-122"/>
            </a:endParaRPr>
          </a:p>
        </p:txBody>
      </p:sp>
      <p:sp>
        <p:nvSpPr>
          <p:cNvPr id="17" name="内容占位符 1"/>
          <p:cNvSpPr txBox="1">
            <a:spLocks/>
          </p:cNvSpPr>
          <p:nvPr/>
        </p:nvSpPr>
        <p:spPr>
          <a:xfrm>
            <a:off x="804834" y="1343624"/>
            <a:ext cx="7200915" cy="1511761"/>
          </a:xfrm>
          <a:prstGeom prst="rect">
            <a:avLst/>
          </a:prstGeom>
        </p:spPr>
        <p:txBody>
          <a:bodyPr vert="horz" lIns="91440" tIns="45720" rIns="91440" bIns="45720" rtlCol="0">
            <a:normAutofit/>
          </a:bodyPr>
          <a:lstStyle/>
          <a:p>
            <a:pPr marL="274320" indent="-274320" fontAlgn="auto">
              <a:spcBef>
                <a:spcPct val="20000"/>
              </a:spcBef>
              <a:spcAft>
                <a:spcPts val="0"/>
              </a:spcAft>
              <a:buSzPct val="100000"/>
              <a:buFont typeface="Wingdings" pitchFamily="2" charset="2"/>
              <a:buChar char="Ø"/>
              <a:defRPr/>
            </a:pPr>
            <a:r>
              <a:rPr lang="zh-CN" altLang="en-US" sz="2500" b="1" dirty="0">
                <a:solidFill>
                  <a:prstClr val="black"/>
                </a:solidFill>
                <a:latin typeface="楷体" pitchFamily="49" charset="-122"/>
                <a:ea typeface="华文楷体" panose="02010600040101010101" pitchFamily="2" charset="-122"/>
              </a:rPr>
              <a:t>种属 </a:t>
            </a:r>
            <a:r>
              <a:rPr lang="en-US" altLang="zh-CN" sz="2500" b="1" dirty="0">
                <a:solidFill>
                  <a:prstClr val="black"/>
                </a:solidFill>
                <a:latin typeface="Times New Roman" panose="02020603050405020304" pitchFamily="18" charset="0"/>
                <a:ea typeface="楷体_GB2312" pitchFamily="49" charset="-122"/>
              </a:rPr>
              <a:t>(Kind)</a:t>
            </a:r>
            <a:endParaRPr lang="zh-CN" altLang="en-US" sz="2000" dirty="0">
              <a:solidFill>
                <a:srgbClr val="073E87"/>
              </a:solidFill>
              <a:latin typeface="Times New Roman" panose="02020603050405020304" pitchFamily="18" charset="0"/>
              <a:ea typeface="华文楷体" panose="02010600040101010101" pitchFamily="2" charset="-122"/>
            </a:endParaRPr>
          </a:p>
        </p:txBody>
      </p:sp>
      <p:pic>
        <p:nvPicPr>
          <p:cNvPr id="18" name="Picture 2" descr="E:\工大编译\ppt\图片3副本.png"/>
          <p:cNvPicPr>
            <a:picLocks noChangeAspect="1" noChangeArrowheads="1"/>
          </p:cNvPicPr>
          <p:nvPr/>
        </p:nvPicPr>
        <p:blipFill>
          <a:blip r:embed="rId3"/>
          <a:srcRect/>
          <a:stretch>
            <a:fillRect/>
          </a:stretch>
        </p:blipFill>
        <p:spPr bwMode="auto">
          <a:xfrm>
            <a:off x="3758210" y="1643056"/>
            <a:ext cx="5488374" cy="2965409"/>
          </a:xfrm>
          <a:prstGeom prst="rect">
            <a:avLst/>
          </a:prstGeom>
          <a:noFill/>
        </p:spPr>
      </p:pic>
      <p:sp>
        <p:nvSpPr>
          <p:cNvPr id="19" name="矩形 18"/>
          <p:cNvSpPr/>
          <p:nvPr/>
        </p:nvSpPr>
        <p:spPr>
          <a:xfrm>
            <a:off x="4881291" y="1481931"/>
            <a:ext cx="2067682" cy="369332"/>
          </a:xfrm>
          <a:prstGeom prst="rect">
            <a:avLst/>
          </a:prstGeom>
        </p:spPr>
        <p:txBody>
          <a:bodyPr wrap="none">
            <a:spAutoFit/>
          </a:bodyPr>
          <a:lstStyle/>
          <a:p>
            <a:r>
              <a:rPr lang="zh-CN" altLang="en-US" b="1" dirty="0">
                <a:solidFill>
                  <a:prstClr val="black"/>
                </a:solidFill>
                <a:latin typeface="华文楷体" panose="02010600040101010101" pitchFamily="2" charset="-122"/>
                <a:ea typeface="华文楷体" panose="02010600040101010101" pitchFamily="2" charset="-122"/>
              </a:rPr>
              <a:t>符号表</a:t>
            </a:r>
            <a:r>
              <a:rPr lang="en-US" altLang="zh-CN" sz="1400" b="1" dirty="0">
                <a:solidFill>
                  <a:prstClr val="black"/>
                </a:solidFill>
                <a:latin typeface="楷体" pitchFamily="49" charset="-122"/>
              </a:rPr>
              <a:t>(</a:t>
            </a:r>
            <a:r>
              <a:rPr lang="en-US" altLang="zh-CN" sz="1400" b="1" dirty="0">
                <a:solidFill>
                  <a:prstClr val="black"/>
                </a:solidFill>
                <a:latin typeface="Times New Roman" panose="02020603050405020304" pitchFamily="18" charset="0"/>
                <a:cs typeface="Times New Roman" panose="02020603050405020304" pitchFamily="18" charset="0"/>
              </a:rPr>
              <a:t>Symbol Table)</a:t>
            </a:r>
            <a:endParaRPr lang="zh-CN" altLang="en-US" b="1" dirty="0">
              <a:solidFill>
                <a:prstClr val="black"/>
              </a:solidFill>
            </a:endParaRPr>
          </a:p>
        </p:txBody>
      </p:sp>
      <p:sp>
        <p:nvSpPr>
          <p:cNvPr id="20" name="矩形 19"/>
          <p:cNvSpPr/>
          <p:nvPr/>
        </p:nvSpPr>
        <p:spPr>
          <a:xfrm>
            <a:off x="3758210" y="4434259"/>
            <a:ext cx="5134270" cy="369332"/>
          </a:xfrm>
          <a:prstGeom prst="rect">
            <a:avLst/>
          </a:prstGeom>
          <a:solidFill>
            <a:schemeClr val="accent5">
              <a:lumMod val="60000"/>
              <a:lumOff val="40000"/>
            </a:schemeClr>
          </a:solidFill>
        </p:spPr>
        <p:txBody>
          <a:bodyPr wrap="square">
            <a:spAutoFit/>
          </a:bodyPr>
          <a:lstStyle/>
          <a:p>
            <a:r>
              <a:rPr lang="zh-CN" altLang="en-US" b="1" dirty="0">
                <a:solidFill>
                  <a:prstClr val="black"/>
                </a:solidFill>
                <a:latin typeface="华文楷体" panose="02010600040101010101" pitchFamily="2" charset="-122"/>
                <a:ea typeface="华文楷体" panose="02010600040101010101" pitchFamily="2" charset="-122"/>
              </a:rPr>
              <a:t>符号表是用于存放标识符的属性信息的数据结构</a:t>
            </a:r>
            <a:endParaRPr lang="en-US" altLang="zh-CN" b="1" dirty="0">
              <a:solidFill>
                <a:prstClr val="black"/>
              </a:solidFill>
              <a:latin typeface="华文楷体" panose="02010600040101010101" pitchFamily="2" charset="-122"/>
              <a:ea typeface="华文楷体" panose="02010600040101010101" pitchFamily="2" charset="-122"/>
            </a:endParaRPr>
          </a:p>
        </p:txBody>
      </p:sp>
      <p:grpSp>
        <p:nvGrpSpPr>
          <p:cNvPr id="6" name="组合 5"/>
          <p:cNvGrpSpPr/>
          <p:nvPr/>
        </p:nvGrpSpPr>
        <p:grpSpPr>
          <a:xfrm>
            <a:off x="2202014" y="4074219"/>
            <a:ext cx="1577898" cy="369332"/>
            <a:chOff x="2057998" y="3867894"/>
            <a:chExt cx="1577898" cy="369332"/>
          </a:xfrm>
        </p:grpSpPr>
        <p:cxnSp>
          <p:nvCxnSpPr>
            <p:cNvPr id="4" name="直接箭头连接符 3"/>
            <p:cNvCxnSpPr/>
            <p:nvPr/>
          </p:nvCxnSpPr>
          <p:spPr>
            <a:xfrm flipV="1">
              <a:off x="3116119" y="4011910"/>
              <a:ext cx="519777" cy="185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2057998" y="3867894"/>
              <a:ext cx="1114408" cy="369332"/>
            </a:xfrm>
            <a:prstGeom prst="rect">
              <a:avLst/>
            </a:prstGeom>
          </p:spPr>
          <p:txBody>
            <a:bodyPr wrap="none">
              <a:spAutoFit/>
            </a:bodyPr>
            <a:lstStyle/>
            <a:p>
              <a:r>
                <a:rPr lang="zh-CN" altLang="en-US" b="1" dirty="0">
                  <a:solidFill>
                    <a:srgbClr val="FF0000"/>
                  </a:solidFill>
                  <a:latin typeface="华文楷体" panose="02010600040101010101" pitchFamily="2" charset="-122"/>
                  <a:ea typeface="华文楷体" panose="02010600040101010101" pitchFamily="2" charset="-122"/>
                </a:rPr>
                <a:t>字符串表</a:t>
              </a:r>
              <a:endParaRPr lang="zh-CN" altLang="en-US" dirty="0">
                <a:solidFill>
                  <a:srgbClr val="FF0000"/>
                </a:solidFill>
                <a:latin typeface="华文楷体" panose="02010600040101010101" pitchFamily="2" charset="-122"/>
                <a:ea typeface="华文楷体" panose="02010600040101010101" pitchFamily="2" charset="-122"/>
              </a:endParaRPr>
            </a:p>
          </p:txBody>
        </p:sp>
      </p:grpSp>
      <p:sp>
        <p:nvSpPr>
          <p:cNvPr id="21" name="AutoShape 73"/>
          <p:cNvSpPr>
            <a:spLocks noChangeArrowheads="1"/>
          </p:cNvSpPr>
          <p:nvPr/>
        </p:nvSpPr>
        <p:spPr bwMode="auto">
          <a:xfrm>
            <a:off x="4499992" y="251718"/>
            <a:ext cx="4627789" cy="962710"/>
          </a:xfrm>
          <a:prstGeom prst="cloudCallout">
            <a:avLst>
              <a:gd name="adj1" fmla="val -45191"/>
              <a:gd name="adj2" fmla="val 168737"/>
            </a:avLst>
          </a:prstGeom>
          <a:solidFill>
            <a:schemeClr val="accent5">
              <a:lumMod val="60000"/>
              <a:lumOff val="40000"/>
            </a:schemeClr>
          </a:solidFill>
          <a:ln w="9525">
            <a:solidFill>
              <a:schemeClr val="tx1"/>
            </a:solidFill>
            <a:round/>
            <a:headEnd/>
            <a:tailEnd/>
          </a:ln>
          <a:effectLst/>
        </p:spPr>
        <p:txBody>
          <a:bodyPr/>
          <a:lstStyle/>
          <a:p>
            <a:pPr algn="ctr">
              <a:defRPr/>
            </a:pPr>
            <a:r>
              <a:rPr lang="zh-CN" altLang="en-US" sz="2000" b="1" kern="0" dirty="0">
                <a:solidFill>
                  <a:prstClr val="black"/>
                </a:solidFill>
                <a:latin typeface="Times New Roman" panose="02020603050405020304" pitchFamily="18" charset="0"/>
                <a:ea typeface="楷体" pitchFamily="49" charset="-122"/>
                <a:cs typeface="Times New Roman" panose="02020603050405020304" pitchFamily="18" charset="0"/>
              </a:rPr>
              <a:t>符号表中</a:t>
            </a:r>
            <a:r>
              <a:rPr lang="zh-CN" altLang="en-US" sz="2000" b="1" kern="0" dirty="0">
                <a:solidFill>
                  <a:prstClr val="black"/>
                </a:solidFill>
                <a:latin typeface="楷体" pitchFamily="49" charset="-122"/>
                <a:ea typeface="楷体" pitchFamily="49" charset="-122"/>
              </a:rPr>
              <a:t>为什么要设计</a:t>
            </a:r>
            <a:r>
              <a:rPr lang="zh-CN" altLang="en-US" sz="2000" b="1" kern="0" dirty="0">
                <a:solidFill>
                  <a:srgbClr val="0000FF"/>
                </a:solidFill>
                <a:latin typeface="楷体" pitchFamily="49" charset="-122"/>
                <a:ea typeface="楷体" pitchFamily="49" charset="-122"/>
              </a:rPr>
              <a:t>字符串表</a:t>
            </a:r>
            <a:r>
              <a:rPr lang="zh-CN" altLang="en-US" sz="2000" b="1" kern="0" dirty="0">
                <a:solidFill>
                  <a:prstClr val="black"/>
                </a:solidFill>
                <a:latin typeface="楷体" pitchFamily="49" charset="-122"/>
                <a:ea typeface="楷体" pitchFamily="49" charset="-122"/>
              </a:rPr>
              <a:t>这样一种数据结构？</a:t>
            </a:r>
          </a:p>
        </p:txBody>
      </p:sp>
    </p:spTree>
    <p:extLst>
      <p:ext uri="{BB962C8B-B14F-4D97-AF65-F5344CB8AC3E}">
        <p14:creationId xmlns:p14="http://schemas.microsoft.com/office/powerpoint/2010/main" val="6037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xit" presetSubtype="32" fill="hold" grpId="1" nodeType="clickEffect">
                                  <p:stCondLst>
                                    <p:cond delay="0"/>
                                  </p:stCondLst>
                                  <p:childTnLst>
                                    <p:anim calcmode="lin" valueType="num">
                                      <p:cBhvr>
                                        <p:cTn id="24" dur="500"/>
                                        <p:tgtEl>
                                          <p:spTgt spid="19"/>
                                        </p:tgtEl>
                                        <p:attrNameLst>
                                          <p:attrName>ppt_w</p:attrName>
                                        </p:attrNameLst>
                                      </p:cBhvr>
                                      <p:tavLst>
                                        <p:tav tm="0">
                                          <p:val>
                                            <p:strVal val="ppt_w"/>
                                          </p:val>
                                        </p:tav>
                                        <p:tav tm="100000">
                                          <p:val>
                                            <p:fltVal val="0"/>
                                          </p:val>
                                        </p:tav>
                                      </p:tavLst>
                                    </p:anim>
                                    <p:anim calcmode="lin" valueType="num">
                                      <p:cBhvr>
                                        <p:cTn id="25" dur="500"/>
                                        <p:tgtEl>
                                          <p:spTgt spid="19"/>
                                        </p:tgtEl>
                                        <p:attrNameLst>
                                          <p:attrName>ppt_h</p:attrName>
                                        </p:attrNameLst>
                                      </p:cBhvr>
                                      <p:tavLst>
                                        <p:tav tm="0">
                                          <p:val>
                                            <p:strVal val="ppt_h"/>
                                          </p:val>
                                        </p:tav>
                                        <p:tav tm="100000">
                                          <p:val>
                                            <p:fltVal val="0"/>
                                          </p:val>
                                        </p:tav>
                                      </p:tavLst>
                                    </p:anim>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53" presetClass="exit" presetSubtype="32" fill="hold" grpId="1" nodeType="withEffect">
                                  <p:stCondLst>
                                    <p:cond delay="0"/>
                                  </p:stCondLst>
                                  <p:childTnLst>
                                    <p:anim calcmode="lin" valueType="num">
                                      <p:cBhvr>
                                        <p:cTn id="29" dur="500"/>
                                        <p:tgtEl>
                                          <p:spTgt spid="20"/>
                                        </p:tgtEl>
                                        <p:attrNameLst>
                                          <p:attrName>ppt_w</p:attrName>
                                        </p:attrNameLst>
                                      </p:cBhvr>
                                      <p:tavLst>
                                        <p:tav tm="0">
                                          <p:val>
                                            <p:strVal val="ppt_w"/>
                                          </p:val>
                                        </p:tav>
                                        <p:tav tm="100000">
                                          <p:val>
                                            <p:fltVal val="0"/>
                                          </p:val>
                                        </p:tav>
                                      </p:tavLst>
                                    </p:anim>
                                    <p:anim calcmode="lin" valueType="num">
                                      <p:cBhvr>
                                        <p:cTn id="30" dur="500"/>
                                        <p:tgtEl>
                                          <p:spTgt spid="20"/>
                                        </p:tgtEl>
                                        <p:attrNameLst>
                                          <p:attrName>ppt_h</p:attrName>
                                        </p:attrNameLst>
                                      </p:cBhvr>
                                      <p:tavLst>
                                        <p:tav tm="0">
                                          <p:val>
                                            <p:strVal val="ppt_h"/>
                                          </p:val>
                                        </p:tav>
                                        <p:tav tm="100000">
                                          <p:val>
                                            <p:fltVal val="0"/>
                                          </p:val>
                                        </p:tav>
                                      </p:tavLst>
                                    </p:anim>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53" presetClass="exit" presetSubtype="32" fill="hold" nodeType="withEffect">
                                  <p:stCondLst>
                                    <p:cond delay="0"/>
                                  </p:stCondLst>
                                  <p:childTnLst>
                                    <p:anim calcmode="lin" valueType="num">
                                      <p:cBhvr>
                                        <p:cTn id="34" dur="500"/>
                                        <p:tgtEl>
                                          <p:spTgt spid="18"/>
                                        </p:tgtEl>
                                        <p:attrNameLst>
                                          <p:attrName>ppt_w</p:attrName>
                                        </p:attrNameLst>
                                      </p:cBhvr>
                                      <p:tavLst>
                                        <p:tav tm="0">
                                          <p:val>
                                            <p:strVal val="ppt_w"/>
                                          </p:val>
                                        </p:tav>
                                        <p:tav tm="100000">
                                          <p:val>
                                            <p:fltVal val="0"/>
                                          </p:val>
                                        </p:tav>
                                      </p:tavLst>
                                    </p:anim>
                                    <p:anim calcmode="lin" valueType="num">
                                      <p:cBhvr>
                                        <p:cTn id="35" dur="500"/>
                                        <p:tgtEl>
                                          <p:spTgt spid="18"/>
                                        </p:tgtEl>
                                        <p:attrNameLst>
                                          <p:attrName>ppt_h</p:attrName>
                                        </p:attrNameLst>
                                      </p:cBhvr>
                                      <p:tavLst>
                                        <p:tav tm="0">
                                          <p:val>
                                            <p:strVal val="ppt_h"/>
                                          </p:val>
                                        </p:tav>
                                        <p:tav tm="100000">
                                          <p:val>
                                            <p:fltVal val="0"/>
                                          </p:val>
                                        </p:tav>
                                      </p:tavLst>
                                    </p:anim>
                                    <p:animEffect transition="out" filter="fade">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par>
                                <p:cTn id="38" presetID="53" presetClass="exit" presetSubtype="32" fill="hold" nodeType="withEffect">
                                  <p:stCondLst>
                                    <p:cond delay="0"/>
                                  </p:stCondLst>
                                  <p:childTnLst>
                                    <p:anim calcmode="lin" valueType="num">
                                      <p:cBhvr>
                                        <p:cTn id="39" dur="500"/>
                                        <p:tgtEl>
                                          <p:spTgt spid="17">
                                            <p:txEl>
                                              <p:pRg st="0" end="0"/>
                                            </p:txEl>
                                          </p:spTgt>
                                        </p:tgtEl>
                                        <p:attrNameLst>
                                          <p:attrName>ppt_w</p:attrName>
                                        </p:attrNameLst>
                                      </p:cBhvr>
                                      <p:tavLst>
                                        <p:tav tm="0">
                                          <p:val>
                                            <p:strVal val="ppt_w"/>
                                          </p:val>
                                        </p:tav>
                                        <p:tav tm="100000">
                                          <p:val>
                                            <p:fltVal val="0"/>
                                          </p:val>
                                        </p:tav>
                                      </p:tavLst>
                                    </p:anim>
                                    <p:anim calcmode="lin" valueType="num">
                                      <p:cBhvr>
                                        <p:cTn id="40" dur="500"/>
                                        <p:tgtEl>
                                          <p:spTgt spid="17">
                                            <p:txEl>
                                              <p:pRg st="0" end="0"/>
                                            </p:txEl>
                                          </p:spTgt>
                                        </p:tgtEl>
                                        <p:attrNameLst>
                                          <p:attrName>ppt_h</p:attrName>
                                        </p:attrNameLst>
                                      </p:cBhvr>
                                      <p:tavLst>
                                        <p:tav tm="0">
                                          <p:val>
                                            <p:strVal val="ppt_h"/>
                                          </p:val>
                                        </p:tav>
                                        <p:tav tm="100000">
                                          <p:val>
                                            <p:fltVal val="0"/>
                                          </p:val>
                                        </p:tav>
                                      </p:tavLst>
                                    </p:anim>
                                    <p:animEffect transition="out" filter="fade">
                                      <p:cBhvr>
                                        <p:cTn id="41" dur="500"/>
                                        <p:tgtEl>
                                          <p:spTgt spid="17">
                                            <p:txEl>
                                              <p:pRg st="0" end="0"/>
                                            </p:txEl>
                                          </p:spTgt>
                                        </p:tgtEl>
                                      </p:cBhvr>
                                    </p:animEffect>
                                    <p:set>
                                      <p:cBhvr>
                                        <p:cTn id="42" dur="1" fill="hold">
                                          <p:stCondLst>
                                            <p:cond delay="499"/>
                                          </p:stCondLst>
                                        </p:cTn>
                                        <p:tgtEl>
                                          <p:spTgt spid="17">
                                            <p:txEl>
                                              <p:pRg st="0" end="0"/>
                                            </p:txEl>
                                          </p:spTgt>
                                        </p:tgtEl>
                                        <p:attrNameLst>
                                          <p:attrName>style.visibility</p:attrName>
                                        </p:attrNameLst>
                                      </p:cBhvr>
                                      <p:to>
                                        <p:strVal val="hidden"/>
                                      </p:to>
                                    </p:set>
                                  </p:childTnLst>
                                </p:cTn>
                              </p:par>
                              <p:par>
                                <p:cTn id="43" presetID="53" presetClass="exit" presetSubtype="32" fill="hold" nodeType="withEffect">
                                  <p:stCondLst>
                                    <p:cond delay="0"/>
                                  </p:stCondLst>
                                  <p:childTnLst>
                                    <p:anim calcmode="lin" valueType="num">
                                      <p:cBhvr>
                                        <p:cTn id="44" dur="500"/>
                                        <p:tgtEl>
                                          <p:spTgt spid="14">
                                            <p:txEl>
                                              <p:pRg st="0" end="0"/>
                                            </p:txEl>
                                          </p:spTgt>
                                        </p:tgtEl>
                                        <p:attrNameLst>
                                          <p:attrName>ppt_w</p:attrName>
                                        </p:attrNameLst>
                                      </p:cBhvr>
                                      <p:tavLst>
                                        <p:tav tm="0">
                                          <p:val>
                                            <p:strVal val="ppt_w"/>
                                          </p:val>
                                        </p:tav>
                                        <p:tav tm="100000">
                                          <p:val>
                                            <p:fltVal val="0"/>
                                          </p:val>
                                        </p:tav>
                                      </p:tavLst>
                                    </p:anim>
                                    <p:anim calcmode="lin" valueType="num">
                                      <p:cBhvr>
                                        <p:cTn id="45" dur="500"/>
                                        <p:tgtEl>
                                          <p:spTgt spid="14">
                                            <p:txEl>
                                              <p:pRg st="0" end="0"/>
                                            </p:txEl>
                                          </p:spTgt>
                                        </p:tgtEl>
                                        <p:attrNameLst>
                                          <p:attrName>ppt_h</p:attrName>
                                        </p:attrNameLst>
                                      </p:cBhvr>
                                      <p:tavLst>
                                        <p:tav tm="0">
                                          <p:val>
                                            <p:strVal val="ppt_h"/>
                                          </p:val>
                                        </p:tav>
                                        <p:tav tm="100000">
                                          <p:val>
                                            <p:fltVal val="0"/>
                                          </p:val>
                                        </p:tav>
                                      </p:tavLst>
                                    </p:anim>
                                    <p:animEffect transition="out" filter="fade">
                                      <p:cBhvr>
                                        <p:cTn id="46" dur="500"/>
                                        <p:tgtEl>
                                          <p:spTgt spid="14">
                                            <p:txEl>
                                              <p:pRg st="0" end="0"/>
                                            </p:txEl>
                                          </p:spTgt>
                                        </p:tgtEl>
                                      </p:cBhvr>
                                    </p:animEffect>
                                    <p:set>
                                      <p:cBhvr>
                                        <p:cTn id="47" dur="1" fill="hold">
                                          <p:stCondLst>
                                            <p:cond delay="499"/>
                                          </p:stCondLst>
                                        </p:cTn>
                                        <p:tgtEl>
                                          <p:spTgt spid="14">
                                            <p:txEl>
                                              <p:pRg st="0" end="0"/>
                                            </p:txEl>
                                          </p:spTgt>
                                        </p:tgtEl>
                                        <p:attrNameLst>
                                          <p:attrName>style.visibility</p:attrName>
                                        </p:attrNameLst>
                                      </p:cBhvr>
                                      <p:to>
                                        <p:strVal val="hidden"/>
                                      </p:to>
                                    </p:set>
                                  </p:childTnLst>
                                </p:cTn>
                              </p:par>
                              <p:par>
                                <p:cTn id="48" presetID="53" presetClass="exit" presetSubtype="32" fill="hold" nodeType="withEffect">
                                  <p:stCondLst>
                                    <p:cond delay="0"/>
                                  </p:stCondLst>
                                  <p:childTnLst>
                                    <p:anim calcmode="lin" valueType="num">
                                      <p:cBhvr>
                                        <p:cTn id="49" dur="500"/>
                                        <p:tgtEl>
                                          <p:spTgt spid="14">
                                            <p:txEl>
                                              <p:pRg st="1" end="1"/>
                                            </p:txEl>
                                          </p:spTgt>
                                        </p:tgtEl>
                                        <p:attrNameLst>
                                          <p:attrName>ppt_w</p:attrName>
                                        </p:attrNameLst>
                                      </p:cBhvr>
                                      <p:tavLst>
                                        <p:tav tm="0">
                                          <p:val>
                                            <p:strVal val="ppt_w"/>
                                          </p:val>
                                        </p:tav>
                                        <p:tav tm="100000">
                                          <p:val>
                                            <p:fltVal val="0"/>
                                          </p:val>
                                        </p:tav>
                                      </p:tavLst>
                                    </p:anim>
                                    <p:anim calcmode="lin" valueType="num">
                                      <p:cBhvr>
                                        <p:cTn id="50" dur="500"/>
                                        <p:tgtEl>
                                          <p:spTgt spid="14">
                                            <p:txEl>
                                              <p:pRg st="1" end="1"/>
                                            </p:txEl>
                                          </p:spTgt>
                                        </p:tgtEl>
                                        <p:attrNameLst>
                                          <p:attrName>ppt_h</p:attrName>
                                        </p:attrNameLst>
                                      </p:cBhvr>
                                      <p:tavLst>
                                        <p:tav tm="0">
                                          <p:val>
                                            <p:strVal val="ppt_h"/>
                                          </p:val>
                                        </p:tav>
                                        <p:tav tm="100000">
                                          <p:val>
                                            <p:fltVal val="0"/>
                                          </p:val>
                                        </p:tav>
                                      </p:tavLst>
                                    </p:anim>
                                    <p:animEffect transition="out" filter="fade">
                                      <p:cBhvr>
                                        <p:cTn id="51" dur="500"/>
                                        <p:tgtEl>
                                          <p:spTgt spid="14">
                                            <p:txEl>
                                              <p:pRg st="1" end="1"/>
                                            </p:txEl>
                                          </p:spTgt>
                                        </p:tgtEl>
                                      </p:cBhvr>
                                    </p:animEffect>
                                    <p:set>
                                      <p:cBhvr>
                                        <p:cTn id="52" dur="1" fill="hold">
                                          <p:stCondLst>
                                            <p:cond delay="499"/>
                                          </p:stCondLst>
                                        </p:cTn>
                                        <p:tgtEl>
                                          <p:spTgt spid="14">
                                            <p:txEl>
                                              <p:pRg st="1" end="1"/>
                                            </p:txEl>
                                          </p:spTgt>
                                        </p:tgtEl>
                                        <p:attrNameLst>
                                          <p:attrName>style.visibility</p:attrName>
                                        </p:attrNameLst>
                                      </p:cBhvr>
                                      <p:to>
                                        <p:strVal val="hidden"/>
                                      </p:to>
                                    </p:set>
                                  </p:childTnLst>
                                </p:cTn>
                              </p:par>
                              <p:par>
                                <p:cTn id="53" presetID="53" presetClass="exit" presetSubtype="32" fill="hold" nodeType="withEffect">
                                  <p:stCondLst>
                                    <p:cond delay="0"/>
                                  </p:stCondLst>
                                  <p:childTnLst>
                                    <p:anim calcmode="lin" valueType="num">
                                      <p:cBhvr>
                                        <p:cTn id="54" dur="500"/>
                                        <p:tgtEl>
                                          <p:spTgt spid="2">
                                            <p:txEl>
                                              <p:pRg st="0" end="0"/>
                                            </p:txEl>
                                          </p:spTgt>
                                        </p:tgtEl>
                                        <p:attrNameLst>
                                          <p:attrName>ppt_w</p:attrName>
                                        </p:attrNameLst>
                                      </p:cBhvr>
                                      <p:tavLst>
                                        <p:tav tm="0">
                                          <p:val>
                                            <p:strVal val="ppt_w"/>
                                          </p:val>
                                        </p:tav>
                                        <p:tav tm="100000">
                                          <p:val>
                                            <p:fltVal val="0"/>
                                          </p:val>
                                        </p:tav>
                                      </p:tavLst>
                                    </p:anim>
                                    <p:anim calcmode="lin" valueType="num">
                                      <p:cBhvr>
                                        <p:cTn id="55" dur="500"/>
                                        <p:tgtEl>
                                          <p:spTgt spid="2">
                                            <p:txEl>
                                              <p:pRg st="0" end="0"/>
                                            </p:txEl>
                                          </p:spTgt>
                                        </p:tgtEl>
                                        <p:attrNameLst>
                                          <p:attrName>ppt_h</p:attrName>
                                        </p:attrNameLst>
                                      </p:cBhvr>
                                      <p:tavLst>
                                        <p:tav tm="0">
                                          <p:val>
                                            <p:strVal val="ppt_h"/>
                                          </p:val>
                                        </p:tav>
                                        <p:tav tm="100000">
                                          <p:val>
                                            <p:fltVal val="0"/>
                                          </p:val>
                                        </p:tav>
                                      </p:tavLst>
                                    </p:anim>
                                    <p:animEffect transition="out" filter="fade">
                                      <p:cBhvr>
                                        <p:cTn id="56" dur="500"/>
                                        <p:tgtEl>
                                          <p:spTgt spid="2">
                                            <p:txEl>
                                              <p:pRg st="0" end="0"/>
                                            </p:txEl>
                                          </p:spTgt>
                                        </p:tgtEl>
                                      </p:cBhvr>
                                    </p:animEffect>
                                    <p:set>
                                      <p:cBhvr>
                                        <p:cTn id="57" dur="1" fill="hold">
                                          <p:stCondLst>
                                            <p:cond delay="499"/>
                                          </p:stCondLst>
                                        </p:cTn>
                                        <p:tgtEl>
                                          <p:spTgt spid="2">
                                            <p:txEl>
                                              <p:pRg st="0" end="0"/>
                                            </p:txEl>
                                          </p:spTgt>
                                        </p:tgtEl>
                                        <p:attrNameLst>
                                          <p:attrName>style.visibility</p:attrName>
                                        </p:attrNameLst>
                                      </p:cBhvr>
                                      <p:to>
                                        <p:strVal val="hidden"/>
                                      </p:to>
                                    </p:set>
                                  </p:childTnLst>
                                </p:cTn>
                              </p:par>
                              <p:par>
                                <p:cTn id="58" presetID="53" presetClass="exit" presetSubtype="32" fill="hold" nodeType="withEffect">
                                  <p:stCondLst>
                                    <p:cond delay="0"/>
                                  </p:stCondLst>
                                  <p:childTnLst>
                                    <p:anim calcmode="lin" valueType="num">
                                      <p:cBhvr>
                                        <p:cTn id="59" dur="500"/>
                                        <p:tgtEl>
                                          <p:spTgt spid="2">
                                            <p:txEl>
                                              <p:pRg st="1" end="1"/>
                                            </p:txEl>
                                          </p:spTgt>
                                        </p:tgtEl>
                                        <p:attrNameLst>
                                          <p:attrName>ppt_w</p:attrName>
                                        </p:attrNameLst>
                                      </p:cBhvr>
                                      <p:tavLst>
                                        <p:tav tm="0">
                                          <p:val>
                                            <p:strVal val="ppt_w"/>
                                          </p:val>
                                        </p:tav>
                                        <p:tav tm="100000">
                                          <p:val>
                                            <p:fltVal val="0"/>
                                          </p:val>
                                        </p:tav>
                                      </p:tavLst>
                                    </p:anim>
                                    <p:anim calcmode="lin" valueType="num">
                                      <p:cBhvr>
                                        <p:cTn id="60" dur="500"/>
                                        <p:tgtEl>
                                          <p:spTgt spid="2">
                                            <p:txEl>
                                              <p:pRg st="1" end="1"/>
                                            </p:txEl>
                                          </p:spTgt>
                                        </p:tgtEl>
                                        <p:attrNameLst>
                                          <p:attrName>ppt_h</p:attrName>
                                        </p:attrNameLst>
                                      </p:cBhvr>
                                      <p:tavLst>
                                        <p:tav tm="0">
                                          <p:val>
                                            <p:strVal val="ppt_h"/>
                                          </p:val>
                                        </p:tav>
                                        <p:tav tm="100000">
                                          <p:val>
                                            <p:fltVal val="0"/>
                                          </p:val>
                                        </p:tav>
                                      </p:tavLst>
                                    </p:anim>
                                    <p:animEffect transition="out" filter="fade">
                                      <p:cBhvr>
                                        <p:cTn id="61" dur="500"/>
                                        <p:tgtEl>
                                          <p:spTgt spid="2">
                                            <p:txEl>
                                              <p:pRg st="1" end="1"/>
                                            </p:txEl>
                                          </p:spTgt>
                                        </p:tgtEl>
                                      </p:cBhvr>
                                    </p:animEffect>
                                    <p:set>
                                      <p:cBhvr>
                                        <p:cTn id="62" dur="1" fill="hold">
                                          <p:stCondLst>
                                            <p:cond delay="499"/>
                                          </p:stCondLst>
                                        </p:cTn>
                                        <p:tgtEl>
                                          <p:spTgt spid="2">
                                            <p:txEl>
                                              <p:pRg st="1" end="1"/>
                                            </p:txEl>
                                          </p:spTgt>
                                        </p:tgtEl>
                                        <p:attrNameLst>
                                          <p:attrName>style.visibility</p:attrName>
                                        </p:attrNameLst>
                                      </p:cBhvr>
                                      <p:to>
                                        <p:strVal val="hidden"/>
                                      </p:to>
                                    </p:set>
                                  </p:childTnLst>
                                </p:cTn>
                              </p:par>
                              <p:par>
                                <p:cTn id="63" presetID="53" presetClass="exit" presetSubtype="32" fill="hold" nodeType="withEffect">
                                  <p:stCondLst>
                                    <p:cond delay="0"/>
                                  </p:stCondLst>
                                  <p:childTnLst>
                                    <p:anim calcmode="lin" valueType="num">
                                      <p:cBhvr>
                                        <p:cTn id="64" dur="500"/>
                                        <p:tgtEl>
                                          <p:spTgt spid="16">
                                            <p:txEl>
                                              <p:pRg st="0" end="0"/>
                                            </p:txEl>
                                          </p:spTgt>
                                        </p:tgtEl>
                                        <p:attrNameLst>
                                          <p:attrName>ppt_w</p:attrName>
                                        </p:attrNameLst>
                                      </p:cBhvr>
                                      <p:tavLst>
                                        <p:tav tm="0">
                                          <p:val>
                                            <p:strVal val="ppt_w"/>
                                          </p:val>
                                        </p:tav>
                                        <p:tav tm="100000">
                                          <p:val>
                                            <p:fltVal val="0"/>
                                          </p:val>
                                        </p:tav>
                                      </p:tavLst>
                                    </p:anim>
                                    <p:anim calcmode="lin" valueType="num">
                                      <p:cBhvr>
                                        <p:cTn id="65" dur="500"/>
                                        <p:tgtEl>
                                          <p:spTgt spid="16">
                                            <p:txEl>
                                              <p:pRg st="0" end="0"/>
                                            </p:txEl>
                                          </p:spTgt>
                                        </p:tgtEl>
                                        <p:attrNameLst>
                                          <p:attrName>ppt_h</p:attrName>
                                        </p:attrNameLst>
                                      </p:cBhvr>
                                      <p:tavLst>
                                        <p:tav tm="0">
                                          <p:val>
                                            <p:strVal val="ppt_h"/>
                                          </p:val>
                                        </p:tav>
                                        <p:tav tm="100000">
                                          <p:val>
                                            <p:fltVal val="0"/>
                                          </p:val>
                                        </p:tav>
                                      </p:tavLst>
                                    </p:anim>
                                    <p:animEffect transition="out" filter="fade">
                                      <p:cBhvr>
                                        <p:cTn id="66" dur="500"/>
                                        <p:tgtEl>
                                          <p:spTgt spid="16">
                                            <p:txEl>
                                              <p:pRg st="0" end="0"/>
                                            </p:txEl>
                                          </p:spTgt>
                                        </p:tgtEl>
                                      </p:cBhvr>
                                    </p:animEffect>
                                    <p:set>
                                      <p:cBhvr>
                                        <p:cTn id="67" dur="1" fill="hold">
                                          <p:stCondLst>
                                            <p:cond delay="499"/>
                                          </p:stCondLst>
                                        </p:cTn>
                                        <p:tgtEl>
                                          <p:spTgt spid="16">
                                            <p:txEl>
                                              <p:pRg st="0" end="0"/>
                                            </p:txEl>
                                          </p:spTgt>
                                        </p:tgtEl>
                                        <p:attrNameLst>
                                          <p:attrName>style.visibility</p:attrName>
                                        </p:attrNameLst>
                                      </p:cBhvr>
                                      <p:to>
                                        <p:strVal val="hidden"/>
                                      </p:to>
                                    </p:set>
                                  </p:childTnLst>
                                </p:cTn>
                              </p:par>
                              <p:par>
                                <p:cTn id="68" presetID="53" presetClass="exit" presetSubtype="32" fill="hold" nodeType="withEffect">
                                  <p:stCondLst>
                                    <p:cond delay="0"/>
                                  </p:stCondLst>
                                  <p:childTnLst>
                                    <p:anim calcmode="lin" valueType="num">
                                      <p:cBhvr>
                                        <p:cTn id="69" dur="500"/>
                                        <p:tgtEl>
                                          <p:spTgt spid="6"/>
                                        </p:tgtEl>
                                        <p:attrNameLst>
                                          <p:attrName>ppt_w</p:attrName>
                                        </p:attrNameLst>
                                      </p:cBhvr>
                                      <p:tavLst>
                                        <p:tav tm="0">
                                          <p:val>
                                            <p:strVal val="ppt_w"/>
                                          </p:val>
                                        </p:tav>
                                        <p:tav tm="100000">
                                          <p:val>
                                            <p:fltVal val="0"/>
                                          </p:val>
                                        </p:tav>
                                      </p:tavLst>
                                    </p:anim>
                                    <p:anim calcmode="lin" valueType="num">
                                      <p:cBhvr>
                                        <p:cTn id="70" dur="500"/>
                                        <p:tgtEl>
                                          <p:spTgt spid="6"/>
                                        </p:tgtEl>
                                        <p:attrNameLst>
                                          <p:attrName>ppt_h</p:attrName>
                                        </p:attrNameLst>
                                      </p:cBhvr>
                                      <p:tavLst>
                                        <p:tav tm="0">
                                          <p:val>
                                            <p:strVal val="ppt_h"/>
                                          </p:val>
                                        </p:tav>
                                        <p:tav tm="100000">
                                          <p:val>
                                            <p:fltVal val="0"/>
                                          </p:val>
                                        </p:tav>
                                      </p:tavLst>
                                    </p:anim>
                                    <p:animEffect transition="out" filter="fade">
                                      <p:cBhvr>
                                        <p:cTn id="71" dur="500"/>
                                        <p:tgtEl>
                                          <p:spTgt spid="6"/>
                                        </p:tgtEl>
                                      </p:cBhvr>
                                    </p:animEffect>
                                    <p:set>
                                      <p:cBhvr>
                                        <p:cTn id="72" dur="1" fill="hold">
                                          <p:stCondLst>
                                            <p:cond delay="499"/>
                                          </p:stCondLst>
                                        </p:cTn>
                                        <p:tgtEl>
                                          <p:spTgt spid="6"/>
                                        </p:tgtEl>
                                        <p:attrNameLst>
                                          <p:attrName>style.visibility</p:attrName>
                                        </p:attrNameLst>
                                      </p:cBhvr>
                                      <p:to>
                                        <p:strVal val="hidden"/>
                                      </p:to>
                                    </p:set>
                                  </p:childTnLst>
                                </p:cTn>
                              </p:par>
                              <p:par>
                                <p:cTn id="73" presetID="53" presetClass="exit" presetSubtype="32" fill="hold" grpId="1" nodeType="withEffect">
                                  <p:stCondLst>
                                    <p:cond delay="0"/>
                                  </p:stCondLst>
                                  <p:childTnLst>
                                    <p:anim calcmode="lin" valueType="num">
                                      <p:cBhvr>
                                        <p:cTn id="74" dur="500"/>
                                        <p:tgtEl>
                                          <p:spTgt spid="21"/>
                                        </p:tgtEl>
                                        <p:attrNameLst>
                                          <p:attrName>ppt_w</p:attrName>
                                        </p:attrNameLst>
                                      </p:cBhvr>
                                      <p:tavLst>
                                        <p:tav tm="0">
                                          <p:val>
                                            <p:strVal val="ppt_w"/>
                                          </p:val>
                                        </p:tav>
                                        <p:tav tm="100000">
                                          <p:val>
                                            <p:fltVal val="0"/>
                                          </p:val>
                                        </p:tav>
                                      </p:tavLst>
                                    </p:anim>
                                    <p:anim calcmode="lin" valueType="num">
                                      <p:cBhvr>
                                        <p:cTn id="75" dur="500"/>
                                        <p:tgtEl>
                                          <p:spTgt spid="21"/>
                                        </p:tgtEl>
                                        <p:attrNameLst>
                                          <p:attrName>ppt_h</p:attrName>
                                        </p:attrNameLst>
                                      </p:cBhvr>
                                      <p:tavLst>
                                        <p:tav tm="0">
                                          <p:val>
                                            <p:strVal val="ppt_h"/>
                                          </p:val>
                                        </p:tav>
                                        <p:tav tm="100000">
                                          <p:val>
                                            <p:fltVal val="0"/>
                                          </p:val>
                                        </p:tav>
                                      </p:tavLst>
                                    </p:anim>
                                    <p:animEffect transition="out" filter="fade">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p:bldP spid="20" grpId="1" animBg="1"/>
      <p:bldP spid="21" grpId="0" animBg="1"/>
      <p:bldP spid="21"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5547" y="1464652"/>
            <a:ext cx="8862799" cy="5643602"/>
          </a:xfrm>
        </p:spPr>
        <p:txBody>
          <a:bodyPr>
            <a:normAutofit/>
          </a:bodyPr>
          <a:lstStyle/>
          <a:p>
            <a:pPr>
              <a:lnSpc>
                <a:spcPts val="2500"/>
              </a:lnSpc>
              <a:buClrTx/>
              <a:buFont typeface="Wingdings" pitchFamily="2" charset="2"/>
              <a:buChar char="Ø"/>
            </a:pPr>
            <a:r>
              <a:rPr lang="zh-CN" altLang="en-US" sz="3000" b="1" dirty="0">
                <a:solidFill>
                  <a:schemeClr val="tx1"/>
                </a:solidFill>
              </a:rPr>
              <a:t>语义</a:t>
            </a:r>
            <a:r>
              <a:rPr lang="zh-CN" altLang="en-US" sz="3000" b="1" dirty="0">
                <a:solidFill>
                  <a:prstClr val="black"/>
                </a:solidFill>
              </a:rPr>
              <a:t>检查</a:t>
            </a:r>
            <a:endParaRPr lang="en-US" altLang="zh-CN" sz="3000" b="1" dirty="0">
              <a:solidFill>
                <a:prstClr val="black"/>
              </a:solidFill>
            </a:endParaRPr>
          </a:p>
          <a:p>
            <a:pPr lvl="1">
              <a:lnSpc>
                <a:spcPts val="2000"/>
              </a:lnSpc>
              <a:buClrTx/>
              <a:buFont typeface="Wingdings" pitchFamily="2" charset="2"/>
              <a:buChar char="Ø"/>
            </a:pPr>
            <a:r>
              <a:rPr lang="zh-CN" altLang="en-US" sz="1800" b="1" dirty="0">
                <a:solidFill>
                  <a:prstClr val="black"/>
                </a:solidFill>
              </a:rPr>
              <a:t> 变量（包括数组、指针、结构体）或过程</a:t>
            </a:r>
            <a:r>
              <a:rPr lang="zh-CN" altLang="en-US" sz="1800" b="1" dirty="0">
                <a:solidFill>
                  <a:schemeClr val="tx2">
                    <a:lumMod val="60000"/>
                    <a:lumOff val="40000"/>
                  </a:schemeClr>
                </a:solidFill>
              </a:rPr>
              <a:t>未经声明就使用</a:t>
            </a:r>
          </a:p>
          <a:p>
            <a:pPr lvl="1">
              <a:lnSpc>
                <a:spcPts val="2000"/>
              </a:lnSpc>
              <a:buClrTx/>
              <a:buFont typeface="Wingdings" pitchFamily="2" charset="2"/>
              <a:buChar char="Ø"/>
            </a:pPr>
            <a:r>
              <a:rPr lang="zh-CN" altLang="en-US" sz="1800" b="1" dirty="0">
                <a:solidFill>
                  <a:prstClr val="black"/>
                </a:solidFill>
              </a:rPr>
              <a:t> 变量（包括数组、指针、结构体）或过程名</a:t>
            </a:r>
            <a:r>
              <a:rPr lang="zh-CN" altLang="en-US" sz="1800" b="1" dirty="0">
                <a:solidFill>
                  <a:schemeClr val="tx2">
                    <a:lumMod val="60000"/>
                    <a:lumOff val="40000"/>
                  </a:schemeClr>
                </a:solidFill>
              </a:rPr>
              <a:t>重复声明</a:t>
            </a:r>
          </a:p>
          <a:p>
            <a:pPr lvl="1">
              <a:lnSpc>
                <a:spcPts val="2000"/>
              </a:lnSpc>
              <a:buClrTx/>
              <a:buFont typeface="Wingdings" pitchFamily="2" charset="2"/>
              <a:buChar char="Ø"/>
            </a:pPr>
            <a:r>
              <a:rPr lang="zh-CN" altLang="en-US" sz="1800" b="1" dirty="0">
                <a:solidFill>
                  <a:schemeClr val="tx1"/>
                </a:solidFill>
              </a:rPr>
              <a:t> </a:t>
            </a:r>
            <a:r>
              <a:rPr lang="zh-CN" altLang="en-US" sz="1800" b="1" dirty="0">
                <a:solidFill>
                  <a:schemeClr val="tx2">
                    <a:lumMod val="60000"/>
                    <a:lumOff val="40000"/>
                  </a:schemeClr>
                </a:solidFill>
              </a:rPr>
              <a:t>运算分量</a:t>
            </a:r>
            <a:r>
              <a:rPr lang="zh-CN" altLang="en-US" sz="1800" b="1" dirty="0">
                <a:solidFill>
                  <a:schemeClr val="tx1"/>
                </a:solidFill>
              </a:rPr>
              <a:t>类型不匹配</a:t>
            </a:r>
          </a:p>
          <a:p>
            <a:pPr lvl="1">
              <a:lnSpc>
                <a:spcPts val="2000"/>
              </a:lnSpc>
              <a:buClrTx/>
              <a:buFont typeface="Wingdings" pitchFamily="2" charset="2"/>
              <a:buChar char="Ø"/>
            </a:pPr>
            <a:r>
              <a:rPr lang="zh-CN" altLang="en-US" sz="1800" b="1" dirty="0">
                <a:solidFill>
                  <a:prstClr val="black"/>
                </a:solidFill>
              </a:rPr>
              <a:t> </a:t>
            </a:r>
            <a:r>
              <a:rPr lang="zh-CN" altLang="en-US" sz="1800" b="1" dirty="0">
                <a:solidFill>
                  <a:schemeClr val="tx2">
                    <a:lumMod val="60000"/>
                    <a:lumOff val="40000"/>
                  </a:schemeClr>
                </a:solidFill>
              </a:rPr>
              <a:t>操作符</a:t>
            </a:r>
            <a:r>
              <a:rPr lang="zh-CN" altLang="en-US" sz="1800" b="1" dirty="0">
                <a:solidFill>
                  <a:schemeClr val="tx1"/>
                </a:solidFill>
              </a:rPr>
              <a:t>与</a:t>
            </a:r>
            <a:r>
              <a:rPr lang="zh-CN" altLang="en-US" sz="1800" b="1" dirty="0">
                <a:solidFill>
                  <a:schemeClr val="tx2">
                    <a:lumMod val="60000"/>
                    <a:lumOff val="40000"/>
                  </a:schemeClr>
                </a:solidFill>
              </a:rPr>
              <a:t>操作数</a:t>
            </a:r>
            <a:r>
              <a:rPr lang="zh-CN" altLang="en-US" sz="1800" b="1" dirty="0">
                <a:solidFill>
                  <a:prstClr val="black"/>
                </a:solidFill>
              </a:rPr>
              <a:t>之间</a:t>
            </a:r>
            <a:r>
              <a:rPr lang="zh-CN" altLang="en-US" sz="1800" b="1" dirty="0">
                <a:solidFill>
                  <a:schemeClr val="tx1"/>
                </a:solidFill>
              </a:rPr>
              <a:t>的类型不匹配</a:t>
            </a:r>
            <a:endParaRPr lang="en-US" altLang="zh-CN" sz="1800" b="1" dirty="0">
              <a:solidFill>
                <a:schemeClr val="tx1"/>
              </a:solidFill>
            </a:endParaRPr>
          </a:p>
          <a:p>
            <a:pPr lvl="2">
              <a:lnSpc>
                <a:spcPts val="1800"/>
              </a:lnSpc>
              <a:buClr>
                <a:schemeClr val="tx1"/>
              </a:buClr>
              <a:buFont typeface="Wingdings" pitchFamily="2" charset="2"/>
              <a:buChar char="Ø"/>
            </a:pPr>
            <a:r>
              <a:rPr lang="zh-CN" altLang="en-US" sz="1600" b="1" dirty="0">
                <a:solidFill>
                  <a:schemeClr val="tx2">
                    <a:lumMod val="60000"/>
                    <a:lumOff val="40000"/>
                  </a:schemeClr>
                </a:solidFill>
              </a:rPr>
              <a:t>赋值号</a:t>
            </a:r>
            <a:r>
              <a:rPr lang="zh-CN" altLang="en-US" sz="1600" b="1" dirty="0">
                <a:solidFill>
                  <a:prstClr val="black"/>
                </a:solidFill>
              </a:rPr>
              <a:t>左边出现一个只有右值的表达式</a:t>
            </a:r>
            <a:endParaRPr lang="en-US" altLang="zh-CN" sz="1600" b="1" dirty="0">
              <a:solidFill>
                <a:prstClr val="black"/>
              </a:solidFill>
            </a:endParaRPr>
          </a:p>
          <a:p>
            <a:pPr lvl="2">
              <a:lnSpc>
                <a:spcPts val="1800"/>
              </a:lnSpc>
              <a:buClr>
                <a:schemeClr val="tx1"/>
              </a:buClr>
              <a:buFont typeface="Wingdings" pitchFamily="2" charset="2"/>
              <a:buChar char="Ø"/>
            </a:pPr>
            <a:r>
              <a:rPr lang="zh-CN" altLang="en-US" sz="1600" b="1" dirty="0">
                <a:solidFill>
                  <a:schemeClr val="tx2">
                    <a:lumMod val="60000"/>
                    <a:lumOff val="40000"/>
                  </a:schemeClr>
                </a:solidFill>
              </a:rPr>
              <a:t>数组下标</a:t>
            </a:r>
            <a:r>
              <a:rPr lang="zh-CN" altLang="en-US" sz="1600" b="1" dirty="0">
                <a:solidFill>
                  <a:prstClr val="black"/>
                </a:solidFill>
              </a:rPr>
              <a:t>不是整数</a:t>
            </a:r>
          </a:p>
          <a:p>
            <a:pPr lvl="2">
              <a:lnSpc>
                <a:spcPts val="1800"/>
              </a:lnSpc>
              <a:buClrTx/>
              <a:buFont typeface="Wingdings" pitchFamily="2" charset="2"/>
              <a:buChar char="Ø"/>
            </a:pPr>
            <a:r>
              <a:rPr lang="zh-CN" altLang="en-US" sz="1600" b="1" dirty="0">
                <a:solidFill>
                  <a:prstClr val="black"/>
                </a:solidFill>
              </a:rPr>
              <a:t> 对</a:t>
            </a:r>
            <a:r>
              <a:rPr lang="zh-CN" altLang="en-US" sz="1600" b="1" dirty="0">
                <a:solidFill>
                  <a:schemeClr val="tx2">
                    <a:lumMod val="60000"/>
                    <a:lumOff val="40000"/>
                  </a:schemeClr>
                </a:solidFill>
              </a:rPr>
              <a:t>非数组变量</a:t>
            </a:r>
            <a:r>
              <a:rPr lang="zh-CN" altLang="en-US" sz="1600" b="1" dirty="0">
                <a:solidFill>
                  <a:prstClr val="black"/>
                </a:solidFill>
              </a:rPr>
              <a:t>使用</a:t>
            </a:r>
            <a:r>
              <a:rPr lang="zh-CN" altLang="en-US" sz="1600" b="1" dirty="0">
                <a:solidFill>
                  <a:schemeClr val="tx1"/>
                </a:solidFill>
              </a:rPr>
              <a:t>数组访问</a:t>
            </a:r>
            <a:r>
              <a:rPr lang="zh-CN" altLang="en-US" sz="1600" b="1" dirty="0">
                <a:solidFill>
                  <a:prstClr val="black"/>
                </a:solidFill>
              </a:rPr>
              <a:t>操作符</a:t>
            </a:r>
            <a:endParaRPr lang="en-US" altLang="zh-CN" sz="1600" b="1" dirty="0">
              <a:solidFill>
                <a:prstClr val="black"/>
              </a:solidFill>
            </a:endParaRPr>
          </a:p>
          <a:p>
            <a:pPr lvl="2">
              <a:lnSpc>
                <a:spcPts val="1800"/>
              </a:lnSpc>
              <a:buClrTx/>
              <a:buFont typeface="Wingdings" pitchFamily="2" charset="2"/>
              <a:buChar char="Ø"/>
            </a:pPr>
            <a:r>
              <a:rPr lang="zh-CN" altLang="en-US" sz="1600" b="1" dirty="0">
                <a:solidFill>
                  <a:prstClr val="black"/>
                </a:solidFill>
              </a:rPr>
              <a:t> 对</a:t>
            </a:r>
            <a:r>
              <a:rPr lang="zh-CN" altLang="en-US" sz="1600" b="1" dirty="0">
                <a:solidFill>
                  <a:schemeClr val="tx2">
                    <a:lumMod val="60000"/>
                    <a:lumOff val="40000"/>
                  </a:schemeClr>
                </a:solidFill>
              </a:rPr>
              <a:t>非结构体类型变量</a:t>
            </a:r>
            <a:r>
              <a:rPr lang="zh-CN" altLang="en-US" sz="1600" b="1" dirty="0">
                <a:solidFill>
                  <a:prstClr val="black"/>
                </a:solidFill>
              </a:rPr>
              <a:t>使用“</a:t>
            </a:r>
            <a:r>
              <a:rPr lang="en-US" altLang="zh-CN" sz="1600" b="1" dirty="0">
                <a:solidFill>
                  <a:prstClr val="black"/>
                </a:solidFill>
              </a:rPr>
              <a:t>.”</a:t>
            </a:r>
            <a:r>
              <a:rPr lang="zh-CN" altLang="en-US" sz="1600" b="1" dirty="0">
                <a:solidFill>
                  <a:prstClr val="black"/>
                </a:solidFill>
              </a:rPr>
              <a:t>操作符</a:t>
            </a:r>
            <a:endParaRPr lang="en-US" altLang="zh-CN" sz="1600" b="1" dirty="0">
              <a:solidFill>
                <a:prstClr val="black"/>
              </a:solidFill>
            </a:endParaRPr>
          </a:p>
          <a:p>
            <a:pPr lvl="2">
              <a:lnSpc>
                <a:spcPts val="1800"/>
              </a:lnSpc>
              <a:buClrTx/>
              <a:buFont typeface="Wingdings" pitchFamily="2" charset="2"/>
              <a:buChar char="Ø"/>
            </a:pPr>
            <a:r>
              <a:rPr lang="zh-CN" altLang="en-US" sz="1600" b="1" dirty="0">
                <a:solidFill>
                  <a:prstClr val="black"/>
                </a:solidFill>
              </a:rPr>
              <a:t> 对</a:t>
            </a:r>
            <a:r>
              <a:rPr lang="zh-CN" altLang="en-US" sz="1600" b="1" dirty="0">
                <a:solidFill>
                  <a:schemeClr val="tx2">
                    <a:lumMod val="60000"/>
                    <a:lumOff val="40000"/>
                  </a:schemeClr>
                </a:solidFill>
              </a:rPr>
              <a:t>非过程名</a:t>
            </a:r>
            <a:r>
              <a:rPr lang="zh-CN" altLang="en-US" sz="1600" b="1" dirty="0">
                <a:solidFill>
                  <a:prstClr val="black"/>
                </a:solidFill>
              </a:rPr>
              <a:t>使用</a:t>
            </a:r>
            <a:r>
              <a:rPr lang="zh-CN" altLang="en-US" sz="1600" b="1" dirty="0">
                <a:solidFill>
                  <a:schemeClr val="tx1"/>
                </a:solidFill>
              </a:rPr>
              <a:t>过程调用</a:t>
            </a:r>
            <a:r>
              <a:rPr lang="zh-CN" altLang="en-US" sz="1600" b="1" dirty="0">
                <a:solidFill>
                  <a:prstClr val="black"/>
                </a:solidFill>
              </a:rPr>
              <a:t>操作符</a:t>
            </a:r>
            <a:endParaRPr lang="en-US" altLang="zh-CN" sz="1600" b="1" dirty="0">
              <a:solidFill>
                <a:prstClr val="black"/>
              </a:solidFill>
            </a:endParaRPr>
          </a:p>
          <a:p>
            <a:pPr lvl="2">
              <a:lnSpc>
                <a:spcPts val="1800"/>
              </a:lnSpc>
              <a:buClrTx/>
              <a:buFont typeface="Wingdings" pitchFamily="2" charset="2"/>
              <a:buChar char="Ø"/>
            </a:pPr>
            <a:r>
              <a:rPr lang="zh-CN" altLang="en-US" sz="1600" b="1" dirty="0">
                <a:solidFill>
                  <a:prstClr val="black"/>
                </a:solidFill>
              </a:rPr>
              <a:t> 过程调用的</a:t>
            </a:r>
            <a:r>
              <a:rPr lang="zh-CN" altLang="en-US" sz="1600" b="1" dirty="0">
                <a:solidFill>
                  <a:schemeClr val="tx2">
                    <a:lumMod val="60000"/>
                    <a:lumOff val="40000"/>
                  </a:schemeClr>
                </a:solidFill>
              </a:rPr>
              <a:t>参数类型或数目</a:t>
            </a:r>
            <a:r>
              <a:rPr lang="zh-CN" altLang="en-US" sz="1600" b="1" dirty="0">
                <a:solidFill>
                  <a:prstClr val="black"/>
                </a:solidFill>
              </a:rPr>
              <a:t>不匹配</a:t>
            </a:r>
            <a:endParaRPr lang="en-US" altLang="zh-CN" sz="1600" b="1" dirty="0">
              <a:solidFill>
                <a:prstClr val="black"/>
              </a:solidFill>
            </a:endParaRPr>
          </a:p>
          <a:p>
            <a:pPr lvl="2">
              <a:lnSpc>
                <a:spcPts val="1800"/>
              </a:lnSpc>
              <a:buClrTx/>
              <a:buFont typeface="Wingdings" pitchFamily="2" charset="2"/>
              <a:buChar char="Ø"/>
            </a:pPr>
            <a:r>
              <a:rPr lang="zh-CN" altLang="en-US" sz="1600" b="1" dirty="0">
                <a:solidFill>
                  <a:prstClr val="black"/>
                </a:solidFill>
              </a:rPr>
              <a:t> 函数</a:t>
            </a:r>
            <a:r>
              <a:rPr lang="zh-CN" altLang="en-US" sz="1600" b="1" dirty="0">
                <a:solidFill>
                  <a:schemeClr val="tx2">
                    <a:lumMod val="60000"/>
                    <a:lumOff val="40000"/>
                  </a:schemeClr>
                </a:solidFill>
              </a:rPr>
              <a:t>返回类型</a:t>
            </a:r>
            <a:r>
              <a:rPr lang="zh-CN" altLang="en-US" sz="1600" b="1" dirty="0">
                <a:solidFill>
                  <a:prstClr val="black"/>
                </a:solidFill>
              </a:rPr>
              <a:t>有误</a:t>
            </a:r>
            <a:endParaRPr lang="en-US" altLang="zh-CN" sz="1600" b="1" dirty="0">
              <a:solidFill>
                <a:prstClr val="black"/>
              </a:solidFill>
            </a:endParaRPr>
          </a:p>
        </p:txBody>
      </p:sp>
      <p:sp>
        <p:nvSpPr>
          <p:cNvPr id="6" name="标题 2"/>
          <p:cNvSpPr>
            <a:spLocks noGrp="1"/>
          </p:cNvSpPr>
          <p:nvPr>
            <p:ph type="title"/>
          </p:nvPr>
        </p:nvSpPr>
        <p:spPr>
          <a:xfrm>
            <a:off x="755576" y="267494"/>
            <a:ext cx="7931224" cy="360040"/>
          </a:xfrm>
        </p:spPr>
        <p:txBody>
          <a:bodyPr>
            <a:noAutofit/>
          </a:bodyPr>
          <a:lstStyle/>
          <a:p>
            <a:r>
              <a:rPr lang="zh-CN" altLang="en-US" sz="3000" spc="300" dirty="0">
                <a:solidFill>
                  <a:schemeClr val="tx1"/>
                </a:solidFill>
                <a:latin typeface="微软雅黑" pitchFamily="34" charset="-122"/>
                <a:ea typeface="微软雅黑" pitchFamily="34" charset="-122"/>
              </a:rPr>
              <a:t>语义分析的主要任务</a:t>
            </a:r>
            <a:endParaRPr lang="en-US" altLang="zh-CN" sz="3000" spc="300" dirty="0">
              <a:solidFill>
                <a:schemeClr val="tx1"/>
              </a:solidFill>
              <a:latin typeface="微软雅黑" pitchFamily="34" charset="-122"/>
              <a:ea typeface="微软雅黑" pitchFamily="34" charset="-122"/>
            </a:endParaRPr>
          </a:p>
        </p:txBody>
      </p:sp>
      <p:grpSp>
        <p:nvGrpSpPr>
          <p:cNvPr id="3" name="组合 14"/>
          <p:cNvGrpSpPr/>
          <p:nvPr/>
        </p:nvGrpSpPr>
        <p:grpSpPr>
          <a:xfrm>
            <a:off x="-786" y="195486"/>
            <a:ext cx="756363" cy="432048"/>
            <a:chOff x="-786" y="195486"/>
            <a:chExt cx="756363" cy="432048"/>
          </a:xfrm>
        </p:grpSpPr>
        <p:sp>
          <p:nvSpPr>
            <p:cNvPr id="8" name="五边形 7"/>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五边形 8"/>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0" name="内容占位符 1"/>
          <p:cNvSpPr txBox="1">
            <a:spLocks/>
          </p:cNvSpPr>
          <p:nvPr/>
        </p:nvSpPr>
        <p:spPr>
          <a:xfrm>
            <a:off x="500034" y="843965"/>
            <a:ext cx="7200915" cy="647665"/>
          </a:xfrm>
          <a:prstGeom prst="rect">
            <a:avLst/>
          </a:prstGeom>
        </p:spPr>
        <p:txBody>
          <a:bodyPr vert="horz" lIns="91440" tIns="45720" rIns="91440" bIns="45720" rtlCol="0">
            <a:normAutofit/>
          </a:bodyPr>
          <a:lstStyle/>
          <a:p>
            <a:pPr marL="274320" lvl="0" indent="-274320" fontAlgn="auto">
              <a:spcBef>
                <a:spcPct val="20000"/>
              </a:spcBef>
              <a:spcAft>
                <a:spcPts val="0"/>
              </a:spcAft>
              <a:buSzPct val="100000"/>
              <a:buFont typeface="Wingdings" pitchFamily="2" charset="2"/>
              <a:buChar char="Ø"/>
              <a:defRPr/>
            </a:pPr>
            <a:r>
              <a:rPr lang="zh-CN" altLang="en-US" sz="3000" b="1" dirty="0">
                <a:solidFill>
                  <a:prstClr val="black"/>
                </a:solidFill>
                <a:latin typeface="Times New Roman"/>
                <a:ea typeface="华文楷体" panose="02010600040101010101" pitchFamily="2" charset="-122"/>
              </a:rPr>
              <a:t>收集标识符的属性信息</a:t>
            </a:r>
            <a:endParaRPr kumimoji="0" lang="zh-CN" altLang="en-US" sz="3000" b="0" i="0" u="none" strike="noStrike" kern="1200" cap="none" spc="0" normalizeH="0" baseline="0" noProof="0" dirty="0">
              <a:ln>
                <a:noFill/>
              </a:ln>
              <a:solidFill>
                <a:schemeClr val="tx2"/>
              </a:solidFill>
              <a:effectLst/>
              <a:uLnTx/>
              <a:uFillTx/>
              <a:latin typeface="Times New Roman" panose="02020603050405020304" pitchFamily="18" charset="0"/>
              <a:ea typeface="+mn-ea"/>
            </a:endParaRPr>
          </a:p>
        </p:txBody>
      </p:sp>
    </p:spTree>
    <p:extLst>
      <p:ext uri="{BB962C8B-B14F-4D97-AF65-F5344CB8AC3E}">
        <p14:creationId xmlns:p14="http://schemas.microsoft.com/office/powerpoint/2010/main" val="1066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p:cTn id="28"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p:cTn id="35"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 calcmode="lin" valueType="num">
                                      <p:cBhvr>
                                        <p:cTn id="4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2">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p:cTn id="49"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2">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 calcmode="lin" valueType="num">
                                      <p:cBhvr>
                                        <p:cTn id="56"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2">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 calcmode="lin" valueType="num">
                                      <p:cBhvr>
                                        <p:cTn id="63"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2">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 calcmode="lin" valueType="num">
                                      <p:cBhvr>
                                        <p:cTn id="70"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2">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2">
                                            <p:txEl>
                                              <p:pRg st="10" end="10"/>
                                            </p:txEl>
                                          </p:spTgt>
                                        </p:tgtEl>
                                        <p:attrNameLst>
                                          <p:attrName>style.visibility</p:attrName>
                                        </p:attrNameLst>
                                      </p:cBhvr>
                                      <p:to>
                                        <p:strVal val="visible"/>
                                      </p:to>
                                    </p:set>
                                    <p:anim calcmode="lin" valueType="num">
                                      <p:cBhvr>
                                        <p:cTn id="77"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2">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2">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2">
                                            <p:txEl>
                                              <p:pRg st="11" end="11"/>
                                            </p:txEl>
                                          </p:spTgt>
                                        </p:tgtEl>
                                        <p:attrNameLst>
                                          <p:attrName>style.visibility</p:attrName>
                                        </p:attrNameLst>
                                      </p:cBhvr>
                                      <p:to>
                                        <p:strVal val="visible"/>
                                      </p:to>
                                    </p:set>
                                    <p:anim calcmode="lin" valueType="num">
                                      <p:cBhvr>
                                        <p:cTn id="84" dur="5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85" dur="500" fill="hold"/>
                                        <p:tgtEl>
                                          <p:spTgt spid="2">
                                            <p:txEl>
                                              <p:pRg st="11" end="11"/>
                                            </p:txEl>
                                          </p:spTgt>
                                        </p:tgtEl>
                                        <p:attrNameLst>
                                          <p:attrName>ppt_h</p:attrName>
                                        </p:attrNameLst>
                                      </p:cBhvr>
                                      <p:tavLst>
                                        <p:tav tm="0">
                                          <p:val>
                                            <p:fltVal val="0"/>
                                          </p:val>
                                        </p:tav>
                                        <p:tav tm="100000">
                                          <p:val>
                                            <p:strVal val="#ppt_h"/>
                                          </p:val>
                                        </p:tav>
                                      </p:tavLst>
                                    </p:anim>
                                    <p:animEffect transition="in" filter="fade">
                                      <p:cBhvr>
                                        <p:cTn id="86"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3851920" y="11631"/>
            <a:ext cx="2221826" cy="5117606"/>
          </a:xfrm>
          <a:prstGeom prst="rect">
            <a:avLst/>
          </a:prstGeom>
        </p:spPr>
      </p:pic>
      <p:sp>
        <p:nvSpPr>
          <p:cNvPr id="13"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itchFamily="34" charset="-122"/>
                <a:ea typeface="微软雅黑" pitchFamily="34" charset="-122"/>
              </a:rPr>
              <a:t>编译器的结构</a:t>
            </a: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 name="组合 14"/>
          <p:cNvGrpSpPr/>
          <p:nvPr/>
        </p:nvGrpSpPr>
        <p:grpSpPr>
          <a:xfrm>
            <a:off x="-786"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8" name="Rectangle 42"/>
          <p:cNvSpPr>
            <a:spLocks noChangeArrowheads="1"/>
          </p:cNvSpPr>
          <p:nvPr/>
        </p:nvSpPr>
        <p:spPr bwMode="auto">
          <a:xfrm>
            <a:off x="3978613" y="2383864"/>
            <a:ext cx="1961539" cy="403910"/>
          </a:xfrm>
          <a:prstGeom prst="rect">
            <a:avLst/>
          </a:prstGeom>
          <a:no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AutoShape 37"/>
          <p:cNvSpPr>
            <a:spLocks/>
          </p:cNvSpPr>
          <p:nvPr/>
        </p:nvSpPr>
        <p:spPr bwMode="auto">
          <a:xfrm>
            <a:off x="1142976" y="2138853"/>
            <a:ext cx="1582568" cy="345961"/>
          </a:xfrm>
          <a:prstGeom prst="borderCallout2">
            <a:avLst>
              <a:gd name="adj1" fmla="val 18750"/>
              <a:gd name="adj2" fmla="val 103926"/>
              <a:gd name="adj3" fmla="val 18750"/>
              <a:gd name="adj4" fmla="val 110394"/>
              <a:gd name="adj5" fmla="val 138453"/>
              <a:gd name="adj6" fmla="val 120960"/>
            </a:avLst>
          </a:prstGeom>
          <a:solidFill>
            <a:schemeClr val="accent5">
              <a:lumMod val="60000"/>
              <a:lumOff val="40000"/>
            </a:schemeClr>
          </a:solidFill>
          <a:ln w="9525">
            <a:solidFill>
              <a:schemeClr val="tx1"/>
            </a:solidFill>
            <a:miter lim="800000"/>
            <a:headEnd/>
            <a:tailEnd/>
          </a:ln>
          <a:effectLst/>
        </p:spPr>
        <p:txBody>
          <a:bodyPr/>
          <a:lstStyle/>
          <a:p>
            <a:pPr algn="ctr"/>
            <a:r>
              <a:rPr lang="zh-CN" altLang="en-US" sz="1600" b="1" dirty="0">
                <a:latin typeface="楷体" pitchFamily="49" charset="-122"/>
                <a:ea typeface="楷体" pitchFamily="49" charset="-122"/>
              </a:rPr>
              <a:t>引入助记符</a:t>
            </a:r>
          </a:p>
        </p:txBody>
      </p:sp>
      <p:sp>
        <p:nvSpPr>
          <p:cNvPr id="29" name="AutoShape 37"/>
          <p:cNvSpPr>
            <a:spLocks/>
          </p:cNvSpPr>
          <p:nvPr/>
        </p:nvSpPr>
        <p:spPr bwMode="auto">
          <a:xfrm>
            <a:off x="500034" y="3455290"/>
            <a:ext cx="2283650" cy="330906"/>
          </a:xfrm>
          <a:prstGeom prst="borderCallout2">
            <a:avLst>
              <a:gd name="adj1" fmla="val 18750"/>
              <a:gd name="adj2" fmla="val 103926"/>
              <a:gd name="adj3" fmla="val 18750"/>
              <a:gd name="adj4" fmla="val 110394"/>
              <a:gd name="adj5" fmla="val 195105"/>
              <a:gd name="adj6" fmla="val 121055"/>
            </a:avLst>
          </a:prstGeom>
          <a:solidFill>
            <a:schemeClr val="accent5">
              <a:lumMod val="60000"/>
              <a:lumOff val="40000"/>
            </a:schemeClr>
          </a:solidFill>
          <a:ln w="9525">
            <a:solidFill>
              <a:schemeClr val="tx1"/>
            </a:solidFill>
            <a:miter lim="800000"/>
            <a:headEnd/>
            <a:tailEnd/>
          </a:ln>
          <a:effectLst/>
        </p:spPr>
        <p:txBody>
          <a:bodyPr/>
          <a:lstStyle/>
          <a:p>
            <a:r>
              <a:rPr lang="zh-CN" altLang="en-US" sz="1600" b="1" dirty="0">
                <a:latin typeface="楷体" pitchFamily="49" charset="-122"/>
                <a:ea typeface="楷体" pitchFamily="49" charset="-122"/>
              </a:rPr>
              <a:t>可以被计算机直接理解</a:t>
            </a:r>
          </a:p>
        </p:txBody>
      </p:sp>
      <p:sp>
        <p:nvSpPr>
          <p:cNvPr id="7170" name="Rectangle 2"/>
          <p:cNvSpPr>
            <a:spLocks noGrp="1" noChangeArrowheads="1"/>
          </p:cNvSpPr>
          <p:nvPr>
            <p:ph type="title"/>
          </p:nvPr>
        </p:nvSpPr>
        <p:spPr/>
        <p:txBody>
          <a:bodyPr>
            <a:noAutofit/>
          </a:bodyPr>
          <a:lstStyle/>
          <a:p>
            <a:r>
              <a:rPr lang="en-US" altLang="zh-CN" sz="3000" spc="300" dirty="0">
                <a:solidFill>
                  <a:schemeClr val="tx1"/>
                </a:solidFill>
                <a:latin typeface="微软雅黑" pitchFamily="34" charset="-122"/>
                <a:ea typeface="微软雅黑" pitchFamily="34" charset="-122"/>
              </a:rPr>
              <a:t>1.1 </a:t>
            </a:r>
            <a:r>
              <a:rPr lang="zh-CN" altLang="en-US" sz="3000" spc="300" dirty="0">
                <a:solidFill>
                  <a:schemeClr val="tx1"/>
                </a:solidFill>
                <a:latin typeface="微软雅黑" pitchFamily="34" charset="-122"/>
                <a:ea typeface="微软雅黑" pitchFamily="34" charset="-122"/>
              </a:rPr>
              <a:t>什么是编译？</a:t>
            </a:r>
          </a:p>
        </p:txBody>
      </p:sp>
      <p:grpSp>
        <p:nvGrpSpPr>
          <p:cNvPr id="360486" name="Group 38"/>
          <p:cNvGrpSpPr>
            <a:grpSpLocks/>
          </p:cNvGrpSpPr>
          <p:nvPr/>
        </p:nvGrpSpPr>
        <p:grpSpPr bwMode="auto">
          <a:xfrm>
            <a:off x="2354552" y="1301883"/>
            <a:ext cx="1931011" cy="3198597"/>
            <a:chOff x="945" y="1304"/>
            <a:chExt cx="1134" cy="2533"/>
          </a:xfrm>
        </p:grpSpPr>
        <p:sp>
          <p:nvSpPr>
            <p:cNvPr id="7188" name="Rectangle 4"/>
            <p:cNvSpPr>
              <a:spLocks noChangeArrowheads="1"/>
            </p:cNvSpPr>
            <p:nvPr/>
          </p:nvSpPr>
          <p:spPr bwMode="auto">
            <a:xfrm>
              <a:off x="945" y="3348"/>
              <a:ext cx="1134" cy="489"/>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机器语言</a:t>
              </a:r>
              <a:endParaRPr lang="zh-CN" altLang="en-US" sz="2000" b="1" dirty="0">
                <a:solidFill>
                  <a:prstClr val="black"/>
                </a:solidFill>
                <a:latin typeface="Times New Roman" pitchFamily="18" charset="0"/>
                <a:ea typeface="楷体_GB2312" pitchFamily="49" charset="-122"/>
                <a:cs typeface="Times New Roman" pitchFamily="18" charset="0"/>
              </a:endParaRPr>
            </a:p>
            <a:p>
              <a:pPr algn="ctr"/>
              <a:r>
                <a:rPr lang="en-US" altLang="zh-CN" sz="1400" b="1" dirty="0">
                  <a:solidFill>
                    <a:prstClr val="black"/>
                  </a:solidFill>
                  <a:latin typeface="Times New Roman" pitchFamily="18" charset="0"/>
                  <a:ea typeface="楷体_GB2312" pitchFamily="49" charset="-122"/>
                  <a:cs typeface="Times New Roman" pitchFamily="18" charset="0"/>
                </a:rPr>
                <a:t>(Machine Language )</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sp>
          <p:nvSpPr>
            <p:cNvPr id="7189" name="Rectangle 8"/>
            <p:cNvSpPr>
              <a:spLocks noChangeArrowheads="1"/>
            </p:cNvSpPr>
            <p:nvPr/>
          </p:nvSpPr>
          <p:spPr bwMode="auto">
            <a:xfrm>
              <a:off x="945" y="2273"/>
              <a:ext cx="1134" cy="489"/>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汇编语言</a:t>
              </a:r>
              <a:r>
                <a:rPr lang="en-US" altLang="zh-CN" sz="2000" b="1" dirty="0">
                  <a:solidFill>
                    <a:prstClr val="black"/>
                  </a:solidFill>
                  <a:latin typeface="Times New Roman" pitchFamily="18" charset="0"/>
                  <a:ea typeface="楷体_GB2312" pitchFamily="49" charset="-122"/>
                  <a:cs typeface="Times New Roman" pitchFamily="18" charset="0"/>
                </a:rPr>
                <a:t> </a:t>
              </a:r>
            </a:p>
            <a:p>
              <a:pPr algn="ctr"/>
              <a:r>
                <a:rPr lang="en-US" altLang="zh-CN" sz="1400" b="1" dirty="0">
                  <a:solidFill>
                    <a:prstClr val="black"/>
                  </a:solidFill>
                  <a:latin typeface="Times New Roman" pitchFamily="18" charset="0"/>
                  <a:ea typeface="楷体_GB2312" pitchFamily="49" charset="-122"/>
                  <a:cs typeface="Times New Roman" pitchFamily="18" charset="0"/>
                </a:rPr>
                <a:t>(Assembly Language )</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sp>
          <p:nvSpPr>
            <p:cNvPr id="7190" name="Rectangle 12"/>
            <p:cNvSpPr>
              <a:spLocks noChangeArrowheads="1"/>
            </p:cNvSpPr>
            <p:nvPr/>
          </p:nvSpPr>
          <p:spPr bwMode="auto">
            <a:xfrm>
              <a:off x="945" y="1304"/>
              <a:ext cx="1118" cy="49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高级语言</a:t>
              </a:r>
              <a:endParaRPr lang="en-US" altLang="zh-CN" sz="2000" b="1" dirty="0">
                <a:solidFill>
                  <a:prstClr val="black"/>
                </a:solidFill>
                <a:latin typeface="Times New Roman" pitchFamily="18" charset="0"/>
                <a:ea typeface="楷体" pitchFamily="49" charset="-122"/>
                <a:cs typeface="Times New Roman" pitchFamily="18" charset="0"/>
              </a:endParaRPr>
            </a:p>
            <a:p>
              <a:pPr algn="ctr"/>
              <a:r>
                <a:rPr lang="en-US" altLang="zh-CN" sz="1400" b="1" dirty="0">
                  <a:solidFill>
                    <a:prstClr val="black"/>
                  </a:solidFill>
                  <a:latin typeface="Times New Roman" pitchFamily="18" charset="0"/>
                  <a:ea typeface="楷体_GB2312" pitchFamily="49" charset="-122"/>
                  <a:cs typeface="Times New Roman" pitchFamily="18" charset="0"/>
                </a:rPr>
                <a:t>( High Level Language )</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grpSp>
      <p:grpSp>
        <p:nvGrpSpPr>
          <p:cNvPr id="360462" name="Group 14"/>
          <p:cNvGrpSpPr>
            <a:grpSpLocks/>
          </p:cNvGrpSpPr>
          <p:nvPr/>
        </p:nvGrpSpPr>
        <p:grpSpPr bwMode="auto">
          <a:xfrm>
            <a:off x="4803025" y="3347477"/>
            <a:ext cx="1224505" cy="769323"/>
            <a:chOff x="3802" y="3069"/>
            <a:chExt cx="900" cy="646"/>
          </a:xfrm>
        </p:grpSpPr>
        <p:sp>
          <p:nvSpPr>
            <p:cNvPr id="7186" name="Line 16"/>
            <p:cNvSpPr>
              <a:spLocks noChangeShapeType="1"/>
            </p:cNvSpPr>
            <p:nvPr/>
          </p:nvSpPr>
          <p:spPr bwMode="auto">
            <a:xfrm rot="10800000" flipV="1">
              <a:off x="4241" y="3518"/>
              <a:ext cx="0" cy="19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7185" name="Rectangle 15"/>
            <p:cNvSpPr>
              <a:spLocks noChangeArrowheads="1"/>
            </p:cNvSpPr>
            <p:nvPr/>
          </p:nvSpPr>
          <p:spPr bwMode="auto">
            <a:xfrm>
              <a:off x="3802" y="3069"/>
              <a:ext cx="900" cy="469"/>
            </a:xfrm>
            <a:prstGeom prst="rect">
              <a:avLst/>
            </a:prstGeom>
            <a:solidFill>
              <a:schemeClr val="accent5">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汇编</a:t>
              </a:r>
              <a:r>
                <a:rPr lang="en-US" altLang="zh-CN" sz="2000" b="1" dirty="0">
                  <a:solidFill>
                    <a:prstClr val="black"/>
                  </a:solidFill>
                  <a:latin typeface="Times New Roman" pitchFamily="18" charset="0"/>
                  <a:ea typeface="楷体_GB2312" pitchFamily="49" charset="-122"/>
                  <a:cs typeface="Times New Roman" pitchFamily="18" charset="0"/>
                </a:rPr>
                <a:t> </a:t>
              </a:r>
            </a:p>
            <a:p>
              <a:pPr algn="ctr"/>
              <a:r>
                <a:rPr lang="en-US" altLang="zh-CN" sz="1400" b="1" dirty="0">
                  <a:solidFill>
                    <a:prstClr val="black"/>
                  </a:solidFill>
                  <a:latin typeface="Times New Roman" pitchFamily="18" charset="0"/>
                  <a:ea typeface="楷体_GB2312" pitchFamily="49" charset="-122"/>
                  <a:cs typeface="Times New Roman" pitchFamily="18" charset="0"/>
                </a:rPr>
                <a:t>(Assembling)</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grpSp>
      <p:grpSp>
        <p:nvGrpSpPr>
          <p:cNvPr id="360470" name="Group 22"/>
          <p:cNvGrpSpPr>
            <a:grpSpLocks/>
          </p:cNvGrpSpPr>
          <p:nvPr/>
        </p:nvGrpSpPr>
        <p:grpSpPr bwMode="auto">
          <a:xfrm>
            <a:off x="4714876" y="1997102"/>
            <a:ext cx="1428760" cy="783614"/>
            <a:chOff x="3696" y="2886"/>
            <a:chExt cx="1143" cy="658"/>
          </a:xfrm>
        </p:grpSpPr>
        <p:sp>
          <p:nvSpPr>
            <p:cNvPr id="7183" name="Line 24"/>
            <p:cNvSpPr>
              <a:spLocks noChangeShapeType="1"/>
            </p:cNvSpPr>
            <p:nvPr/>
          </p:nvSpPr>
          <p:spPr bwMode="auto">
            <a:xfrm rot="10200000" flipV="1">
              <a:off x="4241" y="3315"/>
              <a:ext cx="37" cy="2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7182" name="Rectangle 23"/>
            <p:cNvSpPr>
              <a:spLocks noChangeArrowheads="1"/>
            </p:cNvSpPr>
            <p:nvPr/>
          </p:nvSpPr>
          <p:spPr bwMode="auto">
            <a:xfrm>
              <a:off x="3696" y="2886"/>
              <a:ext cx="1143" cy="461"/>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编译</a:t>
              </a:r>
              <a:r>
                <a:rPr lang="en-US" altLang="zh-CN" sz="2000" b="1" dirty="0">
                  <a:solidFill>
                    <a:prstClr val="black"/>
                  </a:solidFill>
                  <a:latin typeface="Times New Roman" pitchFamily="18" charset="0"/>
                  <a:ea typeface="楷体_GB2312" pitchFamily="49" charset="-122"/>
                  <a:cs typeface="Times New Roman" pitchFamily="18" charset="0"/>
                </a:rPr>
                <a:t> </a:t>
              </a:r>
            </a:p>
            <a:p>
              <a:pPr algn="ctr"/>
              <a:r>
                <a:rPr lang="en-US" altLang="zh-CN" sz="1400" b="1" dirty="0">
                  <a:solidFill>
                    <a:prstClr val="black"/>
                  </a:solidFill>
                  <a:latin typeface="Times New Roman" pitchFamily="18" charset="0"/>
                  <a:ea typeface="楷体_GB2312" pitchFamily="49" charset="-122"/>
                  <a:cs typeface="Times New Roman" pitchFamily="18" charset="0"/>
                </a:rPr>
                <a:t>(Compiling)</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grpSp>
      <p:sp>
        <p:nvSpPr>
          <p:cNvPr id="360474" name="Oval 26"/>
          <p:cNvSpPr>
            <a:spLocks noChangeArrowheads="1"/>
          </p:cNvSpPr>
          <p:nvPr/>
        </p:nvSpPr>
        <p:spPr bwMode="auto">
          <a:xfrm>
            <a:off x="4360673" y="4110693"/>
            <a:ext cx="2211591" cy="341959"/>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r>
              <a:rPr lang="en-US" altLang="zh-CN" sz="2000" b="1" dirty="0">
                <a:solidFill>
                  <a:prstClr val="black"/>
                </a:solidFill>
                <a:latin typeface="Times New Roman" pitchFamily="18" charset="0"/>
                <a:ea typeface="楷体_GB2312" pitchFamily="49" charset="-122"/>
                <a:cs typeface="Times New Roman" pitchFamily="18" charset="0"/>
              </a:rPr>
              <a:t>C706 0000 0002</a:t>
            </a:r>
            <a:endParaRPr lang="zh-CN" altLang="en-US" sz="2000" b="1" dirty="0">
              <a:solidFill>
                <a:prstClr val="black"/>
              </a:solidFill>
              <a:latin typeface="Times New Roman" pitchFamily="18" charset="0"/>
              <a:ea typeface="楷体_GB2312" pitchFamily="49" charset="-122"/>
              <a:cs typeface="Times New Roman" pitchFamily="18" charset="0"/>
            </a:endParaRPr>
          </a:p>
        </p:txBody>
      </p:sp>
      <p:sp>
        <p:nvSpPr>
          <p:cNvPr id="360475" name="Oval 27"/>
          <p:cNvSpPr>
            <a:spLocks noChangeArrowheads="1"/>
          </p:cNvSpPr>
          <p:nvPr/>
        </p:nvSpPr>
        <p:spPr bwMode="auto">
          <a:xfrm>
            <a:off x="4370199" y="2781505"/>
            <a:ext cx="2160572" cy="341454"/>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r>
              <a:rPr lang="en-US" altLang="zh-CN" sz="2000" b="1" dirty="0">
                <a:solidFill>
                  <a:prstClr val="black"/>
                </a:solidFill>
                <a:latin typeface="Times New Roman" pitchFamily="18" charset="0"/>
                <a:ea typeface="楷体_GB2312" pitchFamily="49" charset="-122"/>
                <a:cs typeface="Times New Roman" pitchFamily="18" charset="0"/>
              </a:rPr>
              <a:t>MOV X, 2</a:t>
            </a:r>
          </a:p>
        </p:txBody>
      </p:sp>
      <p:sp>
        <p:nvSpPr>
          <p:cNvPr id="360476" name="Oval 28"/>
          <p:cNvSpPr>
            <a:spLocks noChangeArrowheads="1"/>
          </p:cNvSpPr>
          <p:nvPr/>
        </p:nvSpPr>
        <p:spPr bwMode="auto">
          <a:xfrm>
            <a:off x="4370199" y="1401223"/>
            <a:ext cx="2160572" cy="364416"/>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r>
              <a:rPr lang="en-US" altLang="zh-CN" sz="2000" b="1" dirty="0">
                <a:solidFill>
                  <a:prstClr val="black"/>
                </a:solidFill>
                <a:latin typeface="Times New Roman" pitchFamily="18" charset="0"/>
                <a:ea typeface="楷体_GB2312" pitchFamily="49" charset="-122"/>
                <a:cs typeface="Times New Roman" pitchFamily="18" charset="0"/>
              </a:rPr>
              <a:t>x = 2</a:t>
            </a:r>
          </a:p>
        </p:txBody>
      </p:sp>
      <p:sp>
        <p:nvSpPr>
          <p:cNvPr id="25" name="矩形 24"/>
          <p:cNvSpPr/>
          <p:nvPr/>
        </p:nvSpPr>
        <p:spPr>
          <a:xfrm>
            <a:off x="571472" y="1298439"/>
            <a:ext cx="1835696" cy="867930"/>
          </a:xfrm>
          <a:prstGeom prst="rect">
            <a:avLst/>
          </a:prstGeom>
        </p:spPr>
        <p:txBody>
          <a:bodyPr wrap="square">
            <a:spAutoFit/>
          </a:bodyPr>
          <a:lstStyle/>
          <a:p>
            <a:pPr marL="17145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接近人类表达习惯</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indent="-171450">
              <a:spcBef>
                <a:spcPct val="30000"/>
              </a:spcBef>
              <a:buFont typeface="Wingdings" panose="05000000000000000000" pitchFamily="2" charset="2"/>
              <a:buChar char="Ø"/>
            </a:pPr>
            <a:r>
              <a:rPr lang="zh-CN" altLang="en-US" sz="1400" b="1" dirty="0">
                <a:solidFill>
                  <a:srgbClr val="073E87">
                    <a:lumMod val="60000"/>
                    <a:lumOff val="40000"/>
                  </a:srgbClr>
                </a:solidFill>
                <a:latin typeface="华文楷体" panose="02010600040101010101" pitchFamily="2" charset="-122"/>
                <a:ea typeface="华文楷体" panose="02010600040101010101" pitchFamily="2" charset="-122"/>
              </a:rPr>
              <a:t>不依赖于特定机器</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编写效率高</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p:txBody>
      </p:sp>
      <p:sp>
        <p:nvSpPr>
          <p:cNvPr id="27" name="AutoShape 37"/>
          <p:cNvSpPr>
            <a:spLocks/>
          </p:cNvSpPr>
          <p:nvPr/>
        </p:nvSpPr>
        <p:spPr bwMode="auto">
          <a:xfrm>
            <a:off x="678932" y="697160"/>
            <a:ext cx="2031236" cy="573208"/>
          </a:xfrm>
          <a:prstGeom prst="borderCallout2">
            <a:avLst>
              <a:gd name="adj1" fmla="val 18750"/>
              <a:gd name="adj2" fmla="val 103926"/>
              <a:gd name="adj3" fmla="val 18750"/>
              <a:gd name="adj4" fmla="val 110394"/>
              <a:gd name="adj5" fmla="val 94686"/>
              <a:gd name="adj6" fmla="val 125913"/>
            </a:avLst>
          </a:prstGeom>
          <a:solidFill>
            <a:schemeClr val="accent5">
              <a:lumMod val="60000"/>
              <a:lumOff val="40000"/>
            </a:schemeClr>
          </a:solidFill>
          <a:ln w="9525">
            <a:solidFill>
              <a:schemeClr val="tx1"/>
            </a:solidFill>
            <a:miter lim="800000"/>
            <a:headEnd/>
            <a:tailEnd/>
          </a:ln>
          <a:effectLst/>
        </p:spPr>
        <p:txBody>
          <a:bodyPr/>
          <a:lstStyle/>
          <a:p>
            <a:pPr algn="ctr"/>
            <a:r>
              <a:rPr lang="zh-CN" altLang="en-US" sz="1600" b="1" dirty="0">
                <a:solidFill>
                  <a:prstClr val="black"/>
                </a:solidFill>
                <a:latin typeface="楷体" pitchFamily="49" charset="-122"/>
                <a:ea typeface="楷体" pitchFamily="49" charset="-122"/>
              </a:rPr>
              <a:t>类似于数学定义或</a:t>
            </a:r>
            <a:endParaRPr lang="en-US" altLang="zh-CN" sz="1600" b="1" dirty="0">
              <a:solidFill>
                <a:prstClr val="black"/>
              </a:solidFill>
              <a:latin typeface="楷体" pitchFamily="49" charset="-122"/>
              <a:ea typeface="楷体" pitchFamily="49" charset="-122"/>
            </a:endParaRPr>
          </a:p>
          <a:p>
            <a:pPr algn="ctr"/>
            <a:r>
              <a:rPr lang="zh-CN" altLang="en-US" sz="1600" b="1" dirty="0">
                <a:solidFill>
                  <a:prstClr val="black"/>
                </a:solidFill>
                <a:latin typeface="楷体" pitchFamily="49" charset="-122"/>
                <a:ea typeface="楷体" pitchFamily="49" charset="-122"/>
              </a:rPr>
              <a:t>自然语言的简洁形式</a:t>
            </a:r>
          </a:p>
        </p:txBody>
      </p:sp>
      <p:sp>
        <p:nvSpPr>
          <p:cNvPr id="35" name="Line 16"/>
          <p:cNvSpPr>
            <a:spLocks noChangeShapeType="1"/>
          </p:cNvSpPr>
          <p:nvPr/>
        </p:nvSpPr>
        <p:spPr bwMode="auto">
          <a:xfrm rot="10800000" flipV="1">
            <a:off x="5391537" y="3122959"/>
            <a:ext cx="0" cy="2346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36" name="Line 16"/>
          <p:cNvSpPr>
            <a:spLocks noChangeShapeType="1"/>
          </p:cNvSpPr>
          <p:nvPr/>
        </p:nvSpPr>
        <p:spPr bwMode="auto">
          <a:xfrm rot="10800000" flipV="1">
            <a:off x="5393477" y="1765638"/>
            <a:ext cx="0" cy="2346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30" name="矩形 29"/>
          <p:cNvSpPr/>
          <p:nvPr/>
        </p:nvSpPr>
        <p:spPr>
          <a:xfrm>
            <a:off x="571472" y="3780068"/>
            <a:ext cx="1656184" cy="1363450"/>
          </a:xfrm>
          <a:prstGeom prst="rect">
            <a:avLst/>
          </a:prstGeom>
        </p:spPr>
        <p:txBody>
          <a:bodyPr wrap="square">
            <a:spAutoFit/>
          </a:bodyPr>
          <a:lstStyle/>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与人类表达习惯相去甚远</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难记忆</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难编写、难阅读</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华文楷体" panose="02010600040101010101" pitchFamily="2" charset="-122"/>
                <a:ea typeface="华文楷体" panose="02010600040101010101" pitchFamily="2" charset="-122"/>
              </a:rPr>
              <a:t>易写错</a:t>
            </a:r>
            <a:endParaRPr lang="en-US" altLang="zh-CN" sz="1400" b="1" dirty="0">
              <a:solidFill>
                <a:schemeClr val="tx2">
                  <a:lumMod val="60000"/>
                  <a:lumOff val="40000"/>
                </a:schemeClr>
              </a:solidFill>
              <a:latin typeface="华文楷体" panose="02010600040101010101" pitchFamily="2" charset="-122"/>
              <a:ea typeface="华文楷体" panose="02010600040101010101" pitchFamily="2" charset="-122"/>
            </a:endParaRPr>
          </a:p>
        </p:txBody>
      </p:sp>
      <p:sp>
        <p:nvSpPr>
          <p:cNvPr id="31" name="矩形 30"/>
          <p:cNvSpPr/>
          <p:nvPr/>
        </p:nvSpPr>
        <p:spPr>
          <a:xfrm>
            <a:off x="571472" y="2466206"/>
            <a:ext cx="1876736" cy="1018740"/>
          </a:xfrm>
          <a:prstGeom prst="rect">
            <a:avLst/>
          </a:prstGeom>
        </p:spPr>
        <p:txBody>
          <a:bodyPr wrap="square">
            <a:spAutoFit/>
          </a:bodyPr>
          <a:lstStyle/>
          <a:p>
            <a:pPr marL="171450" lvl="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mn-ea"/>
                <a:ea typeface="+mn-ea"/>
              </a:rPr>
              <a:t>依赖于特定机器，非计算机专业人员使用受限制</a:t>
            </a:r>
            <a:endParaRPr lang="en-US" altLang="zh-CN" sz="1400" b="1" dirty="0">
              <a:solidFill>
                <a:schemeClr val="tx2">
                  <a:lumMod val="60000"/>
                  <a:lumOff val="40000"/>
                </a:schemeClr>
              </a:solidFill>
              <a:latin typeface="+mn-ea"/>
              <a:ea typeface="+mn-ea"/>
            </a:endParaRPr>
          </a:p>
          <a:p>
            <a:pPr marL="171450" indent="-171450">
              <a:spcBef>
                <a:spcPct val="30000"/>
              </a:spcBef>
              <a:buFont typeface="Wingdings" panose="05000000000000000000" pitchFamily="2" charset="2"/>
              <a:buChar char="Ø"/>
            </a:pPr>
            <a:r>
              <a:rPr lang="zh-CN" altLang="en-US" sz="1400" b="1" dirty="0">
                <a:solidFill>
                  <a:schemeClr val="tx2">
                    <a:lumMod val="60000"/>
                    <a:lumOff val="40000"/>
                  </a:schemeClr>
                </a:solidFill>
                <a:latin typeface="+mn-ea"/>
                <a:ea typeface="+mn-ea"/>
              </a:rPr>
              <a:t>编写效率依然很低</a:t>
            </a:r>
            <a:endParaRPr lang="en-US" altLang="zh-CN" sz="1400" b="1" dirty="0">
              <a:solidFill>
                <a:schemeClr val="tx2">
                  <a:lumMod val="60000"/>
                  <a:lumOff val="40000"/>
                </a:schemeClr>
              </a:solidFill>
              <a:latin typeface="+mn-ea"/>
              <a:ea typeface="+mn-ea"/>
            </a:endParaRPr>
          </a:p>
        </p:txBody>
      </p:sp>
      <p:grpSp>
        <p:nvGrpSpPr>
          <p:cNvPr id="38" name="组合 37"/>
          <p:cNvGrpSpPr/>
          <p:nvPr/>
        </p:nvGrpSpPr>
        <p:grpSpPr>
          <a:xfrm>
            <a:off x="-786" y="195486"/>
            <a:ext cx="756363" cy="432048"/>
            <a:chOff x="-786" y="195486"/>
            <a:chExt cx="756363" cy="432048"/>
          </a:xfrm>
        </p:grpSpPr>
        <p:sp>
          <p:nvSpPr>
            <p:cNvPr id="37" name="五边形 36"/>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五边形 3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60487" name="Group 39"/>
          <p:cNvGrpSpPr>
            <a:grpSpLocks/>
          </p:cNvGrpSpPr>
          <p:nvPr/>
        </p:nvGrpSpPr>
        <p:grpSpPr bwMode="auto">
          <a:xfrm>
            <a:off x="6598135" y="1571618"/>
            <a:ext cx="1260013" cy="2714644"/>
            <a:chOff x="3742" y="1495"/>
            <a:chExt cx="870" cy="2177"/>
          </a:xfrm>
        </p:grpSpPr>
        <p:sp>
          <p:nvSpPr>
            <p:cNvPr id="7179" name="Rectangle 30"/>
            <p:cNvSpPr>
              <a:spLocks noChangeArrowheads="1"/>
            </p:cNvSpPr>
            <p:nvPr/>
          </p:nvSpPr>
          <p:spPr bwMode="auto">
            <a:xfrm>
              <a:off x="3742" y="2262"/>
              <a:ext cx="870" cy="48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编译</a:t>
              </a:r>
              <a:r>
                <a:rPr lang="en-US" altLang="zh-CN" sz="2000" b="1" dirty="0">
                  <a:solidFill>
                    <a:prstClr val="black"/>
                  </a:solidFill>
                  <a:latin typeface="Times New Roman" pitchFamily="18" charset="0"/>
                  <a:ea typeface="楷体_GB2312" pitchFamily="49" charset="-122"/>
                  <a:cs typeface="Times New Roman" pitchFamily="18" charset="0"/>
                </a:rPr>
                <a:t> </a:t>
              </a:r>
            </a:p>
            <a:p>
              <a:pPr algn="ctr"/>
              <a:r>
                <a:rPr lang="en-US" altLang="zh-CN" sz="1400" b="1" dirty="0">
                  <a:solidFill>
                    <a:prstClr val="black"/>
                  </a:solidFill>
                  <a:latin typeface="Times New Roman" pitchFamily="18" charset="0"/>
                  <a:ea typeface="楷体_GB2312" pitchFamily="49" charset="-122"/>
                  <a:cs typeface="Times New Roman" pitchFamily="18" charset="0"/>
                </a:rPr>
                <a:t>(Compiling)</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sp>
          <p:nvSpPr>
            <p:cNvPr id="7180" name="Freeform 33"/>
            <p:cNvSpPr>
              <a:spLocks/>
            </p:cNvSpPr>
            <p:nvPr/>
          </p:nvSpPr>
          <p:spPr bwMode="auto">
            <a:xfrm>
              <a:off x="3742" y="1495"/>
              <a:ext cx="435" cy="726"/>
            </a:xfrm>
            <a:custGeom>
              <a:avLst/>
              <a:gdLst>
                <a:gd name="T0" fmla="*/ 0 w 726"/>
                <a:gd name="T1" fmla="*/ 0 h 907"/>
                <a:gd name="T2" fmla="*/ 590 w 726"/>
                <a:gd name="T3" fmla="*/ 363 h 907"/>
                <a:gd name="T4" fmla="*/ 726 w 726"/>
                <a:gd name="T5" fmla="*/ 907 h 907"/>
                <a:gd name="T6" fmla="*/ 0 60000 65536"/>
                <a:gd name="T7" fmla="*/ 0 60000 65536"/>
                <a:gd name="T8" fmla="*/ 0 60000 65536"/>
              </a:gdLst>
              <a:ahLst/>
              <a:cxnLst>
                <a:cxn ang="T6">
                  <a:pos x="T0" y="T1"/>
                </a:cxn>
                <a:cxn ang="T7">
                  <a:pos x="T2" y="T3"/>
                </a:cxn>
                <a:cxn ang="T8">
                  <a:pos x="T4" y="T5"/>
                </a:cxn>
              </a:cxnLst>
              <a:rect l="0" t="0" r="r" b="b"/>
              <a:pathLst>
                <a:path w="726" h="907">
                  <a:moveTo>
                    <a:pt x="0" y="0"/>
                  </a:moveTo>
                  <a:cubicBezTo>
                    <a:pt x="234" y="106"/>
                    <a:pt x="469" y="212"/>
                    <a:pt x="590" y="363"/>
                  </a:cubicBezTo>
                  <a:cubicBezTo>
                    <a:pt x="711" y="514"/>
                    <a:pt x="703" y="816"/>
                    <a:pt x="726" y="907"/>
                  </a:cubicBezTo>
                </a:path>
              </a:pathLst>
            </a:custGeom>
            <a:noFill/>
            <a:ln w="12700">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7181" name="Freeform 35"/>
            <p:cNvSpPr>
              <a:spLocks/>
            </p:cNvSpPr>
            <p:nvPr/>
          </p:nvSpPr>
          <p:spPr bwMode="auto">
            <a:xfrm>
              <a:off x="3754" y="2765"/>
              <a:ext cx="423" cy="907"/>
            </a:xfrm>
            <a:custGeom>
              <a:avLst/>
              <a:gdLst>
                <a:gd name="T0" fmla="*/ 681 w 681"/>
                <a:gd name="T1" fmla="*/ 0 h 817"/>
                <a:gd name="T2" fmla="*/ 499 w 681"/>
                <a:gd name="T3" fmla="*/ 635 h 817"/>
                <a:gd name="T4" fmla="*/ 0 w 681"/>
                <a:gd name="T5" fmla="*/ 817 h 817"/>
                <a:gd name="T6" fmla="*/ 0 60000 65536"/>
                <a:gd name="T7" fmla="*/ 0 60000 65536"/>
                <a:gd name="T8" fmla="*/ 0 60000 65536"/>
              </a:gdLst>
              <a:ahLst/>
              <a:cxnLst>
                <a:cxn ang="T6">
                  <a:pos x="T0" y="T1"/>
                </a:cxn>
                <a:cxn ang="T7">
                  <a:pos x="T2" y="T3"/>
                </a:cxn>
                <a:cxn ang="T8">
                  <a:pos x="T4" y="T5"/>
                </a:cxn>
              </a:cxnLst>
              <a:rect l="0" t="0" r="r" b="b"/>
              <a:pathLst>
                <a:path w="681" h="817">
                  <a:moveTo>
                    <a:pt x="681" y="0"/>
                  </a:moveTo>
                  <a:cubicBezTo>
                    <a:pt x="647" y="249"/>
                    <a:pt x="613" y="499"/>
                    <a:pt x="499" y="635"/>
                  </a:cubicBezTo>
                  <a:cubicBezTo>
                    <a:pt x="385" y="771"/>
                    <a:pt x="192" y="794"/>
                    <a:pt x="0" y="817"/>
                  </a:cubicBezTo>
                </a:path>
              </a:pathLst>
            </a:custGeom>
            <a:noFill/>
            <a:ln w="12700">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grpSp>
    </p:spTree>
    <p:extLst>
      <p:ext uri="{BB962C8B-B14F-4D97-AF65-F5344CB8AC3E}">
        <p14:creationId xmlns:p14="http://schemas.microsoft.com/office/powerpoint/2010/main" val="295509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60486"/>
                                        </p:tgtEl>
                                        <p:attrNameLst>
                                          <p:attrName>style.visibility</p:attrName>
                                        </p:attrNameLst>
                                      </p:cBhvr>
                                      <p:to>
                                        <p:strVal val="visible"/>
                                      </p:to>
                                    </p:set>
                                    <p:anim calcmode="lin" valueType="num">
                                      <p:cBhvr>
                                        <p:cTn id="7" dur="500" fill="hold"/>
                                        <p:tgtEl>
                                          <p:spTgt spid="360486"/>
                                        </p:tgtEl>
                                        <p:attrNameLst>
                                          <p:attrName>ppt_w</p:attrName>
                                        </p:attrNameLst>
                                      </p:cBhvr>
                                      <p:tavLst>
                                        <p:tav tm="0">
                                          <p:val>
                                            <p:fltVal val="0"/>
                                          </p:val>
                                        </p:tav>
                                        <p:tav tm="100000">
                                          <p:val>
                                            <p:strVal val="#ppt_w"/>
                                          </p:val>
                                        </p:tav>
                                      </p:tavLst>
                                    </p:anim>
                                    <p:anim calcmode="lin" valueType="num">
                                      <p:cBhvr>
                                        <p:cTn id="8" dur="500" fill="hold"/>
                                        <p:tgtEl>
                                          <p:spTgt spid="360486"/>
                                        </p:tgtEl>
                                        <p:attrNameLst>
                                          <p:attrName>ppt_h</p:attrName>
                                        </p:attrNameLst>
                                      </p:cBhvr>
                                      <p:tavLst>
                                        <p:tav tm="0">
                                          <p:val>
                                            <p:fltVal val="0"/>
                                          </p:val>
                                        </p:tav>
                                        <p:tav tm="100000">
                                          <p:val>
                                            <p:strVal val="#ppt_h"/>
                                          </p:val>
                                        </p:tav>
                                      </p:tavLst>
                                    </p:anim>
                                    <p:animEffect transition="in" filter="fade">
                                      <p:cBhvr>
                                        <p:cTn id="9" dur="500"/>
                                        <p:tgtEl>
                                          <p:spTgt spid="36048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60474"/>
                                        </p:tgtEl>
                                        <p:attrNameLst>
                                          <p:attrName>style.visibility</p:attrName>
                                        </p:attrNameLst>
                                      </p:cBhvr>
                                      <p:to>
                                        <p:strVal val="visible"/>
                                      </p:to>
                                    </p:set>
                                    <p:anim calcmode="lin" valueType="num">
                                      <p:cBhvr>
                                        <p:cTn id="21" dur="500" fill="hold"/>
                                        <p:tgtEl>
                                          <p:spTgt spid="360474"/>
                                        </p:tgtEl>
                                        <p:attrNameLst>
                                          <p:attrName>ppt_w</p:attrName>
                                        </p:attrNameLst>
                                      </p:cBhvr>
                                      <p:tavLst>
                                        <p:tav tm="0">
                                          <p:val>
                                            <p:fltVal val="0"/>
                                          </p:val>
                                        </p:tav>
                                        <p:tav tm="100000">
                                          <p:val>
                                            <p:strVal val="#ppt_w"/>
                                          </p:val>
                                        </p:tav>
                                      </p:tavLst>
                                    </p:anim>
                                    <p:anim calcmode="lin" valueType="num">
                                      <p:cBhvr>
                                        <p:cTn id="22" dur="500" fill="hold"/>
                                        <p:tgtEl>
                                          <p:spTgt spid="360474"/>
                                        </p:tgtEl>
                                        <p:attrNameLst>
                                          <p:attrName>ppt_h</p:attrName>
                                        </p:attrNameLst>
                                      </p:cBhvr>
                                      <p:tavLst>
                                        <p:tav tm="0">
                                          <p:val>
                                            <p:fltVal val="0"/>
                                          </p:val>
                                        </p:tav>
                                        <p:tav tm="100000">
                                          <p:val>
                                            <p:strVal val="#ppt_h"/>
                                          </p:val>
                                        </p:tav>
                                      </p:tavLst>
                                    </p:anim>
                                    <p:animEffect transition="in" filter="fade">
                                      <p:cBhvr>
                                        <p:cTn id="23" dur="500"/>
                                        <p:tgtEl>
                                          <p:spTgt spid="36047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0">
                                            <p:txEl>
                                              <p:pRg st="0" end="0"/>
                                            </p:txEl>
                                          </p:spTgt>
                                        </p:tgtEl>
                                        <p:attrNameLst>
                                          <p:attrName>style.visibility</p:attrName>
                                        </p:attrNameLst>
                                      </p:cBhvr>
                                      <p:to>
                                        <p:strVal val="visible"/>
                                      </p:to>
                                    </p:set>
                                    <p:anim calcmode="lin" valueType="num">
                                      <p:cBhvr>
                                        <p:cTn id="28"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3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0">
                                            <p:txEl>
                                              <p:pRg st="1" end="1"/>
                                            </p:txEl>
                                          </p:spTgt>
                                        </p:tgtEl>
                                        <p:attrNameLst>
                                          <p:attrName>style.visibility</p:attrName>
                                        </p:attrNameLst>
                                      </p:cBhvr>
                                      <p:to>
                                        <p:strVal val="visible"/>
                                      </p:to>
                                    </p:set>
                                    <p:anim calcmode="lin" valueType="num">
                                      <p:cBhvr>
                                        <p:cTn id="35" dur="500" fill="hold"/>
                                        <p:tgtEl>
                                          <p:spTgt spid="30">
                                            <p:txEl>
                                              <p:pRg st="1" end="1"/>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1" end="1"/>
                                            </p:txEl>
                                          </p:spTgt>
                                        </p:tgtEl>
                                        <p:attrNameLst>
                                          <p:attrName>ppt_h</p:attrName>
                                        </p:attrNameLst>
                                      </p:cBhvr>
                                      <p:tavLst>
                                        <p:tav tm="0">
                                          <p:val>
                                            <p:fltVal val="0"/>
                                          </p:val>
                                        </p:tav>
                                        <p:tav tm="100000">
                                          <p:val>
                                            <p:strVal val="#ppt_h"/>
                                          </p:val>
                                        </p:tav>
                                      </p:tavLst>
                                    </p:anim>
                                    <p:animEffect transition="in" filter="fade">
                                      <p:cBhvr>
                                        <p:cTn id="37" dur="500"/>
                                        <p:tgtEl>
                                          <p:spTgt spid="3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0">
                                            <p:txEl>
                                              <p:pRg st="2" end="2"/>
                                            </p:txEl>
                                          </p:spTgt>
                                        </p:tgtEl>
                                        <p:attrNameLst>
                                          <p:attrName>style.visibility</p:attrName>
                                        </p:attrNameLst>
                                      </p:cBhvr>
                                      <p:to>
                                        <p:strVal val="visible"/>
                                      </p:to>
                                    </p:set>
                                    <p:anim calcmode="lin" valueType="num">
                                      <p:cBhvr>
                                        <p:cTn id="42" dur="500" fill="hold"/>
                                        <p:tgtEl>
                                          <p:spTgt spid="30">
                                            <p:txEl>
                                              <p:pRg st="2" end="2"/>
                                            </p:txEl>
                                          </p:spTgt>
                                        </p:tgtEl>
                                        <p:attrNameLst>
                                          <p:attrName>ppt_w</p:attrName>
                                        </p:attrNameLst>
                                      </p:cBhvr>
                                      <p:tavLst>
                                        <p:tav tm="0">
                                          <p:val>
                                            <p:fltVal val="0"/>
                                          </p:val>
                                        </p:tav>
                                        <p:tav tm="100000">
                                          <p:val>
                                            <p:strVal val="#ppt_w"/>
                                          </p:val>
                                        </p:tav>
                                      </p:tavLst>
                                    </p:anim>
                                    <p:anim calcmode="lin" valueType="num">
                                      <p:cBhvr>
                                        <p:cTn id="43" dur="500" fill="hold"/>
                                        <p:tgtEl>
                                          <p:spTgt spid="30">
                                            <p:txEl>
                                              <p:pRg st="2" end="2"/>
                                            </p:txEl>
                                          </p:spTgt>
                                        </p:tgtEl>
                                        <p:attrNameLst>
                                          <p:attrName>ppt_h</p:attrName>
                                        </p:attrNameLst>
                                      </p:cBhvr>
                                      <p:tavLst>
                                        <p:tav tm="0">
                                          <p:val>
                                            <p:fltVal val="0"/>
                                          </p:val>
                                        </p:tav>
                                        <p:tav tm="100000">
                                          <p:val>
                                            <p:strVal val="#ppt_h"/>
                                          </p:val>
                                        </p:tav>
                                      </p:tavLst>
                                    </p:anim>
                                    <p:animEffect transition="in" filter="fade">
                                      <p:cBhvr>
                                        <p:cTn id="44" dur="500"/>
                                        <p:tgtEl>
                                          <p:spTgt spid="30">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0">
                                            <p:txEl>
                                              <p:pRg st="3" end="3"/>
                                            </p:txEl>
                                          </p:spTgt>
                                        </p:tgtEl>
                                        <p:attrNameLst>
                                          <p:attrName>style.visibility</p:attrName>
                                        </p:attrNameLst>
                                      </p:cBhvr>
                                      <p:to>
                                        <p:strVal val="visible"/>
                                      </p:to>
                                    </p:set>
                                    <p:anim calcmode="lin" valueType="num">
                                      <p:cBhvr>
                                        <p:cTn id="49" dur="500" fill="hold"/>
                                        <p:tgtEl>
                                          <p:spTgt spid="30">
                                            <p:txEl>
                                              <p:pRg st="3" end="3"/>
                                            </p:txEl>
                                          </p:spTgt>
                                        </p:tgtEl>
                                        <p:attrNameLst>
                                          <p:attrName>ppt_w</p:attrName>
                                        </p:attrNameLst>
                                      </p:cBhvr>
                                      <p:tavLst>
                                        <p:tav tm="0">
                                          <p:val>
                                            <p:fltVal val="0"/>
                                          </p:val>
                                        </p:tav>
                                        <p:tav tm="100000">
                                          <p:val>
                                            <p:strVal val="#ppt_w"/>
                                          </p:val>
                                        </p:tav>
                                      </p:tavLst>
                                    </p:anim>
                                    <p:anim calcmode="lin" valueType="num">
                                      <p:cBhvr>
                                        <p:cTn id="50" dur="500" fill="hold"/>
                                        <p:tgtEl>
                                          <p:spTgt spid="30">
                                            <p:txEl>
                                              <p:pRg st="3" end="3"/>
                                            </p:txEl>
                                          </p:spTgt>
                                        </p:tgtEl>
                                        <p:attrNameLst>
                                          <p:attrName>ppt_h</p:attrName>
                                        </p:attrNameLst>
                                      </p:cBhvr>
                                      <p:tavLst>
                                        <p:tav tm="0">
                                          <p:val>
                                            <p:fltVal val="0"/>
                                          </p:val>
                                        </p:tav>
                                        <p:tav tm="100000">
                                          <p:val>
                                            <p:strVal val="#ppt_h"/>
                                          </p:val>
                                        </p:tav>
                                      </p:tavLst>
                                    </p:anim>
                                    <p:animEffect transition="in" filter="fade">
                                      <p:cBhvr>
                                        <p:cTn id="51" dur="500"/>
                                        <p:tgtEl>
                                          <p:spTgt spid="30">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xit" presetSubtype="32" fill="hold" grpId="1" nodeType="clickEffect">
                                  <p:stCondLst>
                                    <p:cond delay="0"/>
                                  </p:stCondLst>
                                  <p:childTnLst>
                                    <p:anim calcmode="lin" valueType="num">
                                      <p:cBhvr>
                                        <p:cTn id="55" dur="500"/>
                                        <p:tgtEl>
                                          <p:spTgt spid="29"/>
                                        </p:tgtEl>
                                        <p:attrNameLst>
                                          <p:attrName>ppt_w</p:attrName>
                                        </p:attrNameLst>
                                      </p:cBhvr>
                                      <p:tavLst>
                                        <p:tav tm="0">
                                          <p:val>
                                            <p:strVal val="ppt_w"/>
                                          </p:val>
                                        </p:tav>
                                        <p:tav tm="100000">
                                          <p:val>
                                            <p:fltVal val="0"/>
                                          </p:val>
                                        </p:tav>
                                      </p:tavLst>
                                    </p:anim>
                                    <p:anim calcmode="lin" valueType="num">
                                      <p:cBhvr>
                                        <p:cTn id="56" dur="500"/>
                                        <p:tgtEl>
                                          <p:spTgt spid="29"/>
                                        </p:tgtEl>
                                        <p:attrNameLst>
                                          <p:attrName>ppt_h</p:attrName>
                                        </p:attrNameLst>
                                      </p:cBhvr>
                                      <p:tavLst>
                                        <p:tav tm="0">
                                          <p:val>
                                            <p:strVal val="ppt_h"/>
                                          </p:val>
                                        </p:tav>
                                        <p:tav tm="100000">
                                          <p:val>
                                            <p:fltVal val="0"/>
                                          </p:val>
                                        </p:tav>
                                      </p:tavLst>
                                    </p:anim>
                                    <p:animEffect transition="out" filter="fade">
                                      <p:cBhvr>
                                        <p:cTn id="57" dur="500"/>
                                        <p:tgtEl>
                                          <p:spTgt spid="29"/>
                                        </p:tgtEl>
                                      </p:cBhvr>
                                    </p:animEffect>
                                    <p:set>
                                      <p:cBhvr>
                                        <p:cTn id="58" dur="1" fill="hold">
                                          <p:stCondLst>
                                            <p:cond delay="499"/>
                                          </p:stCondLst>
                                        </p:cTn>
                                        <p:tgtEl>
                                          <p:spTgt spid="29"/>
                                        </p:tgtEl>
                                        <p:attrNameLst>
                                          <p:attrName>style.visibility</p:attrName>
                                        </p:attrNameLst>
                                      </p:cBhvr>
                                      <p:to>
                                        <p:strVal val="hidden"/>
                                      </p:to>
                                    </p:set>
                                  </p:childTnLst>
                                </p:cTn>
                              </p:par>
                              <p:par>
                                <p:cTn id="59" presetID="53" presetClass="exit" presetSubtype="32" fill="hold" grpId="0" nodeType="withEffect">
                                  <p:stCondLst>
                                    <p:cond delay="0"/>
                                  </p:stCondLst>
                                  <p:childTnLst>
                                    <p:anim calcmode="lin" valueType="num">
                                      <p:cBhvr>
                                        <p:cTn id="60" dur="500"/>
                                        <p:tgtEl>
                                          <p:spTgt spid="30">
                                            <p:txEl>
                                              <p:pRg st="0" end="0"/>
                                            </p:txEl>
                                          </p:spTgt>
                                        </p:tgtEl>
                                        <p:attrNameLst>
                                          <p:attrName>ppt_w</p:attrName>
                                        </p:attrNameLst>
                                      </p:cBhvr>
                                      <p:tavLst>
                                        <p:tav tm="0">
                                          <p:val>
                                            <p:strVal val="ppt_w"/>
                                          </p:val>
                                        </p:tav>
                                        <p:tav tm="100000">
                                          <p:val>
                                            <p:fltVal val="0"/>
                                          </p:val>
                                        </p:tav>
                                      </p:tavLst>
                                    </p:anim>
                                    <p:anim calcmode="lin" valueType="num">
                                      <p:cBhvr>
                                        <p:cTn id="61" dur="500"/>
                                        <p:tgtEl>
                                          <p:spTgt spid="30">
                                            <p:txEl>
                                              <p:pRg st="0" end="0"/>
                                            </p:txEl>
                                          </p:spTgt>
                                        </p:tgtEl>
                                        <p:attrNameLst>
                                          <p:attrName>ppt_h</p:attrName>
                                        </p:attrNameLst>
                                      </p:cBhvr>
                                      <p:tavLst>
                                        <p:tav tm="0">
                                          <p:val>
                                            <p:strVal val="ppt_h"/>
                                          </p:val>
                                        </p:tav>
                                        <p:tav tm="100000">
                                          <p:val>
                                            <p:fltVal val="0"/>
                                          </p:val>
                                        </p:tav>
                                      </p:tavLst>
                                    </p:anim>
                                    <p:animEffect transition="out" filter="fade">
                                      <p:cBhvr>
                                        <p:cTn id="62" dur="500"/>
                                        <p:tgtEl>
                                          <p:spTgt spid="30">
                                            <p:txEl>
                                              <p:pRg st="0" end="0"/>
                                            </p:txEl>
                                          </p:spTgt>
                                        </p:tgtEl>
                                      </p:cBhvr>
                                    </p:animEffect>
                                    <p:set>
                                      <p:cBhvr>
                                        <p:cTn id="63" dur="1" fill="hold">
                                          <p:stCondLst>
                                            <p:cond delay="499"/>
                                          </p:stCondLst>
                                        </p:cTn>
                                        <p:tgtEl>
                                          <p:spTgt spid="30">
                                            <p:txEl>
                                              <p:pRg st="0" end="0"/>
                                            </p:txEl>
                                          </p:spTgt>
                                        </p:tgtEl>
                                        <p:attrNameLst>
                                          <p:attrName>style.visibility</p:attrName>
                                        </p:attrNameLst>
                                      </p:cBhvr>
                                      <p:to>
                                        <p:strVal val="hidden"/>
                                      </p:to>
                                    </p:set>
                                  </p:childTnLst>
                                </p:cTn>
                              </p:par>
                              <p:par>
                                <p:cTn id="64" presetID="53" presetClass="exit" presetSubtype="32" fill="hold" grpId="0" nodeType="withEffect">
                                  <p:stCondLst>
                                    <p:cond delay="0"/>
                                  </p:stCondLst>
                                  <p:childTnLst>
                                    <p:anim calcmode="lin" valueType="num">
                                      <p:cBhvr>
                                        <p:cTn id="65" dur="500"/>
                                        <p:tgtEl>
                                          <p:spTgt spid="30">
                                            <p:txEl>
                                              <p:pRg st="1" end="1"/>
                                            </p:txEl>
                                          </p:spTgt>
                                        </p:tgtEl>
                                        <p:attrNameLst>
                                          <p:attrName>ppt_w</p:attrName>
                                        </p:attrNameLst>
                                      </p:cBhvr>
                                      <p:tavLst>
                                        <p:tav tm="0">
                                          <p:val>
                                            <p:strVal val="ppt_w"/>
                                          </p:val>
                                        </p:tav>
                                        <p:tav tm="100000">
                                          <p:val>
                                            <p:fltVal val="0"/>
                                          </p:val>
                                        </p:tav>
                                      </p:tavLst>
                                    </p:anim>
                                    <p:anim calcmode="lin" valueType="num">
                                      <p:cBhvr>
                                        <p:cTn id="66" dur="500"/>
                                        <p:tgtEl>
                                          <p:spTgt spid="30">
                                            <p:txEl>
                                              <p:pRg st="1" end="1"/>
                                            </p:txEl>
                                          </p:spTgt>
                                        </p:tgtEl>
                                        <p:attrNameLst>
                                          <p:attrName>ppt_h</p:attrName>
                                        </p:attrNameLst>
                                      </p:cBhvr>
                                      <p:tavLst>
                                        <p:tav tm="0">
                                          <p:val>
                                            <p:strVal val="ppt_h"/>
                                          </p:val>
                                        </p:tav>
                                        <p:tav tm="100000">
                                          <p:val>
                                            <p:fltVal val="0"/>
                                          </p:val>
                                        </p:tav>
                                      </p:tavLst>
                                    </p:anim>
                                    <p:animEffect transition="out" filter="fade">
                                      <p:cBhvr>
                                        <p:cTn id="67" dur="500"/>
                                        <p:tgtEl>
                                          <p:spTgt spid="30">
                                            <p:txEl>
                                              <p:pRg st="1" end="1"/>
                                            </p:txEl>
                                          </p:spTgt>
                                        </p:tgtEl>
                                      </p:cBhvr>
                                    </p:animEffect>
                                    <p:set>
                                      <p:cBhvr>
                                        <p:cTn id="68" dur="1" fill="hold">
                                          <p:stCondLst>
                                            <p:cond delay="499"/>
                                          </p:stCondLst>
                                        </p:cTn>
                                        <p:tgtEl>
                                          <p:spTgt spid="30">
                                            <p:txEl>
                                              <p:pRg st="1" end="1"/>
                                            </p:txEl>
                                          </p:spTgt>
                                        </p:tgtEl>
                                        <p:attrNameLst>
                                          <p:attrName>style.visibility</p:attrName>
                                        </p:attrNameLst>
                                      </p:cBhvr>
                                      <p:to>
                                        <p:strVal val="hidden"/>
                                      </p:to>
                                    </p:set>
                                  </p:childTnLst>
                                </p:cTn>
                              </p:par>
                              <p:par>
                                <p:cTn id="69" presetID="53" presetClass="exit" presetSubtype="32" fill="hold" grpId="0" nodeType="withEffect">
                                  <p:stCondLst>
                                    <p:cond delay="0"/>
                                  </p:stCondLst>
                                  <p:childTnLst>
                                    <p:anim calcmode="lin" valueType="num">
                                      <p:cBhvr>
                                        <p:cTn id="70" dur="500"/>
                                        <p:tgtEl>
                                          <p:spTgt spid="30">
                                            <p:txEl>
                                              <p:pRg st="2" end="2"/>
                                            </p:txEl>
                                          </p:spTgt>
                                        </p:tgtEl>
                                        <p:attrNameLst>
                                          <p:attrName>ppt_w</p:attrName>
                                        </p:attrNameLst>
                                      </p:cBhvr>
                                      <p:tavLst>
                                        <p:tav tm="0">
                                          <p:val>
                                            <p:strVal val="ppt_w"/>
                                          </p:val>
                                        </p:tav>
                                        <p:tav tm="100000">
                                          <p:val>
                                            <p:fltVal val="0"/>
                                          </p:val>
                                        </p:tav>
                                      </p:tavLst>
                                    </p:anim>
                                    <p:anim calcmode="lin" valueType="num">
                                      <p:cBhvr>
                                        <p:cTn id="71" dur="500"/>
                                        <p:tgtEl>
                                          <p:spTgt spid="30">
                                            <p:txEl>
                                              <p:pRg st="2" end="2"/>
                                            </p:txEl>
                                          </p:spTgt>
                                        </p:tgtEl>
                                        <p:attrNameLst>
                                          <p:attrName>ppt_h</p:attrName>
                                        </p:attrNameLst>
                                      </p:cBhvr>
                                      <p:tavLst>
                                        <p:tav tm="0">
                                          <p:val>
                                            <p:strVal val="ppt_h"/>
                                          </p:val>
                                        </p:tav>
                                        <p:tav tm="100000">
                                          <p:val>
                                            <p:fltVal val="0"/>
                                          </p:val>
                                        </p:tav>
                                      </p:tavLst>
                                    </p:anim>
                                    <p:animEffect transition="out" filter="fade">
                                      <p:cBhvr>
                                        <p:cTn id="72" dur="500"/>
                                        <p:tgtEl>
                                          <p:spTgt spid="30">
                                            <p:txEl>
                                              <p:pRg st="2" end="2"/>
                                            </p:txEl>
                                          </p:spTgt>
                                        </p:tgtEl>
                                      </p:cBhvr>
                                    </p:animEffect>
                                    <p:set>
                                      <p:cBhvr>
                                        <p:cTn id="73" dur="1" fill="hold">
                                          <p:stCondLst>
                                            <p:cond delay="499"/>
                                          </p:stCondLst>
                                        </p:cTn>
                                        <p:tgtEl>
                                          <p:spTgt spid="30">
                                            <p:txEl>
                                              <p:pRg st="2" end="2"/>
                                            </p:txEl>
                                          </p:spTgt>
                                        </p:tgtEl>
                                        <p:attrNameLst>
                                          <p:attrName>style.visibility</p:attrName>
                                        </p:attrNameLst>
                                      </p:cBhvr>
                                      <p:to>
                                        <p:strVal val="hidden"/>
                                      </p:to>
                                    </p:set>
                                  </p:childTnLst>
                                </p:cTn>
                              </p:par>
                              <p:par>
                                <p:cTn id="74" presetID="53" presetClass="exit" presetSubtype="32" fill="hold" grpId="0" nodeType="withEffect">
                                  <p:stCondLst>
                                    <p:cond delay="0"/>
                                  </p:stCondLst>
                                  <p:childTnLst>
                                    <p:anim calcmode="lin" valueType="num">
                                      <p:cBhvr>
                                        <p:cTn id="75" dur="500"/>
                                        <p:tgtEl>
                                          <p:spTgt spid="30">
                                            <p:txEl>
                                              <p:pRg st="3" end="3"/>
                                            </p:txEl>
                                          </p:spTgt>
                                        </p:tgtEl>
                                        <p:attrNameLst>
                                          <p:attrName>ppt_w</p:attrName>
                                        </p:attrNameLst>
                                      </p:cBhvr>
                                      <p:tavLst>
                                        <p:tav tm="0">
                                          <p:val>
                                            <p:strVal val="ppt_w"/>
                                          </p:val>
                                        </p:tav>
                                        <p:tav tm="100000">
                                          <p:val>
                                            <p:fltVal val="0"/>
                                          </p:val>
                                        </p:tav>
                                      </p:tavLst>
                                    </p:anim>
                                    <p:anim calcmode="lin" valueType="num">
                                      <p:cBhvr>
                                        <p:cTn id="76" dur="500"/>
                                        <p:tgtEl>
                                          <p:spTgt spid="30">
                                            <p:txEl>
                                              <p:pRg st="3" end="3"/>
                                            </p:txEl>
                                          </p:spTgt>
                                        </p:tgtEl>
                                        <p:attrNameLst>
                                          <p:attrName>ppt_h</p:attrName>
                                        </p:attrNameLst>
                                      </p:cBhvr>
                                      <p:tavLst>
                                        <p:tav tm="0">
                                          <p:val>
                                            <p:strVal val="ppt_h"/>
                                          </p:val>
                                        </p:tav>
                                        <p:tav tm="100000">
                                          <p:val>
                                            <p:fltVal val="0"/>
                                          </p:val>
                                        </p:tav>
                                      </p:tavLst>
                                    </p:anim>
                                    <p:animEffect transition="out" filter="fade">
                                      <p:cBhvr>
                                        <p:cTn id="77" dur="500"/>
                                        <p:tgtEl>
                                          <p:spTgt spid="30">
                                            <p:txEl>
                                              <p:pRg st="3" end="3"/>
                                            </p:txEl>
                                          </p:spTgt>
                                        </p:tgtEl>
                                      </p:cBhvr>
                                    </p:animEffect>
                                    <p:set>
                                      <p:cBhvr>
                                        <p:cTn id="78" dur="1" fill="hold">
                                          <p:stCondLst>
                                            <p:cond delay="499"/>
                                          </p:stCondLst>
                                        </p:cTn>
                                        <p:tgtEl>
                                          <p:spTgt spid="30">
                                            <p:txEl>
                                              <p:pRg st="3" end="3"/>
                                            </p:txEl>
                                          </p:spTgt>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360475"/>
                                        </p:tgtEl>
                                        <p:attrNameLst>
                                          <p:attrName>style.visibility</p:attrName>
                                        </p:attrNameLst>
                                      </p:cBhvr>
                                      <p:to>
                                        <p:strVal val="visible"/>
                                      </p:to>
                                    </p:set>
                                    <p:anim calcmode="lin" valueType="num">
                                      <p:cBhvr>
                                        <p:cTn id="90" dur="500" fill="hold"/>
                                        <p:tgtEl>
                                          <p:spTgt spid="360475"/>
                                        </p:tgtEl>
                                        <p:attrNameLst>
                                          <p:attrName>ppt_w</p:attrName>
                                        </p:attrNameLst>
                                      </p:cBhvr>
                                      <p:tavLst>
                                        <p:tav tm="0">
                                          <p:val>
                                            <p:fltVal val="0"/>
                                          </p:val>
                                        </p:tav>
                                        <p:tav tm="100000">
                                          <p:val>
                                            <p:strVal val="#ppt_w"/>
                                          </p:val>
                                        </p:tav>
                                      </p:tavLst>
                                    </p:anim>
                                    <p:anim calcmode="lin" valueType="num">
                                      <p:cBhvr>
                                        <p:cTn id="91" dur="500" fill="hold"/>
                                        <p:tgtEl>
                                          <p:spTgt spid="360475"/>
                                        </p:tgtEl>
                                        <p:attrNameLst>
                                          <p:attrName>ppt_h</p:attrName>
                                        </p:attrNameLst>
                                      </p:cBhvr>
                                      <p:tavLst>
                                        <p:tav tm="0">
                                          <p:val>
                                            <p:fltVal val="0"/>
                                          </p:val>
                                        </p:tav>
                                        <p:tav tm="100000">
                                          <p:val>
                                            <p:strVal val="#ppt_h"/>
                                          </p:val>
                                        </p:tav>
                                      </p:tavLst>
                                    </p:anim>
                                    <p:animEffect transition="in" filter="fade">
                                      <p:cBhvr>
                                        <p:cTn id="92" dur="500"/>
                                        <p:tgtEl>
                                          <p:spTgt spid="360475"/>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nodeType="clickEffect">
                                  <p:stCondLst>
                                    <p:cond delay="0"/>
                                  </p:stCondLst>
                                  <p:childTnLst>
                                    <p:set>
                                      <p:cBhvr>
                                        <p:cTn id="96" dur="1" fill="hold">
                                          <p:stCondLst>
                                            <p:cond delay="0"/>
                                          </p:stCondLst>
                                        </p:cTn>
                                        <p:tgtEl>
                                          <p:spTgt spid="31">
                                            <p:txEl>
                                              <p:pRg st="0" end="0"/>
                                            </p:txEl>
                                          </p:spTgt>
                                        </p:tgtEl>
                                        <p:attrNameLst>
                                          <p:attrName>style.visibility</p:attrName>
                                        </p:attrNameLst>
                                      </p:cBhvr>
                                      <p:to>
                                        <p:strVal val="visible"/>
                                      </p:to>
                                    </p:set>
                                    <p:anim calcmode="lin" valueType="num">
                                      <p:cBhvr>
                                        <p:cTn id="97"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98"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99" dur="500"/>
                                        <p:tgtEl>
                                          <p:spTgt spid="31">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nodeType="clickEffect">
                                  <p:stCondLst>
                                    <p:cond delay="0"/>
                                  </p:stCondLst>
                                  <p:childTnLst>
                                    <p:set>
                                      <p:cBhvr>
                                        <p:cTn id="103" dur="1" fill="hold">
                                          <p:stCondLst>
                                            <p:cond delay="0"/>
                                          </p:stCondLst>
                                        </p:cTn>
                                        <p:tgtEl>
                                          <p:spTgt spid="31">
                                            <p:txEl>
                                              <p:pRg st="1" end="1"/>
                                            </p:txEl>
                                          </p:spTgt>
                                        </p:tgtEl>
                                        <p:attrNameLst>
                                          <p:attrName>style.visibility</p:attrName>
                                        </p:attrNameLst>
                                      </p:cBhvr>
                                      <p:to>
                                        <p:strVal val="visible"/>
                                      </p:to>
                                    </p:set>
                                    <p:anim calcmode="lin" valueType="num">
                                      <p:cBhvr>
                                        <p:cTn id="104" dur="500" fill="hold"/>
                                        <p:tgtEl>
                                          <p:spTgt spid="31">
                                            <p:txEl>
                                              <p:pRg st="1" end="1"/>
                                            </p:txEl>
                                          </p:spTgt>
                                        </p:tgtEl>
                                        <p:attrNameLst>
                                          <p:attrName>ppt_w</p:attrName>
                                        </p:attrNameLst>
                                      </p:cBhvr>
                                      <p:tavLst>
                                        <p:tav tm="0">
                                          <p:val>
                                            <p:fltVal val="0"/>
                                          </p:val>
                                        </p:tav>
                                        <p:tav tm="100000">
                                          <p:val>
                                            <p:strVal val="#ppt_w"/>
                                          </p:val>
                                        </p:tav>
                                      </p:tavLst>
                                    </p:anim>
                                    <p:anim calcmode="lin" valueType="num">
                                      <p:cBhvr>
                                        <p:cTn id="105" dur="500" fill="hold"/>
                                        <p:tgtEl>
                                          <p:spTgt spid="31">
                                            <p:txEl>
                                              <p:pRg st="1" end="1"/>
                                            </p:txEl>
                                          </p:spTgt>
                                        </p:tgtEl>
                                        <p:attrNameLst>
                                          <p:attrName>ppt_h</p:attrName>
                                        </p:attrNameLst>
                                      </p:cBhvr>
                                      <p:tavLst>
                                        <p:tav tm="0">
                                          <p:val>
                                            <p:fltVal val="0"/>
                                          </p:val>
                                        </p:tav>
                                        <p:tav tm="100000">
                                          <p:val>
                                            <p:strVal val="#ppt_h"/>
                                          </p:val>
                                        </p:tav>
                                      </p:tavLst>
                                    </p:anim>
                                    <p:animEffect transition="in" filter="fade">
                                      <p:cBhvr>
                                        <p:cTn id="106" dur="500"/>
                                        <p:tgtEl>
                                          <p:spTgt spid="31">
                                            <p:txEl>
                                              <p:pRg st="1" end="1"/>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xit" presetSubtype="32" fill="hold" grpId="1" nodeType="clickEffect">
                                  <p:stCondLst>
                                    <p:cond delay="0"/>
                                  </p:stCondLst>
                                  <p:childTnLst>
                                    <p:anim calcmode="lin" valueType="num">
                                      <p:cBhvr>
                                        <p:cTn id="110" dur="500"/>
                                        <p:tgtEl>
                                          <p:spTgt spid="34"/>
                                        </p:tgtEl>
                                        <p:attrNameLst>
                                          <p:attrName>ppt_w</p:attrName>
                                        </p:attrNameLst>
                                      </p:cBhvr>
                                      <p:tavLst>
                                        <p:tav tm="0">
                                          <p:val>
                                            <p:strVal val="ppt_w"/>
                                          </p:val>
                                        </p:tav>
                                        <p:tav tm="100000">
                                          <p:val>
                                            <p:fltVal val="0"/>
                                          </p:val>
                                        </p:tav>
                                      </p:tavLst>
                                    </p:anim>
                                    <p:anim calcmode="lin" valueType="num">
                                      <p:cBhvr>
                                        <p:cTn id="111" dur="500"/>
                                        <p:tgtEl>
                                          <p:spTgt spid="34"/>
                                        </p:tgtEl>
                                        <p:attrNameLst>
                                          <p:attrName>ppt_h</p:attrName>
                                        </p:attrNameLst>
                                      </p:cBhvr>
                                      <p:tavLst>
                                        <p:tav tm="0">
                                          <p:val>
                                            <p:strVal val="ppt_h"/>
                                          </p:val>
                                        </p:tav>
                                        <p:tav tm="100000">
                                          <p:val>
                                            <p:fltVal val="0"/>
                                          </p:val>
                                        </p:tav>
                                      </p:tavLst>
                                    </p:anim>
                                    <p:animEffect transition="out" filter="fade">
                                      <p:cBhvr>
                                        <p:cTn id="112" dur="500"/>
                                        <p:tgtEl>
                                          <p:spTgt spid="34"/>
                                        </p:tgtEl>
                                      </p:cBhvr>
                                    </p:animEffect>
                                    <p:set>
                                      <p:cBhvr>
                                        <p:cTn id="113" dur="1" fill="hold">
                                          <p:stCondLst>
                                            <p:cond delay="499"/>
                                          </p:stCondLst>
                                        </p:cTn>
                                        <p:tgtEl>
                                          <p:spTgt spid="34"/>
                                        </p:tgtEl>
                                        <p:attrNameLst>
                                          <p:attrName>style.visibility</p:attrName>
                                        </p:attrNameLst>
                                      </p:cBhvr>
                                      <p:to>
                                        <p:strVal val="hidden"/>
                                      </p:to>
                                    </p:set>
                                  </p:childTnLst>
                                </p:cTn>
                              </p:par>
                              <p:par>
                                <p:cTn id="114" presetID="53" presetClass="exit" presetSubtype="32" fill="hold" grpId="0" nodeType="withEffect">
                                  <p:stCondLst>
                                    <p:cond delay="0"/>
                                  </p:stCondLst>
                                  <p:childTnLst>
                                    <p:anim calcmode="lin" valueType="num">
                                      <p:cBhvr>
                                        <p:cTn id="115" dur="500"/>
                                        <p:tgtEl>
                                          <p:spTgt spid="31">
                                            <p:txEl>
                                              <p:pRg st="0" end="0"/>
                                            </p:txEl>
                                          </p:spTgt>
                                        </p:tgtEl>
                                        <p:attrNameLst>
                                          <p:attrName>ppt_w</p:attrName>
                                        </p:attrNameLst>
                                      </p:cBhvr>
                                      <p:tavLst>
                                        <p:tav tm="0">
                                          <p:val>
                                            <p:strVal val="ppt_w"/>
                                          </p:val>
                                        </p:tav>
                                        <p:tav tm="100000">
                                          <p:val>
                                            <p:fltVal val="0"/>
                                          </p:val>
                                        </p:tav>
                                      </p:tavLst>
                                    </p:anim>
                                    <p:anim calcmode="lin" valueType="num">
                                      <p:cBhvr>
                                        <p:cTn id="116" dur="500"/>
                                        <p:tgtEl>
                                          <p:spTgt spid="31">
                                            <p:txEl>
                                              <p:pRg st="0" end="0"/>
                                            </p:txEl>
                                          </p:spTgt>
                                        </p:tgtEl>
                                        <p:attrNameLst>
                                          <p:attrName>ppt_h</p:attrName>
                                        </p:attrNameLst>
                                      </p:cBhvr>
                                      <p:tavLst>
                                        <p:tav tm="0">
                                          <p:val>
                                            <p:strVal val="ppt_h"/>
                                          </p:val>
                                        </p:tav>
                                        <p:tav tm="100000">
                                          <p:val>
                                            <p:fltVal val="0"/>
                                          </p:val>
                                        </p:tav>
                                      </p:tavLst>
                                    </p:anim>
                                    <p:animEffect transition="out" filter="fade">
                                      <p:cBhvr>
                                        <p:cTn id="117" dur="500"/>
                                        <p:tgtEl>
                                          <p:spTgt spid="31">
                                            <p:txEl>
                                              <p:pRg st="0" end="0"/>
                                            </p:txEl>
                                          </p:spTgt>
                                        </p:tgtEl>
                                      </p:cBhvr>
                                    </p:animEffect>
                                    <p:set>
                                      <p:cBhvr>
                                        <p:cTn id="118" dur="1" fill="hold">
                                          <p:stCondLst>
                                            <p:cond delay="499"/>
                                          </p:stCondLst>
                                        </p:cTn>
                                        <p:tgtEl>
                                          <p:spTgt spid="31">
                                            <p:txEl>
                                              <p:pRg st="0" end="0"/>
                                            </p:txEl>
                                          </p:spTgt>
                                        </p:tgtEl>
                                        <p:attrNameLst>
                                          <p:attrName>style.visibility</p:attrName>
                                        </p:attrNameLst>
                                      </p:cBhvr>
                                      <p:to>
                                        <p:strVal val="hidden"/>
                                      </p:to>
                                    </p:set>
                                  </p:childTnLst>
                                </p:cTn>
                              </p:par>
                              <p:par>
                                <p:cTn id="119" presetID="53" presetClass="exit" presetSubtype="32" fill="hold" grpId="0" nodeType="withEffect">
                                  <p:stCondLst>
                                    <p:cond delay="0"/>
                                  </p:stCondLst>
                                  <p:childTnLst>
                                    <p:anim calcmode="lin" valueType="num">
                                      <p:cBhvr>
                                        <p:cTn id="120" dur="500"/>
                                        <p:tgtEl>
                                          <p:spTgt spid="31">
                                            <p:txEl>
                                              <p:pRg st="1" end="1"/>
                                            </p:txEl>
                                          </p:spTgt>
                                        </p:tgtEl>
                                        <p:attrNameLst>
                                          <p:attrName>ppt_w</p:attrName>
                                        </p:attrNameLst>
                                      </p:cBhvr>
                                      <p:tavLst>
                                        <p:tav tm="0">
                                          <p:val>
                                            <p:strVal val="ppt_w"/>
                                          </p:val>
                                        </p:tav>
                                        <p:tav tm="100000">
                                          <p:val>
                                            <p:fltVal val="0"/>
                                          </p:val>
                                        </p:tav>
                                      </p:tavLst>
                                    </p:anim>
                                    <p:anim calcmode="lin" valueType="num">
                                      <p:cBhvr>
                                        <p:cTn id="121" dur="500"/>
                                        <p:tgtEl>
                                          <p:spTgt spid="31">
                                            <p:txEl>
                                              <p:pRg st="1" end="1"/>
                                            </p:txEl>
                                          </p:spTgt>
                                        </p:tgtEl>
                                        <p:attrNameLst>
                                          <p:attrName>ppt_h</p:attrName>
                                        </p:attrNameLst>
                                      </p:cBhvr>
                                      <p:tavLst>
                                        <p:tav tm="0">
                                          <p:val>
                                            <p:strVal val="ppt_h"/>
                                          </p:val>
                                        </p:tav>
                                        <p:tav tm="100000">
                                          <p:val>
                                            <p:fltVal val="0"/>
                                          </p:val>
                                        </p:tav>
                                      </p:tavLst>
                                    </p:anim>
                                    <p:animEffect transition="out" filter="fade">
                                      <p:cBhvr>
                                        <p:cTn id="122" dur="500"/>
                                        <p:tgtEl>
                                          <p:spTgt spid="31">
                                            <p:txEl>
                                              <p:pRg st="1" end="1"/>
                                            </p:txEl>
                                          </p:spTgt>
                                        </p:tgtEl>
                                      </p:cBhvr>
                                    </p:animEffect>
                                    <p:set>
                                      <p:cBhvr>
                                        <p:cTn id="123" dur="1" fill="hold">
                                          <p:stCondLst>
                                            <p:cond delay="499"/>
                                          </p:stCondLst>
                                        </p:cTn>
                                        <p:tgtEl>
                                          <p:spTgt spid="31">
                                            <p:txEl>
                                              <p:pRg st="1" end="1"/>
                                            </p:txEl>
                                          </p:spTgt>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grpId="0" nodeType="clickEffect">
                                  <p:stCondLst>
                                    <p:cond delay="0"/>
                                  </p:stCondLst>
                                  <p:childTnLst>
                                    <p:set>
                                      <p:cBhvr>
                                        <p:cTn id="127" dur="1" fill="hold">
                                          <p:stCondLst>
                                            <p:cond delay="0"/>
                                          </p:stCondLst>
                                        </p:cTn>
                                        <p:tgtEl>
                                          <p:spTgt spid="27"/>
                                        </p:tgtEl>
                                        <p:attrNameLst>
                                          <p:attrName>style.visibility</p:attrName>
                                        </p:attrNameLst>
                                      </p:cBhvr>
                                      <p:to>
                                        <p:strVal val="visible"/>
                                      </p:to>
                                    </p:set>
                                    <p:anim calcmode="lin" valueType="num">
                                      <p:cBhvr>
                                        <p:cTn id="128" dur="500" fill="hold"/>
                                        <p:tgtEl>
                                          <p:spTgt spid="27"/>
                                        </p:tgtEl>
                                        <p:attrNameLst>
                                          <p:attrName>ppt_w</p:attrName>
                                        </p:attrNameLst>
                                      </p:cBhvr>
                                      <p:tavLst>
                                        <p:tav tm="0">
                                          <p:val>
                                            <p:fltVal val="0"/>
                                          </p:val>
                                        </p:tav>
                                        <p:tav tm="100000">
                                          <p:val>
                                            <p:strVal val="#ppt_w"/>
                                          </p:val>
                                        </p:tav>
                                      </p:tavLst>
                                    </p:anim>
                                    <p:anim calcmode="lin" valueType="num">
                                      <p:cBhvr>
                                        <p:cTn id="129" dur="500" fill="hold"/>
                                        <p:tgtEl>
                                          <p:spTgt spid="27"/>
                                        </p:tgtEl>
                                        <p:attrNameLst>
                                          <p:attrName>ppt_h</p:attrName>
                                        </p:attrNameLst>
                                      </p:cBhvr>
                                      <p:tavLst>
                                        <p:tav tm="0">
                                          <p:val>
                                            <p:fltVal val="0"/>
                                          </p:val>
                                        </p:tav>
                                        <p:tav tm="100000">
                                          <p:val>
                                            <p:strVal val="#ppt_h"/>
                                          </p:val>
                                        </p:tav>
                                      </p:tavLst>
                                    </p:anim>
                                    <p:animEffect transition="in" filter="fade">
                                      <p:cBhvr>
                                        <p:cTn id="130" dur="500"/>
                                        <p:tgtEl>
                                          <p:spTgt spid="27"/>
                                        </p:tgtEl>
                                      </p:cBhvr>
                                    </p:animEffect>
                                  </p:childTnLst>
                                </p:cTn>
                              </p:par>
                            </p:childTnLst>
                          </p:cTn>
                        </p:par>
                      </p:childTnLst>
                    </p:cTn>
                  </p:par>
                  <p:par>
                    <p:cTn id="131" fill="hold">
                      <p:stCondLst>
                        <p:cond delay="indefinite"/>
                      </p:stCondLst>
                      <p:childTnLst>
                        <p:par>
                          <p:cTn id="132" fill="hold">
                            <p:stCondLst>
                              <p:cond delay="0"/>
                            </p:stCondLst>
                            <p:childTnLst>
                              <p:par>
                                <p:cTn id="133" presetID="53" presetClass="entr" presetSubtype="16" fill="hold" grpId="0" nodeType="clickEffect">
                                  <p:stCondLst>
                                    <p:cond delay="0"/>
                                  </p:stCondLst>
                                  <p:childTnLst>
                                    <p:set>
                                      <p:cBhvr>
                                        <p:cTn id="134" dur="1" fill="hold">
                                          <p:stCondLst>
                                            <p:cond delay="0"/>
                                          </p:stCondLst>
                                        </p:cTn>
                                        <p:tgtEl>
                                          <p:spTgt spid="360476"/>
                                        </p:tgtEl>
                                        <p:attrNameLst>
                                          <p:attrName>style.visibility</p:attrName>
                                        </p:attrNameLst>
                                      </p:cBhvr>
                                      <p:to>
                                        <p:strVal val="visible"/>
                                      </p:to>
                                    </p:set>
                                    <p:anim calcmode="lin" valueType="num">
                                      <p:cBhvr>
                                        <p:cTn id="135" dur="500" fill="hold"/>
                                        <p:tgtEl>
                                          <p:spTgt spid="360476"/>
                                        </p:tgtEl>
                                        <p:attrNameLst>
                                          <p:attrName>ppt_w</p:attrName>
                                        </p:attrNameLst>
                                      </p:cBhvr>
                                      <p:tavLst>
                                        <p:tav tm="0">
                                          <p:val>
                                            <p:fltVal val="0"/>
                                          </p:val>
                                        </p:tav>
                                        <p:tav tm="100000">
                                          <p:val>
                                            <p:strVal val="#ppt_w"/>
                                          </p:val>
                                        </p:tav>
                                      </p:tavLst>
                                    </p:anim>
                                    <p:anim calcmode="lin" valueType="num">
                                      <p:cBhvr>
                                        <p:cTn id="136" dur="500" fill="hold"/>
                                        <p:tgtEl>
                                          <p:spTgt spid="360476"/>
                                        </p:tgtEl>
                                        <p:attrNameLst>
                                          <p:attrName>ppt_h</p:attrName>
                                        </p:attrNameLst>
                                      </p:cBhvr>
                                      <p:tavLst>
                                        <p:tav tm="0">
                                          <p:val>
                                            <p:fltVal val="0"/>
                                          </p:val>
                                        </p:tav>
                                        <p:tav tm="100000">
                                          <p:val>
                                            <p:strVal val="#ppt_h"/>
                                          </p:val>
                                        </p:tav>
                                      </p:tavLst>
                                    </p:anim>
                                    <p:animEffect transition="in" filter="fade">
                                      <p:cBhvr>
                                        <p:cTn id="137" dur="500"/>
                                        <p:tgtEl>
                                          <p:spTgt spid="360476"/>
                                        </p:tgtEl>
                                      </p:cBhvr>
                                    </p:animEffect>
                                  </p:childTnLst>
                                </p:cTn>
                              </p:par>
                            </p:childTnLst>
                          </p:cTn>
                        </p:par>
                      </p:childTnLst>
                    </p:cTn>
                  </p:par>
                  <p:par>
                    <p:cTn id="138" fill="hold">
                      <p:stCondLst>
                        <p:cond delay="indefinite"/>
                      </p:stCondLst>
                      <p:childTnLst>
                        <p:par>
                          <p:cTn id="139" fill="hold">
                            <p:stCondLst>
                              <p:cond delay="0"/>
                            </p:stCondLst>
                            <p:childTnLst>
                              <p:par>
                                <p:cTn id="140" presetID="53" presetClass="entr" presetSubtype="16" fill="hold" nodeType="clickEffect">
                                  <p:stCondLst>
                                    <p:cond delay="0"/>
                                  </p:stCondLst>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p:cTn id="142"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143"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144" dur="500"/>
                                        <p:tgtEl>
                                          <p:spTgt spid="25">
                                            <p:txEl>
                                              <p:pRg st="0" end="0"/>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53" presetClass="entr" presetSubtype="16" fill="hold" nodeType="clickEffect">
                                  <p:stCondLst>
                                    <p:cond delay="0"/>
                                  </p:stCondLst>
                                  <p:childTnLst>
                                    <p:set>
                                      <p:cBhvr>
                                        <p:cTn id="148" dur="1" fill="hold">
                                          <p:stCondLst>
                                            <p:cond delay="0"/>
                                          </p:stCondLst>
                                        </p:cTn>
                                        <p:tgtEl>
                                          <p:spTgt spid="25">
                                            <p:txEl>
                                              <p:pRg st="1" end="1"/>
                                            </p:txEl>
                                          </p:spTgt>
                                        </p:tgtEl>
                                        <p:attrNameLst>
                                          <p:attrName>style.visibility</p:attrName>
                                        </p:attrNameLst>
                                      </p:cBhvr>
                                      <p:to>
                                        <p:strVal val="visible"/>
                                      </p:to>
                                    </p:set>
                                    <p:anim calcmode="lin" valueType="num">
                                      <p:cBhvr>
                                        <p:cTn id="149" dur="500" fill="hold"/>
                                        <p:tgtEl>
                                          <p:spTgt spid="25">
                                            <p:txEl>
                                              <p:pRg st="1" end="1"/>
                                            </p:txEl>
                                          </p:spTgt>
                                        </p:tgtEl>
                                        <p:attrNameLst>
                                          <p:attrName>ppt_w</p:attrName>
                                        </p:attrNameLst>
                                      </p:cBhvr>
                                      <p:tavLst>
                                        <p:tav tm="0">
                                          <p:val>
                                            <p:fltVal val="0"/>
                                          </p:val>
                                        </p:tav>
                                        <p:tav tm="100000">
                                          <p:val>
                                            <p:strVal val="#ppt_w"/>
                                          </p:val>
                                        </p:tav>
                                      </p:tavLst>
                                    </p:anim>
                                    <p:anim calcmode="lin" valueType="num">
                                      <p:cBhvr>
                                        <p:cTn id="150" dur="500" fill="hold"/>
                                        <p:tgtEl>
                                          <p:spTgt spid="25">
                                            <p:txEl>
                                              <p:pRg st="1" end="1"/>
                                            </p:txEl>
                                          </p:spTgt>
                                        </p:tgtEl>
                                        <p:attrNameLst>
                                          <p:attrName>ppt_h</p:attrName>
                                        </p:attrNameLst>
                                      </p:cBhvr>
                                      <p:tavLst>
                                        <p:tav tm="0">
                                          <p:val>
                                            <p:fltVal val="0"/>
                                          </p:val>
                                        </p:tav>
                                        <p:tav tm="100000">
                                          <p:val>
                                            <p:strVal val="#ppt_h"/>
                                          </p:val>
                                        </p:tav>
                                      </p:tavLst>
                                    </p:anim>
                                    <p:animEffect transition="in" filter="fade">
                                      <p:cBhvr>
                                        <p:cTn id="151" dur="500"/>
                                        <p:tgtEl>
                                          <p:spTgt spid="25">
                                            <p:txEl>
                                              <p:pRg st="1" end="1"/>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nodeType="clickEffect">
                                  <p:stCondLst>
                                    <p:cond delay="0"/>
                                  </p:stCondLst>
                                  <p:childTnLst>
                                    <p:set>
                                      <p:cBhvr>
                                        <p:cTn id="155" dur="1" fill="hold">
                                          <p:stCondLst>
                                            <p:cond delay="0"/>
                                          </p:stCondLst>
                                        </p:cTn>
                                        <p:tgtEl>
                                          <p:spTgt spid="25">
                                            <p:txEl>
                                              <p:pRg st="2" end="2"/>
                                            </p:txEl>
                                          </p:spTgt>
                                        </p:tgtEl>
                                        <p:attrNameLst>
                                          <p:attrName>style.visibility</p:attrName>
                                        </p:attrNameLst>
                                      </p:cBhvr>
                                      <p:to>
                                        <p:strVal val="visible"/>
                                      </p:to>
                                    </p:set>
                                    <p:anim calcmode="lin" valueType="num">
                                      <p:cBhvr>
                                        <p:cTn id="156" dur="500" fill="hold"/>
                                        <p:tgtEl>
                                          <p:spTgt spid="25">
                                            <p:txEl>
                                              <p:pRg st="2" end="2"/>
                                            </p:txEl>
                                          </p:spTgt>
                                        </p:tgtEl>
                                        <p:attrNameLst>
                                          <p:attrName>ppt_w</p:attrName>
                                        </p:attrNameLst>
                                      </p:cBhvr>
                                      <p:tavLst>
                                        <p:tav tm="0">
                                          <p:val>
                                            <p:fltVal val="0"/>
                                          </p:val>
                                        </p:tav>
                                        <p:tav tm="100000">
                                          <p:val>
                                            <p:strVal val="#ppt_w"/>
                                          </p:val>
                                        </p:tav>
                                      </p:tavLst>
                                    </p:anim>
                                    <p:anim calcmode="lin" valueType="num">
                                      <p:cBhvr>
                                        <p:cTn id="157" dur="500" fill="hold"/>
                                        <p:tgtEl>
                                          <p:spTgt spid="25">
                                            <p:txEl>
                                              <p:pRg st="2" end="2"/>
                                            </p:txEl>
                                          </p:spTgt>
                                        </p:tgtEl>
                                        <p:attrNameLst>
                                          <p:attrName>ppt_h</p:attrName>
                                        </p:attrNameLst>
                                      </p:cBhvr>
                                      <p:tavLst>
                                        <p:tav tm="0">
                                          <p:val>
                                            <p:fltVal val="0"/>
                                          </p:val>
                                        </p:tav>
                                        <p:tav tm="100000">
                                          <p:val>
                                            <p:strVal val="#ppt_h"/>
                                          </p:val>
                                        </p:tav>
                                      </p:tavLst>
                                    </p:anim>
                                    <p:animEffect transition="in" filter="fade">
                                      <p:cBhvr>
                                        <p:cTn id="158" dur="500"/>
                                        <p:tgtEl>
                                          <p:spTgt spid="25">
                                            <p:txEl>
                                              <p:pRg st="2" end="2"/>
                                            </p:txEl>
                                          </p:spTgt>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53" presetClass="exit" presetSubtype="32" fill="hold" grpId="1" nodeType="clickEffect">
                                  <p:stCondLst>
                                    <p:cond delay="0"/>
                                  </p:stCondLst>
                                  <p:childTnLst>
                                    <p:anim calcmode="lin" valueType="num">
                                      <p:cBhvr>
                                        <p:cTn id="162" dur="500"/>
                                        <p:tgtEl>
                                          <p:spTgt spid="27"/>
                                        </p:tgtEl>
                                        <p:attrNameLst>
                                          <p:attrName>ppt_w</p:attrName>
                                        </p:attrNameLst>
                                      </p:cBhvr>
                                      <p:tavLst>
                                        <p:tav tm="0">
                                          <p:val>
                                            <p:strVal val="ppt_w"/>
                                          </p:val>
                                        </p:tav>
                                        <p:tav tm="100000">
                                          <p:val>
                                            <p:fltVal val="0"/>
                                          </p:val>
                                        </p:tav>
                                      </p:tavLst>
                                    </p:anim>
                                    <p:anim calcmode="lin" valueType="num">
                                      <p:cBhvr>
                                        <p:cTn id="163" dur="500"/>
                                        <p:tgtEl>
                                          <p:spTgt spid="27"/>
                                        </p:tgtEl>
                                        <p:attrNameLst>
                                          <p:attrName>ppt_h</p:attrName>
                                        </p:attrNameLst>
                                      </p:cBhvr>
                                      <p:tavLst>
                                        <p:tav tm="0">
                                          <p:val>
                                            <p:strVal val="ppt_h"/>
                                          </p:val>
                                        </p:tav>
                                        <p:tav tm="100000">
                                          <p:val>
                                            <p:fltVal val="0"/>
                                          </p:val>
                                        </p:tav>
                                      </p:tavLst>
                                    </p:anim>
                                    <p:animEffect transition="out" filter="fade">
                                      <p:cBhvr>
                                        <p:cTn id="164" dur="500"/>
                                        <p:tgtEl>
                                          <p:spTgt spid="27"/>
                                        </p:tgtEl>
                                      </p:cBhvr>
                                    </p:animEffect>
                                    <p:set>
                                      <p:cBhvr>
                                        <p:cTn id="165" dur="1" fill="hold">
                                          <p:stCondLst>
                                            <p:cond delay="499"/>
                                          </p:stCondLst>
                                        </p:cTn>
                                        <p:tgtEl>
                                          <p:spTgt spid="27"/>
                                        </p:tgtEl>
                                        <p:attrNameLst>
                                          <p:attrName>style.visibility</p:attrName>
                                        </p:attrNameLst>
                                      </p:cBhvr>
                                      <p:to>
                                        <p:strVal val="hidden"/>
                                      </p:to>
                                    </p:set>
                                  </p:childTnLst>
                                </p:cTn>
                              </p:par>
                              <p:par>
                                <p:cTn id="166" presetID="53" presetClass="exit" presetSubtype="32" fill="hold" grpId="0" nodeType="withEffect">
                                  <p:stCondLst>
                                    <p:cond delay="0"/>
                                  </p:stCondLst>
                                  <p:childTnLst>
                                    <p:anim calcmode="lin" valueType="num">
                                      <p:cBhvr>
                                        <p:cTn id="167" dur="500"/>
                                        <p:tgtEl>
                                          <p:spTgt spid="25">
                                            <p:txEl>
                                              <p:pRg st="0" end="0"/>
                                            </p:txEl>
                                          </p:spTgt>
                                        </p:tgtEl>
                                        <p:attrNameLst>
                                          <p:attrName>ppt_w</p:attrName>
                                        </p:attrNameLst>
                                      </p:cBhvr>
                                      <p:tavLst>
                                        <p:tav tm="0">
                                          <p:val>
                                            <p:strVal val="ppt_w"/>
                                          </p:val>
                                        </p:tav>
                                        <p:tav tm="100000">
                                          <p:val>
                                            <p:fltVal val="0"/>
                                          </p:val>
                                        </p:tav>
                                      </p:tavLst>
                                    </p:anim>
                                    <p:anim calcmode="lin" valueType="num">
                                      <p:cBhvr>
                                        <p:cTn id="168" dur="500"/>
                                        <p:tgtEl>
                                          <p:spTgt spid="25">
                                            <p:txEl>
                                              <p:pRg st="0" end="0"/>
                                            </p:txEl>
                                          </p:spTgt>
                                        </p:tgtEl>
                                        <p:attrNameLst>
                                          <p:attrName>ppt_h</p:attrName>
                                        </p:attrNameLst>
                                      </p:cBhvr>
                                      <p:tavLst>
                                        <p:tav tm="0">
                                          <p:val>
                                            <p:strVal val="ppt_h"/>
                                          </p:val>
                                        </p:tav>
                                        <p:tav tm="100000">
                                          <p:val>
                                            <p:fltVal val="0"/>
                                          </p:val>
                                        </p:tav>
                                      </p:tavLst>
                                    </p:anim>
                                    <p:animEffect transition="out" filter="fade">
                                      <p:cBhvr>
                                        <p:cTn id="169" dur="500"/>
                                        <p:tgtEl>
                                          <p:spTgt spid="25">
                                            <p:txEl>
                                              <p:pRg st="0" end="0"/>
                                            </p:txEl>
                                          </p:spTgt>
                                        </p:tgtEl>
                                      </p:cBhvr>
                                    </p:animEffect>
                                    <p:set>
                                      <p:cBhvr>
                                        <p:cTn id="170" dur="1" fill="hold">
                                          <p:stCondLst>
                                            <p:cond delay="499"/>
                                          </p:stCondLst>
                                        </p:cTn>
                                        <p:tgtEl>
                                          <p:spTgt spid="25">
                                            <p:txEl>
                                              <p:pRg st="0" end="0"/>
                                            </p:txEl>
                                          </p:spTgt>
                                        </p:tgtEl>
                                        <p:attrNameLst>
                                          <p:attrName>style.visibility</p:attrName>
                                        </p:attrNameLst>
                                      </p:cBhvr>
                                      <p:to>
                                        <p:strVal val="hidden"/>
                                      </p:to>
                                    </p:set>
                                  </p:childTnLst>
                                </p:cTn>
                              </p:par>
                              <p:par>
                                <p:cTn id="171" presetID="53" presetClass="exit" presetSubtype="32" fill="hold" grpId="0" nodeType="withEffect">
                                  <p:stCondLst>
                                    <p:cond delay="0"/>
                                  </p:stCondLst>
                                  <p:childTnLst>
                                    <p:anim calcmode="lin" valueType="num">
                                      <p:cBhvr>
                                        <p:cTn id="172" dur="500"/>
                                        <p:tgtEl>
                                          <p:spTgt spid="25">
                                            <p:txEl>
                                              <p:pRg st="1" end="1"/>
                                            </p:txEl>
                                          </p:spTgt>
                                        </p:tgtEl>
                                        <p:attrNameLst>
                                          <p:attrName>ppt_w</p:attrName>
                                        </p:attrNameLst>
                                      </p:cBhvr>
                                      <p:tavLst>
                                        <p:tav tm="0">
                                          <p:val>
                                            <p:strVal val="ppt_w"/>
                                          </p:val>
                                        </p:tav>
                                        <p:tav tm="100000">
                                          <p:val>
                                            <p:fltVal val="0"/>
                                          </p:val>
                                        </p:tav>
                                      </p:tavLst>
                                    </p:anim>
                                    <p:anim calcmode="lin" valueType="num">
                                      <p:cBhvr>
                                        <p:cTn id="173" dur="500"/>
                                        <p:tgtEl>
                                          <p:spTgt spid="25">
                                            <p:txEl>
                                              <p:pRg st="1" end="1"/>
                                            </p:txEl>
                                          </p:spTgt>
                                        </p:tgtEl>
                                        <p:attrNameLst>
                                          <p:attrName>ppt_h</p:attrName>
                                        </p:attrNameLst>
                                      </p:cBhvr>
                                      <p:tavLst>
                                        <p:tav tm="0">
                                          <p:val>
                                            <p:strVal val="ppt_h"/>
                                          </p:val>
                                        </p:tav>
                                        <p:tav tm="100000">
                                          <p:val>
                                            <p:fltVal val="0"/>
                                          </p:val>
                                        </p:tav>
                                      </p:tavLst>
                                    </p:anim>
                                    <p:animEffect transition="out" filter="fade">
                                      <p:cBhvr>
                                        <p:cTn id="174" dur="500"/>
                                        <p:tgtEl>
                                          <p:spTgt spid="25">
                                            <p:txEl>
                                              <p:pRg st="1" end="1"/>
                                            </p:txEl>
                                          </p:spTgt>
                                        </p:tgtEl>
                                      </p:cBhvr>
                                    </p:animEffect>
                                    <p:set>
                                      <p:cBhvr>
                                        <p:cTn id="175" dur="1" fill="hold">
                                          <p:stCondLst>
                                            <p:cond delay="499"/>
                                          </p:stCondLst>
                                        </p:cTn>
                                        <p:tgtEl>
                                          <p:spTgt spid="25">
                                            <p:txEl>
                                              <p:pRg st="1" end="1"/>
                                            </p:txEl>
                                          </p:spTgt>
                                        </p:tgtEl>
                                        <p:attrNameLst>
                                          <p:attrName>style.visibility</p:attrName>
                                        </p:attrNameLst>
                                      </p:cBhvr>
                                      <p:to>
                                        <p:strVal val="hidden"/>
                                      </p:to>
                                    </p:set>
                                  </p:childTnLst>
                                </p:cTn>
                              </p:par>
                              <p:par>
                                <p:cTn id="176" presetID="53" presetClass="exit" presetSubtype="32" fill="hold" grpId="0" nodeType="withEffect">
                                  <p:stCondLst>
                                    <p:cond delay="0"/>
                                  </p:stCondLst>
                                  <p:childTnLst>
                                    <p:anim calcmode="lin" valueType="num">
                                      <p:cBhvr>
                                        <p:cTn id="177" dur="500"/>
                                        <p:tgtEl>
                                          <p:spTgt spid="25">
                                            <p:txEl>
                                              <p:pRg st="2" end="2"/>
                                            </p:txEl>
                                          </p:spTgt>
                                        </p:tgtEl>
                                        <p:attrNameLst>
                                          <p:attrName>ppt_w</p:attrName>
                                        </p:attrNameLst>
                                      </p:cBhvr>
                                      <p:tavLst>
                                        <p:tav tm="0">
                                          <p:val>
                                            <p:strVal val="ppt_w"/>
                                          </p:val>
                                        </p:tav>
                                        <p:tav tm="100000">
                                          <p:val>
                                            <p:fltVal val="0"/>
                                          </p:val>
                                        </p:tav>
                                      </p:tavLst>
                                    </p:anim>
                                    <p:anim calcmode="lin" valueType="num">
                                      <p:cBhvr>
                                        <p:cTn id="178" dur="500"/>
                                        <p:tgtEl>
                                          <p:spTgt spid="25">
                                            <p:txEl>
                                              <p:pRg st="2" end="2"/>
                                            </p:txEl>
                                          </p:spTgt>
                                        </p:tgtEl>
                                        <p:attrNameLst>
                                          <p:attrName>ppt_h</p:attrName>
                                        </p:attrNameLst>
                                      </p:cBhvr>
                                      <p:tavLst>
                                        <p:tav tm="0">
                                          <p:val>
                                            <p:strVal val="ppt_h"/>
                                          </p:val>
                                        </p:tav>
                                        <p:tav tm="100000">
                                          <p:val>
                                            <p:fltVal val="0"/>
                                          </p:val>
                                        </p:tav>
                                      </p:tavLst>
                                    </p:anim>
                                    <p:animEffect transition="out" filter="fade">
                                      <p:cBhvr>
                                        <p:cTn id="179" dur="500"/>
                                        <p:tgtEl>
                                          <p:spTgt spid="25">
                                            <p:txEl>
                                              <p:pRg st="2" end="2"/>
                                            </p:txEl>
                                          </p:spTgt>
                                        </p:tgtEl>
                                      </p:cBhvr>
                                    </p:animEffect>
                                    <p:set>
                                      <p:cBhvr>
                                        <p:cTn id="180" dur="1" fill="hold">
                                          <p:stCondLst>
                                            <p:cond delay="499"/>
                                          </p:stCondLst>
                                        </p:cTn>
                                        <p:tgtEl>
                                          <p:spTgt spid="25">
                                            <p:txEl>
                                              <p:pRg st="2" end="2"/>
                                            </p:txEl>
                                          </p:spTgt>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53" presetClass="entr" presetSubtype="16" fill="hold" nodeType="clickEffect">
                                  <p:stCondLst>
                                    <p:cond delay="0"/>
                                  </p:stCondLst>
                                  <p:childTnLst>
                                    <p:set>
                                      <p:cBhvr>
                                        <p:cTn id="184" dur="1" fill="hold">
                                          <p:stCondLst>
                                            <p:cond delay="0"/>
                                          </p:stCondLst>
                                        </p:cTn>
                                        <p:tgtEl>
                                          <p:spTgt spid="360462"/>
                                        </p:tgtEl>
                                        <p:attrNameLst>
                                          <p:attrName>style.visibility</p:attrName>
                                        </p:attrNameLst>
                                      </p:cBhvr>
                                      <p:to>
                                        <p:strVal val="visible"/>
                                      </p:to>
                                    </p:set>
                                    <p:anim calcmode="lin" valueType="num">
                                      <p:cBhvr>
                                        <p:cTn id="185" dur="500" fill="hold"/>
                                        <p:tgtEl>
                                          <p:spTgt spid="360462"/>
                                        </p:tgtEl>
                                        <p:attrNameLst>
                                          <p:attrName>ppt_w</p:attrName>
                                        </p:attrNameLst>
                                      </p:cBhvr>
                                      <p:tavLst>
                                        <p:tav tm="0">
                                          <p:val>
                                            <p:fltVal val="0"/>
                                          </p:val>
                                        </p:tav>
                                        <p:tav tm="100000">
                                          <p:val>
                                            <p:strVal val="#ppt_w"/>
                                          </p:val>
                                        </p:tav>
                                      </p:tavLst>
                                    </p:anim>
                                    <p:anim calcmode="lin" valueType="num">
                                      <p:cBhvr>
                                        <p:cTn id="186" dur="500" fill="hold"/>
                                        <p:tgtEl>
                                          <p:spTgt spid="360462"/>
                                        </p:tgtEl>
                                        <p:attrNameLst>
                                          <p:attrName>ppt_h</p:attrName>
                                        </p:attrNameLst>
                                      </p:cBhvr>
                                      <p:tavLst>
                                        <p:tav tm="0">
                                          <p:val>
                                            <p:fltVal val="0"/>
                                          </p:val>
                                        </p:tav>
                                        <p:tav tm="100000">
                                          <p:val>
                                            <p:strVal val="#ppt_h"/>
                                          </p:val>
                                        </p:tav>
                                      </p:tavLst>
                                    </p:anim>
                                    <p:animEffect transition="in" filter="fade">
                                      <p:cBhvr>
                                        <p:cTn id="187" dur="500"/>
                                        <p:tgtEl>
                                          <p:spTgt spid="360462"/>
                                        </p:tgtEl>
                                      </p:cBhvr>
                                    </p:animEffect>
                                  </p:childTnLst>
                                </p:cTn>
                              </p:par>
                              <p:par>
                                <p:cTn id="188" presetID="53" presetClass="entr" presetSubtype="16" fill="hold" grpId="0" nodeType="withEffect">
                                  <p:stCondLst>
                                    <p:cond delay="0"/>
                                  </p:stCondLst>
                                  <p:childTnLst>
                                    <p:set>
                                      <p:cBhvr>
                                        <p:cTn id="189" dur="1" fill="hold">
                                          <p:stCondLst>
                                            <p:cond delay="0"/>
                                          </p:stCondLst>
                                        </p:cTn>
                                        <p:tgtEl>
                                          <p:spTgt spid="35"/>
                                        </p:tgtEl>
                                        <p:attrNameLst>
                                          <p:attrName>style.visibility</p:attrName>
                                        </p:attrNameLst>
                                      </p:cBhvr>
                                      <p:to>
                                        <p:strVal val="visible"/>
                                      </p:to>
                                    </p:set>
                                    <p:anim calcmode="lin" valueType="num">
                                      <p:cBhvr>
                                        <p:cTn id="190" dur="500" fill="hold"/>
                                        <p:tgtEl>
                                          <p:spTgt spid="35"/>
                                        </p:tgtEl>
                                        <p:attrNameLst>
                                          <p:attrName>ppt_w</p:attrName>
                                        </p:attrNameLst>
                                      </p:cBhvr>
                                      <p:tavLst>
                                        <p:tav tm="0">
                                          <p:val>
                                            <p:fltVal val="0"/>
                                          </p:val>
                                        </p:tav>
                                        <p:tav tm="100000">
                                          <p:val>
                                            <p:strVal val="#ppt_w"/>
                                          </p:val>
                                        </p:tav>
                                      </p:tavLst>
                                    </p:anim>
                                    <p:anim calcmode="lin" valueType="num">
                                      <p:cBhvr>
                                        <p:cTn id="191" dur="500" fill="hold"/>
                                        <p:tgtEl>
                                          <p:spTgt spid="35"/>
                                        </p:tgtEl>
                                        <p:attrNameLst>
                                          <p:attrName>ppt_h</p:attrName>
                                        </p:attrNameLst>
                                      </p:cBhvr>
                                      <p:tavLst>
                                        <p:tav tm="0">
                                          <p:val>
                                            <p:fltVal val="0"/>
                                          </p:val>
                                        </p:tav>
                                        <p:tav tm="100000">
                                          <p:val>
                                            <p:strVal val="#ppt_h"/>
                                          </p:val>
                                        </p:tav>
                                      </p:tavLst>
                                    </p:anim>
                                    <p:animEffect transition="in" filter="fade">
                                      <p:cBhvr>
                                        <p:cTn id="192" dur="500"/>
                                        <p:tgtEl>
                                          <p:spTgt spid="35"/>
                                        </p:tgtEl>
                                      </p:cBhvr>
                                    </p:animEffect>
                                  </p:childTnLst>
                                </p:cTn>
                              </p:par>
                            </p:childTnLst>
                          </p:cTn>
                        </p:par>
                      </p:childTnLst>
                    </p:cTn>
                  </p:par>
                  <p:par>
                    <p:cTn id="193" fill="hold">
                      <p:stCondLst>
                        <p:cond delay="indefinite"/>
                      </p:stCondLst>
                      <p:childTnLst>
                        <p:par>
                          <p:cTn id="194" fill="hold">
                            <p:stCondLst>
                              <p:cond delay="0"/>
                            </p:stCondLst>
                            <p:childTnLst>
                              <p:par>
                                <p:cTn id="195" presetID="53" presetClass="entr" presetSubtype="16" fill="hold" nodeType="clickEffect">
                                  <p:stCondLst>
                                    <p:cond delay="0"/>
                                  </p:stCondLst>
                                  <p:childTnLst>
                                    <p:set>
                                      <p:cBhvr>
                                        <p:cTn id="196" dur="1" fill="hold">
                                          <p:stCondLst>
                                            <p:cond delay="0"/>
                                          </p:stCondLst>
                                        </p:cTn>
                                        <p:tgtEl>
                                          <p:spTgt spid="360470"/>
                                        </p:tgtEl>
                                        <p:attrNameLst>
                                          <p:attrName>style.visibility</p:attrName>
                                        </p:attrNameLst>
                                      </p:cBhvr>
                                      <p:to>
                                        <p:strVal val="visible"/>
                                      </p:to>
                                    </p:set>
                                    <p:anim calcmode="lin" valueType="num">
                                      <p:cBhvr>
                                        <p:cTn id="197" dur="500" fill="hold"/>
                                        <p:tgtEl>
                                          <p:spTgt spid="360470"/>
                                        </p:tgtEl>
                                        <p:attrNameLst>
                                          <p:attrName>ppt_w</p:attrName>
                                        </p:attrNameLst>
                                      </p:cBhvr>
                                      <p:tavLst>
                                        <p:tav tm="0">
                                          <p:val>
                                            <p:fltVal val="0"/>
                                          </p:val>
                                        </p:tav>
                                        <p:tav tm="100000">
                                          <p:val>
                                            <p:strVal val="#ppt_w"/>
                                          </p:val>
                                        </p:tav>
                                      </p:tavLst>
                                    </p:anim>
                                    <p:anim calcmode="lin" valueType="num">
                                      <p:cBhvr>
                                        <p:cTn id="198" dur="500" fill="hold"/>
                                        <p:tgtEl>
                                          <p:spTgt spid="360470"/>
                                        </p:tgtEl>
                                        <p:attrNameLst>
                                          <p:attrName>ppt_h</p:attrName>
                                        </p:attrNameLst>
                                      </p:cBhvr>
                                      <p:tavLst>
                                        <p:tav tm="0">
                                          <p:val>
                                            <p:fltVal val="0"/>
                                          </p:val>
                                        </p:tav>
                                        <p:tav tm="100000">
                                          <p:val>
                                            <p:strVal val="#ppt_h"/>
                                          </p:val>
                                        </p:tav>
                                      </p:tavLst>
                                    </p:anim>
                                    <p:animEffect transition="in" filter="fade">
                                      <p:cBhvr>
                                        <p:cTn id="199" dur="500"/>
                                        <p:tgtEl>
                                          <p:spTgt spid="360470"/>
                                        </p:tgtEl>
                                      </p:cBhvr>
                                    </p:animEffect>
                                  </p:childTnLst>
                                </p:cTn>
                              </p:par>
                              <p:par>
                                <p:cTn id="200" presetID="53" presetClass="entr" presetSubtype="16" fill="hold" nodeType="withEffect">
                                  <p:stCondLst>
                                    <p:cond delay="0"/>
                                  </p:stCondLst>
                                  <p:childTnLst>
                                    <p:set>
                                      <p:cBhvr>
                                        <p:cTn id="201" dur="1" fill="hold">
                                          <p:stCondLst>
                                            <p:cond delay="0"/>
                                          </p:stCondLst>
                                        </p:cTn>
                                        <p:tgtEl>
                                          <p:spTgt spid="360487"/>
                                        </p:tgtEl>
                                        <p:attrNameLst>
                                          <p:attrName>style.visibility</p:attrName>
                                        </p:attrNameLst>
                                      </p:cBhvr>
                                      <p:to>
                                        <p:strVal val="visible"/>
                                      </p:to>
                                    </p:set>
                                    <p:anim calcmode="lin" valueType="num">
                                      <p:cBhvr>
                                        <p:cTn id="202" dur="500" fill="hold"/>
                                        <p:tgtEl>
                                          <p:spTgt spid="360487"/>
                                        </p:tgtEl>
                                        <p:attrNameLst>
                                          <p:attrName>ppt_w</p:attrName>
                                        </p:attrNameLst>
                                      </p:cBhvr>
                                      <p:tavLst>
                                        <p:tav tm="0">
                                          <p:val>
                                            <p:fltVal val="0"/>
                                          </p:val>
                                        </p:tav>
                                        <p:tav tm="100000">
                                          <p:val>
                                            <p:strVal val="#ppt_w"/>
                                          </p:val>
                                        </p:tav>
                                      </p:tavLst>
                                    </p:anim>
                                    <p:anim calcmode="lin" valueType="num">
                                      <p:cBhvr>
                                        <p:cTn id="203" dur="500" fill="hold"/>
                                        <p:tgtEl>
                                          <p:spTgt spid="360487"/>
                                        </p:tgtEl>
                                        <p:attrNameLst>
                                          <p:attrName>ppt_h</p:attrName>
                                        </p:attrNameLst>
                                      </p:cBhvr>
                                      <p:tavLst>
                                        <p:tav tm="0">
                                          <p:val>
                                            <p:fltVal val="0"/>
                                          </p:val>
                                        </p:tav>
                                        <p:tav tm="100000">
                                          <p:val>
                                            <p:strVal val="#ppt_h"/>
                                          </p:val>
                                        </p:tav>
                                      </p:tavLst>
                                    </p:anim>
                                    <p:animEffect transition="in" filter="fade">
                                      <p:cBhvr>
                                        <p:cTn id="204" dur="500"/>
                                        <p:tgtEl>
                                          <p:spTgt spid="360487"/>
                                        </p:tgtEl>
                                      </p:cBhvr>
                                    </p:animEffect>
                                  </p:childTnLst>
                                </p:cTn>
                              </p:par>
                              <p:par>
                                <p:cTn id="205" presetID="53" presetClass="entr" presetSubtype="16" fill="hold" grpId="1" nodeType="withEffect">
                                  <p:stCondLst>
                                    <p:cond delay="0"/>
                                  </p:stCondLst>
                                  <p:childTnLst>
                                    <p:set>
                                      <p:cBhvr>
                                        <p:cTn id="206" dur="1" fill="hold">
                                          <p:stCondLst>
                                            <p:cond delay="0"/>
                                          </p:stCondLst>
                                        </p:cTn>
                                        <p:tgtEl>
                                          <p:spTgt spid="36"/>
                                        </p:tgtEl>
                                        <p:attrNameLst>
                                          <p:attrName>style.visibility</p:attrName>
                                        </p:attrNameLst>
                                      </p:cBhvr>
                                      <p:to>
                                        <p:strVal val="visible"/>
                                      </p:to>
                                    </p:set>
                                    <p:anim calcmode="lin" valueType="num">
                                      <p:cBhvr>
                                        <p:cTn id="207" dur="500" fill="hold"/>
                                        <p:tgtEl>
                                          <p:spTgt spid="36"/>
                                        </p:tgtEl>
                                        <p:attrNameLst>
                                          <p:attrName>ppt_w</p:attrName>
                                        </p:attrNameLst>
                                      </p:cBhvr>
                                      <p:tavLst>
                                        <p:tav tm="0">
                                          <p:val>
                                            <p:fltVal val="0"/>
                                          </p:val>
                                        </p:tav>
                                        <p:tav tm="100000">
                                          <p:val>
                                            <p:strVal val="#ppt_w"/>
                                          </p:val>
                                        </p:tav>
                                      </p:tavLst>
                                    </p:anim>
                                    <p:anim calcmode="lin" valueType="num">
                                      <p:cBhvr>
                                        <p:cTn id="208" dur="500" fill="hold"/>
                                        <p:tgtEl>
                                          <p:spTgt spid="36"/>
                                        </p:tgtEl>
                                        <p:attrNameLst>
                                          <p:attrName>ppt_h</p:attrName>
                                        </p:attrNameLst>
                                      </p:cBhvr>
                                      <p:tavLst>
                                        <p:tav tm="0">
                                          <p:val>
                                            <p:fltVal val="0"/>
                                          </p:val>
                                        </p:tav>
                                        <p:tav tm="100000">
                                          <p:val>
                                            <p:strVal val="#ppt_h"/>
                                          </p:val>
                                        </p:tav>
                                      </p:tavLst>
                                    </p:anim>
                                    <p:animEffect transition="in" filter="fade">
                                      <p:cBhvr>
                                        <p:cTn id="209" dur="500"/>
                                        <p:tgtEl>
                                          <p:spTgt spid="36"/>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36"/>
                                        </p:tgtEl>
                                        <p:attrNameLst>
                                          <p:attrName>style.visibility</p:attrName>
                                        </p:attrNameLst>
                                      </p:cBhvr>
                                      <p:to>
                                        <p:strVal val="visible"/>
                                      </p:to>
                                    </p:set>
                                    <p:anim calcmode="lin" valueType="num">
                                      <p:cBhvr>
                                        <p:cTn id="212" dur="500" fill="hold"/>
                                        <p:tgtEl>
                                          <p:spTgt spid="36"/>
                                        </p:tgtEl>
                                        <p:attrNameLst>
                                          <p:attrName>ppt_w</p:attrName>
                                        </p:attrNameLst>
                                      </p:cBhvr>
                                      <p:tavLst>
                                        <p:tav tm="0">
                                          <p:val>
                                            <p:fltVal val="0"/>
                                          </p:val>
                                        </p:tav>
                                        <p:tav tm="100000">
                                          <p:val>
                                            <p:strVal val="#ppt_w"/>
                                          </p:val>
                                        </p:tav>
                                      </p:tavLst>
                                    </p:anim>
                                    <p:anim calcmode="lin" valueType="num">
                                      <p:cBhvr>
                                        <p:cTn id="213" dur="500" fill="hold"/>
                                        <p:tgtEl>
                                          <p:spTgt spid="36"/>
                                        </p:tgtEl>
                                        <p:attrNameLst>
                                          <p:attrName>ppt_h</p:attrName>
                                        </p:attrNameLst>
                                      </p:cBhvr>
                                      <p:tavLst>
                                        <p:tav tm="0">
                                          <p:val>
                                            <p:fltVal val="0"/>
                                          </p:val>
                                        </p:tav>
                                        <p:tav tm="100000">
                                          <p:val>
                                            <p:strVal val="#ppt_h"/>
                                          </p:val>
                                        </p:tav>
                                      </p:tavLst>
                                    </p:anim>
                                    <p:animEffect transition="in" filter="fade">
                                      <p:cBhvr>
                                        <p:cTn id="2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29" grpId="0" animBg="1"/>
      <p:bldP spid="29" grpId="1" animBg="1"/>
      <p:bldP spid="360474" grpId="0" animBg="1"/>
      <p:bldP spid="360475" grpId="0" animBg="1"/>
      <p:bldP spid="360476" grpId="0" animBg="1"/>
      <p:bldP spid="25" grpId="0" uiExpand="1" build="allAtOnce"/>
      <p:bldP spid="27" grpId="0" animBg="1"/>
      <p:bldP spid="27" grpId="1" animBg="1"/>
      <p:bldP spid="35" grpId="0" animBg="1"/>
      <p:bldP spid="36" grpId="0" animBg="1"/>
      <p:bldP spid="36" grpId="1" animBg="1"/>
      <p:bldP spid="30" grpId="0" build="allAtOnce"/>
      <p:bldP spid="31"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85786" y="1142990"/>
            <a:ext cx="6929486" cy="3226273"/>
          </a:xfrm>
        </p:spPr>
        <p:txBody>
          <a:bodyPr>
            <a:normAutofit/>
          </a:bodyPr>
          <a:lstStyle/>
          <a:p>
            <a:pPr lvl="0">
              <a:lnSpc>
                <a:spcPts val="4500"/>
              </a:lnSpc>
              <a:buClrTx/>
              <a:buFont typeface="Wingdings" pitchFamily="2" charset="2"/>
              <a:buChar char="Ø"/>
            </a:pPr>
            <a:r>
              <a:rPr lang="zh-CN" altLang="en-US" sz="3000" b="1" dirty="0">
                <a:solidFill>
                  <a:schemeClr val="tx1"/>
                </a:solidFill>
                <a:latin typeface="楷体" pitchFamily="49" charset="-122"/>
                <a:cs typeface="Times New Roman" pitchFamily="18" charset="0"/>
              </a:rPr>
              <a:t>三地址码</a:t>
            </a:r>
            <a:r>
              <a:rPr lang="en-US" altLang="zh-CN" sz="3000" b="1" dirty="0">
                <a:solidFill>
                  <a:schemeClr val="tx1"/>
                </a:solidFill>
                <a:cs typeface="Times New Roman" pitchFamily="18" charset="0"/>
              </a:rPr>
              <a:t> (Three-address Code</a:t>
            </a:r>
            <a:r>
              <a:rPr lang="en-US" altLang="zh-CN" sz="3000" b="1" dirty="0">
                <a:solidFill>
                  <a:schemeClr val="tx1"/>
                </a:solidFill>
                <a:ea typeface="楷体_GB2312" pitchFamily="49" charset="-122"/>
                <a:cs typeface="Times New Roman" pitchFamily="18" charset="0"/>
              </a:rPr>
              <a:t>)</a:t>
            </a:r>
            <a:endParaRPr lang="en-US" altLang="zh-CN" sz="3000" b="1" dirty="0">
              <a:solidFill>
                <a:schemeClr val="tx1"/>
              </a:solidFill>
              <a:cs typeface="Times New Roman" pitchFamily="18" charset="0"/>
            </a:endParaRPr>
          </a:p>
          <a:p>
            <a:pPr lvl="1">
              <a:lnSpc>
                <a:spcPts val="4500"/>
              </a:lnSpc>
              <a:buClrTx/>
              <a:buFont typeface="Wingdings" pitchFamily="2" charset="2"/>
              <a:buChar char="Ø"/>
            </a:pPr>
            <a:r>
              <a:rPr lang="zh-CN" altLang="en-US" sz="2500" b="1" dirty="0">
                <a:solidFill>
                  <a:schemeClr val="tx1"/>
                </a:solidFill>
              </a:rPr>
              <a:t>三地址码由</a:t>
            </a:r>
            <a:r>
              <a:rPr lang="zh-CN" altLang="en-US" sz="2500" b="1" dirty="0">
                <a:solidFill>
                  <a:schemeClr val="tx2">
                    <a:lumMod val="60000"/>
                    <a:lumOff val="40000"/>
                  </a:schemeClr>
                </a:solidFill>
              </a:rPr>
              <a:t>类似于汇编语言</a:t>
            </a:r>
            <a:r>
              <a:rPr lang="zh-CN" altLang="en-US" sz="2500" b="1" dirty="0">
                <a:solidFill>
                  <a:schemeClr val="tx1"/>
                </a:solidFill>
              </a:rPr>
              <a:t>的指令序列组成，每个指令</a:t>
            </a:r>
            <a:r>
              <a:rPr lang="zh-CN" altLang="en-US" sz="2500" b="1" dirty="0">
                <a:solidFill>
                  <a:schemeClr val="tx2">
                    <a:lumMod val="60000"/>
                    <a:lumOff val="40000"/>
                  </a:schemeClr>
                </a:solidFill>
              </a:rPr>
              <a:t>最多有三个操作数</a:t>
            </a:r>
            <a:r>
              <a:rPr lang="en-US" altLang="zh-CN" sz="2500" b="1" dirty="0">
                <a:solidFill>
                  <a:schemeClr val="tx1"/>
                </a:solidFill>
              </a:rPr>
              <a:t>(operand)</a:t>
            </a:r>
            <a:endParaRPr lang="zh-CN" altLang="en-US" sz="2500" b="1" dirty="0">
              <a:solidFill>
                <a:schemeClr val="tx1"/>
              </a:solidFill>
            </a:endParaRPr>
          </a:p>
          <a:p>
            <a:pPr lvl="0">
              <a:lnSpc>
                <a:spcPts val="4500"/>
              </a:lnSpc>
              <a:buClrTx/>
              <a:buFont typeface="Wingdings" pitchFamily="2" charset="2"/>
              <a:buChar char="Ø"/>
            </a:pPr>
            <a:r>
              <a:rPr lang="zh-CN" altLang="en-US" sz="3000" b="1" dirty="0">
                <a:solidFill>
                  <a:schemeClr val="tx1"/>
                </a:solidFill>
                <a:latin typeface="楷体" pitchFamily="49" charset="-122"/>
                <a:cs typeface="Times New Roman" pitchFamily="18" charset="0"/>
              </a:rPr>
              <a:t>语法结构树</a:t>
            </a:r>
            <a:r>
              <a:rPr lang="en-US" altLang="zh-CN" sz="3000" b="1" dirty="0">
                <a:solidFill>
                  <a:schemeClr val="tx1"/>
                </a:solidFill>
                <a:latin typeface="楷体" pitchFamily="49" charset="-122"/>
                <a:cs typeface="Times New Roman" pitchFamily="18" charset="0"/>
              </a:rPr>
              <a:t>/</a:t>
            </a:r>
            <a:r>
              <a:rPr lang="zh-CN" altLang="en-US" sz="3000" b="1" dirty="0">
                <a:solidFill>
                  <a:schemeClr val="tx1"/>
                </a:solidFill>
                <a:latin typeface="楷体" pitchFamily="49" charset="-122"/>
                <a:cs typeface="Times New Roman" pitchFamily="18" charset="0"/>
              </a:rPr>
              <a:t>语法树</a:t>
            </a:r>
            <a:r>
              <a:rPr lang="en-US" altLang="zh-CN" sz="3000" b="1" dirty="0">
                <a:solidFill>
                  <a:schemeClr val="tx1"/>
                </a:solidFill>
              </a:rPr>
              <a:t> (Syntax Trees</a:t>
            </a:r>
            <a:r>
              <a:rPr lang="en-US" altLang="zh-CN" sz="3000" b="1" dirty="0">
                <a:solidFill>
                  <a:schemeClr val="tx1"/>
                </a:solidFill>
                <a:ea typeface="楷体_GB2312" pitchFamily="49" charset="-122"/>
              </a:rPr>
              <a:t>)</a:t>
            </a:r>
          </a:p>
        </p:txBody>
      </p:sp>
      <p:sp>
        <p:nvSpPr>
          <p:cNvPr id="3" name="标题 2"/>
          <p:cNvSpPr>
            <a:spLocks noGrp="1"/>
          </p:cNvSpPr>
          <p:nvPr>
            <p:ph type="title"/>
          </p:nvPr>
        </p:nvSpPr>
        <p:spPr/>
        <p:txBody>
          <a:bodyPr>
            <a:noAutofit/>
          </a:bodyPr>
          <a:lstStyle/>
          <a:p>
            <a:pPr lvl="0">
              <a:lnSpc>
                <a:spcPct val="110000"/>
              </a:lnSpc>
            </a:pPr>
            <a:r>
              <a:rPr lang="zh-CN" altLang="en-US" sz="3000" spc="300" dirty="0">
                <a:solidFill>
                  <a:schemeClr val="tx1"/>
                </a:solidFill>
                <a:latin typeface="微软雅黑" pitchFamily="34" charset="-122"/>
                <a:ea typeface="微软雅黑" pitchFamily="34" charset="-122"/>
                <a:cs typeface="Times New Roman" pitchFamily="18" charset="0"/>
              </a:rPr>
              <a:t>常用的中间表示形式</a:t>
            </a:r>
            <a:endParaRPr lang="en-US" altLang="zh-CN" sz="3000" spc="300" dirty="0">
              <a:solidFill>
                <a:schemeClr val="tx1"/>
              </a:solidFill>
              <a:latin typeface="微软雅黑" pitchFamily="34" charset="-122"/>
              <a:ea typeface="微软雅黑" pitchFamily="34" charset="-122"/>
              <a:cs typeface="Times New Roman" pitchFamily="18" charset="0"/>
            </a:endParaRP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7158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p:cTn id="7"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zh-CN" altLang="en-US" sz="3000" kern="0" spc="300" dirty="0">
                <a:solidFill>
                  <a:schemeClr val="tx1"/>
                </a:solidFill>
                <a:latin typeface="微软雅黑" pitchFamily="34" charset="-122"/>
                <a:ea typeface="微软雅黑" pitchFamily="34" charset="-122"/>
              </a:rPr>
              <a:t>常用的三地址指令</a:t>
            </a:r>
            <a:endParaRPr lang="zh-CN" altLang="en-US" sz="3000" spc="300" dirty="0">
              <a:solidFill>
                <a:schemeClr val="tx1"/>
              </a:solidFill>
              <a:latin typeface="微软雅黑" pitchFamily="34" charset="-122"/>
              <a:ea typeface="微软雅黑" pitchFamily="34" charset="-122"/>
            </a:endParaRPr>
          </a:p>
        </p:txBody>
      </p:sp>
      <p:sp>
        <p:nvSpPr>
          <p:cNvPr id="11" name="内容占位符 1"/>
          <p:cNvSpPr>
            <a:spLocks noGrp="1"/>
          </p:cNvSpPr>
          <p:nvPr>
            <p:ph idx="1"/>
          </p:nvPr>
        </p:nvSpPr>
        <p:spPr>
          <a:xfrm>
            <a:off x="4312002" y="3519254"/>
            <a:ext cx="4474840" cy="1500768"/>
          </a:xfrm>
          <a:solidFill>
            <a:schemeClr val="accent5">
              <a:lumMod val="60000"/>
              <a:lumOff val="40000"/>
            </a:schemeClr>
          </a:solidFill>
          <a:ln w="12700">
            <a:solidFill>
              <a:schemeClr val="tx1"/>
            </a:solidFill>
          </a:ln>
        </p:spPr>
        <p:txBody>
          <a:bodyPr>
            <a:noAutofit/>
          </a:bodyPr>
          <a:lstStyle/>
          <a:p>
            <a:pPr marL="0" indent="0">
              <a:buNone/>
            </a:pPr>
            <a:r>
              <a:rPr lang="zh-CN" altLang="en-US" sz="2000" b="1" dirty="0">
                <a:solidFill>
                  <a:srgbClr val="0000FF"/>
                </a:solidFill>
              </a:rPr>
              <a:t>地址</a:t>
            </a:r>
            <a:r>
              <a:rPr lang="zh-CN" altLang="en-US" sz="2000" b="1" dirty="0">
                <a:solidFill>
                  <a:schemeClr val="tx1"/>
                </a:solidFill>
              </a:rPr>
              <a:t>可以具有如下形式之一</a:t>
            </a:r>
            <a:endParaRPr lang="en-US" altLang="zh-CN" sz="2000" b="1" dirty="0">
              <a:solidFill>
                <a:schemeClr val="tx1"/>
              </a:solidFill>
            </a:endParaRPr>
          </a:p>
          <a:p>
            <a:pPr>
              <a:buClrTx/>
              <a:buFont typeface="Wingdings" pitchFamily="2" charset="2"/>
              <a:buChar char="Ø"/>
              <a:defRPr/>
            </a:pPr>
            <a:r>
              <a:rPr lang="en-US" altLang="zh-CN" sz="2000" b="1" dirty="0">
                <a:solidFill>
                  <a:schemeClr val="tx1"/>
                </a:solidFill>
              </a:rPr>
              <a:t> </a:t>
            </a:r>
            <a:r>
              <a:rPr lang="zh-CN" altLang="en-US" sz="2000" b="1" dirty="0">
                <a:solidFill>
                  <a:schemeClr val="tx1"/>
                </a:solidFill>
              </a:rPr>
              <a:t>源程序中的</a:t>
            </a:r>
            <a:r>
              <a:rPr lang="zh-CN" altLang="en-US" sz="2000" b="1" dirty="0">
                <a:solidFill>
                  <a:srgbClr val="0000FF"/>
                </a:solidFill>
              </a:rPr>
              <a:t>名字 </a:t>
            </a:r>
            <a:r>
              <a:rPr lang="en-US" altLang="zh-CN" sz="2000" b="1" dirty="0">
                <a:solidFill>
                  <a:schemeClr val="tx1"/>
                </a:solidFill>
              </a:rPr>
              <a:t>(</a:t>
            </a:r>
            <a:r>
              <a:rPr lang="en-US" altLang="zh-CN" sz="2000" b="1" i="1" dirty="0">
                <a:solidFill>
                  <a:schemeClr val="tx1"/>
                </a:solidFill>
              </a:rPr>
              <a:t>name</a:t>
            </a:r>
            <a:r>
              <a:rPr lang="en-US" altLang="zh-CN" sz="2000" b="1" dirty="0">
                <a:solidFill>
                  <a:schemeClr val="tx1"/>
                </a:solidFill>
              </a:rPr>
              <a:t>)</a:t>
            </a:r>
          </a:p>
          <a:p>
            <a:pPr>
              <a:buClrTx/>
              <a:buFont typeface="Wingdings" pitchFamily="2" charset="2"/>
              <a:buChar char="Ø"/>
              <a:defRPr/>
            </a:pPr>
            <a:r>
              <a:rPr lang="en-US" altLang="zh-CN" sz="2000" b="1" dirty="0">
                <a:solidFill>
                  <a:schemeClr val="tx1"/>
                </a:solidFill>
              </a:rPr>
              <a:t> </a:t>
            </a:r>
            <a:r>
              <a:rPr lang="zh-CN" altLang="en-US" sz="2000" b="1" dirty="0">
                <a:solidFill>
                  <a:srgbClr val="0000FF"/>
                </a:solidFill>
              </a:rPr>
              <a:t>常量</a:t>
            </a:r>
            <a:r>
              <a:rPr lang="zh-CN" altLang="en-US" sz="2000" b="1" dirty="0">
                <a:solidFill>
                  <a:srgbClr val="FF0000"/>
                </a:solidFill>
              </a:rPr>
              <a:t> </a:t>
            </a:r>
            <a:r>
              <a:rPr lang="en-US" altLang="zh-CN" sz="2000" b="1" dirty="0">
                <a:solidFill>
                  <a:schemeClr val="tx1"/>
                </a:solidFill>
              </a:rPr>
              <a:t>(</a:t>
            </a:r>
            <a:r>
              <a:rPr lang="en-US" altLang="zh-CN" sz="2000" b="1" i="1" dirty="0">
                <a:solidFill>
                  <a:schemeClr val="tx1"/>
                </a:solidFill>
              </a:rPr>
              <a:t>constant</a:t>
            </a:r>
            <a:r>
              <a:rPr lang="en-US" altLang="zh-CN" sz="2000" b="1" dirty="0">
                <a:solidFill>
                  <a:schemeClr val="tx1"/>
                </a:solidFill>
              </a:rPr>
              <a:t>)</a:t>
            </a:r>
          </a:p>
          <a:p>
            <a:pPr>
              <a:buClrTx/>
              <a:buFont typeface="Wingdings" pitchFamily="2" charset="2"/>
              <a:buChar char="Ø"/>
              <a:defRPr/>
            </a:pPr>
            <a:r>
              <a:rPr lang="zh-CN" altLang="en-US" sz="2000" b="1" dirty="0">
                <a:solidFill>
                  <a:schemeClr val="tx1"/>
                </a:solidFill>
              </a:rPr>
              <a:t> 编译器生成的</a:t>
            </a:r>
            <a:r>
              <a:rPr lang="zh-CN" altLang="en-US" sz="2000" b="1" dirty="0">
                <a:solidFill>
                  <a:srgbClr val="0000FF"/>
                </a:solidFill>
              </a:rPr>
              <a:t>临时变量</a:t>
            </a:r>
            <a:r>
              <a:rPr lang="en-US" altLang="zh-CN" sz="2000" b="1" dirty="0">
                <a:solidFill>
                  <a:schemeClr val="tx1"/>
                </a:solidFill>
              </a:rPr>
              <a:t>(</a:t>
            </a:r>
            <a:r>
              <a:rPr lang="en-US" altLang="zh-CN" sz="2000" b="1" i="1" dirty="0">
                <a:solidFill>
                  <a:schemeClr val="tx1"/>
                </a:solidFill>
              </a:rPr>
              <a:t>temporary</a:t>
            </a:r>
            <a:r>
              <a:rPr lang="en-US" altLang="zh-CN" sz="2000" b="1" dirty="0">
                <a:solidFill>
                  <a:schemeClr val="tx1"/>
                </a:solidFill>
              </a:rPr>
              <a:t>)</a:t>
            </a:r>
            <a:endParaRPr lang="en-US" altLang="zh-CN" sz="2000" b="1" dirty="0">
              <a:solidFill>
                <a:schemeClr val="tx1"/>
              </a:solidFill>
              <a:ea typeface="楷体_GB2312" pitchFamily="49" charset="-122"/>
            </a:endParaRPr>
          </a:p>
          <a:p>
            <a:pPr>
              <a:buNone/>
            </a:pPr>
            <a:endParaRPr lang="zh-CN" altLang="en-US" sz="2000" dirty="0">
              <a:solidFill>
                <a:schemeClr val="tx1"/>
              </a:solidFill>
            </a:endParaRPr>
          </a:p>
        </p:txBody>
      </p:sp>
      <p:grpSp>
        <p:nvGrpSpPr>
          <p:cNvPr id="7" name="组合 14"/>
          <p:cNvGrpSpPr/>
          <p:nvPr/>
        </p:nvGrpSpPr>
        <p:grpSpPr>
          <a:xfrm>
            <a:off x="-786" y="195486"/>
            <a:ext cx="756363" cy="432048"/>
            <a:chOff x="-786" y="195486"/>
            <a:chExt cx="756363" cy="432048"/>
          </a:xfrm>
        </p:grpSpPr>
        <p:sp>
          <p:nvSpPr>
            <p:cNvPr id="8" name="五边形 7"/>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五边形 8"/>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669542212"/>
              </p:ext>
            </p:extLst>
          </p:nvPr>
        </p:nvGraphicFramePr>
        <p:xfrm>
          <a:off x="390411" y="902026"/>
          <a:ext cx="3677533" cy="4190004"/>
        </p:xfrm>
        <a:graphic>
          <a:graphicData uri="http://schemas.openxmlformats.org/drawingml/2006/table">
            <a:tbl>
              <a:tblPr/>
              <a:tblGrid>
                <a:gridCol w="686450">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766947">
                  <a:extLst>
                    <a:ext uri="{9D8B030D-6E8A-4147-A177-3AD203B41FA5}">
                      <a16:colId xmlns:a16="http://schemas.microsoft.com/office/drawing/2014/main" val="20002"/>
                    </a:ext>
                  </a:extLst>
                </a:gridCol>
              </a:tblGrid>
              <a:tr h="125060">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defRPr/>
                      </a:pPr>
                      <a:r>
                        <a:rPr kumimoji="0" lang="zh-CN" altLang="en-US" sz="15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序号</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defRPr/>
                      </a:pPr>
                      <a:r>
                        <a:rPr kumimoji="0" lang="zh-CN" altLang="en-US" sz="15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指令类型</a:t>
                      </a: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500" b="1" i="0" u="none" strike="noStrike" cap="none" normalizeH="0" baseline="0" dirty="0">
                          <a:ln>
                            <a:noFill/>
                          </a:ln>
                          <a:solidFill>
                            <a:schemeClr val="tx1"/>
                          </a:solidFill>
                          <a:effectLst/>
                          <a:latin typeface="楷体" pitchFamily="49" charset="-122"/>
                          <a:ea typeface="楷体" pitchFamily="49" charset="-122"/>
                          <a:cs typeface="Times New Roman" pitchFamily="18" charset="0"/>
                        </a:rPr>
                        <a:t>指令形式</a:t>
                      </a:r>
                      <a:endParaRPr kumimoji="0" lang="en-US" altLang="en-US" sz="1500" b="1" i="0" u="none" strike="noStrike" cap="none" normalizeH="0" baseline="0" dirty="0">
                        <a:ln>
                          <a:noFill/>
                        </a:ln>
                        <a:solidFill>
                          <a:schemeClr val="tx1"/>
                        </a:solidFill>
                        <a:effectLst/>
                        <a:latin typeface="楷体" pitchFamily="49" charset="-122"/>
                        <a:ea typeface="楷体" pitchFamily="49" charset="-122"/>
                        <a:cs typeface="Times New Roman" pitchFamily="18" charset="0"/>
                      </a:endParaRPr>
                    </a:p>
                  </a:txBody>
                  <a:tcPr marL="100252" marR="100252" marT="37602" marB="3760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109288">
                <a:tc>
                  <a:txBody>
                    <a:bodyPr/>
                    <a:lstStyle/>
                    <a:p>
                      <a:r>
                        <a:rPr lang="en-US" altLang="zh-CN" sz="1500" b="1" dirty="0">
                          <a:solidFill>
                            <a:schemeClr val="tx1"/>
                          </a:solidFill>
                        </a:rPr>
                        <a:t>    1</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l"/>
                      <a:r>
                        <a:rPr lang="zh-CN" altLang="en-US" sz="1500" b="1" dirty="0">
                          <a:solidFill>
                            <a:schemeClr val="tx1"/>
                          </a:solidFill>
                        </a:rPr>
                        <a:t>赋值指令</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op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z  </a:t>
                      </a:r>
                    </a:p>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op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r>
                        <a:rPr lang="en-US" altLang="zh-CN" sz="1500" b="1" dirty="0">
                          <a:solidFill>
                            <a:schemeClr val="tx1"/>
                          </a:solidFill>
                        </a:rPr>
                        <a:t>    2</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tx1"/>
                          </a:solidFill>
                          <a:latin typeface="+mn-lt"/>
                          <a:ea typeface="+mn-ea"/>
                          <a:cs typeface="+mn-cs"/>
                        </a:rPr>
                        <a:t>复制指令</a:t>
                      </a:r>
                      <a:endParaRPr lang="en-US" altLang="zh-CN" sz="1500" b="1" kern="1200" dirty="0">
                        <a:solidFill>
                          <a:schemeClr val="tx1"/>
                        </a:solidFill>
                        <a:latin typeface="+mn-lt"/>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r>
                        <a:rPr lang="en-US" altLang="zh-CN" sz="1500" b="1" dirty="0">
                          <a:solidFill>
                            <a:schemeClr val="tx1"/>
                          </a:solidFill>
                        </a:rPr>
                        <a:t>    3</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条件跳转</a:t>
                      </a: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if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relop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goto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r>
                        <a:rPr lang="en-US" altLang="zh-CN" sz="1500" b="1" dirty="0">
                          <a:solidFill>
                            <a:schemeClr val="tx1"/>
                          </a:solidFill>
                        </a:rPr>
                        <a:t>    4</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tx1"/>
                          </a:solidFill>
                          <a:latin typeface="+mn-lt"/>
                          <a:ea typeface="+mn-ea"/>
                          <a:cs typeface="+mn-cs"/>
                        </a:rPr>
                        <a:t>非条件跳转</a:t>
                      </a:r>
                      <a:endParaRPr lang="en-US" altLang="zh-CN" sz="1500" b="1" kern="1200" dirty="0">
                        <a:solidFill>
                          <a:schemeClr val="tx1"/>
                        </a:solidFill>
                        <a:latin typeface="+mn-lt"/>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goto</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r>
                        <a:rPr lang="en-US" altLang="zh-CN" sz="1500" b="1" dirty="0">
                          <a:solidFill>
                            <a:schemeClr val="tx1"/>
                          </a:solidFill>
                        </a:rPr>
                        <a:t>    5</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参数传递</a:t>
                      </a: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param</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2980">
                <a:tc>
                  <a:txBody>
                    <a:bodyPr/>
                    <a:lstStyle/>
                    <a:p>
                      <a:r>
                        <a:rPr lang="en-US" altLang="zh-CN" sz="1500" b="1" dirty="0">
                          <a:solidFill>
                            <a:schemeClr val="tx1"/>
                          </a:solidFill>
                        </a:rPr>
                        <a:t>    6</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Tx/>
                        <a:buFont typeface="Wingdings" pitchFamily="2" charset="2"/>
                        <a:buNone/>
                        <a:tabLst/>
                        <a:defRPr/>
                      </a:pPr>
                      <a:r>
                        <a:rPr lang="zh-CN" altLang="en-US" sz="1500" b="1" kern="1200" noProof="0" dirty="0">
                          <a:solidFill>
                            <a:schemeClr val="tx1"/>
                          </a:solidFill>
                          <a:latin typeface="+mn-lt"/>
                          <a:ea typeface="+mn-ea"/>
                          <a:cs typeface="+mn-cs"/>
                        </a:rPr>
                        <a:t>过程调用</a:t>
                      </a:r>
                      <a:endParaRPr lang="en-US" altLang="zh-CN" sz="1500" b="1" kern="1200" noProof="0" dirty="0">
                        <a:solidFill>
                          <a:schemeClr val="tx1"/>
                        </a:solidFill>
                        <a:latin typeface="+mn-lt"/>
                        <a:ea typeface="+mn-ea"/>
                        <a:cs typeface="+mn-cs"/>
                      </a:endParaRPr>
                    </a:p>
                    <a:p>
                      <a:pPr marL="0" marR="0" lvl="0" indent="0" algn="l" defTabSz="914400" rtl="0" eaLnBrk="1" fontAlgn="base" latinLnBrk="0" hangingPunct="1">
                        <a:lnSpc>
                          <a:spcPct val="100000"/>
                        </a:lnSpc>
                        <a:spcBef>
                          <a:spcPct val="0"/>
                        </a:spcBef>
                        <a:spcAft>
                          <a:spcPct val="0"/>
                        </a:spcAft>
                        <a:buClr>
                          <a:srgbClr val="3333CC"/>
                        </a:buClr>
                        <a:buSzTx/>
                        <a:buFont typeface="Wingdings" pitchFamily="2" charset="2"/>
                        <a:buNone/>
                        <a:tabLst/>
                        <a:defRPr/>
                      </a:pPr>
                      <a:r>
                        <a:rPr lang="zh-CN" altLang="en-US" sz="1500" b="1" kern="1200" noProof="0" dirty="0">
                          <a:solidFill>
                            <a:schemeClr val="tx1"/>
                          </a:solidFill>
                          <a:latin typeface="+mn-lt"/>
                          <a:ea typeface="+mn-ea"/>
                          <a:cs typeface="+mn-cs"/>
                        </a:rPr>
                        <a:t>函数调用</a:t>
                      </a:r>
                      <a:endParaRPr lang="en-US" altLang="zh-CN" sz="1500" b="1" kern="1200" noProof="0" dirty="0">
                        <a:solidFill>
                          <a:schemeClr val="tx1"/>
                        </a:solidFill>
                        <a:latin typeface="+mn-lt"/>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call</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n</a:t>
                      </a:r>
                    </a:p>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 </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call</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p</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n</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01256">
                <a:tc>
                  <a:txBody>
                    <a:bodyPr/>
                    <a:lstStyle/>
                    <a:p>
                      <a:r>
                        <a:rPr lang="en-US" altLang="zh-CN" sz="1500" b="1" dirty="0">
                          <a:solidFill>
                            <a:schemeClr val="tx1"/>
                          </a:solidFill>
                        </a:rPr>
                        <a:t>    7</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kern="1200" dirty="0">
                          <a:solidFill>
                            <a:schemeClr val="tx1"/>
                          </a:solidFill>
                          <a:latin typeface="+mn-lt"/>
                          <a:ea typeface="+mn-ea"/>
                          <a:cs typeface="+mn-cs"/>
                        </a:rPr>
                        <a:t>过程返回</a:t>
                      </a:r>
                      <a:endParaRPr lang="en-US" altLang="zh-CN" sz="1500" b="1" kern="1200" dirty="0">
                        <a:solidFill>
                          <a:schemeClr val="tx1"/>
                        </a:solidFill>
                        <a:latin typeface="+mn-lt"/>
                        <a:ea typeface="+mn-ea"/>
                        <a:cs typeface="+mn-cs"/>
                      </a:endParaRP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return</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lang="zh-CN" altLang="en-US" sz="1500" b="1" dirty="0">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r>
                        <a:rPr lang="en-US" altLang="zh-CN" sz="1500" b="1" dirty="0">
                          <a:solidFill>
                            <a:schemeClr val="tx1"/>
                          </a:solidFill>
                        </a:rPr>
                        <a:t>    8</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数组引用</a:t>
                      </a: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endParaRPr lang="zh-CN" altLang="en-US" sz="1500" b="1" dirty="0">
                        <a:solidFill>
                          <a:srgbClr val="FF0000"/>
                        </a:solidFill>
                        <a:latin typeface="Times New Roman" panose="02020603050405020304" pitchFamily="18" charset="0"/>
                        <a:cs typeface="Times New Roman" panose="02020603050405020304" pitchFamily="18" charset="0"/>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r>
                        <a:rPr lang="en-US" altLang="zh-CN" sz="1500" b="1" dirty="0">
                          <a:solidFill>
                            <a:schemeClr val="tx1"/>
                          </a:solidFill>
                        </a:rPr>
                        <a:t>    9</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数组赋值</a:t>
                      </a:r>
                    </a:p>
                  </a:txBody>
                  <a:tcPr marT="34290" marB="342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Tx/>
                        <a:buFont typeface="Wingdings" pitchFamily="2" charset="2"/>
                        <a:buNone/>
                        <a:tabLst/>
                        <a:defRPr/>
                      </a:pP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649876">
                <a:tc>
                  <a:txBody>
                    <a:bodyPr/>
                    <a:lstStyle/>
                    <a:p>
                      <a:r>
                        <a:rPr lang="en-US" altLang="zh-CN" sz="1500" b="1" dirty="0">
                          <a:solidFill>
                            <a:schemeClr val="tx1"/>
                          </a:solidFill>
                        </a:rPr>
                        <a:t>   10</a:t>
                      </a:r>
                      <a:endParaRPr lang="zh-CN" altLang="en-US" sz="1500" b="1" dirty="0">
                        <a:solidFill>
                          <a:schemeClr val="tx1"/>
                        </a:solidFill>
                      </a:endParaRP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algn="l" defTabSz="914400" rtl="0" eaLnBrk="1" latinLnBrk="0" hangingPunct="1"/>
                      <a:r>
                        <a:rPr lang="zh-CN" altLang="en-US" sz="1500" b="1" kern="1200" dirty="0">
                          <a:solidFill>
                            <a:schemeClr val="tx1"/>
                          </a:solidFill>
                          <a:latin typeface="+mn-lt"/>
                          <a:ea typeface="+mn-ea"/>
                          <a:cs typeface="+mn-cs"/>
                        </a:rPr>
                        <a:t>地址及</a:t>
                      </a:r>
                      <a:endParaRPr lang="en-US" altLang="zh-CN" sz="1500" b="1" kern="1200" dirty="0">
                        <a:solidFill>
                          <a:schemeClr val="tx1"/>
                        </a:solidFill>
                        <a:latin typeface="+mn-lt"/>
                        <a:ea typeface="+mn-ea"/>
                        <a:cs typeface="+mn-cs"/>
                      </a:endParaRPr>
                    </a:p>
                    <a:p>
                      <a:pPr marL="0" algn="l" defTabSz="914400" rtl="0" eaLnBrk="1" latinLnBrk="0" hangingPunct="1"/>
                      <a:r>
                        <a:rPr lang="zh-CN" altLang="en-US" sz="1500" b="1" kern="1200" dirty="0">
                          <a:solidFill>
                            <a:schemeClr val="tx1"/>
                          </a:solidFill>
                          <a:latin typeface="+mn-lt"/>
                          <a:ea typeface="+mn-ea"/>
                          <a:cs typeface="+mn-cs"/>
                        </a:rPr>
                        <a:t>指针操作</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3333CC"/>
                        </a:buClr>
                        <a:buSzTx/>
                        <a:buFontTx/>
                        <a:buNone/>
                        <a:tabLst/>
                        <a:defRPr/>
                      </a:pP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=&amp;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
                          <a:srgbClr val="3333CC"/>
                        </a:buClr>
                        <a:buSzTx/>
                        <a:buFontTx/>
                        <a:buNone/>
                        <a:tabLst/>
                        <a:defRPr/>
                      </a:pP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
                          <a:srgbClr val="3333CC"/>
                        </a:buClr>
                        <a:buSzTx/>
                        <a:buFontTx/>
                        <a:buNone/>
                        <a:tabLst/>
                        <a:defRPr/>
                      </a:pP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x</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15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1500" b="1" i="1"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y</a:t>
                      </a:r>
                    </a:p>
                  </a:txBody>
                  <a:tcPr marT="34290" marB="342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5472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p:cTn id="7" dur="500" fill="hold"/>
                                        <p:tgtEl>
                                          <p:spTgt spid="11">
                                            <p:bg/>
                                          </p:spTgt>
                                        </p:tgtEl>
                                        <p:attrNameLst>
                                          <p:attrName>ppt_w</p:attrName>
                                        </p:attrNameLst>
                                      </p:cBhvr>
                                      <p:tavLst>
                                        <p:tav tm="0">
                                          <p:val>
                                            <p:fltVal val="0"/>
                                          </p:val>
                                        </p:tav>
                                        <p:tav tm="100000">
                                          <p:val>
                                            <p:strVal val="#ppt_w"/>
                                          </p:val>
                                        </p:tav>
                                      </p:tavLst>
                                    </p:anim>
                                    <p:anim calcmode="lin" valueType="num">
                                      <p:cBhvr>
                                        <p:cTn id="8" dur="500" fill="hold"/>
                                        <p:tgtEl>
                                          <p:spTgt spid="11">
                                            <p:bg/>
                                          </p:spTgt>
                                        </p:tgtEl>
                                        <p:attrNameLst>
                                          <p:attrName>ppt_h</p:attrName>
                                        </p:attrNameLst>
                                      </p:cBhvr>
                                      <p:tavLst>
                                        <p:tav tm="0">
                                          <p:val>
                                            <p:fltVal val="0"/>
                                          </p:val>
                                        </p:tav>
                                        <p:tav tm="100000">
                                          <p:val>
                                            <p:strVal val="#ppt_h"/>
                                          </p:val>
                                        </p:tav>
                                      </p:tavLst>
                                    </p:anim>
                                    <p:animEffect transition="in" filter="fade">
                                      <p:cBhvr>
                                        <p:cTn id="9" dur="500"/>
                                        <p:tgtEl>
                                          <p:spTgt spid="11">
                                            <p:bg/>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p:cTn id="12"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1">
                                            <p:txEl>
                                              <p:pRg st="0" end="0"/>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p:cTn id="17"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11">
                                            <p:txEl>
                                              <p:pRg st="1" end="1"/>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 calcmode="lin" valueType="num">
                                      <p:cBhvr>
                                        <p:cTn id="22" dur="500" fill="hold"/>
                                        <p:tgtEl>
                                          <p:spTgt spid="11">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11">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11">
                                            <p:txEl>
                                              <p:pRg st="2" end="2"/>
                                            </p:txEl>
                                          </p:spTgt>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 calcmode="lin" valueType="num">
                                      <p:cBhvr>
                                        <p:cTn id="27" dur="500" fill="hold"/>
                                        <p:tgtEl>
                                          <p:spTgt spid="11">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11">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9007" y="988551"/>
            <a:ext cx="5873233" cy="3887455"/>
          </a:xfrm>
        </p:spPr>
        <p:txBody>
          <a:bodyPr>
            <a:normAutofit/>
          </a:bodyPr>
          <a:lstStyle/>
          <a:p>
            <a:pPr>
              <a:lnSpc>
                <a:spcPts val="4500"/>
              </a:lnSpc>
              <a:buClrTx/>
              <a:buFont typeface="Wingdings" pitchFamily="2" charset="2"/>
              <a:buChar char="Ø"/>
            </a:pPr>
            <a:r>
              <a:rPr lang="zh-CN" altLang="en-US" sz="3000" b="1" dirty="0">
                <a:solidFill>
                  <a:schemeClr val="tx1"/>
                </a:solidFill>
                <a:cs typeface="Times New Roman" pitchFamily="18" charset="0"/>
              </a:rPr>
              <a:t>四元式</a:t>
            </a:r>
            <a:r>
              <a:rPr kumimoji="1" lang="en-US" altLang="zh-CN" sz="3000" b="1" dirty="0">
                <a:solidFill>
                  <a:schemeClr val="tx1"/>
                </a:solidFill>
                <a:cs typeface="Times New Roman" pitchFamily="18" charset="0"/>
              </a:rPr>
              <a:t> (Quadruples)</a:t>
            </a:r>
            <a:r>
              <a:rPr lang="zh-CN" altLang="en-US" sz="3000" b="1" dirty="0">
                <a:solidFill>
                  <a:schemeClr val="tx1"/>
                </a:solidFill>
                <a:cs typeface="Times New Roman" pitchFamily="18" charset="0"/>
              </a:rPr>
              <a:t> </a:t>
            </a:r>
            <a:endParaRPr lang="en-US" altLang="zh-CN" sz="3000" b="1" dirty="0">
              <a:solidFill>
                <a:schemeClr val="tx1"/>
              </a:solidFill>
              <a:cs typeface="Times New Roman" pitchFamily="18" charset="0"/>
            </a:endParaRPr>
          </a:p>
          <a:p>
            <a:pPr lvl="1">
              <a:lnSpc>
                <a:spcPts val="4500"/>
              </a:lnSpc>
              <a:buClrTx/>
              <a:buFont typeface="Wingdings" pitchFamily="2" charset="2"/>
              <a:buChar char="Ø"/>
            </a:pPr>
            <a:r>
              <a:rPr lang="en-US" altLang="zh-CN" sz="2500" b="1" dirty="0">
                <a:solidFill>
                  <a:schemeClr val="tx1"/>
                </a:solidFill>
                <a:cs typeface="Times New Roman" pitchFamily="18" charset="0"/>
              </a:rPr>
              <a:t>(</a:t>
            </a:r>
            <a:r>
              <a:rPr lang="en-US" altLang="zh-CN" sz="2500" b="1" i="1" dirty="0">
                <a:solidFill>
                  <a:schemeClr val="tx1"/>
                </a:solidFill>
                <a:cs typeface="Times New Roman" pitchFamily="18" charset="0"/>
              </a:rPr>
              <a:t>op</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arg</a:t>
            </a:r>
            <a:r>
              <a:rPr lang="en-US" altLang="zh-CN" sz="2500" b="1" i="1" baseline="-25000" dirty="0">
                <a:solidFill>
                  <a:schemeClr val="tx1"/>
                </a:solidFill>
                <a:cs typeface="Times New Roman" pitchFamily="18" charset="0"/>
              </a:rPr>
              <a:t>1</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arg</a:t>
            </a:r>
            <a:r>
              <a:rPr lang="en-US" altLang="zh-CN" sz="2500" b="1" i="1" baseline="-25000" dirty="0">
                <a:solidFill>
                  <a:schemeClr val="tx1"/>
                </a:solidFill>
                <a:cs typeface="Times New Roman" pitchFamily="18" charset="0"/>
              </a:rPr>
              <a:t>2</a:t>
            </a:r>
            <a:r>
              <a:rPr lang="en-US" altLang="zh-CN" sz="2500" b="1" dirty="0">
                <a:solidFill>
                  <a:schemeClr val="tx1"/>
                </a:solidFill>
                <a:cs typeface="Times New Roman" pitchFamily="18" charset="0"/>
              </a:rPr>
              <a:t>, </a:t>
            </a:r>
            <a:r>
              <a:rPr lang="en-US" altLang="zh-CN" sz="2500" b="1" i="1" dirty="0">
                <a:solidFill>
                  <a:schemeClr val="tx1"/>
                </a:solidFill>
                <a:cs typeface="Times New Roman" pitchFamily="18" charset="0"/>
              </a:rPr>
              <a:t>result</a:t>
            </a:r>
            <a:r>
              <a:rPr lang="en-US" altLang="zh-CN" sz="2500" b="1" dirty="0">
                <a:solidFill>
                  <a:schemeClr val="tx1"/>
                </a:solidFill>
                <a:cs typeface="Times New Roman" pitchFamily="18" charset="0"/>
              </a:rPr>
              <a:t>)</a:t>
            </a:r>
          </a:p>
          <a:p>
            <a:pPr>
              <a:lnSpc>
                <a:spcPts val="4500"/>
              </a:lnSpc>
              <a:buClrTx/>
              <a:buFont typeface="Wingdings" pitchFamily="2" charset="2"/>
              <a:buChar char="Ø"/>
            </a:pPr>
            <a:r>
              <a:rPr kumimoji="1" lang="zh-CN" altLang="en-US" sz="3000" b="1" dirty="0">
                <a:solidFill>
                  <a:schemeClr val="tx1"/>
                </a:solidFill>
                <a:cs typeface="Times New Roman" pitchFamily="18" charset="0"/>
              </a:rPr>
              <a:t>三元式</a:t>
            </a:r>
            <a:r>
              <a:rPr kumimoji="1" lang="en-US" altLang="zh-CN" sz="3000" b="1" dirty="0">
                <a:solidFill>
                  <a:schemeClr val="tx1"/>
                </a:solidFill>
                <a:cs typeface="Times New Roman" pitchFamily="18" charset="0"/>
              </a:rPr>
              <a:t> (Triples)</a:t>
            </a:r>
          </a:p>
          <a:p>
            <a:pPr lvl="1">
              <a:lnSpc>
                <a:spcPts val="4500"/>
              </a:lnSpc>
              <a:buClrTx/>
              <a:buFont typeface="Wingdings" pitchFamily="2" charset="2"/>
              <a:buChar char="Ø"/>
            </a:pPr>
            <a:r>
              <a:rPr kumimoji="1" lang="en-US" altLang="zh-CN" sz="2500" b="1" dirty="0">
                <a:solidFill>
                  <a:schemeClr val="tx1"/>
                </a:solidFill>
                <a:cs typeface="Times New Roman" pitchFamily="18" charset="0"/>
              </a:rPr>
              <a:t>(</a:t>
            </a:r>
            <a:r>
              <a:rPr kumimoji="1" lang="en-US" altLang="zh-CN" sz="2500" b="1" i="1" dirty="0">
                <a:solidFill>
                  <a:schemeClr val="tx1"/>
                </a:solidFill>
                <a:cs typeface="Times New Roman" pitchFamily="18" charset="0"/>
              </a:rPr>
              <a:t>op</a:t>
            </a:r>
            <a:r>
              <a:rPr kumimoji="1" lang="en-US" altLang="zh-CN" sz="2500" b="1" dirty="0">
                <a:solidFill>
                  <a:schemeClr val="tx1"/>
                </a:solidFill>
                <a:cs typeface="Times New Roman" pitchFamily="18" charset="0"/>
              </a:rPr>
              <a:t>, </a:t>
            </a:r>
            <a:r>
              <a:rPr kumimoji="1" lang="en-US" altLang="zh-CN" sz="2500" b="1" i="1" dirty="0">
                <a:solidFill>
                  <a:schemeClr val="tx1"/>
                </a:solidFill>
                <a:cs typeface="Times New Roman" pitchFamily="18" charset="0"/>
              </a:rPr>
              <a:t>arg</a:t>
            </a:r>
            <a:r>
              <a:rPr lang="en-US" altLang="zh-CN" sz="2500" b="1" i="1" baseline="-25000" dirty="0">
                <a:solidFill>
                  <a:schemeClr val="tx1"/>
                </a:solidFill>
                <a:cs typeface="Times New Roman" pitchFamily="18" charset="0"/>
              </a:rPr>
              <a:t>1</a:t>
            </a:r>
            <a:r>
              <a:rPr kumimoji="1" lang="en-US" altLang="zh-CN" sz="2500" b="1" dirty="0">
                <a:solidFill>
                  <a:schemeClr val="tx1"/>
                </a:solidFill>
                <a:cs typeface="Times New Roman" pitchFamily="18" charset="0"/>
              </a:rPr>
              <a:t>, </a:t>
            </a:r>
            <a:r>
              <a:rPr kumimoji="1" lang="en-US" altLang="zh-CN" sz="2500" b="1" i="1" dirty="0">
                <a:solidFill>
                  <a:schemeClr val="tx1"/>
                </a:solidFill>
                <a:cs typeface="Times New Roman" pitchFamily="18" charset="0"/>
              </a:rPr>
              <a:t>agr</a:t>
            </a:r>
            <a:r>
              <a:rPr lang="en-US" altLang="zh-CN" sz="2500" b="1" i="1" baseline="-25000" dirty="0">
                <a:solidFill>
                  <a:schemeClr val="tx1"/>
                </a:solidFill>
                <a:cs typeface="Times New Roman" pitchFamily="18" charset="0"/>
              </a:rPr>
              <a:t>2</a:t>
            </a:r>
            <a:r>
              <a:rPr kumimoji="1" lang="en-US" altLang="zh-CN" sz="2500" b="1" dirty="0">
                <a:solidFill>
                  <a:schemeClr val="tx1"/>
                </a:solidFill>
                <a:cs typeface="Times New Roman" pitchFamily="18" charset="0"/>
              </a:rPr>
              <a:t>)</a:t>
            </a:r>
          </a:p>
          <a:p>
            <a:pPr>
              <a:lnSpc>
                <a:spcPts val="4500"/>
              </a:lnSpc>
              <a:buClrTx/>
              <a:buFont typeface="Wingdings" pitchFamily="2" charset="2"/>
              <a:buChar char="Ø"/>
            </a:pPr>
            <a:r>
              <a:rPr kumimoji="1" lang="zh-CN" altLang="en-US" sz="3000" b="1" dirty="0">
                <a:solidFill>
                  <a:schemeClr val="tx1"/>
                </a:solidFill>
                <a:cs typeface="Times New Roman" pitchFamily="18" charset="0"/>
              </a:rPr>
              <a:t>间接三元式</a:t>
            </a:r>
            <a:r>
              <a:rPr kumimoji="1" lang="en-US" altLang="zh-CN" sz="3000" b="1" dirty="0">
                <a:solidFill>
                  <a:schemeClr val="tx1"/>
                </a:solidFill>
                <a:cs typeface="Times New Roman" pitchFamily="18" charset="0"/>
              </a:rPr>
              <a:t> (Indirect triples)</a:t>
            </a:r>
            <a:endParaRPr kumimoji="1" lang="zh-CN" altLang="en-US" sz="3000" b="1" dirty="0">
              <a:solidFill>
                <a:schemeClr val="tx1"/>
              </a:solidFill>
              <a:cs typeface="Times New Roman" pitchFamily="18" charset="0"/>
            </a:endParaRPr>
          </a:p>
          <a:p>
            <a:pPr>
              <a:lnSpc>
                <a:spcPts val="4500"/>
              </a:lnSpc>
              <a:buClrTx/>
              <a:buFont typeface="Wingdings" pitchFamily="2" charset="2"/>
              <a:buChar char="Ø"/>
            </a:pPr>
            <a:endParaRPr kumimoji="1" lang="zh-CN" altLang="en-US" sz="3000" b="1" dirty="0">
              <a:solidFill>
                <a:schemeClr val="tx1"/>
              </a:solidFill>
              <a:cs typeface="Times New Roman" pitchFamily="18" charset="0"/>
            </a:endParaRPr>
          </a:p>
          <a:p>
            <a:endParaRPr lang="zh-CN" altLang="en-US" sz="3000" dirty="0"/>
          </a:p>
        </p:txBody>
      </p:sp>
      <p:sp>
        <p:nvSpPr>
          <p:cNvPr id="3" name="标题 2"/>
          <p:cNvSpPr>
            <a:spLocks noGrp="1"/>
          </p:cNvSpPr>
          <p:nvPr>
            <p:ph type="title"/>
          </p:nvPr>
        </p:nvSpPr>
        <p:spPr/>
        <p:txBody>
          <a:bodyPr>
            <a:noAutofit/>
          </a:bodyPr>
          <a:lstStyle/>
          <a:p>
            <a:r>
              <a:rPr lang="zh-CN" altLang="en-US" sz="3000" kern="0" spc="300" dirty="0">
                <a:solidFill>
                  <a:schemeClr val="tx1"/>
                </a:solidFill>
                <a:latin typeface="微软雅黑" pitchFamily="34" charset="-122"/>
                <a:ea typeface="微软雅黑" pitchFamily="34" charset="-122"/>
              </a:rPr>
              <a:t>三地址指令的表示</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270617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4942" y="1481742"/>
            <a:ext cx="3807492" cy="25187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内容占位符 1"/>
          <p:cNvSpPr>
            <a:spLocks noGrp="1"/>
          </p:cNvSpPr>
          <p:nvPr>
            <p:ph idx="1"/>
          </p:nvPr>
        </p:nvSpPr>
        <p:spPr>
          <a:xfrm>
            <a:off x="228605" y="785800"/>
            <a:ext cx="5927571" cy="4297825"/>
          </a:xfrm>
        </p:spPr>
        <p:txBody>
          <a:bodyPr>
            <a:noAutofit/>
          </a:bodyPr>
          <a:lstStyle/>
          <a:p>
            <a:pPr>
              <a:lnSpc>
                <a:spcPts val="2000"/>
              </a:lnSpc>
              <a:buClrTx/>
              <a:buFont typeface="Wingdings" pitchFamily="2" charset="2"/>
              <a:buChar char="Ø"/>
              <a:defRPr/>
            </a:pP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op </a:t>
            </a:r>
            <a:r>
              <a:rPr lang="en-US" altLang="zh-CN" sz="2300" b="1" i="1" dirty="0">
                <a:solidFill>
                  <a:schemeClr val="tx1"/>
                </a:solidFill>
                <a:ea typeface="楷体_GB2312" pitchFamily="49" charset="-122"/>
                <a:cs typeface="Times New Roman" pitchFamily="18" charset="0"/>
              </a:rPr>
              <a:t>z</a:t>
            </a:r>
            <a:r>
              <a:rPr lang="en-US" altLang="zh-CN" sz="2300" b="1" dirty="0">
                <a:solidFill>
                  <a:schemeClr val="tx1"/>
                </a:solidFill>
                <a:ea typeface="楷体_GB2312" pitchFamily="49" charset="-122"/>
                <a:cs typeface="Times New Roman" pitchFamily="18" charset="0"/>
              </a:rPr>
              <a:t>    	        (</a:t>
            </a:r>
            <a:r>
              <a:rPr lang="zh-CN" altLang="en-US"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op</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z  </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x </a:t>
            </a:r>
            <a:r>
              <a:rPr lang="en-US" altLang="zh-CN" sz="2300" b="1" dirty="0">
                <a:solidFill>
                  <a:schemeClr val="tx1"/>
                </a:solidFill>
                <a:ea typeface="楷体_GB2312" pitchFamily="49" charset="-122"/>
                <a:cs typeface="Times New Roman" pitchFamily="18" charset="0"/>
              </a:rPr>
              <a:t>)</a:t>
            </a:r>
          </a:p>
          <a:p>
            <a:pPr>
              <a:lnSpc>
                <a:spcPts val="2000"/>
              </a:lnSpc>
              <a:buClrTx/>
              <a:buFont typeface="Wingdings" pitchFamily="2" charset="2"/>
              <a:buChar char="Ø"/>
              <a:defRPr/>
            </a:pP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 </a:t>
            </a:r>
            <a:r>
              <a:rPr lang="en-US" altLang="zh-CN" sz="2300" b="1" dirty="0">
                <a:solidFill>
                  <a:srgbClr val="FF0000"/>
                </a:solidFill>
                <a:ea typeface="楷体_GB2312" pitchFamily="49" charset="-122"/>
                <a:cs typeface="Times New Roman" pitchFamily="18" charset="0"/>
              </a:rPr>
              <a:t>op</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 </a:t>
            </a:r>
            <a:r>
              <a:rPr lang="en-US" altLang="zh-CN" sz="2300" b="1" dirty="0">
                <a:solidFill>
                  <a:schemeClr val="tx1"/>
                </a:solidFill>
                <a:ea typeface="楷体_GB2312" pitchFamily="49" charset="-122"/>
                <a:cs typeface="Times New Roman" pitchFamily="18" charset="0"/>
              </a:rPr>
              <a:t>  	        (</a:t>
            </a:r>
            <a:r>
              <a:rPr lang="zh-CN" altLang="en-US"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op</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  _  ,  </a:t>
            </a:r>
            <a:r>
              <a:rPr lang="en-US" altLang="zh-CN" sz="2300" b="1" i="1" dirty="0">
                <a:solidFill>
                  <a:schemeClr val="tx1"/>
                </a:solidFill>
                <a:ea typeface="楷体_GB2312" pitchFamily="49" charset="-122"/>
                <a:cs typeface="Times New Roman" pitchFamily="18" charset="0"/>
              </a:rPr>
              <a:t>x </a:t>
            </a:r>
            <a:r>
              <a:rPr lang="en-US" altLang="zh-CN" sz="2300" b="1" dirty="0">
                <a:solidFill>
                  <a:schemeClr val="tx1"/>
                </a:solidFill>
                <a:ea typeface="楷体_GB2312" pitchFamily="49" charset="-122"/>
                <a:cs typeface="Times New Roman" pitchFamily="18" charset="0"/>
              </a:rPr>
              <a:t>) </a:t>
            </a:r>
          </a:p>
          <a:p>
            <a:pPr>
              <a:lnSpc>
                <a:spcPts val="2000"/>
              </a:lnSpc>
              <a:buClrTx/>
              <a:buFont typeface="Wingdings" pitchFamily="2" charset="2"/>
              <a:buChar char="Ø"/>
              <a:defRPr/>
            </a:pP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a:t>
            </a:r>
            <a:r>
              <a:rPr lang="zh-CN" altLang="en-US" sz="2300" b="1" dirty="0">
                <a:solidFill>
                  <a:schemeClr val="tx1"/>
                </a:solidFill>
                <a:ea typeface="楷体_GB2312" pitchFamily="49" charset="-122"/>
                <a:cs typeface="Times New Roman" pitchFamily="18" charset="0"/>
              </a:rPr>
              <a:t>  </a:t>
            </a:r>
            <a:r>
              <a:rPr lang="zh-CN" altLang="en-US" sz="2300" b="1" dirty="0">
                <a:solidFill>
                  <a:srgbClr val="FF0000"/>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 =     </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 </a:t>
            </a:r>
            <a:r>
              <a:rPr lang="en-US" altLang="zh-CN" sz="2300" b="1" dirty="0">
                <a:solidFill>
                  <a:schemeClr val="tx1"/>
                </a:solidFill>
                <a:ea typeface="楷体_GB2312" pitchFamily="49" charset="-122"/>
                <a:cs typeface="Times New Roman" pitchFamily="18" charset="0"/>
              </a:rPr>
              <a:t> ,  _  ,  </a:t>
            </a:r>
            <a:r>
              <a:rPr lang="en-US" altLang="zh-CN" sz="2300" b="1" i="1" dirty="0">
                <a:solidFill>
                  <a:schemeClr val="tx1"/>
                </a:solidFill>
                <a:ea typeface="楷体_GB2312" pitchFamily="49" charset="-122"/>
                <a:cs typeface="Times New Roman" pitchFamily="18" charset="0"/>
              </a:rPr>
              <a:t>x </a:t>
            </a:r>
            <a:r>
              <a:rPr lang="en-US" altLang="zh-CN" sz="2300" b="1" dirty="0">
                <a:solidFill>
                  <a:schemeClr val="tx1"/>
                </a:solidFill>
                <a:ea typeface="楷体_GB2312" pitchFamily="49" charset="-122"/>
                <a:cs typeface="Times New Roman" pitchFamily="18" charset="0"/>
              </a:rPr>
              <a:t>)</a:t>
            </a:r>
          </a:p>
          <a:p>
            <a:pPr>
              <a:lnSpc>
                <a:spcPts val="2000"/>
              </a:lnSpc>
              <a:buClrTx/>
              <a:buFont typeface="Wingdings" pitchFamily="2" charset="2"/>
              <a:buChar char="Ø"/>
              <a:defRPr/>
            </a:pPr>
            <a:r>
              <a:rPr lang="en-US" altLang="zh-CN" sz="2300" b="1" dirty="0">
                <a:solidFill>
                  <a:schemeClr val="tx1"/>
                </a:solidFill>
                <a:ea typeface="楷体_GB2312" pitchFamily="49" charset="-122"/>
                <a:cs typeface="Times New Roman" pitchFamily="18" charset="0"/>
              </a:rPr>
              <a:t>if </a:t>
            </a: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a:t>
            </a:r>
            <a:r>
              <a:rPr lang="en-US" altLang="zh-CN" sz="2300" b="1" dirty="0" err="1">
                <a:solidFill>
                  <a:srgbClr val="FF0000"/>
                </a:solidFill>
                <a:ea typeface="楷体_GB2312" pitchFamily="49" charset="-122"/>
                <a:cs typeface="Times New Roman" pitchFamily="18" charset="0"/>
              </a:rPr>
              <a:t>relop</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goto </a:t>
            </a:r>
            <a:r>
              <a:rPr lang="en-US" altLang="zh-CN" sz="2300" b="1" i="1" dirty="0">
                <a:solidFill>
                  <a:schemeClr val="tx1"/>
                </a:solidFill>
                <a:ea typeface="楷体_GB2312" pitchFamily="49" charset="-122"/>
                <a:cs typeface="Times New Roman" pitchFamily="18" charset="0"/>
              </a:rPr>
              <a:t>n</a:t>
            </a:r>
            <a:r>
              <a:rPr lang="en-US" altLang="zh-CN" sz="2300" b="1" dirty="0">
                <a:solidFill>
                  <a:schemeClr val="tx1"/>
                </a:solidFill>
                <a:ea typeface="楷体_GB2312" pitchFamily="49" charset="-122"/>
                <a:cs typeface="Times New Roman" pitchFamily="18" charset="0"/>
              </a:rPr>
              <a:t>(</a:t>
            </a:r>
            <a:r>
              <a:rPr lang="zh-CN" altLang="en-US" sz="2300" b="1" dirty="0">
                <a:solidFill>
                  <a:schemeClr val="tx1"/>
                </a:solidFill>
                <a:ea typeface="楷体_GB2312" pitchFamily="49" charset="-122"/>
                <a:cs typeface="Times New Roman" pitchFamily="18" charset="0"/>
              </a:rPr>
              <a:t> </a:t>
            </a:r>
            <a:r>
              <a:rPr lang="en-US" altLang="zh-CN" sz="2300" b="1" dirty="0" err="1">
                <a:solidFill>
                  <a:srgbClr val="FF0000"/>
                </a:solidFill>
                <a:ea typeface="楷体_GB2312" pitchFamily="49" charset="-122"/>
                <a:cs typeface="Times New Roman" pitchFamily="18" charset="0"/>
              </a:rPr>
              <a:t>relop</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y  </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n </a:t>
            </a:r>
            <a:r>
              <a:rPr lang="en-US" altLang="zh-CN" sz="2300" b="1" dirty="0">
                <a:solidFill>
                  <a:schemeClr val="tx1"/>
                </a:solidFill>
                <a:ea typeface="楷体_GB2312" pitchFamily="49" charset="-122"/>
                <a:cs typeface="Times New Roman" pitchFamily="18" charset="0"/>
              </a:rPr>
              <a:t>)</a:t>
            </a:r>
          </a:p>
          <a:p>
            <a:pPr>
              <a:lnSpc>
                <a:spcPts val="2000"/>
              </a:lnSpc>
              <a:buClrTx/>
              <a:buFont typeface="Wingdings" pitchFamily="2" charset="2"/>
              <a:buChar char="Ø"/>
              <a:defRPr/>
            </a:pP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goto </a:t>
            </a:r>
            <a:r>
              <a:rPr lang="en-US" altLang="zh-CN" sz="2300" b="1" i="1" dirty="0">
                <a:solidFill>
                  <a:schemeClr val="tx1"/>
                </a:solidFill>
                <a:ea typeface="楷体_GB2312" pitchFamily="49" charset="-122"/>
                <a:cs typeface="Times New Roman" pitchFamily="18" charset="0"/>
              </a:rPr>
              <a:t>n </a:t>
            </a:r>
            <a:r>
              <a:rPr lang="en-US" altLang="zh-CN" sz="2300" b="1" dirty="0">
                <a:solidFill>
                  <a:schemeClr val="tx1"/>
                </a:solidFill>
                <a:ea typeface="楷体_GB2312" pitchFamily="49" charset="-122"/>
                <a:cs typeface="Times New Roman" pitchFamily="18" charset="0"/>
              </a:rPr>
              <a:t>                 ( </a:t>
            </a:r>
            <a:r>
              <a:rPr lang="en-US" altLang="zh-CN" sz="2300" b="1" dirty="0" err="1">
                <a:solidFill>
                  <a:srgbClr val="FF0000"/>
                </a:solidFill>
                <a:ea typeface="楷体_GB2312" pitchFamily="49" charset="-122"/>
                <a:cs typeface="Times New Roman" pitchFamily="18" charset="0"/>
              </a:rPr>
              <a:t>goto</a:t>
            </a:r>
            <a:r>
              <a:rPr lang="en-US" altLang="zh-CN" sz="2300" b="1" dirty="0">
                <a:solidFill>
                  <a:schemeClr val="tx1"/>
                </a:solidFill>
                <a:ea typeface="楷体_GB2312" pitchFamily="49" charset="-122"/>
                <a:cs typeface="Times New Roman" pitchFamily="18" charset="0"/>
              </a:rPr>
              <a:t>   ,  _  ,  _ ,  </a:t>
            </a:r>
            <a:r>
              <a:rPr lang="en-US" altLang="zh-CN" sz="2300" b="1" i="1" dirty="0">
                <a:solidFill>
                  <a:schemeClr val="tx1"/>
                </a:solidFill>
                <a:ea typeface="楷体_GB2312" pitchFamily="49" charset="-122"/>
                <a:cs typeface="Times New Roman" pitchFamily="18" charset="0"/>
              </a:rPr>
              <a:t>n </a:t>
            </a:r>
            <a:r>
              <a:rPr lang="en-US" altLang="zh-CN" sz="2300" b="1" dirty="0">
                <a:solidFill>
                  <a:schemeClr val="tx1"/>
                </a:solidFill>
                <a:ea typeface="楷体_GB2312" pitchFamily="49" charset="-122"/>
                <a:cs typeface="Times New Roman" pitchFamily="18" charset="0"/>
              </a:rPr>
              <a:t>)</a:t>
            </a:r>
          </a:p>
          <a:p>
            <a:pPr>
              <a:lnSpc>
                <a:spcPts val="2000"/>
              </a:lnSpc>
              <a:buClrTx/>
              <a:buFont typeface="Wingdings" pitchFamily="2" charset="2"/>
              <a:buChar char="Ø"/>
              <a:defRPr/>
            </a:pPr>
            <a:r>
              <a:rPr lang="zh-CN" altLang="en-US"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param</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param</a:t>
            </a:r>
            <a:r>
              <a:rPr lang="en-US" altLang="zh-CN" sz="2300" b="1" dirty="0">
                <a:solidFill>
                  <a:schemeClr val="tx1"/>
                </a:solidFill>
                <a:ea typeface="楷体_GB2312" pitchFamily="49" charset="-122"/>
                <a:cs typeface="Times New Roman" pitchFamily="18" charset="0"/>
              </a:rPr>
              <a:t>,  _  ,  _ ,  </a:t>
            </a:r>
            <a:r>
              <a:rPr lang="en-US" altLang="zh-CN" sz="2300" b="1" i="1" dirty="0">
                <a:solidFill>
                  <a:schemeClr val="tx1"/>
                </a:solidFill>
                <a:ea typeface="楷体_GB2312" pitchFamily="49" charset="-122"/>
                <a:cs typeface="Times New Roman" pitchFamily="18" charset="0"/>
              </a:rPr>
              <a:t>x </a:t>
            </a:r>
            <a:r>
              <a:rPr lang="en-US" altLang="zh-CN" sz="2300" b="1" dirty="0">
                <a:solidFill>
                  <a:schemeClr val="tx1"/>
                </a:solidFill>
                <a:ea typeface="楷体_GB2312" pitchFamily="49" charset="-122"/>
                <a:cs typeface="Times New Roman" pitchFamily="18" charset="0"/>
              </a:rPr>
              <a:t>)</a:t>
            </a:r>
          </a:p>
          <a:p>
            <a:pPr marL="0" indent="0">
              <a:lnSpc>
                <a:spcPts val="2000"/>
              </a:lnSpc>
              <a:buNone/>
              <a:defRPr/>
            </a:pP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 </a:t>
            </a:r>
            <a:r>
              <a:rPr lang="en-US" altLang="zh-CN" sz="2300" b="1" dirty="0">
                <a:solidFill>
                  <a:schemeClr val="tx1"/>
                </a:solidFill>
                <a:ea typeface="楷体_GB2312" pitchFamily="49" charset="-122"/>
                <a:cs typeface="Times New Roman" pitchFamily="18" charset="0"/>
              </a:rPr>
              <a:t>=</a:t>
            </a:r>
            <a:r>
              <a:rPr lang="en-US" altLang="zh-CN" sz="2300" b="1" dirty="0">
                <a:solidFill>
                  <a:srgbClr val="FF0000"/>
                </a:solidFill>
                <a:ea typeface="楷体_GB2312" pitchFamily="49" charset="-122"/>
                <a:cs typeface="Times New Roman" pitchFamily="18" charset="0"/>
              </a:rPr>
              <a:t>call</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p</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n</a:t>
            </a:r>
            <a:r>
              <a:rPr lang="en-US" altLang="zh-CN" sz="2300" b="1" dirty="0">
                <a:solidFill>
                  <a:schemeClr val="tx1"/>
                </a:solidFill>
                <a:ea typeface="楷体_GB2312" pitchFamily="49" charset="-122"/>
                <a:cs typeface="Times New Roman" pitchFamily="18" charset="0"/>
              </a:rPr>
              <a:t>  	        (</a:t>
            </a:r>
            <a:r>
              <a:rPr lang="zh-CN" altLang="en-US"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call</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p</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n </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a:t>
            </a:r>
          </a:p>
          <a:p>
            <a:pPr marL="0" indent="0">
              <a:lnSpc>
                <a:spcPts val="2000"/>
              </a:lnSpc>
              <a:buNone/>
              <a:defRPr/>
            </a:pP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return</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x </a:t>
            </a: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return</a:t>
            </a:r>
            <a:r>
              <a:rPr lang="en-US" altLang="zh-CN" sz="2300" b="1" dirty="0">
                <a:solidFill>
                  <a:schemeClr val="tx1"/>
                </a:solidFill>
                <a:ea typeface="楷体_GB2312" pitchFamily="49" charset="-122"/>
                <a:cs typeface="Times New Roman" pitchFamily="18" charset="0"/>
              </a:rPr>
              <a:t>,  _  ,  _ ,  </a:t>
            </a:r>
            <a:r>
              <a:rPr lang="en-US" altLang="zh-CN" sz="2300" b="1" i="1" dirty="0">
                <a:solidFill>
                  <a:schemeClr val="tx1"/>
                </a:solidFill>
                <a:ea typeface="楷体_GB2312" pitchFamily="49" charset="-122"/>
                <a:cs typeface="Times New Roman" pitchFamily="18" charset="0"/>
              </a:rPr>
              <a:t>x </a:t>
            </a:r>
            <a:r>
              <a:rPr lang="en-US" altLang="zh-CN" sz="2300" b="1" dirty="0">
                <a:solidFill>
                  <a:schemeClr val="tx1"/>
                </a:solidFill>
                <a:ea typeface="楷体_GB2312" pitchFamily="49" charset="-122"/>
                <a:cs typeface="Times New Roman" pitchFamily="18" charset="0"/>
              </a:rPr>
              <a:t>)</a:t>
            </a:r>
          </a:p>
          <a:p>
            <a:pPr>
              <a:lnSpc>
                <a:spcPts val="2000"/>
              </a:lnSpc>
              <a:buClrTx/>
              <a:buFont typeface="Wingdings" pitchFamily="2" charset="2"/>
              <a:buChar char="Ø"/>
              <a:defRPr/>
            </a:pP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x</a:t>
            </a:r>
            <a:r>
              <a:rPr lang="en-US" altLang="zh-CN" sz="2300" b="1" dirty="0">
                <a:solidFill>
                  <a:srgbClr val="FF0000"/>
                </a:solidFill>
                <a:ea typeface="楷体_GB2312" pitchFamily="49" charset="-122"/>
                <a:cs typeface="Times New Roman" pitchFamily="18" charset="0"/>
              </a:rPr>
              <a:t>[</a:t>
            </a:r>
            <a:r>
              <a:rPr lang="en-US" altLang="zh-CN" sz="2300" b="1" i="1" dirty="0" err="1">
                <a:solidFill>
                  <a:schemeClr val="tx1"/>
                </a:solidFill>
                <a:ea typeface="楷体_GB2312" pitchFamily="49" charset="-122"/>
                <a:cs typeface="Times New Roman" pitchFamily="18" charset="0"/>
              </a:rPr>
              <a:t>i</a:t>
            </a:r>
            <a:r>
              <a:rPr lang="en-US" altLang="zh-CN" sz="2300" b="1" dirty="0">
                <a:solidFill>
                  <a:srgbClr val="FF0000"/>
                </a:solidFill>
                <a:ea typeface="楷体_GB2312" pitchFamily="49" charset="-122"/>
                <a:cs typeface="Times New Roman" pitchFamily="18" charset="0"/>
              </a:rPr>
              <a:t>]</a:t>
            </a:r>
            <a:r>
              <a:rPr lang="en-US" altLang="zh-CN" sz="2300" b="1" dirty="0">
                <a:solidFill>
                  <a:schemeClr val="tx1"/>
                </a:solidFill>
                <a:ea typeface="楷体_GB2312" pitchFamily="49" charset="-122"/>
                <a:cs typeface="Times New Roman" pitchFamily="18" charset="0"/>
              </a:rPr>
              <a:t>	        (</a:t>
            </a:r>
            <a:r>
              <a:rPr lang="zh-CN" altLang="en-US" sz="2300" b="1" dirty="0">
                <a:solidFill>
                  <a:schemeClr val="tx1"/>
                </a:solidFill>
                <a:ea typeface="楷体_GB2312" pitchFamily="49" charset="-122"/>
                <a:cs typeface="Times New Roman" pitchFamily="18" charset="0"/>
              </a:rPr>
              <a:t>  </a:t>
            </a:r>
            <a:r>
              <a:rPr lang="zh-CN" altLang="en-US" sz="2300" b="1" dirty="0">
                <a:solidFill>
                  <a:srgbClr val="FF0000"/>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   </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  </a:t>
            </a:r>
            <a:r>
              <a:rPr lang="en-US" altLang="zh-CN" sz="2300" b="1" i="1" dirty="0" err="1">
                <a:solidFill>
                  <a:schemeClr val="tx1"/>
                </a:solidFill>
                <a:ea typeface="楷体_GB2312" pitchFamily="49" charset="-122"/>
                <a:cs typeface="Times New Roman" pitchFamily="18" charset="0"/>
              </a:rPr>
              <a:t>i</a:t>
            </a:r>
            <a:r>
              <a:rPr lang="en-US" altLang="zh-CN" sz="2300" b="1" i="1" dirty="0">
                <a:solidFill>
                  <a:schemeClr val="tx1"/>
                </a:solidFill>
                <a:ea typeface="楷体_GB2312" pitchFamily="49" charset="-122"/>
                <a:cs typeface="Times New Roman" pitchFamily="18" charset="0"/>
              </a:rPr>
              <a:t> </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a:t>
            </a:r>
          </a:p>
          <a:p>
            <a:pPr marL="0" indent="0">
              <a:lnSpc>
                <a:spcPts val="2000"/>
              </a:lnSpc>
              <a:buNone/>
              <a:defRPr/>
            </a:pP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x</a:t>
            </a:r>
            <a:r>
              <a:rPr lang="en-US" altLang="zh-CN" sz="2300" b="1" dirty="0">
                <a:solidFill>
                  <a:srgbClr val="FF0000"/>
                </a:solidFill>
                <a:ea typeface="楷体_GB2312" pitchFamily="49" charset="-122"/>
                <a:cs typeface="Times New Roman" pitchFamily="18" charset="0"/>
              </a:rPr>
              <a:t>[</a:t>
            </a:r>
            <a:r>
              <a:rPr lang="en-US" altLang="zh-CN" sz="2300" b="1" i="1" dirty="0" err="1">
                <a:solidFill>
                  <a:schemeClr val="tx1"/>
                </a:solidFill>
                <a:ea typeface="楷体_GB2312" pitchFamily="49" charset="-122"/>
                <a:cs typeface="Times New Roman" pitchFamily="18" charset="0"/>
              </a:rPr>
              <a:t>i</a:t>
            </a:r>
            <a:r>
              <a:rPr lang="en-US" altLang="zh-CN" sz="2300" b="1" dirty="0">
                <a:solidFill>
                  <a:srgbClr val="FF0000"/>
                </a:solidFill>
                <a:ea typeface="楷体_GB2312" pitchFamily="49" charset="-122"/>
                <a:cs typeface="Times New Roman" pitchFamily="18" charset="0"/>
              </a:rPr>
              <a:t>] =</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a:t>
            </a:r>
            <a:r>
              <a:rPr lang="zh-CN" altLang="en-US"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x </a:t>
            </a:r>
            <a:r>
              <a:rPr lang="en-US" altLang="zh-CN" sz="2300" b="1" dirty="0">
                <a:solidFill>
                  <a:schemeClr val="tx1"/>
                </a:solidFill>
                <a:ea typeface="楷体_GB2312" pitchFamily="49" charset="-122"/>
                <a:cs typeface="Times New Roman" pitchFamily="18" charset="0"/>
              </a:rPr>
              <a:t>,  </a:t>
            </a:r>
            <a:r>
              <a:rPr lang="en-US" altLang="zh-CN" sz="2300" b="1" i="1" dirty="0" err="1">
                <a:solidFill>
                  <a:schemeClr val="tx1"/>
                </a:solidFill>
                <a:ea typeface="楷体_GB2312" pitchFamily="49" charset="-122"/>
                <a:cs typeface="Times New Roman" pitchFamily="18" charset="0"/>
              </a:rPr>
              <a:t>i</a:t>
            </a:r>
            <a:r>
              <a:rPr lang="en-US" altLang="zh-CN" sz="2300" b="1" i="1" dirty="0">
                <a:solidFill>
                  <a:schemeClr val="tx1"/>
                </a:solidFill>
                <a:ea typeface="楷体_GB2312" pitchFamily="49" charset="-122"/>
                <a:cs typeface="Times New Roman" pitchFamily="18" charset="0"/>
              </a:rPr>
              <a:t>  </a:t>
            </a:r>
            <a:r>
              <a:rPr lang="en-US" altLang="zh-CN" sz="2300" b="1" dirty="0">
                <a:solidFill>
                  <a:schemeClr val="tx1"/>
                </a:solidFill>
                <a:ea typeface="楷体_GB2312" pitchFamily="49" charset="-122"/>
                <a:cs typeface="Times New Roman" pitchFamily="18" charset="0"/>
              </a:rPr>
              <a:t>)</a:t>
            </a:r>
          </a:p>
          <a:p>
            <a:pPr>
              <a:lnSpc>
                <a:spcPts val="2000"/>
              </a:lnSpc>
              <a:buClrTx/>
              <a:buFont typeface="Wingdings" pitchFamily="2" charset="2"/>
              <a:buChar char="Ø"/>
              <a:defRPr/>
            </a:pP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 &amp;</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a:t>
            </a:r>
            <a:r>
              <a:rPr lang="zh-CN" altLang="en-US"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&amp;</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  _ , </a:t>
            </a:r>
            <a:r>
              <a:rPr lang="en-US" altLang="zh-CN" sz="2300" b="1" i="1" dirty="0">
                <a:solidFill>
                  <a:schemeClr val="tx1"/>
                </a:solidFill>
                <a:ea typeface="楷体_GB2312" pitchFamily="49" charset="-122"/>
                <a:cs typeface="Times New Roman" pitchFamily="18" charset="0"/>
              </a:rPr>
              <a:t> x </a:t>
            </a:r>
            <a:r>
              <a:rPr lang="en-US" altLang="zh-CN" sz="2300" b="1" dirty="0">
                <a:solidFill>
                  <a:schemeClr val="tx1"/>
                </a:solidFill>
                <a:ea typeface="楷体_GB2312" pitchFamily="49" charset="-122"/>
                <a:cs typeface="Times New Roman" pitchFamily="18" charset="0"/>
              </a:rPr>
              <a:t>)</a:t>
            </a:r>
          </a:p>
          <a:p>
            <a:pPr marL="0" indent="0">
              <a:lnSpc>
                <a:spcPts val="2000"/>
              </a:lnSpc>
              <a:buNone/>
              <a:defRPr/>
            </a:pP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a:t>
            </a:r>
            <a:r>
              <a:rPr lang="zh-CN" altLang="en-US"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   </a:t>
            </a:r>
            <a:r>
              <a:rPr lang="en-US" altLang="zh-CN" sz="2300" b="1" dirty="0">
                <a:solidFill>
                  <a:schemeClr val="tx1"/>
                </a:solidFill>
                <a:ea typeface="楷体_GB2312" pitchFamily="49" charset="-122"/>
                <a:cs typeface="Times New Roman" pitchFamily="18" charset="0"/>
              </a:rPr>
              <a:t> ,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  _ ,  </a:t>
            </a:r>
            <a:r>
              <a:rPr lang="en-US" altLang="zh-CN" sz="2300" b="1" i="1" dirty="0">
                <a:solidFill>
                  <a:schemeClr val="tx1"/>
                </a:solidFill>
                <a:ea typeface="楷体_GB2312" pitchFamily="49" charset="-122"/>
                <a:cs typeface="Times New Roman" pitchFamily="18" charset="0"/>
              </a:rPr>
              <a:t>x </a:t>
            </a:r>
            <a:r>
              <a:rPr lang="en-US" altLang="zh-CN" sz="2300" b="1" dirty="0">
                <a:solidFill>
                  <a:schemeClr val="tx1"/>
                </a:solidFill>
                <a:ea typeface="楷体_GB2312" pitchFamily="49" charset="-122"/>
                <a:cs typeface="Times New Roman" pitchFamily="18" charset="0"/>
              </a:rPr>
              <a:t>)</a:t>
            </a:r>
          </a:p>
          <a:p>
            <a:pPr marL="0" indent="0">
              <a:lnSpc>
                <a:spcPts val="2000"/>
              </a:lnSpc>
              <a:buNone/>
              <a:defRPr/>
            </a:pPr>
            <a:r>
              <a:rPr lang="en-US" altLang="zh-CN" sz="2300" b="1" dirty="0">
                <a:solidFill>
                  <a:srgbClr val="FF0000"/>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x</a:t>
            </a:r>
            <a:r>
              <a:rPr lang="en-US" altLang="zh-CN" sz="2300" b="1" dirty="0">
                <a:solidFill>
                  <a:schemeClr val="tx1"/>
                </a:solidFill>
                <a:ea typeface="楷体_GB2312" pitchFamily="49" charset="-122"/>
                <a:cs typeface="Times New Roman" pitchFamily="18" charset="0"/>
              </a:rPr>
              <a:t> </a:t>
            </a:r>
            <a:r>
              <a:rPr lang="en-US" altLang="zh-CN" sz="2300" b="1" dirty="0">
                <a:solidFill>
                  <a:srgbClr val="FF0000"/>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a:t>
            </a:r>
            <a:r>
              <a:rPr lang="zh-CN" altLang="en-US" sz="2300" b="1" dirty="0">
                <a:solidFill>
                  <a:schemeClr val="tx1"/>
                </a:solidFill>
                <a:ea typeface="楷体_GB2312" pitchFamily="49" charset="-122"/>
                <a:cs typeface="Times New Roman" pitchFamily="18" charset="0"/>
              </a:rPr>
              <a:t>  </a:t>
            </a:r>
            <a:r>
              <a:rPr lang="zh-CN" altLang="en-US" sz="2300" b="1" dirty="0">
                <a:solidFill>
                  <a:srgbClr val="FF0000"/>
                </a:solidFill>
                <a:ea typeface="楷体_GB2312" pitchFamily="49" charset="-122"/>
                <a:cs typeface="Times New Roman" pitchFamily="18" charset="0"/>
              </a:rPr>
              <a:t>*</a:t>
            </a:r>
            <a:r>
              <a:rPr lang="en-US" altLang="zh-CN" sz="2300" b="1" dirty="0">
                <a:solidFill>
                  <a:srgbClr val="FF0000"/>
                </a:solidFill>
                <a:ea typeface="楷体_GB2312" pitchFamily="49" charset="-122"/>
                <a:cs typeface="Times New Roman" pitchFamily="18" charset="0"/>
              </a:rPr>
              <a:t>=     </a:t>
            </a:r>
            <a:r>
              <a:rPr lang="en-US" altLang="zh-CN" sz="2300" b="1" dirty="0">
                <a:solidFill>
                  <a:schemeClr val="tx1"/>
                </a:solidFill>
                <a:ea typeface="楷体_GB2312" pitchFamily="49" charset="-122"/>
                <a:cs typeface="Times New Roman" pitchFamily="18" charset="0"/>
              </a:rPr>
              <a:t>,  </a:t>
            </a:r>
            <a:r>
              <a:rPr lang="en-US" altLang="zh-CN" sz="2300" b="1" i="1" dirty="0">
                <a:solidFill>
                  <a:schemeClr val="tx1"/>
                </a:solidFill>
                <a:ea typeface="楷体_GB2312" pitchFamily="49" charset="-122"/>
                <a:cs typeface="Times New Roman" pitchFamily="18" charset="0"/>
              </a:rPr>
              <a:t>y</a:t>
            </a:r>
            <a:r>
              <a:rPr lang="en-US" altLang="zh-CN" sz="2300" b="1" dirty="0">
                <a:solidFill>
                  <a:schemeClr val="tx1"/>
                </a:solidFill>
                <a:ea typeface="楷体_GB2312" pitchFamily="49" charset="-122"/>
                <a:cs typeface="Times New Roman" pitchFamily="18" charset="0"/>
              </a:rPr>
              <a:t>  ,  _ ,  </a:t>
            </a:r>
            <a:r>
              <a:rPr lang="en-US" altLang="zh-CN" sz="2300" b="1" i="1" dirty="0">
                <a:solidFill>
                  <a:schemeClr val="tx1"/>
                </a:solidFill>
                <a:ea typeface="楷体_GB2312" pitchFamily="49" charset="-122"/>
                <a:cs typeface="Times New Roman" pitchFamily="18" charset="0"/>
              </a:rPr>
              <a:t>x </a:t>
            </a:r>
            <a:r>
              <a:rPr lang="en-US" altLang="zh-CN" sz="2300" b="1" dirty="0">
                <a:solidFill>
                  <a:schemeClr val="tx1"/>
                </a:solidFill>
                <a:ea typeface="楷体_GB2312" pitchFamily="49" charset="-122"/>
                <a:cs typeface="Times New Roman" pitchFamily="18" charset="0"/>
              </a:rPr>
              <a:t>)</a:t>
            </a:r>
          </a:p>
        </p:txBody>
      </p:sp>
      <p:sp>
        <p:nvSpPr>
          <p:cNvPr id="3" name="标题 2"/>
          <p:cNvSpPr>
            <a:spLocks noGrp="1"/>
          </p:cNvSpPr>
          <p:nvPr>
            <p:ph type="title"/>
          </p:nvPr>
        </p:nvSpPr>
        <p:spPr/>
        <p:txBody>
          <a:bodyPr>
            <a:noAutofit/>
          </a:bodyPr>
          <a:lstStyle/>
          <a:p>
            <a:r>
              <a:rPr lang="zh-CN" altLang="en-US" sz="3000" kern="0" spc="300" dirty="0">
                <a:solidFill>
                  <a:schemeClr val="tx1"/>
                </a:solidFill>
                <a:latin typeface="微软雅黑" pitchFamily="34" charset="-122"/>
                <a:ea typeface="微软雅黑" pitchFamily="34" charset="-122"/>
              </a:rPr>
              <a:t>三地址指令的四元式表示</a:t>
            </a:r>
          </a:p>
        </p:txBody>
      </p:sp>
      <p:grpSp>
        <p:nvGrpSpPr>
          <p:cNvPr id="6" name="组合 14"/>
          <p:cNvGrpSpPr/>
          <p:nvPr/>
        </p:nvGrpSpPr>
        <p:grpSpPr>
          <a:xfrm>
            <a:off x="-786" y="195486"/>
            <a:ext cx="756363" cy="432048"/>
            <a:chOff x="-786" y="195486"/>
            <a:chExt cx="756363" cy="432048"/>
          </a:xfrm>
        </p:grpSpPr>
        <p:sp>
          <p:nvSpPr>
            <p:cNvPr id="7" name="五边形 6"/>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五边形 7"/>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8"/>
          <p:cNvSpPr/>
          <p:nvPr/>
        </p:nvSpPr>
        <p:spPr>
          <a:xfrm>
            <a:off x="5508104" y="4172735"/>
            <a:ext cx="2952328" cy="646331"/>
          </a:xfrm>
          <a:prstGeom prst="rect">
            <a:avLst/>
          </a:prstGeom>
          <a:solidFill>
            <a:schemeClr val="accent5">
              <a:lumMod val="60000"/>
              <a:lumOff val="40000"/>
            </a:schemeClr>
          </a:solidFill>
          <a:ln>
            <a:solidFill>
              <a:schemeClr val="tx1"/>
            </a:solidFill>
          </a:ln>
        </p:spPr>
        <p:txBody>
          <a:bodyPr wrap="square">
            <a:spAutoFit/>
          </a:bodyPr>
          <a:lstStyle/>
          <a:p>
            <a:pPr>
              <a:defRPr/>
            </a:pPr>
            <a:r>
              <a:rPr lang="zh-CN" altLang="en-US" b="1" dirty="0">
                <a:latin typeface="Times New Roman" pitchFamily="18" charset="0"/>
                <a:ea typeface="楷体" pitchFamily="49" charset="-122"/>
                <a:cs typeface="Times New Roman" pitchFamily="18" charset="0"/>
              </a:rPr>
              <a:t>三地址指令序列唯一确定了运算完成的顺序</a:t>
            </a:r>
          </a:p>
        </p:txBody>
      </p:sp>
    </p:spTree>
    <p:extLst>
      <p:ext uri="{BB962C8B-B14F-4D97-AF65-F5344CB8AC3E}">
        <p14:creationId xmlns:p14="http://schemas.microsoft.com/office/powerpoint/2010/main" val="31394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000" kern="0" spc="300" dirty="0">
                <a:solidFill>
                  <a:schemeClr val="tx1"/>
                </a:solidFill>
                <a:latin typeface="微软雅黑" pitchFamily="34" charset="-122"/>
                <a:ea typeface="微软雅黑" pitchFamily="34" charset="-122"/>
              </a:rPr>
              <a:t>中间代码生成的例子</a:t>
            </a:r>
          </a:p>
        </p:txBody>
      </p:sp>
      <p:grpSp>
        <p:nvGrpSpPr>
          <p:cNvPr id="4" name="组合 3"/>
          <p:cNvGrpSpPr/>
          <p:nvPr/>
        </p:nvGrpSpPr>
        <p:grpSpPr>
          <a:xfrm>
            <a:off x="-36512" y="1034522"/>
            <a:ext cx="6573744" cy="4057508"/>
            <a:chOff x="-36512" y="2611852"/>
            <a:chExt cx="6573744" cy="4057508"/>
          </a:xfrm>
        </p:grpSpPr>
        <p:sp>
          <p:nvSpPr>
            <p:cNvPr id="5" name="Line 47"/>
            <p:cNvSpPr>
              <a:spLocks noChangeShapeType="1"/>
            </p:cNvSpPr>
            <p:nvPr/>
          </p:nvSpPr>
          <p:spPr bwMode="auto">
            <a:xfrm flipH="1">
              <a:off x="491107" y="3513205"/>
              <a:ext cx="272630" cy="2551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6" name="Line 48"/>
            <p:cNvSpPr>
              <a:spLocks noChangeShapeType="1"/>
            </p:cNvSpPr>
            <p:nvPr/>
          </p:nvSpPr>
          <p:spPr bwMode="auto">
            <a:xfrm>
              <a:off x="773264" y="3513205"/>
              <a:ext cx="1588" cy="334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7" name="Line 49"/>
            <p:cNvSpPr>
              <a:spLocks noChangeShapeType="1"/>
            </p:cNvSpPr>
            <p:nvPr/>
          </p:nvSpPr>
          <p:spPr bwMode="auto">
            <a:xfrm>
              <a:off x="773265" y="3513205"/>
              <a:ext cx="421752" cy="2160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8" name="Rectangle 51"/>
            <p:cNvSpPr>
              <a:spLocks noChangeArrowheads="1"/>
            </p:cNvSpPr>
            <p:nvPr/>
          </p:nvSpPr>
          <p:spPr bwMode="auto">
            <a:xfrm>
              <a:off x="1329113" y="2611852"/>
              <a:ext cx="314189" cy="37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ea typeface="楷体_GB2312" pitchFamily="49" charset="-122"/>
                  <a:cs typeface="Times New Roman" panose="02020603050405020304" pitchFamily="18" charset="0"/>
                </a:rPr>
                <a:t>S</a:t>
              </a:r>
            </a:p>
          </p:txBody>
        </p:sp>
        <p:sp>
          <p:nvSpPr>
            <p:cNvPr id="9" name="Rectangle 53"/>
            <p:cNvSpPr>
              <a:spLocks noChangeArrowheads="1"/>
            </p:cNvSpPr>
            <p:nvPr/>
          </p:nvSpPr>
          <p:spPr bwMode="auto">
            <a:xfrm>
              <a:off x="227955" y="4307031"/>
              <a:ext cx="455253" cy="53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a:t>
              </a:r>
              <a:r>
                <a:rPr kumimoji="1" lang="en-US" altLang="zh-CN" b="1" dirty="0">
                  <a:solidFill>
                    <a:srgbClr val="FF0000"/>
                  </a:solidFill>
                  <a:latin typeface="Times New Roman" pitchFamily="18" charset="0"/>
                  <a:cs typeface="Times New Roman" panose="02020603050405020304" pitchFamily="18" charset="0"/>
                </a:rPr>
                <a:t>a</a:t>
              </a:r>
              <a:r>
                <a:rPr kumimoji="1" lang="en-US" altLang="zh-CN" b="1" dirty="0">
                  <a:latin typeface="Times New Roman" pitchFamily="18" charset="0"/>
                  <a:cs typeface="Times New Roman" panose="02020603050405020304" pitchFamily="18" charset="0"/>
                </a:rPr>
                <a:t>)</a:t>
              </a:r>
            </a:p>
          </p:txBody>
        </p:sp>
        <p:sp>
          <p:nvSpPr>
            <p:cNvPr id="10" name="Rectangle 54"/>
            <p:cNvSpPr>
              <a:spLocks noChangeArrowheads="1"/>
            </p:cNvSpPr>
            <p:nvPr/>
          </p:nvSpPr>
          <p:spPr bwMode="auto">
            <a:xfrm>
              <a:off x="-36512" y="3200815"/>
              <a:ext cx="2853345"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dirty="0">
                  <a:solidFill>
                    <a:srgbClr val="FF0000"/>
                  </a:solidFill>
                  <a:latin typeface="Times New Roman" panose="02020603050405020304" pitchFamily="18" charset="0"/>
                  <a:cs typeface="Times New Roman" panose="02020603050405020304" pitchFamily="18" charset="0"/>
                </a:rPr>
                <a:t>while  </a:t>
              </a:r>
              <a:r>
                <a:rPr kumimoji="1" lang="en-US" altLang="zh-CN" b="1" i="1" dirty="0">
                  <a:latin typeface="Times New Roman" pitchFamily="18" charset="0"/>
                  <a:cs typeface="Times New Roman" panose="02020603050405020304" pitchFamily="18" charset="0"/>
                </a:rPr>
                <a:t>B  </a:t>
              </a:r>
              <a:r>
                <a:rPr kumimoji="1" lang="en-US" altLang="zh-CN" b="1" dirty="0">
                  <a:latin typeface="Times New Roman" pitchFamily="18" charset="0"/>
                  <a:cs typeface="Times New Roman" panose="02020603050405020304" pitchFamily="18" charset="0"/>
                </a:rPr>
                <a:t>          </a:t>
              </a:r>
              <a:r>
                <a:rPr kumimoji="1" lang="en-US" altLang="zh-CN" b="1" dirty="0">
                  <a:solidFill>
                    <a:srgbClr val="FF0000"/>
                  </a:solidFill>
                  <a:latin typeface="Times New Roman" pitchFamily="18" charset="0"/>
                  <a:cs typeface="Times New Roman" panose="02020603050405020304" pitchFamily="18" charset="0"/>
                </a:rPr>
                <a:t>do</a:t>
              </a:r>
              <a:r>
                <a:rPr kumimoji="1" lang="en-US" altLang="zh-CN" b="1" dirty="0">
                  <a:latin typeface="Times New Roman" pitchFamily="18" charset="0"/>
                  <a:cs typeface="Times New Roman" panose="02020603050405020304" pitchFamily="18" charset="0"/>
                </a:rPr>
                <a:t>              </a:t>
              </a:r>
              <a:r>
                <a:rPr kumimoji="1" lang="en-US" altLang="zh-CN" b="1" i="1" dirty="0">
                  <a:latin typeface="Times New Roman" pitchFamily="18" charset="0"/>
                  <a:cs typeface="Times New Roman" panose="02020603050405020304" pitchFamily="18" charset="0"/>
                </a:rPr>
                <a:t>S</a:t>
              </a:r>
            </a:p>
          </p:txBody>
        </p:sp>
        <p:sp>
          <p:nvSpPr>
            <p:cNvPr id="11" name="Line 55"/>
            <p:cNvSpPr>
              <a:spLocks noChangeShapeType="1"/>
            </p:cNvSpPr>
            <p:nvPr/>
          </p:nvSpPr>
          <p:spPr bwMode="auto">
            <a:xfrm flipH="1">
              <a:off x="491108" y="3010315"/>
              <a:ext cx="1145979" cy="2241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2" name="Line 56"/>
            <p:cNvSpPr>
              <a:spLocks noChangeShapeType="1"/>
            </p:cNvSpPr>
            <p:nvPr/>
          </p:nvSpPr>
          <p:spPr bwMode="auto">
            <a:xfrm>
              <a:off x="1637088" y="3010315"/>
              <a:ext cx="958062" cy="2160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3" name="Rectangle 57"/>
            <p:cNvSpPr>
              <a:spLocks noChangeArrowheads="1"/>
            </p:cNvSpPr>
            <p:nvPr/>
          </p:nvSpPr>
          <p:spPr bwMode="auto">
            <a:xfrm>
              <a:off x="270905" y="3729229"/>
              <a:ext cx="1117935" cy="37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err="1">
                  <a:latin typeface="Times New Roman" pitchFamily="18" charset="0"/>
                  <a:cs typeface="Times New Roman" panose="02020603050405020304" pitchFamily="18" charset="0"/>
                </a:rPr>
                <a:t>relop</a:t>
              </a:r>
              <a:r>
                <a:rPr kumimoji="1" lang="en-US" altLang="zh-CN" b="1" dirty="0">
                  <a:latin typeface="Times New Roman" pitchFamily="18" charset="0"/>
                  <a:cs typeface="Times New Roman" panose="02020603050405020304" pitchFamily="18" charset="0"/>
                </a:rPr>
                <a:t> </a:t>
              </a:r>
              <a:r>
                <a:rPr kumimoji="1" lang="en-US" altLang="zh-CN" b="1" i="1" dirty="0">
                  <a:latin typeface="Times New Roman" pitchFamily="18" charset="0"/>
                  <a:cs typeface="Times New Roman" panose="02020603050405020304" pitchFamily="18" charset="0"/>
                </a:rPr>
                <a:t>E</a:t>
              </a:r>
            </a:p>
          </p:txBody>
        </p:sp>
        <p:sp>
          <p:nvSpPr>
            <p:cNvPr id="14" name="Line 59"/>
            <p:cNvSpPr>
              <a:spLocks noChangeShapeType="1"/>
            </p:cNvSpPr>
            <p:nvPr/>
          </p:nvSpPr>
          <p:spPr bwMode="auto">
            <a:xfrm flipH="1">
              <a:off x="1637088" y="3010315"/>
              <a:ext cx="0" cy="2746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5" name="Line 60"/>
            <p:cNvSpPr>
              <a:spLocks noChangeShapeType="1"/>
            </p:cNvSpPr>
            <p:nvPr/>
          </p:nvSpPr>
          <p:spPr bwMode="auto">
            <a:xfrm flipH="1">
              <a:off x="447440" y="4024818"/>
              <a:ext cx="0"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6" name="Rectangle 62"/>
            <p:cNvSpPr>
              <a:spLocks noChangeArrowheads="1"/>
            </p:cNvSpPr>
            <p:nvPr/>
          </p:nvSpPr>
          <p:spPr bwMode="auto">
            <a:xfrm>
              <a:off x="1475656" y="3801237"/>
              <a:ext cx="4706417"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dirty="0">
                  <a:solidFill>
                    <a:srgbClr val="FF0000"/>
                  </a:solidFill>
                  <a:latin typeface="Times New Roman" pitchFamily="18" charset="0"/>
                  <a:cs typeface="Times New Roman" panose="02020603050405020304" pitchFamily="18" charset="0"/>
                </a:rPr>
                <a:t>if</a:t>
              </a:r>
              <a:r>
                <a:rPr kumimoji="1" lang="en-US" altLang="zh-CN" b="1" dirty="0">
                  <a:latin typeface="Times New Roman" pitchFamily="18" charset="0"/>
                  <a:cs typeface="Times New Roman" panose="02020603050405020304" pitchFamily="18" charset="0"/>
                </a:rPr>
                <a:t>     </a:t>
              </a:r>
              <a:r>
                <a:rPr kumimoji="1" lang="en-US" altLang="zh-CN" b="1" i="1" dirty="0">
                  <a:latin typeface="Times New Roman" pitchFamily="18" charset="0"/>
                  <a:cs typeface="Times New Roman" panose="02020603050405020304" pitchFamily="18" charset="0"/>
                </a:rPr>
                <a:t>B</a:t>
              </a:r>
              <a:r>
                <a:rPr kumimoji="1" lang="en-US" altLang="zh-CN" b="1" dirty="0">
                  <a:latin typeface="Times New Roman" pitchFamily="18" charset="0"/>
                  <a:cs typeface="Times New Roman" panose="02020603050405020304" pitchFamily="18" charset="0"/>
                </a:rPr>
                <a:t>      </a:t>
              </a:r>
              <a:r>
                <a:rPr kumimoji="1" lang="en-US" altLang="zh-CN" b="1" dirty="0">
                  <a:solidFill>
                    <a:srgbClr val="FF0000"/>
                  </a:solidFill>
                  <a:latin typeface="Times New Roman" pitchFamily="18" charset="0"/>
                  <a:cs typeface="Times New Roman" panose="02020603050405020304" pitchFamily="18" charset="0"/>
                </a:rPr>
                <a:t>then</a:t>
              </a:r>
              <a:r>
                <a:rPr kumimoji="1" lang="en-US" altLang="zh-CN" b="1" dirty="0">
                  <a:latin typeface="Times New Roman" pitchFamily="18" charset="0"/>
                  <a:cs typeface="Times New Roman" panose="02020603050405020304" pitchFamily="18" charset="0"/>
                </a:rPr>
                <a:t>           </a:t>
              </a:r>
              <a:r>
                <a:rPr kumimoji="1" lang="en-US" altLang="zh-CN" b="1" i="1" dirty="0">
                  <a:latin typeface="Times New Roman" pitchFamily="18" charset="0"/>
                  <a:cs typeface="Times New Roman" panose="02020603050405020304" pitchFamily="18" charset="0"/>
                </a:rPr>
                <a:t>S</a:t>
              </a:r>
              <a:r>
                <a:rPr kumimoji="1" lang="en-US" altLang="zh-CN" b="1" dirty="0">
                  <a:latin typeface="Times New Roman" pitchFamily="18" charset="0"/>
                  <a:cs typeface="Times New Roman" panose="02020603050405020304" pitchFamily="18" charset="0"/>
                </a:rPr>
                <a:t>          </a:t>
              </a:r>
              <a:r>
                <a:rPr kumimoji="1" lang="en-US" altLang="zh-CN" b="1" dirty="0">
                  <a:solidFill>
                    <a:srgbClr val="FF0000"/>
                  </a:solidFill>
                  <a:latin typeface="Times New Roman" pitchFamily="18" charset="0"/>
                  <a:cs typeface="Times New Roman" panose="02020603050405020304" pitchFamily="18" charset="0"/>
                </a:rPr>
                <a:t>else</a:t>
              </a:r>
              <a:r>
                <a:rPr kumimoji="1" lang="en-US" altLang="zh-CN" b="1" dirty="0">
                  <a:latin typeface="Times New Roman" pitchFamily="18" charset="0"/>
                  <a:cs typeface="Times New Roman" panose="02020603050405020304" pitchFamily="18" charset="0"/>
                </a:rPr>
                <a:t>                     </a:t>
              </a:r>
              <a:r>
                <a:rPr kumimoji="1" lang="en-US" altLang="zh-CN" b="1" i="1" dirty="0">
                  <a:latin typeface="Times New Roman" pitchFamily="18" charset="0"/>
                  <a:cs typeface="Times New Roman" panose="02020603050405020304" pitchFamily="18" charset="0"/>
                </a:rPr>
                <a:t>S</a:t>
              </a:r>
              <a:endParaRPr kumimoji="1" lang="zh-CN" altLang="en-US" b="1" i="1" dirty="0">
                <a:latin typeface="Times New Roman" pitchFamily="18" charset="0"/>
                <a:cs typeface="Times New Roman" panose="02020603050405020304" pitchFamily="18" charset="0"/>
              </a:endParaRPr>
            </a:p>
          </p:txBody>
        </p:sp>
        <p:sp>
          <p:nvSpPr>
            <p:cNvPr id="17" name="Line 63"/>
            <p:cNvSpPr>
              <a:spLocks noChangeShapeType="1"/>
            </p:cNvSpPr>
            <p:nvPr/>
          </p:nvSpPr>
          <p:spPr bwMode="auto">
            <a:xfrm flipH="1">
              <a:off x="1763216" y="3585213"/>
              <a:ext cx="925513" cy="244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8" name="Line 65"/>
            <p:cNvSpPr>
              <a:spLocks noChangeShapeType="1"/>
            </p:cNvSpPr>
            <p:nvPr/>
          </p:nvSpPr>
          <p:spPr bwMode="auto">
            <a:xfrm>
              <a:off x="2698254" y="3585213"/>
              <a:ext cx="3044856" cy="3226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19" name="Line 66"/>
            <p:cNvSpPr>
              <a:spLocks noChangeShapeType="1"/>
            </p:cNvSpPr>
            <p:nvPr/>
          </p:nvSpPr>
          <p:spPr bwMode="auto">
            <a:xfrm flipH="1">
              <a:off x="1198150" y="4097482"/>
              <a:ext cx="0" cy="244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0" name="Rectangle 69"/>
            <p:cNvSpPr>
              <a:spLocks noChangeArrowheads="1"/>
            </p:cNvSpPr>
            <p:nvPr/>
          </p:nvSpPr>
          <p:spPr bwMode="auto">
            <a:xfrm>
              <a:off x="971600" y="4321871"/>
              <a:ext cx="468077" cy="53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rgbClr val="3333CC"/>
                </a:buClr>
                <a:buSzPct val="75000"/>
              </a:pPr>
              <a:r>
                <a:rPr kumimoji="1" lang="en-US" altLang="zh-CN" b="1" dirty="0">
                  <a:latin typeface="Times New Roman" pitchFamily="18" charset="0"/>
                  <a:cs typeface="Times New Roman" panose="02020603050405020304" pitchFamily="18" charset="0"/>
                </a:rPr>
                <a:t>id</a:t>
              </a:r>
            </a:p>
            <a:p>
              <a:pPr eaLnBrk="0" hangingPunct="0">
                <a:lnSpc>
                  <a:spcPts val="1500"/>
                </a:lnSpc>
                <a:spcBef>
                  <a:spcPct val="20000"/>
                </a:spcBef>
                <a:buClr>
                  <a:srgbClr val="3333CC"/>
                </a:buClr>
                <a:buSzPct val="75000"/>
              </a:pPr>
              <a:r>
                <a:rPr kumimoji="1" lang="en-US" altLang="zh-CN" b="1" dirty="0">
                  <a:latin typeface="Times New Roman" pitchFamily="18" charset="0"/>
                  <a:cs typeface="Times New Roman" panose="02020603050405020304" pitchFamily="18" charset="0"/>
                </a:rPr>
                <a:t>(</a:t>
              </a:r>
              <a:r>
                <a:rPr kumimoji="1" lang="en-US" altLang="zh-CN" b="1" dirty="0">
                  <a:solidFill>
                    <a:srgbClr val="FF0000"/>
                  </a:solidFill>
                  <a:latin typeface="Times New Roman" pitchFamily="18" charset="0"/>
                  <a:cs typeface="Times New Roman" panose="02020603050405020304" pitchFamily="18" charset="0"/>
                </a:rPr>
                <a:t>b</a:t>
              </a:r>
              <a:r>
                <a:rPr kumimoji="1" lang="en-US" altLang="zh-CN" b="1" dirty="0">
                  <a:latin typeface="Times New Roman" pitchFamily="18" charset="0"/>
                  <a:cs typeface="Times New Roman" panose="02020603050405020304" pitchFamily="18" charset="0"/>
                </a:rPr>
                <a:t>)</a:t>
              </a:r>
            </a:p>
          </p:txBody>
        </p:sp>
        <p:sp>
          <p:nvSpPr>
            <p:cNvPr id="21" name="Line 59"/>
            <p:cNvSpPr>
              <a:spLocks noChangeShapeType="1"/>
            </p:cNvSpPr>
            <p:nvPr/>
          </p:nvSpPr>
          <p:spPr bwMode="auto">
            <a:xfrm flipH="1">
              <a:off x="849688" y="3030953"/>
              <a:ext cx="787400" cy="257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2" name="Rectangle 69"/>
            <p:cNvSpPr>
              <a:spLocks noChangeArrowheads="1"/>
            </p:cNvSpPr>
            <p:nvPr/>
          </p:nvSpPr>
          <p:spPr bwMode="auto">
            <a:xfrm>
              <a:off x="572325" y="3989487"/>
              <a:ext cx="471283"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rgbClr val="3333CC"/>
                </a:buClr>
                <a:buSzPct val="75000"/>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&lt;</a:t>
              </a:r>
              <a:r>
                <a:rPr kumimoji="1" lang="en-US" altLang="zh-CN" b="1" dirty="0">
                  <a:latin typeface="Times New Roman" panose="02020603050405020304" pitchFamily="18" charset="0"/>
                  <a:cs typeface="Times New Roman" panose="02020603050405020304" pitchFamily="18" charset="0"/>
                </a:rPr>
                <a:t>)</a:t>
              </a:r>
            </a:p>
          </p:txBody>
        </p:sp>
        <p:sp>
          <p:nvSpPr>
            <p:cNvPr id="23" name="Line 47"/>
            <p:cNvSpPr>
              <a:spLocks noChangeShapeType="1"/>
            </p:cNvSpPr>
            <p:nvPr/>
          </p:nvSpPr>
          <p:spPr bwMode="auto">
            <a:xfrm flipH="1">
              <a:off x="1637359" y="4179549"/>
              <a:ext cx="350515" cy="216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4" name="Line 48"/>
            <p:cNvSpPr>
              <a:spLocks noChangeShapeType="1"/>
            </p:cNvSpPr>
            <p:nvPr/>
          </p:nvSpPr>
          <p:spPr bwMode="auto">
            <a:xfrm>
              <a:off x="1997400" y="4179549"/>
              <a:ext cx="1588" cy="334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5" name="Line 49"/>
            <p:cNvSpPr>
              <a:spLocks noChangeShapeType="1"/>
            </p:cNvSpPr>
            <p:nvPr/>
          </p:nvSpPr>
          <p:spPr bwMode="auto">
            <a:xfrm>
              <a:off x="1997400" y="4179550"/>
              <a:ext cx="461199" cy="2073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6" name="Rectangle 53"/>
            <p:cNvSpPr>
              <a:spLocks noChangeArrowheads="1"/>
            </p:cNvSpPr>
            <p:nvPr/>
          </p:nvSpPr>
          <p:spPr bwMode="auto">
            <a:xfrm>
              <a:off x="1393267" y="4973375"/>
              <a:ext cx="442429" cy="539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itchFamily="18" charset="0"/>
                  <a:cs typeface="Times New Roman" panose="02020603050405020304" pitchFamily="18" charset="0"/>
                </a:rPr>
                <a:t>c</a:t>
              </a:r>
              <a:r>
                <a:rPr kumimoji="1" lang="en-US" altLang="zh-CN" b="1" dirty="0">
                  <a:latin typeface="Times New Roman" pitchFamily="18" charset="0"/>
                  <a:cs typeface="Times New Roman" panose="02020603050405020304" pitchFamily="18" charset="0"/>
                </a:rPr>
                <a:t>)</a:t>
              </a:r>
            </a:p>
          </p:txBody>
        </p:sp>
        <p:sp>
          <p:nvSpPr>
            <p:cNvPr id="27" name="Rectangle 57"/>
            <p:cNvSpPr>
              <a:spLocks noChangeArrowheads="1"/>
            </p:cNvSpPr>
            <p:nvPr/>
          </p:nvSpPr>
          <p:spPr bwMode="auto">
            <a:xfrm>
              <a:off x="1495041" y="4395573"/>
              <a:ext cx="1175643" cy="37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err="1">
                  <a:latin typeface="Times New Roman" pitchFamily="18" charset="0"/>
                  <a:cs typeface="Times New Roman" panose="02020603050405020304" pitchFamily="18" charset="0"/>
                </a:rPr>
                <a:t>relop</a:t>
              </a:r>
              <a:r>
                <a:rPr kumimoji="1" lang="en-US" altLang="zh-CN" b="1" dirty="0">
                  <a:latin typeface="Times New Roman" pitchFamily="18" charset="0"/>
                  <a:cs typeface="Times New Roman" panose="02020603050405020304" pitchFamily="18" charset="0"/>
                </a:rPr>
                <a:t>  </a:t>
              </a:r>
              <a:r>
                <a:rPr kumimoji="1" lang="en-US" altLang="zh-CN" b="1" i="1" dirty="0">
                  <a:latin typeface="Times New Roman" pitchFamily="18" charset="0"/>
                  <a:cs typeface="Times New Roman" panose="02020603050405020304" pitchFamily="18" charset="0"/>
                </a:rPr>
                <a:t>E</a:t>
              </a:r>
            </a:p>
          </p:txBody>
        </p:sp>
        <p:sp>
          <p:nvSpPr>
            <p:cNvPr id="28" name="Line 60"/>
            <p:cNvSpPr>
              <a:spLocks noChangeShapeType="1"/>
            </p:cNvSpPr>
            <p:nvPr/>
          </p:nvSpPr>
          <p:spPr bwMode="auto">
            <a:xfrm flipH="1">
              <a:off x="1612752" y="4691162"/>
              <a:ext cx="0"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29" name="Line 66"/>
            <p:cNvSpPr>
              <a:spLocks noChangeShapeType="1"/>
            </p:cNvSpPr>
            <p:nvPr/>
          </p:nvSpPr>
          <p:spPr bwMode="auto">
            <a:xfrm flipH="1">
              <a:off x="2458599" y="4763826"/>
              <a:ext cx="0" cy="244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0" name="Line 64"/>
            <p:cNvSpPr>
              <a:spLocks noChangeShapeType="1"/>
            </p:cNvSpPr>
            <p:nvPr/>
          </p:nvSpPr>
          <p:spPr bwMode="auto">
            <a:xfrm flipH="1">
              <a:off x="2050950" y="3585213"/>
              <a:ext cx="648842" cy="27637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1" name="Line 64"/>
            <p:cNvSpPr>
              <a:spLocks noChangeShapeType="1"/>
            </p:cNvSpPr>
            <p:nvPr/>
          </p:nvSpPr>
          <p:spPr bwMode="auto">
            <a:xfrm flipH="1">
              <a:off x="2688728" y="3585213"/>
              <a:ext cx="11061" cy="27637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2" name="Line 64"/>
            <p:cNvSpPr>
              <a:spLocks noChangeShapeType="1"/>
            </p:cNvSpPr>
            <p:nvPr/>
          </p:nvSpPr>
          <p:spPr bwMode="auto">
            <a:xfrm>
              <a:off x="2699791" y="3585213"/>
              <a:ext cx="899840" cy="3226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3" name="Line 64"/>
            <p:cNvSpPr>
              <a:spLocks noChangeShapeType="1"/>
            </p:cNvSpPr>
            <p:nvPr/>
          </p:nvSpPr>
          <p:spPr bwMode="auto">
            <a:xfrm>
              <a:off x="2699792" y="3585214"/>
              <a:ext cx="1658398" cy="3313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4" name="Rectangle 54"/>
            <p:cNvSpPr>
              <a:spLocks noChangeArrowheads="1"/>
            </p:cNvSpPr>
            <p:nvPr/>
          </p:nvSpPr>
          <p:spPr bwMode="auto">
            <a:xfrm>
              <a:off x="2681904" y="4351777"/>
              <a:ext cx="2276264"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dirty="0">
                  <a:solidFill>
                    <a:srgbClr val="FF0000"/>
                  </a:solidFill>
                  <a:latin typeface="Times New Roman" panose="02020603050405020304" pitchFamily="18" charset="0"/>
                  <a:cs typeface="Times New Roman" panose="02020603050405020304" pitchFamily="18" charset="0"/>
                </a:rPr>
                <a:t>while</a:t>
              </a:r>
              <a:r>
                <a:rPr kumimoji="1" lang="en-US" altLang="zh-CN" b="1" dirty="0">
                  <a:latin typeface="Times New Roman" pitchFamily="18" charset="0"/>
                  <a:cs typeface="Times New Roman" panose="02020603050405020304" pitchFamily="18" charset="0"/>
                </a:rPr>
                <a:t>  </a:t>
              </a:r>
              <a:r>
                <a:rPr kumimoji="1" lang="en-US" altLang="zh-CN" b="1" i="1" dirty="0">
                  <a:latin typeface="Times New Roman" pitchFamily="18" charset="0"/>
                  <a:cs typeface="Times New Roman" panose="02020603050405020304" pitchFamily="18" charset="0"/>
                </a:rPr>
                <a:t>B</a:t>
              </a:r>
              <a:r>
                <a:rPr kumimoji="1" lang="en-US" altLang="zh-CN" b="1" dirty="0">
                  <a:latin typeface="Times New Roman" pitchFamily="18" charset="0"/>
                  <a:cs typeface="Times New Roman" panose="02020603050405020304" pitchFamily="18" charset="0"/>
                </a:rPr>
                <a:t>        </a:t>
              </a:r>
              <a:r>
                <a:rPr kumimoji="1" lang="en-US" altLang="zh-CN" b="1" dirty="0">
                  <a:solidFill>
                    <a:srgbClr val="FF0000"/>
                  </a:solidFill>
                  <a:latin typeface="Times New Roman" pitchFamily="18" charset="0"/>
                  <a:cs typeface="Times New Roman" panose="02020603050405020304" pitchFamily="18" charset="0"/>
                </a:rPr>
                <a:t>do</a:t>
              </a:r>
              <a:r>
                <a:rPr kumimoji="1" lang="en-US" altLang="zh-CN" b="1" dirty="0">
                  <a:latin typeface="Times New Roman" pitchFamily="18" charset="0"/>
                  <a:cs typeface="Times New Roman" panose="02020603050405020304" pitchFamily="18" charset="0"/>
                </a:rPr>
                <a:t>        </a:t>
              </a:r>
              <a:r>
                <a:rPr kumimoji="1" lang="en-US" altLang="zh-CN" b="1" i="1" dirty="0">
                  <a:latin typeface="Times New Roman" pitchFamily="18" charset="0"/>
                  <a:cs typeface="Times New Roman" panose="02020603050405020304" pitchFamily="18" charset="0"/>
                </a:rPr>
                <a:t>S</a:t>
              </a:r>
            </a:p>
          </p:txBody>
        </p:sp>
        <p:sp>
          <p:nvSpPr>
            <p:cNvPr id="35" name="Line 55"/>
            <p:cNvSpPr>
              <a:spLocks noChangeShapeType="1"/>
            </p:cNvSpPr>
            <p:nvPr/>
          </p:nvSpPr>
          <p:spPr bwMode="auto">
            <a:xfrm flipH="1">
              <a:off x="3209524" y="4155349"/>
              <a:ext cx="437598" cy="2300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6" name="Line 56"/>
            <p:cNvSpPr>
              <a:spLocks noChangeShapeType="1"/>
            </p:cNvSpPr>
            <p:nvPr/>
          </p:nvSpPr>
          <p:spPr bwMode="auto">
            <a:xfrm>
              <a:off x="3680249" y="4156809"/>
              <a:ext cx="1072173" cy="2455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7" name="Line 59"/>
            <p:cNvSpPr>
              <a:spLocks noChangeShapeType="1"/>
            </p:cNvSpPr>
            <p:nvPr/>
          </p:nvSpPr>
          <p:spPr bwMode="auto">
            <a:xfrm>
              <a:off x="3680249" y="4155348"/>
              <a:ext cx="453391" cy="2824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8" name="Line 59"/>
            <p:cNvSpPr>
              <a:spLocks noChangeShapeType="1"/>
            </p:cNvSpPr>
            <p:nvPr/>
          </p:nvSpPr>
          <p:spPr bwMode="auto">
            <a:xfrm flipH="1">
              <a:off x="3568104" y="4156809"/>
              <a:ext cx="90238" cy="2822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39" name="Line 47"/>
            <p:cNvSpPr>
              <a:spLocks noChangeShapeType="1"/>
            </p:cNvSpPr>
            <p:nvPr/>
          </p:nvSpPr>
          <p:spPr bwMode="auto">
            <a:xfrm flipH="1">
              <a:off x="3191146" y="4755613"/>
              <a:ext cx="272630" cy="2551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0" name="Line 48"/>
            <p:cNvSpPr>
              <a:spLocks noChangeShapeType="1"/>
            </p:cNvSpPr>
            <p:nvPr/>
          </p:nvSpPr>
          <p:spPr bwMode="auto">
            <a:xfrm>
              <a:off x="3473303" y="4755613"/>
              <a:ext cx="1588" cy="334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1" name="Line 49"/>
            <p:cNvSpPr>
              <a:spLocks noChangeShapeType="1"/>
            </p:cNvSpPr>
            <p:nvPr/>
          </p:nvSpPr>
          <p:spPr bwMode="auto">
            <a:xfrm>
              <a:off x="3473304" y="4755613"/>
              <a:ext cx="421752" cy="2160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2" name="Rectangle 57"/>
            <p:cNvSpPr>
              <a:spLocks noChangeArrowheads="1"/>
            </p:cNvSpPr>
            <p:nvPr/>
          </p:nvSpPr>
          <p:spPr bwMode="auto">
            <a:xfrm>
              <a:off x="2970944" y="4971637"/>
              <a:ext cx="1117935" cy="37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err="1">
                  <a:latin typeface="Times New Roman" pitchFamily="18" charset="0"/>
                  <a:cs typeface="Times New Roman" panose="02020603050405020304" pitchFamily="18" charset="0"/>
                </a:rPr>
                <a:t>relop</a:t>
              </a:r>
              <a:r>
                <a:rPr kumimoji="1" lang="en-US" altLang="zh-CN" b="1" dirty="0">
                  <a:latin typeface="Times New Roman" pitchFamily="18" charset="0"/>
                  <a:cs typeface="Times New Roman" panose="02020603050405020304" pitchFamily="18" charset="0"/>
                </a:rPr>
                <a:t> </a:t>
              </a:r>
              <a:r>
                <a:rPr kumimoji="1" lang="en-US" altLang="zh-CN" b="1" i="1" dirty="0">
                  <a:latin typeface="Times New Roman" pitchFamily="18" charset="0"/>
                  <a:cs typeface="Times New Roman" panose="02020603050405020304" pitchFamily="18" charset="0"/>
                </a:rPr>
                <a:t>E</a:t>
              </a:r>
            </a:p>
          </p:txBody>
        </p:sp>
        <p:sp>
          <p:nvSpPr>
            <p:cNvPr id="43" name="Line 60"/>
            <p:cNvSpPr>
              <a:spLocks noChangeShapeType="1"/>
            </p:cNvSpPr>
            <p:nvPr/>
          </p:nvSpPr>
          <p:spPr bwMode="auto">
            <a:xfrm flipH="1">
              <a:off x="3147479" y="5267226"/>
              <a:ext cx="0"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4" name="Line 66"/>
            <p:cNvSpPr>
              <a:spLocks noChangeShapeType="1"/>
            </p:cNvSpPr>
            <p:nvPr/>
          </p:nvSpPr>
          <p:spPr bwMode="auto">
            <a:xfrm flipH="1">
              <a:off x="3898189" y="5339890"/>
              <a:ext cx="0" cy="244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5" name="Rectangle 54"/>
            <p:cNvSpPr>
              <a:spLocks noChangeArrowheads="1"/>
            </p:cNvSpPr>
            <p:nvPr/>
          </p:nvSpPr>
          <p:spPr bwMode="auto">
            <a:xfrm>
              <a:off x="4224989" y="4975542"/>
              <a:ext cx="1375377" cy="75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    </a:t>
              </a:r>
              <a:r>
                <a:rPr kumimoji="1"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a:t>
              </a:r>
            </a:p>
            <a:p>
              <a:pPr eaLnBrk="0" hangingPunct="0">
                <a:lnSpc>
                  <a:spcPct val="1100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a:t>
              </a:r>
              <a:r>
                <a:rPr kumimoji="1" lang="en-US" altLang="zh-CN" b="1" dirty="0">
                  <a:solidFill>
                    <a:srgbClr val="FF0000"/>
                  </a:solidFill>
                  <a:latin typeface="Times New Roman" pitchFamily="18" charset="0"/>
                  <a:cs typeface="Times New Roman" panose="02020603050405020304" pitchFamily="18" charset="0"/>
                </a:rPr>
                <a:t>z</a:t>
              </a:r>
              <a:r>
                <a:rPr kumimoji="1" lang="en-US" altLang="zh-CN" b="1" dirty="0">
                  <a:latin typeface="Times New Roman" pitchFamily="18" charset="0"/>
                  <a:cs typeface="Times New Roman" panose="02020603050405020304" pitchFamily="18" charset="0"/>
                </a:rPr>
                <a:t>)</a:t>
              </a:r>
            </a:p>
          </p:txBody>
        </p:sp>
        <p:sp>
          <p:nvSpPr>
            <p:cNvPr id="46" name="Line 55"/>
            <p:cNvSpPr>
              <a:spLocks noChangeShapeType="1"/>
            </p:cNvSpPr>
            <p:nvPr/>
          </p:nvSpPr>
          <p:spPr bwMode="auto">
            <a:xfrm flipH="1">
              <a:off x="4577674" y="4691162"/>
              <a:ext cx="188075" cy="3180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7" name="Line 56"/>
            <p:cNvSpPr>
              <a:spLocks noChangeShapeType="1"/>
            </p:cNvSpPr>
            <p:nvPr/>
          </p:nvSpPr>
          <p:spPr bwMode="auto">
            <a:xfrm>
              <a:off x="4752422" y="4707260"/>
              <a:ext cx="726208" cy="32283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8" name="Line 59"/>
            <p:cNvSpPr>
              <a:spLocks noChangeShapeType="1"/>
            </p:cNvSpPr>
            <p:nvPr/>
          </p:nvSpPr>
          <p:spPr bwMode="auto">
            <a:xfrm>
              <a:off x="4762608" y="4691162"/>
              <a:ext cx="398739" cy="3180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49" name="Line 59"/>
            <p:cNvSpPr>
              <a:spLocks noChangeShapeType="1"/>
            </p:cNvSpPr>
            <p:nvPr/>
          </p:nvSpPr>
          <p:spPr bwMode="auto">
            <a:xfrm>
              <a:off x="4752422" y="4703782"/>
              <a:ext cx="19075" cy="3054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0" name="Line 47"/>
            <p:cNvSpPr>
              <a:spLocks noChangeShapeType="1"/>
            </p:cNvSpPr>
            <p:nvPr/>
          </p:nvSpPr>
          <p:spPr bwMode="auto">
            <a:xfrm flipH="1">
              <a:off x="4924643" y="5318945"/>
              <a:ext cx="208552" cy="2453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1" name="Line 48"/>
            <p:cNvSpPr>
              <a:spLocks noChangeShapeType="1"/>
            </p:cNvSpPr>
            <p:nvPr/>
          </p:nvSpPr>
          <p:spPr bwMode="auto">
            <a:xfrm>
              <a:off x="5142722" y="5318945"/>
              <a:ext cx="1588" cy="334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2" name="Line 49"/>
            <p:cNvSpPr>
              <a:spLocks noChangeShapeType="1"/>
            </p:cNvSpPr>
            <p:nvPr/>
          </p:nvSpPr>
          <p:spPr bwMode="auto">
            <a:xfrm>
              <a:off x="5142722" y="5318945"/>
              <a:ext cx="245175" cy="24533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3" name="Rectangle 57"/>
            <p:cNvSpPr>
              <a:spLocks noChangeArrowheads="1"/>
            </p:cNvSpPr>
            <p:nvPr/>
          </p:nvSpPr>
          <p:spPr bwMode="auto">
            <a:xfrm>
              <a:off x="4712371" y="5534969"/>
              <a:ext cx="856004"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chemeClr val="folHlink"/>
                </a:buClr>
                <a:buSzPct val="75000"/>
                <a:buFont typeface="Monotype Sorts"/>
                <a:buNone/>
              </a:pP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p>
          </p:txBody>
        </p:sp>
        <p:sp>
          <p:nvSpPr>
            <p:cNvPr id="54" name="Line 60"/>
            <p:cNvSpPr>
              <a:spLocks noChangeShapeType="1"/>
            </p:cNvSpPr>
            <p:nvPr/>
          </p:nvSpPr>
          <p:spPr bwMode="auto">
            <a:xfrm flipH="1">
              <a:off x="4830082" y="5830558"/>
              <a:ext cx="0"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5" name="Line 66"/>
            <p:cNvSpPr>
              <a:spLocks noChangeShapeType="1"/>
            </p:cNvSpPr>
            <p:nvPr/>
          </p:nvSpPr>
          <p:spPr bwMode="auto">
            <a:xfrm flipH="1">
              <a:off x="5387897" y="5877272"/>
              <a:ext cx="0" cy="2444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6" name="Rectangle 54"/>
            <p:cNvSpPr>
              <a:spLocks noChangeArrowheads="1"/>
            </p:cNvSpPr>
            <p:nvPr/>
          </p:nvSpPr>
          <p:spPr bwMode="auto">
            <a:xfrm>
              <a:off x="5508104" y="4552088"/>
              <a:ext cx="1029128"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id  </a:t>
              </a:r>
              <a:r>
                <a:rPr kumimoji="1" lang="en-US" altLang="zh-CN" b="1" dirty="0">
                  <a:solidFill>
                    <a:srgbClr val="FF0000"/>
                  </a:solidFill>
                  <a:latin typeface="Times New Roman" panose="02020603050405020304" pitchFamily="18" charset="0"/>
                  <a:cs typeface="Times New Roman" panose="02020603050405020304" pitchFamily="18" charset="0"/>
                </a:rPr>
                <a:t>=</a:t>
              </a:r>
              <a:r>
                <a:rPr kumimoji="1" lang="en-US" altLang="zh-CN" b="1" dirty="0">
                  <a:latin typeface="Times New Roman" panose="02020603050405020304" pitchFamily="18" charset="0"/>
                  <a:cs typeface="Times New Roman" panose="02020603050405020304" pitchFamily="18" charset="0"/>
                </a:rPr>
                <a:t>  </a:t>
              </a:r>
              <a:r>
                <a:rPr kumimoji="1" lang="en-US" altLang="zh-CN" b="1" i="1" dirty="0">
                  <a:latin typeface="Times New Roman" panose="02020603050405020304" pitchFamily="18" charset="0"/>
                  <a:cs typeface="Times New Roman" panose="02020603050405020304" pitchFamily="18" charset="0"/>
                </a:rPr>
                <a:t>E</a:t>
              </a: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cs typeface="Times New Roman" panose="02020603050405020304" pitchFamily="18" charset="0"/>
                </a:rPr>
                <a:t>;</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a:t>
              </a:r>
              <a:r>
                <a:rPr kumimoji="1" lang="en-US" altLang="zh-CN" b="1" dirty="0">
                  <a:solidFill>
                    <a:srgbClr val="FF0000"/>
                  </a:solidFill>
                  <a:latin typeface="Times New Roman" pitchFamily="18" charset="0"/>
                  <a:cs typeface="Times New Roman" panose="02020603050405020304" pitchFamily="18" charset="0"/>
                </a:rPr>
                <a:t>x</a:t>
              </a:r>
              <a:r>
                <a:rPr kumimoji="1" lang="en-US" altLang="zh-CN" b="1" dirty="0">
                  <a:latin typeface="Times New Roman" pitchFamily="18" charset="0"/>
                  <a:cs typeface="Times New Roman" panose="02020603050405020304" pitchFamily="18" charset="0"/>
                </a:rPr>
                <a:t>)</a:t>
              </a:r>
            </a:p>
          </p:txBody>
        </p:sp>
        <p:sp>
          <p:nvSpPr>
            <p:cNvPr id="57" name="Line 55"/>
            <p:cNvSpPr>
              <a:spLocks noChangeShapeType="1"/>
            </p:cNvSpPr>
            <p:nvPr/>
          </p:nvSpPr>
          <p:spPr bwMode="auto">
            <a:xfrm>
              <a:off x="5855695" y="4138584"/>
              <a:ext cx="119232" cy="3869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8" name="Line 56"/>
            <p:cNvSpPr>
              <a:spLocks noChangeShapeType="1"/>
            </p:cNvSpPr>
            <p:nvPr/>
          </p:nvSpPr>
          <p:spPr bwMode="auto">
            <a:xfrm>
              <a:off x="5855695" y="4151154"/>
              <a:ext cx="536534" cy="3535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59" name="Line 59"/>
            <p:cNvSpPr>
              <a:spLocks noChangeShapeType="1"/>
            </p:cNvSpPr>
            <p:nvPr/>
          </p:nvSpPr>
          <p:spPr bwMode="auto">
            <a:xfrm>
              <a:off x="5855696" y="4161628"/>
              <a:ext cx="322679" cy="3639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60" name="Line 59"/>
            <p:cNvSpPr>
              <a:spLocks noChangeShapeType="1"/>
            </p:cNvSpPr>
            <p:nvPr/>
          </p:nvSpPr>
          <p:spPr bwMode="auto">
            <a:xfrm flipH="1">
              <a:off x="5655043" y="4138583"/>
              <a:ext cx="200653" cy="366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61" name="Line 60"/>
            <p:cNvSpPr>
              <a:spLocks noChangeShapeType="1"/>
            </p:cNvSpPr>
            <p:nvPr/>
          </p:nvSpPr>
          <p:spPr bwMode="auto">
            <a:xfrm flipH="1">
              <a:off x="6208410" y="4796259"/>
              <a:ext cx="0"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b="1">
                <a:latin typeface="Times New Roman" panose="02020603050405020304" pitchFamily="18" charset="0"/>
                <a:cs typeface="Times New Roman" panose="02020603050405020304" pitchFamily="18" charset="0"/>
              </a:endParaRPr>
            </a:p>
          </p:txBody>
        </p:sp>
        <p:sp>
          <p:nvSpPr>
            <p:cNvPr id="62" name="矩形 61"/>
            <p:cNvSpPr/>
            <p:nvPr/>
          </p:nvSpPr>
          <p:spPr>
            <a:xfrm>
              <a:off x="1763688" y="4653136"/>
              <a:ext cx="470000" cy="397032"/>
            </a:xfrm>
            <a:prstGeom prst="rect">
              <a:avLst/>
            </a:prstGeom>
          </p:spPr>
          <p:txBody>
            <a:bodyPr wrap="none">
              <a:spAutoFit/>
            </a:bodyPr>
            <a:lstStyle/>
            <a:p>
              <a:pPr lvl="0" eaLnBrk="0" hangingPunct="0">
                <a:lnSpc>
                  <a:spcPct val="110000"/>
                </a:lnSpc>
                <a:spcBef>
                  <a:spcPct val="20000"/>
                </a:spcBef>
                <a:buClr>
                  <a:srgbClr val="3333CC"/>
                </a:buClr>
                <a:buSzPct val="75000"/>
              </a:pPr>
              <a:r>
                <a:rPr kumimoji="1" lang="en-US" altLang="zh-CN" b="1" dirty="0">
                  <a:solidFill>
                    <a:prstClr val="black"/>
                  </a:solidFill>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&lt;</a:t>
              </a:r>
              <a:r>
                <a:rPr kumimoji="1" lang="en-US" altLang="zh-CN" b="1" dirty="0">
                  <a:solidFill>
                    <a:prstClr val="black"/>
                  </a:solidFill>
                  <a:latin typeface="Times New Roman" panose="02020603050405020304" pitchFamily="18" charset="0"/>
                  <a:cs typeface="Times New Roman" panose="02020603050405020304" pitchFamily="18" charset="0"/>
                </a:rPr>
                <a:t>)</a:t>
              </a:r>
            </a:p>
          </p:txBody>
        </p:sp>
        <p:sp>
          <p:nvSpPr>
            <p:cNvPr id="63" name="Rectangle 53"/>
            <p:cNvSpPr>
              <a:spLocks noChangeArrowheads="1"/>
            </p:cNvSpPr>
            <p:nvPr/>
          </p:nvSpPr>
          <p:spPr bwMode="auto">
            <a:xfrm>
              <a:off x="2195736" y="5013176"/>
              <a:ext cx="634789"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err="1">
                  <a:latin typeface="Times New Roman" panose="02020603050405020304" pitchFamily="18" charset="0"/>
                  <a:cs typeface="Times New Roman" panose="02020603050405020304" pitchFamily="18" charset="0"/>
                </a:rPr>
                <a:t>num</a:t>
              </a:r>
              <a:endParaRPr kumimoji="1" lang="en-US" altLang="zh-CN" b="1" dirty="0">
                <a:latin typeface="Times New Roman" panose="02020603050405020304" pitchFamily="18" charset="0"/>
                <a:cs typeface="Times New Roman" panose="02020603050405020304" pitchFamily="18" charset="0"/>
              </a:endParaRP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itchFamily="18" charset="0"/>
                  <a:cs typeface="Times New Roman" panose="02020603050405020304" pitchFamily="18" charset="0"/>
                </a:rPr>
                <a:t>5</a:t>
              </a:r>
              <a:r>
                <a:rPr kumimoji="1" lang="en-US" altLang="zh-CN" b="1" dirty="0">
                  <a:latin typeface="Times New Roman" pitchFamily="18" charset="0"/>
                  <a:cs typeface="Times New Roman" panose="02020603050405020304" pitchFamily="18" charset="0"/>
                </a:rPr>
                <a:t>)</a:t>
              </a:r>
            </a:p>
          </p:txBody>
        </p:sp>
        <p:sp>
          <p:nvSpPr>
            <p:cNvPr id="64" name="Rectangle 53"/>
            <p:cNvSpPr>
              <a:spLocks noChangeArrowheads="1"/>
            </p:cNvSpPr>
            <p:nvPr/>
          </p:nvSpPr>
          <p:spPr bwMode="auto">
            <a:xfrm>
              <a:off x="2928678" y="5570774"/>
              <a:ext cx="455253"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a:t>
              </a:r>
              <a:r>
                <a:rPr kumimoji="1" lang="en-US" altLang="zh-CN" b="1" dirty="0">
                  <a:solidFill>
                    <a:srgbClr val="FF0000"/>
                  </a:solidFill>
                  <a:latin typeface="Times New Roman" pitchFamily="18" charset="0"/>
                  <a:cs typeface="Times New Roman" panose="02020603050405020304" pitchFamily="18" charset="0"/>
                </a:rPr>
                <a:t>x</a:t>
              </a:r>
              <a:r>
                <a:rPr kumimoji="1" lang="en-US" altLang="zh-CN" b="1" dirty="0">
                  <a:latin typeface="Times New Roman" pitchFamily="18" charset="0"/>
                  <a:cs typeface="Times New Roman" panose="02020603050405020304" pitchFamily="18" charset="0"/>
                </a:rPr>
                <a:t>)</a:t>
              </a:r>
            </a:p>
          </p:txBody>
        </p:sp>
        <p:sp>
          <p:nvSpPr>
            <p:cNvPr id="65" name="Rectangle 53"/>
            <p:cNvSpPr>
              <a:spLocks noChangeArrowheads="1"/>
            </p:cNvSpPr>
            <p:nvPr/>
          </p:nvSpPr>
          <p:spPr bwMode="auto">
            <a:xfrm>
              <a:off x="3684699" y="5589240"/>
              <a:ext cx="455253"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a:t>
              </a:r>
              <a:r>
                <a:rPr kumimoji="1" lang="en-US" altLang="zh-CN" b="1" dirty="0">
                  <a:solidFill>
                    <a:srgbClr val="FF0000"/>
                  </a:solidFill>
                  <a:latin typeface="Times New Roman" pitchFamily="18" charset="0"/>
                  <a:cs typeface="Times New Roman" panose="02020603050405020304" pitchFamily="18" charset="0"/>
                </a:rPr>
                <a:t>y</a:t>
              </a:r>
              <a:r>
                <a:rPr kumimoji="1" lang="en-US" altLang="zh-CN" b="1" dirty="0">
                  <a:latin typeface="Times New Roman" pitchFamily="18" charset="0"/>
                  <a:cs typeface="Times New Roman" panose="02020603050405020304" pitchFamily="18" charset="0"/>
                </a:rPr>
                <a:t>)</a:t>
              </a:r>
            </a:p>
          </p:txBody>
        </p:sp>
        <p:sp>
          <p:nvSpPr>
            <p:cNvPr id="66" name="Rectangle 69"/>
            <p:cNvSpPr>
              <a:spLocks noChangeArrowheads="1"/>
            </p:cNvSpPr>
            <p:nvPr/>
          </p:nvSpPr>
          <p:spPr bwMode="auto">
            <a:xfrm>
              <a:off x="3308629" y="5213623"/>
              <a:ext cx="471283" cy="397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ct val="110000"/>
                </a:lnSpc>
                <a:spcBef>
                  <a:spcPct val="20000"/>
                </a:spcBef>
                <a:buClr>
                  <a:srgbClr val="3333CC"/>
                </a:buClr>
                <a:buSzPct val="75000"/>
              </a:pPr>
              <a:r>
                <a:rPr kumimoji="1" lang="en-US" altLang="zh-CN" b="1" dirty="0">
                  <a:latin typeface="Times New Roman" panose="02020603050405020304" pitchFamily="18" charset="0"/>
                  <a:cs typeface="Times New Roman" panose="02020603050405020304" pitchFamily="18" charset="0"/>
                </a:rPr>
                <a:t>(</a:t>
              </a:r>
              <a:r>
                <a:rPr kumimoji="1" lang="en-US" altLang="zh-CN" b="1" dirty="0">
                  <a:solidFill>
                    <a:srgbClr val="FF0000"/>
                  </a:solidFill>
                  <a:latin typeface="Times New Roman" panose="02020603050405020304" pitchFamily="18" charset="0"/>
                  <a:cs typeface="Times New Roman" panose="02020603050405020304" pitchFamily="18" charset="0"/>
                </a:rPr>
                <a:t>&gt;</a:t>
              </a:r>
              <a:r>
                <a:rPr kumimoji="1" lang="en-US" altLang="zh-CN" b="1" dirty="0">
                  <a:latin typeface="Times New Roman" panose="02020603050405020304" pitchFamily="18" charset="0"/>
                  <a:cs typeface="Times New Roman" panose="02020603050405020304" pitchFamily="18" charset="0"/>
                </a:rPr>
                <a:t>)</a:t>
              </a:r>
            </a:p>
          </p:txBody>
        </p:sp>
        <p:sp>
          <p:nvSpPr>
            <p:cNvPr id="67" name="Rectangle 53"/>
            <p:cNvSpPr>
              <a:spLocks noChangeArrowheads="1"/>
            </p:cNvSpPr>
            <p:nvPr/>
          </p:nvSpPr>
          <p:spPr bwMode="auto">
            <a:xfrm>
              <a:off x="4620803" y="6136264"/>
              <a:ext cx="455253"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a:t>
              </a:r>
              <a:r>
                <a:rPr kumimoji="1" lang="en-US" altLang="zh-CN" b="1" dirty="0">
                  <a:solidFill>
                    <a:srgbClr val="FF0000"/>
                  </a:solidFill>
                  <a:latin typeface="Times New Roman" pitchFamily="18" charset="0"/>
                  <a:cs typeface="Times New Roman" panose="02020603050405020304" pitchFamily="18" charset="0"/>
                </a:rPr>
                <a:t>x</a:t>
              </a:r>
              <a:r>
                <a:rPr kumimoji="1" lang="en-US" altLang="zh-CN" b="1" dirty="0">
                  <a:latin typeface="Times New Roman" pitchFamily="18" charset="0"/>
                  <a:cs typeface="Times New Roman" panose="02020603050405020304" pitchFamily="18" charset="0"/>
                </a:rPr>
                <a:t>)</a:t>
              </a:r>
            </a:p>
          </p:txBody>
        </p:sp>
        <p:sp>
          <p:nvSpPr>
            <p:cNvPr id="68" name="Rectangle 53"/>
            <p:cNvSpPr>
              <a:spLocks noChangeArrowheads="1"/>
            </p:cNvSpPr>
            <p:nvPr/>
          </p:nvSpPr>
          <p:spPr bwMode="auto">
            <a:xfrm>
              <a:off x="5076056" y="6136264"/>
              <a:ext cx="634789"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err="1">
                  <a:latin typeface="Times New Roman" panose="02020603050405020304" pitchFamily="18" charset="0"/>
                  <a:cs typeface="Times New Roman" panose="02020603050405020304" pitchFamily="18" charset="0"/>
                </a:rPr>
                <a:t>num</a:t>
              </a:r>
              <a:endParaRPr kumimoji="1" lang="en-US" altLang="zh-CN" b="1" dirty="0">
                <a:latin typeface="Times New Roman" panose="02020603050405020304" pitchFamily="18" charset="0"/>
                <a:cs typeface="Times New Roman" panose="02020603050405020304" pitchFamily="18" charset="0"/>
              </a:endParaRPr>
            </a:p>
            <a:p>
              <a:pPr eaLnBrk="0" hangingPunct="0">
                <a:lnSpc>
                  <a:spcPts val="1500"/>
                </a:lnSpc>
                <a:spcBef>
                  <a:spcPct val="20000"/>
                </a:spcBef>
                <a:buClr>
                  <a:schemeClr val="folHlink"/>
                </a:buClr>
                <a:buSzPct val="75000"/>
                <a:buFont typeface="Monotype Sorts"/>
                <a:buNone/>
              </a:pPr>
              <a:r>
                <a:rPr kumimoji="1" lang="en-US" altLang="zh-CN" b="1" dirty="0">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itchFamily="18" charset="0"/>
                  <a:cs typeface="Times New Roman" panose="02020603050405020304" pitchFamily="18" charset="0"/>
                </a:rPr>
                <a:t>1</a:t>
              </a:r>
              <a:r>
                <a:rPr kumimoji="1" lang="en-US" altLang="zh-CN" b="1" dirty="0">
                  <a:latin typeface="Times New Roman" pitchFamily="18" charset="0"/>
                  <a:cs typeface="Times New Roman" panose="02020603050405020304" pitchFamily="18" charset="0"/>
                </a:rPr>
                <a:t>)</a:t>
              </a:r>
            </a:p>
          </p:txBody>
        </p:sp>
        <p:sp>
          <p:nvSpPr>
            <p:cNvPr id="69" name="Rectangle 53"/>
            <p:cNvSpPr>
              <a:spLocks noChangeArrowheads="1"/>
            </p:cNvSpPr>
            <p:nvPr/>
          </p:nvSpPr>
          <p:spPr bwMode="auto">
            <a:xfrm>
              <a:off x="5999131" y="5128152"/>
              <a:ext cx="455253" cy="53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id</a:t>
              </a:r>
            </a:p>
            <a:p>
              <a:pPr eaLnBrk="0" hangingPunct="0">
                <a:lnSpc>
                  <a:spcPts val="1500"/>
                </a:lnSpc>
                <a:spcBef>
                  <a:spcPct val="20000"/>
                </a:spcBef>
                <a:buClr>
                  <a:schemeClr val="folHlink"/>
                </a:buClr>
                <a:buSzPct val="75000"/>
                <a:buFont typeface="Monotype Sorts"/>
                <a:buNone/>
              </a:pPr>
              <a:r>
                <a:rPr kumimoji="1" lang="en-US" altLang="zh-CN" b="1" dirty="0">
                  <a:latin typeface="Times New Roman" pitchFamily="18" charset="0"/>
                  <a:cs typeface="Times New Roman" panose="02020603050405020304" pitchFamily="18" charset="0"/>
                </a:rPr>
                <a:t>(</a:t>
              </a:r>
              <a:r>
                <a:rPr kumimoji="1" lang="en-US" altLang="zh-CN" b="1" dirty="0">
                  <a:solidFill>
                    <a:srgbClr val="FF0000"/>
                  </a:solidFill>
                  <a:latin typeface="Times New Roman" pitchFamily="18" charset="0"/>
                  <a:cs typeface="Times New Roman" panose="02020603050405020304" pitchFamily="18" charset="0"/>
                </a:rPr>
                <a:t>y</a:t>
              </a:r>
              <a:r>
                <a:rPr kumimoji="1" lang="en-US" altLang="zh-CN" b="1" dirty="0">
                  <a:latin typeface="Times New Roman" pitchFamily="18" charset="0"/>
                  <a:cs typeface="Times New Roman" panose="02020603050405020304" pitchFamily="18" charset="0"/>
                </a:rPr>
                <a:t>)</a:t>
              </a:r>
            </a:p>
          </p:txBody>
        </p:sp>
      </p:grpSp>
      <p:sp>
        <p:nvSpPr>
          <p:cNvPr id="70" name="内容占位符 2"/>
          <p:cNvSpPr txBox="1">
            <a:spLocks/>
          </p:cNvSpPr>
          <p:nvPr/>
        </p:nvSpPr>
        <p:spPr bwMode="auto">
          <a:xfrm>
            <a:off x="6702536" y="1453624"/>
            <a:ext cx="2242600" cy="3534272"/>
          </a:xfrm>
          <a:prstGeom prst="rect">
            <a:avLst/>
          </a:prstGeom>
          <a:solidFill>
            <a:schemeClr val="accent2">
              <a:lumMod val="40000"/>
              <a:lumOff val="60000"/>
            </a:schemeClr>
          </a:solidFill>
          <a:ln w="12700">
            <a:solidFill>
              <a:schemeClr val="tx1"/>
            </a:solid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imes New Roman" pitchFamily="18" charset="0"/>
                <a:ea typeface="楷体" pitchFamily="49"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Times New Roman" pitchFamily="18" charset="0"/>
                <a:ea typeface="楷体"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Times New Roman" pitchFamily="18" charset="0"/>
                <a:ea typeface="楷体"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1800">
                <a:solidFill>
                  <a:schemeClr val="tx1"/>
                </a:solidFill>
                <a:latin typeface="Times New Roman" pitchFamily="18" charset="0"/>
                <a:ea typeface="楷体" pitchFamily="49"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800">
                <a:solidFill>
                  <a:schemeClr val="tx1"/>
                </a:solidFill>
                <a:latin typeface="Times New Roman" pitchFamily="18" charset="0"/>
                <a:ea typeface="楷体"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ea typeface="+mn-ea"/>
              </a:defRPr>
            </a:lvl9pPr>
          </a:lstStyle>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100: (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&lt;,</a:t>
            </a:r>
            <a:r>
              <a:rPr lang="en-US" altLang="zh-CN" sz="1800" b="1" i="1" kern="0" dirty="0">
                <a:ea typeface="楷体_GB2312" pitchFamily="49" charset="-122"/>
                <a:cs typeface="Times New Roman" panose="02020603050405020304" pitchFamily="18" charset="0"/>
              </a:rPr>
              <a:t> a </a:t>
            </a:r>
            <a:r>
              <a:rPr lang="en-US" altLang="zh-CN" sz="1800" b="1" kern="0" dirty="0">
                <a:ea typeface="楷体_GB2312" pitchFamily="49" charset="-122"/>
                <a:cs typeface="Times New Roman" panose="02020603050405020304" pitchFamily="18" charset="0"/>
              </a:rPr>
              <a:t>,</a:t>
            </a:r>
            <a:r>
              <a:rPr lang="en-US" altLang="zh-CN" sz="1800" b="1" i="1" kern="0" dirty="0">
                <a:ea typeface="楷体_GB2312" pitchFamily="49" charset="-122"/>
                <a:cs typeface="Times New Roman" panose="02020603050405020304" pitchFamily="18" charset="0"/>
              </a:rPr>
              <a:t>b</a:t>
            </a:r>
            <a:r>
              <a:rPr lang="en-US" altLang="zh-CN" sz="1800" b="1" kern="0" dirty="0">
                <a:ea typeface="楷体_GB2312" pitchFamily="49" charset="-122"/>
                <a:cs typeface="Times New Roman" panose="02020603050405020304" pitchFamily="18" charset="0"/>
              </a:rPr>
              <a:t> , 102</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a:t>
            </a:r>
            <a:endParaRPr lang="zh-CN" altLang="en-US" sz="1800" b="1" kern="0" dirty="0">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101:</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 </a:t>
            </a:r>
            <a:r>
              <a:rPr lang="en-US" altLang="zh-CN" sz="1800" b="1" kern="0" dirty="0">
                <a:ea typeface="楷体_GB2312" pitchFamily="49" charset="-122"/>
                <a:cs typeface="Times New Roman" panose="02020603050405020304" pitchFamily="18" charset="0"/>
              </a:rPr>
              <a:t> , - ,  - , 112 )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102:</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&lt;, </a:t>
            </a:r>
            <a:r>
              <a:rPr lang="en-US" altLang="zh-CN" sz="1800" b="1" i="1" kern="0" dirty="0">
                <a:ea typeface="楷体_GB2312" pitchFamily="49" charset="-122"/>
                <a:cs typeface="Times New Roman" panose="02020603050405020304" pitchFamily="18" charset="0"/>
              </a:rPr>
              <a:t>c </a:t>
            </a:r>
            <a:r>
              <a:rPr lang="en-US" altLang="zh-CN" sz="1800" b="1" kern="0" dirty="0">
                <a:ea typeface="楷体_GB2312" pitchFamily="49" charset="-122"/>
                <a:cs typeface="Times New Roman" panose="02020603050405020304" pitchFamily="18" charset="0"/>
              </a:rPr>
              <a:t>, 5 , 104 )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103:</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  , - ,  - , 110 )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104:</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&gt;, </a:t>
            </a:r>
            <a:r>
              <a:rPr lang="en-US" altLang="zh-CN" sz="1800" b="1" i="1" kern="0" dirty="0">
                <a:ea typeface="楷体_GB2312" pitchFamily="49" charset="-122"/>
                <a:cs typeface="Times New Roman" panose="02020603050405020304" pitchFamily="18" charset="0"/>
              </a:rPr>
              <a:t>x</a:t>
            </a:r>
            <a:r>
              <a:rPr lang="en-US" altLang="zh-CN" sz="1800" b="1" kern="0" dirty="0">
                <a:ea typeface="楷体_GB2312" pitchFamily="49" charset="-122"/>
                <a:cs typeface="Times New Roman" panose="02020603050405020304" pitchFamily="18" charset="0"/>
              </a:rPr>
              <a:t> , </a:t>
            </a:r>
            <a:r>
              <a:rPr lang="en-US" altLang="zh-CN" sz="1800" b="1" i="1" kern="0" dirty="0">
                <a:ea typeface="楷体_GB2312" pitchFamily="49" charset="-122"/>
                <a:cs typeface="Times New Roman" panose="02020603050405020304" pitchFamily="18" charset="0"/>
              </a:rPr>
              <a:t>y</a:t>
            </a:r>
            <a:r>
              <a:rPr lang="en-US" altLang="zh-CN" sz="1800" b="1" kern="0" dirty="0">
                <a:ea typeface="楷体_GB2312" pitchFamily="49" charset="-122"/>
                <a:cs typeface="Times New Roman" panose="02020603050405020304" pitchFamily="18" charset="0"/>
              </a:rPr>
              <a:t> , 106 )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105:</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  , - ,  - , 100 )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106:</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 </a:t>
            </a:r>
            <a:r>
              <a:rPr lang="en-US" altLang="zh-CN" sz="1800" b="1" i="1" kern="0" dirty="0">
                <a:ea typeface="楷体_GB2312" pitchFamily="49" charset="-122"/>
                <a:cs typeface="Times New Roman" panose="02020603050405020304" pitchFamily="18" charset="0"/>
              </a:rPr>
              <a:t>x</a:t>
            </a:r>
            <a:r>
              <a:rPr lang="en-US" altLang="zh-CN" sz="1800" b="1" kern="0" dirty="0">
                <a:ea typeface="楷体_GB2312" pitchFamily="49" charset="-122"/>
                <a:cs typeface="Times New Roman" panose="02020603050405020304" pitchFamily="18" charset="0"/>
              </a:rPr>
              <a:t> , 1 ,   </a:t>
            </a:r>
            <a:r>
              <a:rPr lang="en-US" altLang="zh-CN" sz="1800" b="1" i="1" kern="0" dirty="0">
                <a:ea typeface="楷体_GB2312" pitchFamily="49" charset="-122"/>
                <a:cs typeface="Times New Roman" panose="02020603050405020304" pitchFamily="18" charset="0"/>
              </a:rPr>
              <a:t>t</a:t>
            </a:r>
            <a:r>
              <a:rPr lang="en-US" altLang="zh-CN" sz="1800" b="1" i="1" kern="0" baseline="-25000" dirty="0">
                <a:ea typeface="楷体_GB2312" pitchFamily="49" charset="-122"/>
                <a:cs typeface="Times New Roman" panose="02020603050405020304" pitchFamily="18" charset="0"/>
              </a:rPr>
              <a:t>1</a:t>
            </a:r>
            <a:r>
              <a:rPr lang="en-US" altLang="zh-CN" sz="1800" b="1" kern="0" baseline="-2500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107:</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 </a:t>
            </a:r>
            <a:r>
              <a:rPr lang="en-US" altLang="zh-CN" sz="1800" b="1" i="1" kern="0" dirty="0">
                <a:ea typeface="楷体_GB2312" pitchFamily="49" charset="-122"/>
                <a:cs typeface="Times New Roman" panose="02020603050405020304" pitchFamily="18" charset="0"/>
              </a:rPr>
              <a:t>t</a:t>
            </a:r>
            <a:r>
              <a:rPr lang="en-US" altLang="zh-CN" sz="1800" b="1" i="1" kern="0" baseline="-25000" dirty="0">
                <a:ea typeface="楷体_GB2312" pitchFamily="49" charset="-122"/>
                <a:cs typeface="Times New Roman" panose="02020603050405020304" pitchFamily="18" charset="0"/>
              </a:rPr>
              <a:t>1</a:t>
            </a:r>
            <a:r>
              <a:rPr lang="en-US" altLang="zh-CN" sz="1800" b="1" kern="0" baseline="-2500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   </a:t>
            </a:r>
            <a:r>
              <a:rPr lang="en-US" altLang="zh-CN" sz="1800" b="1" i="1" kern="0" dirty="0">
                <a:ea typeface="楷体_GB2312" pitchFamily="49" charset="-122"/>
                <a:cs typeface="Times New Roman" panose="02020603050405020304" pitchFamily="18" charset="0"/>
              </a:rPr>
              <a:t>z</a:t>
            </a:r>
            <a:r>
              <a:rPr lang="en-US" altLang="zh-CN" sz="1800" b="1" kern="0" dirty="0">
                <a:ea typeface="楷体_GB2312" pitchFamily="49" charset="-122"/>
                <a:cs typeface="Times New Roman" panose="02020603050405020304" pitchFamily="18" charset="0"/>
              </a:rPr>
              <a:t>   )</a:t>
            </a:r>
            <a:endParaRPr lang="en-US" altLang="zh-CN" sz="1800" b="1" kern="0" baseline="-25000" dirty="0">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108:</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a:t>
            </a:r>
            <a:r>
              <a:rPr lang="en-US" altLang="zh-CN" sz="1800" b="1" kern="0" dirty="0">
                <a:ea typeface="楷体_GB2312" pitchFamily="49" charset="-122"/>
                <a:cs typeface="Times New Roman" panose="02020603050405020304" pitchFamily="18" charset="0"/>
              </a:rPr>
              <a:t>  , - ,  - , 104 )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109:</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a:t>
            </a:r>
            <a:r>
              <a:rPr lang="en-US" altLang="zh-CN" sz="1800" b="1" i="1" kern="0" dirty="0">
                <a:ea typeface="楷体_GB2312" pitchFamily="49" charset="-122"/>
                <a:cs typeface="Times New Roman" panose="02020603050405020304" pitchFamily="18" charset="0"/>
              </a:rPr>
              <a:t>j </a:t>
            </a:r>
            <a:r>
              <a:rPr lang="en-US" altLang="zh-CN" sz="1800" b="1" kern="0" dirty="0">
                <a:ea typeface="楷体_GB2312" pitchFamily="49" charset="-122"/>
                <a:cs typeface="Times New Roman" panose="02020603050405020304" pitchFamily="18" charset="0"/>
              </a:rPr>
              <a:t> , - ,  - , 100 )</a:t>
            </a:r>
            <a:endParaRPr lang="zh-CN" altLang="en-US" sz="1800" b="1" kern="0" dirty="0">
              <a:ea typeface="楷体_GB2312" pitchFamily="49" charset="-122"/>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110:</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 = , </a:t>
            </a:r>
            <a:r>
              <a:rPr lang="en-US" altLang="zh-CN" sz="1800" b="1" i="1" kern="0" dirty="0">
                <a:ea typeface="楷体_GB2312" pitchFamily="49" charset="-122"/>
                <a:cs typeface="Times New Roman" panose="02020603050405020304" pitchFamily="18" charset="0"/>
              </a:rPr>
              <a:t>y</a:t>
            </a:r>
            <a:r>
              <a:rPr lang="en-US" altLang="zh-CN" sz="1800" b="1" kern="0" dirty="0">
                <a:ea typeface="楷体_GB2312" pitchFamily="49" charset="-122"/>
                <a:cs typeface="Times New Roman" panose="02020603050405020304" pitchFamily="18" charset="0"/>
              </a:rPr>
              <a:t> ,  - ,   </a:t>
            </a:r>
            <a:r>
              <a:rPr lang="en-US" altLang="zh-CN" sz="1800" b="1" i="1" kern="0" dirty="0">
                <a:ea typeface="楷体_GB2312" pitchFamily="49" charset="-122"/>
                <a:cs typeface="Times New Roman" panose="02020603050405020304" pitchFamily="18" charset="0"/>
              </a:rPr>
              <a:t>x</a:t>
            </a:r>
            <a:r>
              <a:rPr lang="en-US" altLang="zh-CN" sz="1800" b="1" kern="0" dirty="0">
                <a:ea typeface="楷体_GB2312" pitchFamily="49" charset="-122"/>
                <a:cs typeface="Times New Roman" panose="02020603050405020304" pitchFamily="18" charset="0"/>
              </a:rPr>
              <a:t>  )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111:</a:t>
            </a:r>
            <a:r>
              <a:rPr lang="zh-CN" altLang="en-US" sz="1800" b="1" kern="0" dirty="0">
                <a:ea typeface="楷体_GB2312" pitchFamily="49" charset="-122"/>
                <a:cs typeface="Times New Roman" panose="02020603050405020304" pitchFamily="18" charset="0"/>
              </a:rPr>
              <a:t> </a:t>
            </a:r>
            <a:r>
              <a:rPr lang="en-US" altLang="zh-CN" sz="1800" b="1" kern="0" dirty="0">
                <a:ea typeface="楷体_GB2312" pitchFamily="49" charset="-122"/>
                <a:cs typeface="Times New Roman" panose="02020603050405020304" pitchFamily="18" charset="0"/>
              </a:rPr>
              <a:t>(</a:t>
            </a:r>
            <a:r>
              <a:rPr lang="en-US" altLang="zh-CN" sz="1800" b="1" i="1" kern="0" dirty="0">
                <a:ea typeface="楷体_GB2312" pitchFamily="49" charset="-122"/>
                <a:cs typeface="Times New Roman" panose="02020603050405020304" pitchFamily="18" charset="0"/>
              </a:rPr>
              <a:t> j  </a:t>
            </a:r>
            <a:r>
              <a:rPr lang="en-US" altLang="zh-CN" sz="1800" b="1" kern="0" dirty="0">
                <a:ea typeface="楷体_GB2312" pitchFamily="49" charset="-122"/>
                <a:cs typeface="Times New Roman" panose="02020603050405020304" pitchFamily="18" charset="0"/>
              </a:rPr>
              <a:t>, - ,  - , 100 )</a:t>
            </a:r>
          </a:p>
          <a:p>
            <a:pPr eaLnBrk="1" hangingPunct="1">
              <a:lnSpc>
                <a:spcPct val="80000"/>
              </a:lnSpc>
              <a:buFont typeface="Wingdings" panose="05000000000000000000" pitchFamily="2" charset="2"/>
              <a:buNone/>
            </a:pPr>
            <a:r>
              <a:rPr lang="en-US" altLang="zh-CN" sz="1800" b="1" kern="0" dirty="0">
                <a:ea typeface="楷体_GB2312" pitchFamily="49" charset="-122"/>
                <a:cs typeface="Times New Roman" panose="02020603050405020304" pitchFamily="18" charset="0"/>
              </a:rPr>
              <a:t>112:</a:t>
            </a:r>
          </a:p>
        </p:txBody>
      </p:sp>
      <p:grpSp>
        <p:nvGrpSpPr>
          <p:cNvPr id="71" name="组合 14"/>
          <p:cNvGrpSpPr/>
          <p:nvPr/>
        </p:nvGrpSpPr>
        <p:grpSpPr>
          <a:xfrm>
            <a:off x="-786" y="195486"/>
            <a:ext cx="756363" cy="432048"/>
            <a:chOff x="-786" y="195486"/>
            <a:chExt cx="756363" cy="432048"/>
          </a:xfrm>
        </p:grpSpPr>
        <p:sp>
          <p:nvSpPr>
            <p:cNvPr id="72" name="五边形 7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3" name="五边形 7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4" name="标题 1"/>
          <p:cNvSpPr txBox="1">
            <a:spLocks/>
          </p:cNvSpPr>
          <p:nvPr/>
        </p:nvSpPr>
        <p:spPr>
          <a:xfrm>
            <a:off x="2786050" y="696442"/>
            <a:ext cx="1800066" cy="1232366"/>
          </a:xfrm>
          <a:prstGeom prst="rect">
            <a:avLst/>
          </a:prstGeom>
          <a:solidFill>
            <a:schemeClr val="accent5">
              <a:lumMod val="60000"/>
              <a:lumOff val="40000"/>
            </a:schemeClr>
          </a:solidFill>
          <a:ln w="12700">
            <a:solidFill>
              <a:schemeClr val="tx1"/>
            </a:solidFill>
          </a:ln>
        </p:spPr>
        <p:txBody>
          <a:bodyPr vert="horz" lIns="91440" tIns="45720" rIns="91440" bIns="45720" rtlCol="0" anchor="ctr">
            <a:noAutofit/>
          </a:bodyPr>
          <a:lstStyle>
            <a:lvl1pPr algn="ctr" defTabSz="914400" rtl="0" eaLnBrk="1" latinLnBrk="0" hangingPunct="1">
              <a:spcBef>
                <a:spcPct val="0"/>
              </a:spcBef>
              <a:buNone/>
              <a:defRPr sz="4400" kern="1200" baseline="0">
                <a:solidFill>
                  <a:srgbClr val="FFFFFF"/>
                </a:solidFill>
                <a:latin typeface="Times New Roman" panose="02020603050405020304" pitchFamily="18"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pPr>
            <a:r>
              <a:rPr kumimoji="1" lang="en-US" altLang="zh-CN" sz="1600" b="1" dirty="0">
                <a:solidFill>
                  <a:schemeClr val="tx1"/>
                </a:solidFill>
                <a:ea typeface="楷体_GB2312" pitchFamily="49" charset="-122"/>
                <a:cs typeface="Times New Roman" panose="02020603050405020304" pitchFamily="18" charset="0"/>
              </a:rPr>
              <a:t>while </a:t>
            </a:r>
            <a:r>
              <a:rPr kumimoji="1" lang="en-US" altLang="zh-CN" sz="1600" b="1" i="1" dirty="0">
                <a:solidFill>
                  <a:schemeClr val="tx1"/>
                </a:solidFill>
                <a:ea typeface="楷体_GB2312" pitchFamily="49" charset="-122"/>
                <a:cs typeface="Times New Roman" panose="02020603050405020304" pitchFamily="18" charset="0"/>
              </a:rPr>
              <a:t>a</a:t>
            </a:r>
            <a:r>
              <a:rPr kumimoji="1" lang="en-US" altLang="zh-CN" sz="1600" b="1" dirty="0">
                <a:solidFill>
                  <a:schemeClr val="tx1"/>
                </a:solidFill>
                <a:ea typeface="楷体_GB2312" pitchFamily="49" charset="-122"/>
                <a:cs typeface="Times New Roman" panose="02020603050405020304" pitchFamily="18" charset="0"/>
              </a:rPr>
              <a:t>&lt;</a:t>
            </a:r>
            <a:r>
              <a:rPr kumimoji="1" lang="en-US" altLang="zh-CN" sz="1600" b="1" i="1" dirty="0">
                <a:solidFill>
                  <a:schemeClr val="tx1"/>
                </a:solidFill>
                <a:ea typeface="楷体_GB2312" pitchFamily="49" charset="-122"/>
                <a:cs typeface="Times New Roman" panose="02020603050405020304" pitchFamily="18" charset="0"/>
              </a:rPr>
              <a:t>b</a:t>
            </a:r>
            <a:r>
              <a:rPr kumimoji="1" lang="en-US" altLang="zh-CN" sz="1600" b="1" dirty="0">
                <a:solidFill>
                  <a:schemeClr val="tx1"/>
                </a:solidFill>
                <a:ea typeface="楷体_GB2312" pitchFamily="49" charset="-122"/>
                <a:cs typeface="Times New Roman" panose="02020603050405020304" pitchFamily="18" charset="0"/>
              </a:rPr>
              <a:t> do </a:t>
            </a:r>
          </a:p>
          <a:p>
            <a:pPr algn="l" fontAlgn="auto">
              <a:spcAft>
                <a:spcPts val="0"/>
              </a:spcAft>
            </a:pPr>
            <a:r>
              <a:rPr kumimoji="1" lang="en-US" altLang="zh-CN" sz="1600" b="1" dirty="0">
                <a:solidFill>
                  <a:schemeClr val="tx1"/>
                </a:solidFill>
                <a:ea typeface="楷体_GB2312" pitchFamily="49" charset="-122"/>
                <a:cs typeface="Times New Roman" panose="02020603050405020304" pitchFamily="18" charset="0"/>
              </a:rPr>
              <a:t>     if </a:t>
            </a:r>
            <a:r>
              <a:rPr kumimoji="1" lang="en-US" altLang="zh-CN" sz="1600" b="1" i="1" dirty="0">
                <a:solidFill>
                  <a:schemeClr val="tx1"/>
                </a:solidFill>
                <a:ea typeface="楷体_GB2312" pitchFamily="49" charset="-122"/>
                <a:cs typeface="Times New Roman" panose="02020603050405020304" pitchFamily="18" charset="0"/>
              </a:rPr>
              <a:t>c</a:t>
            </a:r>
            <a:r>
              <a:rPr kumimoji="1" lang="en-US" altLang="zh-CN" sz="1600" b="1" dirty="0">
                <a:solidFill>
                  <a:schemeClr val="tx1"/>
                </a:solidFill>
                <a:ea typeface="楷体_GB2312" pitchFamily="49" charset="-122"/>
                <a:cs typeface="Times New Roman" panose="02020603050405020304" pitchFamily="18" charset="0"/>
              </a:rPr>
              <a:t>&lt;5 then </a:t>
            </a:r>
          </a:p>
          <a:p>
            <a:pPr algn="l" fontAlgn="auto">
              <a:spcAft>
                <a:spcPts val="0"/>
              </a:spcAft>
            </a:pPr>
            <a:r>
              <a:rPr kumimoji="1" lang="en-US" altLang="zh-CN" sz="1600" b="1" dirty="0">
                <a:solidFill>
                  <a:schemeClr val="tx1"/>
                </a:solidFill>
                <a:ea typeface="楷体_GB2312" pitchFamily="49" charset="-122"/>
                <a:cs typeface="Times New Roman" panose="02020603050405020304" pitchFamily="18" charset="0"/>
              </a:rPr>
              <a:t>          while </a:t>
            </a:r>
            <a:r>
              <a:rPr kumimoji="1" lang="en-US" altLang="zh-CN" sz="1600" b="1" i="1" dirty="0">
                <a:solidFill>
                  <a:schemeClr val="tx1"/>
                </a:solidFill>
                <a:ea typeface="楷体_GB2312" pitchFamily="49" charset="-122"/>
                <a:cs typeface="Times New Roman" panose="02020603050405020304" pitchFamily="18" charset="0"/>
              </a:rPr>
              <a:t>x</a:t>
            </a:r>
            <a:r>
              <a:rPr kumimoji="1" lang="en-US" altLang="zh-CN" sz="1600" b="1" dirty="0">
                <a:solidFill>
                  <a:schemeClr val="tx1"/>
                </a:solidFill>
                <a:ea typeface="楷体_GB2312" pitchFamily="49" charset="-122"/>
                <a:cs typeface="Times New Roman" panose="02020603050405020304" pitchFamily="18" charset="0"/>
              </a:rPr>
              <a:t>&gt;</a:t>
            </a:r>
            <a:r>
              <a:rPr kumimoji="1" lang="en-US" altLang="zh-CN" sz="1600" b="1" i="1" dirty="0">
                <a:solidFill>
                  <a:schemeClr val="tx1"/>
                </a:solidFill>
                <a:ea typeface="楷体_GB2312" pitchFamily="49" charset="-122"/>
                <a:cs typeface="Times New Roman" panose="02020603050405020304" pitchFamily="18" charset="0"/>
              </a:rPr>
              <a:t>y</a:t>
            </a:r>
            <a:r>
              <a:rPr kumimoji="1" lang="en-US" altLang="zh-CN" sz="1600" b="1" dirty="0">
                <a:solidFill>
                  <a:schemeClr val="tx1"/>
                </a:solidFill>
                <a:ea typeface="楷体_GB2312" pitchFamily="49" charset="-122"/>
                <a:cs typeface="Times New Roman" panose="02020603050405020304" pitchFamily="18" charset="0"/>
              </a:rPr>
              <a:t> do    </a:t>
            </a:r>
          </a:p>
          <a:p>
            <a:pPr algn="l" fontAlgn="auto">
              <a:spcAft>
                <a:spcPts val="0"/>
              </a:spcAft>
            </a:pPr>
            <a:r>
              <a:rPr kumimoji="1" lang="en-US" altLang="zh-CN" sz="1600" b="1" i="1" dirty="0">
                <a:solidFill>
                  <a:schemeClr val="tx1"/>
                </a:solidFill>
                <a:ea typeface="楷体_GB2312" pitchFamily="49" charset="-122"/>
                <a:cs typeface="Times New Roman" panose="02020603050405020304" pitchFamily="18" charset="0"/>
              </a:rPr>
              <a:t>               z</a:t>
            </a:r>
            <a:r>
              <a:rPr kumimoji="1" lang="en-US" altLang="zh-CN" sz="1600" b="1" dirty="0">
                <a:solidFill>
                  <a:schemeClr val="tx1"/>
                </a:solidFill>
                <a:ea typeface="楷体_GB2312" pitchFamily="49" charset="-122"/>
                <a:cs typeface="Times New Roman" panose="02020603050405020304" pitchFamily="18" charset="0"/>
              </a:rPr>
              <a:t>=</a:t>
            </a:r>
            <a:r>
              <a:rPr kumimoji="1" lang="en-US" altLang="zh-CN" sz="1600" b="1" i="1" dirty="0">
                <a:solidFill>
                  <a:schemeClr val="tx1"/>
                </a:solidFill>
                <a:ea typeface="楷体_GB2312" pitchFamily="49" charset="-122"/>
                <a:cs typeface="Times New Roman" panose="02020603050405020304" pitchFamily="18" charset="0"/>
              </a:rPr>
              <a:t>x</a:t>
            </a:r>
            <a:r>
              <a:rPr kumimoji="1" lang="en-US" altLang="zh-CN" sz="1600" b="1" dirty="0">
                <a:solidFill>
                  <a:schemeClr val="tx1"/>
                </a:solidFill>
                <a:ea typeface="楷体_GB2312" pitchFamily="49" charset="-122"/>
                <a:cs typeface="Times New Roman" panose="02020603050405020304" pitchFamily="18" charset="0"/>
              </a:rPr>
              <a:t>+1; </a:t>
            </a:r>
          </a:p>
          <a:p>
            <a:pPr algn="l" fontAlgn="auto">
              <a:spcAft>
                <a:spcPts val="0"/>
              </a:spcAft>
            </a:pPr>
            <a:r>
              <a:rPr kumimoji="1" lang="en-US" altLang="zh-CN" sz="1600" b="1" dirty="0">
                <a:solidFill>
                  <a:schemeClr val="tx1"/>
                </a:solidFill>
                <a:ea typeface="楷体_GB2312" pitchFamily="49" charset="-122"/>
                <a:cs typeface="Times New Roman" panose="02020603050405020304" pitchFamily="18" charset="0"/>
              </a:rPr>
              <a:t>     else </a:t>
            </a:r>
            <a:r>
              <a:rPr kumimoji="1" lang="en-US" altLang="zh-CN" sz="1600" b="1" i="1" dirty="0">
                <a:solidFill>
                  <a:schemeClr val="tx1"/>
                </a:solidFill>
                <a:ea typeface="楷体_GB2312" pitchFamily="49" charset="-122"/>
                <a:cs typeface="Times New Roman" panose="02020603050405020304" pitchFamily="18" charset="0"/>
              </a:rPr>
              <a:t>x</a:t>
            </a:r>
            <a:r>
              <a:rPr kumimoji="1" lang="en-US" altLang="zh-CN" sz="1600" b="1" dirty="0">
                <a:solidFill>
                  <a:schemeClr val="tx1"/>
                </a:solidFill>
                <a:ea typeface="楷体_GB2312" pitchFamily="49" charset="-122"/>
                <a:cs typeface="Times New Roman" panose="02020603050405020304" pitchFamily="18" charset="0"/>
              </a:rPr>
              <a:t>=</a:t>
            </a:r>
            <a:r>
              <a:rPr kumimoji="1" lang="en-US" altLang="zh-CN" sz="1600" b="1" i="1" dirty="0">
                <a:solidFill>
                  <a:schemeClr val="tx1"/>
                </a:solidFill>
                <a:ea typeface="楷体_GB2312" pitchFamily="49" charset="-122"/>
                <a:cs typeface="Times New Roman" panose="02020603050405020304" pitchFamily="18" charset="0"/>
              </a:rPr>
              <a:t>y</a:t>
            </a:r>
            <a:r>
              <a:rPr kumimoji="1" lang="en-US" altLang="zh-CN" sz="1600" b="1" dirty="0">
                <a:solidFill>
                  <a:schemeClr val="tx1"/>
                </a:solidFill>
                <a:ea typeface="楷体_GB2312" pitchFamily="49" charset="-122"/>
                <a:cs typeface="Times New Roman" panose="02020603050405020304" pitchFamily="18" charset="0"/>
              </a:rPr>
              <a:t>;</a:t>
            </a:r>
            <a:endParaRPr lang="zh-CN" altLang="en-US" sz="1600" b="1" dirty="0">
              <a:solidFill>
                <a:schemeClr val="tx1"/>
              </a:solidFill>
              <a:ea typeface="楷体_GB2312" pitchFamily="49" charset="-122"/>
              <a:cs typeface="Times New Roman" panose="02020603050405020304" pitchFamily="18" charset="0"/>
            </a:endParaRPr>
          </a:p>
        </p:txBody>
      </p:sp>
      <p:sp>
        <p:nvSpPr>
          <p:cNvPr id="75" name="右箭头 74"/>
          <p:cNvSpPr/>
          <p:nvPr/>
        </p:nvSpPr>
        <p:spPr>
          <a:xfrm>
            <a:off x="5131296" y="1535864"/>
            <a:ext cx="138492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76" name="矩形 75"/>
          <p:cNvSpPr/>
          <p:nvPr/>
        </p:nvSpPr>
        <p:spPr>
          <a:xfrm>
            <a:off x="5477309" y="699542"/>
            <a:ext cx="595035" cy="1200329"/>
          </a:xfrm>
          <a:prstGeom prst="rect">
            <a:avLst/>
          </a:prstGeom>
        </p:spPr>
        <p:txBody>
          <a:bodyPr wrap="none">
            <a:spAutoFit/>
          </a:bodyPr>
          <a:lstStyle/>
          <a:p>
            <a:r>
              <a:rPr lang="en-US" altLang="zh-CN" sz="7200" dirty="0">
                <a:solidFill>
                  <a:srgbClr val="FF0000"/>
                </a:solidFill>
                <a:latin typeface="Times New Roman" panose="02020603050405020304" pitchFamily="18" charset="0"/>
                <a:cs typeface="Times New Roman" panose="02020603050405020304" pitchFamily="18" charset="0"/>
              </a:rPr>
              <a:t>?</a:t>
            </a:r>
            <a:endParaRPr lang="zh-CN" altLang="en-US" sz="7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2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0"/>
                                        </p:tgtEl>
                                        <p:attrNameLst>
                                          <p:attrName>style.visibility</p:attrName>
                                        </p:attrNameLst>
                                      </p:cBhvr>
                                      <p:to>
                                        <p:strVal val="visible"/>
                                      </p:to>
                                    </p:set>
                                    <p:anim calcmode="lin" valueType="num">
                                      <p:cBhvr>
                                        <p:cTn id="21" dur="500" fill="hold"/>
                                        <p:tgtEl>
                                          <p:spTgt spid="70"/>
                                        </p:tgtEl>
                                        <p:attrNameLst>
                                          <p:attrName>ppt_w</p:attrName>
                                        </p:attrNameLst>
                                      </p:cBhvr>
                                      <p:tavLst>
                                        <p:tav tm="0">
                                          <p:val>
                                            <p:fltVal val="0"/>
                                          </p:val>
                                        </p:tav>
                                        <p:tav tm="100000">
                                          <p:val>
                                            <p:strVal val="#ppt_w"/>
                                          </p:val>
                                        </p:tav>
                                      </p:tavLst>
                                    </p:anim>
                                    <p:anim calcmode="lin" valueType="num">
                                      <p:cBhvr>
                                        <p:cTn id="22" dur="500" fill="hold"/>
                                        <p:tgtEl>
                                          <p:spTgt spid="70"/>
                                        </p:tgtEl>
                                        <p:attrNameLst>
                                          <p:attrName>ppt_h</p:attrName>
                                        </p:attrNameLst>
                                      </p:cBhvr>
                                      <p:tavLst>
                                        <p:tav tm="0">
                                          <p:val>
                                            <p:fltVal val="0"/>
                                          </p:val>
                                        </p:tav>
                                        <p:tav tm="100000">
                                          <p:val>
                                            <p:strVal val="#ppt_h"/>
                                          </p:val>
                                        </p:tav>
                                      </p:tavLst>
                                    </p:anim>
                                    <p:animEffect transition="in" filter="fade">
                                      <p:cBhvr>
                                        <p:cTn id="23" dur="500"/>
                                        <p:tgtEl>
                                          <p:spTgt spid="7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p:cTn id="28" dur="500" fill="hold"/>
                                        <p:tgtEl>
                                          <p:spTgt spid="75"/>
                                        </p:tgtEl>
                                        <p:attrNameLst>
                                          <p:attrName>ppt_w</p:attrName>
                                        </p:attrNameLst>
                                      </p:cBhvr>
                                      <p:tavLst>
                                        <p:tav tm="0">
                                          <p:val>
                                            <p:fltVal val="0"/>
                                          </p:val>
                                        </p:tav>
                                        <p:tav tm="100000">
                                          <p:val>
                                            <p:strVal val="#ppt_w"/>
                                          </p:val>
                                        </p:tav>
                                      </p:tavLst>
                                    </p:anim>
                                    <p:anim calcmode="lin" valueType="num">
                                      <p:cBhvr>
                                        <p:cTn id="29" dur="500" fill="hold"/>
                                        <p:tgtEl>
                                          <p:spTgt spid="75"/>
                                        </p:tgtEl>
                                        <p:attrNameLst>
                                          <p:attrName>ppt_h</p:attrName>
                                        </p:attrNameLst>
                                      </p:cBhvr>
                                      <p:tavLst>
                                        <p:tav tm="0">
                                          <p:val>
                                            <p:fltVal val="0"/>
                                          </p:val>
                                        </p:tav>
                                        <p:tav tm="100000">
                                          <p:val>
                                            <p:strVal val="#ppt_h"/>
                                          </p:val>
                                        </p:tav>
                                      </p:tavLst>
                                    </p:anim>
                                    <p:animEffect transition="in" filter="fade">
                                      <p:cBhvr>
                                        <p:cTn id="30" dur="500"/>
                                        <p:tgtEl>
                                          <p:spTgt spid="75"/>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animBg="1"/>
      <p:bldP spid="75" grpId="0" animBg="1"/>
      <p:bldP spid="76"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内容占位符 2"/>
          <p:cNvSpPr>
            <a:spLocks noGrp="1"/>
          </p:cNvSpPr>
          <p:nvPr>
            <p:ph idx="1"/>
          </p:nvPr>
        </p:nvSpPr>
        <p:spPr>
          <a:xfrm>
            <a:off x="428596" y="931087"/>
            <a:ext cx="4431436" cy="4212431"/>
          </a:xfrm>
        </p:spPr>
        <p:txBody>
          <a:bodyPr>
            <a:noAutofit/>
          </a:bodyPr>
          <a:lstStyle/>
          <a:p>
            <a:pPr>
              <a:lnSpc>
                <a:spcPts val="3500"/>
              </a:lnSpc>
              <a:buClrTx/>
              <a:buFont typeface="Wingdings" pitchFamily="2" charset="2"/>
              <a:buChar char="Ø"/>
            </a:pPr>
            <a:r>
              <a:rPr lang="zh-CN" altLang="en-US" b="1" dirty="0">
                <a:solidFill>
                  <a:schemeClr val="tx1"/>
                </a:solidFill>
              </a:rPr>
              <a:t>目标代码生成以源程序的</a:t>
            </a:r>
            <a:r>
              <a:rPr lang="zh-CN" altLang="en-US" b="1" dirty="0">
                <a:solidFill>
                  <a:schemeClr val="tx2">
                    <a:lumMod val="60000"/>
                    <a:lumOff val="40000"/>
                  </a:schemeClr>
                </a:solidFill>
              </a:rPr>
              <a:t>中间表示形式</a:t>
            </a:r>
            <a:r>
              <a:rPr lang="zh-CN" altLang="en-US" b="1" dirty="0">
                <a:solidFill>
                  <a:schemeClr val="tx1"/>
                </a:solidFill>
              </a:rPr>
              <a:t>作为输入，并把它映射到</a:t>
            </a:r>
            <a:r>
              <a:rPr lang="zh-CN" altLang="en-US" b="1" dirty="0">
                <a:solidFill>
                  <a:schemeClr val="tx2">
                    <a:lumMod val="60000"/>
                    <a:lumOff val="40000"/>
                  </a:schemeClr>
                </a:solidFill>
              </a:rPr>
              <a:t>目标语言</a:t>
            </a:r>
            <a:endParaRPr lang="en-US" altLang="zh-CN" b="1" dirty="0">
              <a:solidFill>
                <a:schemeClr val="tx2">
                  <a:lumMod val="60000"/>
                  <a:lumOff val="40000"/>
                </a:schemeClr>
              </a:solidFill>
            </a:endParaRPr>
          </a:p>
          <a:p>
            <a:pPr>
              <a:lnSpc>
                <a:spcPts val="3500"/>
              </a:lnSpc>
              <a:buClrTx/>
              <a:buFont typeface="Wingdings" pitchFamily="2" charset="2"/>
              <a:buChar char="Ø"/>
            </a:pPr>
            <a:r>
              <a:rPr lang="zh-CN" altLang="en-US" b="1" dirty="0">
                <a:solidFill>
                  <a:schemeClr val="tx1"/>
                </a:solidFill>
              </a:rPr>
              <a:t>目标代码生成的一个重要任务是为程序中使用的变量</a:t>
            </a:r>
            <a:r>
              <a:rPr lang="zh-CN" altLang="en-US" b="1" dirty="0">
                <a:solidFill>
                  <a:schemeClr val="tx2">
                    <a:lumMod val="60000"/>
                    <a:lumOff val="40000"/>
                  </a:schemeClr>
                </a:solidFill>
              </a:rPr>
              <a:t>合理分配寄存器</a:t>
            </a:r>
            <a:endParaRPr lang="en-US" altLang="zh-CN" b="1" dirty="0">
              <a:solidFill>
                <a:schemeClr val="tx2">
                  <a:lumMod val="60000"/>
                  <a:lumOff val="40000"/>
                </a:schemeClr>
              </a:solidFill>
            </a:endParaRPr>
          </a:p>
        </p:txBody>
      </p:sp>
      <p:sp>
        <p:nvSpPr>
          <p:cNvPr id="27"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itchFamily="34" charset="-122"/>
                <a:ea typeface="微软雅黑" pitchFamily="34" charset="-122"/>
              </a:rPr>
              <a:t>编译器的结构</a:t>
            </a:r>
          </a:p>
        </p:txBody>
      </p:sp>
      <p:grpSp>
        <p:nvGrpSpPr>
          <p:cNvPr id="28" name="组合 14"/>
          <p:cNvGrpSpPr/>
          <p:nvPr/>
        </p:nvGrpSpPr>
        <p:grpSpPr>
          <a:xfrm>
            <a:off x="-786" y="195486"/>
            <a:ext cx="756363" cy="432048"/>
            <a:chOff x="-786" y="195486"/>
            <a:chExt cx="756363" cy="432048"/>
          </a:xfrm>
        </p:grpSpPr>
        <p:sp>
          <p:nvSpPr>
            <p:cNvPr id="29" name="五边形 2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 name="五边形 29"/>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4798446" y="11631"/>
            <a:ext cx="2221826" cy="5117606"/>
          </a:xfrm>
          <a:prstGeom prst="rect">
            <a:avLst/>
          </a:prstGeom>
        </p:spPr>
      </p:pic>
      <p:sp>
        <p:nvSpPr>
          <p:cNvPr id="25" name="Rectangle 42"/>
          <p:cNvSpPr>
            <a:spLocks noChangeArrowheads="1"/>
          </p:cNvSpPr>
          <p:nvPr/>
        </p:nvSpPr>
        <p:spPr bwMode="auto">
          <a:xfrm flipV="1">
            <a:off x="4942462" y="3718875"/>
            <a:ext cx="1928826" cy="385766"/>
          </a:xfrm>
          <a:prstGeom prst="rect">
            <a:avLst/>
          </a:prstGeom>
          <a:no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 calcmode="lin" valueType="num">
                                      <p:cBhvr>
                                        <p:cTn id="14"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 calcmode="lin" valueType="num">
                                      <p:cBhvr>
                                        <p:cTn id="21"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1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11">
                                            <p:txEl>
                                              <p:pRg st="0" end="0"/>
                                            </p:txEl>
                                          </p:spTgt>
                                        </p:tgtEl>
                                        <p:attrNameLst>
                                          <p:attrName>ppt_w</p:attrName>
                                        </p:attrNameLst>
                                      </p:cBhvr>
                                      <p:tavLst>
                                        <p:tav tm="0">
                                          <p:val>
                                            <p:strVal val="ppt_w"/>
                                          </p:val>
                                        </p:tav>
                                        <p:tav tm="100000">
                                          <p:val>
                                            <p:fltVal val="0"/>
                                          </p:val>
                                        </p:tav>
                                      </p:tavLst>
                                    </p:anim>
                                    <p:anim calcmode="lin" valueType="num">
                                      <p:cBhvr>
                                        <p:cTn id="28" dur="500"/>
                                        <p:tgtEl>
                                          <p:spTgt spid="11">
                                            <p:txEl>
                                              <p:pRg st="0" end="0"/>
                                            </p:txEl>
                                          </p:spTgt>
                                        </p:tgtEl>
                                        <p:attrNameLst>
                                          <p:attrName>ppt_h</p:attrName>
                                        </p:attrNameLst>
                                      </p:cBhvr>
                                      <p:tavLst>
                                        <p:tav tm="0">
                                          <p:val>
                                            <p:strVal val="ppt_h"/>
                                          </p:val>
                                        </p:tav>
                                        <p:tav tm="100000">
                                          <p:val>
                                            <p:fltVal val="0"/>
                                          </p:val>
                                        </p:tav>
                                      </p:tavLst>
                                    </p:anim>
                                    <p:animEffect transition="out" filter="fade">
                                      <p:cBhvr>
                                        <p:cTn id="29" dur="500"/>
                                        <p:tgtEl>
                                          <p:spTgt spid="11">
                                            <p:txEl>
                                              <p:pRg st="0" end="0"/>
                                            </p:txEl>
                                          </p:spTgt>
                                        </p:tgtEl>
                                      </p:cBhvr>
                                    </p:animEffect>
                                    <p:set>
                                      <p:cBhvr>
                                        <p:cTn id="30" dur="1" fill="hold">
                                          <p:stCondLst>
                                            <p:cond delay="499"/>
                                          </p:stCondLst>
                                        </p:cTn>
                                        <p:tgtEl>
                                          <p:spTgt spid="11">
                                            <p:txEl>
                                              <p:pRg st="0" end="0"/>
                                            </p:txEl>
                                          </p:spTgt>
                                        </p:tgtEl>
                                        <p:attrNameLst>
                                          <p:attrName>style.visibility</p:attrName>
                                        </p:attrNameLst>
                                      </p:cBhvr>
                                      <p:to>
                                        <p:strVal val="hidden"/>
                                      </p:to>
                                    </p:set>
                                  </p:childTnLst>
                                </p:cTn>
                              </p:par>
                              <p:par>
                                <p:cTn id="31" presetID="53" presetClass="exit" presetSubtype="32" fill="hold" nodeType="withEffect">
                                  <p:stCondLst>
                                    <p:cond delay="0"/>
                                  </p:stCondLst>
                                  <p:childTnLst>
                                    <p:anim calcmode="lin" valueType="num">
                                      <p:cBhvr>
                                        <p:cTn id="32" dur="500"/>
                                        <p:tgtEl>
                                          <p:spTgt spid="11">
                                            <p:txEl>
                                              <p:pRg st="1" end="1"/>
                                            </p:txEl>
                                          </p:spTgt>
                                        </p:tgtEl>
                                        <p:attrNameLst>
                                          <p:attrName>ppt_w</p:attrName>
                                        </p:attrNameLst>
                                      </p:cBhvr>
                                      <p:tavLst>
                                        <p:tav tm="0">
                                          <p:val>
                                            <p:strVal val="ppt_w"/>
                                          </p:val>
                                        </p:tav>
                                        <p:tav tm="100000">
                                          <p:val>
                                            <p:fltVal val="0"/>
                                          </p:val>
                                        </p:tav>
                                      </p:tavLst>
                                    </p:anim>
                                    <p:anim calcmode="lin" valueType="num">
                                      <p:cBhvr>
                                        <p:cTn id="33" dur="500"/>
                                        <p:tgtEl>
                                          <p:spTgt spid="11">
                                            <p:txEl>
                                              <p:pRg st="1" end="1"/>
                                            </p:txEl>
                                          </p:spTgt>
                                        </p:tgtEl>
                                        <p:attrNameLst>
                                          <p:attrName>ppt_h</p:attrName>
                                        </p:attrNameLst>
                                      </p:cBhvr>
                                      <p:tavLst>
                                        <p:tav tm="0">
                                          <p:val>
                                            <p:strVal val="ppt_h"/>
                                          </p:val>
                                        </p:tav>
                                        <p:tav tm="100000">
                                          <p:val>
                                            <p:fltVal val="0"/>
                                          </p:val>
                                        </p:tav>
                                      </p:tavLst>
                                    </p:anim>
                                    <p:animEffect transition="out" filter="fade">
                                      <p:cBhvr>
                                        <p:cTn id="34" dur="500"/>
                                        <p:tgtEl>
                                          <p:spTgt spid="11">
                                            <p:txEl>
                                              <p:pRg st="1" end="1"/>
                                            </p:txEl>
                                          </p:spTgt>
                                        </p:tgtEl>
                                      </p:cBhvr>
                                    </p:animEffect>
                                    <p:set>
                                      <p:cBhvr>
                                        <p:cTn id="35" dur="1" fill="hold">
                                          <p:stCondLst>
                                            <p:cond delay="499"/>
                                          </p:stCondLst>
                                        </p:cTn>
                                        <p:tgtEl>
                                          <p:spTgt spid="11">
                                            <p:txEl>
                                              <p:pRg st="1" end="1"/>
                                            </p:txEl>
                                          </p:spTgt>
                                        </p:tgtEl>
                                        <p:attrNameLst>
                                          <p:attrName>style.visibility</p:attrName>
                                        </p:attrNameLst>
                                      </p:cBhvr>
                                      <p:to>
                                        <p:strVal val="hidden"/>
                                      </p:to>
                                    </p:set>
                                  </p:childTnLst>
                                </p:cTn>
                              </p:par>
                              <p:par>
                                <p:cTn id="36" presetID="53" presetClass="exit" presetSubtype="32" fill="hold" grpId="1" nodeType="withEffect">
                                  <p:stCondLst>
                                    <p:cond delay="0"/>
                                  </p:stCondLst>
                                  <p:childTnLst>
                                    <p:anim calcmode="lin" valueType="num">
                                      <p:cBhvr>
                                        <p:cTn id="37" dur="500"/>
                                        <p:tgtEl>
                                          <p:spTgt spid="25"/>
                                        </p:tgtEl>
                                        <p:attrNameLst>
                                          <p:attrName>ppt_w</p:attrName>
                                        </p:attrNameLst>
                                      </p:cBhvr>
                                      <p:tavLst>
                                        <p:tav tm="0">
                                          <p:val>
                                            <p:strVal val="ppt_w"/>
                                          </p:val>
                                        </p:tav>
                                        <p:tav tm="100000">
                                          <p:val>
                                            <p:fltVal val="0"/>
                                          </p:val>
                                        </p:tav>
                                      </p:tavLst>
                                    </p:anim>
                                    <p:anim calcmode="lin" valueType="num">
                                      <p:cBhvr>
                                        <p:cTn id="38" dur="500"/>
                                        <p:tgtEl>
                                          <p:spTgt spid="25"/>
                                        </p:tgtEl>
                                        <p:attrNameLst>
                                          <p:attrName>ppt_h</p:attrName>
                                        </p:attrNameLst>
                                      </p:cBhvr>
                                      <p:tavLst>
                                        <p:tav tm="0">
                                          <p:val>
                                            <p:strVal val="ppt_h"/>
                                          </p:val>
                                        </p:tav>
                                        <p:tav tm="100000">
                                          <p:val>
                                            <p:fltVal val="0"/>
                                          </p:val>
                                        </p:tav>
                                      </p:tavLst>
                                    </p:anim>
                                    <p:animEffect transition="out" filter="fade">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val="0"/>
              </a:ext>
            </a:extLst>
          </a:blip>
          <a:srcRect t="328" b="1640"/>
          <a:stretch>
            <a:fillRect/>
          </a:stretch>
        </p:blipFill>
        <p:spPr>
          <a:xfrm>
            <a:off x="4798446" y="11631"/>
            <a:ext cx="2221826" cy="5117606"/>
          </a:xfrm>
          <a:prstGeom prst="rect">
            <a:avLst/>
          </a:prstGeom>
        </p:spPr>
      </p:pic>
      <p:sp>
        <p:nvSpPr>
          <p:cNvPr id="23" name="Rectangle 2"/>
          <p:cNvSpPr>
            <a:spLocks noGrp="1" noChangeArrowheads="1"/>
          </p:cNvSpPr>
          <p:nvPr>
            <p:ph type="title"/>
          </p:nvPr>
        </p:nvSpPr>
        <p:spPr>
          <a:xfrm>
            <a:off x="755576" y="267494"/>
            <a:ext cx="7931224" cy="360040"/>
          </a:xfrm>
        </p:spPr>
        <p:txBody>
          <a:bodyPr/>
          <a:lstStyle/>
          <a:p>
            <a:pPr algn="l"/>
            <a:r>
              <a:rPr lang="zh-CN" altLang="en-US" sz="3000" b="1" spc="300" dirty="0">
                <a:solidFill>
                  <a:schemeClr val="tx1"/>
                </a:solidFill>
                <a:latin typeface="微软雅黑" pitchFamily="34" charset="-122"/>
                <a:ea typeface="微软雅黑" pitchFamily="34" charset="-122"/>
              </a:rPr>
              <a:t>编译器的结构</a:t>
            </a:r>
          </a:p>
        </p:txBody>
      </p:sp>
      <p:grpSp>
        <p:nvGrpSpPr>
          <p:cNvPr id="24" name="组合 14"/>
          <p:cNvGrpSpPr/>
          <p:nvPr/>
        </p:nvGrpSpPr>
        <p:grpSpPr>
          <a:xfrm>
            <a:off x="-786" y="195486"/>
            <a:ext cx="756363" cy="432048"/>
            <a:chOff x="-786" y="195486"/>
            <a:chExt cx="756363" cy="432048"/>
          </a:xfrm>
        </p:grpSpPr>
        <p:sp>
          <p:nvSpPr>
            <p:cNvPr id="25" name="五边形 24"/>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五边形 25"/>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6" name="Rectangle 42"/>
          <p:cNvSpPr>
            <a:spLocks noChangeArrowheads="1"/>
          </p:cNvSpPr>
          <p:nvPr/>
        </p:nvSpPr>
        <p:spPr bwMode="auto">
          <a:xfrm>
            <a:off x="4932040" y="4371950"/>
            <a:ext cx="1944216" cy="432048"/>
          </a:xfrm>
          <a:prstGeom prst="rect">
            <a:avLst/>
          </a:prstGeom>
          <a:no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
        <p:nvSpPr>
          <p:cNvPr id="37" name="Rectangle 42"/>
          <p:cNvSpPr>
            <a:spLocks noChangeArrowheads="1"/>
          </p:cNvSpPr>
          <p:nvPr/>
        </p:nvSpPr>
        <p:spPr bwMode="auto">
          <a:xfrm>
            <a:off x="4932040" y="3003798"/>
            <a:ext cx="1944216" cy="432048"/>
          </a:xfrm>
          <a:prstGeom prst="rect">
            <a:avLst/>
          </a:prstGeom>
          <a:noFill/>
          <a:ln w="25400">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99"/>
              </a:solidFill>
            </a:endParaRPr>
          </a:p>
        </p:txBody>
      </p:sp>
      <p:sp>
        <p:nvSpPr>
          <p:cNvPr id="12" name="内容占位符 11"/>
          <p:cNvSpPr>
            <a:spLocks noGrp="1"/>
          </p:cNvSpPr>
          <p:nvPr>
            <p:ph idx="1"/>
          </p:nvPr>
        </p:nvSpPr>
        <p:spPr>
          <a:xfrm>
            <a:off x="371481" y="1202865"/>
            <a:ext cx="4416543" cy="3226273"/>
          </a:xfrm>
        </p:spPr>
        <p:txBody>
          <a:bodyPr>
            <a:normAutofit/>
          </a:bodyPr>
          <a:lstStyle/>
          <a:p>
            <a:pPr>
              <a:lnSpc>
                <a:spcPts val="4000"/>
              </a:lnSpc>
              <a:buClrTx/>
              <a:buFont typeface="Wingdings" pitchFamily="2" charset="2"/>
              <a:buChar char="Ø"/>
            </a:pPr>
            <a:r>
              <a:rPr lang="zh-CN" altLang="en-US" sz="3000" b="1" dirty="0">
                <a:solidFill>
                  <a:schemeClr val="tx1"/>
                </a:solidFill>
              </a:rPr>
              <a:t> </a:t>
            </a:r>
            <a:r>
              <a:rPr lang="zh-CN" altLang="en-US" sz="2800" b="1" dirty="0">
                <a:solidFill>
                  <a:schemeClr val="tx1"/>
                </a:solidFill>
              </a:rPr>
              <a:t>代码优化</a:t>
            </a:r>
            <a:endParaRPr lang="en-US" altLang="zh-CN" sz="2800" b="1" dirty="0">
              <a:solidFill>
                <a:schemeClr val="tx1"/>
              </a:solidFill>
            </a:endParaRPr>
          </a:p>
          <a:p>
            <a:pPr lvl="1">
              <a:lnSpc>
                <a:spcPts val="3000"/>
              </a:lnSpc>
              <a:buClrTx/>
              <a:buFont typeface="Wingdings" pitchFamily="2" charset="2"/>
              <a:buChar char="Ø"/>
            </a:pPr>
            <a:r>
              <a:rPr lang="zh-CN" altLang="en-US" sz="2400" b="1" dirty="0">
                <a:solidFill>
                  <a:schemeClr val="tx1"/>
                </a:solidFill>
              </a:rPr>
              <a:t>为改进代码所进行的</a:t>
            </a:r>
            <a:r>
              <a:rPr lang="zh-CN" altLang="en-US" sz="2400" b="1" dirty="0">
                <a:solidFill>
                  <a:schemeClr val="tx2">
                    <a:lumMod val="60000"/>
                    <a:lumOff val="40000"/>
                  </a:schemeClr>
                </a:solidFill>
              </a:rPr>
              <a:t>等价程序变换</a:t>
            </a:r>
            <a:r>
              <a:rPr lang="zh-CN" altLang="en-US" sz="2400" b="1" dirty="0">
                <a:solidFill>
                  <a:schemeClr val="tx1"/>
                </a:solidFill>
              </a:rPr>
              <a:t>，使其</a:t>
            </a:r>
            <a:r>
              <a:rPr lang="zh-CN" altLang="en-US" sz="2400" b="1" dirty="0">
                <a:solidFill>
                  <a:schemeClr val="tx2">
                    <a:lumMod val="60000"/>
                    <a:lumOff val="40000"/>
                  </a:schemeClr>
                </a:solidFill>
              </a:rPr>
              <a:t>运行得更快</a:t>
            </a:r>
            <a:r>
              <a:rPr lang="zh-CN" altLang="en-US" sz="2400" b="1" dirty="0">
                <a:solidFill>
                  <a:schemeClr val="tx1"/>
                </a:solidFill>
              </a:rPr>
              <a:t>一些、</a:t>
            </a:r>
            <a:r>
              <a:rPr lang="zh-CN" altLang="en-US" sz="2400" b="1" dirty="0">
                <a:solidFill>
                  <a:schemeClr val="tx2">
                    <a:lumMod val="60000"/>
                    <a:lumOff val="40000"/>
                  </a:schemeClr>
                </a:solidFill>
              </a:rPr>
              <a:t>占用空间更少</a:t>
            </a:r>
            <a:r>
              <a:rPr lang="zh-CN" altLang="en-US" sz="2400" b="1" dirty="0">
                <a:solidFill>
                  <a:schemeClr val="tx1"/>
                </a:solidFill>
              </a:rPr>
              <a:t>一些，或者二者兼顾</a:t>
            </a:r>
            <a:endParaRPr lang="zh-CN"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p:cTn id="1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
                                            <p:txEl>
                                              <p:pRg st="0" end="0"/>
                                            </p:txEl>
                                          </p:spTgt>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 calcmode="lin" valueType="num">
                                      <p:cBhvr>
                                        <p:cTn id="24"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prstClr val="black">
                  <a:lumMod val="85000"/>
                  <a:lumOff val="15000"/>
                </a:prstClr>
              </a:solidFill>
            </a:endParaRPr>
          </a:p>
        </p:txBody>
      </p:sp>
      <p:sp>
        <p:nvSpPr>
          <p:cNvPr id="8" name="矩形 7"/>
          <p:cNvSpPr/>
          <p:nvPr/>
        </p:nvSpPr>
        <p:spPr>
          <a:xfrm>
            <a:off x="4500563" y="1357313"/>
            <a:ext cx="4357687" cy="2657138"/>
          </a:xfrm>
          <a:prstGeom prst="rect">
            <a:avLst/>
          </a:prstGeom>
          <a:ln w="12700">
            <a:noFill/>
          </a:ln>
        </p:spPr>
        <p:txBody>
          <a:bodyPr>
            <a:spAutoFit/>
          </a:bodyPr>
          <a:lstStyle/>
          <a:p>
            <a:pPr>
              <a:lnSpc>
                <a:spcPts val="4000"/>
              </a:lnSpc>
              <a:defRPr/>
            </a:pPr>
            <a:r>
              <a:rPr lang="zh-CN" altLang="en-US" sz="2500" dirty="0">
                <a:solidFill>
                  <a:prstClr val="white">
                    <a:lumMod val="50000"/>
                  </a:prstClr>
                </a:solidFill>
                <a:latin typeface="微软雅黑" pitchFamily="34" charset="-122"/>
                <a:ea typeface="微软雅黑" pitchFamily="34" charset="-122"/>
              </a:rPr>
              <a:t>1.1 什么是编译</a:t>
            </a:r>
          </a:p>
          <a:p>
            <a:pPr>
              <a:lnSpc>
                <a:spcPts val="4000"/>
              </a:lnSpc>
              <a:defRPr/>
            </a:pPr>
            <a:r>
              <a:rPr lang="zh-CN" altLang="en-US" sz="2500" dirty="0">
                <a:solidFill>
                  <a:prstClr val="white">
                    <a:lumMod val="50000"/>
                  </a:prstClr>
                </a:solidFill>
                <a:latin typeface="微软雅黑" pitchFamily="34" charset="-122"/>
                <a:ea typeface="微软雅黑" pitchFamily="34" charset="-122"/>
              </a:rPr>
              <a:t>1.2 编译系统的结构</a:t>
            </a:r>
          </a:p>
          <a:p>
            <a:pPr>
              <a:lnSpc>
                <a:spcPts val="4000"/>
              </a:lnSpc>
              <a:defRPr/>
            </a:pPr>
            <a:r>
              <a:rPr lang="zh-CN" altLang="en-US" sz="2500" b="1" dirty="0">
                <a:solidFill>
                  <a:srgbClr val="073E87">
                    <a:lumMod val="60000"/>
                    <a:lumOff val="40000"/>
                  </a:srgbClr>
                </a:solidFill>
                <a:latin typeface="微软雅黑" pitchFamily="34" charset="-122"/>
                <a:ea typeface="微软雅黑" pitchFamily="34" charset="-122"/>
              </a:rPr>
              <a:t>1.3 编译程序的生成</a:t>
            </a:r>
            <a:endParaRPr lang="en-US" altLang="zh-CN" sz="2500" b="1" dirty="0">
              <a:solidFill>
                <a:srgbClr val="073E87">
                  <a:lumMod val="60000"/>
                  <a:lumOff val="40000"/>
                </a:srgbClr>
              </a:solidFill>
              <a:latin typeface="微软雅黑" pitchFamily="34" charset="-122"/>
              <a:ea typeface="微软雅黑" pitchFamily="34" charset="-122"/>
            </a:endParaRPr>
          </a:p>
          <a:p>
            <a:pPr>
              <a:lnSpc>
                <a:spcPts val="4000"/>
              </a:lnSpc>
              <a:defRPr/>
            </a:pPr>
            <a:r>
              <a:rPr lang="en-US" altLang="zh-CN" sz="2500" dirty="0">
                <a:solidFill>
                  <a:prstClr val="white">
                    <a:lumMod val="50000"/>
                  </a:prstClr>
                </a:solidFill>
                <a:latin typeface="微软雅黑" pitchFamily="34" charset="-122"/>
                <a:ea typeface="微软雅黑" pitchFamily="34" charset="-122"/>
              </a:rPr>
              <a:t>1.4 </a:t>
            </a:r>
            <a:r>
              <a:rPr lang="zh-CN" altLang="en-US" sz="2500" dirty="0">
                <a:solidFill>
                  <a:prstClr val="white">
                    <a:lumMod val="50000"/>
                  </a:prstClr>
                </a:solidFill>
                <a:latin typeface="微软雅黑" pitchFamily="34" charset="-122"/>
                <a:ea typeface="微软雅黑" pitchFamily="34" charset="-122"/>
              </a:rPr>
              <a:t>为什么要学习编译原理</a:t>
            </a:r>
          </a:p>
          <a:p>
            <a:pPr>
              <a:lnSpc>
                <a:spcPts val="4000"/>
              </a:lnSpc>
              <a:defRPr/>
            </a:pPr>
            <a:r>
              <a:rPr lang="zh-CN" altLang="en-US" sz="2500" dirty="0">
                <a:solidFill>
                  <a:prstClr val="white">
                    <a:lumMod val="50000"/>
                  </a:prstClr>
                </a:solidFill>
                <a:latin typeface="微软雅黑" pitchFamily="34" charset="-122"/>
                <a:ea typeface="微软雅黑" pitchFamily="34" charset="-122"/>
              </a:rPr>
              <a:t>1.</a:t>
            </a:r>
            <a:r>
              <a:rPr lang="en-US" altLang="zh-CN" sz="2500" dirty="0">
                <a:solidFill>
                  <a:prstClr val="white">
                    <a:lumMod val="50000"/>
                  </a:prstClr>
                </a:solidFill>
                <a:latin typeface="微软雅黑" pitchFamily="34" charset="-122"/>
                <a:ea typeface="微软雅黑" pitchFamily="34" charset="-122"/>
              </a:rPr>
              <a:t>5 </a:t>
            </a:r>
            <a:r>
              <a:rPr lang="zh-CN" altLang="en-US" sz="2500" dirty="0">
                <a:solidFill>
                  <a:prstClr val="white">
                    <a:lumMod val="50000"/>
                  </a:prstClr>
                </a:solidFill>
                <a:latin typeface="微软雅黑" pitchFamily="34" charset="-122"/>
                <a:ea typeface="微软雅黑"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192881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prstClr val="white"/>
                </a:solidFill>
                <a:latin typeface="微软雅黑" pitchFamily="34" charset="-122"/>
                <a:ea typeface="微软雅黑" pitchFamily="34" charset="-122"/>
              </a:rPr>
              <a:t>提纲</a:t>
            </a:r>
            <a:endParaRPr lang="zh-CN" altLang="en-US" sz="1600" dirty="0">
              <a:solidFill>
                <a:prstClr val="black">
                  <a:lumMod val="85000"/>
                  <a:lumOff val="15000"/>
                </a:prstClr>
              </a:solidFill>
            </a:endParaRPr>
          </a:p>
        </p:txBody>
      </p:sp>
    </p:spTree>
    <p:extLst>
      <p:ext uri="{BB962C8B-B14F-4D97-AF65-F5344CB8AC3E}">
        <p14:creationId xmlns:p14="http://schemas.microsoft.com/office/powerpoint/2010/main" val="3065901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755577" y="267495"/>
            <a:ext cx="7931224" cy="360040"/>
          </a:xfrm>
        </p:spPr>
        <p:txBody>
          <a:bodyPr/>
          <a:lstStyle/>
          <a:p>
            <a:r>
              <a:rPr lang="zh-CN" altLang="en-US" sz="3000" spc="300" dirty="0">
                <a:solidFill>
                  <a:schemeClr val="tx1"/>
                </a:solidFill>
                <a:latin typeface="微软雅黑" pitchFamily="34" charset="-122"/>
                <a:ea typeface="微软雅黑" pitchFamily="34" charset="-122"/>
              </a:rPr>
              <a:t>编译程序的生成</a:t>
            </a:r>
            <a:endParaRPr lang="zh-CN" altLang="en-US" sz="3000" dirty="0">
              <a:solidFill>
                <a:schemeClr val="tx1"/>
              </a:solidFill>
              <a:ea typeface="微软雅黑" pitchFamily="34" charset="-122"/>
              <a:cs typeface="Times New Roman" panose="02020603050405020304" pitchFamily="18" charset="0"/>
            </a:endParaRP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algn="ctr" defTabSz="685800" fontAlgn="auto">
              <a:spcBef>
                <a:spcPts val="0"/>
              </a:spcBef>
              <a:spcAft>
                <a:spcPts val="0"/>
              </a:spcAft>
              <a:defRPr/>
            </a:pPr>
            <a:endParaRPr lang="zh-CN" altLang="en-US" kern="0">
              <a:solidFill>
                <a:prstClr val="white"/>
              </a:solidFill>
              <a:latin typeface="Calibri"/>
              <a:ea typeface="华文楷体" panose="02010600040101010101" pitchFamily="2" charset="-122"/>
            </a:endParaRPr>
          </a:p>
        </p:txBody>
      </p:sp>
      <p:grpSp>
        <p:nvGrpSpPr>
          <p:cNvPr id="2" name="组合 14"/>
          <p:cNvGrpSpPr/>
          <p:nvPr/>
        </p:nvGrpSpPr>
        <p:grpSpPr>
          <a:xfrm>
            <a:off x="-785"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defTabSz="685800" fontAlgn="auto">
                <a:spcBef>
                  <a:spcPts val="0"/>
                </a:spcBef>
                <a:spcAft>
                  <a:spcPts val="0"/>
                </a:spcAft>
                <a:defRPr/>
              </a:pPr>
              <a:endParaRPr lang="zh-CN" altLang="en-US" kern="0">
                <a:solidFill>
                  <a:prstClr val="white"/>
                </a:solidFill>
                <a:latin typeface="Calibri"/>
                <a:ea typeface="华文楷体" panose="02010600040101010101" pitchFamily="2" charset="-122"/>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defTabSz="685800" fontAlgn="auto">
                <a:spcBef>
                  <a:spcPts val="0"/>
                </a:spcBef>
                <a:spcAft>
                  <a:spcPts val="0"/>
                </a:spcAft>
                <a:defRPr/>
              </a:pPr>
              <a:endParaRPr lang="zh-CN" altLang="en-US" kern="0">
                <a:solidFill>
                  <a:prstClr val="white"/>
                </a:solidFill>
                <a:latin typeface="Calibri"/>
                <a:ea typeface="华文楷体" panose="02010600040101010101" pitchFamily="2" charset="-122"/>
              </a:endParaRPr>
            </a:p>
          </p:txBody>
        </p:sp>
      </p:grpSp>
      <p:sp>
        <p:nvSpPr>
          <p:cNvPr id="17" name="内容占位符 2"/>
          <p:cNvSpPr>
            <a:spLocks noGrp="1"/>
          </p:cNvSpPr>
          <p:nvPr>
            <p:ph idx="1"/>
          </p:nvPr>
        </p:nvSpPr>
        <p:spPr>
          <a:xfrm>
            <a:off x="428596" y="843559"/>
            <a:ext cx="7743805" cy="3673711"/>
          </a:xfrm>
        </p:spPr>
        <p:txBody>
          <a:bodyPr>
            <a:normAutofit/>
          </a:bodyPr>
          <a:lstStyle/>
          <a:p>
            <a:pPr algn="just">
              <a:buClrTx/>
              <a:buFont typeface="Wingdings" pitchFamily="2" charset="2"/>
              <a:buChar char="Ø"/>
            </a:pPr>
            <a:r>
              <a:rPr lang="en-US" altLang="zh-CN" sz="2000" b="1" dirty="0">
                <a:solidFill>
                  <a:schemeClr val="tx1"/>
                </a:solidFill>
                <a:latin typeface="楷体" pitchFamily="49" charset="-122"/>
                <a:ea typeface="楷体" pitchFamily="49" charset="-122"/>
              </a:rPr>
              <a:t>1970</a:t>
            </a:r>
            <a:r>
              <a:rPr lang="zh-CN" altLang="en-US" sz="2000" b="1" dirty="0">
                <a:solidFill>
                  <a:schemeClr val="tx1"/>
                </a:solidFill>
                <a:latin typeface="楷体" pitchFamily="49" charset="-122"/>
                <a:ea typeface="楷体" pitchFamily="49" charset="-122"/>
              </a:rPr>
              <a:t>年以前，几乎所有的编译程序都是用</a:t>
            </a:r>
            <a:r>
              <a:rPr lang="zh-CN" altLang="en-US" sz="2000" b="1" dirty="0">
                <a:solidFill>
                  <a:schemeClr val="tx2">
                    <a:lumMod val="60000"/>
                    <a:lumOff val="40000"/>
                  </a:schemeClr>
                </a:solidFill>
                <a:latin typeface="楷体" pitchFamily="49" charset="-122"/>
                <a:ea typeface="楷体" pitchFamily="49" charset="-122"/>
              </a:rPr>
              <a:t>机器语言</a:t>
            </a:r>
            <a:r>
              <a:rPr lang="zh-CN" altLang="en-US" sz="2000" b="1" dirty="0">
                <a:solidFill>
                  <a:schemeClr val="tx1"/>
                </a:solidFill>
                <a:latin typeface="楷体" pitchFamily="49" charset="-122"/>
                <a:ea typeface="楷体" pitchFamily="49" charset="-122"/>
              </a:rPr>
              <a:t>编写的</a:t>
            </a:r>
            <a:endParaRPr lang="en-US" altLang="zh-CN" sz="2000" b="1" dirty="0">
              <a:solidFill>
                <a:schemeClr val="tx1"/>
              </a:solidFill>
              <a:latin typeface="楷体" pitchFamily="49" charset="-122"/>
              <a:ea typeface="楷体" pitchFamily="49" charset="-122"/>
            </a:endParaRPr>
          </a:p>
          <a:p>
            <a:pPr lvl="1" algn="just">
              <a:buClrTx/>
              <a:buFont typeface="Wingdings" pitchFamily="2" charset="2"/>
              <a:buChar char="Ø"/>
            </a:pPr>
            <a:r>
              <a:rPr lang="zh-CN" altLang="en-US" sz="1800" b="1" dirty="0">
                <a:solidFill>
                  <a:schemeClr val="tx1"/>
                </a:solidFill>
                <a:latin typeface="楷体" pitchFamily="49" charset="-122"/>
                <a:ea typeface="楷体" pitchFamily="49" charset="-122"/>
              </a:rPr>
              <a:t>优点：更好地发挥硬件系统的效率</a:t>
            </a:r>
            <a:endParaRPr lang="en-US" altLang="zh-CN" sz="1800" b="1" dirty="0">
              <a:solidFill>
                <a:schemeClr val="tx1"/>
              </a:solidFill>
              <a:latin typeface="楷体" pitchFamily="49" charset="-122"/>
              <a:ea typeface="楷体" pitchFamily="49" charset="-122"/>
            </a:endParaRPr>
          </a:p>
          <a:p>
            <a:pPr lvl="1" algn="just">
              <a:buClrTx/>
              <a:buFont typeface="Wingdings" pitchFamily="2" charset="2"/>
              <a:buChar char="Ø"/>
            </a:pPr>
            <a:r>
              <a:rPr lang="zh-CN" altLang="en-US" sz="1800" b="1" dirty="0">
                <a:solidFill>
                  <a:schemeClr val="tx1"/>
                </a:solidFill>
                <a:latin typeface="楷体" pitchFamily="49" charset="-122"/>
                <a:ea typeface="楷体" pitchFamily="49" charset="-122"/>
              </a:rPr>
              <a:t>缺点：可读性、可靠性、可维护性、编制效率差</a:t>
            </a:r>
          </a:p>
          <a:p>
            <a:pPr lvl="0" algn="just">
              <a:buClrTx/>
              <a:buFont typeface="Wingdings" pitchFamily="2" charset="2"/>
              <a:buChar char="Ø"/>
            </a:pPr>
            <a:r>
              <a:rPr lang="en-US" altLang="zh-CN" sz="2000" b="1" dirty="0">
                <a:solidFill>
                  <a:schemeClr val="tx1"/>
                </a:solidFill>
                <a:latin typeface="楷体" pitchFamily="49" charset="-122"/>
                <a:ea typeface="楷体" pitchFamily="49" charset="-122"/>
              </a:rPr>
              <a:t>1980</a:t>
            </a:r>
            <a:r>
              <a:rPr lang="zh-CN" altLang="en-US" sz="2000" b="1" dirty="0">
                <a:solidFill>
                  <a:schemeClr val="tx1"/>
                </a:solidFill>
                <a:latin typeface="楷体" pitchFamily="49" charset="-122"/>
                <a:ea typeface="楷体" pitchFamily="49" charset="-122"/>
              </a:rPr>
              <a:t>年以后，通常用</a:t>
            </a:r>
            <a:r>
              <a:rPr lang="zh-CN" altLang="en-US" sz="2000" b="1" dirty="0">
                <a:solidFill>
                  <a:schemeClr val="tx2">
                    <a:lumMod val="60000"/>
                    <a:lumOff val="40000"/>
                  </a:schemeClr>
                </a:solidFill>
                <a:latin typeface="楷体" pitchFamily="49" charset="-122"/>
                <a:ea typeface="楷体" pitchFamily="49" charset="-122"/>
              </a:rPr>
              <a:t>高级语言</a:t>
            </a:r>
            <a:r>
              <a:rPr lang="zh-CN" altLang="en-US" sz="2000" b="1" dirty="0">
                <a:solidFill>
                  <a:schemeClr val="tx1"/>
                </a:solidFill>
                <a:latin typeface="楷体" pitchFamily="49" charset="-122"/>
                <a:ea typeface="楷体" pitchFamily="49" charset="-122"/>
              </a:rPr>
              <a:t>来编写编译程序</a:t>
            </a:r>
            <a:r>
              <a:rPr lang="zh-CN" altLang="en-US" sz="2000" b="1" dirty="0">
                <a:solidFill>
                  <a:prstClr val="black"/>
                </a:solidFill>
                <a:latin typeface="楷体" pitchFamily="49" charset="-122"/>
                <a:ea typeface="楷体" pitchFamily="49" charset="-122"/>
              </a:rPr>
              <a:t>（自展技术）</a:t>
            </a:r>
            <a:endParaRPr lang="en-US" altLang="zh-CN" sz="2000"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311674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 calcmode="lin" valueType="num">
                                      <p:cBhvr>
                                        <p:cTn id="14"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 calcmode="lin" valueType="num">
                                      <p:cBhvr>
                                        <p:cTn id="21"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7">
                                            <p:txEl>
                                              <p:pRg st="3" end="3"/>
                                            </p:txEl>
                                          </p:spTgt>
                                        </p:tgtEl>
                                        <p:attrNameLst>
                                          <p:attrName>style.visibility</p:attrName>
                                        </p:attrNameLst>
                                      </p:cBhvr>
                                      <p:to>
                                        <p:strVal val="visible"/>
                                      </p:to>
                                    </p:set>
                                    <p:anim calcmode="lin" valueType="num">
                                      <p:cBhvr>
                                        <p:cTn id="28"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内容占位符 2"/>
          <p:cNvSpPr>
            <a:spLocks noGrp="1"/>
          </p:cNvSpPr>
          <p:nvPr>
            <p:ph idx="1"/>
          </p:nvPr>
        </p:nvSpPr>
        <p:spPr>
          <a:xfrm>
            <a:off x="428596" y="843559"/>
            <a:ext cx="7743805" cy="3673711"/>
          </a:xfrm>
        </p:spPr>
        <p:txBody>
          <a:bodyPr>
            <a:normAutofit/>
          </a:bodyPr>
          <a:lstStyle/>
          <a:p>
            <a:pPr algn="just">
              <a:buClrTx/>
              <a:buFont typeface="Wingdings" pitchFamily="2" charset="2"/>
              <a:buChar char="Ø"/>
            </a:pPr>
            <a:r>
              <a:rPr lang="en-US" altLang="zh-CN" sz="2000" b="1" dirty="0">
                <a:solidFill>
                  <a:schemeClr val="tx1"/>
                </a:solidFill>
                <a:ea typeface="楷体" pitchFamily="49" charset="-122"/>
                <a:cs typeface="Times New Roman" panose="02020603050405020304" pitchFamily="18" charset="0"/>
              </a:rPr>
              <a:t>P</a:t>
            </a:r>
            <a:r>
              <a:rPr lang="zh-CN" altLang="en-US" sz="2000" b="1" dirty="0">
                <a:solidFill>
                  <a:schemeClr val="tx1"/>
                </a:solidFill>
                <a:ea typeface="楷体" pitchFamily="49" charset="-122"/>
                <a:cs typeface="Times New Roman" panose="02020603050405020304" pitchFamily="18" charset="0"/>
              </a:rPr>
              <a:t>：编译器（程序）</a:t>
            </a:r>
            <a:endParaRPr lang="en-US" altLang="zh-CN" sz="2000" b="1" dirty="0">
              <a:solidFill>
                <a:schemeClr val="tx1"/>
              </a:solidFill>
              <a:ea typeface="楷体" pitchFamily="49" charset="-122"/>
              <a:cs typeface="Times New Roman" panose="02020603050405020304" pitchFamily="18" charset="0"/>
            </a:endParaRPr>
          </a:p>
          <a:p>
            <a:pPr lvl="1" algn="just">
              <a:buClrTx/>
              <a:buFont typeface="Wingdings" pitchFamily="2" charset="2"/>
              <a:buChar char="Ø"/>
            </a:pPr>
            <a:r>
              <a:rPr lang="en-US" altLang="zh-CN" sz="1800" b="1" dirty="0">
                <a:solidFill>
                  <a:schemeClr val="tx1"/>
                </a:solidFill>
                <a:ea typeface="楷体" pitchFamily="49" charset="-122"/>
                <a:cs typeface="Times New Roman" panose="02020603050405020304" pitchFamily="18" charset="0"/>
              </a:rPr>
              <a:t>I</a:t>
            </a:r>
            <a:r>
              <a:rPr lang="zh-CN" altLang="en-US" sz="1800" b="1" dirty="0">
                <a:solidFill>
                  <a:schemeClr val="tx1"/>
                </a:solidFill>
                <a:ea typeface="楷体" pitchFamily="49" charset="-122"/>
                <a:cs typeface="Times New Roman" panose="02020603050405020304" pitchFamily="18" charset="0"/>
              </a:rPr>
              <a:t>：</a:t>
            </a:r>
            <a:r>
              <a:rPr lang="zh-CN" altLang="en-US" sz="1800" b="1" dirty="0">
                <a:solidFill>
                  <a:srgbClr val="FF0000"/>
                </a:solidFill>
                <a:ea typeface="楷体" pitchFamily="49" charset="-122"/>
                <a:cs typeface="Times New Roman" panose="02020603050405020304" pitchFamily="18" charset="0"/>
              </a:rPr>
              <a:t>实现语言</a:t>
            </a:r>
          </a:p>
          <a:p>
            <a:pPr lvl="1" algn="just">
              <a:buClrTx/>
              <a:buFont typeface="Wingdings" pitchFamily="2" charset="2"/>
              <a:buChar char="Ø"/>
            </a:pPr>
            <a:r>
              <a:rPr lang="en-US" altLang="zh-CN" sz="1800" b="1" dirty="0">
                <a:solidFill>
                  <a:schemeClr val="tx1"/>
                </a:solidFill>
                <a:ea typeface="楷体" pitchFamily="49" charset="-122"/>
                <a:cs typeface="Times New Roman" panose="02020603050405020304" pitchFamily="18" charset="0"/>
              </a:rPr>
              <a:t>S</a:t>
            </a:r>
            <a:r>
              <a:rPr lang="zh-CN" altLang="en-US" sz="1800" b="1" dirty="0">
                <a:solidFill>
                  <a:schemeClr val="tx1"/>
                </a:solidFill>
                <a:ea typeface="楷体" pitchFamily="49" charset="-122"/>
                <a:cs typeface="Times New Roman" panose="02020603050405020304" pitchFamily="18" charset="0"/>
              </a:rPr>
              <a:t>：</a:t>
            </a:r>
            <a:r>
              <a:rPr lang="zh-CN" altLang="en-US" sz="1800" b="1" dirty="0">
                <a:solidFill>
                  <a:schemeClr val="tx2">
                    <a:lumMod val="60000"/>
                    <a:lumOff val="40000"/>
                  </a:schemeClr>
                </a:solidFill>
                <a:ea typeface="楷体" pitchFamily="49" charset="-122"/>
                <a:cs typeface="Times New Roman" panose="02020603050405020304" pitchFamily="18" charset="0"/>
              </a:rPr>
              <a:t>输入</a:t>
            </a:r>
            <a:r>
              <a:rPr lang="zh-CN" altLang="en-US" sz="1800" b="1" dirty="0">
                <a:solidFill>
                  <a:schemeClr val="tx1"/>
                </a:solidFill>
                <a:ea typeface="楷体" pitchFamily="49" charset="-122"/>
                <a:cs typeface="Times New Roman" panose="02020603050405020304" pitchFamily="18" charset="0"/>
              </a:rPr>
              <a:t>的</a:t>
            </a:r>
            <a:r>
              <a:rPr lang="zh-CN" altLang="en-US" sz="1800" b="1" dirty="0">
                <a:solidFill>
                  <a:srgbClr val="FF0000"/>
                </a:solidFill>
                <a:ea typeface="楷体" pitchFamily="49" charset="-122"/>
                <a:cs typeface="Times New Roman" panose="02020603050405020304" pitchFamily="18" charset="0"/>
              </a:rPr>
              <a:t>源语言程序</a:t>
            </a:r>
          </a:p>
          <a:p>
            <a:pPr lvl="1" algn="just">
              <a:buClrTx/>
              <a:buFont typeface="Wingdings" pitchFamily="2" charset="2"/>
              <a:buChar char="Ø"/>
            </a:pPr>
            <a:r>
              <a:rPr lang="en-US" altLang="zh-CN" sz="1800" b="1" dirty="0">
                <a:solidFill>
                  <a:schemeClr val="tx1"/>
                </a:solidFill>
                <a:ea typeface="楷体" pitchFamily="49" charset="-122"/>
                <a:cs typeface="Times New Roman" panose="02020603050405020304" pitchFamily="18" charset="0"/>
              </a:rPr>
              <a:t>T</a:t>
            </a:r>
            <a:r>
              <a:rPr lang="zh-CN" altLang="en-US" sz="1800" b="1" dirty="0">
                <a:solidFill>
                  <a:schemeClr val="tx1"/>
                </a:solidFill>
                <a:ea typeface="楷体" pitchFamily="49" charset="-122"/>
                <a:cs typeface="Times New Roman" panose="02020603050405020304" pitchFamily="18" charset="0"/>
              </a:rPr>
              <a:t>：</a:t>
            </a:r>
            <a:r>
              <a:rPr lang="zh-CN" altLang="en-US" sz="1800" b="1" dirty="0">
                <a:solidFill>
                  <a:schemeClr val="tx2">
                    <a:lumMod val="60000"/>
                    <a:lumOff val="40000"/>
                  </a:schemeClr>
                </a:solidFill>
                <a:ea typeface="楷体" pitchFamily="49" charset="-122"/>
                <a:cs typeface="Times New Roman" panose="02020603050405020304" pitchFamily="18" charset="0"/>
              </a:rPr>
              <a:t>输出</a:t>
            </a:r>
            <a:r>
              <a:rPr lang="zh-CN" altLang="en-US" sz="1800" b="1" dirty="0">
                <a:solidFill>
                  <a:schemeClr val="tx1"/>
                </a:solidFill>
                <a:ea typeface="楷体" pitchFamily="49" charset="-122"/>
                <a:cs typeface="Times New Roman" panose="02020603050405020304" pitchFamily="18" charset="0"/>
              </a:rPr>
              <a:t>的</a:t>
            </a:r>
            <a:r>
              <a:rPr lang="zh-CN" altLang="en-US" sz="1800" b="1" dirty="0">
                <a:solidFill>
                  <a:schemeClr val="tx2">
                    <a:lumMod val="60000"/>
                    <a:lumOff val="40000"/>
                  </a:schemeClr>
                </a:solidFill>
                <a:ea typeface="楷体" pitchFamily="49" charset="-122"/>
                <a:cs typeface="Times New Roman" panose="02020603050405020304" pitchFamily="18" charset="0"/>
              </a:rPr>
              <a:t>可执行</a:t>
            </a:r>
            <a:r>
              <a:rPr lang="zh-CN" altLang="en-US" sz="1800" b="1" dirty="0">
                <a:solidFill>
                  <a:schemeClr val="tx1"/>
                </a:solidFill>
                <a:ea typeface="楷体" pitchFamily="49" charset="-122"/>
                <a:cs typeface="Times New Roman" panose="02020603050405020304" pitchFamily="18" charset="0"/>
              </a:rPr>
              <a:t>的</a:t>
            </a:r>
            <a:r>
              <a:rPr lang="zh-CN" altLang="en-US" sz="1800" b="1" dirty="0">
                <a:solidFill>
                  <a:srgbClr val="FF0000"/>
                </a:solidFill>
                <a:ea typeface="楷体" pitchFamily="49" charset="-122"/>
                <a:cs typeface="Times New Roman" panose="02020603050405020304" pitchFamily="18" charset="0"/>
              </a:rPr>
              <a:t>目标程序</a:t>
            </a:r>
          </a:p>
        </p:txBody>
      </p:sp>
      <p:sp>
        <p:nvSpPr>
          <p:cNvPr id="13" name="Rectangle 2"/>
          <p:cNvSpPr>
            <a:spLocks noGrp="1" noChangeArrowheads="1"/>
          </p:cNvSpPr>
          <p:nvPr>
            <p:ph type="title"/>
          </p:nvPr>
        </p:nvSpPr>
        <p:spPr>
          <a:xfrm>
            <a:off x="755577" y="267495"/>
            <a:ext cx="7931224" cy="360040"/>
          </a:xfrm>
        </p:spPr>
        <p:txBody>
          <a:bodyPr/>
          <a:lstStyle/>
          <a:p>
            <a:r>
              <a:rPr lang="zh-CN" altLang="en-US" sz="3000" spc="300" dirty="0">
                <a:solidFill>
                  <a:schemeClr val="tx1"/>
                </a:solidFill>
                <a:latin typeface="微软雅黑" pitchFamily="34" charset="-122"/>
                <a:ea typeface="微软雅黑" pitchFamily="34" charset="-122"/>
              </a:rPr>
              <a:t>编译器的</a:t>
            </a:r>
            <a:r>
              <a:rPr lang="en-US" altLang="zh-CN" sz="3000" spc="300" dirty="0">
                <a:solidFill>
                  <a:schemeClr val="tx1"/>
                </a:solidFill>
                <a:latin typeface="微软雅黑" pitchFamily="34" charset="-122"/>
                <a:ea typeface="微软雅黑" pitchFamily="34" charset="-122"/>
              </a:rPr>
              <a:t>T</a:t>
            </a:r>
            <a:r>
              <a:rPr lang="zh-CN" altLang="en-US" sz="3000" spc="300" dirty="0">
                <a:solidFill>
                  <a:schemeClr val="tx1"/>
                </a:solidFill>
                <a:latin typeface="微软雅黑" pitchFamily="34" charset="-122"/>
                <a:ea typeface="微软雅黑" pitchFamily="34" charset="-122"/>
              </a:rPr>
              <a:t>形图</a:t>
            </a:r>
            <a:endParaRPr lang="zh-CN" altLang="en-US" sz="3000" dirty="0">
              <a:solidFill>
                <a:schemeClr val="tx1"/>
              </a:solidFill>
              <a:ea typeface="微软雅黑" pitchFamily="34" charset="-122"/>
              <a:cs typeface="Times New Roman" panose="02020603050405020304" pitchFamily="18" charset="0"/>
            </a:endParaRP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grpSp>
        <p:nvGrpSpPr>
          <p:cNvPr id="2" name="组合 14"/>
          <p:cNvGrpSpPr/>
          <p:nvPr/>
        </p:nvGrpSpPr>
        <p:grpSpPr>
          <a:xfrm>
            <a:off x="-785"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grpSp>
      <p:sp>
        <p:nvSpPr>
          <p:cNvPr id="9" name="矩形 8"/>
          <p:cNvSpPr/>
          <p:nvPr/>
        </p:nvSpPr>
        <p:spPr>
          <a:xfrm>
            <a:off x="3891358" y="2897519"/>
            <a:ext cx="312906"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p>
        </p:txBody>
      </p:sp>
      <p:grpSp>
        <p:nvGrpSpPr>
          <p:cNvPr id="11" name="组合 10"/>
          <p:cNvGrpSpPr/>
          <p:nvPr/>
        </p:nvGrpSpPr>
        <p:grpSpPr>
          <a:xfrm>
            <a:off x="2772585" y="2700080"/>
            <a:ext cx="2376264" cy="936104"/>
            <a:chOff x="1835696" y="3147814"/>
            <a:chExt cx="2376264" cy="936104"/>
          </a:xfrm>
        </p:grpSpPr>
        <p:cxnSp>
          <p:nvCxnSpPr>
            <p:cNvPr id="15" name="直接连接符 14"/>
            <p:cNvCxnSpPr/>
            <p:nvPr/>
          </p:nvCxnSpPr>
          <p:spPr>
            <a:xfrm>
              <a:off x="1835696" y="3147814"/>
              <a:ext cx="2368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835696" y="3579862"/>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491880" y="3579862"/>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27784" y="4011910"/>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059051" y="3174526"/>
              <a:ext cx="312906"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S</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3" name="矩形 22"/>
            <p:cNvSpPr/>
            <p:nvPr/>
          </p:nvSpPr>
          <p:spPr>
            <a:xfrm>
              <a:off x="3683949" y="3188390"/>
              <a:ext cx="325730"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T</a:t>
              </a:r>
              <a:endParaRPr lang="zh-CN" altLang="en-US" dirty="0">
                <a:solidFill>
                  <a:prstClr val="black"/>
                </a:solidFill>
                <a:latin typeface="Times New Roman" panose="02020603050405020304" pitchFamily="18" charset="0"/>
                <a:cs typeface="Times New Roman" panose="02020603050405020304" pitchFamily="18" charset="0"/>
              </a:endParaRPr>
            </a:p>
          </p:txBody>
        </p:sp>
        <p:sp>
          <p:nvSpPr>
            <p:cNvPr id="24" name="矩形 23"/>
            <p:cNvSpPr/>
            <p:nvPr/>
          </p:nvSpPr>
          <p:spPr>
            <a:xfrm>
              <a:off x="2960663" y="3714586"/>
              <a:ext cx="261610"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I</a:t>
              </a:r>
            </a:p>
          </p:txBody>
        </p:sp>
        <p:cxnSp>
          <p:nvCxnSpPr>
            <p:cNvPr id="25" name="直接连接符 24"/>
            <p:cNvCxnSpPr/>
            <p:nvPr/>
          </p:nvCxnSpPr>
          <p:spPr>
            <a:xfrm>
              <a:off x="1835696" y="3147814"/>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211960" y="3147814"/>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491880" y="3579862"/>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627784" y="3579862"/>
              <a:ext cx="0" cy="43204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29C32AEC-23EF-4FBD-A16A-4582E67E533F}"/>
              </a:ext>
            </a:extLst>
          </p:cNvPr>
          <p:cNvSpPr txBox="1"/>
          <p:nvPr/>
        </p:nvSpPr>
        <p:spPr>
          <a:xfrm>
            <a:off x="830341" y="3840553"/>
            <a:ext cx="7196856" cy="1015663"/>
          </a:xfrm>
          <a:prstGeom prst="rect">
            <a:avLst/>
          </a:prstGeom>
          <a:noFill/>
        </p:spPr>
        <p:txBody>
          <a:bodyPr wrap="square">
            <a:spAutoFit/>
          </a:bodyPr>
          <a:lstStyle/>
          <a:p>
            <a:r>
              <a:rPr lang="zh-CN" altLang="en-US" sz="1500" b="1" dirty="0"/>
              <a:t>注意：</a:t>
            </a:r>
            <a:endParaRPr lang="en-US" altLang="zh-CN" sz="1500" b="1" dirty="0"/>
          </a:p>
          <a:p>
            <a:r>
              <a:rPr lang="zh-CN" altLang="en-US" sz="1500" b="1" dirty="0">
                <a:latin typeface="Times New Roman" panose="02020603050405020304" pitchFamily="18" charset="0"/>
                <a:cs typeface="Times New Roman" panose="02020603050405020304" pitchFamily="18" charset="0"/>
              </a:rPr>
              <a:t>（</a:t>
            </a:r>
            <a:r>
              <a:rPr lang="en-US" altLang="zh-CN" sz="1500" b="1" dirty="0">
                <a:latin typeface="Times New Roman" panose="02020603050405020304" pitchFamily="18" charset="0"/>
                <a:cs typeface="Times New Roman" panose="02020603050405020304" pitchFamily="18" charset="0"/>
              </a:rPr>
              <a:t>1</a:t>
            </a:r>
            <a:r>
              <a:rPr lang="zh-CN" altLang="en-US" sz="1500" b="1" dirty="0">
                <a:latin typeface="Times New Roman" panose="02020603050405020304" pitchFamily="18" charset="0"/>
                <a:cs typeface="Times New Roman" panose="02020603050405020304" pitchFamily="18" charset="0"/>
              </a:rPr>
              <a:t>）</a:t>
            </a:r>
            <a:r>
              <a:rPr lang="en-US" altLang="zh-CN" sz="1500" b="1" dirty="0">
                <a:latin typeface="Times New Roman" panose="02020603050405020304" pitchFamily="18" charset="0"/>
                <a:cs typeface="Times New Roman" panose="02020603050405020304" pitchFamily="18" charset="0"/>
              </a:rPr>
              <a:t>I</a:t>
            </a:r>
            <a:r>
              <a:rPr lang="zh-CN" altLang="en-US" sz="1500" b="1" dirty="0">
                <a:latin typeface="Times New Roman" panose="02020603050405020304" pitchFamily="18" charset="0"/>
                <a:cs typeface="Times New Roman" panose="02020603050405020304" pitchFamily="18" charset="0"/>
              </a:rPr>
              <a:t>表示的是</a:t>
            </a:r>
            <a:r>
              <a:rPr lang="zh-CN" altLang="en-US" sz="1500" b="1" dirty="0">
                <a:solidFill>
                  <a:srgbClr val="FF0000"/>
                </a:solidFill>
                <a:latin typeface="Times New Roman" panose="02020603050405020304" pitchFamily="18" charset="0"/>
                <a:cs typeface="Times New Roman" panose="02020603050405020304" pitchFamily="18" charset="0"/>
              </a:rPr>
              <a:t>语言</a:t>
            </a:r>
            <a:r>
              <a:rPr lang="zh-CN" altLang="en-US" sz="1500" b="1" dirty="0">
                <a:latin typeface="Times New Roman" panose="02020603050405020304" pitchFamily="18" charset="0"/>
                <a:cs typeface="Times New Roman" panose="02020603050405020304" pitchFamily="18" charset="0"/>
              </a:rPr>
              <a:t>，而</a:t>
            </a:r>
            <a:r>
              <a:rPr lang="en-US" altLang="zh-CN" sz="1500" b="1" dirty="0">
                <a:latin typeface="Times New Roman" panose="02020603050405020304" pitchFamily="18" charset="0"/>
                <a:cs typeface="Times New Roman" panose="02020603050405020304" pitchFamily="18" charset="0"/>
              </a:rPr>
              <a:t>S</a:t>
            </a:r>
            <a:r>
              <a:rPr lang="zh-CN" altLang="en-US" sz="1500" b="1" dirty="0">
                <a:latin typeface="Times New Roman" panose="02020603050405020304" pitchFamily="18" charset="0"/>
                <a:cs typeface="Times New Roman" panose="02020603050405020304" pitchFamily="18" charset="0"/>
              </a:rPr>
              <a:t>和</a:t>
            </a:r>
            <a:r>
              <a:rPr lang="en-US" altLang="zh-CN" sz="1500" b="1" dirty="0">
                <a:latin typeface="Times New Roman" panose="02020603050405020304" pitchFamily="18" charset="0"/>
                <a:cs typeface="Times New Roman" panose="02020603050405020304" pitchFamily="18" charset="0"/>
              </a:rPr>
              <a:t>T</a:t>
            </a:r>
            <a:r>
              <a:rPr lang="zh-CN" altLang="en-US" sz="1500" b="1" dirty="0">
                <a:latin typeface="Times New Roman" panose="02020603050405020304" pitchFamily="18" charset="0"/>
                <a:cs typeface="Times New Roman" panose="02020603050405020304" pitchFamily="18" charset="0"/>
              </a:rPr>
              <a:t>表示的是</a:t>
            </a:r>
            <a:r>
              <a:rPr lang="zh-CN" altLang="en-US" sz="1500" b="1" dirty="0">
                <a:solidFill>
                  <a:srgbClr val="FF0000"/>
                </a:solidFill>
                <a:latin typeface="Times New Roman" panose="02020603050405020304" pitchFamily="18" charset="0"/>
                <a:cs typeface="Times New Roman" panose="02020603050405020304" pitchFamily="18" charset="0"/>
              </a:rPr>
              <a:t>程序</a:t>
            </a:r>
          </a:p>
          <a:p>
            <a:r>
              <a:rPr lang="zh-CN" altLang="en-US" sz="1500" b="1" dirty="0">
                <a:latin typeface="Times New Roman" panose="02020603050405020304" pitchFamily="18" charset="0"/>
                <a:cs typeface="Times New Roman" panose="02020603050405020304" pitchFamily="18" charset="0"/>
              </a:rPr>
              <a:t>（</a:t>
            </a:r>
            <a:r>
              <a:rPr lang="en-US" altLang="zh-CN" sz="1500" b="1" dirty="0">
                <a:latin typeface="Times New Roman" panose="02020603050405020304" pitchFamily="18" charset="0"/>
                <a:cs typeface="Times New Roman" panose="02020603050405020304" pitchFamily="18" charset="0"/>
              </a:rPr>
              <a:t>2</a:t>
            </a:r>
            <a:r>
              <a:rPr lang="zh-CN" altLang="en-US" sz="1500" b="1" dirty="0">
                <a:latin typeface="Times New Roman" panose="02020603050405020304" pitchFamily="18" charset="0"/>
                <a:cs typeface="Times New Roman" panose="02020603050405020304" pitchFamily="18" charset="0"/>
              </a:rPr>
              <a:t>）</a:t>
            </a:r>
            <a:r>
              <a:rPr lang="en-US" altLang="zh-CN" sz="1500" b="1" dirty="0">
                <a:latin typeface="Times New Roman" panose="02020603050405020304" pitchFamily="18" charset="0"/>
                <a:cs typeface="Times New Roman" panose="02020603050405020304" pitchFamily="18" charset="0"/>
              </a:rPr>
              <a:t>T</a:t>
            </a:r>
            <a:r>
              <a:rPr lang="zh-CN" altLang="en-US" sz="1500" b="1" dirty="0">
                <a:latin typeface="Times New Roman" panose="02020603050405020304" pitchFamily="18" charset="0"/>
                <a:cs typeface="Times New Roman" panose="02020603050405020304" pitchFamily="18" charset="0"/>
              </a:rPr>
              <a:t>形图的</a:t>
            </a:r>
            <a:r>
              <a:rPr lang="zh-CN" altLang="en-US" sz="1500" b="1" dirty="0">
                <a:solidFill>
                  <a:srgbClr val="FF0000"/>
                </a:solidFill>
                <a:latin typeface="Times New Roman" panose="02020603050405020304" pitchFamily="18" charset="0"/>
                <a:cs typeface="Times New Roman" panose="02020603050405020304" pitchFamily="18" charset="0"/>
              </a:rPr>
              <a:t>上端</a:t>
            </a:r>
            <a:r>
              <a:rPr lang="zh-CN" altLang="en-US" sz="1500" b="1" dirty="0">
                <a:latin typeface="Times New Roman" panose="02020603050405020304" pitchFamily="18" charset="0"/>
                <a:cs typeface="Times New Roman" panose="02020603050405020304" pitchFamily="18" charset="0"/>
              </a:rPr>
              <a:t>体现了编译器的</a:t>
            </a:r>
            <a:r>
              <a:rPr lang="zh-CN" altLang="en-US" sz="1500" b="1" dirty="0">
                <a:solidFill>
                  <a:srgbClr val="FF0000"/>
                </a:solidFill>
                <a:latin typeface="Times New Roman" panose="02020603050405020304" pitchFamily="18" charset="0"/>
                <a:cs typeface="Times New Roman" panose="02020603050405020304" pitchFamily="18" charset="0"/>
              </a:rPr>
              <a:t>功能</a:t>
            </a:r>
            <a:r>
              <a:rPr lang="zh-CN" altLang="en-US" sz="1500" b="1" dirty="0">
                <a:latin typeface="Times New Roman" panose="02020603050405020304" pitchFamily="18" charset="0"/>
                <a:cs typeface="Times New Roman" panose="02020603050405020304" pitchFamily="18" charset="0"/>
              </a:rPr>
              <a:t>，即从哪种语言到哪种语言的翻译</a:t>
            </a:r>
          </a:p>
          <a:p>
            <a:r>
              <a:rPr lang="zh-CN" altLang="en-US" sz="1500" b="1" dirty="0">
                <a:latin typeface="Times New Roman" panose="02020603050405020304" pitchFamily="18" charset="0"/>
                <a:cs typeface="Times New Roman" panose="02020603050405020304" pitchFamily="18" charset="0"/>
              </a:rPr>
              <a:t>（</a:t>
            </a:r>
            <a:r>
              <a:rPr lang="en-US" altLang="zh-CN" sz="1500" b="1" dirty="0">
                <a:latin typeface="Times New Roman" panose="02020603050405020304" pitchFamily="18" charset="0"/>
                <a:cs typeface="Times New Roman" panose="02020603050405020304" pitchFamily="18" charset="0"/>
              </a:rPr>
              <a:t>3</a:t>
            </a:r>
            <a:r>
              <a:rPr lang="zh-CN" altLang="en-US" sz="1500" b="1" dirty="0">
                <a:latin typeface="Times New Roman" panose="02020603050405020304" pitchFamily="18" charset="0"/>
                <a:cs typeface="Times New Roman" panose="02020603050405020304" pitchFamily="18" charset="0"/>
              </a:rPr>
              <a:t>）</a:t>
            </a:r>
            <a:r>
              <a:rPr lang="en-US" altLang="zh-CN" sz="1500" b="1" dirty="0">
                <a:latin typeface="Times New Roman" panose="02020603050405020304" pitchFamily="18" charset="0"/>
                <a:cs typeface="Times New Roman" panose="02020603050405020304" pitchFamily="18" charset="0"/>
              </a:rPr>
              <a:t>T</a:t>
            </a:r>
            <a:r>
              <a:rPr lang="zh-CN" altLang="en-US" sz="1500" b="1" dirty="0">
                <a:latin typeface="Times New Roman" panose="02020603050405020304" pitchFamily="18" charset="0"/>
                <a:cs typeface="Times New Roman" panose="02020603050405020304" pitchFamily="18" charset="0"/>
              </a:rPr>
              <a:t>对应于某</a:t>
            </a:r>
            <a:r>
              <a:rPr lang="zh-CN" altLang="en-US" sz="1500" b="1" dirty="0">
                <a:solidFill>
                  <a:srgbClr val="FF0000"/>
                </a:solidFill>
                <a:latin typeface="Times New Roman" panose="02020603050405020304" pitchFamily="18" charset="0"/>
                <a:cs typeface="Times New Roman" panose="02020603050405020304" pitchFamily="18" charset="0"/>
              </a:rPr>
              <a:t>机器语言</a:t>
            </a:r>
          </a:p>
        </p:txBody>
      </p:sp>
    </p:spTree>
    <p:extLst>
      <p:ext uri="{BB962C8B-B14F-4D97-AF65-F5344CB8AC3E}">
        <p14:creationId xmlns:p14="http://schemas.microsoft.com/office/powerpoint/2010/main" val="166223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 calcmode="lin" valueType="num">
                                      <p:cBhvr>
                                        <p:cTn id="7"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0">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0">
                                            <p:txEl>
                                              <p:pRg st="1" end="1"/>
                                            </p:txEl>
                                          </p:spTgt>
                                        </p:tgtEl>
                                        <p:attrNameLst>
                                          <p:attrName>style.visibility</p:attrName>
                                        </p:attrNameLst>
                                      </p:cBhvr>
                                      <p:to>
                                        <p:strVal val="visible"/>
                                      </p:to>
                                    </p:set>
                                    <p:anim calcmode="lin" valueType="num">
                                      <p:cBhvr>
                                        <p:cTn id="12" dur="500" fill="hold"/>
                                        <p:tgtEl>
                                          <p:spTgt spid="30">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0">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0">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 calcmode="lin" valueType="num">
                                      <p:cBhvr>
                                        <p:cTn id="17" dur="500" fill="hold"/>
                                        <p:tgtEl>
                                          <p:spTgt spid="30">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0">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0">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 calcmode="lin" valueType="num">
                                      <p:cBhvr>
                                        <p:cTn id="22" dur="500" fill="hold"/>
                                        <p:tgtEl>
                                          <p:spTgt spid="30">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0">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31">
                                            <p:txEl>
                                              <p:pRg st="0" end="0"/>
                                            </p:txEl>
                                          </p:spTgt>
                                        </p:tgtEl>
                                        <p:attrNameLst>
                                          <p:attrName>style.visibility</p:attrName>
                                        </p:attrNameLst>
                                      </p:cBhvr>
                                      <p:to>
                                        <p:strVal val="visible"/>
                                      </p:to>
                                    </p:set>
                                    <p:anim calcmode="lin" valueType="num">
                                      <p:cBhvr>
                                        <p:cTn id="41"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31">
                                            <p:txEl>
                                              <p:pRg st="0" end="0"/>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31">
                                            <p:txEl>
                                              <p:pRg st="1" end="1"/>
                                            </p:txEl>
                                          </p:spTgt>
                                        </p:tgtEl>
                                        <p:attrNameLst>
                                          <p:attrName>style.visibility</p:attrName>
                                        </p:attrNameLst>
                                      </p:cBhvr>
                                      <p:to>
                                        <p:strVal val="visible"/>
                                      </p:to>
                                    </p:set>
                                    <p:anim calcmode="lin" valueType="num">
                                      <p:cBhvr>
                                        <p:cTn id="46" dur="500" fill="hold"/>
                                        <p:tgtEl>
                                          <p:spTgt spid="31">
                                            <p:txEl>
                                              <p:pRg st="1" end="1"/>
                                            </p:txEl>
                                          </p:spTgt>
                                        </p:tgtEl>
                                        <p:attrNameLst>
                                          <p:attrName>ppt_w</p:attrName>
                                        </p:attrNameLst>
                                      </p:cBhvr>
                                      <p:tavLst>
                                        <p:tav tm="0">
                                          <p:val>
                                            <p:fltVal val="0"/>
                                          </p:val>
                                        </p:tav>
                                        <p:tav tm="100000">
                                          <p:val>
                                            <p:strVal val="#ppt_w"/>
                                          </p:val>
                                        </p:tav>
                                      </p:tavLst>
                                    </p:anim>
                                    <p:anim calcmode="lin" valueType="num">
                                      <p:cBhvr>
                                        <p:cTn id="47" dur="500" fill="hold"/>
                                        <p:tgtEl>
                                          <p:spTgt spid="31">
                                            <p:txEl>
                                              <p:pRg st="1" end="1"/>
                                            </p:txEl>
                                          </p:spTgt>
                                        </p:tgtEl>
                                        <p:attrNameLst>
                                          <p:attrName>ppt_h</p:attrName>
                                        </p:attrNameLst>
                                      </p:cBhvr>
                                      <p:tavLst>
                                        <p:tav tm="0">
                                          <p:val>
                                            <p:fltVal val="0"/>
                                          </p:val>
                                        </p:tav>
                                        <p:tav tm="100000">
                                          <p:val>
                                            <p:strVal val="#ppt_h"/>
                                          </p:val>
                                        </p:tav>
                                      </p:tavLst>
                                    </p:anim>
                                    <p:animEffect transition="in" filter="fade">
                                      <p:cBhvr>
                                        <p:cTn id="48" dur="500"/>
                                        <p:tgtEl>
                                          <p:spTgt spid="31">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1">
                                            <p:txEl>
                                              <p:pRg st="2" end="2"/>
                                            </p:txEl>
                                          </p:spTgt>
                                        </p:tgtEl>
                                        <p:attrNameLst>
                                          <p:attrName>style.visibility</p:attrName>
                                        </p:attrNameLst>
                                      </p:cBhvr>
                                      <p:to>
                                        <p:strVal val="visible"/>
                                      </p:to>
                                    </p:set>
                                    <p:anim calcmode="lin" valueType="num">
                                      <p:cBhvr>
                                        <p:cTn id="53" dur="500" fill="hold"/>
                                        <p:tgtEl>
                                          <p:spTgt spid="31">
                                            <p:txEl>
                                              <p:pRg st="2" end="2"/>
                                            </p:txEl>
                                          </p:spTgt>
                                        </p:tgtEl>
                                        <p:attrNameLst>
                                          <p:attrName>ppt_w</p:attrName>
                                        </p:attrNameLst>
                                      </p:cBhvr>
                                      <p:tavLst>
                                        <p:tav tm="0">
                                          <p:val>
                                            <p:fltVal val="0"/>
                                          </p:val>
                                        </p:tav>
                                        <p:tav tm="100000">
                                          <p:val>
                                            <p:strVal val="#ppt_w"/>
                                          </p:val>
                                        </p:tav>
                                      </p:tavLst>
                                    </p:anim>
                                    <p:anim calcmode="lin" valueType="num">
                                      <p:cBhvr>
                                        <p:cTn id="54" dur="500" fill="hold"/>
                                        <p:tgtEl>
                                          <p:spTgt spid="31">
                                            <p:txEl>
                                              <p:pRg st="2" end="2"/>
                                            </p:txEl>
                                          </p:spTgt>
                                        </p:tgtEl>
                                        <p:attrNameLst>
                                          <p:attrName>ppt_h</p:attrName>
                                        </p:attrNameLst>
                                      </p:cBhvr>
                                      <p:tavLst>
                                        <p:tav tm="0">
                                          <p:val>
                                            <p:fltVal val="0"/>
                                          </p:val>
                                        </p:tav>
                                        <p:tav tm="100000">
                                          <p:val>
                                            <p:strVal val="#ppt_h"/>
                                          </p:val>
                                        </p:tav>
                                      </p:tavLst>
                                    </p:anim>
                                    <p:animEffect transition="in" filter="fade">
                                      <p:cBhvr>
                                        <p:cTn id="55" dur="500"/>
                                        <p:tgtEl>
                                          <p:spTgt spid="31">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31">
                                            <p:txEl>
                                              <p:pRg st="3" end="3"/>
                                            </p:txEl>
                                          </p:spTgt>
                                        </p:tgtEl>
                                        <p:attrNameLst>
                                          <p:attrName>style.visibility</p:attrName>
                                        </p:attrNameLst>
                                      </p:cBhvr>
                                      <p:to>
                                        <p:strVal val="visible"/>
                                      </p:to>
                                    </p:set>
                                    <p:anim calcmode="lin" valueType="num">
                                      <p:cBhvr>
                                        <p:cTn id="60" dur="500" fill="hold"/>
                                        <p:tgtEl>
                                          <p:spTgt spid="31">
                                            <p:txEl>
                                              <p:pRg st="3" end="3"/>
                                            </p:txEl>
                                          </p:spTgt>
                                        </p:tgtEl>
                                        <p:attrNameLst>
                                          <p:attrName>ppt_w</p:attrName>
                                        </p:attrNameLst>
                                      </p:cBhvr>
                                      <p:tavLst>
                                        <p:tav tm="0">
                                          <p:val>
                                            <p:fltVal val="0"/>
                                          </p:val>
                                        </p:tav>
                                        <p:tav tm="100000">
                                          <p:val>
                                            <p:strVal val="#ppt_w"/>
                                          </p:val>
                                        </p:tav>
                                      </p:tavLst>
                                    </p:anim>
                                    <p:anim calcmode="lin" valueType="num">
                                      <p:cBhvr>
                                        <p:cTn id="61" dur="500" fill="hold"/>
                                        <p:tgtEl>
                                          <p:spTgt spid="31">
                                            <p:txEl>
                                              <p:pRg st="3" end="3"/>
                                            </p:txEl>
                                          </p:spTgt>
                                        </p:tgtEl>
                                        <p:attrNameLst>
                                          <p:attrName>ppt_h</p:attrName>
                                        </p:attrNameLst>
                                      </p:cBhvr>
                                      <p:tavLst>
                                        <p:tav tm="0">
                                          <p:val>
                                            <p:fltVal val="0"/>
                                          </p:val>
                                        </p:tav>
                                        <p:tav tm="100000">
                                          <p:val>
                                            <p:strVal val="#ppt_h"/>
                                          </p:val>
                                        </p:tav>
                                      </p:tavLst>
                                    </p:anim>
                                    <p:animEffect transition="in" filter="fade">
                                      <p:cBhvr>
                                        <p:cTn id="62" dur="500"/>
                                        <p:tgtEl>
                                          <p:spTgt spid="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071538" y="4529094"/>
            <a:ext cx="6083717" cy="400110"/>
          </a:xfrm>
          <a:prstGeom prst="rect">
            <a:avLst/>
          </a:prstGeom>
        </p:spPr>
        <p:txBody>
          <a:bodyPr wrap="none">
            <a:spAutoFit/>
          </a:bodyPr>
          <a:lstStyle/>
          <a:p>
            <a:pPr lvl="0">
              <a:spcBef>
                <a:spcPct val="30000"/>
              </a:spcBef>
            </a:pPr>
            <a:r>
              <a:rPr lang="zh-CN" altLang="en-US" sz="2000" b="1" dirty="0">
                <a:latin typeface="华文楷体" panose="02010600040101010101" pitchFamily="2" charset="-122"/>
                <a:ea typeface="华文楷体" panose="02010600040101010101" pitchFamily="2" charset="-122"/>
              </a:rPr>
              <a:t>编译：将高级语言翻译成汇编语言或机器语言的过程</a:t>
            </a:r>
          </a:p>
        </p:txBody>
      </p:sp>
      <p:cxnSp>
        <p:nvCxnSpPr>
          <p:cNvPr id="33" name="直接连接符 32"/>
          <p:cNvCxnSpPr/>
          <p:nvPr/>
        </p:nvCxnSpPr>
        <p:spPr>
          <a:xfrm>
            <a:off x="2195736" y="4857766"/>
            <a:ext cx="9361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2267744" y="4804964"/>
            <a:ext cx="800219" cy="338554"/>
          </a:xfrm>
          <a:prstGeom prst="rect">
            <a:avLst/>
          </a:prstGeom>
        </p:spPr>
        <p:txBody>
          <a:bodyPr wrap="none">
            <a:spAutoFit/>
          </a:bodyPr>
          <a:lstStyle/>
          <a:p>
            <a:r>
              <a:rPr lang="zh-CN" altLang="en-US" sz="1600" b="1" dirty="0">
                <a:solidFill>
                  <a:srgbClr val="FF0000"/>
                </a:solidFill>
                <a:latin typeface="Times New Roman" panose="02020603050405020304" pitchFamily="18" charset="0"/>
                <a:ea typeface="华文楷体"/>
                <a:cs typeface="Times New Roman" pitchFamily="18" charset="0"/>
              </a:rPr>
              <a:t>源语言</a:t>
            </a:r>
            <a:endParaRPr lang="zh-CN" altLang="en-US" sz="1400" dirty="0"/>
          </a:p>
        </p:txBody>
      </p:sp>
      <p:cxnSp>
        <p:nvCxnSpPr>
          <p:cNvPr id="39" name="直接连接符 38"/>
          <p:cNvCxnSpPr/>
          <p:nvPr/>
        </p:nvCxnSpPr>
        <p:spPr>
          <a:xfrm>
            <a:off x="3995936" y="4857766"/>
            <a:ext cx="22322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572000" y="4804964"/>
            <a:ext cx="954107" cy="338554"/>
          </a:xfrm>
          <a:prstGeom prst="rect">
            <a:avLst/>
          </a:prstGeom>
        </p:spPr>
        <p:txBody>
          <a:bodyPr wrap="none">
            <a:spAutoFit/>
          </a:bodyPr>
          <a:lstStyle/>
          <a:p>
            <a:r>
              <a:rPr lang="zh-CN" altLang="en-US" sz="1600" b="1" dirty="0">
                <a:solidFill>
                  <a:srgbClr val="FF0000"/>
                </a:solidFill>
                <a:latin typeface="Times New Roman" panose="02020603050405020304" pitchFamily="18" charset="0"/>
                <a:ea typeface="华文楷体"/>
                <a:cs typeface="Times New Roman" pitchFamily="18" charset="0"/>
              </a:rPr>
              <a:t>目标</a:t>
            </a:r>
            <a:r>
              <a:rPr lang="zh-CN" altLang="en-US" sz="1400" b="1" dirty="0">
                <a:solidFill>
                  <a:srgbClr val="FF0000"/>
                </a:solidFill>
                <a:latin typeface="Times New Roman" panose="02020603050405020304" pitchFamily="18" charset="0"/>
                <a:ea typeface="华文楷体"/>
                <a:cs typeface="Times New Roman" pitchFamily="18" charset="0"/>
              </a:rPr>
              <a:t>语言</a:t>
            </a:r>
            <a:endParaRPr lang="zh-CN" altLang="en-US" sz="1400" dirty="0"/>
          </a:p>
        </p:txBody>
      </p:sp>
      <p:sp>
        <p:nvSpPr>
          <p:cNvPr id="29" name="Rectangle 2"/>
          <p:cNvSpPr>
            <a:spLocks noGrp="1" noChangeArrowheads="1"/>
          </p:cNvSpPr>
          <p:nvPr>
            <p:ph type="title"/>
          </p:nvPr>
        </p:nvSpPr>
        <p:spPr>
          <a:xfrm>
            <a:off x="755576" y="267494"/>
            <a:ext cx="7931224" cy="360040"/>
          </a:xfrm>
        </p:spPr>
        <p:txBody>
          <a:bodyPr>
            <a:noAutofit/>
          </a:bodyPr>
          <a:lstStyle/>
          <a:p>
            <a:r>
              <a:rPr lang="en-US" altLang="zh-CN" sz="3000" spc="300">
                <a:solidFill>
                  <a:schemeClr val="tx1"/>
                </a:solidFill>
                <a:latin typeface="微软雅黑" pitchFamily="34" charset="-122"/>
                <a:ea typeface="微软雅黑" pitchFamily="34" charset="-122"/>
              </a:rPr>
              <a:t>1.1 </a:t>
            </a:r>
            <a:r>
              <a:rPr lang="zh-CN" altLang="en-US" sz="3000" spc="300">
                <a:solidFill>
                  <a:schemeClr val="tx1"/>
                </a:solidFill>
                <a:latin typeface="微软雅黑" pitchFamily="34" charset="-122"/>
                <a:ea typeface="微软雅黑" pitchFamily="34" charset="-122"/>
              </a:rPr>
              <a:t>什么是编译？</a:t>
            </a:r>
            <a:endParaRPr lang="zh-CN" altLang="en-US" sz="3000" spc="300" dirty="0">
              <a:solidFill>
                <a:schemeClr val="tx1"/>
              </a:solidFill>
              <a:latin typeface="微软雅黑" pitchFamily="34" charset="-122"/>
              <a:ea typeface="微软雅黑" pitchFamily="34" charset="-122"/>
            </a:endParaRPr>
          </a:p>
        </p:txBody>
      </p:sp>
      <p:grpSp>
        <p:nvGrpSpPr>
          <p:cNvPr id="30" name="组合 29"/>
          <p:cNvGrpSpPr/>
          <p:nvPr/>
        </p:nvGrpSpPr>
        <p:grpSpPr>
          <a:xfrm>
            <a:off x="-786" y="195486"/>
            <a:ext cx="756363" cy="432048"/>
            <a:chOff x="-786" y="195486"/>
            <a:chExt cx="756363" cy="432048"/>
          </a:xfrm>
        </p:grpSpPr>
        <p:sp>
          <p:nvSpPr>
            <p:cNvPr id="31" name="五边形 30"/>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五边形 33"/>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41" name="Group 38"/>
          <p:cNvGrpSpPr>
            <a:grpSpLocks/>
          </p:cNvGrpSpPr>
          <p:nvPr/>
        </p:nvGrpSpPr>
        <p:grpSpPr bwMode="auto">
          <a:xfrm>
            <a:off x="2354552" y="1301883"/>
            <a:ext cx="1931011" cy="3198597"/>
            <a:chOff x="945" y="1304"/>
            <a:chExt cx="1134" cy="2533"/>
          </a:xfrm>
        </p:grpSpPr>
        <p:sp>
          <p:nvSpPr>
            <p:cNvPr id="42" name="Rectangle 4"/>
            <p:cNvSpPr>
              <a:spLocks noChangeArrowheads="1"/>
            </p:cNvSpPr>
            <p:nvPr/>
          </p:nvSpPr>
          <p:spPr bwMode="auto">
            <a:xfrm>
              <a:off x="945" y="3348"/>
              <a:ext cx="1134" cy="489"/>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机器语言</a:t>
              </a:r>
              <a:endParaRPr lang="zh-CN" altLang="en-US" sz="2000" b="1" dirty="0">
                <a:solidFill>
                  <a:prstClr val="black"/>
                </a:solidFill>
                <a:latin typeface="Times New Roman" pitchFamily="18" charset="0"/>
                <a:ea typeface="楷体_GB2312" pitchFamily="49" charset="-122"/>
                <a:cs typeface="Times New Roman" pitchFamily="18" charset="0"/>
              </a:endParaRPr>
            </a:p>
            <a:p>
              <a:pPr algn="ctr"/>
              <a:r>
                <a:rPr lang="en-US" altLang="zh-CN" sz="1400" b="1" dirty="0">
                  <a:solidFill>
                    <a:prstClr val="black"/>
                  </a:solidFill>
                  <a:latin typeface="Times New Roman" pitchFamily="18" charset="0"/>
                  <a:ea typeface="楷体_GB2312" pitchFamily="49" charset="-122"/>
                  <a:cs typeface="Times New Roman" pitchFamily="18" charset="0"/>
                </a:rPr>
                <a:t>(Machine Language )</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sp>
          <p:nvSpPr>
            <p:cNvPr id="43" name="Rectangle 8"/>
            <p:cNvSpPr>
              <a:spLocks noChangeArrowheads="1"/>
            </p:cNvSpPr>
            <p:nvPr/>
          </p:nvSpPr>
          <p:spPr bwMode="auto">
            <a:xfrm>
              <a:off x="945" y="2273"/>
              <a:ext cx="1134" cy="489"/>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汇编语言</a:t>
              </a:r>
              <a:r>
                <a:rPr lang="en-US" altLang="zh-CN" sz="2000" b="1" dirty="0">
                  <a:solidFill>
                    <a:prstClr val="black"/>
                  </a:solidFill>
                  <a:latin typeface="Times New Roman" pitchFamily="18" charset="0"/>
                  <a:ea typeface="楷体_GB2312" pitchFamily="49" charset="-122"/>
                  <a:cs typeface="Times New Roman" pitchFamily="18" charset="0"/>
                </a:rPr>
                <a:t> </a:t>
              </a:r>
            </a:p>
            <a:p>
              <a:pPr algn="ctr"/>
              <a:r>
                <a:rPr lang="en-US" altLang="zh-CN" sz="1400" b="1" dirty="0">
                  <a:solidFill>
                    <a:prstClr val="black"/>
                  </a:solidFill>
                  <a:latin typeface="Times New Roman" pitchFamily="18" charset="0"/>
                  <a:ea typeface="楷体_GB2312" pitchFamily="49" charset="-122"/>
                  <a:cs typeface="Times New Roman" pitchFamily="18" charset="0"/>
                </a:rPr>
                <a:t>(Assembly Language )</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sp>
          <p:nvSpPr>
            <p:cNvPr id="44" name="Rectangle 12"/>
            <p:cNvSpPr>
              <a:spLocks noChangeArrowheads="1"/>
            </p:cNvSpPr>
            <p:nvPr/>
          </p:nvSpPr>
          <p:spPr bwMode="auto">
            <a:xfrm>
              <a:off x="945" y="1304"/>
              <a:ext cx="1118" cy="49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高级语言</a:t>
              </a:r>
              <a:endParaRPr lang="en-US" altLang="zh-CN" sz="2000" b="1" dirty="0">
                <a:solidFill>
                  <a:prstClr val="black"/>
                </a:solidFill>
                <a:latin typeface="Times New Roman" pitchFamily="18" charset="0"/>
                <a:ea typeface="楷体" pitchFamily="49" charset="-122"/>
                <a:cs typeface="Times New Roman" pitchFamily="18" charset="0"/>
              </a:endParaRPr>
            </a:p>
            <a:p>
              <a:pPr algn="ctr"/>
              <a:r>
                <a:rPr lang="en-US" altLang="zh-CN" sz="1400" b="1" dirty="0">
                  <a:solidFill>
                    <a:prstClr val="black"/>
                  </a:solidFill>
                  <a:latin typeface="Times New Roman" pitchFamily="18" charset="0"/>
                  <a:ea typeface="楷体_GB2312" pitchFamily="49" charset="-122"/>
                  <a:cs typeface="Times New Roman" pitchFamily="18" charset="0"/>
                </a:rPr>
                <a:t>( High Level Language )</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grpSp>
      <p:grpSp>
        <p:nvGrpSpPr>
          <p:cNvPr id="45" name="Group 14"/>
          <p:cNvGrpSpPr>
            <a:grpSpLocks/>
          </p:cNvGrpSpPr>
          <p:nvPr/>
        </p:nvGrpSpPr>
        <p:grpSpPr bwMode="auto">
          <a:xfrm>
            <a:off x="4803025" y="3347477"/>
            <a:ext cx="1224505" cy="769323"/>
            <a:chOff x="3802" y="3069"/>
            <a:chExt cx="900" cy="646"/>
          </a:xfrm>
        </p:grpSpPr>
        <p:sp>
          <p:nvSpPr>
            <p:cNvPr id="46" name="Line 16"/>
            <p:cNvSpPr>
              <a:spLocks noChangeShapeType="1"/>
            </p:cNvSpPr>
            <p:nvPr/>
          </p:nvSpPr>
          <p:spPr bwMode="auto">
            <a:xfrm rot="10800000" flipV="1">
              <a:off x="4241" y="3518"/>
              <a:ext cx="0" cy="19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47" name="Rectangle 15"/>
            <p:cNvSpPr>
              <a:spLocks noChangeArrowheads="1"/>
            </p:cNvSpPr>
            <p:nvPr/>
          </p:nvSpPr>
          <p:spPr bwMode="auto">
            <a:xfrm>
              <a:off x="3802" y="3069"/>
              <a:ext cx="900" cy="469"/>
            </a:xfrm>
            <a:prstGeom prst="rect">
              <a:avLst/>
            </a:prstGeom>
            <a:solidFill>
              <a:schemeClr val="accent5">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汇编</a:t>
              </a:r>
              <a:r>
                <a:rPr lang="en-US" altLang="zh-CN" sz="2000" b="1" dirty="0">
                  <a:solidFill>
                    <a:prstClr val="black"/>
                  </a:solidFill>
                  <a:latin typeface="Times New Roman" pitchFamily="18" charset="0"/>
                  <a:ea typeface="楷体_GB2312" pitchFamily="49" charset="-122"/>
                  <a:cs typeface="Times New Roman" pitchFamily="18" charset="0"/>
                </a:rPr>
                <a:t> </a:t>
              </a:r>
            </a:p>
            <a:p>
              <a:pPr algn="ctr"/>
              <a:r>
                <a:rPr lang="en-US" altLang="zh-CN" sz="1400" b="1" dirty="0">
                  <a:solidFill>
                    <a:prstClr val="black"/>
                  </a:solidFill>
                  <a:latin typeface="Times New Roman" pitchFamily="18" charset="0"/>
                  <a:ea typeface="楷体_GB2312" pitchFamily="49" charset="-122"/>
                  <a:cs typeface="Times New Roman" pitchFamily="18" charset="0"/>
                </a:rPr>
                <a:t>(Assembling)</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grpSp>
      <p:grpSp>
        <p:nvGrpSpPr>
          <p:cNvPr id="48" name="Group 22"/>
          <p:cNvGrpSpPr>
            <a:grpSpLocks/>
          </p:cNvGrpSpPr>
          <p:nvPr/>
        </p:nvGrpSpPr>
        <p:grpSpPr bwMode="auto">
          <a:xfrm>
            <a:off x="4714876" y="1997102"/>
            <a:ext cx="1428760" cy="783614"/>
            <a:chOff x="3696" y="2886"/>
            <a:chExt cx="1143" cy="658"/>
          </a:xfrm>
        </p:grpSpPr>
        <p:sp>
          <p:nvSpPr>
            <p:cNvPr id="49" name="Line 24"/>
            <p:cNvSpPr>
              <a:spLocks noChangeShapeType="1"/>
            </p:cNvSpPr>
            <p:nvPr/>
          </p:nvSpPr>
          <p:spPr bwMode="auto">
            <a:xfrm rot="10200000" flipV="1">
              <a:off x="4241" y="3315"/>
              <a:ext cx="37" cy="22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50" name="Rectangle 23"/>
            <p:cNvSpPr>
              <a:spLocks noChangeArrowheads="1"/>
            </p:cNvSpPr>
            <p:nvPr/>
          </p:nvSpPr>
          <p:spPr bwMode="auto">
            <a:xfrm>
              <a:off x="3696" y="2886"/>
              <a:ext cx="1143" cy="461"/>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编译</a:t>
              </a:r>
              <a:r>
                <a:rPr lang="en-US" altLang="zh-CN" sz="2000" b="1" dirty="0">
                  <a:solidFill>
                    <a:prstClr val="black"/>
                  </a:solidFill>
                  <a:latin typeface="Times New Roman" pitchFamily="18" charset="0"/>
                  <a:ea typeface="楷体_GB2312" pitchFamily="49" charset="-122"/>
                  <a:cs typeface="Times New Roman" pitchFamily="18" charset="0"/>
                </a:rPr>
                <a:t> </a:t>
              </a:r>
            </a:p>
            <a:p>
              <a:pPr algn="ctr"/>
              <a:r>
                <a:rPr lang="en-US" altLang="zh-CN" sz="1400" b="1" dirty="0">
                  <a:solidFill>
                    <a:prstClr val="black"/>
                  </a:solidFill>
                  <a:latin typeface="Times New Roman" pitchFamily="18" charset="0"/>
                  <a:ea typeface="楷体_GB2312" pitchFamily="49" charset="-122"/>
                  <a:cs typeface="Times New Roman" pitchFamily="18" charset="0"/>
                </a:rPr>
                <a:t>(Compiling)</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grpSp>
      <p:sp>
        <p:nvSpPr>
          <p:cNvPr id="51" name="Oval 26"/>
          <p:cNvSpPr>
            <a:spLocks noChangeArrowheads="1"/>
          </p:cNvSpPr>
          <p:nvPr/>
        </p:nvSpPr>
        <p:spPr bwMode="auto">
          <a:xfrm>
            <a:off x="4360673" y="4110693"/>
            <a:ext cx="2211591" cy="341959"/>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r>
              <a:rPr lang="en-US" altLang="zh-CN" sz="2000" b="1" dirty="0">
                <a:solidFill>
                  <a:prstClr val="black"/>
                </a:solidFill>
                <a:latin typeface="Times New Roman" pitchFamily="18" charset="0"/>
                <a:ea typeface="楷体_GB2312" pitchFamily="49" charset="-122"/>
                <a:cs typeface="Times New Roman" pitchFamily="18" charset="0"/>
              </a:rPr>
              <a:t>C706 0000 0002</a:t>
            </a:r>
            <a:endParaRPr lang="zh-CN" altLang="en-US" sz="2000" b="1" dirty="0">
              <a:solidFill>
                <a:prstClr val="black"/>
              </a:solidFill>
              <a:latin typeface="Times New Roman" pitchFamily="18" charset="0"/>
              <a:ea typeface="楷体_GB2312" pitchFamily="49" charset="-122"/>
              <a:cs typeface="Times New Roman" pitchFamily="18" charset="0"/>
            </a:endParaRPr>
          </a:p>
        </p:txBody>
      </p:sp>
      <p:sp>
        <p:nvSpPr>
          <p:cNvPr id="52" name="Oval 27"/>
          <p:cNvSpPr>
            <a:spLocks noChangeArrowheads="1"/>
          </p:cNvSpPr>
          <p:nvPr/>
        </p:nvSpPr>
        <p:spPr bwMode="auto">
          <a:xfrm>
            <a:off x="4370199" y="2781505"/>
            <a:ext cx="2160572" cy="341454"/>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r>
              <a:rPr lang="en-US" altLang="zh-CN" sz="2000" b="1" dirty="0">
                <a:solidFill>
                  <a:prstClr val="black"/>
                </a:solidFill>
                <a:latin typeface="Times New Roman" pitchFamily="18" charset="0"/>
                <a:ea typeface="楷体_GB2312" pitchFamily="49" charset="-122"/>
                <a:cs typeface="Times New Roman" pitchFamily="18" charset="0"/>
              </a:rPr>
              <a:t>MOV X, 2</a:t>
            </a:r>
          </a:p>
        </p:txBody>
      </p:sp>
      <p:sp>
        <p:nvSpPr>
          <p:cNvPr id="53" name="Oval 28"/>
          <p:cNvSpPr>
            <a:spLocks noChangeArrowheads="1"/>
          </p:cNvSpPr>
          <p:nvPr/>
        </p:nvSpPr>
        <p:spPr bwMode="auto">
          <a:xfrm>
            <a:off x="4370199" y="1401223"/>
            <a:ext cx="2160572" cy="364416"/>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r>
              <a:rPr lang="en-US" altLang="zh-CN" sz="2000" b="1" dirty="0">
                <a:solidFill>
                  <a:prstClr val="black"/>
                </a:solidFill>
                <a:latin typeface="Times New Roman" pitchFamily="18" charset="0"/>
                <a:ea typeface="楷体_GB2312" pitchFamily="49" charset="-122"/>
                <a:cs typeface="Times New Roman" pitchFamily="18" charset="0"/>
              </a:rPr>
              <a:t>x = 2</a:t>
            </a:r>
          </a:p>
        </p:txBody>
      </p:sp>
      <p:sp>
        <p:nvSpPr>
          <p:cNvPr id="54" name="Line 16"/>
          <p:cNvSpPr>
            <a:spLocks noChangeShapeType="1"/>
          </p:cNvSpPr>
          <p:nvPr/>
        </p:nvSpPr>
        <p:spPr bwMode="auto">
          <a:xfrm rot="10800000" flipV="1">
            <a:off x="5391537" y="3122959"/>
            <a:ext cx="0" cy="2346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55" name="Line 16"/>
          <p:cNvSpPr>
            <a:spLocks noChangeShapeType="1"/>
          </p:cNvSpPr>
          <p:nvPr/>
        </p:nvSpPr>
        <p:spPr bwMode="auto">
          <a:xfrm rot="10800000" flipV="1">
            <a:off x="5393477" y="1765638"/>
            <a:ext cx="0" cy="2346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grpSp>
        <p:nvGrpSpPr>
          <p:cNvPr id="56" name="Group 39"/>
          <p:cNvGrpSpPr>
            <a:grpSpLocks/>
          </p:cNvGrpSpPr>
          <p:nvPr/>
        </p:nvGrpSpPr>
        <p:grpSpPr bwMode="auto">
          <a:xfrm>
            <a:off x="6598135" y="1571618"/>
            <a:ext cx="1260013" cy="2714644"/>
            <a:chOff x="3742" y="1495"/>
            <a:chExt cx="870" cy="2177"/>
          </a:xfrm>
        </p:grpSpPr>
        <p:sp>
          <p:nvSpPr>
            <p:cNvPr id="57" name="Rectangle 30"/>
            <p:cNvSpPr>
              <a:spLocks noChangeArrowheads="1"/>
            </p:cNvSpPr>
            <p:nvPr/>
          </p:nvSpPr>
          <p:spPr bwMode="auto">
            <a:xfrm>
              <a:off x="3742" y="2262"/>
              <a:ext cx="870" cy="48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prstClr val="black"/>
                  </a:solidFill>
                  <a:latin typeface="Times New Roman" pitchFamily="18" charset="0"/>
                  <a:ea typeface="楷体" pitchFamily="49" charset="-122"/>
                  <a:cs typeface="Times New Roman" pitchFamily="18" charset="0"/>
                </a:rPr>
                <a:t>编译</a:t>
              </a:r>
              <a:r>
                <a:rPr lang="en-US" altLang="zh-CN" sz="2000" b="1" dirty="0">
                  <a:solidFill>
                    <a:prstClr val="black"/>
                  </a:solidFill>
                  <a:latin typeface="Times New Roman" pitchFamily="18" charset="0"/>
                  <a:ea typeface="楷体_GB2312" pitchFamily="49" charset="-122"/>
                  <a:cs typeface="Times New Roman" pitchFamily="18" charset="0"/>
                </a:rPr>
                <a:t> </a:t>
              </a:r>
            </a:p>
            <a:p>
              <a:pPr algn="ctr"/>
              <a:r>
                <a:rPr lang="en-US" altLang="zh-CN" sz="1400" b="1" dirty="0">
                  <a:solidFill>
                    <a:prstClr val="black"/>
                  </a:solidFill>
                  <a:latin typeface="Times New Roman" pitchFamily="18" charset="0"/>
                  <a:ea typeface="楷体_GB2312" pitchFamily="49" charset="-122"/>
                  <a:cs typeface="Times New Roman" pitchFamily="18" charset="0"/>
                </a:rPr>
                <a:t>(Compiling)</a:t>
              </a:r>
              <a:endParaRPr lang="zh-CN" altLang="en-US" sz="1400" b="1" dirty="0">
                <a:solidFill>
                  <a:prstClr val="black"/>
                </a:solidFill>
                <a:latin typeface="Times New Roman" pitchFamily="18" charset="0"/>
                <a:ea typeface="楷体_GB2312" pitchFamily="49" charset="-122"/>
                <a:cs typeface="Times New Roman" pitchFamily="18" charset="0"/>
              </a:endParaRPr>
            </a:p>
          </p:txBody>
        </p:sp>
        <p:sp>
          <p:nvSpPr>
            <p:cNvPr id="58" name="Freeform 33"/>
            <p:cNvSpPr>
              <a:spLocks/>
            </p:cNvSpPr>
            <p:nvPr/>
          </p:nvSpPr>
          <p:spPr bwMode="auto">
            <a:xfrm>
              <a:off x="3742" y="1495"/>
              <a:ext cx="435" cy="726"/>
            </a:xfrm>
            <a:custGeom>
              <a:avLst/>
              <a:gdLst>
                <a:gd name="T0" fmla="*/ 0 w 726"/>
                <a:gd name="T1" fmla="*/ 0 h 907"/>
                <a:gd name="T2" fmla="*/ 590 w 726"/>
                <a:gd name="T3" fmla="*/ 363 h 907"/>
                <a:gd name="T4" fmla="*/ 726 w 726"/>
                <a:gd name="T5" fmla="*/ 907 h 907"/>
                <a:gd name="T6" fmla="*/ 0 60000 65536"/>
                <a:gd name="T7" fmla="*/ 0 60000 65536"/>
                <a:gd name="T8" fmla="*/ 0 60000 65536"/>
              </a:gdLst>
              <a:ahLst/>
              <a:cxnLst>
                <a:cxn ang="T6">
                  <a:pos x="T0" y="T1"/>
                </a:cxn>
                <a:cxn ang="T7">
                  <a:pos x="T2" y="T3"/>
                </a:cxn>
                <a:cxn ang="T8">
                  <a:pos x="T4" y="T5"/>
                </a:cxn>
              </a:cxnLst>
              <a:rect l="0" t="0" r="r" b="b"/>
              <a:pathLst>
                <a:path w="726" h="907">
                  <a:moveTo>
                    <a:pt x="0" y="0"/>
                  </a:moveTo>
                  <a:cubicBezTo>
                    <a:pt x="234" y="106"/>
                    <a:pt x="469" y="212"/>
                    <a:pt x="590" y="363"/>
                  </a:cubicBezTo>
                  <a:cubicBezTo>
                    <a:pt x="711" y="514"/>
                    <a:pt x="703" y="816"/>
                    <a:pt x="726" y="907"/>
                  </a:cubicBezTo>
                </a:path>
              </a:pathLst>
            </a:custGeom>
            <a:noFill/>
            <a:ln w="12700">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sp>
          <p:nvSpPr>
            <p:cNvPr id="59" name="Freeform 35"/>
            <p:cNvSpPr>
              <a:spLocks/>
            </p:cNvSpPr>
            <p:nvPr/>
          </p:nvSpPr>
          <p:spPr bwMode="auto">
            <a:xfrm>
              <a:off x="3754" y="2765"/>
              <a:ext cx="423" cy="907"/>
            </a:xfrm>
            <a:custGeom>
              <a:avLst/>
              <a:gdLst>
                <a:gd name="T0" fmla="*/ 681 w 681"/>
                <a:gd name="T1" fmla="*/ 0 h 817"/>
                <a:gd name="T2" fmla="*/ 499 w 681"/>
                <a:gd name="T3" fmla="*/ 635 h 817"/>
                <a:gd name="T4" fmla="*/ 0 w 681"/>
                <a:gd name="T5" fmla="*/ 817 h 817"/>
                <a:gd name="T6" fmla="*/ 0 60000 65536"/>
                <a:gd name="T7" fmla="*/ 0 60000 65536"/>
                <a:gd name="T8" fmla="*/ 0 60000 65536"/>
              </a:gdLst>
              <a:ahLst/>
              <a:cxnLst>
                <a:cxn ang="T6">
                  <a:pos x="T0" y="T1"/>
                </a:cxn>
                <a:cxn ang="T7">
                  <a:pos x="T2" y="T3"/>
                </a:cxn>
                <a:cxn ang="T8">
                  <a:pos x="T4" y="T5"/>
                </a:cxn>
              </a:cxnLst>
              <a:rect l="0" t="0" r="r" b="b"/>
              <a:pathLst>
                <a:path w="681" h="817">
                  <a:moveTo>
                    <a:pt x="681" y="0"/>
                  </a:moveTo>
                  <a:cubicBezTo>
                    <a:pt x="647" y="249"/>
                    <a:pt x="613" y="499"/>
                    <a:pt x="499" y="635"/>
                  </a:cubicBezTo>
                  <a:cubicBezTo>
                    <a:pt x="385" y="771"/>
                    <a:pt x="192" y="794"/>
                    <a:pt x="0" y="817"/>
                  </a:cubicBezTo>
                </a:path>
              </a:pathLst>
            </a:custGeom>
            <a:noFill/>
            <a:ln w="12700">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prstClr val="black"/>
                </a:solidFill>
              </a:endParaRPr>
            </a:p>
          </p:txBody>
        </p:sp>
      </p:grpSp>
    </p:spTree>
    <p:extLst>
      <p:ext uri="{BB962C8B-B14F-4D97-AF65-F5344CB8AC3E}">
        <p14:creationId xmlns:p14="http://schemas.microsoft.com/office/powerpoint/2010/main" val="25271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animEffect transition="in" filter="fade">
                                      <p:cBhvr>
                                        <p:cTn id="26" dur="500"/>
                                        <p:tgtEl>
                                          <p:spTgt spid="38"/>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fltVal val="0"/>
                                          </p:val>
                                        </p:tav>
                                        <p:tav tm="100000">
                                          <p:val>
                                            <p:strVal val="#ppt_h"/>
                                          </p:val>
                                        </p:tav>
                                      </p:tavLst>
                                    </p:anim>
                                    <p:animEffect transition="in" filter="fade">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755577" y="267495"/>
            <a:ext cx="7931224" cy="360040"/>
          </a:xfrm>
        </p:spPr>
        <p:txBody>
          <a:bodyPr/>
          <a:lstStyle/>
          <a:p>
            <a:r>
              <a:rPr lang="zh-CN" altLang="en-US" sz="3000" spc="300" dirty="0">
                <a:solidFill>
                  <a:schemeClr val="tx1"/>
                </a:solidFill>
                <a:latin typeface="微软雅黑" pitchFamily="34" charset="-122"/>
                <a:ea typeface="微软雅黑" pitchFamily="34" charset="-122"/>
              </a:rPr>
              <a:t>自展</a:t>
            </a:r>
            <a:endParaRPr lang="zh-CN" altLang="en-US" sz="3000" dirty="0">
              <a:solidFill>
                <a:schemeClr val="tx1"/>
              </a:solidFill>
              <a:ea typeface="微软雅黑" pitchFamily="34" charset="-122"/>
              <a:cs typeface="Times New Roman" panose="02020603050405020304" pitchFamily="18" charset="0"/>
            </a:endParaRP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grpSp>
        <p:nvGrpSpPr>
          <p:cNvPr id="2" name="组合 14"/>
          <p:cNvGrpSpPr/>
          <p:nvPr/>
        </p:nvGrpSpPr>
        <p:grpSpPr>
          <a:xfrm>
            <a:off x="-785"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grpSp>
      <p:sp>
        <p:nvSpPr>
          <p:cNvPr id="17" name="内容占位符 2"/>
          <p:cNvSpPr>
            <a:spLocks noGrp="1"/>
          </p:cNvSpPr>
          <p:nvPr>
            <p:ph idx="1"/>
          </p:nvPr>
        </p:nvSpPr>
        <p:spPr>
          <a:xfrm>
            <a:off x="428596" y="843559"/>
            <a:ext cx="7743805" cy="3673711"/>
          </a:xfrm>
        </p:spPr>
        <p:txBody>
          <a:bodyPr>
            <a:normAutofit/>
          </a:bodyPr>
          <a:lstStyle/>
          <a:p>
            <a:pPr algn="just">
              <a:buClrTx/>
              <a:buFont typeface="Wingdings" pitchFamily="2" charset="2"/>
              <a:buChar char="Ø"/>
            </a:pPr>
            <a:r>
              <a:rPr lang="zh-CN" altLang="en-US" sz="2000" b="1" dirty="0">
                <a:solidFill>
                  <a:schemeClr val="tx1"/>
                </a:solidFill>
                <a:ea typeface="楷体" pitchFamily="49" charset="-122"/>
                <a:cs typeface="Times New Roman" panose="02020603050405020304" pitchFamily="18" charset="0"/>
              </a:rPr>
              <a:t>给定</a:t>
            </a:r>
            <a:r>
              <a:rPr lang="en-US" altLang="zh-CN" sz="2000" b="1" dirty="0">
                <a:solidFill>
                  <a:schemeClr val="tx1"/>
                </a:solidFill>
                <a:ea typeface="楷体" pitchFamily="49" charset="-122"/>
                <a:cs typeface="Times New Roman" panose="02020603050405020304" pitchFamily="18" charset="0"/>
              </a:rPr>
              <a:t>P</a:t>
            </a:r>
            <a:r>
              <a:rPr lang="en-US" altLang="zh-CN" sz="2000" b="1" baseline="-25000" dirty="0">
                <a:solidFill>
                  <a:schemeClr val="tx1"/>
                </a:solidFill>
                <a:ea typeface="楷体" pitchFamily="49" charset="-122"/>
                <a:cs typeface="Times New Roman" panose="02020603050405020304" pitchFamily="18" charset="0"/>
              </a:rPr>
              <a:t>1</a:t>
            </a:r>
            <a:r>
              <a:rPr lang="zh-CN" altLang="en-US" sz="2000" b="1" dirty="0">
                <a:solidFill>
                  <a:schemeClr val="tx1"/>
                </a:solidFill>
                <a:ea typeface="楷体" pitchFamily="49" charset="-122"/>
                <a:cs typeface="Times New Roman" panose="02020603050405020304" pitchFamily="18" charset="0"/>
              </a:rPr>
              <a:t>：</a:t>
            </a:r>
            <a:endParaRPr lang="en-US" altLang="zh-CN" sz="2000" b="1" dirty="0">
              <a:solidFill>
                <a:schemeClr val="tx1"/>
              </a:solidFill>
              <a:ea typeface="楷体" pitchFamily="49" charset="-122"/>
              <a:cs typeface="Times New Roman" panose="02020603050405020304" pitchFamily="18" charset="0"/>
            </a:endParaRPr>
          </a:p>
          <a:p>
            <a:pPr algn="just">
              <a:buClrTx/>
              <a:buFont typeface="Wingdings" pitchFamily="2" charset="2"/>
              <a:buChar char="Ø"/>
            </a:pPr>
            <a:r>
              <a:rPr lang="zh-CN" altLang="en-US" sz="2000" b="1" dirty="0">
                <a:solidFill>
                  <a:schemeClr val="tx1"/>
                </a:solidFill>
                <a:ea typeface="楷体" pitchFamily="49" charset="-122"/>
                <a:cs typeface="Times New Roman" panose="02020603050405020304" pitchFamily="18" charset="0"/>
              </a:rPr>
              <a:t>构造</a:t>
            </a:r>
            <a:r>
              <a:rPr lang="en-US" altLang="zh-CN" sz="2000" b="1" dirty="0">
                <a:solidFill>
                  <a:schemeClr val="tx1"/>
                </a:solidFill>
                <a:ea typeface="楷体" pitchFamily="49" charset="-122"/>
                <a:cs typeface="Times New Roman" panose="02020603050405020304" pitchFamily="18" charset="0"/>
              </a:rPr>
              <a:t>P</a:t>
            </a:r>
            <a:r>
              <a:rPr lang="en-US" altLang="zh-CN" sz="2000" b="1" baseline="-25000" dirty="0">
                <a:solidFill>
                  <a:schemeClr val="tx1"/>
                </a:solidFill>
                <a:ea typeface="楷体" pitchFamily="49" charset="-122"/>
                <a:cs typeface="Times New Roman" panose="02020603050405020304" pitchFamily="18" charset="0"/>
              </a:rPr>
              <a:t>2</a:t>
            </a:r>
            <a:r>
              <a:rPr lang="zh-CN" altLang="en-US" sz="2000" b="1" dirty="0">
                <a:solidFill>
                  <a:schemeClr val="tx1"/>
                </a:solidFill>
                <a:ea typeface="楷体" pitchFamily="49" charset="-122"/>
                <a:cs typeface="Times New Roman" panose="02020603050405020304" pitchFamily="18" charset="0"/>
              </a:rPr>
              <a:t>：</a:t>
            </a:r>
            <a:r>
              <a:rPr lang="en-US" altLang="zh-CN" sz="2000" b="1" dirty="0">
                <a:solidFill>
                  <a:schemeClr val="tx2">
                    <a:lumMod val="40000"/>
                    <a:lumOff val="60000"/>
                  </a:schemeClr>
                </a:solidFill>
                <a:ea typeface="楷体" pitchFamily="49" charset="-122"/>
                <a:cs typeface="Times New Roman" panose="02020603050405020304" pitchFamily="18" charset="0"/>
              </a:rPr>
              <a:t> A</a:t>
            </a:r>
            <a:r>
              <a:rPr lang="zh-CN" altLang="en-US" sz="2000" b="1" dirty="0">
                <a:solidFill>
                  <a:schemeClr val="tx2">
                    <a:lumMod val="40000"/>
                    <a:lumOff val="60000"/>
                  </a:schemeClr>
                </a:solidFill>
                <a:ea typeface="楷体" pitchFamily="49" charset="-122"/>
                <a:cs typeface="Times New Roman" panose="02020603050405020304" pitchFamily="18" charset="0"/>
              </a:rPr>
              <a:t>机器</a:t>
            </a:r>
            <a:r>
              <a:rPr lang="zh-CN" altLang="en-US" sz="2000" b="1" dirty="0">
                <a:solidFill>
                  <a:schemeClr val="tx1"/>
                </a:solidFill>
                <a:ea typeface="楷体" pitchFamily="49" charset="-122"/>
                <a:cs typeface="Times New Roman" panose="02020603050405020304" pitchFamily="18" charset="0"/>
              </a:rPr>
              <a:t>上运行的</a:t>
            </a:r>
            <a:r>
              <a:rPr lang="zh-CN" altLang="en-US" sz="2000" b="1" dirty="0">
                <a:solidFill>
                  <a:schemeClr val="tx2">
                    <a:lumMod val="40000"/>
                    <a:lumOff val="60000"/>
                  </a:schemeClr>
                </a:solidFill>
                <a:ea typeface="楷体" pitchFamily="49" charset="-122"/>
                <a:cs typeface="Times New Roman" panose="02020603050405020304" pitchFamily="18" charset="0"/>
              </a:rPr>
              <a:t>高级语言</a:t>
            </a:r>
            <a:r>
              <a:rPr lang="en-US" altLang="zh-CN" sz="2000" b="1" dirty="0">
                <a:solidFill>
                  <a:schemeClr val="tx2">
                    <a:lumMod val="40000"/>
                    <a:lumOff val="60000"/>
                  </a:schemeClr>
                </a:solidFill>
                <a:ea typeface="楷体" pitchFamily="49" charset="-122"/>
                <a:cs typeface="Times New Roman" panose="02020603050405020304" pitchFamily="18" charset="0"/>
              </a:rPr>
              <a:t>L</a:t>
            </a:r>
            <a:r>
              <a:rPr lang="en-US" altLang="zh-CN" sz="2000" b="1" baseline="-25000" dirty="0">
                <a:solidFill>
                  <a:schemeClr val="tx2">
                    <a:lumMod val="40000"/>
                    <a:lumOff val="60000"/>
                  </a:schemeClr>
                </a:solidFill>
                <a:ea typeface="楷体" pitchFamily="49" charset="-122"/>
                <a:cs typeface="Times New Roman" panose="02020603050405020304" pitchFamily="18" charset="0"/>
              </a:rPr>
              <a:t>2</a:t>
            </a:r>
            <a:r>
              <a:rPr lang="zh-CN" altLang="en-US" sz="2000" b="1" dirty="0">
                <a:solidFill>
                  <a:schemeClr val="tx1"/>
                </a:solidFill>
                <a:ea typeface="楷体" pitchFamily="49" charset="-122"/>
                <a:cs typeface="Times New Roman" panose="02020603050405020304" pitchFamily="18" charset="0"/>
              </a:rPr>
              <a:t>的编译器</a:t>
            </a:r>
            <a:endParaRPr lang="en-US" altLang="zh-CN" sz="2000" b="1" dirty="0">
              <a:solidFill>
                <a:schemeClr val="tx1"/>
              </a:solidFill>
              <a:ea typeface="楷体" pitchFamily="49" charset="-122"/>
              <a:cs typeface="Times New Roman" panose="02020603050405020304" pitchFamily="18" charset="0"/>
            </a:endParaRPr>
          </a:p>
          <a:p>
            <a:pPr algn="just">
              <a:buClrTx/>
              <a:buFont typeface="Wingdings" pitchFamily="2" charset="2"/>
              <a:buChar char="Ø"/>
            </a:pPr>
            <a:r>
              <a:rPr lang="zh-CN" altLang="en-US" sz="2000" b="1" dirty="0">
                <a:solidFill>
                  <a:schemeClr val="tx1"/>
                </a:solidFill>
                <a:ea typeface="楷体" pitchFamily="49" charset="-122"/>
                <a:cs typeface="Times New Roman" panose="02020603050405020304" pitchFamily="18" charset="0"/>
              </a:rPr>
              <a:t>构造</a:t>
            </a:r>
            <a:r>
              <a:rPr lang="en-US" altLang="zh-CN" sz="2000" b="1" dirty="0">
                <a:solidFill>
                  <a:schemeClr val="tx1"/>
                </a:solidFill>
                <a:ea typeface="楷体" pitchFamily="49" charset="-122"/>
                <a:cs typeface="Times New Roman" panose="02020603050405020304" pitchFamily="18" charset="0"/>
              </a:rPr>
              <a:t>P</a:t>
            </a:r>
            <a:r>
              <a:rPr lang="en-US" altLang="zh-CN" sz="2000" b="1" baseline="-25000" dirty="0">
                <a:solidFill>
                  <a:schemeClr val="tx1"/>
                </a:solidFill>
                <a:ea typeface="楷体" pitchFamily="49" charset="-122"/>
                <a:cs typeface="Times New Roman" panose="02020603050405020304" pitchFamily="18" charset="0"/>
              </a:rPr>
              <a:t>3</a:t>
            </a:r>
            <a:r>
              <a:rPr lang="zh-CN" altLang="en-US" sz="2000" b="1" dirty="0">
                <a:solidFill>
                  <a:schemeClr val="tx1"/>
                </a:solidFill>
                <a:ea typeface="楷体" pitchFamily="49" charset="-122"/>
                <a:cs typeface="Times New Roman" panose="02020603050405020304" pitchFamily="18" charset="0"/>
              </a:rPr>
              <a:t>：</a:t>
            </a:r>
            <a:r>
              <a:rPr lang="en-US" altLang="zh-CN" sz="2000" b="1" dirty="0">
                <a:solidFill>
                  <a:schemeClr val="tx2">
                    <a:lumMod val="40000"/>
                    <a:lumOff val="60000"/>
                  </a:schemeClr>
                </a:solidFill>
                <a:ea typeface="楷体" pitchFamily="49" charset="-122"/>
                <a:cs typeface="Times New Roman" panose="02020603050405020304" pitchFamily="18" charset="0"/>
              </a:rPr>
              <a:t> A</a:t>
            </a:r>
            <a:r>
              <a:rPr lang="zh-CN" altLang="en-US" sz="2000" b="1" dirty="0">
                <a:solidFill>
                  <a:schemeClr val="tx2">
                    <a:lumMod val="40000"/>
                    <a:lumOff val="60000"/>
                  </a:schemeClr>
                </a:solidFill>
                <a:ea typeface="楷体" pitchFamily="49" charset="-122"/>
                <a:cs typeface="Times New Roman" panose="02020603050405020304" pitchFamily="18" charset="0"/>
              </a:rPr>
              <a:t>机器</a:t>
            </a:r>
            <a:r>
              <a:rPr lang="zh-CN" altLang="en-US" sz="2000" b="1" dirty="0">
                <a:solidFill>
                  <a:schemeClr val="tx1"/>
                </a:solidFill>
                <a:ea typeface="楷体" pitchFamily="49" charset="-122"/>
                <a:cs typeface="Times New Roman" panose="02020603050405020304" pitchFamily="18" charset="0"/>
              </a:rPr>
              <a:t>上运行的</a:t>
            </a:r>
            <a:r>
              <a:rPr lang="zh-CN" altLang="en-US" sz="2000" b="1" dirty="0">
                <a:solidFill>
                  <a:schemeClr val="tx2">
                    <a:lumMod val="40000"/>
                    <a:lumOff val="60000"/>
                  </a:schemeClr>
                </a:solidFill>
                <a:ea typeface="楷体" pitchFamily="49" charset="-122"/>
                <a:cs typeface="Times New Roman" panose="02020603050405020304" pitchFamily="18" charset="0"/>
              </a:rPr>
              <a:t>高级语言</a:t>
            </a:r>
            <a:r>
              <a:rPr lang="en-US" altLang="zh-CN" sz="2000" b="1" dirty="0">
                <a:solidFill>
                  <a:schemeClr val="tx2">
                    <a:lumMod val="40000"/>
                    <a:lumOff val="60000"/>
                  </a:schemeClr>
                </a:solidFill>
                <a:ea typeface="楷体" pitchFamily="49" charset="-122"/>
                <a:cs typeface="Times New Roman" panose="02020603050405020304" pitchFamily="18" charset="0"/>
              </a:rPr>
              <a:t>L</a:t>
            </a:r>
            <a:r>
              <a:rPr lang="en-US" altLang="zh-CN" sz="2000" b="1" baseline="-25000" dirty="0">
                <a:solidFill>
                  <a:schemeClr val="tx2">
                    <a:lumMod val="40000"/>
                    <a:lumOff val="60000"/>
                  </a:schemeClr>
                </a:solidFill>
                <a:ea typeface="楷体" pitchFamily="49" charset="-122"/>
                <a:cs typeface="Times New Roman" panose="02020603050405020304" pitchFamily="18" charset="0"/>
              </a:rPr>
              <a:t>3</a:t>
            </a:r>
            <a:r>
              <a:rPr lang="zh-CN" altLang="en-US" sz="2000" b="1" dirty="0">
                <a:solidFill>
                  <a:schemeClr val="tx1"/>
                </a:solidFill>
                <a:ea typeface="楷体" pitchFamily="49" charset="-122"/>
                <a:cs typeface="Times New Roman" panose="02020603050405020304" pitchFamily="18" charset="0"/>
              </a:rPr>
              <a:t>的编译器</a:t>
            </a:r>
            <a:endParaRPr lang="en-US" altLang="zh-CN" sz="2000" b="1" dirty="0">
              <a:solidFill>
                <a:schemeClr val="tx1"/>
              </a:solidFill>
              <a:ea typeface="楷体" pitchFamily="49" charset="-122"/>
              <a:cs typeface="Times New Roman" panose="02020603050405020304" pitchFamily="18" charset="0"/>
            </a:endParaRPr>
          </a:p>
          <a:p>
            <a:pPr algn="just">
              <a:buClrTx/>
              <a:buFont typeface="Wingdings" pitchFamily="2" charset="2"/>
              <a:buChar char="Ø"/>
            </a:pPr>
            <a:endParaRPr lang="en-US" altLang="zh-CN" sz="2000" b="1" dirty="0">
              <a:solidFill>
                <a:schemeClr val="tx1"/>
              </a:solidFill>
              <a:ea typeface="楷体" pitchFamily="49" charset="-122"/>
              <a:cs typeface="Times New Roman" panose="02020603050405020304" pitchFamily="18" charset="0"/>
            </a:endParaRPr>
          </a:p>
        </p:txBody>
      </p:sp>
      <p:grpSp>
        <p:nvGrpSpPr>
          <p:cNvPr id="79" name="组合 78"/>
          <p:cNvGrpSpPr/>
          <p:nvPr/>
        </p:nvGrpSpPr>
        <p:grpSpPr>
          <a:xfrm>
            <a:off x="2675289" y="2077619"/>
            <a:ext cx="2421508" cy="864096"/>
            <a:chOff x="1811407" y="3147814"/>
            <a:chExt cx="2421508" cy="864096"/>
          </a:xfrm>
        </p:grpSpPr>
        <p:grpSp>
          <p:nvGrpSpPr>
            <p:cNvPr id="81" name="组合 80"/>
            <p:cNvGrpSpPr/>
            <p:nvPr/>
          </p:nvGrpSpPr>
          <p:grpSpPr>
            <a:xfrm>
              <a:off x="1811407" y="3147814"/>
              <a:ext cx="2421508" cy="864096"/>
              <a:chOff x="1811407" y="3147814"/>
              <a:chExt cx="2421508" cy="864096"/>
            </a:xfrm>
          </p:grpSpPr>
          <p:cxnSp>
            <p:nvCxnSpPr>
              <p:cNvPr id="83" name="直接连接符 82"/>
              <p:cNvCxnSpPr/>
              <p:nvPr/>
            </p:nvCxnSpPr>
            <p:spPr>
              <a:xfrm>
                <a:off x="1835696" y="3147814"/>
                <a:ext cx="2368365" cy="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1835696" y="3579862"/>
                <a:ext cx="792088" cy="0"/>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3491880" y="3579862"/>
                <a:ext cx="720080" cy="0"/>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627784" y="4011910"/>
                <a:ext cx="864096" cy="0"/>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1811407" y="3174526"/>
                <a:ext cx="864339"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L</a:t>
                </a:r>
                <a:r>
                  <a:rPr lang="en-US" altLang="zh-CN" baseline="-25000" dirty="0">
                    <a:solidFill>
                      <a:prstClr val="black"/>
                    </a:solidFill>
                    <a:latin typeface="Times New Roman" panose="02020603050405020304" pitchFamily="18" charset="0"/>
                    <a:cs typeface="Times New Roman" panose="02020603050405020304" pitchFamily="18" charset="0"/>
                  </a:rPr>
                  <a:t>3</a:t>
                </a:r>
                <a:r>
                  <a:rPr lang="zh-CN" altLang="en-US" dirty="0">
                    <a:solidFill>
                      <a:prstClr val="black"/>
                    </a:solidFill>
                  </a:rPr>
                  <a:t>程序</a:t>
                </a:r>
              </a:p>
            </p:txBody>
          </p:sp>
          <p:sp>
            <p:nvSpPr>
              <p:cNvPr id="88" name="矩形 87"/>
              <p:cNvSpPr/>
              <p:nvPr/>
            </p:nvSpPr>
            <p:spPr>
              <a:xfrm>
                <a:off x="3419872" y="3188390"/>
                <a:ext cx="813043"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A</a:t>
                </a:r>
                <a:r>
                  <a:rPr lang="zh-CN" altLang="en-US" dirty="0">
                    <a:solidFill>
                      <a:prstClr val="black"/>
                    </a:solidFill>
                  </a:rPr>
                  <a:t>代码</a:t>
                </a:r>
              </a:p>
            </p:txBody>
          </p:sp>
          <p:sp>
            <p:nvSpPr>
              <p:cNvPr id="89" name="矩形 88"/>
              <p:cNvSpPr/>
              <p:nvPr/>
            </p:nvSpPr>
            <p:spPr>
              <a:xfrm>
                <a:off x="2649234" y="3641945"/>
                <a:ext cx="864339" cy="369332"/>
              </a:xfrm>
              <a:prstGeom prst="rect">
                <a:avLst/>
              </a:prstGeom>
            </p:spPr>
            <p:txBody>
              <a:bodyPr wrap="none">
                <a:spAutoFit/>
              </a:bodyPr>
              <a:lstStyle/>
              <a:p>
                <a:r>
                  <a:rPr lang="en-US" altLang="zh-CN" dirty="0">
                    <a:solidFill>
                      <a:srgbClr val="5BD078">
                        <a:lumMod val="75000"/>
                      </a:srgbClr>
                    </a:solidFill>
                    <a:latin typeface="Times New Roman" panose="02020603050405020304" pitchFamily="18" charset="0"/>
                    <a:cs typeface="Times New Roman" panose="02020603050405020304" pitchFamily="18" charset="0"/>
                  </a:rPr>
                  <a:t>L</a:t>
                </a:r>
                <a:r>
                  <a:rPr lang="en-US" altLang="zh-CN" baseline="-25000" dirty="0">
                    <a:solidFill>
                      <a:srgbClr val="5BD078">
                        <a:lumMod val="75000"/>
                      </a:srgbClr>
                    </a:solidFill>
                    <a:latin typeface="Times New Roman" panose="02020603050405020304" pitchFamily="18" charset="0"/>
                    <a:cs typeface="Times New Roman" panose="02020603050405020304" pitchFamily="18" charset="0"/>
                  </a:rPr>
                  <a:t>2</a:t>
                </a:r>
                <a:r>
                  <a:rPr lang="zh-CN" altLang="en-US" dirty="0">
                    <a:solidFill>
                      <a:srgbClr val="5BD078">
                        <a:lumMod val="75000"/>
                      </a:srgbClr>
                    </a:solidFill>
                  </a:rPr>
                  <a:t>语言</a:t>
                </a:r>
                <a:endParaRPr lang="en-US" altLang="zh-CN" dirty="0">
                  <a:solidFill>
                    <a:srgbClr val="5BD078">
                      <a:lumMod val="75000"/>
                    </a:srgbClr>
                  </a:solidFill>
                </a:endParaRPr>
              </a:p>
            </p:txBody>
          </p:sp>
          <p:cxnSp>
            <p:nvCxnSpPr>
              <p:cNvPr id="90" name="直接连接符 89"/>
              <p:cNvCxnSpPr/>
              <p:nvPr/>
            </p:nvCxnSpPr>
            <p:spPr>
              <a:xfrm>
                <a:off x="1835696" y="3147814"/>
                <a:ext cx="0" cy="432048"/>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4211960" y="3147814"/>
                <a:ext cx="0" cy="432048"/>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3491880" y="3579862"/>
                <a:ext cx="0" cy="432048"/>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627784" y="3579862"/>
                <a:ext cx="0" cy="432048"/>
              </a:xfrm>
              <a:prstGeom prst="line">
                <a:avLst/>
              </a:prstGeom>
              <a:ln w="25400">
                <a:solidFill>
                  <a:srgbClr val="009900"/>
                </a:solidFill>
              </a:ln>
            </p:spPr>
            <p:style>
              <a:lnRef idx="1">
                <a:schemeClr val="accent1"/>
              </a:lnRef>
              <a:fillRef idx="0">
                <a:schemeClr val="accent1"/>
              </a:fillRef>
              <a:effectRef idx="0">
                <a:schemeClr val="accent1"/>
              </a:effectRef>
              <a:fontRef idx="minor">
                <a:schemeClr val="tx1"/>
              </a:fontRef>
            </p:style>
          </p:cxnSp>
        </p:grpSp>
        <p:sp>
          <p:nvSpPr>
            <p:cNvPr id="82" name="矩形 81"/>
            <p:cNvSpPr/>
            <p:nvPr/>
          </p:nvSpPr>
          <p:spPr>
            <a:xfrm>
              <a:off x="2795016" y="3353913"/>
              <a:ext cx="4379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3</a:t>
              </a:r>
              <a:r>
                <a:rPr lang="en-US" altLang="zh-CN" dirty="0">
                  <a:solidFill>
                    <a:srgbClr val="FF0000"/>
                  </a:solidFill>
                </a:rPr>
                <a:t>’</a:t>
              </a:r>
            </a:p>
          </p:txBody>
        </p:sp>
      </p:grpSp>
      <p:grpSp>
        <p:nvGrpSpPr>
          <p:cNvPr id="108" name="组合 107"/>
          <p:cNvGrpSpPr/>
          <p:nvPr/>
        </p:nvGrpSpPr>
        <p:grpSpPr>
          <a:xfrm>
            <a:off x="6059664" y="2077621"/>
            <a:ext cx="2421508" cy="936104"/>
            <a:chOff x="1811407" y="3147814"/>
            <a:chExt cx="2421508" cy="936104"/>
          </a:xfrm>
        </p:grpSpPr>
        <p:grpSp>
          <p:nvGrpSpPr>
            <p:cNvPr id="109" name="组合 108"/>
            <p:cNvGrpSpPr/>
            <p:nvPr/>
          </p:nvGrpSpPr>
          <p:grpSpPr>
            <a:xfrm>
              <a:off x="1811407" y="3147814"/>
              <a:ext cx="2421508" cy="936104"/>
              <a:chOff x="1811407" y="3147814"/>
              <a:chExt cx="2421508" cy="936104"/>
            </a:xfrm>
          </p:grpSpPr>
          <p:cxnSp>
            <p:nvCxnSpPr>
              <p:cNvPr id="111" name="直接连接符 110"/>
              <p:cNvCxnSpPr/>
              <p:nvPr/>
            </p:nvCxnSpPr>
            <p:spPr>
              <a:xfrm>
                <a:off x="1835696" y="3147814"/>
                <a:ext cx="2368365"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1835696" y="3579862"/>
                <a:ext cx="792088"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3491880" y="3579862"/>
                <a:ext cx="72008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2627784" y="4011910"/>
                <a:ext cx="864096"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1811407" y="3174526"/>
                <a:ext cx="864339"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L</a:t>
                </a:r>
                <a:r>
                  <a:rPr lang="en-US" altLang="zh-CN" baseline="-25000" dirty="0">
                    <a:solidFill>
                      <a:prstClr val="black"/>
                    </a:solidFill>
                    <a:latin typeface="Times New Roman" panose="02020603050405020304" pitchFamily="18" charset="0"/>
                    <a:cs typeface="Times New Roman" panose="02020603050405020304" pitchFamily="18" charset="0"/>
                  </a:rPr>
                  <a:t>3</a:t>
                </a:r>
                <a:r>
                  <a:rPr lang="zh-CN" altLang="en-US" dirty="0">
                    <a:solidFill>
                      <a:prstClr val="black"/>
                    </a:solidFill>
                    <a:latin typeface="Times New Roman" panose="02020603050405020304" pitchFamily="18" charset="0"/>
                    <a:cs typeface="Times New Roman" panose="02020603050405020304" pitchFamily="18" charset="0"/>
                  </a:rPr>
                  <a:t>程序</a:t>
                </a:r>
              </a:p>
            </p:txBody>
          </p:sp>
          <p:sp>
            <p:nvSpPr>
              <p:cNvPr id="116" name="矩形 115"/>
              <p:cNvSpPr/>
              <p:nvPr/>
            </p:nvSpPr>
            <p:spPr>
              <a:xfrm>
                <a:off x="3419872" y="3188390"/>
                <a:ext cx="813043"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A</a:t>
                </a:r>
                <a:r>
                  <a:rPr lang="zh-CN" altLang="en-US" dirty="0">
                    <a:solidFill>
                      <a:prstClr val="black"/>
                    </a:solidFill>
                    <a:latin typeface="Times New Roman" panose="02020603050405020304" pitchFamily="18" charset="0"/>
                    <a:cs typeface="Times New Roman" panose="02020603050405020304" pitchFamily="18" charset="0"/>
                  </a:rPr>
                  <a:t>代码</a:t>
                </a:r>
              </a:p>
            </p:txBody>
          </p:sp>
          <p:sp>
            <p:nvSpPr>
              <p:cNvPr id="117" name="矩形 116"/>
              <p:cNvSpPr/>
              <p:nvPr/>
            </p:nvSpPr>
            <p:spPr>
              <a:xfrm>
                <a:off x="2649234" y="3714586"/>
                <a:ext cx="813043" cy="369332"/>
              </a:xfrm>
              <a:prstGeom prst="rect">
                <a:avLst/>
              </a:prstGeom>
            </p:spPr>
            <p:txBody>
              <a:bodyPr wrap="none">
                <a:spAutoFit/>
              </a:bodyPr>
              <a:lstStyle/>
              <a:p>
                <a:r>
                  <a:rPr lang="en-US" altLang="zh-CN" dirty="0">
                    <a:solidFill>
                      <a:srgbClr val="A5D028"/>
                    </a:solidFill>
                    <a:latin typeface="Times New Roman" panose="02020603050405020304" pitchFamily="18" charset="0"/>
                    <a:cs typeface="Times New Roman" panose="02020603050405020304" pitchFamily="18" charset="0"/>
                  </a:rPr>
                  <a:t>A</a:t>
                </a:r>
                <a:r>
                  <a:rPr lang="zh-CN" altLang="en-US" dirty="0">
                    <a:solidFill>
                      <a:srgbClr val="A5D028"/>
                    </a:solidFill>
                    <a:latin typeface="Times New Roman" panose="02020603050405020304" pitchFamily="18" charset="0"/>
                    <a:cs typeface="Times New Roman" panose="02020603050405020304" pitchFamily="18" charset="0"/>
                  </a:rPr>
                  <a:t>语言</a:t>
                </a:r>
                <a:endParaRPr lang="en-US" altLang="zh-CN" dirty="0">
                  <a:solidFill>
                    <a:srgbClr val="A5D028"/>
                  </a:solidFill>
                  <a:latin typeface="Times New Roman" panose="02020603050405020304" pitchFamily="18" charset="0"/>
                  <a:cs typeface="Times New Roman" panose="02020603050405020304" pitchFamily="18" charset="0"/>
                </a:endParaRPr>
              </a:p>
            </p:txBody>
          </p:sp>
          <p:cxnSp>
            <p:nvCxnSpPr>
              <p:cNvPr id="118" name="直接连接符 117"/>
              <p:cNvCxnSpPr/>
              <p:nvPr/>
            </p:nvCxnSpPr>
            <p:spPr>
              <a:xfrm>
                <a:off x="1835696" y="3147814"/>
                <a:ext cx="0" cy="432048"/>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4211960" y="3147814"/>
                <a:ext cx="0" cy="432048"/>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491880" y="3579862"/>
                <a:ext cx="0" cy="432048"/>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627784" y="3579862"/>
                <a:ext cx="0" cy="432048"/>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10" name="矩形 109"/>
            <p:cNvSpPr/>
            <p:nvPr/>
          </p:nvSpPr>
          <p:spPr>
            <a:xfrm>
              <a:off x="2795016" y="3353913"/>
              <a:ext cx="38985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3</a:t>
              </a:r>
            </a:p>
          </p:txBody>
        </p:sp>
      </p:grpSp>
      <p:sp>
        <p:nvSpPr>
          <p:cNvPr id="131" name="矩形 130"/>
          <p:cNvSpPr/>
          <p:nvPr/>
        </p:nvSpPr>
        <p:spPr>
          <a:xfrm>
            <a:off x="3645703" y="3635785"/>
            <a:ext cx="813043"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A</a:t>
            </a:r>
            <a:r>
              <a:rPr lang="zh-CN" altLang="en-US" dirty="0">
                <a:solidFill>
                  <a:prstClr val="black"/>
                </a:solidFill>
                <a:latin typeface="Times New Roman" panose="02020603050405020304" pitchFamily="18" charset="0"/>
                <a:cs typeface="Times New Roman" panose="02020603050405020304" pitchFamily="18" charset="0"/>
              </a:rPr>
              <a:t>语言</a:t>
            </a:r>
            <a:endParaRPr lang="en-US" altLang="zh-CN" dirty="0">
              <a:solidFill>
                <a:prstClr val="black"/>
              </a:solidFill>
              <a:latin typeface="Times New Roman" panose="02020603050405020304" pitchFamily="18" charset="0"/>
              <a:cs typeface="Times New Roman" panose="02020603050405020304" pitchFamily="18" charset="0"/>
            </a:endParaRPr>
          </a:p>
        </p:txBody>
      </p:sp>
      <p:grpSp>
        <p:nvGrpSpPr>
          <p:cNvPr id="6" name="组合 5">
            <a:extLst>
              <a:ext uri="{FF2B5EF4-FFF2-40B4-BE49-F238E27FC236}">
                <a16:creationId xmlns:a16="http://schemas.microsoft.com/office/drawing/2014/main" id="{49247C57-F2B7-4873-BA24-1D5AF77A17B2}"/>
              </a:ext>
            </a:extLst>
          </p:cNvPr>
          <p:cNvGrpSpPr/>
          <p:nvPr/>
        </p:nvGrpSpPr>
        <p:grpSpPr>
          <a:xfrm>
            <a:off x="2749419" y="3069014"/>
            <a:ext cx="2421508" cy="864095"/>
            <a:chOff x="3665891" y="4092018"/>
            <a:chExt cx="3228677" cy="1152127"/>
          </a:xfrm>
        </p:grpSpPr>
        <p:cxnSp>
          <p:nvCxnSpPr>
            <p:cNvPr id="125" name="直接连接符 124"/>
            <p:cNvCxnSpPr/>
            <p:nvPr/>
          </p:nvCxnSpPr>
          <p:spPr>
            <a:xfrm>
              <a:off x="3698276" y="4092018"/>
              <a:ext cx="3157820"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3698276" y="4668081"/>
              <a:ext cx="1056117"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906521" y="4668081"/>
              <a:ext cx="960107"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754394" y="5244145"/>
              <a:ext cx="1152128"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3665891" y="4127634"/>
              <a:ext cx="1152452" cy="492443"/>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L</a:t>
              </a:r>
              <a:r>
                <a:rPr lang="en-US" altLang="zh-CN" baseline="-25000" dirty="0">
                  <a:solidFill>
                    <a:prstClr val="black"/>
                  </a:solidFill>
                  <a:latin typeface="Times New Roman" panose="02020603050405020304" pitchFamily="18" charset="0"/>
                  <a:cs typeface="Times New Roman" panose="02020603050405020304" pitchFamily="18" charset="0"/>
                </a:rPr>
                <a:t>1</a:t>
              </a:r>
              <a:r>
                <a:rPr lang="zh-CN" altLang="en-US" dirty="0">
                  <a:solidFill>
                    <a:prstClr val="black"/>
                  </a:solidFill>
                  <a:latin typeface="Times New Roman" panose="02020603050405020304" pitchFamily="18" charset="0"/>
                  <a:cs typeface="Times New Roman" panose="02020603050405020304" pitchFamily="18" charset="0"/>
                </a:rPr>
                <a:t>程序</a:t>
              </a:r>
            </a:p>
          </p:txBody>
        </p:sp>
        <p:sp>
          <p:nvSpPr>
            <p:cNvPr id="130" name="矩形 129"/>
            <p:cNvSpPr/>
            <p:nvPr/>
          </p:nvSpPr>
          <p:spPr>
            <a:xfrm>
              <a:off x="5810511" y="4146119"/>
              <a:ext cx="1084057" cy="492443"/>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A</a:t>
              </a:r>
              <a:r>
                <a:rPr lang="zh-CN" altLang="en-US" dirty="0">
                  <a:solidFill>
                    <a:prstClr val="black"/>
                  </a:solidFill>
                  <a:latin typeface="Times New Roman" panose="02020603050405020304" pitchFamily="18" charset="0"/>
                  <a:cs typeface="Times New Roman" panose="02020603050405020304" pitchFamily="18" charset="0"/>
                </a:rPr>
                <a:t>代码</a:t>
              </a:r>
            </a:p>
          </p:txBody>
        </p:sp>
        <p:cxnSp>
          <p:nvCxnSpPr>
            <p:cNvPr id="132" name="直接连接符 131"/>
            <p:cNvCxnSpPr/>
            <p:nvPr/>
          </p:nvCxnSpPr>
          <p:spPr>
            <a:xfrm>
              <a:off x="3698276" y="4092018"/>
              <a:ext cx="0" cy="576063"/>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6866628" y="4092018"/>
              <a:ext cx="0" cy="576063"/>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906521" y="4668081"/>
              <a:ext cx="0" cy="576063"/>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4754394" y="4668081"/>
              <a:ext cx="0" cy="576063"/>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24" name="矩形 123"/>
          <p:cNvSpPr/>
          <p:nvPr/>
        </p:nvSpPr>
        <p:spPr>
          <a:xfrm>
            <a:off x="3733027" y="3291828"/>
            <a:ext cx="38985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1</a:t>
            </a:r>
          </a:p>
        </p:txBody>
      </p:sp>
      <p:sp>
        <p:nvSpPr>
          <p:cNvPr id="145" name="矩形 144"/>
          <p:cNvSpPr/>
          <p:nvPr/>
        </p:nvSpPr>
        <p:spPr>
          <a:xfrm>
            <a:off x="1868485" y="3025604"/>
            <a:ext cx="864339" cy="369332"/>
          </a:xfrm>
          <a:prstGeom prst="rect">
            <a:avLst/>
          </a:prstGeom>
        </p:spPr>
        <p:txBody>
          <a:bodyPr wrap="none">
            <a:spAutoFit/>
          </a:bodyPr>
          <a:lstStyle/>
          <a:p>
            <a:r>
              <a:rPr lang="en-US" altLang="zh-CN" dirty="0">
                <a:solidFill>
                  <a:srgbClr val="073E87"/>
                </a:solidFill>
                <a:latin typeface="Times New Roman" panose="02020603050405020304" pitchFamily="18" charset="0"/>
                <a:cs typeface="Times New Roman" panose="02020603050405020304" pitchFamily="18" charset="0"/>
              </a:rPr>
              <a:t>L</a:t>
            </a:r>
            <a:r>
              <a:rPr lang="en-US" altLang="zh-CN" baseline="-25000" dirty="0">
                <a:solidFill>
                  <a:srgbClr val="073E87"/>
                </a:solidFill>
                <a:latin typeface="Times New Roman" panose="02020603050405020304" pitchFamily="18" charset="0"/>
                <a:cs typeface="Times New Roman" panose="02020603050405020304" pitchFamily="18" charset="0"/>
              </a:rPr>
              <a:t>1</a:t>
            </a:r>
            <a:r>
              <a:rPr lang="zh-CN" altLang="en-US" dirty="0">
                <a:solidFill>
                  <a:srgbClr val="073E87"/>
                </a:solidFill>
              </a:rPr>
              <a:t>语言</a:t>
            </a:r>
            <a:endParaRPr lang="en-US" altLang="zh-CN" dirty="0">
              <a:solidFill>
                <a:srgbClr val="073E87"/>
              </a:solidFill>
            </a:endParaRPr>
          </a:p>
        </p:txBody>
      </p:sp>
      <p:grpSp>
        <p:nvGrpSpPr>
          <p:cNvPr id="5" name="组合 4">
            <a:extLst>
              <a:ext uri="{FF2B5EF4-FFF2-40B4-BE49-F238E27FC236}">
                <a16:creationId xmlns:a16="http://schemas.microsoft.com/office/drawing/2014/main" id="{2103AE2E-551D-4FB1-900F-5D5B2DD981E6}"/>
              </a:ext>
            </a:extLst>
          </p:cNvPr>
          <p:cNvGrpSpPr/>
          <p:nvPr/>
        </p:nvGrpSpPr>
        <p:grpSpPr>
          <a:xfrm>
            <a:off x="1028946" y="2569526"/>
            <a:ext cx="2421508" cy="864098"/>
            <a:chOff x="7482602" y="5110827"/>
            <a:chExt cx="3228677" cy="1152130"/>
          </a:xfrm>
        </p:grpSpPr>
        <p:cxnSp>
          <p:nvCxnSpPr>
            <p:cNvPr id="139" name="直接连接符 138"/>
            <p:cNvCxnSpPr/>
            <p:nvPr/>
          </p:nvCxnSpPr>
          <p:spPr>
            <a:xfrm>
              <a:off x="7514987" y="5110827"/>
              <a:ext cx="315782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7514987" y="5686892"/>
              <a:ext cx="105611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9723232" y="5686892"/>
              <a:ext cx="96010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8571105" y="6262956"/>
              <a:ext cx="1152128"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7482602" y="5146443"/>
              <a:ext cx="1152452" cy="49244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L</a:t>
              </a:r>
              <a:r>
                <a:rPr lang="en-US" altLang="zh-CN" baseline="-25000" dirty="0">
                  <a:solidFill>
                    <a:prstClr val="black"/>
                  </a:solidFill>
                  <a:latin typeface="Times New Roman" panose="02020603050405020304" pitchFamily="18" charset="0"/>
                  <a:cs typeface="Times New Roman" panose="02020603050405020304" pitchFamily="18" charset="0"/>
                </a:rPr>
                <a:t>2</a:t>
              </a:r>
              <a:r>
                <a:rPr lang="zh-CN" altLang="en-US" dirty="0">
                  <a:solidFill>
                    <a:prstClr val="black"/>
                  </a:solidFill>
                </a:rPr>
                <a:t>程序</a:t>
              </a:r>
            </a:p>
          </p:txBody>
        </p:sp>
        <p:sp>
          <p:nvSpPr>
            <p:cNvPr id="144" name="矩形 143"/>
            <p:cNvSpPr/>
            <p:nvPr/>
          </p:nvSpPr>
          <p:spPr>
            <a:xfrm>
              <a:off x="9627222" y="5164928"/>
              <a:ext cx="1084057" cy="49244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A</a:t>
              </a:r>
              <a:r>
                <a:rPr lang="zh-CN" altLang="en-US" dirty="0">
                  <a:solidFill>
                    <a:prstClr val="black"/>
                  </a:solidFill>
                </a:rPr>
                <a:t>代码</a:t>
              </a:r>
            </a:p>
          </p:txBody>
        </p:sp>
        <p:cxnSp>
          <p:nvCxnSpPr>
            <p:cNvPr id="146" name="直接连接符 145"/>
            <p:cNvCxnSpPr/>
            <p:nvPr/>
          </p:nvCxnSpPr>
          <p:spPr>
            <a:xfrm>
              <a:off x="7514987" y="5110827"/>
              <a:ext cx="0" cy="57606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0683339" y="5110827"/>
              <a:ext cx="0" cy="57606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9723232" y="5686892"/>
              <a:ext cx="0" cy="57606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8571105" y="5686892"/>
              <a:ext cx="0" cy="576065"/>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38" name="矩形 137"/>
          <p:cNvSpPr/>
          <p:nvPr/>
        </p:nvSpPr>
        <p:spPr>
          <a:xfrm>
            <a:off x="2102638" y="2727446"/>
            <a:ext cx="437940" cy="369332"/>
          </a:xfrm>
          <a:prstGeom prst="rect">
            <a:avLst/>
          </a:prstGeom>
        </p:spPr>
        <p:txBody>
          <a:bodyPr wrap="none">
            <a:spAutoFit/>
          </a:bodyPr>
          <a:lstStyle/>
          <a:p>
            <a:r>
              <a:rPr lang="en-US" altLang="zh-CN"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P</a:t>
            </a:r>
            <a:r>
              <a:rPr lang="en-US" altLang="zh-CN"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2</a:t>
            </a:r>
            <a:r>
              <a:rPr lang="en-US" altLang="zh-CN" dirty="0">
                <a:solidFill>
                  <a:srgbClr val="FF0000"/>
                </a:solidFill>
              </a:rPr>
              <a:t>’</a:t>
            </a:r>
            <a:endParaRPr lang="en-US" altLang="zh-CN" dirty="0">
              <a:solidFill>
                <a:srgbClr val="FF0000"/>
              </a:solidFill>
              <a:latin typeface="Ebrima" panose="02000000000000000000" pitchFamily="2" charset="0"/>
              <a:ea typeface="Ebrima" panose="02000000000000000000" pitchFamily="2" charset="0"/>
              <a:cs typeface="Ebrima" panose="02000000000000000000" pitchFamily="2" charset="0"/>
            </a:endParaRPr>
          </a:p>
        </p:txBody>
      </p:sp>
      <p:grpSp>
        <p:nvGrpSpPr>
          <p:cNvPr id="150" name="组合 149"/>
          <p:cNvGrpSpPr/>
          <p:nvPr/>
        </p:nvGrpSpPr>
        <p:grpSpPr>
          <a:xfrm>
            <a:off x="4403481" y="2581676"/>
            <a:ext cx="2421508" cy="936104"/>
            <a:chOff x="1811407" y="3147814"/>
            <a:chExt cx="2421508" cy="936104"/>
          </a:xfrm>
        </p:grpSpPr>
        <p:grpSp>
          <p:nvGrpSpPr>
            <p:cNvPr id="151" name="组合 150"/>
            <p:cNvGrpSpPr/>
            <p:nvPr/>
          </p:nvGrpSpPr>
          <p:grpSpPr>
            <a:xfrm>
              <a:off x="1811407" y="3147814"/>
              <a:ext cx="2421508" cy="936104"/>
              <a:chOff x="1811407" y="3147814"/>
              <a:chExt cx="2421508" cy="936104"/>
            </a:xfrm>
          </p:grpSpPr>
          <p:cxnSp>
            <p:nvCxnSpPr>
              <p:cNvPr id="153" name="直接连接符 152"/>
              <p:cNvCxnSpPr/>
              <p:nvPr/>
            </p:nvCxnSpPr>
            <p:spPr>
              <a:xfrm>
                <a:off x="1835696" y="3147814"/>
                <a:ext cx="236836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1835696" y="3579862"/>
                <a:ext cx="79208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3491880" y="3579862"/>
                <a:ext cx="72008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627784" y="4011910"/>
                <a:ext cx="86409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7" name="矩形 156"/>
              <p:cNvSpPr/>
              <p:nvPr/>
            </p:nvSpPr>
            <p:spPr>
              <a:xfrm>
                <a:off x="1811407" y="3174526"/>
                <a:ext cx="864339"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L</a:t>
                </a:r>
                <a:r>
                  <a:rPr lang="en-US" altLang="zh-CN" baseline="-25000" dirty="0">
                    <a:solidFill>
                      <a:prstClr val="black"/>
                    </a:solidFill>
                    <a:latin typeface="Times New Roman" panose="02020603050405020304" pitchFamily="18" charset="0"/>
                    <a:cs typeface="Times New Roman" panose="02020603050405020304" pitchFamily="18" charset="0"/>
                  </a:rPr>
                  <a:t>2</a:t>
                </a:r>
                <a:r>
                  <a:rPr lang="zh-CN" altLang="en-US" dirty="0">
                    <a:solidFill>
                      <a:prstClr val="black"/>
                    </a:solidFill>
                    <a:latin typeface="Times New Roman" panose="02020603050405020304" pitchFamily="18" charset="0"/>
                    <a:cs typeface="Times New Roman" panose="02020603050405020304" pitchFamily="18" charset="0"/>
                  </a:rPr>
                  <a:t>程序</a:t>
                </a:r>
              </a:p>
            </p:txBody>
          </p:sp>
          <p:sp>
            <p:nvSpPr>
              <p:cNvPr id="158" name="矩形 157"/>
              <p:cNvSpPr/>
              <p:nvPr/>
            </p:nvSpPr>
            <p:spPr>
              <a:xfrm>
                <a:off x="3419872" y="3188390"/>
                <a:ext cx="813043" cy="369332"/>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rPr>
                  <a:t>A</a:t>
                </a:r>
                <a:r>
                  <a:rPr lang="zh-CN" altLang="en-US" dirty="0">
                    <a:solidFill>
                      <a:prstClr val="black"/>
                    </a:solidFill>
                    <a:latin typeface="Times New Roman" panose="02020603050405020304" pitchFamily="18" charset="0"/>
                    <a:cs typeface="Times New Roman" panose="02020603050405020304" pitchFamily="18" charset="0"/>
                  </a:rPr>
                  <a:t>代码</a:t>
                </a:r>
              </a:p>
            </p:txBody>
          </p:sp>
          <p:sp>
            <p:nvSpPr>
              <p:cNvPr id="159" name="矩形 158"/>
              <p:cNvSpPr/>
              <p:nvPr/>
            </p:nvSpPr>
            <p:spPr>
              <a:xfrm>
                <a:off x="2649234" y="3714586"/>
                <a:ext cx="813043" cy="369332"/>
              </a:xfrm>
              <a:prstGeom prst="rect">
                <a:avLst/>
              </a:prstGeom>
            </p:spPr>
            <p:txBody>
              <a:bodyPr wrap="none">
                <a:spAutoFit/>
              </a:bodyPr>
              <a:lstStyle/>
              <a:p>
                <a:r>
                  <a:rPr lang="en-US" altLang="zh-CN" dirty="0">
                    <a:solidFill>
                      <a:srgbClr val="31B6FD"/>
                    </a:solidFill>
                    <a:latin typeface="Times New Roman" panose="02020603050405020304" pitchFamily="18" charset="0"/>
                    <a:cs typeface="Times New Roman" panose="02020603050405020304" pitchFamily="18" charset="0"/>
                  </a:rPr>
                  <a:t>A</a:t>
                </a:r>
                <a:r>
                  <a:rPr lang="zh-CN" altLang="en-US" dirty="0">
                    <a:solidFill>
                      <a:srgbClr val="31B6FD"/>
                    </a:solidFill>
                    <a:latin typeface="Times New Roman" panose="02020603050405020304" pitchFamily="18" charset="0"/>
                    <a:cs typeface="Times New Roman" panose="02020603050405020304" pitchFamily="18" charset="0"/>
                  </a:rPr>
                  <a:t>语言</a:t>
                </a:r>
                <a:endParaRPr lang="en-US" altLang="zh-CN" dirty="0">
                  <a:solidFill>
                    <a:srgbClr val="31B6FD"/>
                  </a:solidFill>
                  <a:latin typeface="Times New Roman" panose="02020603050405020304" pitchFamily="18" charset="0"/>
                  <a:cs typeface="Times New Roman" panose="02020603050405020304" pitchFamily="18" charset="0"/>
                </a:endParaRPr>
              </a:p>
            </p:txBody>
          </p:sp>
          <p:cxnSp>
            <p:nvCxnSpPr>
              <p:cNvPr id="160" name="直接连接符 159"/>
              <p:cNvCxnSpPr/>
              <p:nvPr/>
            </p:nvCxnSpPr>
            <p:spPr>
              <a:xfrm>
                <a:off x="1835696" y="3147814"/>
                <a:ext cx="0" cy="4320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4211960" y="3147814"/>
                <a:ext cx="0" cy="4320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3491880" y="3579862"/>
                <a:ext cx="0" cy="4320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2627784" y="3579862"/>
                <a:ext cx="0" cy="4320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2" name="矩形 151"/>
            <p:cNvSpPr/>
            <p:nvPr/>
          </p:nvSpPr>
          <p:spPr>
            <a:xfrm>
              <a:off x="2795016" y="3353913"/>
              <a:ext cx="38985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2</a:t>
              </a:r>
            </a:p>
          </p:txBody>
        </p:sp>
      </p:grpSp>
      <p:sp>
        <p:nvSpPr>
          <p:cNvPr id="4" name="矩形 3"/>
          <p:cNvSpPr/>
          <p:nvPr/>
        </p:nvSpPr>
        <p:spPr>
          <a:xfrm>
            <a:off x="1637713" y="237877"/>
            <a:ext cx="7686815" cy="461665"/>
          </a:xfrm>
          <a:prstGeom prst="rect">
            <a:avLst/>
          </a:prstGeom>
        </p:spPr>
        <p:txBody>
          <a:bodyPr wrap="square">
            <a:spAutoFit/>
          </a:bodyPr>
          <a:lstStyle/>
          <a:p>
            <a:r>
              <a:rPr lang="zh-CN" altLang="en-US" sz="2400" b="1" spc="300" dirty="0">
                <a:solidFill>
                  <a:prstClr val="black"/>
                </a:solidFill>
                <a:latin typeface="微软雅黑" pitchFamily="34" charset="-122"/>
                <a:ea typeface="微软雅黑" pitchFamily="34" charset="-122"/>
              </a:rPr>
              <a:t>（在同一台机器上实现不同语言的编译器）</a:t>
            </a:r>
            <a:endParaRPr lang="zh-CN" altLang="en-US" dirty="0">
              <a:solidFill>
                <a:prstClr val="black"/>
              </a:solidFill>
            </a:endParaRPr>
          </a:p>
        </p:txBody>
      </p:sp>
      <p:sp>
        <p:nvSpPr>
          <p:cNvPr id="94" name="文本框 93">
            <a:extLst>
              <a:ext uri="{FF2B5EF4-FFF2-40B4-BE49-F238E27FC236}">
                <a16:creationId xmlns:a16="http://schemas.microsoft.com/office/drawing/2014/main" id="{2D2E7CC0-C08A-4894-9351-79105FC958F1}"/>
              </a:ext>
            </a:extLst>
          </p:cNvPr>
          <p:cNvSpPr txBox="1"/>
          <p:nvPr/>
        </p:nvSpPr>
        <p:spPr>
          <a:xfrm>
            <a:off x="1760534" y="840455"/>
            <a:ext cx="4886325" cy="400110"/>
          </a:xfrm>
          <a:prstGeom prst="rect">
            <a:avLst/>
          </a:prstGeom>
          <a:noFill/>
        </p:spPr>
        <p:txBody>
          <a:bodyPr wrap="square">
            <a:spAutoFit/>
          </a:bodyPr>
          <a:lstStyle/>
          <a:p>
            <a:r>
              <a:rPr lang="en-US" altLang="zh-CN" sz="2000" b="1" dirty="0">
                <a:solidFill>
                  <a:srgbClr val="073E87">
                    <a:lumMod val="40000"/>
                    <a:lumOff val="60000"/>
                  </a:srgbClr>
                </a:solidFill>
                <a:latin typeface="Times New Roman" panose="02020603050405020304" pitchFamily="18" charset="0"/>
                <a:ea typeface="楷体" pitchFamily="49" charset="-122"/>
                <a:cs typeface="Times New Roman" panose="02020603050405020304" pitchFamily="18" charset="0"/>
              </a:rPr>
              <a:t>A</a:t>
            </a:r>
            <a:r>
              <a:rPr lang="zh-CN" altLang="en-US" sz="2000" b="1" dirty="0">
                <a:solidFill>
                  <a:srgbClr val="073E87">
                    <a:lumMod val="40000"/>
                    <a:lumOff val="60000"/>
                  </a:srgbClr>
                </a:solidFill>
                <a:latin typeface="Times New Roman" panose="02020603050405020304" pitchFamily="18" charset="0"/>
                <a:ea typeface="楷体" pitchFamily="49" charset="-122"/>
                <a:cs typeface="Times New Roman" panose="02020603050405020304" pitchFamily="18" charset="0"/>
              </a:rPr>
              <a:t>机器</a:t>
            </a:r>
            <a:r>
              <a:rPr lang="zh-CN" altLang="en-US" sz="2000" b="1" dirty="0">
                <a:solidFill>
                  <a:prstClr val="black"/>
                </a:solidFill>
                <a:latin typeface="Times New Roman" panose="02020603050405020304" pitchFamily="18" charset="0"/>
                <a:ea typeface="楷体" pitchFamily="49" charset="-122"/>
                <a:cs typeface="Times New Roman" panose="02020603050405020304" pitchFamily="18" charset="0"/>
              </a:rPr>
              <a:t>上运行的</a:t>
            </a:r>
            <a:r>
              <a:rPr lang="zh-CN" altLang="en-US" sz="2000" b="1" dirty="0">
                <a:solidFill>
                  <a:srgbClr val="073E87">
                    <a:lumMod val="40000"/>
                    <a:lumOff val="60000"/>
                  </a:srgbClr>
                </a:solidFill>
                <a:latin typeface="Times New Roman" panose="02020603050405020304" pitchFamily="18" charset="0"/>
                <a:ea typeface="楷体" pitchFamily="49" charset="-122"/>
                <a:cs typeface="Times New Roman" panose="02020603050405020304" pitchFamily="18" charset="0"/>
              </a:rPr>
              <a:t>高级语言</a:t>
            </a:r>
            <a:r>
              <a:rPr lang="en-US" altLang="zh-CN" sz="2000" b="1" dirty="0">
                <a:solidFill>
                  <a:srgbClr val="073E87">
                    <a:lumMod val="40000"/>
                    <a:lumOff val="60000"/>
                  </a:srgbClr>
                </a:solidFill>
                <a:latin typeface="Times New Roman" panose="02020603050405020304" pitchFamily="18" charset="0"/>
                <a:ea typeface="楷体" pitchFamily="49" charset="-122"/>
                <a:cs typeface="Times New Roman" panose="02020603050405020304" pitchFamily="18" charset="0"/>
              </a:rPr>
              <a:t>L</a:t>
            </a:r>
            <a:r>
              <a:rPr lang="en-US" altLang="zh-CN" sz="2000" b="1" baseline="-25000" dirty="0">
                <a:solidFill>
                  <a:srgbClr val="073E87">
                    <a:lumMod val="40000"/>
                    <a:lumOff val="60000"/>
                  </a:srgbClr>
                </a:solidFill>
                <a:latin typeface="Times New Roman" panose="02020603050405020304" pitchFamily="18" charset="0"/>
                <a:ea typeface="楷体" pitchFamily="49" charset="-122"/>
                <a:cs typeface="Times New Roman" panose="02020603050405020304" pitchFamily="18" charset="0"/>
              </a:rPr>
              <a:t>1</a:t>
            </a:r>
            <a:r>
              <a:rPr lang="zh-CN" altLang="en-US" sz="2000" b="1" dirty="0">
                <a:solidFill>
                  <a:prstClr val="black"/>
                </a:solidFill>
                <a:latin typeface="Times New Roman" panose="02020603050405020304" pitchFamily="18" charset="0"/>
                <a:ea typeface="楷体" pitchFamily="49" charset="-122"/>
                <a:cs typeface="Times New Roman" panose="02020603050405020304" pitchFamily="18" charset="0"/>
              </a:rPr>
              <a:t>的编译器</a:t>
            </a:r>
            <a:endParaRPr lang="zh-CN" altLang="en-US" dirty="0"/>
          </a:p>
        </p:txBody>
      </p:sp>
    </p:spTree>
    <p:extLst>
      <p:ext uri="{BB962C8B-B14F-4D97-AF65-F5344CB8AC3E}">
        <p14:creationId xmlns:p14="http://schemas.microsoft.com/office/powerpoint/2010/main" val="354805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500" fill="hold"/>
                                        <p:tgtEl>
                                          <p:spTgt spid="94"/>
                                        </p:tgtEl>
                                        <p:attrNameLst>
                                          <p:attrName>ppt_w</p:attrName>
                                        </p:attrNameLst>
                                      </p:cBhvr>
                                      <p:tavLst>
                                        <p:tav tm="0">
                                          <p:val>
                                            <p:fltVal val="0"/>
                                          </p:val>
                                        </p:tav>
                                        <p:tav tm="100000">
                                          <p:val>
                                            <p:strVal val="#ppt_w"/>
                                          </p:val>
                                        </p:tav>
                                      </p:tavLst>
                                    </p:anim>
                                    <p:anim calcmode="lin" valueType="num">
                                      <p:cBhvr>
                                        <p:cTn id="8" dur="500" fill="hold"/>
                                        <p:tgtEl>
                                          <p:spTgt spid="94"/>
                                        </p:tgtEl>
                                        <p:attrNameLst>
                                          <p:attrName>ppt_h</p:attrName>
                                        </p:attrNameLst>
                                      </p:cBhvr>
                                      <p:tavLst>
                                        <p:tav tm="0">
                                          <p:val>
                                            <p:fltVal val="0"/>
                                          </p:val>
                                        </p:tav>
                                        <p:tav tm="100000">
                                          <p:val>
                                            <p:strVal val="#ppt_h"/>
                                          </p:val>
                                        </p:tav>
                                      </p:tavLst>
                                    </p:anim>
                                    <p:animEffect transition="in" filter="fade">
                                      <p:cBhvr>
                                        <p:cTn id="9" dur="500"/>
                                        <p:tgtEl>
                                          <p:spTgt spid="9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anim calcmode="lin" valueType="num">
                                      <p:cBhvr>
                                        <p:cTn id="21" dur="500" fill="hold"/>
                                        <p:tgtEl>
                                          <p:spTgt spid="131"/>
                                        </p:tgtEl>
                                        <p:attrNameLst>
                                          <p:attrName>ppt_w</p:attrName>
                                        </p:attrNameLst>
                                      </p:cBhvr>
                                      <p:tavLst>
                                        <p:tav tm="0">
                                          <p:val>
                                            <p:fltVal val="0"/>
                                          </p:val>
                                        </p:tav>
                                        <p:tav tm="100000">
                                          <p:val>
                                            <p:strVal val="#ppt_w"/>
                                          </p:val>
                                        </p:tav>
                                      </p:tavLst>
                                    </p:anim>
                                    <p:anim calcmode="lin" valueType="num">
                                      <p:cBhvr>
                                        <p:cTn id="22" dur="500" fill="hold"/>
                                        <p:tgtEl>
                                          <p:spTgt spid="131"/>
                                        </p:tgtEl>
                                        <p:attrNameLst>
                                          <p:attrName>ppt_h</p:attrName>
                                        </p:attrNameLst>
                                      </p:cBhvr>
                                      <p:tavLst>
                                        <p:tav tm="0">
                                          <p:val>
                                            <p:fltVal val="0"/>
                                          </p:val>
                                        </p:tav>
                                        <p:tav tm="100000">
                                          <p:val>
                                            <p:strVal val="#ppt_h"/>
                                          </p:val>
                                        </p:tav>
                                      </p:tavLst>
                                    </p:anim>
                                    <p:animEffect transition="in" filter="fade">
                                      <p:cBhvr>
                                        <p:cTn id="23" dur="500"/>
                                        <p:tgtEl>
                                          <p:spTgt spid="13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24"/>
                                        </p:tgtEl>
                                        <p:attrNameLst>
                                          <p:attrName>style.visibility</p:attrName>
                                        </p:attrNameLst>
                                      </p:cBhvr>
                                      <p:to>
                                        <p:strVal val="visible"/>
                                      </p:to>
                                    </p:set>
                                    <p:anim calcmode="lin" valueType="num">
                                      <p:cBhvr additive="base">
                                        <p:cTn id="28" dur="500" fill="hold"/>
                                        <p:tgtEl>
                                          <p:spTgt spid="124"/>
                                        </p:tgtEl>
                                        <p:attrNameLst>
                                          <p:attrName>ppt_x</p:attrName>
                                        </p:attrNameLst>
                                      </p:cBhvr>
                                      <p:tavLst>
                                        <p:tav tm="0">
                                          <p:val>
                                            <p:strVal val="#ppt_x"/>
                                          </p:val>
                                        </p:tav>
                                        <p:tav tm="100000">
                                          <p:val>
                                            <p:strVal val="#ppt_x"/>
                                          </p:val>
                                        </p:tav>
                                      </p:tavLst>
                                    </p:anim>
                                    <p:anim calcmode="lin" valueType="num">
                                      <p:cBhvr additive="base">
                                        <p:cTn id="29"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 calcmode="lin" valueType="num">
                                      <p:cBhvr additive="base">
                                        <p:cTn id="34"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7">
                                            <p:txEl>
                                              <p:pRg st="0" end="0"/>
                                            </p:txEl>
                                          </p:spTgt>
                                        </p:tgtEl>
                                        <p:attrNameLst>
                                          <p:attrName>ppt_y</p:attrName>
                                        </p:attrNameLst>
                                      </p:cBhvr>
                                      <p:tavLst>
                                        <p:tav tm="0">
                                          <p:val>
                                            <p:strVal val="#ppt_y"/>
                                          </p:val>
                                        </p:tav>
                                        <p:tav tm="100000">
                                          <p:val>
                                            <p:strVal val="#ppt_y"/>
                                          </p:val>
                                        </p:tav>
                                      </p:tavLst>
                                    </p:anim>
                                  </p:childTnLst>
                                </p:cTn>
                              </p:par>
                              <p:par>
                                <p:cTn id="36" presetID="53" presetClass="entr" presetSubtype="16" fill="hold" nodeType="withEffect">
                                  <p:stCondLst>
                                    <p:cond delay="0"/>
                                  </p:stCondLst>
                                  <p:childTnLst>
                                    <p:set>
                                      <p:cBhvr>
                                        <p:cTn id="37" dur="1" fill="hold">
                                          <p:stCondLst>
                                            <p:cond delay="0"/>
                                          </p:stCondLst>
                                        </p:cTn>
                                        <p:tgtEl>
                                          <p:spTgt spid="17">
                                            <p:txEl>
                                              <p:pRg st="1" end="1"/>
                                            </p:txEl>
                                          </p:spTgt>
                                        </p:tgtEl>
                                        <p:attrNameLst>
                                          <p:attrName>style.visibility</p:attrName>
                                        </p:attrNameLst>
                                      </p:cBhvr>
                                      <p:to>
                                        <p:strVal val="visible"/>
                                      </p:to>
                                    </p:set>
                                    <p:anim calcmode="lin" valueType="num">
                                      <p:cBhvr>
                                        <p:cTn id="38"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39" dur="500" fill="hold"/>
                                        <p:tgtEl>
                                          <p:spTgt spid="17">
                                            <p:txEl>
                                              <p:pRg st="1" end="1"/>
                                            </p:txEl>
                                          </p:spTgt>
                                        </p:tgtEl>
                                        <p:attrNameLst>
                                          <p:attrName>ppt_h</p:attrName>
                                        </p:attrNameLst>
                                      </p:cBhvr>
                                      <p:tavLst>
                                        <p:tav tm="0">
                                          <p:val>
                                            <p:fltVal val="0"/>
                                          </p:val>
                                        </p:tav>
                                        <p:tav tm="100000">
                                          <p:val>
                                            <p:strVal val="#ppt_h"/>
                                          </p:val>
                                        </p:tav>
                                      </p:tavLst>
                                    </p:anim>
                                    <p:animEffect transition="in" filter="fade">
                                      <p:cBhvr>
                                        <p:cTn id="40" dur="500"/>
                                        <p:tgtEl>
                                          <p:spTgt spid="17">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p:cTn id="45" dur="500" fill="hold"/>
                                        <p:tgtEl>
                                          <p:spTgt spid="5"/>
                                        </p:tgtEl>
                                        <p:attrNameLst>
                                          <p:attrName>ppt_w</p:attrName>
                                        </p:attrNameLst>
                                      </p:cBhvr>
                                      <p:tavLst>
                                        <p:tav tm="0">
                                          <p:val>
                                            <p:fltVal val="0"/>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45"/>
                                        </p:tgtEl>
                                        <p:attrNameLst>
                                          <p:attrName>style.visibility</p:attrName>
                                        </p:attrNameLst>
                                      </p:cBhvr>
                                      <p:to>
                                        <p:strVal val="visible"/>
                                      </p:to>
                                    </p:set>
                                    <p:anim calcmode="lin" valueType="num">
                                      <p:cBhvr>
                                        <p:cTn id="52" dur="500" fill="hold"/>
                                        <p:tgtEl>
                                          <p:spTgt spid="145"/>
                                        </p:tgtEl>
                                        <p:attrNameLst>
                                          <p:attrName>ppt_w</p:attrName>
                                        </p:attrNameLst>
                                      </p:cBhvr>
                                      <p:tavLst>
                                        <p:tav tm="0">
                                          <p:val>
                                            <p:fltVal val="0"/>
                                          </p:val>
                                        </p:tav>
                                        <p:tav tm="100000">
                                          <p:val>
                                            <p:strVal val="#ppt_w"/>
                                          </p:val>
                                        </p:tav>
                                      </p:tavLst>
                                    </p:anim>
                                    <p:anim calcmode="lin" valueType="num">
                                      <p:cBhvr>
                                        <p:cTn id="53" dur="500" fill="hold"/>
                                        <p:tgtEl>
                                          <p:spTgt spid="145"/>
                                        </p:tgtEl>
                                        <p:attrNameLst>
                                          <p:attrName>ppt_h</p:attrName>
                                        </p:attrNameLst>
                                      </p:cBhvr>
                                      <p:tavLst>
                                        <p:tav tm="0">
                                          <p:val>
                                            <p:fltVal val="0"/>
                                          </p:val>
                                        </p:tav>
                                        <p:tav tm="100000">
                                          <p:val>
                                            <p:strVal val="#ppt_h"/>
                                          </p:val>
                                        </p:tav>
                                      </p:tavLst>
                                    </p:anim>
                                    <p:animEffect transition="in" filter="fade">
                                      <p:cBhvr>
                                        <p:cTn id="54" dur="500"/>
                                        <p:tgtEl>
                                          <p:spTgt spid="14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38"/>
                                        </p:tgtEl>
                                        <p:attrNameLst>
                                          <p:attrName>style.visibility</p:attrName>
                                        </p:attrNameLst>
                                      </p:cBhvr>
                                      <p:to>
                                        <p:strVal val="visible"/>
                                      </p:to>
                                    </p:set>
                                    <p:anim calcmode="lin" valueType="num">
                                      <p:cBhvr>
                                        <p:cTn id="59" dur="500" fill="hold"/>
                                        <p:tgtEl>
                                          <p:spTgt spid="138"/>
                                        </p:tgtEl>
                                        <p:attrNameLst>
                                          <p:attrName>ppt_w</p:attrName>
                                        </p:attrNameLst>
                                      </p:cBhvr>
                                      <p:tavLst>
                                        <p:tav tm="0">
                                          <p:val>
                                            <p:fltVal val="0"/>
                                          </p:val>
                                        </p:tav>
                                        <p:tav tm="100000">
                                          <p:val>
                                            <p:strVal val="#ppt_w"/>
                                          </p:val>
                                        </p:tav>
                                      </p:tavLst>
                                    </p:anim>
                                    <p:anim calcmode="lin" valueType="num">
                                      <p:cBhvr>
                                        <p:cTn id="60" dur="500" fill="hold"/>
                                        <p:tgtEl>
                                          <p:spTgt spid="138"/>
                                        </p:tgtEl>
                                        <p:attrNameLst>
                                          <p:attrName>ppt_h</p:attrName>
                                        </p:attrNameLst>
                                      </p:cBhvr>
                                      <p:tavLst>
                                        <p:tav tm="0">
                                          <p:val>
                                            <p:fltVal val="0"/>
                                          </p:val>
                                        </p:tav>
                                        <p:tav tm="100000">
                                          <p:val>
                                            <p:strVal val="#ppt_h"/>
                                          </p:val>
                                        </p:tav>
                                      </p:tavLst>
                                    </p:anim>
                                    <p:animEffect transition="in" filter="fade">
                                      <p:cBhvr>
                                        <p:cTn id="61" dur="500"/>
                                        <p:tgtEl>
                                          <p:spTgt spid="138"/>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150"/>
                                        </p:tgtEl>
                                        <p:attrNameLst>
                                          <p:attrName>style.visibility</p:attrName>
                                        </p:attrNameLst>
                                      </p:cBhvr>
                                      <p:to>
                                        <p:strVal val="visible"/>
                                      </p:to>
                                    </p:set>
                                    <p:anim calcmode="lin" valueType="num">
                                      <p:cBhvr>
                                        <p:cTn id="66" dur="500" fill="hold"/>
                                        <p:tgtEl>
                                          <p:spTgt spid="150"/>
                                        </p:tgtEl>
                                        <p:attrNameLst>
                                          <p:attrName>ppt_w</p:attrName>
                                        </p:attrNameLst>
                                      </p:cBhvr>
                                      <p:tavLst>
                                        <p:tav tm="0">
                                          <p:val>
                                            <p:fltVal val="0"/>
                                          </p:val>
                                        </p:tav>
                                        <p:tav tm="100000">
                                          <p:val>
                                            <p:strVal val="#ppt_w"/>
                                          </p:val>
                                        </p:tav>
                                      </p:tavLst>
                                    </p:anim>
                                    <p:anim calcmode="lin" valueType="num">
                                      <p:cBhvr>
                                        <p:cTn id="67" dur="500" fill="hold"/>
                                        <p:tgtEl>
                                          <p:spTgt spid="150"/>
                                        </p:tgtEl>
                                        <p:attrNameLst>
                                          <p:attrName>ppt_h</p:attrName>
                                        </p:attrNameLst>
                                      </p:cBhvr>
                                      <p:tavLst>
                                        <p:tav tm="0">
                                          <p:val>
                                            <p:fltVal val="0"/>
                                          </p:val>
                                        </p:tav>
                                        <p:tav tm="100000">
                                          <p:val>
                                            <p:strVal val="#ppt_h"/>
                                          </p:val>
                                        </p:tav>
                                      </p:tavLst>
                                    </p:anim>
                                    <p:animEffect transition="in" filter="fade">
                                      <p:cBhvr>
                                        <p:cTn id="68" dur="500"/>
                                        <p:tgtEl>
                                          <p:spTgt spid="150"/>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7">
                                            <p:txEl>
                                              <p:pRg st="2" end="2"/>
                                            </p:txEl>
                                          </p:spTgt>
                                        </p:tgtEl>
                                        <p:attrNameLst>
                                          <p:attrName>style.visibility</p:attrName>
                                        </p:attrNameLst>
                                      </p:cBhvr>
                                      <p:to>
                                        <p:strVal val="visible"/>
                                      </p:to>
                                    </p:set>
                                    <p:anim calcmode="lin" valueType="num">
                                      <p:cBhvr>
                                        <p:cTn id="73"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74" dur="500" fill="hold"/>
                                        <p:tgtEl>
                                          <p:spTgt spid="17">
                                            <p:txEl>
                                              <p:pRg st="2" end="2"/>
                                            </p:txEl>
                                          </p:spTgt>
                                        </p:tgtEl>
                                        <p:attrNameLst>
                                          <p:attrName>ppt_h</p:attrName>
                                        </p:attrNameLst>
                                      </p:cBhvr>
                                      <p:tavLst>
                                        <p:tav tm="0">
                                          <p:val>
                                            <p:fltVal val="0"/>
                                          </p:val>
                                        </p:tav>
                                        <p:tav tm="100000">
                                          <p:val>
                                            <p:strVal val="#ppt_h"/>
                                          </p:val>
                                        </p:tav>
                                      </p:tavLst>
                                    </p:anim>
                                    <p:animEffect transition="in" filter="fade">
                                      <p:cBhvr>
                                        <p:cTn id="75" dur="500"/>
                                        <p:tgtEl>
                                          <p:spTgt spid="17">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79"/>
                                        </p:tgtEl>
                                        <p:attrNameLst>
                                          <p:attrName>style.visibility</p:attrName>
                                        </p:attrNameLst>
                                      </p:cBhvr>
                                      <p:to>
                                        <p:strVal val="visible"/>
                                      </p:to>
                                    </p:set>
                                    <p:anim calcmode="lin" valueType="num">
                                      <p:cBhvr>
                                        <p:cTn id="80" dur="500" fill="hold"/>
                                        <p:tgtEl>
                                          <p:spTgt spid="79"/>
                                        </p:tgtEl>
                                        <p:attrNameLst>
                                          <p:attrName>ppt_w</p:attrName>
                                        </p:attrNameLst>
                                      </p:cBhvr>
                                      <p:tavLst>
                                        <p:tav tm="0">
                                          <p:val>
                                            <p:fltVal val="0"/>
                                          </p:val>
                                        </p:tav>
                                        <p:tav tm="100000">
                                          <p:val>
                                            <p:strVal val="#ppt_w"/>
                                          </p:val>
                                        </p:tav>
                                      </p:tavLst>
                                    </p:anim>
                                    <p:anim calcmode="lin" valueType="num">
                                      <p:cBhvr>
                                        <p:cTn id="81" dur="500" fill="hold"/>
                                        <p:tgtEl>
                                          <p:spTgt spid="79"/>
                                        </p:tgtEl>
                                        <p:attrNameLst>
                                          <p:attrName>ppt_h</p:attrName>
                                        </p:attrNameLst>
                                      </p:cBhvr>
                                      <p:tavLst>
                                        <p:tav tm="0">
                                          <p:val>
                                            <p:fltVal val="0"/>
                                          </p:val>
                                        </p:tav>
                                        <p:tav tm="100000">
                                          <p:val>
                                            <p:strVal val="#ppt_h"/>
                                          </p:val>
                                        </p:tav>
                                      </p:tavLst>
                                    </p:anim>
                                    <p:animEffect transition="in" filter="fade">
                                      <p:cBhvr>
                                        <p:cTn id="82" dur="500"/>
                                        <p:tgtEl>
                                          <p:spTgt spid="79"/>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108"/>
                                        </p:tgtEl>
                                        <p:attrNameLst>
                                          <p:attrName>style.visibility</p:attrName>
                                        </p:attrNameLst>
                                      </p:cBhvr>
                                      <p:to>
                                        <p:strVal val="visible"/>
                                      </p:to>
                                    </p:set>
                                    <p:anim calcmode="lin" valueType="num">
                                      <p:cBhvr>
                                        <p:cTn id="87" dur="500" fill="hold"/>
                                        <p:tgtEl>
                                          <p:spTgt spid="108"/>
                                        </p:tgtEl>
                                        <p:attrNameLst>
                                          <p:attrName>ppt_w</p:attrName>
                                        </p:attrNameLst>
                                      </p:cBhvr>
                                      <p:tavLst>
                                        <p:tav tm="0">
                                          <p:val>
                                            <p:fltVal val="0"/>
                                          </p:val>
                                        </p:tav>
                                        <p:tav tm="100000">
                                          <p:val>
                                            <p:strVal val="#ppt_w"/>
                                          </p:val>
                                        </p:tav>
                                      </p:tavLst>
                                    </p:anim>
                                    <p:anim calcmode="lin" valueType="num">
                                      <p:cBhvr>
                                        <p:cTn id="88" dur="500" fill="hold"/>
                                        <p:tgtEl>
                                          <p:spTgt spid="108"/>
                                        </p:tgtEl>
                                        <p:attrNameLst>
                                          <p:attrName>ppt_h</p:attrName>
                                        </p:attrNameLst>
                                      </p:cBhvr>
                                      <p:tavLst>
                                        <p:tav tm="0">
                                          <p:val>
                                            <p:fltVal val="0"/>
                                          </p:val>
                                        </p:tav>
                                        <p:tav tm="100000">
                                          <p:val>
                                            <p:strVal val="#ppt_h"/>
                                          </p:val>
                                        </p:tav>
                                      </p:tavLst>
                                    </p:anim>
                                    <p:animEffect transition="in" filter="fade">
                                      <p:cBhvr>
                                        <p:cTn id="89" dur="500"/>
                                        <p:tgtEl>
                                          <p:spTgt spid="108"/>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4"/>
                                        </p:tgtEl>
                                        <p:attrNameLst>
                                          <p:attrName>style.visibility</p:attrName>
                                        </p:attrNameLst>
                                      </p:cBhvr>
                                      <p:to>
                                        <p:strVal val="visible"/>
                                      </p:to>
                                    </p:set>
                                    <p:anim calcmode="lin" valueType="num">
                                      <p:cBhvr>
                                        <p:cTn id="94" dur="500" fill="hold"/>
                                        <p:tgtEl>
                                          <p:spTgt spid="4"/>
                                        </p:tgtEl>
                                        <p:attrNameLst>
                                          <p:attrName>ppt_w</p:attrName>
                                        </p:attrNameLst>
                                      </p:cBhvr>
                                      <p:tavLst>
                                        <p:tav tm="0">
                                          <p:val>
                                            <p:fltVal val="0"/>
                                          </p:val>
                                        </p:tav>
                                        <p:tav tm="100000">
                                          <p:val>
                                            <p:strVal val="#ppt_w"/>
                                          </p:val>
                                        </p:tav>
                                      </p:tavLst>
                                    </p:anim>
                                    <p:anim calcmode="lin" valueType="num">
                                      <p:cBhvr>
                                        <p:cTn id="95" dur="500" fill="hold"/>
                                        <p:tgtEl>
                                          <p:spTgt spid="4"/>
                                        </p:tgtEl>
                                        <p:attrNameLst>
                                          <p:attrName>ppt_h</p:attrName>
                                        </p:attrNameLst>
                                      </p:cBhvr>
                                      <p:tavLst>
                                        <p:tav tm="0">
                                          <p:val>
                                            <p:fltVal val="0"/>
                                          </p:val>
                                        </p:tav>
                                        <p:tav tm="100000">
                                          <p:val>
                                            <p:strVal val="#ppt_h"/>
                                          </p:val>
                                        </p:tav>
                                      </p:tavLst>
                                    </p:anim>
                                    <p:animEffect transition="in" filter="fade">
                                      <p:cBhvr>
                                        <p:cTn id="9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24" grpId="0"/>
      <p:bldP spid="145" grpId="0"/>
      <p:bldP spid="138" grpId="0"/>
      <p:bldP spid="4" grpId="0"/>
      <p:bldP spid="9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9" name="直接连接符 248">
            <a:extLst>
              <a:ext uri="{FF2B5EF4-FFF2-40B4-BE49-F238E27FC236}">
                <a16:creationId xmlns:a16="http://schemas.microsoft.com/office/drawing/2014/main" id="{A12F2937-E10B-4ABE-9329-BE52D5A68344}"/>
              </a:ext>
            </a:extLst>
          </p:cNvPr>
          <p:cNvCxnSpPr>
            <a:cxnSpLocks/>
          </p:cNvCxnSpPr>
          <p:nvPr/>
        </p:nvCxnSpPr>
        <p:spPr>
          <a:xfrm flipH="1">
            <a:off x="5088080" y="2243246"/>
            <a:ext cx="0" cy="240476"/>
          </a:xfrm>
          <a:prstGeom prst="line">
            <a:avLst/>
          </a:prstGeom>
          <a:ln w="25400">
            <a:solidFill>
              <a:srgbClr val="FF9933"/>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Grp="1" noChangeArrowheads="1"/>
          </p:cNvSpPr>
          <p:nvPr>
            <p:ph type="title"/>
          </p:nvPr>
        </p:nvSpPr>
        <p:spPr>
          <a:xfrm>
            <a:off x="755577" y="267495"/>
            <a:ext cx="7931224" cy="360040"/>
          </a:xfrm>
        </p:spPr>
        <p:txBody>
          <a:bodyPr/>
          <a:lstStyle/>
          <a:p>
            <a:r>
              <a:rPr lang="zh-CN" altLang="en-US" sz="3000" spc="300" dirty="0">
                <a:solidFill>
                  <a:schemeClr val="tx1"/>
                </a:solidFill>
                <a:latin typeface="微软雅黑" pitchFamily="34" charset="-122"/>
                <a:ea typeface="微软雅黑" pitchFamily="34" charset="-122"/>
              </a:rPr>
              <a:t>自展</a:t>
            </a:r>
            <a:endParaRPr lang="zh-CN" altLang="en-US" sz="3000" dirty="0">
              <a:solidFill>
                <a:schemeClr val="tx1"/>
              </a:solidFill>
              <a:ea typeface="微软雅黑" pitchFamily="34" charset="-122"/>
              <a:cs typeface="Times New Roman" panose="02020603050405020304" pitchFamily="18" charset="0"/>
            </a:endParaRP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algn="ctr" defTabSz="685800" fontAlgn="auto">
              <a:spcBef>
                <a:spcPts val="0"/>
              </a:spcBef>
              <a:spcAft>
                <a:spcPts val="0"/>
              </a:spcAft>
              <a:defRPr/>
            </a:pPr>
            <a:endParaRPr lang="zh-CN" altLang="en-US" kern="0">
              <a:solidFill>
                <a:prstClr val="white"/>
              </a:solidFill>
              <a:latin typeface="Calibri"/>
              <a:ea typeface="华文楷体" panose="02010600040101010101" pitchFamily="2" charset="-122"/>
            </a:endParaRPr>
          </a:p>
        </p:txBody>
      </p:sp>
      <p:grpSp>
        <p:nvGrpSpPr>
          <p:cNvPr id="2" name="组合 14"/>
          <p:cNvGrpSpPr/>
          <p:nvPr/>
        </p:nvGrpSpPr>
        <p:grpSpPr>
          <a:xfrm>
            <a:off x="-785"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defTabSz="685800" fontAlgn="auto">
                <a:spcBef>
                  <a:spcPts val="0"/>
                </a:spcBef>
                <a:spcAft>
                  <a:spcPts val="0"/>
                </a:spcAft>
                <a:defRPr/>
              </a:pPr>
              <a:endParaRPr lang="zh-CN" altLang="en-US" kern="0">
                <a:solidFill>
                  <a:prstClr val="white"/>
                </a:solidFill>
                <a:latin typeface="Calibri"/>
                <a:ea typeface="华文楷体" panose="02010600040101010101" pitchFamily="2" charset="-122"/>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defTabSz="685800" fontAlgn="auto">
                <a:spcBef>
                  <a:spcPts val="0"/>
                </a:spcBef>
                <a:spcAft>
                  <a:spcPts val="0"/>
                </a:spcAft>
                <a:defRPr/>
              </a:pPr>
              <a:endParaRPr lang="zh-CN" altLang="en-US" kern="0">
                <a:solidFill>
                  <a:prstClr val="white"/>
                </a:solidFill>
                <a:latin typeface="Calibri"/>
                <a:ea typeface="华文楷体" panose="02010600040101010101" pitchFamily="2" charset="-122"/>
              </a:endParaRPr>
            </a:p>
          </p:txBody>
        </p:sp>
      </p:grpSp>
      <p:cxnSp>
        <p:nvCxnSpPr>
          <p:cNvPr id="139" name="直接连接符 138"/>
          <p:cNvCxnSpPr>
            <a:cxnSpLocks/>
          </p:cNvCxnSpPr>
          <p:nvPr/>
        </p:nvCxnSpPr>
        <p:spPr>
          <a:xfrm>
            <a:off x="2144162" y="3407441"/>
            <a:ext cx="38459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cxnSpLocks/>
          </p:cNvCxnSpPr>
          <p:nvPr/>
        </p:nvCxnSpPr>
        <p:spPr>
          <a:xfrm>
            <a:off x="1739287" y="3655959"/>
            <a:ext cx="4166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cxnSpLocks/>
          </p:cNvCxnSpPr>
          <p:nvPr/>
        </p:nvCxnSpPr>
        <p:spPr>
          <a:xfrm flipH="1">
            <a:off x="1369408" y="3157168"/>
            <a:ext cx="0" cy="2404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637713" y="237877"/>
            <a:ext cx="7686815" cy="461665"/>
          </a:xfrm>
          <a:prstGeom prst="rect">
            <a:avLst/>
          </a:prstGeom>
        </p:spPr>
        <p:txBody>
          <a:bodyPr wrap="square">
            <a:spAutoFit/>
          </a:bodyPr>
          <a:lstStyle/>
          <a:p>
            <a:pPr defTabSz="685800" fontAlgn="auto">
              <a:spcBef>
                <a:spcPts val="0"/>
              </a:spcBef>
              <a:spcAft>
                <a:spcPts val="0"/>
              </a:spcAft>
              <a:defRPr/>
            </a:pPr>
            <a:r>
              <a:rPr lang="zh-CN" altLang="en-US" sz="2400" b="1" spc="300" dirty="0">
                <a:solidFill>
                  <a:prstClr val="black"/>
                </a:solidFill>
                <a:latin typeface="微软雅黑" pitchFamily="34" charset="-122"/>
                <a:ea typeface="微软雅黑" pitchFamily="34" charset="-122"/>
              </a:rPr>
              <a:t>（在同一台机器上实现不同语言的编译器）</a:t>
            </a:r>
            <a:endParaRPr lang="zh-CN" altLang="en-US" dirty="0">
              <a:solidFill>
                <a:prstClr val="black"/>
              </a:solidFill>
              <a:latin typeface="Candara"/>
              <a:ea typeface="华文楷体" panose="02010600040101010101" pitchFamily="2" charset="-122"/>
            </a:endParaRPr>
          </a:p>
        </p:txBody>
      </p:sp>
      <p:cxnSp>
        <p:nvCxnSpPr>
          <p:cNvPr id="177" name="直接连接符 176">
            <a:extLst>
              <a:ext uri="{FF2B5EF4-FFF2-40B4-BE49-F238E27FC236}">
                <a16:creationId xmlns:a16="http://schemas.microsoft.com/office/drawing/2014/main" id="{815214EC-1BEE-4C6F-83A2-2F9276FD42CE}"/>
              </a:ext>
            </a:extLst>
          </p:cNvPr>
          <p:cNvCxnSpPr>
            <a:cxnSpLocks/>
          </p:cNvCxnSpPr>
          <p:nvPr/>
        </p:nvCxnSpPr>
        <p:spPr>
          <a:xfrm flipH="1">
            <a:off x="1752419" y="3397644"/>
            <a:ext cx="0" cy="2404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C6FBE89B-001A-4B98-AE8B-54C7495AF6A1}"/>
              </a:ext>
            </a:extLst>
          </p:cNvPr>
          <p:cNvCxnSpPr>
            <a:cxnSpLocks/>
          </p:cNvCxnSpPr>
          <p:nvPr/>
        </p:nvCxnSpPr>
        <p:spPr>
          <a:xfrm>
            <a:off x="1367822" y="3397643"/>
            <a:ext cx="384597"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1E9AEB59-6DF4-4196-9E53-3488A20B5615}"/>
              </a:ext>
            </a:extLst>
          </p:cNvPr>
          <p:cNvCxnSpPr>
            <a:cxnSpLocks/>
          </p:cNvCxnSpPr>
          <p:nvPr/>
        </p:nvCxnSpPr>
        <p:spPr>
          <a:xfrm flipH="1">
            <a:off x="2158533" y="3417466"/>
            <a:ext cx="0" cy="2404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A4C82D64-5A80-46A2-9924-A98B851305B4}"/>
              </a:ext>
            </a:extLst>
          </p:cNvPr>
          <p:cNvCxnSpPr>
            <a:cxnSpLocks/>
          </p:cNvCxnSpPr>
          <p:nvPr/>
        </p:nvCxnSpPr>
        <p:spPr>
          <a:xfrm>
            <a:off x="1359611" y="3149782"/>
            <a:ext cx="1184343"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1" name="直接连接符 180">
            <a:extLst>
              <a:ext uri="{FF2B5EF4-FFF2-40B4-BE49-F238E27FC236}">
                <a16:creationId xmlns:a16="http://schemas.microsoft.com/office/drawing/2014/main" id="{634DFAF4-619E-4D94-A572-661EAAC29837}"/>
              </a:ext>
            </a:extLst>
          </p:cNvPr>
          <p:cNvCxnSpPr>
            <a:cxnSpLocks/>
          </p:cNvCxnSpPr>
          <p:nvPr/>
        </p:nvCxnSpPr>
        <p:spPr>
          <a:xfrm flipH="1">
            <a:off x="2528759" y="3161026"/>
            <a:ext cx="0" cy="240476"/>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1669D65B-6B9F-4851-AE1B-B8E3F2AF62A4}"/>
              </a:ext>
            </a:extLst>
          </p:cNvPr>
          <p:cNvCxnSpPr>
            <a:cxnSpLocks/>
          </p:cNvCxnSpPr>
          <p:nvPr/>
        </p:nvCxnSpPr>
        <p:spPr>
          <a:xfrm>
            <a:off x="3826973" y="3427856"/>
            <a:ext cx="384597" cy="0"/>
          </a:xfrm>
          <a:prstGeom prst="line">
            <a:avLst/>
          </a:prstGeom>
          <a:ln w="254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743451A4-EEFB-490E-B05F-789CEDABD587}"/>
              </a:ext>
            </a:extLst>
          </p:cNvPr>
          <p:cNvCxnSpPr>
            <a:cxnSpLocks/>
          </p:cNvCxnSpPr>
          <p:nvPr/>
        </p:nvCxnSpPr>
        <p:spPr>
          <a:xfrm>
            <a:off x="3422098" y="3676374"/>
            <a:ext cx="416642" cy="0"/>
          </a:xfrm>
          <a:prstGeom prst="line">
            <a:avLst/>
          </a:prstGeom>
          <a:ln w="254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287B5D36-F12F-4323-9371-50B682EC4CFA}"/>
              </a:ext>
            </a:extLst>
          </p:cNvPr>
          <p:cNvCxnSpPr>
            <a:cxnSpLocks/>
          </p:cNvCxnSpPr>
          <p:nvPr/>
        </p:nvCxnSpPr>
        <p:spPr>
          <a:xfrm flipH="1">
            <a:off x="3052219" y="3177583"/>
            <a:ext cx="0" cy="240476"/>
          </a:xfrm>
          <a:prstGeom prst="line">
            <a:avLst/>
          </a:prstGeom>
          <a:ln w="254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a:extLst>
              <a:ext uri="{FF2B5EF4-FFF2-40B4-BE49-F238E27FC236}">
                <a16:creationId xmlns:a16="http://schemas.microsoft.com/office/drawing/2014/main" id="{B5CC00CC-4AD8-466A-B132-37D05CB931A7}"/>
              </a:ext>
            </a:extLst>
          </p:cNvPr>
          <p:cNvCxnSpPr>
            <a:cxnSpLocks/>
          </p:cNvCxnSpPr>
          <p:nvPr/>
        </p:nvCxnSpPr>
        <p:spPr>
          <a:xfrm flipH="1">
            <a:off x="3435230" y="3418059"/>
            <a:ext cx="0" cy="240476"/>
          </a:xfrm>
          <a:prstGeom prst="line">
            <a:avLst/>
          </a:prstGeom>
          <a:ln w="254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a16="http://schemas.microsoft.com/office/drawing/2014/main" id="{86402631-9843-4ED1-BA4C-A8F0B8C5CBB1}"/>
              </a:ext>
            </a:extLst>
          </p:cNvPr>
          <p:cNvCxnSpPr>
            <a:cxnSpLocks/>
          </p:cNvCxnSpPr>
          <p:nvPr/>
        </p:nvCxnSpPr>
        <p:spPr>
          <a:xfrm>
            <a:off x="3050633" y="3418058"/>
            <a:ext cx="384597" cy="0"/>
          </a:xfrm>
          <a:prstGeom prst="line">
            <a:avLst/>
          </a:prstGeom>
          <a:ln w="254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B10CA310-670E-48F8-9AB8-FCB2EDC6AEFE}"/>
              </a:ext>
            </a:extLst>
          </p:cNvPr>
          <p:cNvCxnSpPr>
            <a:cxnSpLocks/>
          </p:cNvCxnSpPr>
          <p:nvPr/>
        </p:nvCxnSpPr>
        <p:spPr>
          <a:xfrm flipH="1">
            <a:off x="3841344" y="3437881"/>
            <a:ext cx="0" cy="240476"/>
          </a:xfrm>
          <a:prstGeom prst="line">
            <a:avLst/>
          </a:prstGeom>
          <a:ln w="254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811322FF-A538-491E-AADB-5AC4C1098F9D}"/>
              </a:ext>
            </a:extLst>
          </p:cNvPr>
          <p:cNvCxnSpPr>
            <a:cxnSpLocks/>
          </p:cNvCxnSpPr>
          <p:nvPr/>
        </p:nvCxnSpPr>
        <p:spPr>
          <a:xfrm>
            <a:off x="3042422" y="3170197"/>
            <a:ext cx="1184343" cy="0"/>
          </a:xfrm>
          <a:prstGeom prst="line">
            <a:avLst/>
          </a:prstGeom>
          <a:ln w="254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a:extLst>
              <a:ext uri="{FF2B5EF4-FFF2-40B4-BE49-F238E27FC236}">
                <a16:creationId xmlns:a16="http://schemas.microsoft.com/office/drawing/2014/main" id="{CA7F2280-C93A-49F4-893E-7E6993F854E2}"/>
              </a:ext>
            </a:extLst>
          </p:cNvPr>
          <p:cNvCxnSpPr>
            <a:cxnSpLocks/>
          </p:cNvCxnSpPr>
          <p:nvPr/>
        </p:nvCxnSpPr>
        <p:spPr>
          <a:xfrm flipH="1">
            <a:off x="4211570" y="3181441"/>
            <a:ext cx="0" cy="240476"/>
          </a:xfrm>
          <a:prstGeom prst="line">
            <a:avLst/>
          </a:prstGeom>
          <a:ln w="254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a16="http://schemas.microsoft.com/office/drawing/2014/main" id="{5B19843E-CD9D-41E1-9967-37100AFE407F}"/>
              </a:ext>
            </a:extLst>
          </p:cNvPr>
          <p:cNvCxnSpPr>
            <a:cxnSpLocks/>
          </p:cNvCxnSpPr>
          <p:nvPr/>
        </p:nvCxnSpPr>
        <p:spPr>
          <a:xfrm>
            <a:off x="2998790" y="3714280"/>
            <a:ext cx="384597"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a16="http://schemas.microsoft.com/office/drawing/2014/main" id="{93F6CA5B-ED94-4151-98C1-6C341BD0DA87}"/>
              </a:ext>
            </a:extLst>
          </p:cNvPr>
          <p:cNvCxnSpPr>
            <a:cxnSpLocks/>
          </p:cNvCxnSpPr>
          <p:nvPr/>
        </p:nvCxnSpPr>
        <p:spPr>
          <a:xfrm>
            <a:off x="2593915" y="3962798"/>
            <a:ext cx="416642"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DF19869B-73F0-4347-9667-5B33FDD79C28}"/>
              </a:ext>
            </a:extLst>
          </p:cNvPr>
          <p:cNvCxnSpPr>
            <a:cxnSpLocks/>
          </p:cNvCxnSpPr>
          <p:nvPr/>
        </p:nvCxnSpPr>
        <p:spPr>
          <a:xfrm flipH="1">
            <a:off x="2224036" y="3464007"/>
            <a:ext cx="0" cy="240476"/>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1E6D7B09-F480-4E12-873F-D8243B734495}"/>
              </a:ext>
            </a:extLst>
          </p:cNvPr>
          <p:cNvCxnSpPr>
            <a:cxnSpLocks/>
          </p:cNvCxnSpPr>
          <p:nvPr/>
        </p:nvCxnSpPr>
        <p:spPr>
          <a:xfrm flipH="1">
            <a:off x="2607047" y="3704483"/>
            <a:ext cx="0" cy="240476"/>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90E928F4-8FA8-4167-87F7-8AC63FE7B467}"/>
              </a:ext>
            </a:extLst>
          </p:cNvPr>
          <p:cNvCxnSpPr>
            <a:cxnSpLocks/>
          </p:cNvCxnSpPr>
          <p:nvPr/>
        </p:nvCxnSpPr>
        <p:spPr>
          <a:xfrm>
            <a:off x="2222450" y="3704483"/>
            <a:ext cx="384597"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FDD88609-8356-462E-8105-E3AC1CACC154}"/>
              </a:ext>
            </a:extLst>
          </p:cNvPr>
          <p:cNvCxnSpPr>
            <a:cxnSpLocks/>
          </p:cNvCxnSpPr>
          <p:nvPr/>
        </p:nvCxnSpPr>
        <p:spPr>
          <a:xfrm flipH="1">
            <a:off x="3013161" y="3724305"/>
            <a:ext cx="0" cy="240476"/>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01CAF34A-44DA-4949-A953-88BAE43AF64A}"/>
              </a:ext>
            </a:extLst>
          </p:cNvPr>
          <p:cNvCxnSpPr>
            <a:cxnSpLocks/>
          </p:cNvCxnSpPr>
          <p:nvPr/>
        </p:nvCxnSpPr>
        <p:spPr>
          <a:xfrm>
            <a:off x="2214239" y="3456621"/>
            <a:ext cx="1184343"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855B5D7C-EE0B-4860-B907-F555A6D46B92}"/>
              </a:ext>
            </a:extLst>
          </p:cNvPr>
          <p:cNvCxnSpPr>
            <a:cxnSpLocks/>
          </p:cNvCxnSpPr>
          <p:nvPr/>
        </p:nvCxnSpPr>
        <p:spPr>
          <a:xfrm flipH="1">
            <a:off x="3383387" y="3467866"/>
            <a:ext cx="0" cy="240476"/>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1B0F2433-B8AA-4449-B948-3349528CE065}"/>
              </a:ext>
            </a:extLst>
          </p:cNvPr>
          <p:cNvCxnSpPr>
            <a:cxnSpLocks/>
          </p:cNvCxnSpPr>
          <p:nvPr/>
        </p:nvCxnSpPr>
        <p:spPr>
          <a:xfrm>
            <a:off x="2983596" y="3119693"/>
            <a:ext cx="384597"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9941538F-EB5E-45DE-86D9-AC0AD41A9A20}"/>
              </a:ext>
            </a:extLst>
          </p:cNvPr>
          <p:cNvCxnSpPr>
            <a:cxnSpLocks/>
          </p:cNvCxnSpPr>
          <p:nvPr/>
        </p:nvCxnSpPr>
        <p:spPr>
          <a:xfrm>
            <a:off x="2578720" y="3368211"/>
            <a:ext cx="416642"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CDC24D72-018A-4126-BD2D-D4BBCD343EC4}"/>
              </a:ext>
            </a:extLst>
          </p:cNvPr>
          <p:cNvCxnSpPr>
            <a:cxnSpLocks/>
          </p:cNvCxnSpPr>
          <p:nvPr/>
        </p:nvCxnSpPr>
        <p:spPr>
          <a:xfrm flipH="1">
            <a:off x="2208842" y="2869420"/>
            <a:ext cx="0" cy="24047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14D5AEA4-B0FC-47D4-8497-959852704399}"/>
              </a:ext>
            </a:extLst>
          </p:cNvPr>
          <p:cNvCxnSpPr>
            <a:cxnSpLocks/>
          </p:cNvCxnSpPr>
          <p:nvPr/>
        </p:nvCxnSpPr>
        <p:spPr>
          <a:xfrm flipH="1">
            <a:off x="2591852" y="3109896"/>
            <a:ext cx="0" cy="24047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5D9B7B3E-204D-4B3F-AA57-E84A1580C4BB}"/>
              </a:ext>
            </a:extLst>
          </p:cNvPr>
          <p:cNvCxnSpPr>
            <a:cxnSpLocks/>
          </p:cNvCxnSpPr>
          <p:nvPr/>
        </p:nvCxnSpPr>
        <p:spPr>
          <a:xfrm>
            <a:off x="2207255" y="3109895"/>
            <a:ext cx="384597"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F60E2113-4F9D-45F1-B939-F7B6CB6FD017}"/>
              </a:ext>
            </a:extLst>
          </p:cNvPr>
          <p:cNvCxnSpPr>
            <a:cxnSpLocks/>
          </p:cNvCxnSpPr>
          <p:nvPr/>
        </p:nvCxnSpPr>
        <p:spPr>
          <a:xfrm flipH="1">
            <a:off x="2997967" y="3129718"/>
            <a:ext cx="0" cy="24047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10D3772D-7E49-4219-A2E7-450F8F0E02E8}"/>
              </a:ext>
            </a:extLst>
          </p:cNvPr>
          <p:cNvCxnSpPr>
            <a:cxnSpLocks/>
          </p:cNvCxnSpPr>
          <p:nvPr/>
        </p:nvCxnSpPr>
        <p:spPr>
          <a:xfrm>
            <a:off x="2199044" y="2862034"/>
            <a:ext cx="1184343"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4BF667AB-EDAF-4EEF-89B8-68C2E5288664}"/>
              </a:ext>
            </a:extLst>
          </p:cNvPr>
          <p:cNvCxnSpPr>
            <a:cxnSpLocks/>
          </p:cNvCxnSpPr>
          <p:nvPr/>
        </p:nvCxnSpPr>
        <p:spPr>
          <a:xfrm flipH="1">
            <a:off x="3368193" y="2873278"/>
            <a:ext cx="0" cy="24047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5361B7B3-0D8E-4033-9295-9E39F6C61807}"/>
              </a:ext>
            </a:extLst>
          </p:cNvPr>
          <p:cNvCxnSpPr>
            <a:cxnSpLocks/>
          </p:cNvCxnSpPr>
          <p:nvPr/>
        </p:nvCxnSpPr>
        <p:spPr>
          <a:xfrm>
            <a:off x="4673859" y="3127078"/>
            <a:ext cx="384597" cy="0"/>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CC1F630C-4850-4B07-891A-0E108982033C}"/>
              </a:ext>
            </a:extLst>
          </p:cNvPr>
          <p:cNvCxnSpPr>
            <a:cxnSpLocks/>
          </p:cNvCxnSpPr>
          <p:nvPr/>
        </p:nvCxnSpPr>
        <p:spPr>
          <a:xfrm>
            <a:off x="4268983" y="3375596"/>
            <a:ext cx="416642" cy="0"/>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B48EF6D5-C548-45D5-8034-E5A55B2CB219}"/>
              </a:ext>
            </a:extLst>
          </p:cNvPr>
          <p:cNvCxnSpPr>
            <a:cxnSpLocks/>
          </p:cNvCxnSpPr>
          <p:nvPr/>
        </p:nvCxnSpPr>
        <p:spPr>
          <a:xfrm flipH="1">
            <a:off x="3899105" y="2876805"/>
            <a:ext cx="0" cy="240476"/>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0663B7F9-EBD1-4928-86F2-C275D134D441}"/>
              </a:ext>
            </a:extLst>
          </p:cNvPr>
          <p:cNvCxnSpPr>
            <a:cxnSpLocks/>
          </p:cNvCxnSpPr>
          <p:nvPr/>
        </p:nvCxnSpPr>
        <p:spPr>
          <a:xfrm flipH="1">
            <a:off x="4282115" y="3117281"/>
            <a:ext cx="0" cy="240476"/>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1D6F6134-8946-4148-BC90-163C8E6F2F65}"/>
              </a:ext>
            </a:extLst>
          </p:cNvPr>
          <p:cNvCxnSpPr>
            <a:cxnSpLocks/>
          </p:cNvCxnSpPr>
          <p:nvPr/>
        </p:nvCxnSpPr>
        <p:spPr>
          <a:xfrm>
            <a:off x="3897518" y="3117281"/>
            <a:ext cx="384597" cy="0"/>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B833E2D3-0505-4613-911D-CC2374E05664}"/>
              </a:ext>
            </a:extLst>
          </p:cNvPr>
          <p:cNvCxnSpPr>
            <a:cxnSpLocks/>
          </p:cNvCxnSpPr>
          <p:nvPr/>
        </p:nvCxnSpPr>
        <p:spPr>
          <a:xfrm flipH="1">
            <a:off x="4688230" y="3137103"/>
            <a:ext cx="0" cy="240476"/>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237B4E00-A8C0-464E-BAD4-AB08184648AA}"/>
              </a:ext>
            </a:extLst>
          </p:cNvPr>
          <p:cNvCxnSpPr>
            <a:cxnSpLocks/>
          </p:cNvCxnSpPr>
          <p:nvPr/>
        </p:nvCxnSpPr>
        <p:spPr>
          <a:xfrm>
            <a:off x="3889307" y="2869419"/>
            <a:ext cx="1184343" cy="0"/>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89C0A6A5-F819-430B-815E-19DD884A0288}"/>
              </a:ext>
            </a:extLst>
          </p:cNvPr>
          <p:cNvCxnSpPr>
            <a:cxnSpLocks/>
          </p:cNvCxnSpPr>
          <p:nvPr/>
        </p:nvCxnSpPr>
        <p:spPr>
          <a:xfrm flipH="1">
            <a:off x="5058456" y="2880664"/>
            <a:ext cx="0" cy="240476"/>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0026A79E-EFD7-4CF7-A6D1-364ECF2462A3}"/>
              </a:ext>
            </a:extLst>
          </p:cNvPr>
          <p:cNvCxnSpPr>
            <a:cxnSpLocks/>
          </p:cNvCxnSpPr>
          <p:nvPr/>
        </p:nvCxnSpPr>
        <p:spPr>
          <a:xfrm>
            <a:off x="3826973" y="2829409"/>
            <a:ext cx="384597" cy="0"/>
          </a:xfrm>
          <a:prstGeom prst="line">
            <a:avLst/>
          </a:prstGeom>
          <a:ln w="2540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53881270-5177-4899-8534-120544DA40A3}"/>
              </a:ext>
            </a:extLst>
          </p:cNvPr>
          <p:cNvCxnSpPr>
            <a:cxnSpLocks/>
          </p:cNvCxnSpPr>
          <p:nvPr/>
        </p:nvCxnSpPr>
        <p:spPr>
          <a:xfrm>
            <a:off x="3422098" y="3077927"/>
            <a:ext cx="416642" cy="0"/>
          </a:xfrm>
          <a:prstGeom prst="line">
            <a:avLst/>
          </a:prstGeom>
          <a:ln w="2540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35AD15AB-97F2-4496-8AB4-055C63109FF3}"/>
              </a:ext>
            </a:extLst>
          </p:cNvPr>
          <p:cNvCxnSpPr>
            <a:cxnSpLocks/>
          </p:cNvCxnSpPr>
          <p:nvPr/>
        </p:nvCxnSpPr>
        <p:spPr>
          <a:xfrm flipH="1">
            <a:off x="3052219" y="2579136"/>
            <a:ext cx="0" cy="240476"/>
          </a:xfrm>
          <a:prstGeom prst="line">
            <a:avLst/>
          </a:prstGeom>
          <a:ln w="2540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47EC20A4-E075-4CF4-8579-6E36AE3D948A}"/>
              </a:ext>
            </a:extLst>
          </p:cNvPr>
          <p:cNvCxnSpPr>
            <a:cxnSpLocks/>
          </p:cNvCxnSpPr>
          <p:nvPr/>
        </p:nvCxnSpPr>
        <p:spPr>
          <a:xfrm flipH="1">
            <a:off x="3435230" y="2819612"/>
            <a:ext cx="0" cy="240476"/>
          </a:xfrm>
          <a:prstGeom prst="line">
            <a:avLst/>
          </a:prstGeom>
          <a:ln w="2540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32B50192-7A27-4731-9E0E-5689B32C9DBF}"/>
              </a:ext>
            </a:extLst>
          </p:cNvPr>
          <p:cNvCxnSpPr>
            <a:cxnSpLocks/>
          </p:cNvCxnSpPr>
          <p:nvPr/>
        </p:nvCxnSpPr>
        <p:spPr>
          <a:xfrm>
            <a:off x="3050633" y="2819612"/>
            <a:ext cx="384597" cy="0"/>
          </a:xfrm>
          <a:prstGeom prst="line">
            <a:avLst/>
          </a:prstGeom>
          <a:ln w="2540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D2228906-E6A8-43DA-96C9-FDAC638D9BFA}"/>
              </a:ext>
            </a:extLst>
          </p:cNvPr>
          <p:cNvCxnSpPr>
            <a:cxnSpLocks/>
          </p:cNvCxnSpPr>
          <p:nvPr/>
        </p:nvCxnSpPr>
        <p:spPr>
          <a:xfrm flipH="1">
            <a:off x="3841344" y="2839434"/>
            <a:ext cx="0" cy="240476"/>
          </a:xfrm>
          <a:prstGeom prst="line">
            <a:avLst/>
          </a:prstGeom>
          <a:ln w="2540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43C30F47-2FCD-47E7-8A9D-DFCB3C9B76BD}"/>
              </a:ext>
            </a:extLst>
          </p:cNvPr>
          <p:cNvCxnSpPr>
            <a:cxnSpLocks/>
          </p:cNvCxnSpPr>
          <p:nvPr/>
        </p:nvCxnSpPr>
        <p:spPr>
          <a:xfrm>
            <a:off x="3042422" y="2571750"/>
            <a:ext cx="1184343" cy="0"/>
          </a:xfrm>
          <a:prstGeom prst="line">
            <a:avLst/>
          </a:prstGeom>
          <a:ln w="2540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15F89BA7-8F86-44BD-BF36-190F729DDC51}"/>
              </a:ext>
            </a:extLst>
          </p:cNvPr>
          <p:cNvCxnSpPr>
            <a:cxnSpLocks/>
          </p:cNvCxnSpPr>
          <p:nvPr/>
        </p:nvCxnSpPr>
        <p:spPr>
          <a:xfrm flipH="1">
            <a:off x="4211570" y="2582995"/>
            <a:ext cx="0" cy="240476"/>
          </a:xfrm>
          <a:prstGeom prst="line">
            <a:avLst/>
          </a:prstGeom>
          <a:ln w="25400">
            <a:solidFill>
              <a:srgbClr val="FF33CC"/>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2FD445FA-EF25-4AE6-9DD0-9237C2A2BB6F}"/>
              </a:ext>
            </a:extLst>
          </p:cNvPr>
          <p:cNvCxnSpPr>
            <a:cxnSpLocks/>
          </p:cNvCxnSpPr>
          <p:nvPr/>
        </p:nvCxnSpPr>
        <p:spPr>
          <a:xfrm>
            <a:off x="5495018" y="2846591"/>
            <a:ext cx="384597" cy="0"/>
          </a:xfrm>
          <a:prstGeom prst="line">
            <a:avLst/>
          </a:prstGeom>
          <a:ln w="2540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C5616154-ABF2-42A6-B164-28C5ABD4A218}"/>
              </a:ext>
            </a:extLst>
          </p:cNvPr>
          <p:cNvCxnSpPr>
            <a:cxnSpLocks/>
          </p:cNvCxnSpPr>
          <p:nvPr/>
        </p:nvCxnSpPr>
        <p:spPr>
          <a:xfrm>
            <a:off x="5090143" y="3095110"/>
            <a:ext cx="416642" cy="0"/>
          </a:xfrm>
          <a:prstGeom prst="line">
            <a:avLst/>
          </a:prstGeom>
          <a:ln w="2540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30A6458A-00FF-4CEC-AAB3-B0D7636AD74A}"/>
              </a:ext>
            </a:extLst>
          </p:cNvPr>
          <p:cNvCxnSpPr>
            <a:cxnSpLocks/>
          </p:cNvCxnSpPr>
          <p:nvPr/>
        </p:nvCxnSpPr>
        <p:spPr>
          <a:xfrm flipH="1">
            <a:off x="4720264" y="2596318"/>
            <a:ext cx="0" cy="240476"/>
          </a:xfrm>
          <a:prstGeom prst="line">
            <a:avLst/>
          </a:prstGeom>
          <a:ln w="2540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25" name="直接连接符 224">
            <a:extLst>
              <a:ext uri="{FF2B5EF4-FFF2-40B4-BE49-F238E27FC236}">
                <a16:creationId xmlns:a16="http://schemas.microsoft.com/office/drawing/2014/main" id="{66777D75-8FBE-452E-9A73-6E87C7BE0BAA}"/>
              </a:ext>
            </a:extLst>
          </p:cNvPr>
          <p:cNvCxnSpPr>
            <a:cxnSpLocks/>
          </p:cNvCxnSpPr>
          <p:nvPr/>
        </p:nvCxnSpPr>
        <p:spPr>
          <a:xfrm flipH="1">
            <a:off x="5103275" y="2836795"/>
            <a:ext cx="0" cy="240476"/>
          </a:xfrm>
          <a:prstGeom prst="line">
            <a:avLst/>
          </a:prstGeom>
          <a:ln w="2540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B1FFB501-B06E-4507-BD6F-052DFDC456E5}"/>
              </a:ext>
            </a:extLst>
          </p:cNvPr>
          <p:cNvCxnSpPr>
            <a:cxnSpLocks/>
          </p:cNvCxnSpPr>
          <p:nvPr/>
        </p:nvCxnSpPr>
        <p:spPr>
          <a:xfrm>
            <a:off x="4718678" y="2836794"/>
            <a:ext cx="384597" cy="0"/>
          </a:xfrm>
          <a:prstGeom prst="line">
            <a:avLst/>
          </a:prstGeom>
          <a:ln w="2540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27" name="直接连接符 226">
            <a:extLst>
              <a:ext uri="{FF2B5EF4-FFF2-40B4-BE49-F238E27FC236}">
                <a16:creationId xmlns:a16="http://schemas.microsoft.com/office/drawing/2014/main" id="{3D3E71DF-4654-4CFD-BC1B-399C0E65CF00}"/>
              </a:ext>
            </a:extLst>
          </p:cNvPr>
          <p:cNvCxnSpPr>
            <a:cxnSpLocks/>
          </p:cNvCxnSpPr>
          <p:nvPr/>
        </p:nvCxnSpPr>
        <p:spPr>
          <a:xfrm flipH="1">
            <a:off x="5509389" y="2856616"/>
            <a:ext cx="0" cy="240476"/>
          </a:xfrm>
          <a:prstGeom prst="line">
            <a:avLst/>
          </a:prstGeom>
          <a:ln w="2540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CD407D36-1AC4-4F08-8EBE-E6819F6B5257}"/>
              </a:ext>
            </a:extLst>
          </p:cNvPr>
          <p:cNvCxnSpPr>
            <a:cxnSpLocks/>
          </p:cNvCxnSpPr>
          <p:nvPr/>
        </p:nvCxnSpPr>
        <p:spPr>
          <a:xfrm>
            <a:off x="4710467" y="2588933"/>
            <a:ext cx="1184343" cy="0"/>
          </a:xfrm>
          <a:prstGeom prst="line">
            <a:avLst/>
          </a:prstGeom>
          <a:ln w="2540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AD442619-E46C-47D5-9A5D-65ACAF43134F}"/>
              </a:ext>
            </a:extLst>
          </p:cNvPr>
          <p:cNvCxnSpPr>
            <a:cxnSpLocks/>
          </p:cNvCxnSpPr>
          <p:nvPr/>
        </p:nvCxnSpPr>
        <p:spPr>
          <a:xfrm flipH="1">
            <a:off x="5879615" y="2600177"/>
            <a:ext cx="0" cy="240476"/>
          </a:xfrm>
          <a:prstGeom prst="line">
            <a:avLst/>
          </a:prstGeom>
          <a:ln w="25400">
            <a:solidFill>
              <a:srgbClr val="FF99FF"/>
            </a:solidFill>
          </a:ln>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DAB3DFA6-AD60-411A-A33E-7C26671ADDD0}"/>
              </a:ext>
            </a:extLst>
          </p:cNvPr>
          <p:cNvCxnSpPr>
            <a:cxnSpLocks/>
          </p:cNvCxnSpPr>
          <p:nvPr/>
        </p:nvCxnSpPr>
        <p:spPr>
          <a:xfrm>
            <a:off x="4658665" y="2535495"/>
            <a:ext cx="384597"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1" name="直接连接符 230">
            <a:extLst>
              <a:ext uri="{FF2B5EF4-FFF2-40B4-BE49-F238E27FC236}">
                <a16:creationId xmlns:a16="http://schemas.microsoft.com/office/drawing/2014/main" id="{B0C8C70C-318D-4116-A80B-1AD2A1E286A1}"/>
              </a:ext>
            </a:extLst>
          </p:cNvPr>
          <p:cNvCxnSpPr>
            <a:cxnSpLocks/>
          </p:cNvCxnSpPr>
          <p:nvPr/>
        </p:nvCxnSpPr>
        <p:spPr>
          <a:xfrm>
            <a:off x="4253789" y="2784014"/>
            <a:ext cx="416642"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2" name="直接连接符 231">
            <a:extLst>
              <a:ext uri="{FF2B5EF4-FFF2-40B4-BE49-F238E27FC236}">
                <a16:creationId xmlns:a16="http://schemas.microsoft.com/office/drawing/2014/main" id="{A356C3BD-0C9F-422C-BC42-83CD4969A65F}"/>
              </a:ext>
            </a:extLst>
          </p:cNvPr>
          <p:cNvCxnSpPr>
            <a:cxnSpLocks/>
          </p:cNvCxnSpPr>
          <p:nvPr/>
        </p:nvCxnSpPr>
        <p:spPr>
          <a:xfrm flipH="1">
            <a:off x="3883910" y="2285222"/>
            <a:ext cx="0" cy="240476"/>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3" name="直接连接符 232">
            <a:extLst>
              <a:ext uri="{FF2B5EF4-FFF2-40B4-BE49-F238E27FC236}">
                <a16:creationId xmlns:a16="http://schemas.microsoft.com/office/drawing/2014/main" id="{332E1865-D014-4CE9-BE95-F4CCDEAF1CF0}"/>
              </a:ext>
            </a:extLst>
          </p:cNvPr>
          <p:cNvCxnSpPr>
            <a:cxnSpLocks/>
          </p:cNvCxnSpPr>
          <p:nvPr/>
        </p:nvCxnSpPr>
        <p:spPr>
          <a:xfrm flipH="1">
            <a:off x="4266921" y="2542843"/>
            <a:ext cx="0" cy="240476"/>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4" name="直接连接符 233">
            <a:extLst>
              <a:ext uri="{FF2B5EF4-FFF2-40B4-BE49-F238E27FC236}">
                <a16:creationId xmlns:a16="http://schemas.microsoft.com/office/drawing/2014/main" id="{8B4930F7-1424-4C98-8D7C-4F4F6FB43BFE}"/>
              </a:ext>
            </a:extLst>
          </p:cNvPr>
          <p:cNvCxnSpPr>
            <a:cxnSpLocks/>
          </p:cNvCxnSpPr>
          <p:nvPr/>
        </p:nvCxnSpPr>
        <p:spPr>
          <a:xfrm>
            <a:off x="3882324" y="2537945"/>
            <a:ext cx="384597"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5" name="直接连接符 234">
            <a:extLst>
              <a:ext uri="{FF2B5EF4-FFF2-40B4-BE49-F238E27FC236}">
                <a16:creationId xmlns:a16="http://schemas.microsoft.com/office/drawing/2014/main" id="{87AA3C07-DB05-49D6-A40C-378DB1DFE8B2}"/>
              </a:ext>
            </a:extLst>
          </p:cNvPr>
          <p:cNvCxnSpPr>
            <a:cxnSpLocks/>
          </p:cNvCxnSpPr>
          <p:nvPr/>
        </p:nvCxnSpPr>
        <p:spPr>
          <a:xfrm flipH="1">
            <a:off x="4673036" y="2545520"/>
            <a:ext cx="0" cy="240476"/>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6" name="直接连接符 235">
            <a:extLst>
              <a:ext uri="{FF2B5EF4-FFF2-40B4-BE49-F238E27FC236}">
                <a16:creationId xmlns:a16="http://schemas.microsoft.com/office/drawing/2014/main" id="{AC1E6D0B-72DF-4E99-BB41-E6A6B1E2D317}"/>
              </a:ext>
            </a:extLst>
          </p:cNvPr>
          <p:cNvCxnSpPr>
            <a:cxnSpLocks/>
          </p:cNvCxnSpPr>
          <p:nvPr/>
        </p:nvCxnSpPr>
        <p:spPr>
          <a:xfrm>
            <a:off x="3874113" y="2290083"/>
            <a:ext cx="1184343" cy="0"/>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7" name="直接连接符 236">
            <a:extLst>
              <a:ext uri="{FF2B5EF4-FFF2-40B4-BE49-F238E27FC236}">
                <a16:creationId xmlns:a16="http://schemas.microsoft.com/office/drawing/2014/main" id="{C5377F6A-5F7C-446A-B6BC-63F7EF784BA3}"/>
              </a:ext>
            </a:extLst>
          </p:cNvPr>
          <p:cNvCxnSpPr>
            <a:cxnSpLocks/>
          </p:cNvCxnSpPr>
          <p:nvPr/>
        </p:nvCxnSpPr>
        <p:spPr>
          <a:xfrm flipH="1">
            <a:off x="5043262" y="2306226"/>
            <a:ext cx="0" cy="240476"/>
          </a:xfrm>
          <a:prstGeom prst="line">
            <a:avLst/>
          </a:prstGeom>
          <a:ln w="254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8" name="直接连接符 237">
            <a:extLst>
              <a:ext uri="{FF2B5EF4-FFF2-40B4-BE49-F238E27FC236}">
                <a16:creationId xmlns:a16="http://schemas.microsoft.com/office/drawing/2014/main" id="{B3B68633-C9FA-4E38-96B2-E4231F7ED7D5}"/>
              </a:ext>
            </a:extLst>
          </p:cNvPr>
          <p:cNvCxnSpPr>
            <a:cxnSpLocks/>
          </p:cNvCxnSpPr>
          <p:nvPr/>
        </p:nvCxnSpPr>
        <p:spPr>
          <a:xfrm>
            <a:off x="6317978" y="2558322"/>
            <a:ext cx="384597" cy="0"/>
          </a:xfrm>
          <a:prstGeom prst="line">
            <a:avLst/>
          </a:prstGeom>
          <a:ln w="254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239" name="直接连接符 238">
            <a:extLst>
              <a:ext uri="{FF2B5EF4-FFF2-40B4-BE49-F238E27FC236}">
                <a16:creationId xmlns:a16="http://schemas.microsoft.com/office/drawing/2014/main" id="{A995D181-D057-4B4C-828F-DCE0C6F37514}"/>
              </a:ext>
            </a:extLst>
          </p:cNvPr>
          <p:cNvCxnSpPr>
            <a:cxnSpLocks/>
          </p:cNvCxnSpPr>
          <p:nvPr/>
        </p:nvCxnSpPr>
        <p:spPr>
          <a:xfrm>
            <a:off x="5913103" y="2806841"/>
            <a:ext cx="416642" cy="0"/>
          </a:xfrm>
          <a:prstGeom prst="line">
            <a:avLst/>
          </a:prstGeom>
          <a:ln w="254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DEF79FDF-B347-41CC-9062-B22C2DE9827B}"/>
              </a:ext>
            </a:extLst>
          </p:cNvPr>
          <p:cNvCxnSpPr>
            <a:cxnSpLocks/>
          </p:cNvCxnSpPr>
          <p:nvPr/>
        </p:nvCxnSpPr>
        <p:spPr>
          <a:xfrm flipH="1">
            <a:off x="5543224" y="2308049"/>
            <a:ext cx="0" cy="240476"/>
          </a:xfrm>
          <a:prstGeom prst="line">
            <a:avLst/>
          </a:prstGeom>
          <a:ln w="254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60433E2C-8248-4300-891F-8FB9ED8CD0FF}"/>
              </a:ext>
            </a:extLst>
          </p:cNvPr>
          <p:cNvCxnSpPr>
            <a:cxnSpLocks/>
          </p:cNvCxnSpPr>
          <p:nvPr/>
        </p:nvCxnSpPr>
        <p:spPr>
          <a:xfrm flipH="1">
            <a:off x="5926235" y="2548525"/>
            <a:ext cx="0" cy="240476"/>
          </a:xfrm>
          <a:prstGeom prst="line">
            <a:avLst/>
          </a:prstGeom>
          <a:ln w="254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242" name="直接连接符 241">
            <a:extLst>
              <a:ext uri="{FF2B5EF4-FFF2-40B4-BE49-F238E27FC236}">
                <a16:creationId xmlns:a16="http://schemas.microsoft.com/office/drawing/2014/main" id="{37671178-43DE-4253-8572-BC3C70D0FC33}"/>
              </a:ext>
            </a:extLst>
          </p:cNvPr>
          <p:cNvCxnSpPr>
            <a:cxnSpLocks/>
          </p:cNvCxnSpPr>
          <p:nvPr/>
        </p:nvCxnSpPr>
        <p:spPr>
          <a:xfrm>
            <a:off x="5541638" y="2548525"/>
            <a:ext cx="384597" cy="0"/>
          </a:xfrm>
          <a:prstGeom prst="line">
            <a:avLst/>
          </a:prstGeom>
          <a:ln w="254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243" name="直接连接符 242">
            <a:extLst>
              <a:ext uri="{FF2B5EF4-FFF2-40B4-BE49-F238E27FC236}">
                <a16:creationId xmlns:a16="http://schemas.microsoft.com/office/drawing/2014/main" id="{55AEA4C9-4EF1-489E-9C35-7FBA86FC1175}"/>
              </a:ext>
            </a:extLst>
          </p:cNvPr>
          <p:cNvCxnSpPr>
            <a:cxnSpLocks/>
          </p:cNvCxnSpPr>
          <p:nvPr/>
        </p:nvCxnSpPr>
        <p:spPr>
          <a:xfrm flipH="1">
            <a:off x="6332349" y="2568347"/>
            <a:ext cx="0" cy="240476"/>
          </a:xfrm>
          <a:prstGeom prst="line">
            <a:avLst/>
          </a:prstGeom>
          <a:ln w="254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244" name="直接连接符 243">
            <a:extLst>
              <a:ext uri="{FF2B5EF4-FFF2-40B4-BE49-F238E27FC236}">
                <a16:creationId xmlns:a16="http://schemas.microsoft.com/office/drawing/2014/main" id="{A218CC5E-1123-4101-B7FE-A4F29E6B1C5F}"/>
              </a:ext>
            </a:extLst>
          </p:cNvPr>
          <p:cNvCxnSpPr>
            <a:cxnSpLocks/>
          </p:cNvCxnSpPr>
          <p:nvPr/>
        </p:nvCxnSpPr>
        <p:spPr>
          <a:xfrm>
            <a:off x="5533427" y="2300663"/>
            <a:ext cx="1184343" cy="0"/>
          </a:xfrm>
          <a:prstGeom prst="line">
            <a:avLst/>
          </a:prstGeom>
          <a:ln w="254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245" name="直接连接符 244">
            <a:extLst>
              <a:ext uri="{FF2B5EF4-FFF2-40B4-BE49-F238E27FC236}">
                <a16:creationId xmlns:a16="http://schemas.microsoft.com/office/drawing/2014/main" id="{D434B3CC-0B02-4C76-B257-DB803D1B2F9E}"/>
              </a:ext>
            </a:extLst>
          </p:cNvPr>
          <p:cNvCxnSpPr>
            <a:cxnSpLocks/>
          </p:cNvCxnSpPr>
          <p:nvPr/>
        </p:nvCxnSpPr>
        <p:spPr>
          <a:xfrm flipH="1">
            <a:off x="6702575" y="2311908"/>
            <a:ext cx="0" cy="240476"/>
          </a:xfrm>
          <a:prstGeom prst="line">
            <a:avLst/>
          </a:prstGeom>
          <a:ln w="25400">
            <a:solidFill>
              <a:srgbClr val="0099FF"/>
            </a:solidFill>
          </a:ln>
        </p:spPr>
        <p:style>
          <a:lnRef idx="1">
            <a:schemeClr val="accent1"/>
          </a:lnRef>
          <a:fillRef idx="0">
            <a:schemeClr val="accent1"/>
          </a:fillRef>
          <a:effectRef idx="0">
            <a:schemeClr val="accent1"/>
          </a:effectRef>
          <a:fontRef idx="minor">
            <a:schemeClr val="tx1"/>
          </a:fontRef>
        </p:style>
      </p:cxnSp>
      <p:cxnSp>
        <p:nvCxnSpPr>
          <p:cNvPr id="246" name="直接连接符 245">
            <a:extLst>
              <a:ext uri="{FF2B5EF4-FFF2-40B4-BE49-F238E27FC236}">
                <a16:creationId xmlns:a16="http://schemas.microsoft.com/office/drawing/2014/main" id="{DD00075B-5029-44CE-945E-3BDF2586E458}"/>
              </a:ext>
            </a:extLst>
          </p:cNvPr>
          <p:cNvCxnSpPr>
            <a:cxnSpLocks/>
          </p:cNvCxnSpPr>
          <p:nvPr/>
        </p:nvCxnSpPr>
        <p:spPr>
          <a:xfrm>
            <a:off x="5479824" y="2253043"/>
            <a:ext cx="384597" cy="0"/>
          </a:xfrm>
          <a:prstGeom prst="line">
            <a:avLst/>
          </a:prstGeom>
          <a:ln w="254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69EF7C26-833D-40D7-9C23-B3932275129A}"/>
              </a:ext>
            </a:extLst>
          </p:cNvPr>
          <p:cNvCxnSpPr>
            <a:cxnSpLocks/>
          </p:cNvCxnSpPr>
          <p:nvPr/>
        </p:nvCxnSpPr>
        <p:spPr>
          <a:xfrm>
            <a:off x="5074948" y="2472170"/>
            <a:ext cx="416642" cy="0"/>
          </a:xfrm>
          <a:prstGeom prst="line">
            <a:avLst/>
          </a:prstGeom>
          <a:ln w="254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48" name="直接连接符 247">
            <a:extLst>
              <a:ext uri="{FF2B5EF4-FFF2-40B4-BE49-F238E27FC236}">
                <a16:creationId xmlns:a16="http://schemas.microsoft.com/office/drawing/2014/main" id="{EE079384-22BF-474C-A196-E94B2C725A6D}"/>
              </a:ext>
            </a:extLst>
          </p:cNvPr>
          <p:cNvCxnSpPr>
            <a:cxnSpLocks/>
          </p:cNvCxnSpPr>
          <p:nvPr/>
        </p:nvCxnSpPr>
        <p:spPr>
          <a:xfrm flipH="1">
            <a:off x="4705070" y="2002770"/>
            <a:ext cx="0" cy="240476"/>
          </a:xfrm>
          <a:prstGeom prst="line">
            <a:avLst/>
          </a:prstGeom>
          <a:ln w="254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50" name="直接连接符 249">
            <a:extLst>
              <a:ext uri="{FF2B5EF4-FFF2-40B4-BE49-F238E27FC236}">
                <a16:creationId xmlns:a16="http://schemas.microsoft.com/office/drawing/2014/main" id="{EDB302ED-70FC-4744-8478-F85EB261E6BB}"/>
              </a:ext>
            </a:extLst>
          </p:cNvPr>
          <p:cNvCxnSpPr>
            <a:cxnSpLocks/>
          </p:cNvCxnSpPr>
          <p:nvPr/>
        </p:nvCxnSpPr>
        <p:spPr>
          <a:xfrm>
            <a:off x="4703483" y="2243246"/>
            <a:ext cx="384597" cy="0"/>
          </a:xfrm>
          <a:prstGeom prst="line">
            <a:avLst/>
          </a:prstGeom>
          <a:ln w="254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51" name="直接连接符 250">
            <a:extLst>
              <a:ext uri="{FF2B5EF4-FFF2-40B4-BE49-F238E27FC236}">
                <a16:creationId xmlns:a16="http://schemas.microsoft.com/office/drawing/2014/main" id="{131B0F9E-2E76-43E8-83E2-9CBD1A0D9965}"/>
              </a:ext>
            </a:extLst>
          </p:cNvPr>
          <p:cNvCxnSpPr>
            <a:cxnSpLocks/>
          </p:cNvCxnSpPr>
          <p:nvPr/>
        </p:nvCxnSpPr>
        <p:spPr>
          <a:xfrm flipH="1">
            <a:off x="5494195" y="2233676"/>
            <a:ext cx="0" cy="240476"/>
          </a:xfrm>
          <a:prstGeom prst="line">
            <a:avLst/>
          </a:prstGeom>
          <a:ln w="254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52" name="直接连接符 251">
            <a:extLst>
              <a:ext uri="{FF2B5EF4-FFF2-40B4-BE49-F238E27FC236}">
                <a16:creationId xmlns:a16="http://schemas.microsoft.com/office/drawing/2014/main" id="{9897BE1F-87F0-4573-9A3F-DD297A2368A9}"/>
              </a:ext>
            </a:extLst>
          </p:cNvPr>
          <p:cNvCxnSpPr>
            <a:cxnSpLocks/>
          </p:cNvCxnSpPr>
          <p:nvPr/>
        </p:nvCxnSpPr>
        <p:spPr>
          <a:xfrm>
            <a:off x="4695272" y="1965992"/>
            <a:ext cx="1184343" cy="0"/>
          </a:xfrm>
          <a:prstGeom prst="line">
            <a:avLst/>
          </a:prstGeom>
          <a:ln w="254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53" name="直接连接符 252">
            <a:extLst>
              <a:ext uri="{FF2B5EF4-FFF2-40B4-BE49-F238E27FC236}">
                <a16:creationId xmlns:a16="http://schemas.microsoft.com/office/drawing/2014/main" id="{146E4691-DD2B-4C16-BD41-C5CD842E9E73}"/>
              </a:ext>
            </a:extLst>
          </p:cNvPr>
          <p:cNvCxnSpPr>
            <a:cxnSpLocks/>
          </p:cNvCxnSpPr>
          <p:nvPr/>
        </p:nvCxnSpPr>
        <p:spPr>
          <a:xfrm flipH="1">
            <a:off x="5864421" y="1977237"/>
            <a:ext cx="0" cy="240476"/>
          </a:xfrm>
          <a:prstGeom prst="line">
            <a:avLst/>
          </a:prstGeom>
          <a:ln w="254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54" name="直接连接符 253">
            <a:extLst>
              <a:ext uri="{FF2B5EF4-FFF2-40B4-BE49-F238E27FC236}">
                <a16:creationId xmlns:a16="http://schemas.microsoft.com/office/drawing/2014/main" id="{FE2B9CF9-7D41-4A36-96ED-24DD16C028AE}"/>
              </a:ext>
            </a:extLst>
          </p:cNvPr>
          <p:cNvCxnSpPr>
            <a:cxnSpLocks/>
          </p:cNvCxnSpPr>
          <p:nvPr/>
        </p:nvCxnSpPr>
        <p:spPr>
          <a:xfrm>
            <a:off x="7153485" y="2254490"/>
            <a:ext cx="384597" cy="0"/>
          </a:xfrm>
          <a:prstGeom prst="line">
            <a:avLst/>
          </a:prstGeom>
          <a:ln w="25400">
            <a:solidFill>
              <a:srgbClr val="FFCC99"/>
            </a:solidFill>
          </a:ln>
        </p:spPr>
        <p:style>
          <a:lnRef idx="1">
            <a:schemeClr val="accent1"/>
          </a:lnRef>
          <a:fillRef idx="0">
            <a:schemeClr val="accent1"/>
          </a:fillRef>
          <a:effectRef idx="0">
            <a:schemeClr val="accent1"/>
          </a:effectRef>
          <a:fontRef idx="minor">
            <a:schemeClr val="tx1"/>
          </a:fontRef>
        </p:style>
      </p:cxnSp>
      <p:cxnSp>
        <p:nvCxnSpPr>
          <p:cNvPr id="255" name="直接连接符 254">
            <a:extLst>
              <a:ext uri="{FF2B5EF4-FFF2-40B4-BE49-F238E27FC236}">
                <a16:creationId xmlns:a16="http://schemas.microsoft.com/office/drawing/2014/main" id="{1B877CAF-497A-471F-A8F4-64ACEC065E1C}"/>
              </a:ext>
            </a:extLst>
          </p:cNvPr>
          <p:cNvCxnSpPr>
            <a:cxnSpLocks/>
          </p:cNvCxnSpPr>
          <p:nvPr/>
        </p:nvCxnSpPr>
        <p:spPr>
          <a:xfrm>
            <a:off x="6748609" y="2503008"/>
            <a:ext cx="416642" cy="0"/>
          </a:xfrm>
          <a:prstGeom prst="line">
            <a:avLst/>
          </a:prstGeom>
          <a:ln w="25400">
            <a:solidFill>
              <a:srgbClr val="FFCC99"/>
            </a:solidFill>
          </a:ln>
        </p:spPr>
        <p:style>
          <a:lnRef idx="1">
            <a:schemeClr val="accent1"/>
          </a:lnRef>
          <a:fillRef idx="0">
            <a:schemeClr val="accent1"/>
          </a:fillRef>
          <a:effectRef idx="0">
            <a:schemeClr val="accent1"/>
          </a:effectRef>
          <a:fontRef idx="minor">
            <a:schemeClr val="tx1"/>
          </a:fontRef>
        </p:style>
      </p:cxnSp>
      <p:cxnSp>
        <p:nvCxnSpPr>
          <p:cNvPr id="256" name="直接连接符 255">
            <a:extLst>
              <a:ext uri="{FF2B5EF4-FFF2-40B4-BE49-F238E27FC236}">
                <a16:creationId xmlns:a16="http://schemas.microsoft.com/office/drawing/2014/main" id="{CF0D3774-0987-46B4-A8E6-735E08D32B94}"/>
              </a:ext>
            </a:extLst>
          </p:cNvPr>
          <p:cNvCxnSpPr>
            <a:cxnSpLocks/>
          </p:cNvCxnSpPr>
          <p:nvPr/>
        </p:nvCxnSpPr>
        <p:spPr>
          <a:xfrm flipH="1">
            <a:off x="6378731" y="2004217"/>
            <a:ext cx="0" cy="240476"/>
          </a:xfrm>
          <a:prstGeom prst="line">
            <a:avLst/>
          </a:prstGeom>
          <a:ln w="25400">
            <a:solidFill>
              <a:srgbClr val="FFCC99"/>
            </a:solidFill>
          </a:ln>
        </p:spPr>
        <p:style>
          <a:lnRef idx="1">
            <a:schemeClr val="accent1"/>
          </a:lnRef>
          <a:fillRef idx="0">
            <a:schemeClr val="accent1"/>
          </a:fillRef>
          <a:effectRef idx="0">
            <a:schemeClr val="accent1"/>
          </a:effectRef>
          <a:fontRef idx="minor">
            <a:schemeClr val="tx1"/>
          </a:fontRef>
        </p:style>
      </p:cxnSp>
      <p:cxnSp>
        <p:nvCxnSpPr>
          <p:cNvPr id="257" name="直接连接符 256">
            <a:extLst>
              <a:ext uri="{FF2B5EF4-FFF2-40B4-BE49-F238E27FC236}">
                <a16:creationId xmlns:a16="http://schemas.microsoft.com/office/drawing/2014/main" id="{E2B631FB-9F73-4057-AE23-811D32AAC077}"/>
              </a:ext>
            </a:extLst>
          </p:cNvPr>
          <p:cNvCxnSpPr>
            <a:cxnSpLocks/>
          </p:cNvCxnSpPr>
          <p:nvPr/>
        </p:nvCxnSpPr>
        <p:spPr>
          <a:xfrm flipH="1">
            <a:off x="6761741" y="2244693"/>
            <a:ext cx="0" cy="240476"/>
          </a:xfrm>
          <a:prstGeom prst="line">
            <a:avLst/>
          </a:prstGeom>
          <a:ln w="25400">
            <a:solidFill>
              <a:srgbClr val="FFCC99"/>
            </a:solidFill>
          </a:ln>
        </p:spPr>
        <p:style>
          <a:lnRef idx="1">
            <a:schemeClr val="accent1"/>
          </a:lnRef>
          <a:fillRef idx="0">
            <a:schemeClr val="accent1"/>
          </a:fillRef>
          <a:effectRef idx="0">
            <a:schemeClr val="accent1"/>
          </a:effectRef>
          <a:fontRef idx="minor">
            <a:schemeClr val="tx1"/>
          </a:fontRef>
        </p:style>
      </p:cxnSp>
      <p:cxnSp>
        <p:nvCxnSpPr>
          <p:cNvPr id="258" name="直接连接符 257">
            <a:extLst>
              <a:ext uri="{FF2B5EF4-FFF2-40B4-BE49-F238E27FC236}">
                <a16:creationId xmlns:a16="http://schemas.microsoft.com/office/drawing/2014/main" id="{BBF38681-C17D-4E8D-AFB7-F1D060EA6369}"/>
              </a:ext>
            </a:extLst>
          </p:cNvPr>
          <p:cNvCxnSpPr>
            <a:cxnSpLocks/>
          </p:cNvCxnSpPr>
          <p:nvPr/>
        </p:nvCxnSpPr>
        <p:spPr>
          <a:xfrm>
            <a:off x="6377144" y="2244692"/>
            <a:ext cx="384597" cy="0"/>
          </a:xfrm>
          <a:prstGeom prst="line">
            <a:avLst/>
          </a:prstGeom>
          <a:ln w="25400">
            <a:solidFill>
              <a:srgbClr val="FFCC99"/>
            </a:solidFill>
          </a:ln>
        </p:spPr>
        <p:style>
          <a:lnRef idx="1">
            <a:schemeClr val="accent1"/>
          </a:lnRef>
          <a:fillRef idx="0">
            <a:schemeClr val="accent1"/>
          </a:fillRef>
          <a:effectRef idx="0">
            <a:schemeClr val="accent1"/>
          </a:effectRef>
          <a:fontRef idx="minor">
            <a:schemeClr val="tx1"/>
          </a:fontRef>
        </p:style>
      </p:cxnSp>
      <p:cxnSp>
        <p:nvCxnSpPr>
          <p:cNvPr id="259" name="直接连接符 258">
            <a:extLst>
              <a:ext uri="{FF2B5EF4-FFF2-40B4-BE49-F238E27FC236}">
                <a16:creationId xmlns:a16="http://schemas.microsoft.com/office/drawing/2014/main" id="{1C363500-17EF-45CE-82EB-FA7DEFFF36C6}"/>
              </a:ext>
            </a:extLst>
          </p:cNvPr>
          <p:cNvCxnSpPr>
            <a:cxnSpLocks/>
          </p:cNvCxnSpPr>
          <p:nvPr/>
        </p:nvCxnSpPr>
        <p:spPr>
          <a:xfrm flipH="1">
            <a:off x="7167856" y="2264515"/>
            <a:ext cx="0" cy="240476"/>
          </a:xfrm>
          <a:prstGeom prst="line">
            <a:avLst/>
          </a:prstGeom>
          <a:ln w="25400">
            <a:solidFill>
              <a:srgbClr val="FFCC99"/>
            </a:solidFill>
          </a:ln>
        </p:spPr>
        <p:style>
          <a:lnRef idx="1">
            <a:schemeClr val="accent1"/>
          </a:lnRef>
          <a:fillRef idx="0">
            <a:schemeClr val="accent1"/>
          </a:fillRef>
          <a:effectRef idx="0">
            <a:schemeClr val="accent1"/>
          </a:effectRef>
          <a:fontRef idx="minor">
            <a:schemeClr val="tx1"/>
          </a:fontRef>
        </p:style>
      </p:cxnSp>
      <p:cxnSp>
        <p:nvCxnSpPr>
          <p:cNvPr id="260" name="直接连接符 259">
            <a:extLst>
              <a:ext uri="{FF2B5EF4-FFF2-40B4-BE49-F238E27FC236}">
                <a16:creationId xmlns:a16="http://schemas.microsoft.com/office/drawing/2014/main" id="{85EA9624-72B9-405B-80D5-B2E7530005B3}"/>
              </a:ext>
            </a:extLst>
          </p:cNvPr>
          <p:cNvCxnSpPr>
            <a:cxnSpLocks/>
          </p:cNvCxnSpPr>
          <p:nvPr/>
        </p:nvCxnSpPr>
        <p:spPr>
          <a:xfrm>
            <a:off x="6368933" y="1996831"/>
            <a:ext cx="1184343" cy="0"/>
          </a:xfrm>
          <a:prstGeom prst="line">
            <a:avLst/>
          </a:prstGeom>
          <a:ln w="25400">
            <a:solidFill>
              <a:srgbClr val="FFCC99"/>
            </a:solidFill>
          </a:ln>
        </p:spPr>
        <p:style>
          <a:lnRef idx="1">
            <a:schemeClr val="accent1"/>
          </a:lnRef>
          <a:fillRef idx="0">
            <a:schemeClr val="accent1"/>
          </a:fillRef>
          <a:effectRef idx="0">
            <a:schemeClr val="accent1"/>
          </a:effectRef>
          <a:fontRef idx="minor">
            <a:schemeClr val="tx1"/>
          </a:fontRef>
        </p:style>
      </p:cxnSp>
      <p:cxnSp>
        <p:nvCxnSpPr>
          <p:cNvPr id="261" name="直接连接符 260">
            <a:extLst>
              <a:ext uri="{FF2B5EF4-FFF2-40B4-BE49-F238E27FC236}">
                <a16:creationId xmlns:a16="http://schemas.microsoft.com/office/drawing/2014/main" id="{8522681C-886D-4AF3-8F0E-94D54B241D5A}"/>
              </a:ext>
            </a:extLst>
          </p:cNvPr>
          <p:cNvCxnSpPr>
            <a:cxnSpLocks/>
          </p:cNvCxnSpPr>
          <p:nvPr/>
        </p:nvCxnSpPr>
        <p:spPr>
          <a:xfrm flipH="1">
            <a:off x="7538082" y="2008075"/>
            <a:ext cx="0" cy="240476"/>
          </a:xfrm>
          <a:prstGeom prst="line">
            <a:avLst/>
          </a:prstGeom>
          <a:ln w="25400">
            <a:solidFill>
              <a:srgbClr val="FFCC99"/>
            </a:solidFill>
          </a:ln>
        </p:spPr>
        <p:style>
          <a:lnRef idx="1">
            <a:schemeClr val="accent1"/>
          </a:lnRef>
          <a:fillRef idx="0">
            <a:schemeClr val="accent1"/>
          </a:fillRef>
          <a:effectRef idx="0">
            <a:schemeClr val="accent1"/>
          </a:effectRef>
          <a:fontRef idx="minor">
            <a:schemeClr val="tx1"/>
          </a:fontRef>
        </p:style>
      </p:cxnSp>
      <p:sp>
        <p:nvSpPr>
          <p:cNvPr id="262" name="矩形 261">
            <a:extLst>
              <a:ext uri="{FF2B5EF4-FFF2-40B4-BE49-F238E27FC236}">
                <a16:creationId xmlns:a16="http://schemas.microsoft.com/office/drawing/2014/main" id="{ACBE8666-5DDE-4054-ABC1-CC94AA14CE94}"/>
              </a:ext>
            </a:extLst>
          </p:cNvPr>
          <p:cNvSpPr/>
          <p:nvPr/>
        </p:nvSpPr>
        <p:spPr>
          <a:xfrm>
            <a:off x="2656291" y="3508337"/>
            <a:ext cx="38985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1</a:t>
            </a:r>
          </a:p>
        </p:txBody>
      </p:sp>
      <p:sp>
        <p:nvSpPr>
          <p:cNvPr id="263" name="矩形 262">
            <a:extLst>
              <a:ext uri="{FF2B5EF4-FFF2-40B4-BE49-F238E27FC236}">
                <a16:creationId xmlns:a16="http://schemas.microsoft.com/office/drawing/2014/main" id="{3DED4FA6-0305-41A6-818C-F04CB3DE15EB}"/>
              </a:ext>
            </a:extLst>
          </p:cNvPr>
          <p:cNvSpPr/>
          <p:nvPr/>
        </p:nvSpPr>
        <p:spPr>
          <a:xfrm>
            <a:off x="3498033" y="3205866"/>
            <a:ext cx="38985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2</a:t>
            </a:r>
          </a:p>
        </p:txBody>
      </p:sp>
      <p:sp>
        <p:nvSpPr>
          <p:cNvPr id="264" name="矩形 263">
            <a:extLst>
              <a:ext uri="{FF2B5EF4-FFF2-40B4-BE49-F238E27FC236}">
                <a16:creationId xmlns:a16="http://schemas.microsoft.com/office/drawing/2014/main" id="{3A04E82E-BC15-4780-98DC-B87F42C0F565}"/>
              </a:ext>
            </a:extLst>
          </p:cNvPr>
          <p:cNvSpPr/>
          <p:nvPr/>
        </p:nvSpPr>
        <p:spPr>
          <a:xfrm>
            <a:off x="4321076" y="2891270"/>
            <a:ext cx="38985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3</a:t>
            </a:r>
          </a:p>
        </p:txBody>
      </p:sp>
      <p:sp>
        <p:nvSpPr>
          <p:cNvPr id="265" name="矩形 264">
            <a:extLst>
              <a:ext uri="{FF2B5EF4-FFF2-40B4-BE49-F238E27FC236}">
                <a16:creationId xmlns:a16="http://schemas.microsoft.com/office/drawing/2014/main" id="{0482FFF3-5FE3-4E56-897A-FB43F92DFF0E}"/>
              </a:ext>
            </a:extLst>
          </p:cNvPr>
          <p:cNvSpPr/>
          <p:nvPr/>
        </p:nvSpPr>
        <p:spPr>
          <a:xfrm>
            <a:off x="5144254" y="2648526"/>
            <a:ext cx="38985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4</a:t>
            </a:r>
          </a:p>
        </p:txBody>
      </p:sp>
      <p:sp>
        <p:nvSpPr>
          <p:cNvPr id="266" name="矩形 265">
            <a:extLst>
              <a:ext uri="{FF2B5EF4-FFF2-40B4-BE49-F238E27FC236}">
                <a16:creationId xmlns:a16="http://schemas.microsoft.com/office/drawing/2014/main" id="{AE9F18F8-1788-443B-A474-B9F28CBD9858}"/>
              </a:ext>
            </a:extLst>
          </p:cNvPr>
          <p:cNvSpPr/>
          <p:nvPr/>
        </p:nvSpPr>
        <p:spPr>
          <a:xfrm>
            <a:off x="5967309" y="2342336"/>
            <a:ext cx="38985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5</a:t>
            </a:r>
          </a:p>
        </p:txBody>
      </p:sp>
      <p:sp>
        <p:nvSpPr>
          <p:cNvPr id="267" name="矩形 266">
            <a:extLst>
              <a:ext uri="{FF2B5EF4-FFF2-40B4-BE49-F238E27FC236}">
                <a16:creationId xmlns:a16="http://schemas.microsoft.com/office/drawing/2014/main" id="{777B4F28-3101-4B50-A8CB-09C73A4F1521}"/>
              </a:ext>
            </a:extLst>
          </p:cNvPr>
          <p:cNvSpPr/>
          <p:nvPr/>
        </p:nvSpPr>
        <p:spPr>
          <a:xfrm>
            <a:off x="6827924" y="2038503"/>
            <a:ext cx="38985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baseline="-25000" dirty="0">
                <a:solidFill>
                  <a:srgbClr val="FF000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1381595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755577" y="267495"/>
            <a:ext cx="7931224" cy="360040"/>
          </a:xfrm>
        </p:spPr>
        <p:txBody>
          <a:bodyPr/>
          <a:lstStyle/>
          <a:p>
            <a:r>
              <a:rPr lang="zh-CN" altLang="en-US" sz="3000" spc="300" dirty="0">
                <a:solidFill>
                  <a:schemeClr val="tx1"/>
                </a:solidFill>
                <a:latin typeface="微软雅黑" pitchFamily="34" charset="-122"/>
                <a:ea typeface="微软雅黑" pitchFamily="34" charset="-122"/>
              </a:rPr>
              <a:t>编译程序的生成</a:t>
            </a:r>
            <a:endParaRPr lang="zh-CN" altLang="en-US" sz="3000" dirty="0">
              <a:solidFill>
                <a:schemeClr val="tx1"/>
              </a:solidFill>
              <a:ea typeface="微软雅黑" pitchFamily="34" charset="-122"/>
              <a:cs typeface="Times New Roman" panose="02020603050405020304" pitchFamily="18" charset="0"/>
            </a:endParaRP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grpSp>
        <p:nvGrpSpPr>
          <p:cNvPr id="2" name="组合 14"/>
          <p:cNvGrpSpPr/>
          <p:nvPr/>
        </p:nvGrpSpPr>
        <p:grpSpPr>
          <a:xfrm>
            <a:off x="-785"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grpSp>
      <p:sp>
        <p:nvSpPr>
          <p:cNvPr id="17" name="内容占位符 2"/>
          <p:cNvSpPr>
            <a:spLocks noGrp="1"/>
          </p:cNvSpPr>
          <p:nvPr>
            <p:ph idx="1"/>
          </p:nvPr>
        </p:nvSpPr>
        <p:spPr>
          <a:xfrm>
            <a:off x="428596" y="843559"/>
            <a:ext cx="7743805" cy="3673711"/>
          </a:xfrm>
        </p:spPr>
        <p:txBody>
          <a:bodyPr>
            <a:normAutofit/>
          </a:bodyPr>
          <a:lstStyle/>
          <a:p>
            <a:pPr algn="just">
              <a:buClrTx/>
              <a:buFont typeface="Wingdings" pitchFamily="2" charset="2"/>
              <a:buChar char="Ø"/>
            </a:pPr>
            <a:r>
              <a:rPr lang="en-US" altLang="zh-CN" sz="2000" b="1" dirty="0">
                <a:solidFill>
                  <a:schemeClr val="tx1"/>
                </a:solidFill>
                <a:latin typeface="楷体" pitchFamily="49" charset="-122"/>
                <a:ea typeface="楷体" pitchFamily="49" charset="-122"/>
              </a:rPr>
              <a:t>1970</a:t>
            </a:r>
            <a:r>
              <a:rPr lang="zh-CN" altLang="en-US" sz="2000" b="1" dirty="0">
                <a:solidFill>
                  <a:schemeClr val="tx1"/>
                </a:solidFill>
                <a:latin typeface="楷体" pitchFamily="49" charset="-122"/>
                <a:ea typeface="楷体" pitchFamily="49" charset="-122"/>
              </a:rPr>
              <a:t>年以前，几乎所有的编译程序都是用</a:t>
            </a:r>
            <a:r>
              <a:rPr lang="zh-CN" altLang="en-US" sz="2000" b="1" dirty="0">
                <a:solidFill>
                  <a:schemeClr val="tx2">
                    <a:lumMod val="60000"/>
                    <a:lumOff val="40000"/>
                  </a:schemeClr>
                </a:solidFill>
                <a:latin typeface="楷体" pitchFamily="49" charset="-122"/>
                <a:ea typeface="楷体" pitchFamily="49" charset="-122"/>
              </a:rPr>
              <a:t>机器语言</a:t>
            </a:r>
            <a:r>
              <a:rPr lang="zh-CN" altLang="en-US" sz="2000" b="1" dirty="0">
                <a:solidFill>
                  <a:schemeClr val="tx1"/>
                </a:solidFill>
                <a:latin typeface="楷体" pitchFamily="49" charset="-122"/>
                <a:ea typeface="楷体" pitchFamily="49" charset="-122"/>
              </a:rPr>
              <a:t>编写的</a:t>
            </a:r>
            <a:endParaRPr lang="en-US" altLang="zh-CN" sz="2000" b="1" dirty="0">
              <a:solidFill>
                <a:schemeClr val="tx1"/>
              </a:solidFill>
              <a:latin typeface="楷体" pitchFamily="49" charset="-122"/>
              <a:ea typeface="楷体" pitchFamily="49" charset="-122"/>
            </a:endParaRPr>
          </a:p>
          <a:p>
            <a:pPr lvl="1" algn="just">
              <a:buClrTx/>
              <a:buFont typeface="Wingdings" pitchFamily="2" charset="2"/>
              <a:buChar char="Ø"/>
            </a:pPr>
            <a:r>
              <a:rPr lang="zh-CN" altLang="en-US" sz="1800" b="1" dirty="0">
                <a:solidFill>
                  <a:schemeClr val="tx1"/>
                </a:solidFill>
                <a:latin typeface="楷体" pitchFamily="49" charset="-122"/>
                <a:ea typeface="楷体" pitchFamily="49" charset="-122"/>
              </a:rPr>
              <a:t>优点：更好地发挥硬件系统的效率</a:t>
            </a:r>
            <a:endParaRPr lang="en-US" altLang="zh-CN" sz="1800" b="1" dirty="0">
              <a:solidFill>
                <a:schemeClr val="tx1"/>
              </a:solidFill>
              <a:latin typeface="楷体" pitchFamily="49" charset="-122"/>
              <a:ea typeface="楷体" pitchFamily="49" charset="-122"/>
            </a:endParaRPr>
          </a:p>
          <a:p>
            <a:pPr lvl="1" algn="just">
              <a:buClrTx/>
              <a:buFont typeface="Wingdings" pitchFamily="2" charset="2"/>
              <a:buChar char="Ø"/>
            </a:pPr>
            <a:r>
              <a:rPr lang="zh-CN" altLang="en-US" sz="1800" b="1" dirty="0">
                <a:solidFill>
                  <a:schemeClr val="tx1"/>
                </a:solidFill>
                <a:latin typeface="楷体" pitchFamily="49" charset="-122"/>
                <a:ea typeface="楷体" pitchFamily="49" charset="-122"/>
              </a:rPr>
              <a:t>缺点：可读性、可靠性、可维护性、编制效率差</a:t>
            </a:r>
          </a:p>
          <a:p>
            <a:pPr lvl="0" algn="just">
              <a:buClrTx/>
              <a:buFont typeface="Wingdings" pitchFamily="2" charset="2"/>
              <a:buChar char="Ø"/>
            </a:pPr>
            <a:r>
              <a:rPr lang="en-US" altLang="zh-CN" sz="2000" b="1" dirty="0">
                <a:solidFill>
                  <a:schemeClr val="tx1"/>
                </a:solidFill>
                <a:latin typeface="楷体" pitchFamily="49" charset="-122"/>
                <a:ea typeface="楷体" pitchFamily="49" charset="-122"/>
              </a:rPr>
              <a:t>1980</a:t>
            </a:r>
            <a:r>
              <a:rPr lang="zh-CN" altLang="en-US" sz="2000" b="1" dirty="0">
                <a:solidFill>
                  <a:schemeClr val="tx1"/>
                </a:solidFill>
                <a:latin typeface="楷体" pitchFamily="49" charset="-122"/>
                <a:ea typeface="楷体" pitchFamily="49" charset="-122"/>
              </a:rPr>
              <a:t>年以后，通常用</a:t>
            </a:r>
            <a:r>
              <a:rPr lang="zh-CN" altLang="en-US" sz="2000" b="1" dirty="0">
                <a:solidFill>
                  <a:schemeClr val="tx2">
                    <a:lumMod val="60000"/>
                    <a:lumOff val="40000"/>
                  </a:schemeClr>
                </a:solidFill>
                <a:latin typeface="楷体" pitchFamily="49" charset="-122"/>
                <a:ea typeface="楷体" pitchFamily="49" charset="-122"/>
              </a:rPr>
              <a:t>高级语言</a:t>
            </a:r>
            <a:r>
              <a:rPr lang="zh-CN" altLang="en-US" sz="2000" b="1" dirty="0">
                <a:solidFill>
                  <a:schemeClr val="tx1"/>
                </a:solidFill>
                <a:latin typeface="楷体" pitchFamily="49" charset="-122"/>
                <a:ea typeface="楷体" pitchFamily="49" charset="-122"/>
              </a:rPr>
              <a:t>来编写编译程序</a:t>
            </a:r>
            <a:r>
              <a:rPr lang="zh-CN" altLang="en-US" sz="2000" b="1" dirty="0">
                <a:solidFill>
                  <a:prstClr val="black"/>
                </a:solidFill>
                <a:latin typeface="楷体" pitchFamily="49" charset="-122"/>
                <a:ea typeface="楷体" pitchFamily="49" charset="-122"/>
              </a:rPr>
              <a:t>（自展技术）</a:t>
            </a:r>
            <a:endParaRPr lang="en-US" altLang="zh-CN" sz="2000" b="1" dirty="0">
              <a:solidFill>
                <a:schemeClr val="tx1"/>
              </a:solidFill>
              <a:latin typeface="楷体" pitchFamily="49" charset="-122"/>
              <a:ea typeface="楷体" pitchFamily="49" charset="-122"/>
            </a:endParaRPr>
          </a:p>
          <a:p>
            <a:pPr algn="just">
              <a:buClrTx/>
              <a:buFont typeface="Wingdings" pitchFamily="2" charset="2"/>
              <a:buChar char="Ø"/>
            </a:pPr>
            <a:r>
              <a:rPr lang="zh-CN" altLang="en-US" sz="2000" b="1" dirty="0">
                <a:solidFill>
                  <a:schemeClr val="tx1"/>
                </a:solidFill>
                <a:latin typeface="楷体" pitchFamily="49" charset="-122"/>
                <a:ea typeface="楷体" pitchFamily="49" charset="-122"/>
              </a:rPr>
              <a:t>编译器的移植</a:t>
            </a:r>
            <a:endParaRPr lang="en-US" altLang="zh-CN" sz="2000" b="1" dirty="0">
              <a:solidFill>
                <a:schemeClr val="tx1"/>
              </a:solidFill>
              <a:latin typeface="楷体" pitchFamily="49" charset="-122"/>
              <a:ea typeface="楷体" pitchFamily="49" charset="-122"/>
            </a:endParaRPr>
          </a:p>
          <a:p>
            <a:pPr lvl="1" algn="just">
              <a:buClrTx/>
              <a:buFont typeface="Wingdings" pitchFamily="2" charset="2"/>
              <a:buChar char="Ø"/>
            </a:pPr>
            <a:r>
              <a:rPr lang="zh-CN" altLang="en-US" sz="1800" b="1" dirty="0">
                <a:solidFill>
                  <a:schemeClr val="tx1"/>
                </a:solidFill>
                <a:latin typeface="楷体" pitchFamily="49" charset="-122"/>
                <a:ea typeface="楷体" pitchFamily="49" charset="-122"/>
              </a:rPr>
              <a:t>有时也称为交叉编译，是指将一台机器上运行的编译器进行处理，构造出在另一台机器上可以运行的编译器</a:t>
            </a:r>
          </a:p>
        </p:txBody>
      </p:sp>
    </p:spTree>
    <p:extLst>
      <p:ext uri="{BB962C8B-B14F-4D97-AF65-F5344CB8AC3E}">
        <p14:creationId xmlns:p14="http://schemas.microsoft.com/office/powerpoint/2010/main" val="238455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 calcmode="lin" valueType="num">
                                      <p:cBhvr>
                                        <p:cTn id="7" dur="500" fill="hold"/>
                                        <p:tgtEl>
                                          <p:spTgt spid="17">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17">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17">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xEl>
                                              <p:pRg st="5" end="5"/>
                                            </p:txEl>
                                          </p:spTgt>
                                        </p:tgtEl>
                                        <p:attrNameLst>
                                          <p:attrName>style.visibility</p:attrName>
                                        </p:attrNameLst>
                                      </p:cBhvr>
                                      <p:to>
                                        <p:strVal val="visible"/>
                                      </p:to>
                                    </p:set>
                                    <p:anim calcmode="lin" valueType="num">
                                      <p:cBhvr>
                                        <p:cTn id="14" dur="500" fill="hold"/>
                                        <p:tgtEl>
                                          <p:spTgt spid="17">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17">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755577" y="267495"/>
            <a:ext cx="7931224" cy="360040"/>
          </a:xfrm>
        </p:spPr>
        <p:txBody>
          <a:bodyPr/>
          <a:lstStyle/>
          <a:p>
            <a:r>
              <a:rPr lang="zh-CN" altLang="en-US" sz="3000" spc="300" dirty="0">
                <a:solidFill>
                  <a:schemeClr val="tx1"/>
                </a:solidFill>
                <a:latin typeface="微软雅黑" pitchFamily="34" charset="-122"/>
                <a:ea typeface="微软雅黑" pitchFamily="34" charset="-122"/>
              </a:rPr>
              <a:t>编译器的移植</a:t>
            </a:r>
            <a:endParaRPr lang="zh-CN" altLang="en-US" sz="3000" dirty="0">
              <a:solidFill>
                <a:schemeClr val="tx1"/>
              </a:solidFill>
              <a:ea typeface="微软雅黑" pitchFamily="34" charset="-122"/>
              <a:cs typeface="Times New Roman" panose="02020603050405020304" pitchFamily="18" charset="0"/>
            </a:endParaRP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algn="ctr" defTabSz="685800" fontAlgn="auto">
              <a:spcBef>
                <a:spcPts val="0"/>
              </a:spcBef>
              <a:spcAft>
                <a:spcPts val="0"/>
              </a:spcAft>
              <a:defRPr/>
            </a:pPr>
            <a:endParaRPr lang="zh-CN" altLang="en-US" kern="0">
              <a:solidFill>
                <a:prstClr val="white"/>
              </a:solidFill>
              <a:latin typeface="Calibri"/>
              <a:ea typeface="华文楷体" panose="02010600040101010101" pitchFamily="2" charset="-122"/>
            </a:endParaRPr>
          </a:p>
        </p:txBody>
      </p:sp>
      <p:grpSp>
        <p:nvGrpSpPr>
          <p:cNvPr id="2" name="组合 14"/>
          <p:cNvGrpSpPr/>
          <p:nvPr/>
        </p:nvGrpSpPr>
        <p:grpSpPr>
          <a:xfrm>
            <a:off x="-785"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defTabSz="685800" fontAlgn="auto">
                <a:spcBef>
                  <a:spcPts val="0"/>
                </a:spcBef>
                <a:spcAft>
                  <a:spcPts val="0"/>
                </a:spcAft>
                <a:defRPr/>
              </a:pPr>
              <a:endParaRPr lang="zh-CN" altLang="en-US" kern="0">
                <a:solidFill>
                  <a:prstClr val="white"/>
                </a:solidFill>
                <a:latin typeface="Calibri"/>
                <a:ea typeface="华文楷体" panose="02010600040101010101" pitchFamily="2" charset="-122"/>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defTabSz="685800" fontAlgn="auto">
                <a:spcBef>
                  <a:spcPts val="0"/>
                </a:spcBef>
                <a:spcAft>
                  <a:spcPts val="0"/>
                </a:spcAft>
                <a:defRPr/>
              </a:pPr>
              <a:endParaRPr lang="zh-CN" altLang="en-US" kern="0">
                <a:solidFill>
                  <a:prstClr val="white"/>
                </a:solidFill>
                <a:latin typeface="Calibri"/>
                <a:ea typeface="华文楷体" panose="02010600040101010101" pitchFamily="2" charset="-122"/>
              </a:endParaRPr>
            </a:p>
          </p:txBody>
        </p:sp>
      </p:grpSp>
      <p:sp>
        <p:nvSpPr>
          <p:cNvPr id="17" name="内容占位符 2"/>
          <p:cNvSpPr>
            <a:spLocks noGrp="1"/>
          </p:cNvSpPr>
          <p:nvPr>
            <p:ph idx="1"/>
          </p:nvPr>
        </p:nvSpPr>
        <p:spPr>
          <a:xfrm>
            <a:off x="428596" y="843559"/>
            <a:ext cx="7743805" cy="3673711"/>
          </a:xfrm>
        </p:spPr>
        <p:txBody>
          <a:bodyPr>
            <a:normAutofit/>
          </a:bodyPr>
          <a:lstStyle/>
          <a:p>
            <a:pPr algn="just">
              <a:buClrTx/>
              <a:buFont typeface="Wingdings" pitchFamily="2" charset="2"/>
              <a:buChar char="Ø"/>
            </a:pPr>
            <a:r>
              <a:rPr lang="zh-CN" altLang="en-US" sz="2000" b="1" dirty="0">
                <a:solidFill>
                  <a:schemeClr val="tx1"/>
                </a:solidFill>
                <a:ea typeface="楷体" pitchFamily="49" charset="-122"/>
                <a:cs typeface="Times New Roman" panose="02020603050405020304" pitchFamily="18" charset="0"/>
              </a:rPr>
              <a:t>给定</a:t>
            </a:r>
            <a:r>
              <a:rPr lang="en-US" altLang="zh-CN" sz="2000" b="1" dirty="0">
                <a:solidFill>
                  <a:schemeClr val="tx1"/>
                </a:solidFill>
                <a:ea typeface="楷体" pitchFamily="49" charset="-122"/>
                <a:cs typeface="Times New Roman" panose="02020603050405020304" pitchFamily="18" charset="0"/>
              </a:rPr>
              <a:t>P</a:t>
            </a:r>
            <a:r>
              <a:rPr lang="en-US" altLang="zh-CN" sz="2000" b="1" baseline="-25000" dirty="0">
                <a:solidFill>
                  <a:schemeClr val="tx1"/>
                </a:solidFill>
                <a:ea typeface="楷体" pitchFamily="49" charset="-122"/>
                <a:cs typeface="Times New Roman" panose="02020603050405020304" pitchFamily="18" charset="0"/>
              </a:rPr>
              <a:t>1</a:t>
            </a:r>
            <a:r>
              <a:rPr lang="zh-CN" altLang="en-US" sz="2000" b="1" dirty="0">
                <a:solidFill>
                  <a:schemeClr val="tx1"/>
                </a:solidFill>
                <a:ea typeface="楷体" pitchFamily="49" charset="-122"/>
                <a:cs typeface="Times New Roman" panose="02020603050405020304" pitchFamily="18" charset="0"/>
              </a:rPr>
              <a:t>：</a:t>
            </a:r>
            <a:r>
              <a:rPr lang="en-US" altLang="zh-CN" sz="2000" b="1" dirty="0">
                <a:solidFill>
                  <a:schemeClr val="tx2">
                    <a:lumMod val="40000"/>
                    <a:lumOff val="60000"/>
                  </a:schemeClr>
                </a:solidFill>
                <a:ea typeface="楷体" pitchFamily="49" charset="-122"/>
                <a:cs typeface="Times New Roman" panose="02020603050405020304" pitchFamily="18" charset="0"/>
              </a:rPr>
              <a:t> A</a:t>
            </a:r>
            <a:r>
              <a:rPr lang="zh-CN" altLang="en-US" sz="2000" b="1" dirty="0">
                <a:solidFill>
                  <a:schemeClr val="tx2">
                    <a:lumMod val="40000"/>
                    <a:lumOff val="60000"/>
                  </a:schemeClr>
                </a:solidFill>
                <a:ea typeface="楷体" pitchFamily="49" charset="-122"/>
                <a:cs typeface="Times New Roman" panose="02020603050405020304" pitchFamily="18" charset="0"/>
              </a:rPr>
              <a:t>机器</a:t>
            </a:r>
            <a:r>
              <a:rPr lang="zh-CN" altLang="en-US" sz="2000" b="1" dirty="0">
                <a:solidFill>
                  <a:schemeClr val="tx1"/>
                </a:solidFill>
                <a:ea typeface="楷体" pitchFamily="49" charset="-122"/>
                <a:cs typeface="Times New Roman" panose="02020603050405020304" pitchFamily="18" charset="0"/>
              </a:rPr>
              <a:t>上运行的</a:t>
            </a:r>
            <a:r>
              <a:rPr lang="zh-CN" altLang="en-US" sz="2000" b="1" dirty="0">
                <a:solidFill>
                  <a:schemeClr val="tx2">
                    <a:lumMod val="40000"/>
                    <a:lumOff val="60000"/>
                  </a:schemeClr>
                </a:solidFill>
                <a:ea typeface="楷体" pitchFamily="49" charset="-122"/>
                <a:cs typeface="Times New Roman" panose="02020603050405020304" pitchFamily="18" charset="0"/>
              </a:rPr>
              <a:t>高级语言</a:t>
            </a:r>
            <a:r>
              <a:rPr lang="en-US" altLang="zh-CN" sz="2000" b="1" dirty="0">
                <a:solidFill>
                  <a:schemeClr val="tx2">
                    <a:lumMod val="40000"/>
                    <a:lumOff val="60000"/>
                  </a:schemeClr>
                </a:solidFill>
                <a:ea typeface="楷体" pitchFamily="49" charset="-122"/>
                <a:cs typeface="Times New Roman" panose="02020603050405020304" pitchFamily="18" charset="0"/>
              </a:rPr>
              <a:t>L</a:t>
            </a:r>
            <a:r>
              <a:rPr lang="zh-CN" altLang="en-US" sz="2000" b="1" dirty="0">
                <a:solidFill>
                  <a:schemeClr val="tx1"/>
                </a:solidFill>
                <a:ea typeface="楷体" pitchFamily="49" charset="-122"/>
                <a:cs typeface="Times New Roman" panose="02020603050405020304" pitchFamily="18" charset="0"/>
              </a:rPr>
              <a:t>的编译器</a:t>
            </a:r>
            <a:endParaRPr lang="en-US" altLang="zh-CN" sz="2000" b="1" dirty="0">
              <a:solidFill>
                <a:schemeClr val="tx1"/>
              </a:solidFill>
              <a:ea typeface="楷体" pitchFamily="49" charset="-122"/>
              <a:cs typeface="Times New Roman" panose="02020603050405020304" pitchFamily="18" charset="0"/>
            </a:endParaRPr>
          </a:p>
          <a:p>
            <a:pPr algn="just">
              <a:buClrTx/>
              <a:buFont typeface="Wingdings" pitchFamily="2" charset="2"/>
              <a:buChar char="Ø"/>
            </a:pPr>
            <a:r>
              <a:rPr lang="zh-CN" altLang="en-US" sz="2000" b="1" dirty="0">
                <a:solidFill>
                  <a:schemeClr val="tx1"/>
                </a:solidFill>
                <a:ea typeface="楷体" pitchFamily="49" charset="-122"/>
                <a:cs typeface="Times New Roman" panose="02020603050405020304" pitchFamily="18" charset="0"/>
              </a:rPr>
              <a:t>构造</a:t>
            </a:r>
            <a:r>
              <a:rPr lang="en-US" altLang="zh-CN" sz="2000" b="1" dirty="0">
                <a:solidFill>
                  <a:schemeClr val="tx1"/>
                </a:solidFill>
                <a:ea typeface="楷体" pitchFamily="49" charset="-122"/>
                <a:cs typeface="Times New Roman" panose="02020603050405020304" pitchFamily="18" charset="0"/>
              </a:rPr>
              <a:t>P</a:t>
            </a:r>
            <a:r>
              <a:rPr lang="en-US" altLang="zh-CN" sz="2000" b="1" baseline="-25000" dirty="0">
                <a:solidFill>
                  <a:schemeClr val="tx1"/>
                </a:solidFill>
                <a:ea typeface="楷体" pitchFamily="49" charset="-122"/>
                <a:cs typeface="Times New Roman" panose="02020603050405020304" pitchFamily="18" charset="0"/>
              </a:rPr>
              <a:t>2</a:t>
            </a:r>
            <a:r>
              <a:rPr lang="zh-CN" altLang="en-US" sz="2000" b="1" dirty="0">
                <a:solidFill>
                  <a:schemeClr val="tx1"/>
                </a:solidFill>
                <a:ea typeface="楷体" pitchFamily="49" charset="-122"/>
                <a:cs typeface="Times New Roman" panose="02020603050405020304" pitchFamily="18" charset="0"/>
              </a:rPr>
              <a:t>：</a:t>
            </a:r>
            <a:r>
              <a:rPr lang="en-US" altLang="zh-CN" sz="2000" b="1" dirty="0">
                <a:solidFill>
                  <a:schemeClr val="tx2">
                    <a:lumMod val="40000"/>
                    <a:lumOff val="60000"/>
                  </a:schemeClr>
                </a:solidFill>
                <a:ea typeface="楷体" pitchFamily="49" charset="-122"/>
                <a:cs typeface="Times New Roman" panose="02020603050405020304" pitchFamily="18" charset="0"/>
              </a:rPr>
              <a:t> B</a:t>
            </a:r>
            <a:r>
              <a:rPr lang="zh-CN" altLang="en-US" sz="2000" b="1" dirty="0">
                <a:solidFill>
                  <a:schemeClr val="tx2">
                    <a:lumMod val="40000"/>
                    <a:lumOff val="60000"/>
                  </a:schemeClr>
                </a:solidFill>
                <a:ea typeface="楷体" pitchFamily="49" charset="-122"/>
                <a:cs typeface="Times New Roman" panose="02020603050405020304" pitchFamily="18" charset="0"/>
              </a:rPr>
              <a:t>机器</a:t>
            </a:r>
            <a:r>
              <a:rPr lang="zh-CN" altLang="en-US" sz="2000" b="1" dirty="0">
                <a:solidFill>
                  <a:schemeClr val="tx1"/>
                </a:solidFill>
                <a:ea typeface="楷体" pitchFamily="49" charset="-122"/>
                <a:cs typeface="Times New Roman" panose="02020603050405020304" pitchFamily="18" charset="0"/>
              </a:rPr>
              <a:t>上运行的</a:t>
            </a:r>
            <a:r>
              <a:rPr lang="zh-CN" altLang="en-US" sz="2000" b="1" dirty="0">
                <a:solidFill>
                  <a:schemeClr val="tx2">
                    <a:lumMod val="40000"/>
                    <a:lumOff val="60000"/>
                  </a:schemeClr>
                </a:solidFill>
                <a:ea typeface="楷体" pitchFamily="49" charset="-122"/>
                <a:cs typeface="Times New Roman" panose="02020603050405020304" pitchFamily="18" charset="0"/>
              </a:rPr>
              <a:t>高级语言</a:t>
            </a:r>
            <a:r>
              <a:rPr lang="en-US" altLang="zh-CN" sz="2000" b="1" dirty="0">
                <a:solidFill>
                  <a:schemeClr val="tx2">
                    <a:lumMod val="40000"/>
                    <a:lumOff val="60000"/>
                  </a:schemeClr>
                </a:solidFill>
                <a:ea typeface="楷体" pitchFamily="49" charset="-122"/>
                <a:cs typeface="Times New Roman" panose="02020603050405020304" pitchFamily="18" charset="0"/>
              </a:rPr>
              <a:t>L</a:t>
            </a:r>
            <a:r>
              <a:rPr lang="zh-CN" altLang="en-US" sz="2000" b="1" dirty="0">
                <a:solidFill>
                  <a:schemeClr val="tx1"/>
                </a:solidFill>
                <a:ea typeface="楷体" pitchFamily="49" charset="-122"/>
                <a:cs typeface="Times New Roman" panose="02020603050405020304" pitchFamily="18" charset="0"/>
              </a:rPr>
              <a:t>的编译器</a:t>
            </a:r>
            <a:endParaRPr lang="en-US" altLang="zh-CN" sz="2000" b="1" dirty="0">
              <a:solidFill>
                <a:schemeClr val="tx1"/>
              </a:solidFill>
              <a:ea typeface="楷体" pitchFamily="49" charset="-122"/>
              <a:cs typeface="Times New Roman" panose="02020603050405020304" pitchFamily="18" charset="0"/>
            </a:endParaRPr>
          </a:p>
        </p:txBody>
      </p:sp>
      <p:grpSp>
        <p:nvGrpSpPr>
          <p:cNvPr id="108" name="组合 107"/>
          <p:cNvGrpSpPr/>
          <p:nvPr/>
        </p:nvGrpSpPr>
        <p:grpSpPr>
          <a:xfrm>
            <a:off x="1813530" y="3131099"/>
            <a:ext cx="2400553" cy="936104"/>
            <a:chOff x="1811407" y="3147814"/>
            <a:chExt cx="2400553" cy="936104"/>
          </a:xfrm>
        </p:grpSpPr>
        <p:grpSp>
          <p:nvGrpSpPr>
            <p:cNvPr id="109" name="组合 108"/>
            <p:cNvGrpSpPr/>
            <p:nvPr/>
          </p:nvGrpSpPr>
          <p:grpSpPr>
            <a:xfrm>
              <a:off x="1811407" y="3147814"/>
              <a:ext cx="2400553" cy="936104"/>
              <a:chOff x="1811407" y="3147814"/>
              <a:chExt cx="2400553" cy="936104"/>
            </a:xfrm>
          </p:grpSpPr>
          <p:cxnSp>
            <p:nvCxnSpPr>
              <p:cNvPr id="111" name="直接连接符 110"/>
              <p:cNvCxnSpPr/>
              <p:nvPr/>
            </p:nvCxnSpPr>
            <p:spPr>
              <a:xfrm>
                <a:off x="1835696" y="3147814"/>
                <a:ext cx="2368365"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1835696" y="3579862"/>
                <a:ext cx="792088"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3491880" y="3579862"/>
                <a:ext cx="720080"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2627784" y="4011910"/>
                <a:ext cx="864096" cy="0"/>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1811407" y="3174526"/>
                <a:ext cx="760144"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L</a:t>
                </a:r>
                <a:r>
                  <a:rPr lang="zh-CN" altLang="en-US" dirty="0">
                    <a:solidFill>
                      <a:prstClr val="black"/>
                    </a:solidFill>
                    <a:latin typeface="Candara"/>
                    <a:ea typeface="华文楷体" panose="02010600040101010101" pitchFamily="2" charset="-122"/>
                  </a:rPr>
                  <a:t>程序</a:t>
                </a:r>
              </a:p>
            </p:txBody>
          </p:sp>
          <p:sp>
            <p:nvSpPr>
              <p:cNvPr id="116" name="矩形 115"/>
              <p:cNvSpPr/>
              <p:nvPr/>
            </p:nvSpPr>
            <p:spPr>
              <a:xfrm>
                <a:off x="3419872" y="3188390"/>
                <a:ext cx="788999"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A</a:t>
                </a:r>
                <a:r>
                  <a:rPr lang="zh-CN" altLang="en-US" dirty="0">
                    <a:solidFill>
                      <a:prstClr val="black"/>
                    </a:solidFill>
                    <a:latin typeface="Candara"/>
                    <a:ea typeface="华文楷体" panose="02010600040101010101" pitchFamily="2" charset="-122"/>
                  </a:rPr>
                  <a:t>代码</a:t>
                </a:r>
              </a:p>
            </p:txBody>
          </p:sp>
          <p:sp>
            <p:nvSpPr>
              <p:cNvPr id="117" name="矩形 116"/>
              <p:cNvSpPr/>
              <p:nvPr/>
            </p:nvSpPr>
            <p:spPr>
              <a:xfrm>
                <a:off x="2707691" y="3714586"/>
                <a:ext cx="788999"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A</a:t>
                </a:r>
                <a:r>
                  <a:rPr lang="zh-CN" altLang="en-US" dirty="0">
                    <a:solidFill>
                      <a:prstClr val="black"/>
                    </a:solidFill>
                    <a:latin typeface="Candara"/>
                    <a:ea typeface="华文楷体" panose="02010600040101010101" pitchFamily="2" charset="-122"/>
                  </a:rPr>
                  <a:t>语言</a:t>
                </a:r>
                <a:endParaRPr lang="en-US" altLang="zh-CN" dirty="0">
                  <a:solidFill>
                    <a:prstClr val="black"/>
                  </a:solidFill>
                  <a:latin typeface="Candara"/>
                  <a:ea typeface="华文楷体" panose="02010600040101010101" pitchFamily="2" charset="-122"/>
                </a:endParaRPr>
              </a:p>
            </p:txBody>
          </p:sp>
          <p:cxnSp>
            <p:nvCxnSpPr>
              <p:cNvPr id="118" name="直接连接符 117"/>
              <p:cNvCxnSpPr/>
              <p:nvPr/>
            </p:nvCxnSpPr>
            <p:spPr>
              <a:xfrm>
                <a:off x="1835696" y="3147814"/>
                <a:ext cx="0" cy="432048"/>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4211960" y="3147814"/>
                <a:ext cx="0" cy="432048"/>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491880" y="3579862"/>
                <a:ext cx="0" cy="432048"/>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627784" y="3579862"/>
                <a:ext cx="0" cy="432048"/>
              </a:xfrm>
              <a:prstGeom prst="line">
                <a:avLst/>
              </a:prstGeom>
              <a:ln>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10" name="矩形 109"/>
            <p:cNvSpPr/>
            <p:nvPr/>
          </p:nvSpPr>
          <p:spPr>
            <a:xfrm>
              <a:off x="2795016" y="3398640"/>
              <a:ext cx="393056" cy="369332"/>
            </a:xfrm>
            <a:prstGeom prst="rect">
              <a:avLst/>
            </a:prstGeom>
          </p:spPr>
          <p:txBody>
            <a:bodyPr wrap="none">
              <a:spAutoFit/>
            </a:bodyPr>
            <a:lstStyle/>
            <a:p>
              <a:pPr defTabSz="685800" fontAlgn="auto">
                <a:spcBef>
                  <a:spcPts val="0"/>
                </a:spcBef>
                <a:spcAft>
                  <a:spcPts val="0"/>
                </a:spcAft>
                <a:defRPr/>
              </a:pPr>
              <a:r>
                <a:rPr lang="en-US" altLang="zh-CN" dirty="0">
                  <a:solidFill>
                    <a:srgbClr val="FF0000"/>
                  </a:solidFill>
                  <a:latin typeface="Candara"/>
                  <a:ea typeface="华文楷体" panose="02010600040101010101" pitchFamily="2" charset="-122"/>
                </a:rPr>
                <a:t>P1</a:t>
              </a:r>
            </a:p>
          </p:txBody>
        </p:sp>
      </p:grpSp>
      <p:grpSp>
        <p:nvGrpSpPr>
          <p:cNvPr id="122" name="组合 121"/>
          <p:cNvGrpSpPr/>
          <p:nvPr/>
        </p:nvGrpSpPr>
        <p:grpSpPr>
          <a:xfrm>
            <a:off x="121096" y="2651888"/>
            <a:ext cx="2400554" cy="936103"/>
            <a:chOff x="1811408" y="3147814"/>
            <a:chExt cx="2400554" cy="936104"/>
          </a:xfrm>
        </p:grpSpPr>
        <p:grpSp>
          <p:nvGrpSpPr>
            <p:cNvPr id="123" name="组合 122"/>
            <p:cNvGrpSpPr/>
            <p:nvPr/>
          </p:nvGrpSpPr>
          <p:grpSpPr>
            <a:xfrm>
              <a:off x="1811408" y="3147814"/>
              <a:ext cx="2400554" cy="936104"/>
              <a:chOff x="1811407" y="3147814"/>
              <a:chExt cx="2400553" cy="936104"/>
            </a:xfrm>
          </p:grpSpPr>
          <p:cxnSp>
            <p:nvCxnSpPr>
              <p:cNvPr id="125" name="直接连接符 124"/>
              <p:cNvCxnSpPr/>
              <p:nvPr/>
            </p:nvCxnSpPr>
            <p:spPr>
              <a:xfrm>
                <a:off x="1835696" y="3147814"/>
                <a:ext cx="2368365"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1835696" y="3579862"/>
                <a:ext cx="792088"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3491880" y="3579862"/>
                <a:ext cx="7200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2627784" y="4011910"/>
                <a:ext cx="86409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29" name="矩形 128"/>
              <p:cNvSpPr/>
              <p:nvPr/>
            </p:nvSpPr>
            <p:spPr>
              <a:xfrm>
                <a:off x="1811407" y="3174526"/>
                <a:ext cx="760144"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L</a:t>
                </a:r>
                <a:r>
                  <a:rPr lang="zh-CN" altLang="en-US" dirty="0">
                    <a:solidFill>
                      <a:prstClr val="black"/>
                    </a:solidFill>
                    <a:latin typeface="Candara"/>
                    <a:ea typeface="华文楷体" panose="02010600040101010101" pitchFamily="2" charset="-122"/>
                  </a:rPr>
                  <a:t>程序</a:t>
                </a:r>
              </a:p>
            </p:txBody>
          </p:sp>
          <p:sp>
            <p:nvSpPr>
              <p:cNvPr id="130" name="矩形 129"/>
              <p:cNvSpPr/>
              <p:nvPr/>
            </p:nvSpPr>
            <p:spPr>
              <a:xfrm>
                <a:off x="3419872" y="3188390"/>
                <a:ext cx="780983"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B</a:t>
                </a:r>
                <a:r>
                  <a:rPr lang="zh-CN" altLang="en-US" dirty="0">
                    <a:solidFill>
                      <a:prstClr val="black"/>
                    </a:solidFill>
                    <a:latin typeface="Candara"/>
                    <a:ea typeface="华文楷体" panose="02010600040101010101" pitchFamily="2" charset="-122"/>
                  </a:rPr>
                  <a:t>代码</a:t>
                </a:r>
              </a:p>
            </p:txBody>
          </p:sp>
          <p:sp>
            <p:nvSpPr>
              <p:cNvPr id="131" name="矩形 130"/>
              <p:cNvSpPr/>
              <p:nvPr/>
            </p:nvSpPr>
            <p:spPr>
              <a:xfrm>
                <a:off x="2649234" y="3714586"/>
                <a:ext cx="760144" cy="369332"/>
              </a:xfrm>
              <a:prstGeom prst="rect">
                <a:avLst/>
              </a:prstGeom>
            </p:spPr>
            <p:txBody>
              <a:bodyPr wrap="none">
                <a:spAutoFit/>
              </a:bodyPr>
              <a:lstStyle/>
              <a:p>
                <a:pPr defTabSz="685800" fontAlgn="auto">
                  <a:spcBef>
                    <a:spcPts val="0"/>
                  </a:spcBef>
                  <a:spcAft>
                    <a:spcPts val="0"/>
                  </a:spcAft>
                  <a:defRPr/>
                </a:pPr>
                <a:r>
                  <a:rPr lang="en-US" altLang="zh-CN" dirty="0">
                    <a:solidFill>
                      <a:srgbClr val="073E87"/>
                    </a:solidFill>
                    <a:latin typeface="Candara"/>
                    <a:ea typeface="华文楷体" panose="02010600040101010101" pitchFamily="2" charset="-122"/>
                  </a:rPr>
                  <a:t>L</a:t>
                </a:r>
                <a:r>
                  <a:rPr lang="zh-CN" altLang="en-US" dirty="0">
                    <a:solidFill>
                      <a:srgbClr val="073E87"/>
                    </a:solidFill>
                    <a:latin typeface="Candara"/>
                    <a:ea typeface="华文楷体" panose="02010600040101010101" pitchFamily="2" charset="-122"/>
                  </a:rPr>
                  <a:t>语言</a:t>
                </a:r>
                <a:endParaRPr lang="en-US" altLang="zh-CN" dirty="0">
                  <a:solidFill>
                    <a:srgbClr val="073E87"/>
                  </a:solidFill>
                  <a:latin typeface="Candara"/>
                  <a:ea typeface="华文楷体" panose="02010600040101010101" pitchFamily="2" charset="-122"/>
                </a:endParaRPr>
              </a:p>
            </p:txBody>
          </p:sp>
          <p:cxnSp>
            <p:nvCxnSpPr>
              <p:cNvPr id="132" name="直接连接符 131"/>
              <p:cNvCxnSpPr/>
              <p:nvPr/>
            </p:nvCxnSpPr>
            <p:spPr>
              <a:xfrm>
                <a:off x="1835696" y="3147814"/>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4211960" y="3147814"/>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91880" y="3579862"/>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2627784" y="3579862"/>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4" name="矩形 123"/>
            <p:cNvSpPr/>
            <p:nvPr/>
          </p:nvSpPr>
          <p:spPr>
            <a:xfrm>
              <a:off x="2795016" y="3398640"/>
              <a:ext cx="478016" cy="369332"/>
            </a:xfrm>
            <a:prstGeom prst="rect">
              <a:avLst/>
            </a:prstGeom>
          </p:spPr>
          <p:txBody>
            <a:bodyPr wrap="none">
              <a:spAutoFit/>
            </a:bodyPr>
            <a:lstStyle/>
            <a:p>
              <a:pPr defTabSz="685800" fontAlgn="auto">
                <a:spcBef>
                  <a:spcPts val="0"/>
                </a:spcBef>
                <a:spcAft>
                  <a:spcPts val="0"/>
                </a:spcAft>
                <a:defRPr/>
              </a:pPr>
              <a:r>
                <a:rPr lang="en-US" altLang="zh-CN" dirty="0">
                  <a:solidFill>
                    <a:srgbClr val="FF0000"/>
                  </a:solidFill>
                  <a:latin typeface="Candara"/>
                  <a:ea typeface="华文楷体" panose="02010600040101010101" pitchFamily="2" charset="-122"/>
                </a:rPr>
                <a:t>P2’</a:t>
              </a:r>
            </a:p>
          </p:txBody>
        </p:sp>
      </p:grpSp>
      <p:grpSp>
        <p:nvGrpSpPr>
          <p:cNvPr id="136" name="组合 135"/>
          <p:cNvGrpSpPr/>
          <p:nvPr/>
        </p:nvGrpSpPr>
        <p:grpSpPr>
          <a:xfrm>
            <a:off x="3455272" y="2663048"/>
            <a:ext cx="2400554" cy="936104"/>
            <a:chOff x="1811407" y="3147814"/>
            <a:chExt cx="2400553" cy="936104"/>
          </a:xfrm>
        </p:grpSpPr>
        <p:grpSp>
          <p:nvGrpSpPr>
            <p:cNvPr id="137" name="组合 136"/>
            <p:cNvGrpSpPr/>
            <p:nvPr/>
          </p:nvGrpSpPr>
          <p:grpSpPr>
            <a:xfrm>
              <a:off x="1811407" y="3147814"/>
              <a:ext cx="2400553" cy="936104"/>
              <a:chOff x="1811407" y="3147814"/>
              <a:chExt cx="2400553" cy="936104"/>
            </a:xfrm>
          </p:grpSpPr>
          <p:cxnSp>
            <p:nvCxnSpPr>
              <p:cNvPr id="139" name="直接连接符 138"/>
              <p:cNvCxnSpPr/>
              <p:nvPr/>
            </p:nvCxnSpPr>
            <p:spPr>
              <a:xfrm>
                <a:off x="1835696" y="3147814"/>
                <a:ext cx="2368365"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1835696" y="3579862"/>
                <a:ext cx="792088"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3491880" y="3579862"/>
                <a:ext cx="720080"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2627784" y="4011910"/>
                <a:ext cx="864096"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1811407" y="3174526"/>
                <a:ext cx="760144"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L</a:t>
                </a:r>
                <a:r>
                  <a:rPr lang="zh-CN" altLang="en-US" dirty="0">
                    <a:solidFill>
                      <a:prstClr val="black"/>
                    </a:solidFill>
                    <a:latin typeface="Candara"/>
                    <a:ea typeface="华文楷体" panose="02010600040101010101" pitchFamily="2" charset="-122"/>
                  </a:rPr>
                  <a:t>程序</a:t>
                </a:r>
              </a:p>
            </p:txBody>
          </p:sp>
          <p:sp>
            <p:nvSpPr>
              <p:cNvPr id="144" name="矩形 143"/>
              <p:cNvSpPr/>
              <p:nvPr/>
            </p:nvSpPr>
            <p:spPr>
              <a:xfrm>
                <a:off x="3419872" y="3188390"/>
                <a:ext cx="780983"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B</a:t>
                </a:r>
                <a:r>
                  <a:rPr lang="zh-CN" altLang="en-US" dirty="0">
                    <a:solidFill>
                      <a:prstClr val="black"/>
                    </a:solidFill>
                    <a:latin typeface="Candara"/>
                    <a:ea typeface="华文楷体" panose="02010600040101010101" pitchFamily="2" charset="-122"/>
                  </a:rPr>
                  <a:t>代码</a:t>
                </a:r>
              </a:p>
            </p:txBody>
          </p:sp>
          <p:sp>
            <p:nvSpPr>
              <p:cNvPr id="145" name="矩形 144"/>
              <p:cNvSpPr/>
              <p:nvPr/>
            </p:nvSpPr>
            <p:spPr>
              <a:xfrm>
                <a:off x="2683403" y="3714586"/>
                <a:ext cx="788999" cy="369332"/>
              </a:xfrm>
              <a:prstGeom prst="rect">
                <a:avLst/>
              </a:prstGeom>
            </p:spPr>
            <p:txBody>
              <a:bodyPr wrap="none">
                <a:spAutoFit/>
              </a:bodyPr>
              <a:lstStyle/>
              <a:p>
                <a:pPr defTabSz="685800" fontAlgn="auto">
                  <a:spcBef>
                    <a:spcPts val="0"/>
                  </a:spcBef>
                  <a:spcAft>
                    <a:spcPts val="0"/>
                  </a:spcAft>
                  <a:defRPr/>
                </a:pPr>
                <a:r>
                  <a:rPr lang="en-US" altLang="zh-CN" dirty="0">
                    <a:solidFill>
                      <a:srgbClr val="073E87">
                        <a:lumMod val="60000"/>
                        <a:lumOff val="40000"/>
                      </a:srgbClr>
                    </a:solidFill>
                    <a:latin typeface="Candara"/>
                    <a:ea typeface="华文楷体" panose="02010600040101010101" pitchFamily="2" charset="-122"/>
                  </a:rPr>
                  <a:t>A</a:t>
                </a:r>
                <a:r>
                  <a:rPr lang="zh-CN" altLang="en-US" dirty="0">
                    <a:solidFill>
                      <a:srgbClr val="073E87">
                        <a:lumMod val="60000"/>
                        <a:lumOff val="40000"/>
                      </a:srgbClr>
                    </a:solidFill>
                    <a:latin typeface="Candara"/>
                    <a:ea typeface="华文楷体" panose="02010600040101010101" pitchFamily="2" charset="-122"/>
                  </a:rPr>
                  <a:t>语言</a:t>
                </a:r>
                <a:endParaRPr lang="en-US" altLang="zh-CN" dirty="0">
                  <a:solidFill>
                    <a:srgbClr val="073E87">
                      <a:lumMod val="60000"/>
                      <a:lumOff val="40000"/>
                    </a:srgbClr>
                  </a:solidFill>
                  <a:latin typeface="Candara"/>
                  <a:ea typeface="华文楷体" panose="02010600040101010101" pitchFamily="2" charset="-122"/>
                </a:endParaRPr>
              </a:p>
            </p:txBody>
          </p:sp>
          <p:cxnSp>
            <p:nvCxnSpPr>
              <p:cNvPr id="146" name="直接连接符 145"/>
              <p:cNvCxnSpPr/>
              <p:nvPr/>
            </p:nvCxnSpPr>
            <p:spPr>
              <a:xfrm>
                <a:off x="1835696" y="3147814"/>
                <a:ext cx="0" cy="432048"/>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4211960" y="3147814"/>
                <a:ext cx="0" cy="432048"/>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3491880" y="3579862"/>
                <a:ext cx="0" cy="432048"/>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2627784" y="3579862"/>
                <a:ext cx="0" cy="432048"/>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38" name="矩形 137"/>
            <p:cNvSpPr/>
            <p:nvPr/>
          </p:nvSpPr>
          <p:spPr>
            <a:xfrm>
              <a:off x="2795016" y="3398640"/>
              <a:ext cx="535724" cy="369332"/>
            </a:xfrm>
            <a:prstGeom prst="rect">
              <a:avLst/>
            </a:prstGeom>
          </p:spPr>
          <p:txBody>
            <a:bodyPr wrap="none">
              <a:spAutoFit/>
            </a:bodyPr>
            <a:lstStyle/>
            <a:p>
              <a:pPr defTabSz="685800" fontAlgn="auto">
                <a:spcBef>
                  <a:spcPts val="0"/>
                </a:spcBef>
                <a:spcAft>
                  <a:spcPts val="0"/>
                </a:spcAft>
                <a:defRPr/>
              </a:pPr>
              <a:r>
                <a:rPr lang="en-US" altLang="zh-CN" dirty="0">
                  <a:solidFill>
                    <a:srgbClr val="FF0000"/>
                  </a:solidFill>
                  <a:latin typeface="Candara"/>
                  <a:ea typeface="华文楷体" panose="02010600040101010101" pitchFamily="2" charset="-122"/>
                </a:rPr>
                <a:t>P2’’</a:t>
              </a:r>
            </a:p>
          </p:txBody>
        </p:sp>
      </p:grpSp>
      <p:cxnSp>
        <p:nvCxnSpPr>
          <p:cNvPr id="150" name="直接箭头连接符 149"/>
          <p:cNvCxnSpPr>
            <a:cxnSpLocks/>
          </p:cNvCxnSpPr>
          <p:nvPr/>
        </p:nvCxnSpPr>
        <p:spPr>
          <a:xfrm>
            <a:off x="5799757" y="1469572"/>
            <a:ext cx="751541" cy="543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3" name="组合 192"/>
          <p:cNvGrpSpPr/>
          <p:nvPr/>
        </p:nvGrpSpPr>
        <p:grpSpPr>
          <a:xfrm>
            <a:off x="6527008" y="2147833"/>
            <a:ext cx="2400554" cy="936104"/>
            <a:chOff x="1811407" y="3147814"/>
            <a:chExt cx="2400553" cy="936104"/>
          </a:xfrm>
        </p:grpSpPr>
        <p:grpSp>
          <p:nvGrpSpPr>
            <p:cNvPr id="194" name="组合 193"/>
            <p:cNvGrpSpPr/>
            <p:nvPr/>
          </p:nvGrpSpPr>
          <p:grpSpPr>
            <a:xfrm>
              <a:off x="1811407" y="3147814"/>
              <a:ext cx="2400553" cy="936104"/>
              <a:chOff x="1811407" y="3147814"/>
              <a:chExt cx="2400553" cy="936104"/>
            </a:xfrm>
          </p:grpSpPr>
          <p:cxnSp>
            <p:nvCxnSpPr>
              <p:cNvPr id="196" name="直接连接符 195"/>
              <p:cNvCxnSpPr/>
              <p:nvPr/>
            </p:nvCxnSpPr>
            <p:spPr>
              <a:xfrm>
                <a:off x="1835696" y="3147814"/>
                <a:ext cx="236836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1835696" y="3579862"/>
                <a:ext cx="79208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3491880" y="3579862"/>
                <a:ext cx="72008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2627784" y="4011910"/>
                <a:ext cx="86409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0" name="矩形 199"/>
              <p:cNvSpPr/>
              <p:nvPr/>
            </p:nvSpPr>
            <p:spPr>
              <a:xfrm>
                <a:off x="1811407" y="3174526"/>
                <a:ext cx="760144"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L</a:t>
                </a:r>
                <a:r>
                  <a:rPr lang="zh-CN" altLang="en-US" dirty="0">
                    <a:solidFill>
                      <a:prstClr val="black"/>
                    </a:solidFill>
                    <a:latin typeface="Candara"/>
                    <a:ea typeface="华文楷体" panose="02010600040101010101" pitchFamily="2" charset="-122"/>
                  </a:rPr>
                  <a:t>程序</a:t>
                </a:r>
              </a:p>
            </p:txBody>
          </p:sp>
          <p:sp>
            <p:nvSpPr>
              <p:cNvPr id="201" name="矩形 200"/>
              <p:cNvSpPr/>
              <p:nvPr/>
            </p:nvSpPr>
            <p:spPr>
              <a:xfrm>
                <a:off x="3419872" y="3188390"/>
                <a:ext cx="780983"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B</a:t>
                </a:r>
                <a:r>
                  <a:rPr lang="zh-CN" altLang="en-US" dirty="0">
                    <a:solidFill>
                      <a:prstClr val="black"/>
                    </a:solidFill>
                    <a:latin typeface="Candara"/>
                    <a:ea typeface="华文楷体" panose="02010600040101010101" pitchFamily="2" charset="-122"/>
                  </a:rPr>
                  <a:t>代码</a:t>
                </a:r>
              </a:p>
            </p:txBody>
          </p:sp>
          <p:sp>
            <p:nvSpPr>
              <p:cNvPr id="202" name="矩形 201"/>
              <p:cNvSpPr/>
              <p:nvPr/>
            </p:nvSpPr>
            <p:spPr>
              <a:xfrm>
                <a:off x="2649234" y="3714586"/>
                <a:ext cx="780983" cy="369332"/>
              </a:xfrm>
              <a:prstGeom prst="rect">
                <a:avLst/>
              </a:prstGeom>
            </p:spPr>
            <p:txBody>
              <a:bodyPr wrap="none">
                <a:spAutoFit/>
              </a:bodyPr>
              <a:lstStyle/>
              <a:p>
                <a:pPr defTabSz="685800" fontAlgn="auto">
                  <a:spcBef>
                    <a:spcPts val="0"/>
                  </a:spcBef>
                  <a:spcAft>
                    <a:spcPts val="0"/>
                  </a:spcAft>
                  <a:defRPr/>
                </a:pPr>
                <a:r>
                  <a:rPr lang="en-US" altLang="zh-CN" dirty="0">
                    <a:solidFill>
                      <a:srgbClr val="31B6FD"/>
                    </a:solidFill>
                    <a:latin typeface="Candara"/>
                    <a:ea typeface="华文楷体" panose="02010600040101010101" pitchFamily="2" charset="-122"/>
                  </a:rPr>
                  <a:t>B</a:t>
                </a:r>
                <a:r>
                  <a:rPr lang="zh-CN" altLang="en-US" dirty="0">
                    <a:solidFill>
                      <a:srgbClr val="31B6FD"/>
                    </a:solidFill>
                    <a:latin typeface="Candara"/>
                    <a:ea typeface="华文楷体" panose="02010600040101010101" pitchFamily="2" charset="-122"/>
                  </a:rPr>
                  <a:t>语言</a:t>
                </a:r>
                <a:endParaRPr lang="en-US" altLang="zh-CN" dirty="0">
                  <a:solidFill>
                    <a:srgbClr val="31B6FD"/>
                  </a:solidFill>
                  <a:latin typeface="Candara"/>
                  <a:ea typeface="华文楷体" panose="02010600040101010101" pitchFamily="2" charset="-122"/>
                </a:endParaRPr>
              </a:p>
            </p:txBody>
          </p:sp>
          <p:cxnSp>
            <p:nvCxnSpPr>
              <p:cNvPr id="203" name="直接连接符 202"/>
              <p:cNvCxnSpPr/>
              <p:nvPr/>
            </p:nvCxnSpPr>
            <p:spPr>
              <a:xfrm>
                <a:off x="1835696" y="3147814"/>
                <a:ext cx="0" cy="4320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4211960" y="3147814"/>
                <a:ext cx="0" cy="4320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3491880" y="3579862"/>
                <a:ext cx="0" cy="4320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2627784" y="3579862"/>
                <a:ext cx="0" cy="43204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5" name="矩形 194"/>
            <p:cNvSpPr/>
            <p:nvPr/>
          </p:nvSpPr>
          <p:spPr>
            <a:xfrm>
              <a:off x="2795016" y="3398640"/>
              <a:ext cx="420308" cy="369332"/>
            </a:xfrm>
            <a:prstGeom prst="rect">
              <a:avLst/>
            </a:prstGeom>
          </p:spPr>
          <p:txBody>
            <a:bodyPr wrap="none">
              <a:spAutoFit/>
            </a:bodyPr>
            <a:lstStyle/>
            <a:p>
              <a:pPr defTabSz="685800" fontAlgn="auto">
                <a:spcBef>
                  <a:spcPts val="0"/>
                </a:spcBef>
                <a:spcAft>
                  <a:spcPts val="0"/>
                </a:spcAft>
                <a:defRPr/>
              </a:pPr>
              <a:r>
                <a:rPr lang="en-US" altLang="zh-CN" dirty="0">
                  <a:solidFill>
                    <a:srgbClr val="FF0000"/>
                  </a:solidFill>
                  <a:latin typeface="Candara"/>
                  <a:ea typeface="华文楷体" panose="02010600040101010101" pitchFamily="2" charset="-122"/>
                </a:rPr>
                <a:t>P2</a:t>
              </a:r>
            </a:p>
          </p:txBody>
        </p:sp>
      </p:grpSp>
      <p:grpSp>
        <p:nvGrpSpPr>
          <p:cNvPr id="208" name="组合 207"/>
          <p:cNvGrpSpPr/>
          <p:nvPr/>
        </p:nvGrpSpPr>
        <p:grpSpPr>
          <a:xfrm>
            <a:off x="1750865" y="2171414"/>
            <a:ext cx="2400554" cy="936104"/>
            <a:chOff x="1811407" y="3147814"/>
            <a:chExt cx="2400553" cy="936104"/>
          </a:xfrm>
        </p:grpSpPr>
        <p:cxnSp>
          <p:nvCxnSpPr>
            <p:cNvPr id="210" name="直接连接符 209"/>
            <p:cNvCxnSpPr/>
            <p:nvPr/>
          </p:nvCxnSpPr>
          <p:spPr>
            <a:xfrm>
              <a:off x="1835696" y="3147814"/>
              <a:ext cx="2368365"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1835696" y="3579862"/>
              <a:ext cx="792088"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3491880" y="3579862"/>
              <a:ext cx="72008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2627784" y="4011910"/>
              <a:ext cx="86409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14" name="矩形 213"/>
            <p:cNvSpPr/>
            <p:nvPr/>
          </p:nvSpPr>
          <p:spPr>
            <a:xfrm>
              <a:off x="1811407" y="3174526"/>
              <a:ext cx="760144"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L</a:t>
              </a:r>
              <a:r>
                <a:rPr lang="zh-CN" altLang="en-US" dirty="0">
                  <a:solidFill>
                    <a:prstClr val="black"/>
                  </a:solidFill>
                  <a:latin typeface="Candara"/>
                  <a:ea typeface="华文楷体" panose="02010600040101010101" pitchFamily="2" charset="-122"/>
                </a:rPr>
                <a:t>程序</a:t>
              </a:r>
            </a:p>
          </p:txBody>
        </p:sp>
        <p:sp>
          <p:nvSpPr>
            <p:cNvPr id="215" name="矩形 214"/>
            <p:cNvSpPr/>
            <p:nvPr/>
          </p:nvSpPr>
          <p:spPr>
            <a:xfrm>
              <a:off x="3419872" y="3188390"/>
              <a:ext cx="780983" cy="369332"/>
            </a:xfrm>
            <a:prstGeom prst="rect">
              <a:avLst/>
            </a:prstGeom>
          </p:spPr>
          <p:txBody>
            <a:bodyPr wrap="none">
              <a:spAutoFit/>
            </a:bodyPr>
            <a:lstStyle/>
            <a:p>
              <a:pPr defTabSz="685800" fontAlgn="auto">
                <a:spcBef>
                  <a:spcPts val="0"/>
                </a:spcBef>
                <a:spcAft>
                  <a:spcPts val="0"/>
                </a:spcAft>
                <a:defRPr/>
              </a:pPr>
              <a:r>
                <a:rPr lang="en-US" altLang="zh-CN" dirty="0">
                  <a:solidFill>
                    <a:prstClr val="black"/>
                  </a:solidFill>
                  <a:latin typeface="Candara"/>
                  <a:ea typeface="华文楷体" panose="02010600040101010101" pitchFamily="2" charset="-122"/>
                </a:rPr>
                <a:t>B</a:t>
              </a:r>
              <a:r>
                <a:rPr lang="zh-CN" altLang="en-US" dirty="0">
                  <a:solidFill>
                    <a:prstClr val="black"/>
                  </a:solidFill>
                  <a:latin typeface="Candara"/>
                  <a:ea typeface="华文楷体" panose="02010600040101010101" pitchFamily="2" charset="-122"/>
                </a:rPr>
                <a:t>代码</a:t>
              </a:r>
            </a:p>
          </p:txBody>
        </p:sp>
        <p:sp>
          <p:nvSpPr>
            <p:cNvPr id="216" name="矩形 215"/>
            <p:cNvSpPr/>
            <p:nvPr/>
          </p:nvSpPr>
          <p:spPr>
            <a:xfrm>
              <a:off x="2649234" y="3714586"/>
              <a:ext cx="760144" cy="369332"/>
            </a:xfrm>
            <a:prstGeom prst="rect">
              <a:avLst/>
            </a:prstGeom>
          </p:spPr>
          <p:txBody>
            <a:bodyPr wrap="none">
              <a:spAutoFit/>
            </a:bodyPr>
            <a:lstStyle/>
            <a:p>
              <a:pPr defTabSz="685800" fontAlgn="auto">
                <a:spcBef>
                  <a:spcPts val="0"/>
                </a:spcBef>
                <a:spcAft>
                  <a:spcPts val="0"/>
                </a:spcAft>
                <a:defRPr/>
              </a:pPr>
              <a:r>
                <a:rPr lang="en-US" altLang="zh-CN" dirty="0">
                  <a:solidFill>
                    <a:srgbClr val="073E87"/>
                  </a:solidFill>
                  <a:latin typeface="Candara"/>
                  <a:ea typeface="华文楷体" panose="02010600040101010101" pitchFamily="2" charset="-122"/>
                </a:rPr>
                <a:t>L</a:t>
              </a:r>
              <a:r>
                <a:rPr lang="zh-CN" altLang="en-US" dirty="0">
                  <a:solidFill>
                    <a:srgbClr val="073E87"/>
                  </a:solidFill>
                  <a:latin typeface="Candara"/>
                  <a:ea typeface="华文楷体" panose="02010600040101010101" pitchFamily="2" charset="-122"/>
                </a:rPr>
                <a:t>语言</a:t>
              </a:r>
              <a:endParaRPr lang="en-US" altLang="zh-CN" dirty="0">
                <a:solidFill>
                  <a:srgbClr val="073E87"/>
                </a:solidFill>
                <a:latin typeface="Candara"/>
                <a:ea typeface="华文楷体" panose="02010600040101010101" pitchFamily="2" charset="-122"/>
              </a:endParaRPr>
            </a:p>
          </p:txBody>
        </p:sp>
        <p:cxnSp>
          <p:nvCxnSpPr>
            <p:cNvPr id="217" name="直接连接符 216"/>
            <p:cNvCxnSpPr/>
            <p:nvPr/>
          </p:nvCxnSpPr>
          <p:spPr>
            <a:xfrm>
              <a:off x="1835696" y="3147814"/>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a:off x="4211960" y="3147814"/>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3491880" y="3579862"/>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627784" y="3579862"/>
              <a:ext cx="0" cy="43204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09" name="矩形 208"/>
          <p:cNvSpPr/>
          <p:nvPr/>
        </p:nvSpPr>
        <p:spPr>
          <a:xfrm>
            <a:off x="2734475" y="2422240"/>
            <a:ext cx="478016" cy="369332"/>
          </a:xfrm>
          <a:prstGeom prst="rect">
            <a:avLst/>
          </a:prstGeom>
        </p:spPr>
        <p:txBody>
          <a:bodyPr wrap="none">
            <a:spAutoFit/>
          </a:bodyPr>
          <a:lstStyle/>
          <a:p>
            <a:pPr defTabSz="685800" fontAlgn="auto">
              <a:spcBef>
                <a:spcPts val="0"/>
              </a:spcBef>
              <a:spcAft>
                <a:spcPts val="0"/>
              </a:spcAft>
              <a:defRPr/>
            </a:pPr>
            <a:r>
              <a:rPr lang="en-US" altLang="zh-CN" dirty="0">
                <a:solidFill>
                  <a:srgbClr val="FF0000"/>
                </a:solidFill>
                <a:latin typeface="Candara"/>
                <a:ea typeface="华文楷体" panose="02010600040101010101" pitchFamily="2" charset="-122"/>
              </a:rPr>
              <a:t>P2’</a:t>
            </a:r>
          </a:p>
        </p:txBody>
      </p:sp>
    </p:spTree>
    <p:extLst>
      <p:ext uri="{BB962C8B-B14F-4D97-AF65-F5344CB8AC3E}">
        <p14:creationId xmlns:p14="http://schemas.microsoft.com/office/powerpoint/2010/main" val="420511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p:cTn id="7" dur="500" fill="hold"/>
                                        <p:tgtEl>
                                          <p:spTgt spid="108"/>
                                        </p:tgtEl>
                                        <p:attrNameLst>
                                          <p:attrName>ppt_w</p:attrName>
                                        </p:attrNameLst>
                                      </p:cBhvr>
                                      <p:tavLst>
                                        <p:tav tm="0">
                                          <p:val>
                                            <p:fltVal val="0"/>
                                          </p:val>
                                        </p:tav>
                                        <p:tav tm="100000">
                                          <p:val>
                                            <p:strVal val="#ppt_w"/>
                                          </p:val>
                                        </p:tav>
                                      </p:tavLst>
                                    </p:anim>
                                    <p:anim calcmode="lin" valueType="num">
                                      <p:cBhvr>
                                        <p:cTn id="8" dur="500" fill="hold"/>
                                        <p:tgtEl>
                                          <p:spTgt spid="108"/>
                                        </p:tgtEl>
                                        <p:attrNameLst>
                                          <p:attrName>ppt_h</p:attrName>
                                        </p:attrNameLst>
                                      </p:cBhvr>
                                      <p:tavLst>
                                        <p:tav tm="0">
                                          <p:val>
                                            <p:fltVal val="0"/>
                                          </p:val>
                                        </p:tav>
                                        <p:tav tm="100000">
                                          <p:val>
                                            <p:strVal val="#ppt_h"/>
                                          </p:val>
                                        </p:tav>
                                      </p:tavLst>
                                    </p:anim>
                                    <p:animEffect transition="in" filter="fade">
                                      <p:cBhvr>
                                        <p:cTn id="9" dur="500"/>
                                        <p:tgtEl>
                                          <p:spTgt spid="10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2"/>
                                        </p:tgtEl>
                                        <p:attrNameLst>
                                          <p:attrName>style.visibility</p:attrName>
                                        </p:attrNameLst>
                                      </p:cBhvr>
                                      <p:to>
                                        <p:strVal val="visible"/>
                                      </p:to>
                                    </p:set>
                                    <p:anim calcmode="lin" valueType="num">
                                      <p:cBhvr>
                                        <p:cTn id="14" dur="500" fill="hold"/>
                                        <p:tgtEl>
                                          <p:spTgt spid="122"/>
                                        </p:tgtEl>
                                        <p:attrNameLst>
                                          <p:attrName>ppt_w</p:attrName>
                                        </p:attrNameLst>
                                      </p:cBhvr>
                                      <p:tavLst>
                                        <p:tav tm="0">
                                          <p:val>
                                            <p:fltVal val="0"/>
                                          </p:val>
                                        </p:tav>
                                        <p:tav tm="100000">
                                          <p:val>
                                            <p:strVal val="#ppt_w"/>
                                          </p:val>
                                        </p:tav>
                                      </p:tavLst>
                                    </p:anim>
                                    <p:anim calcmode="lin" valueType="num">
                                      <p:cBhvr>
                                        <p:cTn id="15" dur="500" fill="hold"/>
                                        <p:tgtEl>
                                          <p:spTgt spid="122"/>
                                        </p:tgtEl>
                                        <p:attrNameLst>
                                          <p:attrName>ppt_h</p:attrName>
                                        </p:attrNameLst>
                                      </p:cBhvr>
                                      <p:tavLst>
                                        <p:tav tm="0">
                                          <p:val>
                                            <p:fltVal val="0"/>
                                          </p:val>
                                        </p:tav>
                                        <p:tav tm="100000">
                                          <p:val>
                                            <p:strVal val="#ppt_h"/>
                                          </p:val>
                                        </p:tav>
                                      </p:tavLst>
                                    </p:anim>
                                    <p:animEffect transition="in" filter="fade">
                                      <p:cBhvr>
                                        <p:cTn id="16" dur="500"/>
                                        <p:tgtEl>
                                          <p:spTgt spid="1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36"/>
                                        </p:tgtEl>
                                        <p:attrNameLst>
                                          <p:attrName>style.visibility</p:attrName>
                                        </p:attrNameLst>
                                      </p:cBhvr>
                                      <p:to>
                                        <p:strVal val="visible"/>
                                      </p:to>
                                    </p:set>
                                    <p:anim calcmode="lin" valueType="num">
                                      <p:cBhvr>
                                        <p:cTn id="21" dur="500" fill="hold"/>
                                        <p:tgtEl>
                                          <p:spTgt spid="136"/>
                                        </p:tgtEl>
                                        <p:attrNameLst>
                                          <p:attrName>ppt_w</p:attrName>
                                        </p:attrNameLst>
                                      </p:cBhvr>
                                      <p:tavLst>
                                        <p:tav tm="0">
                                          <p:val>
                                            <p:fltVal val="0"/>
                                          </p:val>
                                        </p:tav>
                                        <p:tav tm="100000">
                                          <p:val>
                                            <p:strVal val="#ppt_w"/>
                                          </p:val>
                                        </p:tav>
                                      </p:tavLst>
                                    </p:anim>
                                    <p:anim calcmode="lin" valueType="num">
                                      <p:cBhvr>
                                        <p:cTn id="22" dur="500" fill="hold"/>
                                        <p:tgtEl>
                                          <p:spTgt spid="136"/>
                                        </p:tgtEl>
                                        <p:attrNameLst>
                                          <p:attrName>ppt_h</p:attrName>
                                        </p:attrNameLst>
                                      </p:cBhvr>
                                      <p:tavLst>
                                        <p:tav tm="0">
                                          <p:val>
                                            <p:fltVal val="0"/>
                                          </p:val>
                                        </p:tav>
                                        <p:tav tm="100000">
                                          <p:val>
                                            <p:strVal val="#ppt_h"/>
                                          </p:val>
                                        </p:tav>
                                      </p:tavLst>
                                    </p:anim>
                                    <p:animEffect transition="in" filter="fade">
                                      <p:cBhvr>
                                        <p:cTn id="23" dur="500"/>
                                        <p:tgtEl>
                                          <p:spTgt spid="13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0"/>
                                        </p:tgtEl>
                                        <p:attrNameLst>
                                          <p:attrName>style.visibility</p:attrName>
                                        </p:attrNameLst>
                                      </p:cBhvr>
                                      <p:to>
                                        <p:strVal val="visible"/>
                                      </p:to>
                                    </p:set>
                                    <p:anim calcmode="lin" valueType="num">
                                      <p:cBhvr>
                                        <p:cTn id="28" dur="500" fill="hold"/>
                                        <p:tgtEl>
                                          <p:spTgt spid="150"/>
                                        </p:tgtEl>
                                        <p:attrNameLst>
                                          <p:attrName>ppt_w</p:attrName>
                                        </p:attrNameLst>
                                      </p:cBhvr>
                                      <p:tavLst>
                                        <p:tav tm="0">
                                          <p:val>
                                            <p:fltVal val="0"/>
                                          </p:val>
                                        </p:tav>
                                        <p:tav tm="100000">
                                          <p:val>
                                            <p:strVal val="#ppt_w"/>
                                          </p:val>
                                        </p:tav>
                                      </p:tavLst>
                                    </p:anim>
                                    <p:anim calcmode="lin" valueType="num">
                                      <p:cBhvr>
                                        <p:cTn id="29" dur="500" fill="hold"/>
                                        <p:tgtEl>
                                          <p:spTgt spid="150"/>
                                        </p:tgtEl>
                                        <p:attrNameLst>
                                          <p:attrName>ppt_h</p:attrName>
                                        </p:attrNameLst>
                                      </p:cBhvr>
                                      <p:tavLst>
                                        <p:tav tm="0">
                                          <p:val>
                                            <p:fltVal val="0"/>
                                          </p:val>
                                        </p:tav>
                                        <p:tav tm="100000">
                                          <p:val>
                                            <p:strVal val="#ppt_h"/>
                                          </p:val>
                                        </p:tav>
                                      </p:tavLst>
                                    </p:anim>
                                    <p:animEffect transition="in" filter="fade">
                                      <p:cBhvr>
                                        <p:cTn id="30" dur="500"/>
                                        <p:tgtEl>
                                          <p:spTgt spid="150"/>
                                        </p:tgtEl>
                                      </p:cBhvr>
                                    </p:animEffect>
                                  </p:childTnLst>
                                </p:cTn>
                              </p:par>
                              <p:par>
                                <p:cTn id="31" presetID="53" presetClass="entr" presetSubtype="16" fill="hold" nodeType="withEffect">
                                  <p:stCondLst>
                                    <p:cond delay="0"/>
                                  </p:stCondLst>
                                  <p:childTnLst>
                                    <p:set>
                                      <p:cBhvr>
                                        <p:cTn id="32" dur="1" fill="hold">
                                          <p:stCondLst>
                                            <p:cond delay="0"/>
                                          </p:stCondLst>
                                        </p:cTn>
                                        <p:tgtEl>
                                          <p:spTgt spid="193"/>
                                        </p:tgtEl>
                                        <p:attrNameLst>
                                          <p:attrName>style.visibility</p:attrName>
                                        </p:attrNameLst>
                                      </p:cBhvr>
                                      <p:to>
                                        <p:strVal val="visible"/>
                                      </p:to>
                                    </p:set>
                                    <p:anim calcmode="lin" valueType="num">
                                      <p:cBhvr>
                                        <p:cTn id="33" dur="500" fill="hold"/>
                                        <p:tgtEl>
                                          <p:spTgt spid="193"/>
                                        </p:tgtEl>
                                        <p:attrNameLst>
                                          <p:attrName>ppt_w</p:attrName>
                                        </p:attrNameLst>
                                      </p:cBhvr>
                                      <p:tavLst>
                                        <p:tav tm="0">
                                          <p:val>
                                            <p:fltVal val="0"/>
                                          </p:val>
                                        </p:tav>
                                        <p:tav tm="100000">
                                          <p:val>
                                            <p:strVal val="#ppt_w"/>
                                          </p:val>
                                        </p:tav>
                                      </p:tavLst>
                                    </p:anim>
                                    <p:anim calcmode="lin" valueType="num">
                                      <p:cBhvr>
                                        <p:cTn id="34" dur="500" fill="hold"/>
                                        <p:tgtEl>
                                          <p:spTgt spid="193"/>
                                        </p:tgtEl>
                                        <p:attrNameLst>
                                          <p:attrName>ppt_h</p:attrName>
                                        </p:attrNameLst>
                                      </p:cBhvr>
                                      <p:tavLst>
                                        <p:tav tm="0">
                                          <p:val>
                                            <p:fltVal val="0"/>
                                          </p:val>
                                        </p:tav>
                                        <p:tav tm="100000">
                                          <p:val>
                                            <p:strVal val="#ppt_h"/>
                                          </p:val>
                                        </p:tav>
                                      </p:tavLst>
                                    </p:anim>
                                    <p:animEffect transition="in" filter="fade">
                                      <p:cBhvr>
                                        <p:cTn id="35" dur="500"/>
                                        <p:tgtEl>
                                          <p:spTgt spid="193"/>
                                        </p:tgtEl>
                                      </p:cBhvr>
                                    </p:animEffect>
                                  </p:childTnLst>
                                </p:cTn>
                              </p:par>
                            </p:childTnLst>
                          </p:cTn>
                        </p:par>
                      </p:childTnLst>
                    </p:cTn>
                  </p:par>
                  <p:par>
                    <p:cTn id="36" fill="hold">
                      <p:stCondLst>
                        <p:cond delay="indefinite"/>
                      </p:stCondLst>
                      <p:childTnLst>
                        <p:par>
                          <p:cTn id="37" fill="hold">
                            <p:stCondLst>
                              <p:cond delay="0"/>
                            </p:stCondLst>
                            <p:childTnLst>
                              <p:par>
                                <p:cTn id="38" presetID="35" presetClass="path" presetSubtype="0" accel="50000" decel="50000" fill="hold" nodeType="clickEffect">
                                  <p:stCondLst>
                                    <p:cond delay="0"/>
                                  </p:stCondLst>
                                  <p:childTnLst>
                                    <p:animMotion origin="layout" path="M 0.00391 0.00231 L -0.15677 0.00231 " pathEditMode="relative" rAng="0" ptsTypes="AA">
                                      <p:cBhvr>
                                        <p:cTn id="39" dur="1000" fill="hold"/>
                                        <p:tgtEl>
                                          <p:spTgt spid="193"/>
                                        </p:tgtEl>
                                        <p:attrNameLst>
                                          <p:attrName>ppt_x</p:attrName>
                                          <p:attrName>ppt_y</p:attrName>
                                        </p:attrNameLst>
                                      </p:cBhvr>
                                      <p:rCtr x="-8034" y="0"/>
                                    </p:animMotion>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208"/>
                                        </p:tgtEl>
                                        <p:attrNameLst>
                                          <p:attrName>style.visibility</p:attrName>
                                        </p:attrNameLst>
                                      </p:cBhvr>
                                      <p:to>
                                        <p:strVal val="visible"/>
                                      </p:to>
                                    </p:set>
                                    <p:anim calcmode="lin" valueType="num">
                                      <p:cBhvr>
                                        <p:cTn id="44" dur="500" fill="hold"/>
                                        <p:tgtEl>
                                          <p:spTgt spid="208"/>
                                        </p:tgtEl>
                                        <p:attrNameLst>
                                          <p:attrName>ppt_w</p:attrName>
                                        </p:attrNameLst>
                                      </p:cBhvr>
                                      <p:tavLst>
                                        <p:tav tm="0">
                                          <p:val>
                                            <p:fltVal val="0"/>
                                          </p:val>
                                        </p:tav>
                                        <p:tav tm="100000">
                                          <p:val>
                                            <p:strVal val="#ppt_w"/>
                                          </p:val>
                                        </p:tav>
                                      </p:tavLst>
                                    </p:anim>
                                    <p:anim calcmode="lin" valueType="num">
                                      <p:cBhvr>
                                        <p:cTn id="45" dur="500" fill="hold"/>
                                        <p:tgtEl>
                                          <p:spTgt spid="208"/>
                                        </p:tgtEl>
                                        <p:attrNameLst>
                                          <p:attrName>ppt_h</p:attrName>
                                        </p:attrNameLst>
                                      </p:cBhvr>
                                      <p:tavLst>
                                        <p:tav tm="0">
                                          <p:val>
                                            <p:fltVal val="0"/>
                                          </p:val>
                                        </p:tav>
                                        <p:tav tm="100000">
                                          <p:val>
                                            <p:strVal val="#ppt_h"/>
                                          </p:val>
                                        </p:tav>
                                      </p:tavLst>
                                    </p:anim>
                                    <p:animEffect transition="in" filter="fade">
                                      <p:cBhvr>
                                        <p:cTn id="46" dur="500"/>
                                        <p:tgtEl>
                                          <p:spTgt spid="208"/>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09"/>
                                        </p:tgtEl>
                                        <p:attrNameLst>
                                          <p:attrName>style.visibility</p:attrName>
                                        </p:attrNameLst>
                                      </p:cBhvr>
                                      <p:to>
                                        <p:strVal val="visible"/>
                                      </p:to>
                                    </p:set>
                                    <p:anim calcmode="lin" valueType="num">
                                      <p:cBhvr>
                                        <p:cTn id="51" dur="500" fill="hold"/>
                                        <p:tgtEl>
                                          <p:spTgt spid="209"/>
                                        </p:tgtEl>
                                        <p:attrNameLst>
                                          <p:attrName>ppt_w</p:attrName>
                                        </p:attrNameLst>
                                      </p:cBhvr>
                                      <p:tavLst>
                                        <p:tav tm="0">
                                          <p:val>
                                            <p:fltVal val="0"/>
                                          </p:val>
                                        </p:tav>
                                        <p:tav tm="100000">
                                          <p:val>
                                            <p:strVal val="#ppt_w"/>
                                          </p:val>
                                        </p:tav>
                                      </p:tavLst>
                                    </p:anim>
                                    <p:anim calcmode="lin" valueType="num">
                                      <p:cBhvr>
                                        <p:cTn id="52" dur="500" fill="hold"/>
                                        <p:tgtEl>
                                          <p:spTgt spid="209"/>
                                        </p:tgtEl>
                                        <p:attrNameLst>
                                          <p:attrName>ppt_h</p:attrName>
                                        </p:attrNameLst>
                                      </p:cBhvr>
                                      <p:tavLst>
                                        <p:tav tm="0">
                                          <p:val>
                                            <p:fltVal val="0"/>
                                          </p:val>
                                        </p:tav>
                                        <p:tav tm="100000">
                                          <p:val>
                                            <p:strVal val="#ppt_h"/>
                                          </p:val>
                                        </p:tav>
                                      </p:tavLst>
                                    </p:anim>
                                    <p:animEffect transition="in" filter="fade">
                                      <p:cBhvr>
                                        <p:cTn id="53"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a:xfrm>
            <a:off x="755577" y="267495"/>
            <a:ext cx="7931224" cy="360040"/>
          </a:xfrm>
        </p:spPr>
        <p:txBody>
          <a:bodyPr/>
          <a:lstStyle/>
          <a:p>
            <a:r>
              <a:rPr lang="zh-CN" altLang="en-US" sz="3000" spc="300" dirty="0">
                <a:solidFill>
                  <a:schemeClr val="tx1"/>
                </a:solidFill>
                <a:latin typeface="微软雅黑" pitchFamily="34" charset="-122"/>
                <a:ea typeface="微软雅黑" pitchFamily="34" charset="-122"/>
              </a:rPr>
              <a:t>编译程序的生成</a:t>
            </a:r>
            <a:endParaRPr lang="zh-CN" altLang="en-US" sz="3000" dirty="0">
              <a:solidFill>
                <a:schemeClr val="tx1"/>
              </a:solidFill>
              <a:ea typeface="微软雅黑" pitchFamily="34" charset="-122"/>
              <a:cs typeface="Times New Roman" panose="02020603050405020304" pitchFamily="18" charset="0"/>
            </a:endParaRPr>
          </a:p>
        </p:txBody>
      </p:sp>
      <p:sp>
        <p:nvSpPr>
          <p:cNvPr id="14" name="五边形 13"/>
          <p:cNvSpPr/>
          <p:nvPr/>
        </p:nvSpPr>
        <p:spPr>
          <a:xfrm>
            <a:off x="1" y="195486"/>
            <a:ext cx="755576" cy="432048"/>
          </a:xfrm>
          <a:prstGeom prst="homePlate">
            <a:avLst/>
          </a:prstGeom>
          <a:solidFill>
            <a:srgbClr val="4F81BD"/>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grpSp>
        <p:nvGrpSpPr>
          <p:cNvPr id="2" name="组合 14"/>
          <p:cNvGrpSpPr/>
          <p:nvPr/>
        </p:nvGrpSpPr>
        <p:grpSpPr>
          <a:xfrm>
            <a:off x="-785" y="195486"/>
            <a:ext cx="756363" cy="432048"/>
            <a:chOff x="-786" y="195486"/>
            <a:chExt cx="756363" cy="432048"/>
          </a:xfrm>
        </p:grpSpPr>
        <p:sp>
          <p:nvSpPr>
            <p:cNvPr id="19" name="五边形 18"/>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sp>
          <p:nvSpPr>
            <p:cNvPr id="21" name="五边形 20"/>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algn="ctr">
                <a:defRPr/>
              </a:pPr>
              <a:endParaRPr lang="zh-CN" altLang="en-US" kern="0">
                <a:solidFill>
                  <a:prstClr val="white"/>
                </a:solidFill>
                <a:latin typeface="Calibri"/>
              </a:endParaRPr>
            </a:p>
          </p:txBody>
        </p:sp>
      </p:grpSp>
      <p:sp>
        <p:nvSpPr>
          <p:cNvPr id="17" name="内容占位符 2"/>
          <p:cNvSpPr>
            <a:spLocks noGrp="1"/>
          </p:cNvSpPr>
          <p:nvPr>
            <p:ph idx="1"/>
          </p:nvPr>
        </p:nvSpPr>
        <p:spPr>
          <a:xfrm>
            <a:off x="428596" y="843559"/>
            <a:ext cx="7743805" cy="3673711"/>
          </a:xfrm>
        </p:spPr>
        <p:txBody>
          <a:bodyPr>
            <a:normAutofit/>
          </a:bodyPr>
          <a:lstStyle/>
          <a:p>
            <a:pPr algn="just">
              <a:buClrTx/>
              <a:buFont typeface="Wingdings" pitchFamily="2" charset="2"/>
              <a:buChar char="Ø"/>
            </a:pPr>
            <a:r>
              <a:rPr lang="en-US" altLang="zh-CN" sz="2000" b="1" dirty="0">
                <a:solidFill>
                  <a:schemeClr val="tx1"/>
                </a:solidFill>
                <a:latin typeface="楷体" pitchFamily="49" charset="-122"/>
                <a:ea typeface="楷体" pitchFamily="49" charset="-122"/>
              </a:rPr>
              <a:t>1970</a:t>
            </a:r>
            <a:r>
              <a:rPr lang="zh-CN" altLang="en-US" sz="2000" b="1" dirty="0">
                <a:solidFill>
                  <a:schemeClr val="tx1"/>
                </a:solidFill>
                <a:latin typeface="楷体" pitchFamily="49" charset="-122"/>
                <a:ea typeface="楷体" pitchFamily="49" charset="-122"/>
              </a:rPr>
              <a:t>年以前，几乎所有的编译程序都是用</a:t>
            </a:r>
            <a:r>
              <a:rPr lang="zh-CN" altLang="en-US" sz="2000" b="1" dirty="0">
                <a:solidFill>
                  <a:schemeClr val="tx2">
                    <a:lumMod val="60000"/>
                    <a:lumOff val="40000"/>
                  </a:schemeClr>
                </a:solidFill>
                <a:latin typeface="楷体" pitchFamily="49" charset="-122"/>
                <a:ea typeface="楷体" pitchFamily="49" charset="-122"/>
              </a:rPr>
              <a:t>机器语言</a:t>
            </a:r>
            <a:r>
              <a:rPr lang="zh-CN" altLang="en-US" sz="2000" b="1" dirty="0">
                <a:solidFill>
                  <a:schemeClr val="tx1"/>
                </a:solidFill>
                <a:latin typeface="楷体" pitchFamily="49" charset="-122"/>
                <a:ea typeface="楷体" pitchFamily="49" charset="-122"/>
              </a:rPr>
              <a:t>编写的</a:t>
            </a:r>
            <a:endParaRPr lang="en-US" altLang="zh-CN" sz="2000" b="1" dirty="0">
              <a:solidFill>
                <a:schemeClr val="tx1"/>
              </a:solidFill>
              <a:latin typeface="楷体" pitchFamily="49" charset="-122"/>
              <a:ea typeface="楷体" pitchFamily="49" charset="-122"/>
            </a:endParaRPr>
          </a:p>
          <a:p>
            <a:pPr lvl="1" algn="just">
              <a:buClrTx/>
              <a:buFont typeface="Wingdings" pitchFamily="2" charset="2"/>
              <a:buChar char="Ø"/>
            </a:pPr>
            <a:r>
              <a:rPr lang="zh-CN" altLang="en-US" sz="1800" b="1" dirty="0">
                <a:solidFill>
                  <a:schemeClr val="tx1"/>
                </a:solidFill>
                <a:latin typeface="楷体" pitchFamily="49" charset="-122"/>
                <a:ea typeface="楷体" pitchFamily="49" charset="-122"/>
              </a:rPr>
              <a:t>优点：更好地发挥硬件系统的效率</a:t>
            </a:r>
            <a:endParaRPr lang="en-US" altLang="zh-CN" sz="1800" b="1" dirty="0">
              <a:solidFill>
                <a:schemeClr val="tx1"/>
              </a:solidFill>
              <a:latin typeface="楷体" pitchFamily="49" charset="-122"/>
              <a:ea typeface="楷体" pitchFamily="49" charset="-122"/>
            </a:endParaRPr>
          </a:p>
          <a:p>
            <a:pPr lvl="1" algn="just">
              <a:buClrTx/>
              <a:buFont typeface="Wingdings" pitchFamily="2" charset="2"/>
              <a:buChar char="Ø"/>
            </a:pPr>
            <a:r>
              <a:rPr lang="zh-CN" altLang="en-US" sz="1800" b="1" dirty="0">
                <a:solidFill>
                  <a:schemeClr val="tx1"/>
                </a:solidFill>
                <a:latin typeface="楷体" pitchFamily="49" charset="-122"/>
                <a:ea typeface="楷体" pitchFamily="49" charset="-122"/>
              </a:rPr>
              <a:t>缺点：可读性、可靠性、可维护性、编制效率差</a:t>
            </a:r>
          </a:p>
          <a:p>
            <a:pPr lvl="0" algn="just">
              <a:buClrTx/>
              <a:buFont typeface="Wingdings" pitchFamily="2" charset="2"/>
              <a:buChar char="Ø"/>
            </a:pPr>
            <a:r>
              <a:rPr lang="en-US" altLang="zh-CN" sz="2000" b="1" dirty="0">
                <a:solidFill>
                  <a:schemeClr val="tx1"/>
                </a:solidFill>
                <a:latin typeface="楷体" pitchFamily="49" charset="-122"/>
                <a:ea typeface="楷体" pitchFamily="49" charset="-122"/>
              </a:rPr>
              <a:t>1980</a:t>
            </a:r>
            <a:r>
              <a:rPr lang="zh-CN" altLang="en-US" sz="2000" b="1" dirty="0">
                <a:solidFill>
                  <a:schemeClr val="tx1"/>
                </a:solidFill>
                <a:latin typeface="楷体" pitchFamily="49" charset="-122"/>
                <a:ea typeface="楷体" pitchFamily="49" charset="-122"/>
              </a:rPr>
              <a:t>年以后，通常用</a:t>
            </a:r>
            <a:r>
              <a:rPr lang="zh-CN" altLang="en-US" sz="2000" b="1" dirty="0">
                <a:solidFill>
                  <a:schemeClr val="tx2">
                    <a:lumMod val="60000"/>
                    <a:lumOff val="40000"/>
                  </a:schemeClr>
                </a:solidFill>
                <a:latin typeface="楷体" pitchFamily="49" charset="-122"/>
                <a:ea typeface="楷体" pitchFamily="49" charset="-122"/>
              </a:rPr>
              <a:t>高级语言</a:t>
            </a:r>
            <a:r>
              <a:rPr lang="zh-CN" altLang="en-US" sz="2000" b="1" dirty="0">
                <a:solidFill>
                  <a:schemeClr val="tx1"/>
                </a:solidFill>
                <a:latin typeface="楷体" pitchFamily="49" charset="-122"/>
                <a:ea typeface="楷体" pitchFamily="49" charset="-122"/>
              </a:rPr>
              <a:t>来编写编译程序</a:t>
            </a:r>
            <a:r>
              <a:rPr lang="zh-CN" altLang="en-US" sz="2000" b="1" dirty="0">
                <a:solidFill>
                  <a:prstClr val="black"/>
                </a:solidFill>
                <a:latin typeface="楷体" pitchFamily="49" charset="-122"/>
                <a:ea typeface="楷体" pitchFamily="49" charset="-122"/>
              </a:rPr>
              <a:t>（自展技术）</a:t>
            </a:r>
            <a:endParaRPr lang="en-US" altLang="zh-CN" sz="2000" b="1" dirty="0">
              <a:solidFill>
                <a:schemeClr val="tx1"/>
              </a:solidFill>
              <a:latin typeface="楷体" pitchFamily="49" charset="-122"/>
              <a:ea typeface="楷体" pitchFamily="49" charset="-122"/>
            </a:endParaRPr>
          </a:p>
          <a:p>
            <a:pPr algn="just">
              <a:buClrTx/>
              <a:buFont typeface="Wingdings" pitchFamily="2" charset="2"/>
              <a:buChar char="Ø"/>
            </a:pPr>
            <a:r>
              <a:rPr lang="zh-CN" altLang="en-US" sz="2000" b="1" dirty="0">
                <a:solidFill>
                  <a:schemeClr val="tx1"/>
                </a:solidFill>
                <a:latin typeface="楷体" pitchFamily="49" charset="-122"/>
                <a:ea typeface="楷体" pitchFamily="49" charset="-122"/>
              </a:rPr>
              <a:t>编译器的移植</a:t>
            </a:r>
            <a:endParaRPr lang="en-US" altLang="zh-CN" sz="2000" b="1" dirty="0">
              <a:solidFill>
                <a:schemeClr val="tx1"/>
              </a:solidFill>
              <a:latin typeface="楷体" pitchFamily="49" charset="-122"/>
              <a:ea typeface="楷体" pitchFamily="49" charset="-122"/>
            </a:endParaRPr>
          </a:p>
          <a:p>
            <a:pPr algn="just">
              <a:buClrTx/>
              <a:buFont typeface="Wingdings" pitchFamily="2" charset="2"/>
              <a:buChar char="Ø"/>
            </a:pPr>
            <a:r>
              <a:rPr lang="zh-CN" altLang="en-US" sz="2000" b="1" dirty="0">
                <a:solidFill>
                  <a:schemeClr val="tx1"/>
                </a:solidFill>
                <a:latin typeface="楷体" pitchFamily="49" charset="-122"/>
                <a:ea typeface="楷体" pitchFamily="49" charset="-122"/>
              </a:rPr>
              <a:t>编译器的自动生成</a:t>
            </a:r>
            <a:endParaRPr lang="en-US" altLang="zh-CN" sz="2000" b="1" dirty="0">
              <a:solidFill>
                <a:schemeClr val="tx1"/>
              </a:solidFill>
              <a:latin typeface="楷体" pitchFamily="49" charset="-122"/>
              <a:ea typeface="楷体" pitchFamily="49" charset="-122"/>
            </a:endParaRPr>
          </a:p>
          <a:p>
            <a:pPr marL="561643" lvl="3" indent="-274313" algn="just">
              <a:buClrTx/>
              <a:buFont typeface="Wingdings" pitchFamily="2" charset="2"/>
              <a:buChar char="Ø"/>
            </a:pPr>
            <a:r>
              <a:rPr lang="en-US" altLang="zh-CN" b="1" dirty="0">
                <a:solidFill>
                  <a:schemeClr val="tx1"/>
                </a:solidFill>
                <a:latin typeface="楷体" pitchFamily="49" charset="-122"/>
                <a:ea typeface="楷体" pitchFamily="49" charset="-122"/>
              </a:rPr>
              <a:t>LEX</a:t>
            </a:r>
            <a:r>
              <a:rPr lang="zh-CN" altLang="en-US" b="1" dirty="0">
                <a:solidFill>
                  <a:schemeClr val="tx1"/>
                </a:solidFill>
                <a:latin typeface="楷体" pitchFamily="49" charset="-122"/>
                <a:ea typeface="楷体" pitchFamily="49" charset="-122"/>
              </a:rPr>
              <a:t>：</a:t>
            </a:r>
            <a:r>
              <a:rPr lang="en-US" altLang="zh-CN" b="1" dirty="0">
                <a:solidFill>
                  <a:schemeClr val="tx1"/>
                </a:solidFill>
                <a:latin typeface="楷体" pitchFamily="49" charset="-122"/>
                <a:ea typeface="楷体" pitchFamily="49" charset="-122"/>
              </a:rPr>
              <a:t> </a:t>
            </a:r>
            <a:r>
              <a:rPr lang="zh-CN" altLang="en-US" b="1" dirty="0">
                <a:solidFill>
                  <a:schemeClr val="tx1"/>
                </a:solidFill>
                <a:latin typeface="楷体" pitchFamily="49" charset="-122"/>
                <a:ea typeface="楷体" pitchFamily="49" charset="-122"/>
              </a:rPr>
              <a:t>词法分析程序生成器</a:t>
            </a:r>
          </a:p>
          <a:p>
            <a:pPr lvl="1" algn="just">
              <a:buClrTx/>
              <a:buFont typeface="Wingdings" pitchFamily="2" charset="2"/>
              <a:buChar char="Ø"/>
            </a:pPr>
            <a:r>
              <a:rPr lang="en-US" altLang="zh-CN" sz="1800" b="1" dirty="0">
                <a:solidFill>
                  <a:schemeClr val="tx1"/>
                </a:solidFill>
                <a:latin typeface="楷体" pitchFamily="49" charset="-122"/>
                <a:ea typeface="楷体" pitchFamily="49" charset="-122"/>
              </a:rPr>
              <a:t>YACC</a:t>
            </a:r>
            <a:r>
              <a:rPr lang="zh-CN" altLang="en-US" sz="1800" b="1" dirty="0">
                <a:solidFill>
                  <a:schemeClr val="tx1"/>
                </a:solidFill>
                <a:latin typeface="楷体" pitchFamily="49" charset="-122"/>
                <a:ea typeface="楷体" pitchFamily="49" charset="-122"/>
              </a:rPr>
              <a:t>：语法分析程序生成器</a:t>
            </a:r>
          </a:p>
          <a:p>
            <a:pPr algn="just">
              <a:buClrTx/>
              <a:buFont typeface="Wingdings" pitchFamily="2" charset="2"/>
              <a:buChar char="Ø"/>
            </a:pPr>
            <a:endParaRPr lang="zh-CN" altLang="en-US" sz="2000" b="1" dirty="0">
              <a:solidFill>
                <a:schemeClr val="tx1"/>
              </a:solidFill>
              <a:latin typeface="楷体" pitchFamily="49" charset="-122"/>
              <a:ea typeface="楷体" pitchFamily="49" charset="-122"/>
            </a:endParaRPr>
          </a:p>
        </p:txBody>
      </p:sp>
    </p:spTree>
    <p:extLst>
      <p:ext uri="{BB962C8B-B14F-4D97-AF65-F5344CB8AC3E}">
        <p14:creationId xmlns:p14="http://schemas.microsoft.com/office/powerpoint/2010/main" val="295008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anim calcmode="lin" valueType="num">
                                      <p:cBhvr>
                                        <p:cTn id="7" dur="500" fill="hold"/>
                                        <p:tgtEl>
                                          <p:spTgt spid="17">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17">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17">
                                            <p:txEl>
                                              <p:pRg st="5" end="5"/>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xEl>
                                              <p:pRg st="6" end="6"/>
                                            </p:txEl>
                                          </p:spTgt>
                                        </p:tgtEl>
                                        <p:attrNameLst>
                                          <p:attrName>style.visibility</p:attrName>
                                        </p:attrNameLst>
                                      </p:cBhvr>
                                      <p:to>
                                        <p:strVal val="visible"/>
                                      </p:to>
                                    </p:set>
                                    <p:anim calcmode="lin" valueType="num">
                                      <p:cBhvr>
                                        <p:cTn id="12" dur="500" fill="hold"/>
                                        <p:tgtEl>
                                          <p:spTgt spid="17">
                                            <p:txEl>
                                              <p:pRg st="6" end="6"/>
                                            </p:txEl>
                                          </p:spTgt>
                                        </p:tgtEl>
                                        <p:attrNameLst>
                                          <p:attrName>ppt_w</p:attrName>
                                        </p:attrNameLst>
                                      </p:cBhvr>
                                      <p:tavLst>
                                        <p:tav tm="0">
                                          <p:val>
                                            <p:fltVal val="0"/>
                                          </p:val>
                                        </p:tav>
                                        <p:tav tm="100000">
                                          <p:val>
                                            <p:strVal val="#ppt_w"/>
                                          </p:val>
                                        </p:tav>
                                      </p:tavLst>
                                    </p:anim>
                                    <p:anim calcmode="lin" valueType="num">
                                      <p:cBhvr>
                                        <p:cTn id="13" dur="500" fill="hold"/>
                                        <p:tgtEl>
                                          <p:spTgt spid="17">
                                            <p:txEl>
                                              <p:pRg st="6" end="6"/>
                                            </p:txEl>
                                          </p:spTgt>
                                        </p:tgtEl>
                                        <p:attrNameLst>
                                          <p:attrName>ppt_h</p:attrName>
                                        </p:attrNameLst>
                                      </p:cBhvr>
                                      <p:tavLst>
                                        <p:tav tm="0">
                                          <p:val>
                                            <p:fltVal val="0"/>
                                          </p:val>
                                        </p:tav>
                                        <p:tav tm="100000">
                                          <p:val>
                                            <p:strVal val="#ppt_h"/>
                                          </p:val>
                                        </p:tav>
                                      </p:tavLst>
                                    </p:anim>
                                    <p:animEffect transition="in" filter="fade">
                                      <p:cBhvr>
                                        <p:cTn id="14" dur="500"/>
                                        <p:tgtEl>
                                          <p:spTgt spid="17">
                                            <p:txEl>
                                              <p:pRg st="6" end="6"/>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7">
                                            <p:txEl>
                                              <p:pRg st="7" end="7"/>
                                            </p:txEl>
                                          </p:spTgt>
                                        </p:tgtEl>
                                        <p:attrNameLst>
                                          <p:attrName>style.visibility</p:attrName>
                                        </p:attrNameLst>
                                      </p:cBhvr>
                                      <p:to>
                                        <p:strVal val="visible"/>
                                      </p:to>
                                    </p:set>
                                    <p:anim calcmode="lin" valueType="num">
                                      <p:cBhvr>
                                        <p:cTn id="17" dur="500" fill="hold"/>
                                        <p:tgtEl>
                                          <p:spTgt spid="17">
                                            <p:txEl>
                                              <p:pRg st="7" end="7"/>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7" end="7"/>
                                            </p:txEl>
                                          </p:spTgt>
                                        </p:tgtEl>
                                        <p:attrNameLst>
                                          <p:attrName>ppt_h</p:attrName>
                                        </p:attrNameLst>
                                      </p:cBhvr>
                                      <p:tavLst>
                                        <p:tav tm="0">
                                          <p:val>
                                            <p:fltVal val="0"/>
                                          </p:val>
                                        </p:tav>
                                        <p:tav tm="100000">
                                          <p:val>
                                            <p:strVal val="#ppt_h"/>
                                          </p:val>
                                        </p:tav>
                                      </p:tavLst>
                                    </p:anim>
                                    <p:animEffect transition="in" filter="fade">
                                      <p:cBhvr>
                                        <p:cTn id="19"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57138"/>
          </a:xfrm>
          <a:prstGeom prst="rect">
            <a:avLst/>
          </a:prstGeom>
          <a:ln w="12700">
            <a:noFill/>
          </a:ln>
        </p:spPr>
        <p:txBody>
          <a:bodyPr>
            <a:spAutoFit/>
          </a:bodyPr>
          <a:lstStyle/>
          <a:p>
            <a:pPr>
              <a:lnSpc>
                <a:spcPts val="4000"/>
              </a:lnSpc>
              <a:defRPr/>
            </a:pPr>
            <a:r>
              <a:rPr lang="zh-CN" altLang="en-US" sz="2500" dirty="0">
                <a:solidFill>
                  <a:schemeClr val="bg1">
                    <a:lumMod val="50000"/>
                  </a:schemeClr>
                </a:solidFill>
                <a:latin typeface="微软雅黑" pitchFamily="34" charset="-122"/>
                <a:ea typeface="微软雅黑" pitchFamily="34" charset="-122"/>
              </a:rPr>
              <a:t>1.1 什么是编译</a:t>
            </a:r>
          </a:p>
          <a:p>
            <a:pPr>
              <a:lnSpc>
                <a:spcPts val="4000"/>
              </a:lnSpc>
              <a:defRPr/>
            </a:pPr>
            <a:r>
              <a:rPr lang="zh-CN" altLang="en-US" sz="2500" dirty="0">
                <a:solidFill>
                  <a:schemeClr val="bg1">
                    <a:lumMod val="50000"/>
                  </a:schemeClr>
                </a:solidFill>
                <a:latin typeface="微软雅黑" pitchFamily="34" charset="-122"/>
                <a:ea typeface="微软雅黑" pitchFamily="34" charset="-122"/>
              </a:rPr>
              <a:t>1.2 编译系统的结构</a:t>
            </a:r>
          </a:p>
          <a:p>
            <a:pPr>
              <a:lnSpc>
                <a:spcPts val="4000"/>
              </a:lnSpc>
              <a:defRPr/>
            </a:pPr>
            <a:r>
              <a:rPr lang="en-US" altLang="zh-CN" sz="2500" dirty="0">
                <a:solidFill>
                  <a:schemeClr val="bg1">
                    <a:lumMod val="50000"/>
                  </a:schemeClr>
                </a:solidFill>
                <a:latin typeface="微软雅黑" pitchFamily="34" charset="-122"/>
                <a:ea typeface="微软雅黑" pitchFamily="34" charset="-122"/>
              </a:rPr>
              <a:t>1.3 </a:t>
            </a:r>
            <a:r>
              <a:rPr lang="zh-CN" altLang="en-US" sz="2500" dirty="0">
                <a:solidFill>
                  <a:schemeClr val="bg1">
                    <a:lumMod val="50000"/>
                  </a:schemeClr>
                </a:solidFill>
                <a:latin typeface="微软雅黑" pitchFamily="34" charset="-122"/>
                <a:ea typeface="微软雅黑" pitchFamily="34" charset="-122"/>
              </a:rPr>
              <a:t>编译程序的生成</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1.</a:t>
            </a:r>
            <a:r>
              <a:rPr lang="en-US" altLang="zh-CN" sz="2500" b="1" dirty="0">
                <a:solidFill>
                  <a:schemeClr val="tx2">
                    <a:lumMod val="60000"/>
                    <a:lumOff val="40000"/>
                  </a:schemeClr>
                </a:solidFill>
                <a:latin typeface="微软雅黑" pitchFamily="34" charset="-122"/>
                <a:ea typeface="微软雅黑" pitchFamily="34" charset="-122"/>
              </a:rPr>
              <a:t>4</a:t>
            </a:r>
            <a:r>
              <a:rPr lang="zh-CN" altLang="en-US" sz="2500" b="1" dirty="0">
                <a:solidFill>
                  <a:schemeClr val="tx2">
                    <a:lumMod val="60000"/>
                    <a:lumOff val="40000"/>
                  </a:schemeClr>
                </a:solidFill>
                <a:latin typeface="微软雅黑" pitchFamily="34" charset="-122"/>
                <a:ea typeface="微软雅黑" pitchFamily="34" charset="-122"/>
              </a:rPr>
              <a:t> 为什么要学习编译原理</a:t>
            </a:r>
          </a:p>
          <a:p>
            <a:pPr>
              <a:lnSpc>
                <a:spcPts val="4000"/>
              </a:lnSpc>
              <a:defRPr/>
            </a:pPr>
            <a:r>
              <a:rPr lang="zh-CN" altLang="en-US" sz="2500" dirty="0">
                <a:solidFill>
                  <a:schemeClr val="bg1">
                    <a:lumMod val="50000"/>
                  </a:schemeClr>
                </a:solidFill>
                <a:latin typeface="微软雅黑" pitchFamily="34" charset="-122"/>
                <a:ea typeface="微软雅黑" pitchFamily="34" charset="-122"/>
              </a:rPr>
              <a:t>1.</a:t>
            </a:r>
            <a:r>
              <a:rPr lang="en-US" altLang="zh-CN" sz="2500" dirty="0">
                <a:solidFill>
                  <a:schemeClr val="bg1">
                    <a:lumMod val="50000"/>
                  </a:schemeClr>
                </a:solidFill>
                <a:latin typeface="微软雅黑" pitchFamily="34" charset="-122"/>
                <a:ea typeface="微软雅黑" pitchFamily="34" charset="-122"/>
              </a:rPr>
              <a:t>5 </a:t>
            </a:r>
            <a:r>
              <a:rPr lang="zh-CN" altLang="en-US" sz="2500" dirty="0">
                <a:solidFill>
                  <a:schemeClr val="bg1">
                    <a:lumMod val="50000"/>
                  </a:schemeClr>
                </a:solidFill>
                <a:latin typeface="微软雅黑" pitchFamily="34" charset="-122"/>
                <a:ea typeface="微软雅黑"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192881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itchFamily="34" charset="-122"/>
                <a:ea typeface="微软雅黑" pitchFamily="34" charset="-122"/>
              </a:rPr>
              <a:t>提纲</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3151195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itchFamily="34" charset="-122"/>
                <a:ea typeface="微软雅黑" pitchFamily="34" charset="-122"/>
              </a:rPr>
              <a:t>1.4 </a:t>
            </a:r>
            <a:r>
              <a:rPr lang="zh-CN" altLang="en-US" sz="3000" spc="300" dirty="0">
                <a:solidFill>
                  <a:schemeClr val="tx1"/>
                </a:solidFill>
                <a:latin typeface="微软雅黑" pitchFamily="34" charset="-122"/>
                <a:ea typeface="微软雅黑" pitchFamily="34" charset="-122"/>
              </a:rPr>
              <a:t>为什么要学习编译原理</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Rectangle 3"/>
          <p:cNvSpPr>
            <a:spLocks noGrp="1" noChangeArrowheads="1"/>
          </p:cNvSpPr>
          <p:nvPr>
            <p:ph idx="1"/>
          </p:nvPr>
        </p:nvSpPr>
        <p:spPr>
          <a:xfrm>
            <a:off x="754790" y="915566"/>
            <a:ext cx="8229599" cy="4824537"/>
          </a:xfrm>
        </p:spPr>
        <p:txBody>
          <a:bodyPr>
            <a:normAutofit/>
          </a:bodyPr>
          <a:lstStyle/>
          <a:p>
            <a:pPr marL="0" indent="0">
              <a:buNone/>
            </a:pPr>
            <a:r>
              <a:rPr lang="en-US" altLang="zh-CN" b="1" dirty="0">
                <a:solidFill>
                  <a:schemeClr val="tx1"/>
                </a:solidFill>
              </a:rPr>
              <a:t>        </a:t>
            </a:r>
            <a:r>
              <a:rPr lang="zh-CN" altLang="zh-CN" b="1" dirty="0">
                <a:solidFill>
                  <a:schemeClr val="tx1"/>
                </a:solidFill>
              </a:rPr>
              <a:t>编写编译器的原理和技术具有十分普遍的意义，以至于在每个计算机科学家的研究生涯中，本课程中的原理和技术都会反复用到。</a:t>
            </a:r>
            <a:endParaRPr lang="en-US" altLang="zh-CN" sz="2800" b="1" dirty="0">
              <a:solidFill>
                <a:schemeClr val="tx1"/>
              </a:solidFill>
              <a:latin typeface="楷体" pitchFamily="49" charset="-122"/>
            </a:endParaRPr>
          </a:p>
          <a:p>
            <a:pPr marL="0" indent="0" algn="r">
              <a:buNone/>
            </a:pPr>
            <a:r>
              <a:rPr lang="en-US" altLang="zh-CN" sz="2800" dirty="0">
                <a:solidFill>
                  <a:schemeClr val="tx1"/>
                </a:solidFill>
              </a:rPr>
              <a:t>——Alfred </a:t>
            </a:r>
            <a:r>
              <a:rPr lang="en-US" altLang="zh-CN" sz="2800" dirty="0" err="1">
                <a:solidFill>
                  <a:schemeClr val="tx1"/>
                </a:solidFill>
              </a:rPr>
              <a:t>V.Aho</a:t>
            </a:r>
            <a:endParaRPr lang="zh-CN" altLang="en-US" sz="2800" b="1" dirty="0">
              <a:solidFill>
                <a:schemeClr val="tx1"/>
              </a:solidFill>
              <a:latin typeface="楷体" pitchFamily="49" charset="-122"/>
            </a:endParaRP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3947" y="2245886"/>
            <a:ext cx="2371290" cy="2786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p:cNvPicPr>
            <a:picLocks noChangeAspect="1"/>
          </p:cNvPicPr>
          <p:nvPr/>
        </p:nvPicPr>
        <p:blipFill>
          <a:blip r:embed="rId4"/>
          <a:stretch>
            <a:fillRect/>
          </a:stretch>
        </p:blipFill>
        <p:spPr>
          <a:xfrm>
            <a:off x="975407" y="2245886"/>
            <a:ext cx="1857923" cy="2757854"/>
          </a:xfrm>
          <a:prstGeom prst="rect">
            <a:avLst/>
          </a:prstGeom>
        </p:spPr>
      </p:pic>
    </p:spTree>
    <p:extLst>
      <p:ext uri="{BB962C8B-B14F-4D97-AF65-F5344CB8AC3E}">
        <p14:creationId xmlns:p14="http://schemas.microsoft.com/office/powerpoint/2010/main" val="2449647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6" y="1059989"/>
            <a:ext cx="8033473" cy="3816017"/>
          </a:xfrm>
        </p:spPr>
        <p:txBody>
          <a:bodyPr>
            <a:normAutofit fontScale="92500"/>
          </a:bodyPr>
          <a:lstStyle/>
          <a:p>
            <a:pPr>
              <a:buClrTx/>
              <a:buFont typeface="Wingdings" pitchFamily="2" charset="2"/>
              <a:buChar char="Ø"/>
            </a:pPr>
            <a:r>
              <a:rPr lang="zh-CN" altLang="en-US" sz="3000" b="1" dirty="0">
                <a:solidFill>
                  <a:schemeClr val="tx1"/>
                </a:solidFill>
              </a:rPr>
              <a:t>更深刻地理解高级语言程序的内部运行机制</a:t>
            </a:r>
            <a:endParaRPr lang="en-US" altLang="zh-CN" sz="3000" b="1" dirty="0">
              <a:solidFill>
                <a:schemeClr val="tx1"/>
              </a:solidFill>
            </a:endParaRPr>
          </a:p>
          <a:p>
            <a:pPr>
              <a:buClrTx/>
              <a:buFont typeface="Wingdings" pitchFamily="2" charset="2"/>
              <a:buChar char="Ø"/>
            </a:pPr>
            <a:r>
              <a:rPr lang="zh-CN" altLang="en-US" sz="3000" b="1" dirty="0">
                <a:solidFill>
                  <a:schemeClr val="tx1"/>
                </a:solidFill>
              </a:rPr>
              <a:t>教给我们如何严谨地去思考、编写程序</a:t>
            </a:r>
          </a:p>
          <a:p>
            <a:pPr>
              <a:buClrTx/>
              <a:buFont typeface="Wingdings" pitchFamily="2" charset="2"/>
              <a:buChar char="Ø"/>
            </a:pPr>
            <a:r>
              <a:rPr lang="zh-CN" altLang="en-US" sz="3000" b="1" dirty="0">
                <a:solidFill>
                  <a:schemeClr val="tx1"/>
                </a:solidFill>
              </a:rPr>
              <a:t>编译原理涉及了计算机科学求解问题的基本思路和方法，即问题的“形式化描述→自动化处理”</a:t>
            </a:r>
            <a:endParaRPr lang="en-US" altLang="zh-CN" sz="3000" b="1" dirty="0">
              <a:solidFill>
                <a:schemeClr val="tx1"/>
              </a:solidFill>
            </a:endParaRPr>
          </a:p>
          <a:p>
            <a:pPr>
              <a:buClrTx/>
              <a:buFont typeface="Wingdings" pitchFamily="2" charset="2"/>
              <a:buChar char="Ø"/>
            </a:pPr>
            <a:r>
              <a:rPr lang="zh-CN" altLang="en-US" sz="3000" b="1" dirty="0">
                <a:solidFill>
                  <a:schemeClr val="tx1"/>
                </a:solidFill>
              </a:rPr>
              <a:t>所涉及的理论和方法在很多领域都会被用到</a:t>
            </a:r>
          </a:p>
          <a:p>
            <a:pPr lvl="1">
              <a:lnSpc>
                <a:spcPts val="3500"/>
              </a:lnSpc>
              <a:buClrTx/>
              <a:buFont typeface="Wingdings" pitchFamily="2" charset="2"/>
              <a:buChar char="Ø"/>
            </a:pPr>
            <a:r>
              <a:rPr lang="zh-CN" altLang="en-US" sz="2900" b="1" dirty="0">
                <a:solidFill>
                  <a:schemeClr val="tx1"/>
                </a:solidFill>
                <a:cs typeface="Times New Roman" pitchFamily="18" charset="0"/>
              </a:rPr>
              <a:t>自然语言处理、模式识别、人工智能、</a:t>
            </a:r>
            <a:r>
              <a:rPr lang="en-US" altLang="zh-CN" sz="2900" b="1" dirty="0">
                <a:solidFill>
                  <a:schemeClr val="tx1"/>
                </a:solidFill>
                <a:cs typeface="Times New Roman" pitchFamily="18" charset="0"/>
              </a:rPr>
              <a:t>……</a:t>
            </a:r>
          </a:p>
          <a:p>
            <a:pPr>
              <a:buClrTx/>
              <a:buFont typeface="Wingdings" pitchFamily="2" charset="2"/>
              <a:buChar char="Ø"/>
            </a:pPr>
            <a:r>
              <a:rPr lang="zh-CN" altLang="en-US" sz="3000" b="1" dirty="0">
                <a:solidFill>
                  <a:schemeClr val="tx1"/>
                </a:solidFill>
              </a:rPr>
              <a:t>很多应用软件都会用到编译技术</a:t>
            </a:r>
          </a:p>
        </p:txBody>
      </p:sp>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通过本课程的学习</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86794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p:cTn id="7"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120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1203">
                                            <p:txEl>
                                              <p:pRg st="2" end="2"/>
                                            </p:txEl>
                                          </p:spTgt>
                                        </p:tgtEl>
                                        <p:attrNameLst>
                                          <p:attrName>style.visibility</p:attrName>
                                        </p:attrNameLst>
                                      </p:cBhvr>
                                      <p:to>
                                        <p:strVal val="visible"/>
                                      </p:to>
                                    </p:set>
                                    <p:anim calcmode="lin" valueType="num">
                                      <p:cBhvr>
                                        <p:cTn id="14"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120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120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1203">
                                            <p:txEl>
                                              <p:pRg st="3" end="3"/>
                                            </p:txEl>
                                          </p:spTgt>
                                        </p:tgtEl>
                                        <p:attrNameLst>
                                          <p:attrName>style.visibility</p:attrName>
                                        </p:attrNameLst>
                                      </p:cBhvr>
                                      <p:to>
                                        <p:strVal val="visible"/>
                                      </p:to>
                                    </p:set>
                                    <p:anim calcmode="lin" valueType="num">
                                      <p:cBhvr>
                                        <p:cTn id="21"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1203">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51203">
                                            <p:txEl>
                                              <p:pRg st="4" end="4"/>
                                            </p:txEl>
                                          </p:spTgt>
                                        </p:tgtEl>
                                        <p:attrNameLst>
                                          <p:attrName>style.visibility</p:attrName>
                                        </p:attrNameLst>
                                      </p:cBhvr>
                                      <p:to>
                                        <p:strVal val="visible"/>
                                      </p:to>
                                    </p:set>
                                    <p:anim calcmode="lin" valueType="num">
                                      <p:cBhvr>
                                        <p:cTn id="26"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5120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1203">
                                            <p:txEl>
                                              <p:pRg st="5" end="5"/>
                                            </p:txEl>
                                          </p:spTgt>
                                        </p:tgtEl>
                                        <p:attrNameLst>
                                          <p:attrName>style.visibility</p:attrName>
                                        </p:attrNameLst>
                                      </p:cBhvr>
                                      <p:to>
                                        <p:strVal val="visible"/>
                                      </p:to>
                                    </p:set>
                                    <p:anim calcmode="lin" valueType="num">
                                      <p:cBhvr>
                                        <p:cTn id="33"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57138"/>
          </a:xfrm>
          <a:prstGeom prst="rect">
            <a:avLst/>
          </a:prstGeom>
          <a:ln w="12700">
            <a:noFill/>
          </a:ln>
        </p:spPr>
        <p:txBody>
          <a:bodyPr>
            <a:spAutoFit/>
          </a:bodyPr>
          <a:lstStyle/>
          <a:p>
            <a:pPr>
              <a:lnSpc>
                <a:spcPts val="4000"/>
              </a:lnSpc>
              <a:defRPr/>
            </a:pPr>
            <a:r>
              <a:rPr lang="zh-CN" altLang="en-US" sz="2500" dirty="0">
                <a:solidFill>
                  <a:schemeClr val="bg1">
                    <a:lumMod val="50000"/>
                  </a:schemeClr>
                </a:solidFill>
                <a:latin typeface="微软雅黑" pitchFamily="34" charset="-122"/>
                <a:ea typeface="微软雅黑" pitchFamily="34" charset="-122"/>
              </a:rPr>
              <a:t>1.1 什么是编译</a:t>
            </a:r>
          </a:p>
          <a:p>
            <a:pPr>
              <a:lnSpc>
                <a:spcPts val="4000"/>
              </a:lnSpc>
              <a:defRPr/>
            </a:pPr>
            <a:r>
              <a:rPr lang="zh-CN" altLang="en-US" sz="2500" dirty="0">
                <a:solidFill>
                  <a:schemeClr val="bg1">
                    <a:lumMod val="50000"/>
                  </a:schemeClr>
                </a:solidFill>
                <a:latin typeface="微软雅黑" pitchFamily="34" charset="-122"/>
                <a:ea typeface="微软雅黑" pitchFamily="34" charset="-122"/>
              </a:rPr>
              <a:t>1.2 编译系统的结构</a:t>
            </a:r>
          </a:p>
          <a:p>
            <a:pPr>
              <a:lnSpc>
                <a:spcPts val="4000"/>
              </a:lnSpc>
              <a:defRPr/>
            </a:pPr>
            <a:r>
              <a:rPr lang="en-US" altLang="zh-CN" sz="2500" dirty="0">
                <a:solidFill>
                  <a:schemeClr val="bg1">
                    <a:lumMod val="50000"/>
                  </a:schemeClr>
                </a:solidFill>
                <a:latin typeface="微软雅黑" pitchFamily="34" charset="-122"/>
                <a:ea typeface="微软雅黑" pitchFamily="34" charset="-122"/>
              </a:rPr>
              <a:t>1.3 </a:t>
            </a:r>
            <a:r>
              <a:rPr lang="zh-CN" altLang="en-US" sz="2500" dirty="0">
                <a:solidFill>
                  <a:schemeClr val="bg1">
                    <a:lumMod val="50000"/>
                  </a:schemeClr>
                </a:solidFill>
                <a:latin typeface="微软雅黑" pitchFamily="34" charset="-122"/>
                <a:ea typeface="微软雅黑" pitchFamily="34" charset="-122"/>
              </a:rPr>
              <a:t>编译程序的生成</a:t>
            </a:r>
          </a:p>
          <a:p>
            <a:pPr>
              <a:lnSpc>
                <a:spcPts val="4000"/>
              </a:lnSpc>
              <a:defRPr/>
            </a:pPr>
            <a:r>
              <a:rPr lang="zh-CN" altLang="en-US" sz="2500" dirty="0">
                <a:solidFill>
                  <a:schemeClr val="bg1">
                    <a:lumMod val="50000"/>
                  </a:schemeClr>
                </a:solidFill>
                <a:latin typeface="微软雅黑" pitchFamily="34" charset="-122"/>
                <a:ea typeface="微软雅黑" pitchFamily="34" charset="-122"/>
              </a:rPr>
              <a:t>1.</a:t>
            </a:r>
            <a:r>
              <a:rPr lang="en-US" altLang="zh-CN" sz="2500" dirty="0">
                <a:solidFill>
                  <a:schemeClr val="bg1">
                    <a:lumMod val="50000"/>
                  </a:schemeClr>
                </a:solidFill>
                <a:latin typeface="微软雅黑" pitchFamily="34" charset="-122"/>
                <a:ea typeface="微软雅黑" pitchFamily="34" charset="-122"/>
              </a:rPr>
              <a:t>4</a:t>
            </a:r>
            <a:r>
              <a:rPr lang="zh-CN" altLang="en-US" sz="2500" dirty="0">
                <a:solidFill>
                  <a:schemeClr val="bg1">
                    <a:lumMod val="50000"/>
                  </a:schemeClr>
                </a:solidFill>
                <a:latin typeface="微软雅黑" pitchFamily="34" charset="-122"/>
                <a:ea typeface="微软雅黑" pitchFamily="34" charset="-122"/>
              </a:rPr>
              <a:t> 为什么要学习编译原理</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1.</a:t>
            </a:r>
            <a:r>
              <a:rPr lang="en-US" altLang="zh-CN" sz="2500" b="1" dirty="0">
                <a:solidFill>
                  <a:schemeClr val="tx2">
                    <a:lumMod val="60000"/>
                    <a:lumOff val="40000"/>
                  </a:schemeClr>
                </a:solidFill>
                <a:latin typeface="微软雅黑" pitchFamily="34" charset="-122"/>
                <a:ea typeface="微软雅黑" pitchFamily="34" charset="-122"/>
              </a:rPr>
              <a:t>5 </a:t>
            </a:r>
            <a:r>
              <a:rPr lang="zh-CN" altLang="en-US" sz="2500" b="1" dirty="0">
                <a:solidFill>
                  <a:schemeClr val="tx2">
                    <a:lumMod val="60000"/>
                    <a:lumOff val="40000"/>
                  </a:schemeClr>
                </a:solidFill>
                <a:latin typeface="微软雅黑" pitchFamily="34" charset="-122"/>
                <a:ea typeface="微软雅黑"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192881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itchFamily="34" charset="-122"/>
                <a:ea typeface="微软雅黑" pitchFamily="34" charset="-122"/>
              </a:rPr>
              <a:t>提纲</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1575493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lvl="1">
              <a:lnSpc>
                <a:spcPts val="3000"/>
              </a:lnSpc>
              <a:buClrTx/>
              <a:buFont typeface="Wingdings" pitchFamily="2" charset="2"/>
              <a:buChar char="Ø"/>
            </a:pPr>
            <a:r>
              <a:rPr lang="zh-CN" altLang="en-US" sz="2000" b="1" dirty="0">
                <a:solidFill>
                  <a:schemeClr val="tx1"/>
                </a:solidFill>
                <a:cs typeface="Times New Roman" pitchFamily="18" charset="0"/>
              </a:rPr>
              <a:t>引导用户在语言的</a:t>
            </a:r>
            <a:r>
              <a:rPr lang="zh-CN" altLang="en-US" sz="2000" b="1" dirty="0">
                <a:solidFill>
                  <a:srgbClr val="0000FF"/>
                </a:solidFill>
                <a:cs typeface="Times New Roman" pitchFamily="18" charset="0"/>
              </a:rPr>
              <a:t>语法约束</a:t>
            </a:r>
            <a:r>
              <a:rPr lang="zh-CN" altLang="en-US" sz="2000" b="1" dirty="0">
                <a:solidFill>
                  <a:schemeClr val="tx1"/>
                </a:solidFill>
                <a:cs typeface="Times New Roman" pitchFamily="18" charset="0"/>
              </a:rPr>
              <a:t>下编制程序</a:t>
            </a:r>
          </a:p>
          <a:p>
            <a:pPr lvl="1">
              <a:lnSpc>
                <a:spcPts val="3000"/>
              </a:lnSpc>
              <a:buClrTx/>
              <a:buFont typeface="Wingdings" pitchFamily="2" charset="2"/>
              <a:buChar char="Ø"/>
            </a:pPr>
            <a:r>
              <a:rPr lang="zh-CN" altLang="en-US" sz="2000" b="1" dirty="0">
                <a:solidFill>
                  <a:schemeClr val="tx1"/>
                </a:solidFill>
                <a:cs typeface="Times New Roman" pitchFamily="18" charset="0"/>
              </a:rPr>
              <a:t>能自动地提供</a:t>
            </a:r>
            <a:r>
              <a:rPr lang="zh-CN" altLang="en-US" sz="2000" b="1" dirty="0">
                <a:solidFill>
                  <a:srgbClr val="0000FF"/>
                </a:solidFill>
                <a:cs typeface="Times New Roman" pitchFamily="18" charset="0"/>
              </a:rPr>
              <a:t>关键字</a:t>
            </a:r>
            <a:r>
              <a:rPr lang="zh-CN" altLang="en-US" sz="2000" b="1" dirty="0">
                <a:solidFill>
                  <a:schemeClr val="tx1"/>
                </a:solidFill>
                <a:cs typeface="Times New Roman" pitchFamily="18" charset="0"/>
              </a:rPr>
              <a:t>和</a:t>
            </a:r>
            <a:r>
              <a:rPr lang="zh-CN" altLang="en-US" sz="2000" b="1" dirty="0">
                <a:solidFill>
                  <a:srgbClr val="0000FF"/>
                </a:solidFill>
                <a:cs typeface="Times New Roman" pitchFamily="18" charset="0"/>
              </a:rPr>
              <a:t>与其匹配的关键字</a:t>
            </a:r>
          </a:p>
          <a:p>
            <a:pPr lvl="1">
              <a:lnSpc>
                <a:spcPts val="3000"/>
              </a:lnSpc>
              <a:buClrTx/>
              <a:buFont typeface="Wingdings" pitchFamily="2" charset="2"/>
              <a:buChar char="Ø"/>
            </a:pPr>
            <a:endParaRPr lang="zh-CN" altLang="en-US" sz="2000" b="1" dirty="0">
              <a:solidFill>
                <a:schemeClr val="tx1"/>
              </a:solidFill>
              <a:cs typeface="Times New Roman" pitchFamily="18" charset="0"/>
            </a:endParaRP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itchFamily="34" charset="-122"/>
                <a:ea typeface="微软雅黑" pitchFamily="34" charset="-122"/>
              </a:rPr>
              <a:t>1.5 </a:t>
            </a:r>
            <a:r>
              <a:rPr lang="zh-CN" altLang="en-US" sz="3000" spc="300" dirty="0">
                <a:solidFill>
                  <a:schemeClr val="tx1"/>
                </a:solidFill>
                <a:latin typeface="微软雅黑" pitchFamily="34" charset="-122"/>
                <a:ea typeface="微软雅黑"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352108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51203">
                                            <p:txEl>
                                              <p:pRg st="1" end="1"/>
                                            </p:txEl>
                                          </p:spTgt>
                                        </p:tgtEl>
                                        <p:attrNameLst>
                                          <p:attrName>ppt_w</p:attrName>
                                        </p:attrNameLst>
                                      </p:cBhvr>
                                      <p:tavLst>
                                        <p:tav tm="0">
                                          <p:val>
                                            <p:strVal val="ppt_w"/>
                                          </p:val>
                                        </p:tav>
                                        <p:tav tm="100000">
                                          <p:val>
                                            <p:fltVal val="0"/>
                                          </p:val>
                                        </p:tav>
                                      </p:tavLst>
                                    </p:anim>
                                    <p:anim calcmode="lin" valueType="num">
                                      <p:cBhvr>
                                        <p:cTn id="7" dur="500"/>
                                        <p:tgtEl>
                                          <p:spTgt spid="51203">
                                            <p:txEl>
                                              <p:pRg st="1" end="1"/>
                                            </p:txEl>
                                          </p:spTgt>
                                        </p:tgtEl>
                                        <p:attrNameLst>
                                          <p:attrName>ppt_h</p:attrName>
                                        </p:attrNameLst>
                                      </p:cBhvr>
                                      <p:tavLst>
                                        <p:tav tm="0">
                                          <p:val>
                                            <p:strVal val="ppt_h"/>
                                          </p:val>
                                        </p:tav>
                                        <p:tav tm="100000">
                                          <p:val>
                                            <p:fltVal val="0"/>
                                          </p:val>
                                        </p:tav>
                                      </p:tavLst>
                                    </p:anim>
                                    <p:animEffect transition="out" filter="fade">
                                      <p:cBhvr>
                                        <p:cTn id="8" dur="500"/>
                                        <p:tgtEl>
                                          <p:spTgt spid="51203">
                                            <p:txEl>
                                              <p:pRg st="1" end="1"/>
                                            </p:txEl>
                                          </p:spTgt>
                                        </p:tgtEl>
                                      </p:cBhvr>
                                    </p:animEffect>
                                    <p:set>
                                      <p:cBhvr>
                                        <p:cTn id="9" dur="1" fill="hold">
                                          <p:stCondLst>
                                            <p:cond delay="499"/>
                                          </p:stCondLst>
                                        </p:cTn>
                                        <p:tgtEl>
                                          <p:spTgt spid="51203">
                                            <p:txEl>
                                              <p:pRg st="1" end="1"/>
                                            </p:txEl>
                                          </p:spTgt>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51203">
                                            <p:txEl>
                                              <p:pRg st="2" end="2"/>
                                            </p:txEl>
                                          </p:spTgt>
                                        </p:tgtEl>
                                        <p:attrNameLst>
                                          <p:attrName>ppt_w</p:attrName>
                                        </p:attrNameLst>
                                      </p:cBhvr>
                                      <p:tavLst>
                                        <p:tav tm="0">
                                          <p:val>
                                            <p:strVal val="ppt_w"/>
                                          </p:val>
                                        </p:tav>
                                        <p:tav tm="100000">
                                          <p:val>
                                            <p:fltVal val="0"/>
                                          </p:val>
                                        </p:tav>
                                      </p:tavLst>
                                    </p:anim>
                                    <p:anim calcmode="lin" valueType="num">
                                      <p:cBhvr>
                                        <p:cTn id="12" dur="500"/>
                                        <p:tgtEl>
                                          <p:spTgt spid="51203">
                                            <p:txEl>
                                              <p:pRg st="2" end="2"/>
                                            </p:txEl>
                                          </p:spTgt>
                                        </p:tgtEl>
                                        <p:attrNameLst>
                                          <p:attrName>ppt_h</p:attrName>
                                        </p:attrNameLst>
                                      </p:cBhvr>
                                      <p:tavLst>
                                        <p:tav tm="0">
                                          <p:val>
                                            <p:strVal val="ppt_h"/>
                                          </p:val>
                                        </p:tav>
                                        <p:tav tm="100000">
                                          <p:val>
                                            <p:fltVal val="0"/>
                                          </p:val>
                                        </p:tav>
                                      </p:tavLst>
                                    </p:anim>
                                    <p:animEffect transition="out" filter="fade">
                                      <p:cBhvr>
                                        <p:cTn id="13" dur="500"/>
                                        <p:tgtEl>
                                          <p:spTgt spid="51203">
                                            <p:txEl>
                                              <p:pRg st="2" end="2"/>
                                            </p:txEl>
                                          </p:spTgt>
                                        </p:tgtEl>
                                      </p:cBhvr>
                                    </p:animEffect>
                                    <p:set>
                                      <p:cBhvr>
                                        <p:cTn id="14" dur="1" fill="hold">
                                          <p:stCondLst>
                                            <p:cond delay="499"/>
                                          </p:stCondLst>
                                        </p:cTn>
                                        <p:tgtEl>
                                          <p:spTgt spid="5120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Autofit/>
          </a:bodyPr>
          <a:lstStyle/>
          <a:p>
            <a:pPr eaLnBrk="1" hangingPunct="1"/>
            <a:r>
              <a:rPr lang="zh-CN" altLang="en-US" sz="3000" spc="300" dirty="0">
                <a:solidFill>
                  <a:schemeClr val="tx1"/>
                </a:solidFill>
                <a:latin typeface="微软雅黑" pitchFamily="34" charset="-122"/>
                <a:ea typeface="微软雅黑" pitchFamily="34" charset="-122"/>
              </a:rPr>
              <a:t>编译器在语言处理系统中的位置</a:t>
            </a:r>
            <a:endParaRPr lang="en-US" altLang="zh-CN" sz="3000" spc="300" dirty="0">
              <a:solidFill>
                <a:schemeClr val="tx1"/>
              </a:solidFill>
              <a:latin typeface="微软雅黑" pitchFamily="34" charset="-122"/>
              <a:ea typeface="微软雅黑" pitchFamily="34" charset="-122"/>
            </a:endParaRPr>
          </a:p>
        </p:txBody>
      </p:sp>
      <p:grpSp>
        <p:nvGrpSpPr>
          <p:cNvPr id="3" name="组合 2"/>
          <p:cNvGrpSpPr/>
          <p:nvPr/>
        </p:nvGrpSpPr>
        <p:grpSpPr>
          <a:xfrm>
            <a:off x="2572163" y="928676"/>
            <a:ext cx="3714349" cy="3920142"/>
            <a:chOff x="1753071" y="915566"/>
            <a:chExt cx="2967853" cy="3920142"/>
          </a:xfrm>
        </p:grpSpPr>
        <p:sp>
          <p:nvSpPr>
            <p:cNvPr id="11267" name="Rectangle 4"/>
            <p:cNvSpPr>
              <a:spLocks noChangeArrowheads="1"/>
            </p:cNvSpPr>
            <p:nvPr/>
          </p:nvSpPr>
          <p:spPr bwMode="auto">
            <a:xfrm>
              <a:off x="2051720" y="1308495"/>
              <a:ext cx="2304256" cy="35175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预处理器</a:t>
              </a:r>
              <a:r>
                <a:rPr lang="zh-CN" altLang="en-US" b="1" dirty="0">
                  <a:latin typeface="Times New Roman" pitchFamily="18" charset="0"/>
                  <a:ea typeface="楷体" pitchFamily="49" charset="-122"/>
                  <a:cs typeface="Times New Roman" pitchFamily="18" charset="0"/>
                </a:rPr>
                <a:t> </a:t>
              </a:r>
              <a:r>
                <a:rPr lang="en-US" altLang="zh-CN" sz="1600" b="1" dirty="0">
                  <a:latin typeface="Times New Roman" pitchFamily="18" charset="0"/>
                  <a:ea typeface="楷体" pitchFamily="49" charset="-122"/>
                  <a:cs typeface="Times New Roman" pitchFamily="18" charset="0"/>
                </a:rPr>
                <a:t>(Preprocessor)</a:t>
              </a:r>
            </a:p>
          </p:txBody>
        </p:sp>
        <p:sp>
          <p:nvSpPr>
            <p:cNvPr id="11268" name="Line 5"/>
            <p:cNvSpPr>
              <a:spLocks noChangeShapeType="1"/>
            </p:cNvSpPr>
            <p:nvPr/>
          </p:nvSpPr>
          <p:spPr bwMode="auto">
            <a:xfrm>
              <a:off x="3204492" y="1142990"/>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69" name="Rectangle 6"/>
            <p:cNvSpPr>
              <a:spLocks noChangeArrowheads="1"/>
            </p:cNvSpPr>
            <p:nvPr/>
          </p:nvSpPr>
          <p:spPr bwMode="auto">
            <a:xfrm>
              <a:off x="2494778" y="915566"/>
              <a:ext cx="1366276"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源程序</a:t>
              </a:r>
            </a:p>
          </p:txBody>
        </p:sp>
        <p:sp>
          <p:nvSpPr>
            <p:cNvPr id="11270" name="Rectangle 7"/>
            <p:cNvSpPr>
              <a:spLocks noChangeArrowheads="1"/>
            </p:cNvSpPr>
            <p:nvPr/>
          </p:nvSpPr>
          <p:spPr bwMode="auto">
            <a:xfrm>
              <a:off x="2538120" y="2247384"/>
              <a:ext cx="1340230" cy="342132"/>
            </a:xfrm>
            <a:prstGeom prst="rect">
              <a:avLst/>
            </a:prstGeom>
            <a:solidFill>
              <a:srgbClr val="FF99CC"/>
            </a:solidFill>
            <a:ln w="9525">
              <a:solidFill>
                <a:schemeClr val="tx1"/>
              </a:solidFill>
              <a:miter lim="800000"/>
              <a:headEnd/>
              <a:tailEnd/>
            </a:ln>
            <a:effectLst/>
          </p:spPr>
          <p:txBody>
            <a:bodyPr wrap="none" anchor="ctr"/>
            <a:lstStyle/>
            <a:p>
              <a:pPr algn="ctr"/>
              <a:r>
                <a:rPr lang="zh-CN" altLang="en-US" sz="2200" b="1" dirty="0">
                  <a:latin typeface="Times New Roman" pitchFamily="18" charset="0"/>
                  <a:ea typeface="楷体" pitchFamily="49" charset="-122"/>
                  <a:cs typeface="Times New Roman" pitchFamily="18" charset="0"/>
                </a:rPr>
                <a:t>编译器</a:t>
              </a:r>
              <a:endParaRPr lang="en-US" altLang="zh-CN" sz="2200" b="1" dirty="0">
                <a:latin typeface="Times New Roman" pitchFamily="18" charset="0"/>
                <a:ea typeface="楷体" pitchFamily="49" charset="-122"/>
                <a:cs typeface="Times New Roman" pitchFamily="18" charset="0"/>
              </a:endParaRPr>
            </a:p>
          </p:txBody>
        </p:sp>
        <p:sp>
          <p:nvSpPr>
            <p:cNvPr id="11271" name="Line 8"/>
            <p:cNvSpPr>
              <a:spLocks noChangeShapeType="1"/>
            </p:cNvSpPr>
            <p:nvPr/>
          </p:nvSpPr>
          <p:spPr bwMode="auto">
            <a:xfrm>
              <a:off x="3204492" y="2077710"/>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72" name="Rectangle 9"/>
            <p:cNvSpPr>
              <a:spLocks noChangeArrowheads="1"/>
            </p:cNvSpPr>
            <p:nvPr/>
          </p:nvSpPr>
          <p:spPr bwMode="auto">
            <a:xfrm>
              <a:off x="2209374" y="1836172"/>
              <a:ext cx="2080198"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200" b="1" dirty="0">
                  <a:latin typeface="Times New Roman" pitchFamily="18" charset="0"/>
                  <a:ea typeface="楷体" pitchFamily="49" charset="-122"/>
                  <a:cs typeface="Times New Roman" pitchFamily="18" charset="0"/>
                </a:rPr>
                <a:t>经过预处理的源程序</a:t>
              </a:r>
            </a:p>
          </p:txBody>
        </p:sp>
        <p:sp>
          <p:nvSpPr>
            <p:cNvPr id="11273" name="Line 10"/>
            <p:cNvSpPr>
              <a:spLocks noChangeShapeType="1"/>
            </p:cNvSpPr>
            <p:nvPr/>
          </p:nvSpPr>
          <p:spPr bwMode="auto">
            <a:xfrm>
              <a:off x="3204492" y="1666838"/>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75" name="Line 12"/>
            <p:cNvSpPr>
              <a:spLocks noChangeShapeType="1"/>
            </p:cNvSpPr>
            <p:nvPr/>
          </p:nvSpPr>
          <p:spPr bwMode="auto">
            <a:xfrm>
              <a:off x="3204492" y="2981330"/>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76" name="Rectangle 13"/>
            <p:cNvSpPr>
              <a:spLocks noChangeArrowheads="1"/>
            </p:cNvSpPr>
            <p:nvPr/>
          </p:nvSpPr>
          <p:spPr bwMode="auto">
            <a:xfrm>
              <a:off x="1832663" y="2767315"/>
              <a:ext cx="2673605"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latin typeface="Times New Roman" pitchFamily="18" charset="0"/>
                  <a:ea typeface="楷体" pitchFamily="49" charset="-122"/>
                  <a:cs typeface="Times New Roman" pitchFamily="18" charset="0"/>
                </a:rPr>
                <a:t> </a:t>
              </a:r>
              <a:r>
                <a:rPr lang="zh-CN" altLang="en-US" sz="2200" b="1" dirty="0">
                  <a:latin typeface="Times New Roman" pitchFamily="18" charset="0"/>
                  <a:ea typeface="楷体" pitchFamily="49" charset="-122"/>
                  <a:cs typeface="Times New Roman" pitchFamily="18" charset="0"/>
                </a:rPr>
                <a:t>汇编语言程序</a:t>
              </a:r>
            </a:p>
          </p:txBody>
        </p:sp>
        <p:sp>
          <p:nvSpPr>
            <p:cNvPr id="11277" name="Line 14"/>
            <p:cNvSpPr>
              <a:spLocks noChangeShapeType="1"/>
            </p:cNvSpPr>
            <p:nvPr/>
          </p:nvSpPr>
          <p:spPr bwMode="auto">
            <a:xfrm>
              <a:off x="3204492" y="2597264"/>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78" name="Rectangle 15"/>
            <p:cNvSpPr>
              <a:spLocks noChangeArrowheads="1"/>
            </p:cNvSpPr>
            <p:nvPr/>
          </p:nvSpPr>
          <p:spPr bwMode="auto">
            <a:xfrm>
              <a:off x="1753071" y="4048701"/>
              <a:ext cx="2967853" cy="36899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链接器</a:t>
              </a:r>
              <a:r>
                <a:rPr lang="en-US" altLang="zh-CN" sz="1600" b="1" dirty="0">
                  <a:latin typeface="Times New Roman" pitchFamily="18" charset="0"/>
                  <a:ea typeface="楷体" pitchFamily="49" charset="-122"/>
                  <a:cs typeface="Times New Roman" pitchFamily="18" charset="0"/>
                </a:rPr>
                <a:t> (Linker) </a:t>
              </a:r>
              <a:r>
                <a:rPr lang="en-US" altLang="zh-CN" sz="2000" b="1" dirty="0">
                  <a:latin typeface="Times New Roman" pitchFamily="18" charset="0"/>
                  <a:ea typeface="楷体" pitchFamily="49" charset="-122"/>
                  <a:cs typeface="Times New Roman" pitchFamily="18" charset="0"/>
                </a:rPr>
                <a:t>/</a:t>
              </a:r>
              <a:r>
                <a:rPr lang="zh-CN" altLang="en-US" sz="2200" b="1" dirty="0">
                  <a:latin typeface="Times New Roman" pitchFamily="18" charset="0"/>
                  <a:ea typeface="楷体" pitchFamily="49" charset="-122"/>
                  <a:cs typeface="Times New Roman" pitchFamily="18" charset="0"/>
                </a:rPr>
                <a:t>加载器</a:t>
              </a:r>
              <a:r>
                <a:rPr lang="zh-CN" altLang="en-US" sz="1600" b="1" dirty="0">
                  <a:latin typeface="Times New Roman" pitchFamily="18" charset="0"/>
                  <a:ea typeface="楷体" pitchFamily="49" charset="-122"/>
                  <a:cs typeface="Times New Roman" pitchFamily="18" charset="0"/>
                </a:rPr>
                <a:t> </a:t>
              </a:r>
              <a:r>
                <a:rPr lang="en-US" altLang="zh-CN" sz="1600" b="1" dirty="0">
                  <a:latin typeface="Times New Roman" pitchFamily="18" charset="0"/>
                  <a:ea typeface="楷体" pitchFamily="49" charset="-122"/>
                  <a:cs typeface="Times New Roman" pitchFamily="18" charset="0"/>
                </a:rPr>
                <a:t>(Loader)</a:t>
              </a:r>
            </a:p>
          </p:txBody>
        </p:sp>
        <p:sp>
          <p:nvSpPr>
            <p:cNvPr id="11279" name="Line 16"/>
            <p:cNvSpPr>
              <a:spLocks noChangeShapeType="1"/>
            </p:cNvSpPr>
            <p:nvPr/>
          </p:nvSpPr>
          <p:spPr bwMode="auto">
            <a:xfrm>
              <a:off x="3204492" y="3886777"/>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80" name="Rectangle 17"/>
            <p:cNvSpPr>
              <a:spLocks noChangeArrowheads="1"/>
            </p:cNvSpPr>
            <p:nvPr/>
          </p:nvSpPr>
          <p:spPr bwMode="auto">
            <a:xfrm>
              <a:off x="2124924" y="3643320"/>
              <a:ext cx="2139145" cy="21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可重定位的机器代码</a:t>
              </a:r>
            </a:p>
          </p:txBody>
        </p:sp>
        <p:sp>
          <p:nvSpPr>
            <p:cNvPr id="11281" name="Line 18"/>
            <p:cNvSpPr>
              <a:spLocks noChangeShapeType="1"/>
            </p:cNvSpPr>
            <p:nvPr/>
          </p:nvSpPr>
          <p:spPr bwMode="auto">
            <a:xfrm>
              <a:off x="3204492" y="3481396"/>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282" name="Rectangle 19"/>
            <p:cNvSpPr>
              <a:spLocks noChangeArrowheads="1"/>
            </p:cNvSpPr>
            <p:nvPr/>
          </p:nvSpPr>
          <p:spPr bwMode="auto">
            <a:xfrm>
              <a:off x="2266455" y="4620205"/>
              <a:ext cx="1843097"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目标机器代码</a:t>
              </a:r>
            </a:p>
          </p:txBody>
        </p:sp>
        <p:sp>
          <p:nvSpPr>
            <p:cNvPr id="11283" name="Line 20"/>
            <p:cNvSpPr>
              <a:spLocks noChangeShapeType="1"/>
            </p:cNvSpPr>
            <p:nvPr/>
          </p:nvSpPr>
          <p:spPr bwMode="auto">
            <a:xfrm>
              <a:off x="3204492" y="4429138"/>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21" name="AutoShape 29"/>
          <p:cNvSpPr>
            <a:spLocks noChangeArrowheads="1"/>
          </p:cNvSpPr>
          <p:nvPr/>
        </p:nvSpPr>
        <p:spPr bwMode="auto">
          <a:xfrm>
            <a:off x="214282" y="1892123"/>
            <a:ext cx="2714644" cy="1322569"/>
          </a:xfrm>
          <a:prstGeom prst="wedgeRoundRectCallout">
            <a:avLst>
              <a:gd name="adj1" fmla="val 47138"/>
              <a:gd name="adj2" fmla="val -69550"/>
              <a:gd name="adj3" fmla="val 16667"/>
            </a:avLst>
          </a:prstGeom>
          <a:noFill/>
          <a:ln w="25400">
            <a:solidFill>
              <a:schemeClr val="accent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a:lnSpc>
                <a:spcPts val="2200"/>
              </a:lnSpc>
              <a:buFont typeface="Wingdings" panose="05000000000000000000" pitchFamily="2" charset="2"/>
              <a:buChar char="Ø"/>
            </a:pPr>
            <a:r>
              <a:rPr lang="zh-CN" altLang="en-US" b="1" dirty="0">
                <a:solidFill>
                  <a:srgbClr val="000000"/>
                </a:solidFill>
                <a:latin typeface="楷体" pitchFamily="49" charset="-122"/>
                <a:ea typeface="楷体" pitchFamily="49" charset="-122"/>
              </a:rPr>
              <a:t>把存储在不同文件中的源程序</a:t>
            </a:r>
            <a:r>
              <a:rPr lang="zh-CN" altLang="en-US" b="1" dirty="0">
                <a:solidFill>
                  <a:schemeClr val="tx2">
                    <a:lumMod val="60000"/>
                    <a:lumOff val="40000"/>
                  </a:schemeClr>
                </a:solidFill>
                <a:latin typeface="楷体" pitchFamily="49" charset="-122"/>
                <a:ea typeface="楷体" pitchFamily="49" charset="-122"/>
              </a:rPr>
              <a:t>聚合</a:t>
            </a:r>
            <a:r>
              <a:rPr lang="zh-CN" altLang="en-US" b="1" dirty="0">
                <a:solidFill>
                  <a:srgbClr val="000000"/>
                </a:solidFill>
                <a:latin typeface="楷体" pitchFamily="49" charset="-122"/>
                <a:ea typeface="楷体" pitchFamily="49" charset="-122"/>
              </a:rPr>
              <a:t>在一起</a:t>
            </a:r>
            <a:endParaRPr lang="en-US" altLang="zh-CN" b="1" dirty="0">
              <a:solidFill>
                <a:srgbClr val="000000"/>
              </a:solidFill>
              <a:latin typeface="楷体" pitchFamily="49" charset="-122"/>
              <a:ea typeface="楷体" pitchFamily="49" charset="-122"/>
            </a:endParaRPr>
          </a:p>
          <a:p>
            <a:pPr marL="285750" indent="-285750">
              <a:lnSpc>
                <a:spcPts val="2200"/>
              </a:lnSpc>
              <a:buFont typeface="Wingdings" panose="05000000000000000000" pitchFamily="2" charset="2"/>
              <a:buChar char="Ø"/>
            </a:pPr>
            <a:r>
              <a:rPr lang="zh-CN" altLang="en-US" b="1" dirty="0">
                <a:solidFill>
                  <a:srgbClr val="000000"/>
                </a:solidFill>
                <a:latin typeface="楷体" pitchFamily="49" charset="-122"/>
                <a:ea typeface="楷体" pitchFamily="49" charset="-122"/>
              </a:rPr>
              <a:t>把被称为</a:t>
            </a:r>
            <a:r>
              <a:rPr lang="zh-CN" altLang="en-US" b="1" dirty="0">
                <a:solidFill>
                  <a:srgbClr val="FF0000"/>
                </a:solidFill>
                <a:latin typeface="楷体" pitchFamily="49" charset="-122"/>
                <a:ea typeface="楷体" pitchFamily="49" charset="-122"/>
              </a:rPr>
              <a:t>宏</a:t>
            </a:r>
            <a:r>
              <a:rPr lang="zh-CN" altLang="en-US" b="1" dirty="0">
                <a:solidFill>
                  <a:srgbClr val="000000"/>
                </a:solidFill>
                <a:latin typeface="楷体" pitchFamily="49" charset="-122"/>
                <a:ea typeface="楷体" pitchFamily="49" charset="-122"/>
              </a:rPr>
              <a:t>的缩写语句转换为原始语句</a:t>
            </a:r>
          </a:p>
        </p:txBody>
      </p:sp>
      <p:sp>
        <p:nvSpPr>
          <p:cNvPr id="23" name="Rectangle 11"/>
          <p:cNvSpPr>
            <a:spLocks noChangeArrowheads="1"/>
          </p:cNvSpPr>
          <p:nvPr/>
        </p:nvSpPr>
        <p:spPr bwMode="auto">
          <a:xfrm>
            <a:off x="3270962" y="3156364"/>
            <a:ext cx="2235432" cy="335953"/>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汇编器</a:t>
            </a:r>
            <a:r>
              <a:rPr lang="en-US" altLang="zh-CN" sz="2200" b="1" dirty="0">
                <a:latin typeface="Times New Roman" pitchFamily="18" charset="0"/>
                <a:ea typeface="楷体" pitchFamily="49" charset="-122"/>
                <a:cs typeface="Times New Roman" pitchFamily="18" charset="0"/>
              </a:rPr>
              <a:t> </a:t>
            </a:r>
            <a:r>
              <a:rPr lang="en-US" altLang="zh-CN" sz="1600" b="1" dirty="0">
                <a:latin typeface="Times New Roman" pitchFamily="18" charset="0"/>
                <a:ea typeface="楷体" pitchFamily="49" charset="-122"/>
                <a:cs typeface="Times New Roman" pitchFamily="18" charset="0"/>
              </a:rPr>
              <a:t>(Assembler)</a:t>
            </a:r>
          </a:p>
        </p:txBody>
      </p:sp>
      <p:grpSp>
        <p:nvGrpSpPr>
          <p:cNvPr id="24" name="组合 23"/>
          <p:cNvGrpSpPr/>
          <p:nvPr/>
        </p:nvGrpSpPr>
        <p:grpSpPr>
          <a:xfrm>
            <a:off x="-786" y="195486"/>
            <a:ext cx="756363" cy="432048"/>
            <a:chOff x="-786" y="195486"/>
            <a:chExt cx="756363" cy="432048"/>
          </a:xfrm>
        </p:grpSpPr>
        <p:sp>
          <p:nvSpPr>
            <p:cNvPr id="25" name="五边形 24"/>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五边形 25"/>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355453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0" fill="hold" grpId="1" nodeType="clickEffect">
                                  <p:stCondLst>
                                    <p:cond delay="0"/>
                                  </p:stCondLst>
                                  <p:childTnLst>
                                    <p:anim calcmode="lin" valueType="num">
                                      <p:cBhvr>
                                        <p:cTn id="13" dur="500"/>
                                        <p:tgtEl>
                                          <p:spTgt spid="21"/>
                                        </p:tgtEl>
                                        <p:attrNameLst>
                                          <p:attrName>ppt_w</p:attrName>
                                        </p:attrNameLst>
                                      </p:cBhvr>
                                      <p:tavLst>
                                        <p:tav tm="0">
                                          <p:val>
                                            <p:strVal val="ppt_w"/>
                                          </p:val>
                                        </p:tav>
                                        <p:tav tm="100000">
                                          <p:val>
                                            <p:fltVal val="0"/>
                                          </p:val>
                                        </p:tav>
                                      </p:tavLst>
                                    </p:anim>
                                    <p:anim calcmode="lin" valueType="num">
                                      <p:cBhvr>
                                        <p:cTn id="14" dur="500"/>
                                        <p:tgtEl>
                                          <p:spTgt spid="21"/>
                                        </p:tgtEl>
                                        <p:attrNameLst>
                                          <p:attrName>ppt_h</p:attrName>
                                        </p:attrNameLst>
                                      </p:cBhvr>
                                      <p:tavLst>
                                        <p:tav tm="0">
                                          <p:val>
                                            <p:strVal val="ppt_h"/>
                                          </p:val>
                                        </p:tav>
                                        <p:tav tm="100000">
                                          <p:val>
                                            <p:fltVal val="0"/>
                                          </p:val>
                                        </p:tav>
                                      </p:tavLst>
                                    </p:anim>
                                    <p:animEffect transition="out" filter="fade">
                                      <p:cBhvr>
                                        <p:cTn id="15" dur="500"/>
                                        <p:tgtEl>
                                          <p:spTgt spid="21"/>
                                        </p:tgtEl>
                                      </p:cBhvr>
                                    </p:animEffect>
                                    <p:set>
                                      <p:cBhvr>
                                        <p:cTn id="16"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lvl="1">
              <a:lnSpc>
                <a:spcPts val="3000"/>
              </a:lnSpc>
              <a:buClrTx/>
              <a:buFont typeface="Wingdings" pitchFamily="2" charset="2"/>
              <a:buChar char="Ø"/>
            </a:pPr>
            <a:r>
              <a:rPr lang="zh-CN" altLang="en-US" sz="2000" b="1" dirty="0">
                <a:solidFill>
                  <a:schemeClr val="tx1"/>
                </a:solidFill>
                <a:cs typeface="Times New Roman" pitchFamily="18" charset="0"/>
              </a:rPr>
              <a:t>对程序进行分析，打印出</a:t>
            </a:r>
            <a:r>
              <a:rPr lang="zh-CN" altLang="en-US" sz="2000" b="1" dirty="0">
                <a:solidFill>
                  <a:srgbClr val="0000FF"/>
                </a:solidFill>
                <a:cs typeface="Times New Roman" pitchFamily="18" charset="0"/>
              </a:rPr>
              <a:t>结构清晰的程序</a:t>
            </a:r>
          </a:p>
          <a:p>
            <a:pPr lvl="2">
              <a:lnSpc>
                <a:spcPts val="3000"/>
              </a:lnSpc>
              <a:buClrTx/>
              <a:buFont typeface="Wingdings" pitchFamily="2" charset="2"/>
              <a:buChar char="Ø"/>
            </a:pPr>
            <a:r>
              <a:rPr lang="zh-CN" altLang="en-US" sz="1800" b="1" dirty="0">
                <a:solidFill>
                  <a:schemeClr val="tx1"/>
                </a:solidFill>
                <a:cs typeface="Times New Roman" pitchFamily="18" charset="0"/>
              </a:rPr>
              <a:t>注释以一种特殊的字体打印</a:t>
            </a:r>
          </a:p>
          <a:p>
            <a:pPr lvl="2">
              <a:lnSpc>
                <a:spcPts val="3000"/>
              </a:lnSpc>
              <a:buClrTx/>
              <a:buFont typeface="Wingdings" pitchFamily="2" charset="2"/>
              <a:buChar char="Ø"/>
            </a:pPr>
            <a:r>
              <a:rPr lang="zh-CN" altLang="en-US" sz="1800" b="1" dirty="0">
                <a:solidFill>
                  <a:schemeClr val="tx1"/>
                </a:solidFill>
                <a:cs typeface="Times New Roman" pitchFamily="18" charset="0"/>
              </a:rPr>
              <a:t>根据各个语句在程序的层次结构中的</a:t>
            </a:r>
            <a:r>
              <a:rPr lang="zh-CN" altLang="en-US" sz="1800" b="1" dirty="0">
                <a:solidFill>
                  <a:srgbClr val="0000FF"/>
                </a:solidFill>
                <a:cs typeface="Times New Roman" pitchFamily="18" charset="0"/>
              </a:rPr>
              <a:t>嵌套深度</a:t>
            </a:r>
            <a:r>
              <a:rPr lang="zh-CN" altLang="en-US" sz="1800" b="1" dirty="0">
                <a:solidFill>
                  <a:schemeClr val="tx1"/>
                </a:solidFill>
                <a:cs typeface="Times New Roman" pitchFamily="18" charset="0"/>
              </a:rPr>
              <a:t>进行</a:t>
            </a:r>
            <a:r>
              <a:rPr lang="zh-CN" altLang="en-US" sz="1800" b="1" dirty="0">
                <a:solidFill>
                  <a:srgbClr val="0000FF"/>
                </a:solidFill>
                <a:cs typeface="Times New Roman" pitchFamily="18" charset="0"/>
              </a:rPr>
              <a:t>缩进</a:t>
            </a:r>
          </a:p>
          <a:p>
            <a:pPr lvl="1">
              <a:lnSpc>
                <a:spcPts val="3000"/>
              </a:lnSpc>
              <a:buClrTx/>
              <a:buFont typeface="Wingdings" pitchFamily="2" charset="2"/>
              <a:buChar char="Ø"/>
            </a:pPr>
            <a:endParaRPr lang="zh-CN" altLang="en-US" sz="2000" b="1" dirty="0">
              <a:solidFill>
                <a:schemeClr val="tx1"/>
              </a:solidFill>
              <a:cs typeface="Times New Roman" pitchFamily="18" charset="0"/>
            </a:endParaRP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itchFamily="34" charset="-122"/>
                <a:ea typeface="微软雅黑" pitchFamily="34" charset="-122"/>
              </a:rPr>
              <a:t>1.5 </a:t>
            </a:r>
            <a:r>
              <a:rPr lang="zh-CN" altLang="en-US" sz="3000" spc="300" dirty="0">
                <a:solidFill>
                  <a:schemeClr val="tx1"/>
                </a:solidFill>
                <a:latin typeface="微软雅黑" pitchFamily="34" charset="-122"/>
                <a:ea typeface="微软雅黑"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294809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p:cTn id="7" dur="500" fill="hold"/>
                                        <p:tgtEl>
                                          <p:spTgt spid="5120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1203">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 calcmode="lin" valueType="num">
                                      <p:cBhvr>
                                        <p:cTn id="12"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anim calcmode="lin" valueType="num">
                                      <p:cBhvr>
                                        <p:cTn id="17"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51203">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1203">
                                            <p:txEl>
                                              <p:pRg st="4" end="4"/>
                                            </p:txEl>
                                          </p:spTgt>
                                        </p:tgtEl>
                                        <p:attrNameLst>
                                          <p:attrName>style.visibility</p:attrName>
                                        </p:attrNameLst>
                                      </p:cBhvr>
                                      <p:to>
                                        <p:strVal val="visible"/>
                                      </p:to>
                                    </p:set>
                                    <p:anim calcmode="lin" valueType="num">
                                      <p:cBhvr>
                                        <p:cTn id="22"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5120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xit" presetSubtype="32" fill="hold" nodeType="clickEffect">
                                  <p:stCondLst>
                                    <p:cond delay="0"/>
                                  </p:stCondLst>
                                  <p:childTnLst>
                                    <p:anim calcmode="lin" valueType="num">
                                      <p:cBhvr>
                                        <p:cTn id="28" dur="500"/>
                                        <p:tgtEl>
                                          <p:spTgt spid="51203">
                                            <p:txEl>
                                              <p:pRg st="2" end="2"/>
                                            </p:txEl>
                                          </p:spTgt>
                                        </p:tgtEl>
                                        <p:attrNameLst>
                                          <p:attrName>ppt_w</p:attrName>
                                        </p:attrNameLst>
                                      </p:cBhvr>
                                      <p:tavLst>
                                        <p:tav tm="0">
                                          <p:val>
                                            <p:strVal val="ppt_w"/>
                                          </p:val>
                                        </p:tav>
                                        <p:tav tm="100000">
                                          <p:val>
                                            <p:fltVal val="0"/>
                                          </p:val>
                                        </p:tav>
                                      </p:tavLst>
                                    </p:anim>
                                    <p:anim calcmode="lin" valueType="num">
                                      <p:cBhvr>
                                        <p:cTn id="29" dur="500"/>
                                        <p:tgtEl>
                                          <p:spTgt spid="51203">
                                            <p:txEl>
                                              <p:pRg st="2" end="2"/>
                                            </p:txEl>
                                          </p:spTgt>
                                        </p:tgtEl>
                                        <p:attrNameLst>
                                          <p:attrName>ppt_h</p:attrName>
                                        </p:attrNameLst>
                                      </p:cBhvr>
                                      <p:tavLst>
                                        <p:tav tm="0">
                                          <p:val>
                                            <p:strVal val="ppt_h"/>
                                          </p:val>
                                        </p:tav>
                                        <p:tav tm="100000">
                                          <p:val>
                                            <p:fltVal val="0"/>
                                          </p:val>
                                        </p:tav>
                                      </p:tavLst>
                                    </p:anim>
                                    <p:animEffect transition="out" filter="fade">
                                      <p:cBhvr>
                                        <p:cTn id="30" dur="500"/>
                                        <p:tgtEl>
                                          <p:spTgt spid="51203">
                                            <p:txEl>
                                              <p:pRg st="2" end="2"/>
                                            </p:txEl>
                                          </p:spTgt>
                                        </p:tgtEl>
                                      </p:cBhvr>
                                    </p:animEffect>
                                    <p:set>
                                      <p:cBhvr>
                                        <p:cTn id="31" dur="1" fill="hold">
                                          <p:stCondLst>
                                            <p:cond delay="499"/>
                                          </p:stCondLst>
                                        </p:cTn>
                                        <p:tgtEl>
                                          <p:spTgt spid="51203">
                                            <p:txEl>
                                              <p:pRg st="2" end="2"/>
                                            </p:txEl>
                                          </p:spTgt>
                                        </p:tgtEl>
                                        <p:attrNameLst>
                                          <p:attrName>style.visibility</p:attrName>
                                        </p:attrNameLst>
                                      </p:cBhvr>
                                      <p:to>
                                        <p:strVal val="hidden"/>
                                      </p:to>
                                    </p:set>
                                  </p:childTnLst>
                                </p:cTn>
                              </p:par>
                              <p:par>
                                <p:cTn id="32" presetID="53" presetClass="exit" presetSubtype="32" fill="hold" nodeType="withEffect">
                                  <p:stCondLst>
                                    <p:cond delay="0"/>
                                  </p:stCondLst>
                                  <p:childTnLst>
                                    <p:anim calcmode="lin" valueType="num">
                                      <p:cBhvr>
                                        <p:cTn id="33" dur="500"/>
                                        <p:tgtEl>
                                          <p:spTgt spid="51203">
                                            <p:txEl>
                                              <p:pRg st="3" end="3"/>
                                            </p:txEl>
                                          </p:spTgt>
                                        </p:tgtEl>
                                        <p:attrNameLst>
                                          <p:attrName>ppt_w</p:attrName>
                                        </p:attrNameLst>
                                      </p:cBhvr>
                                      <p:tavLst>
                                        <p:tav tm="0">
                                          <p:val>
                                            <p:strVal val="ppt_w"/>
                                          </p:val>
                                        </p:tav>
                                        <p:tav tm="100000">
                                          <p:val>
                                            <p:fltVal val="0"/>
                                          </p:val>
                                        </p:tav>
                                      </p:tavLst>
                                    </p:anim>
                                    <p:anim calcmode="lin" valueType="num">
                                      <p:cBhvr>
                                        <p:cTn id="34" dur="500"/>
                                        <p:tgtEl>
                                          <p:spTgt spid="51203">
                                            <p:txEl>
                                              <p:pRg st="3" end="3"/>
                                            </p:txEl>
                                          </p:spTgt>
                                        </p:tgtEl>
                                        <p:attrNameLst>
                                          <p:attrName>ppt_h</p:attrName>
                                        </p:attrNameLst>
                                      </p:cBhvr>
                                      <p:tavLst>
                                        <p:tav tm="0">
                                          <p:val>
                                            <p:strVal val="ppt_h"/>
                                          </p:val>
                                        </p:tav>
                                        <p:tav tm="100000">
                                          <p:val>
                                            <p:fltVal val="0"/>
                                          </p:val>
                                        </p:tav>
                                      </p:tavLst>
                                    </p:anim>
                                    <p:animEffect transition="out" filter="fade">
                                      <p:cBhvr>
                                        <p:cTn id="35" dur="500"/>
                                        <p:tgtEl>
                                          <p:spTgt spid="51203">
                                            <p:txEl>
                                              <p:pRg st="3" end="3"/>
                                            </p:txEl>
                                          </p:spTgt>
                                        </p:tgtEl>
                                      </p:cBhvr>
                                    </p:animEffect>
                                    <p:set>
                                      <p:cBhvr>
                                        <p:cTn id="36" dur="1" fill="hold">
                                          <p:stCondLst>
                                            <p:cond delay="499"/>
                                          </p:stCondLst>
                                        </p:cTn>
                                        <p:tgtEl>
                                          <p:spTgt spid="51203">
                                            <p:txEl>
                                              <p:pRg st="3" end="3"/>
                                            </p:txEl>
                                          </p:spTgt>
                                        </p:tgtEl>
                                        <p:attrNameLst>
                                          <p:attrName>style.visibility</p:attrName>
                                        </p:attrNameLst>
                                      </p:cBhvr>
                                      <p:to>
                                        <p:strVal val="hidden"/>
                                      </p:to>
                                    </p:set>
                                  </p:childTnLst>
                                </p:cTn>
                              </p:par>
                              <p:par>
                                <p:cTn id="37" presetID="53" presetClass="exit" presetSubtype="32" fill="hold" nodeType="withEffect">
                                  <p:stCondLst>
                                    <p:cond delay="0"/>
                                  </p:stCondLst>
                                  <p:childTnLst>
                                    <p:anim calcmode="lin" valueType="num">
                                      <p:cBhvr>
                                        <p:cTn id="38" dur="500"/>
                                        <p:tgtEl>
                                          <p:spTgt spid="51203">
                                            <p:txEl>
                                              <p:pRg st="4" end="4"/>
                                            </p:txEl>
                                          </p:spTgt>
                                        </p:tgtEl>
                                        <p:attrNameLst>
                                          <p:attrName>ppt_w</p:attrName>
                                        </p:attrNameLst>
                                      </p:cBhvr>
                                      <p:tavLst>
                                        <p:tav tm="0">
                                          <p:val>
                                            <p:strVal val="ppt_w"/>
                                          </p:val>
                                        </p:tav>
                                        <p:tav tm="100000">
                                          <p:val>
                                            <p:fltVal val="0"/>
                                          </p:val>
                                        </p:tav>
                                      </p:tavLst>
                                    </p:anim>
                                    <p:anim calcmode="lin" valueType="num">
                                      <p:cBhvr>
                                        <p:cTn id="39" dur="500"/>
                                        <p:tgtEl>
                                          <p:spTgt spid="51203">
                                            <p:txEl>
                                              <p:pRg st="4" end="4"/>
                                            </p:txEl>
                                          </p:spTgt>
                                        </p:tgtEl>
                                        <p:attrNameLst>
                                          <p:attrName>ppt_h</p:attrName>
                                        </p:attrNameLst>
                                      </p:cBhvr>
                                      <p:tavLst>
                                        <p:tav tm="0">
                                          <p:val>
                                            <p:strVal val="ppt_h"/>
                                          </p:val>
                                        </p:tav>
                                        <p:tav tm="100000">
                                          <p:val>
                                            <p:fltVal val="0"/>
                                          </p:val>
                                        </p:tav>
                                      </p:tavLst>
                                    </p:anim>
                                    <p:animEffect transition="out" filter="fade">
                                      <p:cBhvr>
                                        <p:cTn id="40" dur="500"/>
                                        <p:tgtEl>
                                          <p:spTgt spid="51203">
                                            <p:txEl>
                                              <p:pRg st="4" end="4"/>
                                            </p:txEl>
                                          </p:spTgt>
                                        </p:tgtEl>
                                      </p:cBhvr>
                                    </p:animEffect>
                                    <p:set>
                                      <p:cBhvr>
                                        <p:cTn id="41" dur="1" fill="hold">
                                          <p:stCondLst>
                                            <p:cond delay="499"/>
                                          </p:stCondLst>
                                        </p:cTn>
                                        <p:tgtEl>
                                          <p:spTgt spid="5120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静态检测器（</a:t>
            </a:r>
            <a:r>
              <a:rPr lang="en-US" altLang="zh-CN" b="1" dirty="0">
                <a:solidFill>
                  <a:schemeClr val="tx1"/>
                </a:solidFill>
              </a:rPr>
              <a:t>Static checkers</a:t>
            </a:r>
            <a:r>
              <a:rPr lang="zh-CN" altLang="en-US" b="1" dirty="0">
                <a:solidFill>
                  <a:schemeClr val="tx1"/>
                </a:solidFill>
              </a:rPr>
              <a:t>）</a:t>
            </a:r>
          </a:p>
          <a:p>
            <a:pPr lvl="1">
              <a:lnSpc>
                <a:spcPts val="3000"/>
              </a:lnSpc>
              <a:buClrTx/>
              <a:buFont typeface="Wingdings" pitchFamily="2" charset="2"/>
              <a:buChar char="Ø"/>
            </a:pPr>
            <a:r>
              <a:rPr lang="zh-CN" altLang="en-US" sz="2000" b="1" dirty="0">
                <a:solidFill>
                  <a:schemeClr val="tx1"/>
                </a:solidFill>
                <a:cs typeface="Times New Roman" pitchFamily="18" charset="0"/>
              </a:rPr>
              <a:t>静态定位程序中的错误</a:t>
            </a:r>
            <a:endParaRPr lang="en-US" altLang="zh-CN" sz="2000" b="1" dirty="0">
              <a:solidFill>
                <a:schemeClr val="tx1"/>
              </a:solidFill>
              <a:cs typeface="Times New Roman" pitchFamily="18" charset="0"/>
            </a:endParaRPr>
          </a:p>
          <a:p>
            <a:pPr lvl="2">
              <a:lnSpc>
                <a:spcPts val="3000"/>
              </a:lnSpc>
              <a:buClrTx/>
              <a:buFont typeface="Wingdings" pitchFamily="2" charset="2"/>
              <a:buChar char="Ø"/>
            </a:pPr>
            <a:r>
              <a:rPr lang="zh-CN" altLang="en-US" sz="1800" b="1" dirty="0">
                <a:solidFill>
                  <a:schemeClr val="tx1"/>
                </a:solidFill>
                <a:cs typeface="Times New Roman" pitchFamily="18" charset="0"/>
              </a:rPr>
              <a:t>释放</a:t>
            </a:r>
            <a:r>
              <a:rPr lang="zh-CN" altLang="en-US" sz="1800" b="1" dirty="0">
                <a:solidFill>
                  <a:srgbClr val="0000FF"/>
                </a:solidFill>
                <a:cs typeface="Times New Roman" pitchFamily="18" charset="0"/>
              </a:rPr>
              <a:t>空指针</a:t>
            </a:r>
            <a:r>
              <a:rPr lang="zh-CN" altLang="en-US" sz="1800" b="1" dirty="0">
                <a:solidFill>
                  <a:schemeClr val="tx1"/>
                </a:solidFill>
                <a:cs typeface="Times New Roman" pitchFamily="18" charset="0"/>
              </a:rPr>
              <a:t>或</a:t>
            </a:r>
            <a:r>
              <a:rPr lang="zh-CN" altLang="en-US" sz="1800" b="1" dirty="0">
                <a:solidFill>
                  <a:srgbClr val="0000FF"/>
                </a:solidFill>
                <a:cs typeface="Times New Roman" pitchFamily="18" charset="0"/>
              </a:rPr>
              <a:t>已释放过的指针</a:t>
            </a:r>
            <a:endParaRPr lang="en-US" altLang="zh-CN" sz="1800" b="1" dirty="0">
              <a:solidFill>
                <a:srgbClr val="0000FF"/>
              </a:solidFill>
              <a:cs typeface="Times New Roman" pitchFamily="18" charset="0"/>
            </a:endParaRPr>
          </a:p>
          <a:p>
            <a:pPr lvl="2">
              <a:lnSpc>
                <a:spcPts val="3000"/>
              </a:lnSpc>
              <a:buClrTx/>
              <a:buFont typeface="Wingdings" pitchFamily="2" charset="2"/>
              <a:buChar char="Ø"/>
            </a:pPr>
            <a:r>
              <a:rPr lang="zh-CN" altLang="en-US" sz="1800" b="1" dirty="0">
                <a:solidFill>
                  <a:schemeClr val="tx1"/>
                </a:solidFill>
                <a:cs typeface="Times New Roman" pitchFamily="18" charset="0"/>
              </a:rPr>
              <a:t>检测出程序中</a:t>
            </a:r>
            <a:r>
              <a:rPr lang="zh-CN" altLang="en-US" sz="1800" b="1" dirty="0">
                <a:solidFill>
                  <a:srgbClr val="0000FF"/>
                </a:solidFill>
                <a:cs typeface="Times New Roman" pitchFamily="18" charset="0"/>
              </a:rPr>
              <a:t>永远不能被执行的语句</a:t>
            </a:r>
          </a:p>
          <a:p>
            <a:pPr lvl="1">
              <a:lnSpc>
                <a:spcPts val="3000"/>
              </a:lnSpc>
              <a:buClrTx/>
              <a:buFont typeface="Wingdings" pitchFamily="2" charset="2"/>
              <a:buChar char="Ø"/>
            </a:pPr>
            <a:endParaRPr lang="zh-CN" altLang="en-US" sz="2000" b="1" dirty="0">
              <a:solidFill>
                <a:schemeClr val="tx1"/>
              </a:solidFill>
              <a:cs typeface="Times New Roman" pitchFamily="18" charset="0"/>
            </a:endParaRP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itchFamily="34" charset="-122"/>
                <a:ea typeface="微软雅黑" pitchFamily="34" charset="-122"/>
              </a:rPr>
              <a:t>1.5 </a:t>
            </a:r>
            <a:r>
              <a:rPr lang="zh-CN" altLang="en-US" sz="3000" spc="300" dirty="0">
                <a:solidFill>
                  <a:schemeClr val="tx1"/>
                </a:solidFill>
                <a:latin typeface="微软雅黑" pitchFamily="34" charset="-122"/>
                <a:ea typeface="微软雅黑"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44175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 calcmode="lin" valueType="num">
                                      <p:cBhvr>
                                        <p:cTn id="7" dur="500" fill="hold"/>
                                        <p:tgtEl>
                                          <p:spTgt spid="5120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5120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3" end="3"/>
                                            </p:txEl>
                                          </p:spTgt>
                                        </p:tgtEl>
                                        <p:attrNameLst>
                                          <p:attrName>style.visibility</p:attrName>
                                        </p:attrNameLst>
                                      </p:cBhvr>
                                      <p:to>
                                        <p:strVal val="visible"/>
                                      </p:to>
                                    </p:set>
                                    <p:anim calcmode="lin" valueType="num">
                                      <p:cBhvr>
                                        <p:cTn id="12"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anim calcmode="lin" valueType="num">
                                      <p:cBhvr>
                                        <p:cTn id="17"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51203">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1203">
                                            <p:txEl>
                                              <p:pRg st="5" end="5"/>
                                            </p:txEl>
                                          </p:spTgt>
                                        </p:tgtEl>
                                        <p:attrNameLst>
                                          <p:attrName>style.visibility</p:attrName>
                                        </p:attrNameLst>
                                      </p:cBhvr>
                                      <p:to>
                                        <p:strVal val="visible"/>
                                      </p:to>
                                    </p:set>
                                    <p:anim calcmode="lin" valueType="num">
                                      <p:cBhvr>
                                        <p:cTn id="22"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5120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xit" presetSubtype="32" fill="hold" nodeType="clickEffect">
                                  <p:stCondLst>
                                    <p:cond delay="0"/>
                                  </p:stCondLst>
                                  <p:childTnLst>
                                    <p:anim calcmode="lin" valueType="num">
                                      <p:cBhvr>
                                        <p:cTn id="28" dur="500"/>
                                        <p:tgtEl>
                                          <p:spTgt spid="51203">
                                            <p:txEl>
                                              <p:pRg st="3" end="3"/>
                                            </p:txEl>
                                          </p:spTgt>
                                        </p:tgtEl>
                                        <p:attrNameLst>
                                          <p:attrName>ppt_w</p:attrName>
                                        </p:attrNameLst>
                                      </p:cBhvr>
                                      <p:tavLst>
                                        <p:tav tm="0">
                                          <p:val>
                                            <p:strVal val="ppt_w"/>
                                          </p:val>
                                        </p:tav>
                                        <p:tav tm="100000">
                                          <p:val>
                                            <p:fltVal val="0"/>
                                          </p:val>
                                        </p:tav>
                                      </p:tavLst>
                                    </p:anim>
                                    <p:anim calcmode="lin" valueType="num">
                                      <p:cBhvr>
                                        <p:cTn id="29" dur="500"/>
                                        <p:tgtEl>
                                          <p:spTgt spid="51203">
                                            <p:txEl>
                                              <p:pRg st="3" end="3"/>
                                            </p:txEl>
                                          </p:spTgt>
                                        </p:tgtEl>
                                        <p:attrNameLst>
                                          <p:attrName>ppt_h</p:attrName>
                                        </p:attrNameLst>
                                      </p:cBhvr>
                                      <p:tavLst>
                                        <p:tav tm="0">
                                          <p:val>
                                            <p:strVal val="ppt_h"/>
                                          </p:val>
                                        </p:tav>
                                        <p:tav tm="100000">
                                          <p:val>
                                            <p:fltVal val="0"/>
                                          </p:val>
                                        </p:tav>
                                      </p:tavLst>
                                    </p:anim>
                                    <p:animEffect transition="out" filter="fade">
                                      <p:cBhvr>
                                        <p:cTn id="30" dur="500"/>
                                        <p:tgtEl>
                                          <p:spTgt spid="51203">
                                            <p:txEl>
                                              <p:pRg st="3" end="3"/>
                                            </p:txEl>
                                          </p:spTgt>
                                        </p:tgtEl>
                                      </p:cBhvr>
                                    </p:animEffect>
                                    <p:set>
                                      <p:cBhvr>
                                        <p:cTn id="31" dur="1" fill="hold">
                                          <p:stCondLst>
                                            <p:cond delay="499"/>
                                          </p:stCondLst>
                                        </p:cTn>
                                        <p:tgtEl>
                                          <p:spTgt spid="51203">
                                            <p:txEl>
                                              <p:pRg st="3" end="3"/>
                                            </p:txEl>
                                          </p:spTgt>
                                        </p:tgtEl>
                                        <p:attrNameLst>
                                          <p:attrName>style.visibility</p:attrName>
                                        </p:attrNameLst>
                                      </p:cBhvr>
                                      <p:to>
                                        <p:strVal val="hidden"/>
                                      </p:to>
                                    </p:set>
                                  </p:childTnLst>
                                </p:cTn>
                              </p:par>
                              <p:par>
                                <p:cTn id="32" presetID="53" presetClass="exit" presetSubtype="32" fill="hold" nodeType="withEffect">
                                  <p:stCondLst>
                                    <p:cond delay="0"/>
                                  </p:stCondLst>
                                  <p:childTnLst>
                                    <p:anim calcmode="lin" valueType="num">
                                      <p:cBhvr>
                                        <p:cTn id="33" dur="500"/>
                                        <p:tgtEl>
                                          <p:spTgt spid="51203">
                                            <p:txEl>
                                              <p:pRg st="4" end="4"/>
                                            </p:txEl>
                                          </p:spTgt>
                                        </p:tgtEl>
                                        <p:attrNameLst>
                                          <p:attrName>ppt_w</p:attrName>
                                        </p:attrNameLst>
                                      </p:cBhvr>
                                      <p:tavLst>
                                        <p:tav tm="0">
                                          <p:val>
                                            <p:strVal val="ppt_w"/>
                                          </p:val>
                                        </p:tav>
                                        <p:tav tm="100000">
                                          <p:val>
                                            <p:fltVal val="0"/>
                                          </p:val>
                                        </p:tav>
                                      </p:tavLst>
                                    </p:anim>
                                    <p:anim calcmode="lin" valueType="num">
                                      <p:cBhvr>
                                        <p:cTn id="34" dur="500"/>
                                        <p:tgtEl>
                                          <p:spTgt spid="51203">
                                            <p:txEl>
                                              <p:pRg st="4" end="4"/>
                                            </p:txEl>
                                          </p:spTgt>
                                        </p:tgtEl>
                                        <p:attrNameLst>
                                          <p:attrName>ppt_h</p:attrName>
                                        </p:attrNameLst>
                                      </p:cBhvr>
                                      <p:tavLst>
                                        <p:tav tm="0">
                                          <p:val>
                                            <p:strVal val="ppt_h"/>
                                          </p:val>
                                        </p:tav>
                                        <p:tav tm="100000">
                                          <p:val>
                                            <p:fltVal val="0"/>
                                          </p:val>
                                        </p:tav>
                                      </p:tavLst>
                                    </p:anim>
                                    <p:animEffect transition="out" filter="fade">
                                      <p:cBhvr>
                                        <p:cTn id="35" dur="500"/>
                                        <p:tgtEl>
                                          <p:spTgt spid="51203">
                                            <p:txEl>
                                              <p:pRg st="4" end="4"/>
                                            </p:txEl>
                                          </p:spTgt>
                                        </p:tgtEl>
                                      </p:cBhvr>
                                    </p:animEffect>
                                    <p:set>
                                      <p:cBhvr>
                                        <p:cTn id="36" dur="1" fill="hold">
                                          <p:stCondLst>
                                            <p:cond delay="499"/>
                                          </p:stCondLst>
                                        </p:cTn>
                                        <p:tgtEl>
                                          <p:spTgt spid="51203">
                                            <p:txEl>
                                              <p:pRg st="4" end="4"/>
                                            </p:txEl>
                                          </p:spTgt>
                                        </p:tgtEl>
                                        <p:attrNameLst>
                                          <p:attrName>style.visibility</p:attrName>
                                        </p:attrNameLst>
                                      </p:cBhvr>
                                      <p:to>
                                        <p:strVal val="hidden"/>
                                      </p:to>
                                    </p:set>
                                  </p:childTnLst>
                                </p:cTn>
                              </p:par>
                              <p:par>
                                <p:cTn id="37" presetID="53" presetClass="exit" presetSubtype="32" fill="hold" nodeType="withEffect">
                                  <p:stCondLst>
                                    <p:cond delay="0"/>
                                  </p:stCondLst>
                                  <p:childTnLst>
                                    <p:anim calcmode="lin" valueType="num">
                                      <p:cBhvr>
                                        <p:cTn id="38" dur="500"/>
                                        <p:tgtEl>
                                          <p:spTgt spid="51203">
                                            <p:txEl>
                                              <p:pRg st="5" end="5"/>
                                            </p:txEl>
                                          </p:spTgt>
                                        </p:tgtEl>
                                        <p:attrNameLst>
                                          <p:attrName>ppt_w</p:attrName>
                                        </p:attrNameLst>
                                      </p:cBhvr>
                                      <p:tavLst>
                                        <p:tav tm="0">
                                          <p:val>
                                            <p:strVal val="ppt_w"/>
                                          </p:val>
                                        </p:tav>
                                        <p:tav tm="100000">
                                          <p:val>
                                            <p:fltVal val="0"/>
                                          </p:val>
                                        </p:tav>
                                      </p:tavLst>
                                    </p:anim>
                                    <p:anim calcmode="lin" valueType="num">
                                      <p:cBhvr>
                                        <p:cTn id="39" dur="500"/>
                                        <p:tgtEl>
                                          <p:spTgt spid="51203">
                                            <p:txEl>
                                              <p:pRg st="5" end="5"/>
                                            </p:txEl>
                                          </p:spTgt>
                                        </p:tgtEl>
                                        <p:attrNameLst>
                                          <p:attrName>ppt_h</p:attrName>
                                        </p:attrNameLst>
                                      </p:cBhvr>
                                      <p:tavLst>
                                        <p:tav tm="0">
                                          <p:val>
                                            <p:strVal val="ppt_h"/>
                                          </p:val>
                                        </p:tav>
                                        <p:tav tm="100000">
                                          <p:val>
                                            <p:fltVal val="0"/>
                                          </p:val>
                                        </p:tav>
                                      </p:tavLst>
                                    </p:anim>
                                    <p:animEffect transition="out" filter="fade">
                                      <p:cBhvr>
                                        <p:cTn id="40" dur="500"/>
                                        <p:tgtEl>
                                          <p:spTgt spid="51203">
                                            <p:txEl>
                                              <p:pRg st="5" end="5"/>
                                            </p:txEl>
                                          </p:spTgt>
                                        </p:tgtEl>
                                      </p:cBhvr>
                                    </p:animEffect>
                                    <p:set>
                                      <p:cBhvr>
                                        <p:cTn id="41" dur="1" fill="hold">
                                          <p:stCondLst>
                                            <p:cond delay="499"/>
                                          </p:stCondLst>
                                        </p:cTn>
                                        <p:tgtEl>
                                          <p:spTgt spid="5120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静态检测器（</a:t>
            </a:r>
            <a:r>
              <a:rPr lang="en-US" altLang="zh-CN" b="1" dirty="0">
                <a:solidFill>
                  <a:schemeClr val="tx1"/>
                </a:solidFill>
              </a:rPr>
              <a:t>Static checkers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文本格式器（</a:t>
            </a:r>
            <a:r>
              <a:rPr lang="en-US" altLang="zh-CN" b="1" dirty="0">
                <a:solidFill>
                  <a:schemeClr val="tx1"/>
                </a:solidFill>
              </a:rPr>
              <a:t>Text formatters</a:t>
            </a:r>
            <a:r>
              <a:rPr lang="zh-CN" altLang="en-US" b="1" dirty="0">
                <a:solidFill>
                  <a:schemeClr val="tx1"/>
                </a:solidFill>
              </a:rPr>
              <a:t>）</a:t>
            </a:r>
          </a:p>
          <a:p>
            <a:pPr lvl="1">
              <a:lnSpc>
                <a:spcPts val="3000"/>
              </a:lnSpc>
              <a:buClrTx/>
              <a:buFont typeface="Wingdings" pitchFamily="2" charset="2"/>
              <a:buChar char="Ø"/>
            </a:pPr>
            <a:r>
              <a:rPr lang="zh-CN" altLang="en-US" sz="2000" b="1" dirty="0">
                <a:solidFill>
                  <a:schemeClr val="tx1"/>
                </a:solidFill>
                <a:cs typeface="Times New Roman" pitchFamily="18" charset="0"/>
              </a:rPr>
              <a:t>文本格式器处理的</a:t>
            </a:r>
            <a:r>
              <a:rPr lang="zh-CN" altLang="en-US" sz="2000" b="1" dirty="0">
                <a:solidFill>
                  <a:srgbClr val="0000FF"/>
                </a:solidFill>
                <a:cs typeface="Times New Roman" pitchFamily="18" charset="0"/>
              </a:rPr>
              <a:t>字符流</a:t>
            </a:r>
            <a:r>
              <a:rPr lang="zh-CN" altLang="en-US" sz="2000" b="1" dirty="0">
                <a:solidFill>
                  <a:schemeClr val="tx1"/>
                </a:solidFill>
                <a:cs typeface="Times New Roman" pitchFamily="18" charset="0"/>
              </a:rPr>
              <a:t>中除了</a:t>
            </a:r>
            <a:r>
              <a:rPr lang="zh-CN" altLang="en-US" sz="2000" b="1" dirty="0">
                <a:solidFill>
                  <a:srgbClr val="0000FF"/>
                </a:solidFill>
                <a:cs typeface="Times New Roman" pitchFamily="18" charset="0"/>
              </a:rPr>
              <a:t>需要排版输出的字符</a:t>
            </a:r>
            <a:r>
              <a:rPr lang="zh-CN" altLang="en-US" sz="2000" b="1" dirty="0">
                <a:solidFill>
                  <a:schemeClr val="tx1"/>
                </a:solidFill>
                <a:cs typeface="Times New Roman" pitchFamily="18" charset="0"/>
              </a:rPr>
              <a:t>以外，还包含一些</a:t>
            </a:r>
            <a:r>
              <a:rPr lang="zh-CN" altLang="en-US" sz="2000" b="1" dirty="0">
                <a:solidFill>
                  <a:srgbClr val="0000FF"/>
                </a:solidFill>
                <a:cs typeface="Times New Roman" pitchFamily="18" charset="0"/>
              </a:rPr>
              <a:t>用来说明</a:t>
            </a:r>
            <a:r>
              <a:rPr lang="zh-CN" altLang="en-US" sz="2000" b="1" dirty="0">
                <a:solidFill>
                  <a:schemeClr val="tx1"/>
                </a:solidFill>
                <a:cs typeface="Times New Roman" pitchFamily="18" charset="0"/>
              </a:rPr>
              <a:t>字符流中的段落、图表或者上标和下标等</a:t>
            </a:r>
            <a:r>
              <a:rPr lang="zh-CN" altLang="en-US" sz="2000" b="1" dirty="0">
                <a:solidFill>
                  <a:srgbClr val="0000FF"/>
                </a:solidFill>
                <a:cs typeface="Times New Roman" pitchFamily="18" charset="0"/>
              </a:rPr>
              <a:t>数学结构的命令</a:t>
            </a:r>
          </a:p>
          <a:p>
            <a:pPr lvl="1">
              <a:lnSpc>
                <a:spcPts val="3000"/>
              </a:lnSpc>
              <a:buClrTx/>
              <a:buFont typeface="Wingdings" pitchFamily="2" charset="2"/>
              <a:buChar char="Ø"/>
            </a:pPr>
            <a:endParaRPr lang="zh-CN" altLang="en-US" sz="2000" b="1" dirty="0">
              <a:solidFill>
                <a:schemeClr val="tx1"/>
              </a:solidFill>
              <a:cs typeface="Times New Roman" pitchFamily="18" charset="0"/>
            </a:endParaRP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itchFamily="34" charset="-122"/>
                <a:ea typeface="微软雅黑" pitchFamily="34" charset="-122"/>
              </a:rPr>
              <a:t>1.5 </a:t>
            </a:r>
            <a:r>
              <a:rPr lang="zh-CN" altLang="en-US" sz="3000" spc="300" dirty="0">
                <a:solidFill>
                  <a:schemeClr val="tx1"/>
                </a:solidFill>
                <a:latin typeface="微软雅黑" pitchFamily="34" charset="-122"/>
                <a:ea typeface="微软雅黑"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317005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anim calcmode="lin" valueType="num">
                                      <p:cBhvr>
                                        <p:cTn id="7" dur="500" fill="hold"/>
                                        <p:tgtEl>
                                          <p:spTgt spid="5120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51203">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4" end="4"/>
                                            </p:txEl>
                                          </p:spTgt>
                                        </p:tgtEl>
                                        <p:attrNameLst>
                                          <p:attrName>style.visibility</p:attrName>
                                        </p:attrNameLst>
                                      </p:cBhvr>
                                      <p:to>
                                        <p:strVal val="visible"/>
                                      </p:to>
                                    </p:set>
                                    <p:anim calcmode="lin" valueType="num">
                                      <p:cBhvr>
                                        <p:cTn id="12"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1203">
                                            <p:txEl>
                                              <p:pRg st="4" end="4"/>
                                            </p:txEl>
                                          </p:spTgt>
                                        </p:tgtEl>
                                        <p:attrNameLst>
                                          <p:attrName>ppt_w</p:attrName>
                                        </p:attrNameLst>
                                      </p:cBhvr>
                                      <p:tavLst>
                                        <p:tav tm="0">
                                          <p:val>
                                            <p:strVal val="ppt_w"/>
                                          </p:val>
                                        </p:tav>
                                        <p:tav tm="100000">
                                          <p:val>
                                            <p:fltVal val="0"/>
                                          </p:val>
                                        </p:tav>
                                      </p:tavLst>
                                    </p:anim>
                                    <p:anim calcmode="lin" valueType="num">
                                      <p:cBhvr>
                                        <p:cTn id="19" dur="500"/>
                                        <p:tgtEl>
                                          <p:spTgt spid="51203">
                                            <p:txEl>
                                              <p:pRg st="4" end="4"/>
                                            </p:txEl>
                                          </p:spTgt>
                                        </p:tgtEl>
                                        <p:attrNameLst>
                                          <p:attrName>ppt_h</p:attrName>
                                        </p:attrNameLst>
                                      </p:cBhvr>
                                      <p:tavLst>
                                        <p:tav tm="0">
                                          <p:val>
                                            <p:strVal val="ppt_h"/>
                                          </p:val>
                                        </p:tav>
                                        <p:tav tm="100000">
                                          <p:val>
                                            <p:fltVal val="0"/>
                                          </p:val>
                                        </p:tav>
                                      </p:tavLst>
                                    </p:anim>
                                    <p:animEffect transition="out" filter="fade">
                                      <p:cBhvr>
                                        <p:cTn id="20" dur="500"/>
                                        <p:tgtEl>
                                          <p:spTgt spid="51203">
                                            <p:txEl>
                                              <p:pRg st="4" end="4"/>
                                            </p:txEl>
                                          </p:spTgt>
                                        </p:tgtEl>
                                      </p:cBhvr>
                                    </p:animEffect>
                                    <p:set>
                                      <p:cBhvr>
                                        <p:cTn id="21" dur="1" fill="hold">
                                          <p:stCondLst>
                                            <p:cond delay="499"/>
                                          </p:stCondLst>
                                        </p:cTn>
                                        <p:tgtEl>
                                          <p:spTgt spid="5120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静态检测器（</a:t>
            </a:r>
            <a:r>
              <a:rPr lang="en-US" altLang="zh-CN" b="1" dirty="0">
                <a:solidFill>
                  <a:schemeClr val="tx1"/>
                </a:solidFill>
              </a:rPr>
              <a:t>Static checkers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文本格式器（</a:t>
            </a:r>
            <a:r>
              <a:rPr lang="en-US" altLang="zh-CN" b="1" dirty="0">
                <a:solidFill>
                  <a:schemeClr val="tx1"/>
                </a:solidFill>
              </a:rPr>
              <a:t>Text formatters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数据库查询解释器（ </a:t>
            </a:r>
            <a:r>
              <a:rPr lang="en-US" altLang="zh-CN" b="1" dirty="0">
                <a:solidFill>
                  <a:schemeClr val="tx1"/>
                </a:solidFill>
              </a:rPr>
              <a:t>Database Query Interpreters </a:t>
            </a:r>
            <a:r>
              <a:rPr lang="zh-CN" altLang="en-US" b="1" dirty="0">
                <a:solidFill>
                  <a:schemeClr val="tx1"/>
                </a:solidFill>
              </a:rPr>
              <a:t>）</a:t>
            </a:r>
          </a:p>
          <a:p>
            <a:pPr lvl="1">
              <a:lnSpc>
                <a:spcPts val="3000"/>
              </a:lnSpc>
              <a:buClrTx/>
              <a:buFont typeface="Wingdings" pitchFamily="2" charset="2"/>
              <a:buChar char="Ø"/>
            </a:pPr>
            <a:r>
              <a:rPr lang="zh-CN" altLang="en-US" sz="2000" b="1" dirty="0">
                <a:solidFill>
                  <a:schemeClr val="tx1"/>
                </a:solidFill>
                <a:cs typeface="Times New Roman" pitchFamily="18" charset="0"/>
              </a:rPr>
              <a:t>数据库查询语句由包含了关系和布尔运算的</a:t>
            </a:r>
            <a:r>
              <a:rPr lang="zh-CN" altLang="en-US" sz="2000" b="1" dirty="0">
                <a:solidFill>
                  <a:srgbClr val="0000FF"/>
                </a:solidFill>
                <a:cs typeface="Times New Roman" pitchFamily="18" charset="0"/>
              </a:rPr>
              <a:t>谓词</a:t>
            </a:r>
            <a:r>
              <a:rPr lang="zh-CN" altLang="en-US" sz="2000" b="1" dirty="0">
                <a:solidFill>
                  <a:schemeClr val="tx1"/>
                </a:solidFill>
                <a:cs typeface="Times New Roman" pitchFamily="18" charset="0"/>
              </a:rPr>
              <a:t>组成。查询解释器把这些谓词翻译成</a:t>
            </a:r>
            <a:r>
              <a:rPr lang="zh-CN" altLang="en-US" sz="2000" b="1" dirty="0">
                <a:solidFill>
                  <a:srgbClr val="0000FF"/>
                </a:solidFill>
                <a:cs typeface="Times New Roman" pitchFamily="18" charset="0"/>
              </a:rPr>
              <a:t>数据库命令</a:t>
            </a:r>
            <a:r>
              <a:rPr lang="zh-CN" altLang="en-US" sz="2000" b="1" dirty="0">
                <a:solidFill>
                  <a:schemeClr val="tx1"/>
                </a:solidFill>
                <a:cs typeface="Times New Roman" pitchFamily="18" charset="0"/>
              </a:rPr>
              <a:t>，在数据库中查询满足条件的记录。</a:t>
            </a: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itchFamily="34" charset="-122"/>
                <a:ea typeface="微软雅黑" pitchFamily="34" charset="-122"/>
              </a:rPr>
              <a:t>1.5 </a:t>
            </a:r>
            <a:r>
              <a:rPr lang="zh-CN" altLang="en-US" sz="3000" spc="300" dirty="0">
                <a:solidFill>
                  <a:schemeClr val="tx1"/>
                </a:solidFill>
                <a:latin typeface="微软雅黑" pitchFamily="34" charset="-122"/>
                <a:ea typeface="微软雅黑"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9516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anim calcmode="lin" valueType="num">
                                      <p:cBhvr>
                                        <p:cTn id="7" dur="500" fill="hold"/>
                                        <p:tgtEl>
                                          <p:spTgt spid="51203">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51203">
                                            <p:txEl>
                                              <p:pRg st="4" end="4"/>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1203">
                                            <p:txEl>
                                              <p:pRg st="5" end="5"/>
                                            </p:txEl>
                                          </p:spTgt>
                                        </p:tgtEl>
                                        <p:attrNameLst>
                                          <p:attrName>style.visibility</p:attrName>
                                        </p:attrNameLst>
                                      </p:cBhvr>
                                      <p:to>
                                        <p:strVal val="visible"/>
                                      </p:to>
                                    </p:set>
                                    <p:anim calcmode="lin" valueType="num">
                                      <p:cBhvr>
                                        <p:cTn id="12"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13"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14" dur="500"/>
                                        <p:tgtEl>
                                          <p:spTgt spid="5120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51203">
                                            <p:txEl>
                                              <p:pRg st="5" end="5"/>
                                            </p:txEl>
                                          </p:spTgt>
                                        </p:tgtEl>
                                        <p:attrNameLst>
                                          <p:attrName>ppt_w</p:attrName>
                                        </p:attrNameLst>
                                      </p:cBhvr>
                                      <p:tavLst>
                                        <p:tav tm="0">
                                          <p:val>
                                            <p:strVal val="ppt_w"/>
                                          </p:val>
                                        </p:tav>
                                        <p:tav tm="100000">
                                          <p:val>
                                            <p:fltVal val="0"/>
                                          </p:val>
                                        </p:tav>
                                      </p:tavLst>
                                    </p:anim>
                                    <p:anim calcmode="lin" valueType="num">
                                      <p:cBhvr>
                                        <p:cTn id="19" dur="500"/>
                                        <p:tgtEl>
                                          <p:spTgt spid="51203">
                                            <p:txEl>
                                              <p:pRg st="5" end="5"/>
                                            </p:txEl>
                                          </p:spTgt>
                                        </p:tgtEl>
                                        <p:attrNameLst>
                                          <p:attrName>ppt_h</p:attrName>
                                        </p:attrNameLst>
                                      </p:cBhvr>
                                      <p:tavLst>
                                        <p:tav tm="0">
                                          <p:val>
                                            <p:strVal val="ppt_h"/>
                                          </p:val>
                                        </p:tav>
                                        <p:tav tm="100000">
                                          <p:val>
                                            <p:fltVal val="0"/>
                                          </p:val>
                                        </p:tav>
                                      </p:tavLst>
                                    </p:anim>
                                    <p:animEffect transition="out" filter="fade">
                                      <p:cBhvr>
                                        <p:cTn id="20" dur="500"/>
                                        <p:tgtEl>
                                          <p:spTgt spid="51203">
                                            <p:txEl>
                                              <p:pRg st="5" end="5"/>
                                            </p:txEl>
                                          </p:spTgt>
                                        </p:tgtEl>
                                      </p:cBhvr>
                                    </p:animEffect>
                                    <p:set>
                                      <p:cBhvr>
                                        <p:cTn id="21" dur="1" fill="hold">
                                          <p:stCondLst>
                                            <p:cond delay="499"/>
                                          </p:stCondLst>
                                        </p:cTn>
                                        <p:tgtEl>
                                          <p:spTgt spid="5120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3000"/>
              </a:lnSpc>
              <a:buClrTx/>
              <a:buFont typeface="Wingdings" pitchFamily="2" charset="2"/>
              <a:buChar char="Ø"/>
            </a:pPr>
            <a:r>
              <a:rPr lang="zh-CN" altLang="en-US" b="1" dirty="0">
                <a:solidFill>
                  <a:schemeClr val="tx1"/>
                </a:solidFill>
              </a:rPr>
              <a:t>结构化编辑器（</a:t>
            </a:r>
            <a:r>
              <a:rPr lang="en-US" altLang="zh-CN" b="1" dirty="0">
                <a:solidFill>
                  <a:schemeClr val="tx1"/>
                </a:solidFill>
              </a:rPr>
              <a:t>Structure editors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智能打印机（</a:t>
            </a:r>
            <a:r>
              <a:rPr lang="en-US" altLang="zh-CN" b="1" dirty="0">
                <a:solidFill>
                  <a:schemeClr val="tx1"/>
                </a:solidFill>
              </a:rPr>
              <a:t>Pretty printers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静态检测器（</a:t>
            </a:r>
            <a:r>
              <a:rPr lang="en-US" altLang="zh-CN" b="1" dirty="0">
                <a:solidFill>
                  <a:schemeClr val="tx1"/>
                </a:solidFill>
              </a:rPr>
              <a:t>Static checkers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文本格式器（</a:t>
            </a:r>
            <a:r>
              <a:rPr lang="en-US" altLang="zh-CN" b="1" dirty="0">
                <a:solidFill>
                  <a:schemeClr val="tx1"/>
                </a:solidFill>
              </a:rPr>
              <a:t>Text formatters</a:t>
            </a:r>
            <a:r>
              <a:rPr lang="zh-CN" altLang="en-US" b="1" dirty="0">
                <a:solidFill>
                  <a:schemeClr val="tx1"/>
                </a:solidFill>
              </a:rPr>
              <a:t>）</a:t>
            </a:r>
          </a:p>
          <a:p>
            <a:pPr>
              <a:lnSpc>
                <a:spcPts val="3000"/>
              </a:lnSpc>
              <a:buClrTx/>
              <a:buFont typeface="Wingdings" pitchFamily="2" charset="2"/>
              <a:buChar char="Ø"/>
            </a:pPr>
            <a:r>
              <a:rPr lang="zh-CN" altLang="en-US" b="1" dirty="0">
                <a:solidFill>
                  <a:schemeClr val="tx1"/>
                </a:solidFill>
              </a:rPr>
              <a:t>数据库查询解释器（ </a:t>
            </a:r>
            <a:r>
              <a:rPr lang="en-US" altLang="zh-CN" b="1" dirty="0">
                <a:solidFill>
                  <a:schemeClr val="tx1"/>
                </a:solidFill>
              </a:rPr>
              <a:t>Database Query Interpreters </a:t>
            </a:r>
            <a:r>
              <a:rPr lang="zh-CN" altLang="en-US" b="1" dirty="0">
                <a:solidFill>
                  <a:schemeClr val="tx1"/>
                </a:solidFill>
              </a:rPr>
              <a:t>）</a:t>
            </a:r>
            <a:endParaRPr lang="en-US" altLang="zh-CN" b="1" dirty="0">
              <a:solidFill>
                <a:schemeClr val="tx1"/>
              </a:solidFill>
            </a:endParaRPr>
          </a:p>
          <a:p>
            <a:pPr>
              <a:lnSpc>
                <a:spcPts val="3000"/>
              </a:lnSpc>
              <a:buClrTx/>
              <a:buFont typeface="Wingdings" pitchFamily="2" charset="2"/>
              <a:buChar char="Ø"/>
            </a:pPr>
            <a:r>
              <a:rPr lang="zh-CN" altLang="en-US" b="1" dirty="0">
                <a:solidFill>
                  <a:schemeClr val="tx1"/>
                </a:solidFill>
              </a:rPr>
              <a:t>高级语言的翻译工具</a:t>
            </a:r>
          </a:p>
          <a:p>
            <a:pPr>
              <a:lnSpc>
                <a:spcPts val="3000"/>
              </a:lnSpc>
              <a:buClrTx/>
              <a:buFont typeface="Wingdings" pitchFamily="2" charset="2"/>
              <a:buChar char="Ø"/>
            </a:pPr>
            <a:endParaRPr lang="zh-CN" altLang="en-US" b="1" dirty="0">
              <a:solidFill>
                <a:schemeClr val="tx1"/>
              </a:solidFill>
            </a:endParaRPr>
          </a:p>
        </p:txBody>
      </p:sp>
      <p:sp>
        <p:nvSpPr>
          <p:cNvPr id="51202" name="标题 1"/>
          <p:cNvSpPr>
            <a:spLocks noGrp="1"/>
          </p:cNvSpPr>
          <p:nvPr>
            <p:ph type="title"/>
          </p:nvPr>
        </p:nvSpPr>
        <p:spPr/>
        <p:txBody>
          <a:bodyPr>
            <a:noAutofit/>
          </a:bodyPr>
          <a:lstStyle/>
          <a:p>
            <a:r>
              <a:rPr lang="en-US" altLang="zh-CN" sz="3000" spc="300" dirty="0">
                <a:solidFill>
                  <a:schemeClr val="tx1"/>
                </a:solidFill>
                <a:latin typeface="微软雅黑" pitchFamily="34" charset="-122"/>
                <a:ea typeface="微软雅黑" pitchFamily="34" charset="-122"/>
              </a:rPr>
              <a:t>1.5 </a:t>
            </a:r>
            <a:r>
              <a:rPr lang="zh-CN" altLang="en-US" sz="3000" spc="300" dirty="0">
                <a:solidFill>
                  <a:schemeClr val="tx1"/>
                </a:solidFill>
                <a:latin typeface="微软雅黑" pitchFamily="34" charset="-122"/>
                <a:ea typeface="微软雅黑" pitchFamily="34" charset="-122"/>
              </a:rPr>
              <a:t>编译技术的应用</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84375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1203">
                                            <p:txEl>
                                              <p:pRg st="5" end="5"/>
                                            </p:txEl>
                                          </p:spTgt>
                                        </p:tgtEl>
                                        <p:attrNameLst>
                                          <p:attrName>style.visibility</p:attrName>
                                        </p:attrNameLst>
                                      </p:cBhvr>
                                      <p:to>
                                        <p:strVal val="visible"/>
                                      </p:to>
                                    </p:set>
                                    <p:anim calcmode="lin" valueType="num">
                                      <p:cBhvr>
                                        <p:cTn id="7" dur="500" fill="hold"/>
                                        <p:tgtEl>
                                          <p:spTgt spid="51203">
                                            <p:txEl>
                                              <p:pRg st="5" end="5"/>
                                            </p:txEl>
                                          </p:spTgt>
                                        </p:tgtEl>
                                        <p:attrNameLst>
                                          <p:attrName>ppt_w</p:attrName>
                                        </p:attrNameLst>
                                      </p:cBhvr>
                                      <p:tavLst>
                                        <p:tav tm="0">
                                          <p:val>
                                            <p:fltVal val="0"/>
                                          </p:val>
                                        </p:tav>
                                        <p:tav tm="100000">
                                          <p:val>
                                            <p:strVal val="#ppt_w"/>
                                          </p:val>
                                        </p:tav>
                                      </p:tavLst>
                                    </p:anim>
                                    <p:anim calcmode="lin" valueType="num">
                                      <p:cBhvr>
                                        <p:cTn id="8" dur="500" fill="hold"/>
                                        <p:tgtEl>
                                          <p:spTgt spid="51203">
                                            <p:txEl>
                                              <p:pRg st="5" end="5"/>
                                            </p:txEl>
                                          </p:spTgt>
                                        </p:tgtEl>
                                        <p:attrNameLst>
                                          <p:attrName>ppt_h</p:attrName>
                                        </p:attrNameLst>
                                      </p:cBhvr>
                                      <p:tavLst>
                                        <p:tav tm="0">
                                          <p:val>
                                            <p:fltVal val="0"/>
                                          </p:val>
                                        </p:tav>
                                        <p:tav tm="100000">
                                          <p:val>
                                            <p:strVal val="#ppt_h"/>
                                          </p:val>
                                        </p:tav>
                                      </p:tavLst>
                                    </p:anim>
                                    <p:animEffect transition="in" filter="fade">
                                      <p:cBhvr>
                                        <p:cTn id="9" dur="5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57138"/>
          </a:xfrm>
          <a:prstGeom prst="rect">
            <a:avLst/>
          </a:prstGeom>
          <a:ln w="12700">
            <a:noFill/>
          </a:ln>
        </p:spPr>
        <p:txBody>
          <a:bodyPr>
            <a:spAutoFit/>
          </a:bodyPr>
          <a:lstStyle/>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什么是编译</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编译系统的结构</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编译程序的生成</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为什么要学习编译原理</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338095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itchFamily="34" charset="-122"/>
                <a:ea typeface="微软雅黑" pitchFamily="34" charset="-122"/>
              </a:rPr>
              <a:t>本章小结</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509227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859007" y="1059989"/>
            <a:ext cx="7713521" cy="3888025"/>
          </a:xfrm>
        </p:spPr>
        <p:txBody>
          <a:bodyPr>
            <a:normAutofit/>
          </a:bodyPr>
          <a:lstStyle/>
          <a:p>
            <a:pPr>
              <a:lnSpc>
                <a:spcPts val="2500"/>
              </a:lnSpc>
              <a:buClrTx/>
              <a:buFont typeface="Wingdings" pitchFamily="2" charset="2"/>
              <a:buChar char="Ø"/>
            </a:pPr>
            <a:r>
              <a:rPr lang="en-US" altLang="zh-CN" b="1" dirty="0">
                <a:solidFill>
                  <a:schemeClr val="tx1"/>
                </a:solidFill>
              </a:rPr>
              <a:t>1</a:t>
            </a:r>
            <a:r>
              <a:rPr lang="zh-CN" altLang="en-US" b="1" dirty="0">
                <a:solidFill>
                  <a:schemeClr val="tx1"/>
                </a:solidFill>
              </a:rPr>
              <a:t>．绪论 			（</a:t>
            </a:r>
            <a:r>
              <a:rPr lang="en-US" altLang="zh-CN" b="1" dirty="0">
                <a:solidFill>
                  <a:schemeClr val="tx1"/>
                </a:solidFill>
              </a:rPr>
              <a:t>2</a:t>
            </a:r>
            <a:r>
              <a:rPr lang="zh-CN" altLang="en-US" b="1" dirty="0">
                <a:solidFill>
                  <a:schemeClr val="tx1"/>
                </a:solidFill>
              </a:rPr>
              <a:t>学时）</a:t>
            </a:r>
          </a:p>
          <a:p>
            <a:pPr>
              <a:lnSpc>
                <a:spcPts val="2500"/>
              </a:lnSpc>
              <a:buClrTx/>
              <a:buFont typeface="Wingdings" pitchFamily="2" charset="2"/>
              <a:buChar char="Ø"/>
            </a:pPr>
            <a:r>
              <a:rPr lang="en-US" altLang="zh-CN" b="1" dirty="0">
                <a:solidFill>
                  <a:schemeClr val="tx1"/>
                </a:solidFill>
              </a:rPr>
              <a:t>2.   </a:t>
            </a:r>
            <a:r>
              <a:rPr lang="zh-CN" altLang="en-US" b="1" dirty="0">
                <a:solidFill>
                  <a:schemeClr val="tx1"/>
                </a:solidFill>
              </a:rPr>
              <a:t>语言及其文法		（</a:t>
            </a:r>
            <a:r>
              <a:rPr lang="en-US" altLang="zh-CN" b="1" dirty="0">
                <a:solidFill>
                  <a:schemeClr val="tx1"/>
                </a:solidFill>
              </a:rPr>
              <a:t>2</a:t>
            </a:r>
            <a:r>
              <a:rPr lang="zh-CN" altLang="en-US" b="1" dirty="0">
                <a:solidFill>
                  <a:schemeClr val="tx1"/>
                </a:solidFill>
              </a:rPr>
              <a:t>学时） </a:t>
            </a:r>
          </a:p>
          <a:p>
            <a:pPr>
              <a:lnSpc>
                <a:spcPts val="2500"/>
              </a:lnSpc>
              <a:buClrTx/>
              <a:buFont typeface="Wingdings" pitchFamily="2" charset="2"/>
              <a:buChar char="Ø"/>
            </a:pPr>
            <a:r>
              <a:rPr lang="en-US" altLang="zh-CN" b="1" dirty="0">
                <a:solidFill>
                  <a:schemeClr val="tx1"/>
                </a:solidFill>
              </a:rPr>
              <a:t>3</a:t>
            </a:r>
            <a:r>
              <a:rPr lang="zh-CN" altLang="en-US" b="1" dirty="0">
                <a:solidFill>
                  <a:schemeClr val="tx1"/>
                </a:solidFill>
              </a:rPr>
              <a:t>．词法分析		（</a:t>
            </a:r>
            <a:r>
              <a:rPr lang="en-US" altLang="zh-CN" b="1" dirty="0">
                <a:solidFill>
                  <a:schemeClr val="tx1"/>
                </a:solidFill>
              </a:rPr>
              <a:t>4</a:t>
            </a:r>
            <a:r>
              <a:rPr lang="zh-CN" altLang="en-US" b="1" dirty="0">
                <a:solidFill>
                  <a:schemeClr val="tx1"/>
                </a:solidFill>
              </a:rPr>
              <a:t>学时） </a:t>
            </a:r>
          </a:p>
          <a:p>
            <a:pPr>
              <a:lnSpc>
                <a:spcPts val="2500"/>
              </a:lnSpc>
              <a:buClrTx/>
              <a:buFont typeface="Wingdings" pitchFamily="2" charset="2"/>
              <a:buChar char="Ø"/>
            </a:pPr>
            <a:r>
              <a:rPr lang="en-US" altLang="zh-CN" b="1" dirty="0">
                <a:solidFill>
                  <a:schemeClr val="tx1"/>
                </a:solidFill>
              </a:rPr>
              <a:t>4</a:t>
            </a:r>
            <a:r>
              <a:rPr lang="zh-CN" altLang="en-US" b="1" dirty="0">
                <a:solidFill>
                  <a:schemeClr val="tx1"/>
                </a:solidFill>
              </a:rPr>
              <a:t>．语法分析		（</a:t>
            </a:r>
            <a:r>
              <a:rPr lang="en-US" altLang="zh-CN" b="1" dirty="0">
                <a:solidFill>
                  <a:schemeClr val="tx1"/>
                </a:solidFill>
              </a:rPr>
              <a:t>9</a:t>
            </a:r>
            <a:r>
              <a:rPr lang="zh-CN" altLang="en-US" b="1" dirty="0">
                <a:solidFill>
                  <a:schemeClr val="tx1"/>
                </a:solidFill>
              </a:rPr>
              <a:t>学时） </a:t>
            </a:r>
          </a:p>
          <a:p>
            <a:pPr>
              <a:lnSpc>
                <a:spcPts val="2500"/>
              </a:lnSpc>
              <a:buClrTx/>
              <a:buFont typeface="Wingdings" pitchFamily="2" charset="2"/>
              <a:buChar char="Ø"/>
            </a:pPr>
            <a:r>
              <a:rPr lang="en-US" altLang="zh-CN" b="1" dirty="0">
                <a:solidFill>
                  <a:schemeClr val="tx1"/>
                </a:solidFill>
              </a:rPr>
              <a:t>5</a:t>
            </a:r>
            <a:r>
              <a:rPr lang="zh-CN" altLang="en-US" b="1" dirty="0">
                <a:solidFill>
                  <a:schemeClr val="tx1"/>
                </a:solidFill>
              </a:rPr>
              <a:t>．语法制导翻译		（</a:t>
            </a:r>
            <a:r>
              <a:rPr lang="en-US" altLang="zh-CN" b="1" dirty="0">
                <a:solidFill>
                  <a:schemeClr val="tx1"/>
                </a:solidFill>
              </a:rPr>
              <a:t>6</a:t>
            </a:r>
            <a:r>
              <a:rPr lang="zh-CN" altLang="en-US" b="1" dirty="0">
                <a:solidFill>
                  <a:schemeClr val="tx1"/>
                </a:solidFill>
              </a:rPr>
              <a:t>学时） </a:t>
            </a:r>
          </a:p>
          <a:p>
            <a:pPr>
              <a:lnSpc>
                <a:spcPts val="2500"/>
              </a:lnSpc>
              <a:buClrTx/>
              <a:buFont typeface="Wingdings" pitchFamily="2" charset="2"/>
              <a:buChar char="Ø"/>
            </a:pPr>
            <a:r>
              <a:rPr lang="en-US" altLang="zh-CN" b="1" dirty="0">
                <a:solidFill>
                  <a:schemeClr val="tx1"/>
                </a:solidFill>
              </a:rPr>
              <a:t>6</a:t>
            </a:r>
            <a:r>
              <a:rPr lang="zh-CN" altLang="en-US" b="1" dirty="0">
                <a:solidFill>
                  <a:schemeClr val="tx1"/>
                </a:solidFill>
              </a:rPr>
              <a:t>．中间代码生成		（</a:t>
            </a:r>
            <a:r>
              <a:rPr lang="en-US" altLang="zh-CN" b="1" dirty="0">
                <a:solidFill>
                  <a:schemeClr val="tx1"/>
                </a:solidFill>
              </a:rPr>
              <a:t>7</a:t>
            </a:r>
            <a:r>
              <a:rPr lang="zh-CN" altLang="en-US" b="1" dirty="0">
                <a:solidFill>
                  <a:schemeClr val="tx1"/>
                </a:solidFill>
              </a:rPr>
              <a:t>学时） </a:t>
            </a:r>
          </a:p>
          <a:p>
            <a:pPr>
              <a:lnSpc>
                <a:spcPts val="2500"/>
              </a:lnSpc>
              <a:buClrTx/>
              <a:buFont typeface="Wingdings" pitchFamily="2" charset="2"/>
              <a:buChar char="Ø"/>
            </a:pPr>
            <a:r>
              <a:rPr lang="en-US" altLang="zh-CN" b="1" dirty="0">
                <a:solidFill>
                  <a:schemeClr val="tx1"/>
                </a:solidFill>
              </a:rPr>
              <a:t>7</a:t>
            </a:r>
            <a:r>
              <a:rPr lang="zh-CN" altLang="en-US" b="1" dirty="0">
                <a:solidFill>
                  <a:schemeClr val="tx1"/>
                </a:solidFill>
              </a:rPr>
              <a:t>．运行时的存贮组织	（</a:t>
            </a:r>
            <a:r>
              <a:rPr lang="en-US" altLang="zh-CN" b="1" dirty="0">
                <a:solidFill>
                  <a:schemeClr val="tx1"/>
                </a:solidFill>
              </a:rPr>
              <a:t>3</a:t>
            </a:r>
            <a:r>
              <a:rPr lang="zh-CN" altLang="en-US" b="1" dirty="0">
                <a:solidFill>
                  <a:schemeClr val="tx1"/>
                </a:solidFill>
              </a:rPr>
              <a:t>学时） </a:t>
            </a:r>
          </a:p>
          <a:p>
            <a:pPr>
              <a:lnSpc>
                <a:spcPts val="2500"/>
              </a:lnSpc>
              <a:buClrTx/>
              <a:buFont typeface="Wingdings" pitchFamily="2" charset="2"/>
              <a:buChar char="Ø"/>
            </a:pPr>
            <a:r>
              <a:rPr lang="en-US" altLang="zh-CN" b="1" dirty="0">
                <a:solidFill>
                  <a:schemeClr val="tx1"/>
                </a:solidFill>
              </a:rPr>
              <a:t>8</a:t>
            </a:r>
            <a:r>
              <a:rPr lang="zh-CN" altLang="en-US" b="1" dirty="0">
                <a:solidFill>
                  <a:schemeClr val="tx1"/>
                </a:solidFill>
              </a:rPr>
              <a:t>．代码优化       		（</a:t>
            </a:r>
            <a:r>
              <a:rPr lang="en-US" altLang="zh-CN" b="1" dirty="0">
                <a:solidFill>
                  <a:schemeClr val="tx1"/>
                </a:solidFill>
              </a:rPr>
              <a:t>5</a:t>
            </a:r>
            <a:r>
              <a:rPr lang="zh-CN" altLang="en-US" b="1" dirty="0">
                <a:solidFill>
                  <a:schemeClr val="tx1"/>
                </a:solidFill>
              </a:rPr>
              <a:t>学时） </a:t>
            </a:r>
          </a:p>
          <a:p>
            <a:pPr>
              <a:lnSpc>
                <a:spcPts val="2500"/>
              </a:lnSpc>
              <a:buClrTx/>
              <a:buFont typeface="Wingdings" pitchFamily="2" charset="2"/>
              <a:buChar char="Ø"/>
            </a:pPr>
            <a:r>
              <a:rPr lang="en-US" altLang="zh-CN" b="1" dirty="0">
                <a:solidFill>
                  <a:schemeClr val="tx1"/>
                </a:solidFill>
              </a:rPr>
              <a:t>9</a:t>
            </a:r>
            <a:r>
              <a:rPr lang="zh-CN" altLang="en-US" b="1" dirty="0">
                <a:solidFill>
                  <a:schemeClr val="tx1"/>
                </a:solidFill>
              </a:rPr>
              <a:t>．代码生成       		（</a:t>
            </a:r>
            <a:r>
              <a:rPr lang="en-US" altLang="zh-CN" b="1" dirty="0">
                <a:solidFill>
                  <a:schemeClr val="tx1"/>
                </a:solidFill>
              </a:rPr>
              <a:t>2</a:t>
            </a:r>
            <a:r>
              <a:rPr lang="zh-CN" altLang="en-US" b="1" dirty="0">
                <a:solidFill>
                  <a:schemeClr val="tx1"/>
                </a:solidFill>
              </a:rPr>
              <a:t>学时） </a:t>
            </a:r>
          </a:p>
        </p:txBody>
      </p:sp>
      <p:sp>
        <p:nvSpPr>
          <p:cNvPr id="51202" name="标题 1"/>
          <p:cNvSpPr>
            <a:spLocks noGrp="1"/>
          </p:cNvSpPr>
          <p:nvPr>
            <p:ph type="title"/>
          </p:nvPr>
        </p:nvSpPr>
        <p:spPr/>
        <p:txBody>
          <a:bodyPr>
            <a:noAutofit/>
          </a:bodyPr>
          <a:lstStyle/>
          <a:p>
            <a:r>
              <a:rPr lang="zh-CN" altLang="en-US" sz="3000" spc="300" dirty="0">
                <a:solidFill>
                  <a:schemeClr val="tx1"/>
                </a:solidFill>
                <a:latin typeface="微软雅黑" pitchFamily="34" charset="-122"/>
                <a:ea typeface="微软雅黑" pitchFamily="34" charset="-122"/>
              </a:rPr>
              <a:t>课程主要内容</a:t>
            </a:r>
          </a:p>
        </p:txBody>
      </p:sp>
      <p:grpSp>
        <p:nvGrpSpPr>
          <p:cNvPr id="5" name="组合 14"/>
          <p:cNvGrpSpPr/>
          <p:nvPr/>
        </p:nvGrpSpPr>
        <p:grpSpPr>
          <a:xfrm>
            <a:off x="-786" y="195486"/>
            <a:ext cx="756363" cy="432048"/>
            <a:chOff x="-786" y="195486"/>
            <a:chExt cx="756363" cy="432048"/>
          </a:xfrm>
        </p:grpSpPr>
        <p:sp>
          <p:nvSpPr>
            <p:cNvPr id="6" name="五边形 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五边形 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1640062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QQ截图201607142012副本.jpg"/>
          <p:cNvPicPr>
            <a:picLocks noChangeAspect="1" noChangeArrowheads="1"/>
          </p:cNvPicPr>
          <p:nvPr/>
        </p:nvPicPr>
        <p:blipFill>
          <a:blip r:embed="rId3"/>
          <a:srcRect/>
          <a:stretch>
            <a:fillRect/>
          </a:stretch>
        </p:blipFill>
        <p:spPr bwMode="auto">
          <a:xfrm>
            <a:off x="0" y="-1"/>
            <a:ext cx="9144000" cy="5152203"/>
          </a:xfrm>
          <a:prstGeom prst="rect">
            <a:avLst/>
          </a:prstGeom>
          <a:noFill/>
        </p:spPr>
      </p:pic>
      <p:sp>
        <p:nvSpPr>
          <p:cNvPr id="10" name="Rectangle 2"/>
          <p:cNvSpPr txBox="1">
            <a:spLocks noChangeArrowheads="1"/>
          </p:cNvSpPr>
          <p:nvPr/>
        </p:nvSpPr>
        <p:spPr>
          <a:xfrm>
            <a:off x="5148064" y="1714494"/>
            <a:ext cx="2952328" cy="939546"/>
          </a:xfrm>
          <a:prstGeom prst="rect">
            <a:avLst/>
          </a:prstGeom>
        </p:spPr>
        <p:txBody>
          <a:bodyPr vert="horz" lIns="91440" tIns="45720" rIns="91440" bIns="45720" rtlCol="0" anchor="ctr">
            <a:noAutofit/>
          </a:bodyPr>
          <a:lstStyle/>
          <a:p>
            <a:pPr lvl="0" fontAlgn="auto">
              <a:spcAft>
                <a:spcPts val="0"/>
              </a:spcAft>
              <a:defRPr/>
            </a:pPr>
            <a:r>
              <a:rPr lang="zh-CN" altLang="en-US" sz="3500" spc="600" dirty="0">
                <a:solidFill>
                  <a:schemeClr val="bg1"/>
                </a:solidFill>
                <a:latin typeface="微软雅黑" pitchFamily="34" charset="-122"/>
                <a:ea typeface="微软雅黑" pitchFamily="34" charset="-122"/>
                <a:cs typeface="+mj-cs"/>
              </a:rPr>
              <a:t>结束</a:t>
            </a:r>
            <a:endParaRPr lang="en-US" altLang="zh-CN" sz="3500" spc="600" dirty="0">
              <a:solidFill>
                <a:schemeClr val="bg1"/>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281875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23"/>
          <p:cNvSpPr>
            <a:spLocks noChangeArrowheads="1"/>
          </p:cNvSpPr>
          <p:nvPr/>
        </p:nvSpPr>
        <p:spPr bwMode="auto">
          <a:xfrm>
            <a:off x="467544" y="2427734"/>
            <a:ext cx="2428892" cy="1071570"/>
          </a:xfrm>
          <a:prstGeom prst="wedgeRoundRectCallout">
            <a:avLst>
              <a:gd name="adj1" fmla="val 57122"/>
              <a:gd name="adj2" fmla="val 75139"/>
              <a:gd name="adj3" fmla="val 16667"/>
            </a:avLst>
          </a:prstGeom>
          <a:noFill/>
          <a:ln w="25400">
            <a:solidFill>
              <a:schemeClr val="accent2"/>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30000"/>
              </a:spcBef>
            </a:pPr>
            <a:r>
              <a:rPr lang="zh-CN" altLang="en-US" b="1" dirty="0">
                <a:solidFill>
                  <a:srgbClr val="FF0000"/>
                </a:solidFill>
                <a:latin typeface="Times New Roman" pitchFamily="18" charset="0"/>
                <a:ea typeface="楷体" pitchFamily="49" charset="-122"/>
                <a:cs typeface="Times New Roman" pitchFamily="18" charset="0"/>
              </a:rPr>
              <a:t>可重定位</a:t>
            </a:r>
            <a:r>
              <a:rPr lang="en-US" altLang="zh-CN" sz="1600" b="1" dirty="0">
                <a:latin typeface="Times New Roman" pitchFamily="18" charset="0"/>
                <a:ea typeface="楷体" pitchFamily="49" charset="-122"/>
                <a:cs typeface="Times New Roman" pitchFamily="18" charset="0"/>
              </a:rPr>
              <a:t>(</a:t>
            </a:r>
            <a:r>
              <a:rPr lang="en-US" altLang="zh-CN" sz="1600" b="1" dirty="0" err="1">
                <a:latin typeface="Times New Roman" pitchFamily="18" charset="0"/>
                <a:ea typeface="楷体" pitchFamily="49" charset="-122"/>
                <a:cs typeface="Times New Roman" pitchFamily="18" charset="0"/>
              </a:rPr>
              <a:t>Relocatable</a:t>
            </a:r>
            <a:r>
              <a:rPr lang="en-US" altLang="zh-CN" sz="1600" b="1" dirty="0">
                <a:latin typeface="Times New Roman" pitchFamily="18" charset="0"/>
                <a:ea typeface="楷体" pitchFamily="49" charset="-122"/>
                <a:cs typeface="Times New Roman" pitchFamily="18" charset="0"/>
              </a:rPr>
              <a:t>)</a:t>
            </a:r>
            <a:r>
              <a:rPr lang="zh-CN" altLang="en-US" sz="1600" b="1" dirty="0">
                <a:latin typeface="Times New Roman" pitchFamily="18" charset="0"/>
                <a:ea typeface="楷体" pitchFamily="49" charset="-122"/>
                <a:cs typeface="Times New Roman" pitchFamily="18" charset="0"/>
              </a:rPr>
              <a:t>：</a:t>
            </a:r>
            <a:endParaRPr lang="en-US" altLang="zh-CN" sz="1600" b="1" dirty="0">
              <a:latin typeface="Times New Roman" pitchFamily="18" charset="0"/>
              <a:ea typeface="楷体" pitchFamily="49" charset="-122"/>
              <a:cs typeface="Times New Roman" pitchFamily="18" charset="0"/>
            </a:endParaRPr>
          </a:p>
          <a:p>
            <a:pPr>
              <a:spcBef>
                <a:spcPct val="30000"/>
              </a:spcBef>
            </a:pPr>
            <a:r>
              <a:rPr lang="zh-CN" altLang="en-US" b="1" dirty="0">
                <a:latin typeface="Times New Roman" pitchFamily="18" charset="0"/>
                <a:ea typeface="楷体" pitchFamily="49" charset="-122"/>
                <a:cs typeface="Times New Roman" pitchFamily="18" charset="0"/>
              </a:rPr>
              <a:t>在内存中存放的起始位置</a:t>
            </a:r>
            <a:r>
              <a:rPr lang="en-US" altLang="zh-CN" b="1" i="1" dirty="0">
                <a:latin typeface="Times New Roman" pitchFamily="18" charset="0"/>
                <a:ea typeface="楷体" pitchFamily="49" charset="-122"/>
                <a:cs typeface="Times New Roman" pitchFamily="18" charset="0"/>
              </a:rPr>
              <a:t>L</a:t>
            </a:r>
            <a:r>
              <a:rPr lang="zh-CN" altLang="en-US" b="1" dirty="0">
                <a:latin typeface="Times New Roman" pitchFamily="18" charset="0"/>
                <a:ea typeface="楷体" pitchFamily="49" charset="-122"/>
                <a:cs typeface="Times New Roman" pitchFamily="18" charset="0"/>
              </a:rPr>
              <a:t>不是固定的</a:t>
            </a:r>
            <a:endParaRPr lang="en-US" altLang="zh-CN" b="1" dirty="0">
              <a:latin typeface="Times New Roman" pitchFamily="18" charset="0"/>
              <a:ea typeface="楷体" pitchFamily="49" charset="-122"/>
              <a:cs typeface="Times New Roman" pitchFamily="18" charset="0"/>
            </a:endParaRPr>
          </a:p>
        </p:txBody>
      </p:sp>
      <p:sp>
        <p:nvSpPr>
          <p:cNvPr id="24" name="矩形 23"/>
          <p:cNvSpPr/>
          <p:nvPr/>
        </p:nvSpPr>
        <p:spPr>
          <a:xfrm>
            <a:off x="63458" y="4559872"/>
            <a:ext cx="3500430" cy="369332"/>
          </a:xfrm>
          <a:prstGeom prst="rect">
            <a:avLst/>
          </a:prstGeom>
          <a:solidFill>
            <a:schemeClr val="accent5">
              <a:lumMod val="60000"/>
              <a:lumOff val="40000"/>
            </a:schemeClr>
          </a:solidFill>
          <a:ln>
            <a:solidFill>
              <a:schemeClr val="tx2"/>
            </a:solidFill>
          </a:ln>
        </p:spPr>
        <p:txBody>
          <a:bodyPr wrap="square">
            <a:spAutoFit/>
          </a:bodyPr>
          <a:lstStyle/>
          <a:p>
            <a:pPr lvl="0" algn="ctr">
              <a:spcBef>
                <a:spcPct val="30000"/>
              </a:spcBef>
            </a:pPr>
            <a:r>
              <a:rPr lang="zh-CN" altLang="en-US" b="1" dirty="0">
                <a:latin typeface="Times New Roman" pitchFamily="18" charset="0"/>
                <a:ea typeface="楷体" pitchFamily="49" charset="-122"/>
                <a:cs typeface="Times New Roman" pitchFamily="18" charset="0"/>
              </a:rPr>
              <a:t>起始位置</a:t>
            </a:r>
            <a:r>
              <a:rPr lang="en-US" altLang="zh-CN" b="1" i="1" dirty="0">
                <a:latin typeface="Times New Roman" pitchFamily="18" charset="0"/>
                <a:ea typeface="楷体" pitchFamily="49" charset="-122"/>
                <a:cs typeface="Times New Roman" pitchFamily="18" charset="0"/>
              </a:rPr>
              <a:t> + </a:t>
            </a:r>
            <a:r>
              <a:rPr lang="zh-CN" altLang="en-US" b="1" dirty="0">
                <a:latin typeface="Times New Roman" pitchFamily="18" charset="0"/>
                <a:ea typeface="楷体" pitchFamily="49" charset="-122"/>
                <a:cs typeface="Times New Roman" pitchFamily="18" charset="0"/>
              </a:rPr>
              <a:t>相对地址 </a:t>
            </a:r>
            <a:r>
              <a:rPr lang="en-US" altLang="zh-CN" b="1" dirty="0">
                <a:latin typeface="Times New Roman" pitchFamily="18" charset="0"/>
                <a:ea typeface="楷体" pitchFamily="49" charset="-122"/>
                <a:cs typeface="Times New Roman" pitchFamily="18" charset="0"/>
              </a:rPr>
              <a:t>= </a:t>
            </a:r>
            <a:r>
              <a:rPr lang="zh-CN" altLang="en-US" b="1" dirty="0">
                <a:latin typeface="Times New Roman" pitchFamily="18" charset="0"/>
                <a:ea typeface="楷体" pitchFamily="49" charset="-122"/>
                <a:cs typeface="Times New Roman" pitchFamily="18" charset="0"/>
              </a:rPr>
              <a:t>绝对地址</a:t>
            </a:r>
          </a:p>
        </p:txBody>
      </p:sp>
      <p:grpSp>
        <p:nvGrpSpPr>
          <p:cNvPr id="26" name="组合 25"/>
          <p:cNvGrpSpPr/>
          <p:nvPr/>
        </p:nvGrpSpPr>
        <p:grpSpPr>
          <a:xfrm>
            <a:off x="2572163" y="928676"/>
            <a:ext cx="3714349" cy="3920142"/>
            <a:chOff x="1753071" y="915566"/>
            <a:chExt cx="2967853" cy="3920142"/>
          </a:xfrm>
        </p:grpSpPr>
        <p:sp>
          <p:nvSpPr>
            <p:cNvPr id="27" name="Rectangle 4"/>
            <p:cNvSpPr>
              <a:spLocks noChangeArrowheads="1"/>
            </p:cNvSpPr>
            <p:nvPr/>
          </p:nvSpPr>
          <p:spPr bwMode="auto">
            <a:xfrm>
              <a:off x="2051720" y="1308495"/>
              <a:ext cx="2304256" cy="35175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预处理器</a:t>
              </a:r>
              <a:r>
                <a:rPr lang="zh-CN" altLang="en-US" b="1" dirty="0">
                  <a:latin typeface="Times New Roman" pitchFamily="18" charset="0"/>
                  <a:ea typeface="楷体" pitchFamily="49" charset="-122"/>
                  <a:cs typeface="Times New Roman" pitchFamily="18" charset="0"/>
                </a:rPr>
                <a:t> </a:t>
              </a:r>
              <a:r>
                <a:rPr lang="en-US" altLang="zh-CN" sz="1600" b="1" dirty="0">
                  <a:latin typeface="Times New Roman" pitchFamily="18" charset="0"/>
                  <a:ea typeface="楷体" pitchFamily="49" charset="-122"/>
                  <a:cs typeface="Times New Roman" pitchFamily="18" charset="0"/>
                </a:rPr>
                <a:t>(Preprocessor)</a:t>
              </a:r>
            </a:p>
          </p:txBody>
        </p:sp>
        <p:sp>
          <p:nvSpPr>
            <p:cNvPr id="28" name="Line 5"/>
            <p:cNvSpPr>
              <a:spLocks noChangeShapeType="1"/>
            </p:cNvSpPr>
            <p:nvPr/>
          </p:nvSpPr>
          <p:spPr bwMode="auto">
            <a:xfrm>
              <a:off x="3204492" y="1142990"/>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9" name="Rectangle 6"/>
            <p:cNvSpPr>
              <a:spLocks noChangeArrowheads="1"/>
            </p:cNvSpPr>
            <p:nvPr/>
          </p:nvSpPr>
          <p:spPr bwMode="auto">
            <a:xfrm>
              <a:off x="2494778" y="915566"/>
              <a:ext cx="1366276"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源程序</a:t>
              </a:r>
            </a:p>
          </p:txBody>
        </p:sp>
        <p:sp>
          <p:nvSpPr>
            <p:cNvPr id="30" name="Rectangle 7"/>
            <p:cNvSpPr>
              <a:spLocks noChangeArrowheads="1"/>
            </p:cNvSpPr>
            <p:nvPr/>
          </p:nvSpPr>
          <p:spPr bwMode="auto">
            <a:xfrm>
              <a:off x="2538120" y="2247384"/>
              <a:ext cx="1340230" cy="342132"/>
            </a:xfrm>
            <a:prstGeom prst="rect">
              <a:avLst/>
            </a:prstGeom>
            <a:solidFill>
              <a:srgbClr val="FF99CC"/>
            </a:solidFill>
            <a:ln w="9525">
              <a:solidFill>
                <a:schemeClr val="tx1"/>
              </a:solidFill>
              <a:miter lim="800000"/>
              <a:headEnd/>
              <a:tailEnd/>
            </a:ln>
            <a:effectLst/>
          </p:spPr>
          <p:txBody>
            <a:bodyPr wrap="none" anchor="ctr"/>
            <a:lstStyle/>
            <a:p>
              <a:pPr algn="ctr"/>
              <a:r>
                <a:rPr lang="zh-CN" altLang="en-US" sz="2200" b="1" dirty="0">
                  <a:latin typeface="Times New Roman" pitchFamily="18" charset="0"/>
                  <a:ea typeface="楷体" pitchFamily="49" charset="-122"/>
                  <a:cs typeface="Times New Roman" pitchFamily="18" charset="0"/>
                </a:rPr>
                <a:t>编译器</a:t>
              </a:r>
              <a:endParaRPr lang="en-US" altLang="zh-CN" sz="2200" b="1" dirty="0">
                <a:latin typeface="Times New Roman" pitchFamily="18" charset="0"/>
                <a:ea typeface="楷体" pitchFamily="49" charset="-122"/>
                <a:cs typeface="Times New Roman" pitchFamily="18" charset="0"/>
              </a:endParaRPr>
            </a:p>
          </p:txBody>
        </p:sp>
        <p:sp>
          <p:nvSpPr>
            <p:cNvPr id="31" name="Line 8"/>
            <p:cNvSpPr>
              <a:spLocks noChangeShapeType="1"/>
            </p:cNvSpPr>
            <p:nvPr/>
          </p:nvSpPr>
          <p:spPr bwMode="auto">
            <a:xfrm>
              <a:off x="3204492" y="2077710"/>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2" name="Rectangle 9"/>
            <p:cNvSpPr>
              <a:spLocks noChangeArrowheads="1"/>
            </p:cNvSpPr>
            <p:nvPr/>
          </p:nvSpPr>
          <p:spPr bwMode="auto">
            <a:xfrm>
              <a:off x="2209374" y="1836172"/>
              <a:ext cx="2080198"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200" b="1" dirty="0">
                  <a:latin typeface="Times New Roman" pitchFamily="18" charset="0"/>
                  <a:ea typeface="楷体" pitchFamily="49" charset="-122"/>
                  <a:cs typeface="Times New Roman" pitchFamily="18" charset="0"/>
                </a:rPr>
                <a:t>经过预处理的源程序</a:t>
              </a:r>
            </a:p>
          </p:txBody>
        </p:sp>
        <p:sp>
          <p:nvSpPr>
            <p:cNvPr id="33" name="Line 10"/>
            <p:cNvSpPr>
              <a:spLocks noChangeShapeType="1"/>
            </p:cNvSpPr>
            <p:nvPr/>
          </p:nvSpPr>
          <p:spPr bwMode="auto">
            <a:xfrm>
              <a:off x="3204492" y="1666838"/>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4" name="Line 12"/>
            <p:cNvSpPr>
              <a:spLocks noChangeShapeType="1"/>
            </p:cNvSpPr>
            <p:nvPr/>
          </p:nvSpPr>
          <p:spPr bwMode="auto">
            <a:xfrm>
              <a:off x="3204492" y="2981330"/>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5" name="Rectangle 13"/>
            <p:cNvSpPr>
              <a:spLocks noChangeArrowheads="1"/>
            </p:cNvSpPr>
            <p:nvPr/>
          </p:nvSpPr>
          <p:spPr bwMode="auto">
            <a:xfrm>
              <a:off x="1832663" y="2767315"/>
              <a:ext cx="2673605"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latin typeface="Times New Roman" pitchFamily="18" charset="0"/>
                  <a:ea typeface="楷体" pitchFamily="49" charset="-122"/>
                  <a:cs typeface="Times New Roman" pitchFamily="18" charset="0"/>
                </a:rPr>
                <a:t> </a:t>
              </a:r>
              <a:r>
                <a:rPr lang="zh-CN" altLang="en-US" sz="2200" b="1" dirty="0">
                  <a:latin typeface="Times New Roman" pitchFamily="18" charset="0"/>
                  <a:ea typeface="楷体" pitchFamily="49" charset="-122"/>
                  <a:cs typeface="Times New Roman" pitchFamily="18" charset="0"/>
                </a:rPr>
                <a:t>汇编语言程序</a:t>
              </a:r>
            </a:p>
          </p:txBody>
        </p:sp>
        <p:sp>
          <p:nvSpPr>
            <p:cNvPr id="36" name="Line 14"/>
            <p:cNvSpPr>
              <a:spLocks noChangeShapeType="1"/>
            </p:cNvSpPr>
            <p:nvPr/>
          </p:nvSpPr>
          <p:spPr bwMode="auto">
            <a:xfrm>
              <a:off x="3204492" y="2597264"/>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7" name="Rectangle 15"/>
            <p:cNvSpPr>
              <a:spLocks noChangeArrowheads="1"/>
            </p:cNvSpPr>
            <p:nvPr/>
          </p:nvSpPr>
          <p:spPr bwMode="auto">
            <a:xfrm>
              <a:off x="1753071" y="4048701"/>
              <a:ext cx="2967853" cy="36899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链接器</a:t>
              </a:r>
              <a:r>
                <a:rPr lang="en-US" altLang="zh-CN" sz="1600" b="1" dirty="0">
                  <a:latin typeface="Times New Roman" pitchFamily="18" charset="0"/>
                  <a:ea typeface="楷体" pitchFamily="49" charset="-122"/>
                  <a:cs typeface="Times New Roman" pitchFamily="18" charset="0"/>
                </a:rPr>
                <a:t> (Linker) </a:t>
              </a:r>
              <a:r>
                <a:rPr lang="en-US" altLang="zh-CN" sz="2000" b="1" dirty="0">
                  <a:latin typeface="Times New Roman" pitchFamily="18" charset="0"/>
                  <a:ea typeface="楷体" pitchFamily="49" charset="-122"/>
                  <a:cs typeface="Times New Roman" pitchFamily="18" charset="0"/>
                </a:rPr>
                <a:t>/</a:t>
              </a:r>
              <a:r>
                <a:rPr lang="zh-CN" altLang="en-US" sz="2200" b="1" dirty="0">
                  <a:latin typeface="Times New Roman" pitchFamily="18" charset="0"/>
                  <a:ea typeface="楷体" pitchFamily="49" charset="-122"/>
                  <a:cs typeface="Times New Roman" pitchFamily="18" charset="0"/>
                </a:rPr>
                <a:t>加载器</a:t>
              </a:r>
              <a:r>
                <a:rPr lang="zh-CN" altLang="en-US" sz="1600" b="1" dirty="0">
                  <a:latin typeface="Times New Roman" pitchFamily="18" charset="0"/>
                  <a:ea typeface="楷体" pitchFamily="49" charset="-122"/>
                  <a:cs typeface="Times New Roman" pitchFamily="18" charset="0"/>
                </a:rPr>
                <a:t> </a:t>
              </a:r>
              <a:r>
                <a:rPr lang="en-US" altLang="zh-CN" sz="1600" b="1" dirty="0">
                  <a:latin typeface="Times New Roman" pitchFamily="18" charset="0"/>
                  <a:ea typeface="楷体" pitchFamily="49" charset="-122"/>
                  <a:cs typeface="Times New Roman" pitchFamily="18" charset="0"/>
                </a:rPr>
                <a:t>(Loader)</a:t>
              </a:r>
            </a:p>
          </p:txBody>
        </p:sp>
        <p:sp>
          <p:nvSpPr>
            <p:cNvPr id="38" name="Line 16"/>
            <p:cNvSpPr>
              <a:spLocks noChangeShapeType="1"/>
            </p:cNvSpPr>
            <p:nvPr/>
          </p:nvSpPr>
          <p:spPr bwMode="auto">
            <a:xfrm>
              <a:off x="3204492" y="3886777"/>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9" name="Rectangle 17"/>
            <p:cNvSpPr>
              <a:spLocks noChangeArrowheads="1"/>
            </p:cNvSpPr>
            <p:nvPr/>
          </p:nvSpPr>
          <p:spPr bwMode="auto">
            <a:xfrm>
              <a:off x="2124924" y="3643320"/>
              <a:ext cx="2139145" cy="21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可重定位的机器代码</a:t>
              </a:r>
            </a:p>
          </p:txBody>
        </p:sp>
        <p:sp>
          <p:nvSpPr>
            <p:cNvPr id="40" name="Line 18"/>
            <p:cNvSpPr>
              <a:spLocks noChangeShapeType="1"/>
            </p:cNvSpPr>
            <p:nvPr/>
          </p:nvSpPr>
          <p:spPr bwMode="auto">
            <a:xfrm>
              <a:off x="3204492" y="3481396"/>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1" name="Rectangle 19"/>
            <p:cNvSpPr>
              <a:spLocks noChangeArrowheads="1"/>
            </p:cNvSpPr>
            <p:nvPr/>
          </p:nvSpPr>
          <p:spPr bwMode="auto">
            <a:xfrm>
              <a:off x="2266455" y="4620205"/>
              <a:ext cx="1843097"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目标机器代码</a:t>
              </a:r>
            </a:p>
          </p:txBody>
        </p:sp>
        <p:sp>
          <p:nvSpPr>
            <p:cNvPr id="42" name="Line 20"/>
            <p:cNvSpPr>
              <a:spLocks noChangeShapeType="1"/>
            </p:cNvSpPr>
            <p:nvPr/>
          </p:nvSpPr>
          <p:spPr bwMode="auto">
            <a:xfrm>
              <a:off x="3204492" y="4429138"/>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43" name="Rectangle 11"/>
          <p:cNvSpPr>
            <a:spLocks noChangeArrowheads="1"/>
          </p:cNvSpPr>
          <p:nvPr/>
        </p:nvSpPr>
        <p:spPr bwMode="auto">
          <a:xfrm>
            <a:off x="3270962" y="3156364"/>
            <a:ext cx="2235432" cy="335953"/>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汇编器</a:t>
            </a:r>
            <a:r>
              <a:rPr lang="en-US" altLang="zh-CN" sz="2200" b="1" dirty="0">
                <a:latin typeface="Times New Roman" pitchFamily="18" charset="0"/>
                <a:ea typeface="楷体" pitchFamily="49" charset="-122"/>
                <a:cs typeface="Times New Roman" pitchFamily="18" charset="0"/>
              </a:rPr>
              <a:t> </a:t>
            </a:r>
            <a:r>
              <a:rPr lang="en-US" altLang="zh-CN" sz="1600" b="1" dirty="0">
                <a:latin typeface="Times New Roman" pitchFamily="18" charset="0"/>
                <a:ea typeface="楷体" pitchFamily="49" charset="-122"/>
                <a:cs typeface="Times New Roman" pitchFamily="18" charset="0"/>
              </a:rPr>
              <a:t>(Assembler)</a:t>
            </a:r>
          </a:p>
        </p:txBody>
      </p:sp>
      <p:sp>
        <p:nvSpPr>
          <p:cNvPr id="45" name="Rectangle 2"/>
          <p:cNvSpPr>
            <a:spLocks noGrp="1" noChangeArrowheads="1"/>
          </p:cNvSpPr>
          <p:nvPr>
            <p:ph type="title"/>
          </p:nvPr>
        </p:nvSpPr>
        <p:spPr>
          <a:xfrm>
            <a:off x="755576" y="267494"/>
            <a:ext cx="7931224" cy="360040"/>
          </a:xfrm>
        </p:spPr>
        <p:txBody>
          <a:bodyPr>
            <a:noAutofit/>
          </a:bodyPr>
          <a:lstStyle/>
          <a:p>
            <a:pPr eaLnBrk="1" hangingPunct="1"/>
            <a:r>
              <a:rPr lang="zh-CN" altLang="en-US" sz="3000" spc="300" dirty="0">
                <a:solidFill>
                  <a:schemeClr val="tx1"/>
                </a:solidFill>
                <a:latin typeface="微软雅黑" pitchFamily="34" charset="-122"/>
                <a:ea typeface="微软雅黑" pitchFamily="34" charset="-122"/>
              </a:rPr>
              <a:t>编译器在语言处理系统中的位置</a:t>
            </a:r>
            <a:endParaRPr lang="en-US" altLang="zh-CN" sz="3000" spc="300" dirty="0">
              <a:solidFill>
                <a:schemeClr val="tx1"/>
              </a:solidFill>
              <a:latin typeface="微软雅黑" pitchFamily="34" charset="-122"/>
              <a:ea typeface="微软雅黑" pitchFamily="34" charset="-122"/>
            </a:endParaRPr>
          </a:p>
        </p:txBody>
      </p:sp>
      <p:grpSp>
        <p:nvGrpSpPr>
          <p:cNvPr id="46" name="组合 45"/>
          <p:cNvGrpSpPr/>
          <p:nvPr/>
        </p:nvGrpSpPr>
        <p:grpSpPr>
          <a:xfrm>
            <a:off x="-786" y="195486"/>
            <a:ext cx="756363" cy="432048"/>
            <a:chOff x="-786" y="195486"/>
            <a:chExt cx="756363" cy="432048"/>
          </a:xfrm>
        </p:grpSpPr>
        <p:sp>
          <p:nvSpPr>
            <p:cNvPr id="47" name="五边形 46"/>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8" name="五边形 47"/>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9" name="AutoShape 24"/>
          <p:cNvSpPr>
            <a:spLocks noChangeArrowheads="1"/>
          </p:cNvSpPr>
          <p:nvPr/>
        </p:nvSpPr>
        <p:spPr bwMode="auto">
          <a:xfrm>
            <a:off x="5929322" y="2357436"/>
            <a:ext cx="2714644" cy="1357322"/>
          </a:xfrm>
          <a:prstGeom prst="wedgeRoundRectCallout">
            <a:avLst>
              <a:gd name="adj1" fmla="val -48451"/>
              <a:gd name="adj2" fmla="val 72695"/>
              <a:gd name="adj3" fmla="val 16667"/>
            </a:avLst>
          </a:prstGeom>
          <a:noFill/>
          <a:ln w="25400">
            <a:solidFill>
              <a:schemeClr val="accent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latin typeface="楷体" pitchFamily="49" charset="-122"/>
                <a:ea typeface="楷体" pitchFamily="49" charset="-122"/>
                <a:cs typeface="Times New Roman" pitchFamily="18" charset="0"/>
              </a:rPr>
              <a:t>加载器：</a:t>
            </a:r>
            <a:endParaRPr lang="en-US" altLang="zh-CN" b="1" dirty="0">
              <a:latin typeface="楷体" pitchFamily="49" charset="-122"/>
              <a:ea typeface="楷体" pitchFamily="49" charset="-122"/>
              <a:cs typeface="Times New Roman" pitchFamily="18" charset="0"/>
            </a:endParaRPr>
          </a:p>
          <a:p>
            <a:r>
              <a:rPr lang="zh-CN" altLang="en-US" b="1" dirty="0">
                <a:latin typeface="楷体" pitchFamily="49" charset="-122"/>
                <a:ea typeface="楷体" pitchFamily="49" charset="-122"/>
                <a:cs typeface="Times New Roman" pitchFamily="18" charset="0"/>
              </a:rPr>
              <a:t>修改可重定位地址；</a:t>
            </a:r>
            <a:endParaRPr lang="en-US" altLang="zh-CN" b="1" dirty="0">
              <a:latin typeface="楷体" pitchFamily="49" charset="-122"/>
              <a:ea typeface="楷体" pitchFamily="49" charset="-122"/>
              <a:cs typeface="Times New Roman" pitchFamily="18" charset="0"/>
            </a:endParaRPr>
          </a:p>
          <a:p>
            <a:r>
              <a:rPr lang="zh-CN" altLang="en-US" b="1" dirty="0">
                <a:latin typeface="楷体" pitchFamily="49" charset="-122"/>
                <a:ea typeface="楷体" pitchFamily="49" charset="-122"/>
                <a:cs typeface="Times New Roman" pitchFamily="18" charset="0"/>
              </a:rPr>
              <a:t>将修改后的指令和数据放到内存中适当的位置</a:t>
            </a:r>
          </a:p>
        </p:txBody>
      </p:sp>
    </p:spTree>
    <p:extLst>
      <p:ext uri="{BB962C8B-B14F-4D97-AF65-F5344CB8AC3E}">
        <p14:creationId xmlns:p14="http://schemas.microsoft.com/office/powerpoint/2010/main" val="12711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2"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p:cTn id="21" dur="500" fill="hold"/>
                                        <p:tgtEl>
                                          <p:spTgt spid="49"/>
                                        </p:tgtEl>
                                        <p:attrNameLst>
                                          <p:attrName>ppt_w</p:attrName>
                                        </p:attrNameLst>
                                      </p:cBhvr>
                                      <p:tavLst>
                                        <p:tav tm="0">
                                          <p:val>
                                            <p:fltVal val="0"/>
                                          </p:val>
                                        </p:tav>
                                        <p:tav tm="100000">
                                          <p:val>
                                            <p:strVal val="#ppt_w"/>
                                          </p:val>
                                        </p:tav>
                                      </p:tavLst>
                                    </p:anim>
                                    <p:anim calcmode="lin" valueType="num">
                                      <p:cBhvr>
                                        <p:cTn id="22" dur="500" fill="hold"/>
                                        <p:tgtEl>
                                          <p:spTgt spid="49"/>
                                        </p:tgtEl>
                                        <p:attrNameLst>
                                          <p:attrName>ppt_h</p:attrName>
                                        </p:attrNameLst>
                                      </p:cBhvr>
                                      <p:tavLst>
                                        <p:tav tm="0">
                                          <p:val>
                                            <p:fltVal val="0"/>
                                          </p:val>
                                        </p:tav>
                                        <p:tav tm="100000">
                                          <p:val>
                                            <p:strVal val="#ppt_h"/>
                                          </p:val>
                                        </p:tav>
                                      </p:tavLst>
                                    </p:anim>
                                    <p:animEffect transition="in" filter="fad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0" fill="hold" grpId="1" nodeType="clickEffect">
                                  <p:stCondLst>
                                    <p:cond delay="0"/>
                                  </p:stCondLst>
                                  <p:childTnLst>
                                    <p:anim calcmode="lin" valueType="num">
                                      <p:cBhvr>
                                        <p:cTn id="27" dur="500"/>
                                        <p:tgtEl>
                                          <p:spTgt spid="23"/>
                                        </p:tgtEl>
                                        <p:attrNameLst>
                                          <p:attrName>ppt_w</p:attrName>
                                        </p:attrNameLst>
                                      </p:cBhvr>
                                      <p:tavLst>
                                        <p:tav tm="0">
                                          <p:val>
                                            <p:strVal val="ppt_w"/>
                                          </p:val>
                                        </p:tav>
                                        <p:tav tm="100000">
                                          <p:val>
                                            <p:fltVal val="0"/>
                                          </p:val>
                                        </p:tav>
                                      </p:tavLst>
                                    </p:anim>
                                    <p:anim calcmode="lin" valueType="num">
                                      <p:cBhvr>
                                        <p:cTn id="28" dur="500"/>
                                        <p:tgtEl>
                                          <p:spTgt spid="23"/>
                                        </p:tgtEl>
                                        <p:attrNameLst>
                                          <p:attrName>ppt_h</p:attrName>
                                        </p:attrNameLst>
                                      </p:cBhvr>
                                      <p:tavLst>
                                        <p:tav tm="0">
                                          <p:val>
                                            <p:strVal val="ppt_h"/>
                                          </p:val>
                                        </p:tav>
                                        <p:tav tm="100000">
                                          <p:val>
                                            <p:fltVal val="0"/>
                                          </p:val>
                                        </p:tav>
                                      </p:tavLst>
                                    </p:anim>
                                    <p:animEffect transition="out" filter="fade">
                                      <p:cBhvr>
                                        <p:cTn id="29" dur="500"/>
                                        <p:tgtEl>
                                          <p:spTgt spid="23"/>
                                        </p:tgtEl>
                                      </p:cBhvr>
                                    </p:animEffect>
                                    <p:set>
                                      <p:cBhvr>
                                        <p:cTn id="30" dur="1" fill="hold">
                                          <p:stCondLst>
                                            <p:cond delay="499"/>
                                          </p:stCondLst>
                                        </p:cTn>
                                        <p:tgtEl>
                                          <p:spTgt spid="23"/>
                                        </p:tgtEl>
                                        <p:attrNameLst>
                                          <p:attrName>style.visibility</p:attrName>
                                        </p:attrNameLst>
                                      </p:cBhvr>
                                      <p:to>
                                        <p:strVal val="hidden"/>
                                      </p:to>
                                    </p:set>
                                  </p:childTnLst>
                                </p:cTn>
                              </p:par>
                              <p:par>
                                <p:cTn id="31" presetID="53" presetClass="exit" presetSubtype="0" fill="hold" grpId="1" nodeType="withEffect">
                                  <p:stCondLst>
                                    <p:cond delay="0"/>
                                  </p:stCondLst>
                                  <p:childTnLst>
                                    <p:anim calcmode="lin" valueType="num">
                                      <p:cBhvr>
                                        <p:cTn id="32" dur="500"/>
                                        <p:tgtEl>
                                          <p:spTgt spid="24"/>
                                        </p:tgtEl>
                                        <p:attrNameLst>
                                          <p:attrName>ppt_w</p:attrName>
                                        </p:attrNameLst>
                                      </p:cBhvr>
                                      <p:tavLst>
                                        <p:tav tm="0">
                                          <p:val>
                                            <p:strVal val="ppt_w"/>
                                          </p:val>
                                        </p:tav>
                                        <p:tav tm="100000">
                                          <p:val>
                                            <p:fltVal val="0"/>
                                          </p:val>
                                        </p:tav>
                                      </p:tavLst>
                                    </p:anim>
                                    <p:anim calcmode="lin" valueType="num">
                                      <p:cBhvr>
                                        <p:cTn id="33" dur="500"/>
                                        <p:tgtEl>
                                          <p:spTgt spid="24"/>
                                        </p:tgtEl>
                                        <p:attrNameLst>
                                          <p:attrName>ppt_h</p:attrName>
                                        </p:attrNameLst>
                                      </p:cBhvr>
                                      <p:tavLst>
                                        <p:tav tm="0">
                                          <p:val>
                                            <p:strVal val="ppt_h"/>
                                          </p:val>
                                        </p:tav>
                                        <p:tav tm="100000">
                                          <p:val>
                                            <p:fltVal val="0"/>
                                          </p:val>
                                        </p:tav>
                                      </p:tavLst>
                                    </p:anim>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53" presetClass="exit" presetSubtype="32" fill="hold" grpId="1" nodeType="withEffect">
                                  <p:stCondLst>
                                    <p:cond delay="0"/>
                                  </p:stCondLst>
                                  <p:childTnLst>
                                    <p:anim calcmode="lin" valueType="num">
                                      <p:cBhvr>
                                        <p:cTn id="37" dur="500"/>
                                        <p:tgtEl>
                                          <p:spTgt spid="49"/>
                                        </p:tgtEl>
                                        <p:attrNameLst>
                                          <p:attrName>ppt_w</p:attrName>
                                        </p:attrNameLst>
                                      </p:cBhvr>
                                      <p:tavLst>
                                        <p:tav tm="0">
                                          <p:val>
                                            <p:strVal val="ppt_w"/>
                                          </p:val>
                                        </p:tav>
                                        <p:tav tm="100000">
                                          <p:val>
                                            <p:fltVal val="0"/>
                                          </p:val>
                                        </p:tav>
                                      </p:tavLst>
                                    </p:anim>
                                    <p:anim calcmode="lin" valueType="num">
                                      <p:cBhvr>
                                        <p:cTn id="38" dur="500"/>
                                        <p:tgtEl>
                                          <p:spTgt spid="49"/>
                                        </p:tgtEl>
                                        <p:attrNameLst>
                                          <p:attrName>ppt_h</p:attrName>
                                        </p:attrNameLst>
                                      </p:cBhvr>
                                      <p:tavLst>
                                        <p:tav tm="0">
                                          <p:val>
                                            <p:strVal val="ppt_h"/>
                                          </p:val>
                                        </p:tav>
                                        <p:tav tm="100000">
                                          <p:val>
                                            <p:fltVal val="0"/>
                                          </p:val>
                                        </p:tav>
                                      </p:tavLst>
                                    </p:anim>
                                    <p:animEffect transition="out" filter="fade">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animBg="1"/>
      <p:bldP spid="23" grpId="2" animBg="1"/>
      <p:bldP spid="24" grpId="0" animBg="1"/>
      <p:bldP spid="24" grpId="1" animBg="1"/>
      <p:bldP spid="49" grpId="0" animBg="1"/>
      <p:bldP spid="4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2"/>
          <p:cNvSpPr>
            <a:spLocks noChangeArrowheads="1"/>
          </p:cNvSpPr>
          <p:nvPr/>
        </p:nvSpPr>
        <p:spPr bwMode="auto">
          <a:xfrm>
            <a:off x="35496" y="3939902"/>
            <a:ext cx="2789288" cy="71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ts val="3000"/>
              </a:lnSpc>
            </a:pPr>
            <a:r>
              <a:rPr lang="zh-CN" altLang="en-US" b="1" dirty="0">
                <a:solidFill>
                  <a:srgbClr val="000000"/>
                </a:solidFill>
                <a:latin typeface="楷体" pitchFamily="49" charset="-122"/>
                <a:ea typeface="楷体" pitchFamily="49" charset="-122"/>
                <a:cs typeface="Times New Roman" pitchFamily="18" charset="0"/>
              </a:rPr>
              <a:t>库文件</a:t>
            </a:r>
          </a:p>
          <a:p>
            <a:pPr algn="ctr">
              <a:lnSpc>
                <a:spcPts val="3000"/>
              </a:lnSpc>
            </a:pPr>
            <a:r>
              <a:rPr lang="zh-CN" altLang="en-US" b="1" dirty="0">
                <a:solidFill>
                  <a:srgbClr val="000000"/>
                </a:solidFill>
                <a:latin typeface="楷体" pitchFamily="49" charset="-122"/>
                <a:ea typeface="楷体" pitchFamily="49" charset="-122"/>
                <a:cs typeface="Times New Roman" pitchFamily="18" charset="0"/>
              </a:rPr>
              <a:t>其它可重定位目标程序</a:t>
            </a:r>
          </a:p>
        </p:txBody>
      </p:sp>
      <p:sp>
        <p:nvSpPr>
          <p:cNvPr id="26" name="AutoShape 23"/>
          <p:cNvSpPr>
            <a:spLocks noChangeArrowheads="1"/>
          </p:cNvSpPr>
          <p:nvPr/>
        </p:nvSpPr>
        <p:spPr bwMode="auto">
          <a:xfrm>
            <a:off x="214282" y="2000246"/>
            <a:ext cx="2928958" cy="1616682"/>
          </a:xfrm>
          <a:prstGeom prst="wedgeRoundRectCallout">
            <a:avLst>
              <a:gd name="adj1" fmla="val 43797"/>
              <a:gd name="adj2" fmla="val 75076"/>
              <a:gd name="adj3" fmla="val 16667"/>
            </a:avLst>
          </a:prstGeom>
          <a:noFill/>
          <a:ln w="25400">
            <a:solidFill>
              <a:schemeClr val="accent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latin typeface="Times New Roman" pitchFamily="18" charset="0"/>
                <a:ea typeface="楷体" pitchFamily="49" charset="-122"/>
                <a:cs typeface="Times New Roman" pitchFamily="18" charset="0"/>
              </a:rPr>
              <a:t>链接器</a:t>
            </a:r>
            <a:endParaRPr lang="en-US" altLang="zh-CN" b="1" dirty="0">
              <a:latin typeface="Times New Roman" pitchFamily="18" charset="0"/>
              <a:ea typeface="楷体" pitchFamily="49" charset="-122"/>
              <a:cs typeface="Times New Roman" pitchFamily="18" charset="0"/>
            </a:endParaRPr>
          </a:p>
          <a:p>
            <a:pPr marL="285750" indent="-285750">
              <a:buFont typeface="Wingdings" panose="05000000000000000000" pitchFamily="2" charset="2"/>
              <a:buChar char="Ø"/>
            </a:pPr>
            <a:r>
              <a:rPr lang="zh-CN" altLang="en-US" b="1" dirty="0">
                <a:latin typeface="Times New Roman" pitchFamily="18" charset="0"/>
                <a:ea typeface="楷体" pitchFamily="49" charset="-122"/>
                <a:cs typeface="Times New Roman" pitchFamily="18" charset="0"/>
              </a:rPr>
              <a:t>将多个可重定位的机器代码文件（包括库文件）连接到一起</a:t>
            </a:r>
            <a:endParaRPr lang="en-US" altLang="zh-CN" b="1" dirty="0">
              <a:latin typeface="Times New Roman" pitchFamily="18" charset="0"/>
              <a:ea typeface="楷体" pitchFamily="49" charset="-122"/>
              <a:cs typeface="Times New Roman" pitchFamily="18" charset="0"/>
            </a:endParaRPr>
          </a:p>
          <a:p>
            <a:pPr marL="285750" indent="-285750">
              <a:buFont typeface="Wingdings" panose="05000000000000000000" pitchFamily="2" charset="2"/>
              <a:buChar char="Ø"/>
            </a:pPr>
            <a:r>
              <a:rPr lang="zh-CN" altLang="en-US" b="1" dirty="0">
                <a:latin typeface="Times New Roman" pitchFamily="18" charset="0"/>
                <a:ea typeface="楷体" pitchFamily="49" charset="-122"/>
                <a:cs typeface="Times New Roman" pitchFamily="18" charset="0"/>
              </a:rPr>
              <a:t>解决外部内存地址问题</a:t>
            </a:r>
          </a:p>
        </p:txBody>
      </p:sp>
      <p:sp>
        <p:nvSpPr>
          <p:cNvPr id="28" name="Line 21"/>
          <p:cNvSpPr>
            <a:spLocks noChangeShapeType="1"/>
          </p:cNvSpPr>
          <p:nvPr/>
        </p:nvSpPr>
        <p:spPr bwMode="auto">
          <a:xfrm rot="10800000" flipH="1">
            <a:off x="1898485" y="4286262"/>
            <a:ext cx="60181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Rectangle 2"/>
          <p:cNvSpPr>
            <a:spLocks noGrp="1" noChangeArrowheads="1"/>
          </p:cNvSpPr>
          <p:nvPr>
            <p:ph type="title"/>
          </p:nvPr>
        </p:nvSpPr>
        <p:spPr>
          <a:xfrm>
            <a:off x="755576" y="267494"/>
            <a:ext cx="7931224" cy="360040"/>
          </a:xfrm>
        </p:spPr>
        <p:txBody>
          <a:bodyPr>
            <a:noAutofit/>
          </a:bodyPr>
          <a:lstStyle/>
          <a:p>
            <a:pPr eaLnBrk="1" hangingPunct="1"/>
            <a:r>
              <a:rPr lang="zh-CN" altLang="en-US" sz="3000" spc="300" dirty="0">
                <a:solidFill>
                  <a:schemeClr val="tx1"/>
                </a:solidFill>
                <a:latin typeface="微软雅黑" pitchFamily="34" charset="-122"/>
                <a:ea typeface="微软雅黑" pitchFamily="34" charset="-122"/>
              </a:rPr>
              <a:t>编译器在语言处理系统中的位置</a:t>
            </a:r>
            <a:endParaRPr lang="en-US" altLang="zh-CN" sz="3000" spc="300" dirty="0">
              <a:solidFill>
                <a:schemeClr val="tx1"/>
              </a:solidFill>
              <a:latin typeface="微软雅黑" pitchFamily="34" charset="-122"/>
              <a:ea typeface="微软雅黑" pitchFamily="34" charset="-122"/>
            </a:endParaRPr>
          </a:p>
        </p:txBody>
      </p:sp>
      <p:grpSp>
        <p:nvGrpSpPr>
          <p:cNvPr id="31" name="组合 30"/>
          <p:cNvGrpSpPr/>
          <p:nvPr/>
        </p:nvGrpSpPr>
        <p:grpSpPr>
          <a:xfrm>
            <a:off x="-786" y="195486"/>
            <a:ext cx="756363" cy="432048"/>
            <a:chOff x="-786" y="195486"/>
            <a:chExt cx="756363" cy="432048"/>
          </a:xfrm>
        </p:grpSpPr>
        <p:sp>
          <p:nvSpPr>
            <p:cNvPr id="32" name="五边形 31"/>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3" name="五边形 32"/>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38" name="组合 37"/>
          <p:cNvGrpSpPr/>
          <p:nvPr/>
        </p:nvGrpSpPr>
        <p:grpSpPr>
          <a:xfrm>
            <a:off x="2572163" y="928676"/>
            <a:ext cx="3714349" cy="3920142"/>
            <a:chOff x="1753071" y="915566"/>
            <a:chExt cx="2967853" cy="3920142"/>
          </a:xfrm>
        </p:grpSpPr>
        <p:sp>
          <p:nvSpPr>
            <p:cNvPr id="39" name="Rectangle 4"/>
            <p:cNvSpPr>
              <a:spLocks noChangeArrowheads="1"/>
            </p:cNvSpPr>
            <p:nvPr/>
          </p:nvSpPr>
          <p:spPr bwMode="auto">
            <a:xfrm>
              <a:off x="2051720" y="1308495"/>
              <a:ext cx="2304256" cy="35175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预处理器</a:t>
              </a:r>
              <a:r>
                <a:rPr lang="zh-CN" altLang="en-US" b="1" dirty="0">
                  <a:latin typeface="Times New Roman" pitchFamily="18" charset="0"/>
                  <a:ea typeface="楷体" pitchFamily="49" charset="-122"/>
                  <a:cs typeface="Times New Roman" pitchFamily="18" charset="0"/>
                </a:rPr>
                <a:t> </a:t>
              </a:r>
              <a:r>
                <a:rPr lang="en-US" altLang="zh-CN" sz="1600" b="1" dirty="0">
                  <a:latin typeface="Times New Roman" pitchFamily="18" charset="0"/>
                  <a:ea typeface="楷体" pitchFamily="49" charset="-122"/>
                  <a:cs typeface="Times New Roman" pitchFamily="18" charset="0"/>
                </a:rPr>
                <a:t>(Preprocessor)</a:t>
              </a:r>
            </a:p>
          </p:txBody>
        </p:sp>
        <p:sp>
          <p:nvSpPr>
            <p:cNvPr id="40" name="Line 5"/>
            <p:cNvSpPr>
              <a:spLocks noChangeShapeType="1"/>
            </p:cNvSpPr>
            <p:nvPr/>
          </p:nvSpPr>
          <p:spPr bwMode="auto">
            <a:xfrm>
              <a:off x="3204492" y="1142990"/>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1" name="Rectangle 6"/>
            <p:cNvSpPr>
              <a:spLocks noChangeArrowheads="1"/>
            </p:cNvSpPr>
            <p:nvPr/>
          </p:nvSpPr>
          <p:spPr bwMode="auto">
            <a:xfrm>
              <a:off x="2494778" y="915566"/>
              <a:ext cx="1366276"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源程序</a:t>
              </a:r>
            </a:p>
          </p:txBody>
        </p:sp>
        <p:sp>
          <p:nvSpPr>
            <p:cNvPr id="42" name="Rectangle 7"/>
            <p:cNvSpPr>
              <a:spLocks noChangeArrowheads="1"/>
            </p:cNvSpPr>
            <p:nvPr/>
          </p:nvSpPr>
          <p:spPr bwMode="auto">
            <a:xfrm>
              <a:off x="2538120" y="2247384"/>
              <a:ext cx="1340230" cy="342132"/>
            </a:xfrm>
            <a:prstGeom prst="rect">
              <a:avLst/>
            </a:prstGeom>
            <a:solidFill>
              <a:srgbClr val="FF99CC"/>
            </a:solidFill>
            <a:ln w="9525">
              <a:solidFill>
                <a:schemeClr val="tx1"/>
              </a:solidFill>
              <a:miter lim="800000"/>
              <a:headEnd/>
              <a:tailEnd/>
            </a:ln>
            <a:effectLst/>
          </p:spPr>
          <p:txBody>
            <a:bodyPr wrap="none" anchor="ctr"/>
            <a:lstStyle/>
            <a:p>
              <a:pPr algn="ctr"/>
              <a:r>
                <a:rPr lang="zh-CN" altLang="en-US" sz="2200" b="1" dirty="0">
                  <a:latin typeface="Times New Roman" pitchFamily="18" charset="0"/>
                  <a:ea typeface="楷体" pitchFamily="49" charset="-122"/>
                  <a:cs typeface="Times New Roman" pitchFamily="18" charset="0"/>
                </a:rPr>
                <a:t>编译器</a:t>
              </a:r>
              <a:endParaRPr lang="en-US" altLang="zh-CN" sz="2200" b="1" dirty="0">
                <a:latin typeface="Times New Roman" pitchFamily="18" charset="0"/>
                <a:ea typeface="楷体" pitchFamily="49" charset="-122"/>
                <a:cs typeface="Times New Roman" pitchFamily="18" charset="0"/>
              </a:endParaRPr>
            </a:p>
          </p:txBody>
        </p:sp>
        <p:sp>
          <p:nvSpPr>
            <p:cNvPr id="43" name="Line 8"/>
            <p:cNvSpPr>
              <a:spLocks noChangeShapeType="1"/>
            </p:cNvSpPr>
            <p:nvPr/>
          </p:nvSpPr>
          <p:spPr bwMode="auto">
            <a:xfrm>
              <a:off x="3204492" y="2077710"/>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4" name="Rectangle 9"/>
            <p:cNvSpPr>
              <a:spLocks noChangeArrowheads="1"/>
            </p:cNvSpPr>
            <p:nvPr/>
          </p:nvSpPr>
          <p:spPr bwMode="auto">
            <a:xfrm>
              <a:off x="2209374" y="1836172"/>
              <a:ext cx="2080198" cy="21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200" b="1" dirty="0">
                  <a:latin typeface="Times New Roman" pitchFamily="18" charset="0"/>
                  <a:ea typeface="楷体" pitchFamily="49" charset="-122"/>
                  <a:cs typeface="Times New Roman" pitchFamily="18" charset="0"/>
                </a:rPr>
                <a:t>经过预处理的源程序</a:t>
              </a:r>
            </a:p>
          </p:txBody>
        </p:sp>
        <p:sp>
          <p:nvSpPr>
            <p:cNvPr id="45" name="Line 10"/>
            <p:cNvSpPr>
              <a:spLocks noChangeShapeType="1"/>
            </p:cNvSpPr>
            <p:nvPr/>
          </p:nvSpPr>
          <p:spPr bwMode="auto">
            <a:xfrm>
              <a:off x="3204492" y="1666838"/>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6" name="Line 12"/>
            <p:cNvSpPr>
              <a:spLocks noChangeShapeType="1"/>
            </p:cNvSpPr>
            <p:nvPr/>
          </p:nvSpPr>
          <p:spPr bwMode="auto">
            <a:xfrm>
              <a:off x="3204492" y="2981330"/>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7" name="Rectangle 13"/>
            <p:cNvSpPr>
              <a:spLocks noChangeArrowheads="1"/>
            </p:cNvSpPr>
            <p:nvPr/>
          </p:nvSpPr>
          <p:spPr bwMode="auto">
            <a:xfrm>
              <a:off x="1832663" y="2767315"/>
              <a:ext cx="2673605"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latin typeface="Times New Roman" pitchFamily="18" charset="0"/>
                  <a:ea typeface="楷体" pitchFamily="49" charset="-122"/>
                  <a:cs typeface="Times New Roman" pitchFamily="18" charset="0"/>
                </a:rPr>
                <a:t> </a:t>
              </a:r>
              <a:r>
                <a:rPr lang="zh-CN" altLang="en-US" sz="2200" b="1" dirty="0">
                  <a:latin typeface="Times New Roman" pitchFamily="18" charset="0"/>
                  <a:ea typeface="楷体" pitchFamily="49" charset="-122"/>
                  <a:cs typeface="Times New Roman" pitchFamily="18" charset="0"/>
                </a:rPr>
                <a:t>汇编语言程序</a:t>
              </a:r>
            </a:p>
          </p:txBody>
        </p:sp>
        <p:sp>
          <p:nvSpPr>
            <p:cNvPr id="48" name="Line 14"/>
            <p:cNvSpPr>
              <a:spLocks noChangeShapeType="1"/>
            </p:cNvSpPr>
            <p:nvPr/>
          </p:nvSpPr>
          <p:spPr bwMode="auto">
            <a:xfrm>
              <a:off x="3204492" y="2597264"/>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9" name="Rectangle 15"/>
            <p:cNvSpPr>
              <a:spLocks noChangeArrowheads="1"/>
            </p:cNvSpPr>
            <p:nvPr/>
          </p:nvSpPr>
          <p:spPr bwMode="auto">
            <a:xfrm>
              <a:off x="1753071" y="4048701"/>
              <a:ext cx="2967853" cy="368996"/>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链接器</a:t>
              </a:r>
              <a:r>
                <a:rPr lang="en-US" altLang="zh-CN" sz="1600" b="1" dirty="0">
                  <a:latin typeface="Times New Roman" pitchFamily="18" charset="0"/>
                  <a:ea typeface="楷体" pitchFamily="49" charset="-122"/>
                  <a:cs typeface="Times New Roman" pitchFamily="18" charset="0"/>
                </a:rPr>
                <a:t> (Linker) </a:t>
              </a:r>
              <a:r>
                <a:rPr lang="en-US" altLang="zh-CN" sz="2000" b="1" dirty="0">
                  <a:latin typeface="Times New Roman" pitchFamily="18" charset="0"/>
                  <a:ea typeface="楷体" pitchFamily="49" charset="-122"/>
                  <a:cs typeface="Times New Roman" pitchFamily="18" charset="0"/>
                </a:rPr>
                <a:t>/</a:t>
              </a:r>
              <a:r>
                <a:rPr lang="zh-CN" altLang="en-US" sz="2200" b="1" dirty="0">
                  <a:latin typeface="Times New Roman" pitchFamily="18" charset="0"/>
                  <a:ea typeface="楷体" pitchFamily="49" charset="-122"/>
                  <a:cs typeface="Times New Roman" pitchFamily="18" charset="0"/>
                </a:rPr>
                <a:t>加载器</a:t>
              </a:r>
              <a:r>
                <a:rPr lang="zh-CN" altLang="en-US" sz="1600" b="1" dirty="0">
                  <a:latin typeface="Times New Roman" pitchFamily="18" charset="0"/>
                  <a:ea typeface="楷体" pitchFamily="49" charset="-122"/>
                  <a:cs typeface="Times New Roman" pitchFamily="18" charset="0"/>
                </a:rPr>
                <a:t> </a:t>
              </a:r>
              <a:r>
                <a:rPr lang="en-US" altLang="zh-CN" sz="1600" b="1" dirty="0">
                  <a:latin typeface="Times New Roman" pitchFamily="18" charset="0"/>
                  <a:ea typeface="楷体" pitchFamily="49" charset="-122"/>
                  <a:cs typeface="Times New Roman" pitchFamily="18" charset="0"/>
                </a:rPr>
                <a:t>(Loader)</a:t>
              </a:r>
            </a:p>
          </p:txBody>
        </p:sp>
        <p:sp>
          <p:nvSpPr>
            <p:cNvPr id="50" name="Line 16"/>
            <p:cNvSpPr>
              <a:spLocks noChangeShapeType="1"/>
            </p:cNvSpPr>
            <p:nvPr/>
          </p:nvSpPr>
          <p:spPr bwMode="auto">
            <a:xfrm>
              <a:off x="3204492" y="3886777"/>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1" name="Rectangle 17"/>
            <p:cNvSpPr>
              <a:spLocks noChangeArrowheads="1"/>
            </p:cNvSpPr>
            <p:nvPr/>
          </p:nvSpPr>
          <p:spPr bwMode="auto">
            <a:xfrm>
              <a:off x="2124924" y="3643320"/>
              <a:ext cx="2139145" cy="216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可重定位的机器代码</a:t>
              </a:r>
            </a:p>
          </p:txBody>
        </p:sp>
        <p:sp>
          <p:nvSpPr>
            <p:cNvPr id="52" name="Line 18"/>
            <p:cNvSpPr>
              <a:spLocks noChangeShapeType="1"/>
            </p:cNvSpPr>
            <p:nvPr/>
          </p:nvSpPr>
          <p:spPr bwMode="auto">
            <a:xfrm>
              <a:off x="3204492" y="3481396"/>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3" name="Rectangle 19"/>
            <p:cNvSpPr>
              <a:spLocks noChangeArrowheads="1"/>
            </p:cNvSpPr>
            <p:nvPr/>
          </p:nvSpPr>
          <p:spPr bwMode="auto">
            <a:xfrm>
              <a:off x="2266455" y="4620205"/>
              <a:ext cx="1843097"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目标机器代码</a:t>
              </a:r>
            </a:p>
          </p:txBody>
        </p:sp>
        <p:sp>
          <p:nvSpPr>
            <p:cNvPr id="54" name="Line 20"/>
            <p:cNvSpPr>
              <a:spLocks noChangeShapeType="1"/>
            </p:cNvSpPr>
            <p:nvPr/>
          </p:nvSpPr>
          <p:spPr bwMode="auto">
            <a:xfrm>
              <a:off x="3204492" y="4429138"/>
              <a:ext cx="0" cy="16192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55" name="Rectangle 11"/>
          <p:cNvSpPr>
            <a:spLocks noChangeArrowheads="1"/>
          </p:cNvSpPr>
          <p:nvPr/>
        </p:nvSpPr>
        <p:spPr bwMode="auto">
          <a:xfrm>
            <a:off x="3270962" y="3156364"/>
            <a:ext cx="2235432" cy="335953"/>
          </a:xfrm>
          <a:prstGeom prst="rect">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00" b="1" dirty="0">
                <a:latin typeface="Times New Roman" pitchFamily="18" charset="0"/>
                <a:ea typeface="楷体" pitchFamily="49" charset="-122"/>
                <a:cs typeface="Times New Roman" pitchFamily="18" charset="0"/>
              </a:rPr>
              <a:t>汇编器</a:t>
            </a:r>
            <a:r>
              <a:rPr lang="en-US" altLang="zh-CN" sz="2200" b="1" dirty="0">
                <a:latin typeface="Times New Roman" pitchFamily="18" charset="0"/>
                <a:ea typeface="楷体" pitchFamily="49" charset="-122"/>
                <a:cs typeface="Times New Roman" pitchFamily="18" charset="0"/>
              </a:rPr>
              <a:t> </a:t>
            </a:r>
            <a:r>
              <a:rPr lang="en-US" altLang="zh-CN" sz="1600" b="1" dirty="0">
                <a:latin typeface="Times New Roman" pitchFamily="18" charset="0"/>
                <a:ea typeface="楷体" pitchFamily="49" charset="-122"/>
                <a:cs typeface="Times New Roman" pitchFamily="18" charset="0"/>
              </a:rPr>
              <a:t>(Assembler)</a:t>
            </a:r>
          </a:p>
        </p:txBody>
      </p:sp>
    </p:spTree>
    <p:extLst>
      <p:ext uri="{BB962C8B-B14F-4D97-AF65-F5344CB8AC3E}">
        <p14:creationId xmlns:p14="http://schemas.microsoft.com/office/powerpoint/2010/main" val="156636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9144000" cy="150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sz="1600" dirty="0">
              <a:solidFill>
                <a:schemeClr val="tx1">
                  <a:lumMod val="85000"/>
                  <a:lumOff val="15000"/>
                </a:schemeClr>
              </a:solidFill>
            </a:endParaRPr>
          </a:p>
        </p:txBody>
      </p:sp>
      <p:sp>
        <p:nvSpPr>
          <p:cNvPr id="8" name="矩形 7"/>
          <p:cNvSpPr/>
          <p:nvPr/>
        </p:nvSpPr>
        <p:spPr>
          <a:xfrm>
            <a:off x="4500563" y="1357313"/>
            <a:ext cx="4357687" cy="2657138"/>
          </a:xfrm>
          <a:prstGeom prst="rect">
            <a:avLst/>
          </a:prstGeom>
          <a:ln w="12700">
            <a:noFill/>
          </a:ln>
        </p:spPr>
        <p:txBody>
          <a:bodyPr>
            <a:spAutoFit/>
          </a:bodyPr>
          <a:lstStyle/>
          <a:p>
            <a:pPr>
              <a:lnSpc>
                <a:spcPts val="4000"/>
              </a:lnSpc>
              <a:defRPr/>
            </a:pPr>
            <a:r>
              <a:rPr lang="zh-CN" altLang="en-US" sz="2500" dirty="0">
                <a:solidFill>
                  <a:schemeClr val="bg1">
                    <a:lumMod val="50000"/>
                  </a:schemeClr>
                </a:solidFill>
                <a:latin typeface="微软雅黑" pitchFamily="34" charset="-122"/>
                <a:ea typeface="微软雅黑" pitchFamily="34" charset="-122"/>
              </a:rPr>
              <a:t>1.1 什么是编译</a:t>
            </a:r>
          </a:p>
          <a:p>
            <a:pPr>
              <a:lnSpc>
                <a:spcPts val="4000"/>
              </a:lnSpc>
              <a:defRPr/>
            </a:pPr>
            <a:r>
              <a:rPr lang="zh-CN" altLang="en-US" sz="2500" b="1" dirty="0">
                <a:solidFill>
                  <a:schemeClr val="tx2">
                    <a:lumMod val="60000"/>
                    <a:lumOff val="40000"/>
                  </a:schemeClr>
                </a:solidFill>
                <a:latin typeface="微软雅黑" pitchFamily="34" charset="-122"/>
                <a:ea typeface="微软雅黑" pitchFamily="34" charset="-122"/>
              </a:rPr>
              <a:t>1.2 编译系统的结构</a:t>
            </a:r>
          </a:p>
          <a:p>
            <a:pPr>
              <a:lnSpc>
                <a:spcPts val="4000"/>
              </a:lnSpc>
              <a:defRPr/>
            </a:pPr>
            <a:r>
              <a:rPr lang="en-US" altLang="zh-CN" sz="2500" dirty="0">
                <a:solidFill>
                  <a:schemeClr val="bg1">
                    <a:lumMod val="50000"/>
                  </a:schemeClr>
                </a:solidFill>
                <a:latin typeface="微软雅黑" pitchFamily="34" charset="-122"/>
                <a:ea typeface="微软雅黑" pitchFamily="34" charset="-122"/>
              </a:rPr>
              <a:t>1.3 </a:t>
            </a:r>
            <a:r>
              <a:rPr lang="zh-CN" altLang="en-US" sz="2500" dirty="0">
                <a:solidFill>
                  <a:schemeClr val="bg1">
                    <a:lumMod val="50000"/>
                  </a:schemeClr>
                </a:solidFill>
                <a:latin typeface="微软雅黑" pitchFamily="34" charset="-122"/>
                <a:ea typeface="微软雅黑" pitchFamily="34" charset="-122"/>
              </a:rPr>
              <a:t>编译程序的生成</a:t>
            </a:r>
          </a:p>
          <a:p>
            <a:pPr>
              <a:lnSpc>
                <a:spcPts val="4000"/>
              </a:lnSpc>
              <a:defRPr/>
            </a:pPr>
            <a:r>
              <a:rPr lang="zh-CN" altLang="en-US" sz="2500" dirty="0">
                <a:solidFill>
                  <a:schemeClr val="bg1">
                    <a:lumMod val="50000"/>
                  </a:schemeClr>
                </a:solidFill>
                <a:latin typeface="微软雅黑" pitchFamily="34" charset="-122"/>
                <a:ea typeface="微软雅黑" pitchFamily="34" charset="-122"/>
              </a:rPr>
              <a:t>1.</a:t>
            </a:r>
            <a:r>
              <a:rPr lang="en-US" altLang="zh-CN" sz="2500" dirty="0">
                <a:solidFill>
                  <a:schemeClr val="bg1">
                    <a:lumMod val="50000"/>
                  </a:schemeClr>
                </a:solidFill>
                <a:latin typeface="微软雅黑" pitchFamily="34" charset="-122"/>
                <a:ea typeface="微软雅黑" pitchFamily="34" charset="-122"/>
              </a:rPr>
              <a:t>4</a:t>
            </a:r>
            <a:r>
              <a:rPr lang="zh-CN" altLang="en-US" sz="2500" dirty="0">
                <a:solidFill>
                  <a:schemeClr val="bg1">
                    <a:lumMod val="50000"/>
                  </a:schemeClr>
                </a:solidFill>
                <a:latin typeface="微软雅黑" pitchFamily="34" charset="-122"/>
                <a:ea typeface="微软雅黑" pitchFamily="34" charset="-122"/>
              </a:rPr>
              <a:t> 为什么要学习编译原理</a:t>
            </a:r>
          </a:p>
          <a:p>
            <a:pPr>
              <a:lnSpc>
                <a:spcPts val="4000"/>
              </a:lnSpc>
              <a:defRPr/>
            </a:pPr>
            <a:r>
              <a:rPr lang="zh-CN" altLang="en-US" sz="2500" dirty="0">
                <a:solidFill>
                  <a:schemeClr val="bg1">
                    <a:lumMod val="50000"/>
                  </a:schemeClr>
                </a:solidFill>
                <a:latin typeface="微软雅黑" pitchFamily="34" charset="-122"/>
                <a:ea typeface="微软雅黑" pitchFamily="34" charset="-122"/>
              </a:rPr>
              <a:t>1.</a:t>
            </a:r>
            <a:r>
              <a:rPr lang="en-US" altLang="zh-CN" sz="2500" dirty="0">
                <a:solidFill>
                  <a:schemeClr val="bg1">
                    <a:lumMod val="50000"/>
                  </a:schemeClr>
                </a:solidFill>
                <a:latin typeface="微软雅黑" pitchFamily="34" charset="-122"/>
                <a:ea typeface="微软雅黑" pitchFamily="34" charset="-122"/>
              </a:rPr>
              <a:t>5 </a:t>
            </a:r>
            <a:r>
              <a:rPr lang="zh-CN" altLang="en-US" sz="2500" dirty="0">
                <a:solidFill>
                  <a:schemeClr val="bg1">
                    <a:lumMod val="50000"/>
                  </a:schemeClr>
                </a:solidFill>
                <a:latin typeface="微软雅黑" pitchFamily="34" charset="-122"/>
                <a:ea typeface="微软雅黑" pitchFamily="34" charset="-122"/>
              </a:rPr>
              <a:t>编译技术的应用</a:t>
            </a:r>
          </a:p>
        </p:txBody>
      </p:sp>
      <p:pic>
        <p:nvPicPr>
          <p:cNvPr id="28676" name="Picture 7" descr="E:\工大编译\ppt\制作\0330e9c554c768200000158fc50d53d.jpg"/>
          <p:cNvPicPr>
            <a:picLocks noChangeAspect="1" noChangeArrowheads="1"/>
          </p:cNvPicPr>
          <p:nvPr/>
        </p:nvPicPr>
        <p:blipFill>
          <a:blip r:embed="rId2">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143375" y="357188"/>
            <a:ext cx="192881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schemeClr val="bg1"/>
                </a:solidFill>
                <a:latin typeface="微软雅黑" pitchFamily="34" charset="-122"/>
                <a:ea typeface="微软雅黑" pitchFamily="34" charset="-122"/>
              </a:rPr>
              <a:t>提纲</a:t>
            </a:r>
            <a:endParaRPr lang="zh-CN" altLang="en-US" sz="1600" dirty="0">
              <a:solidFill>
                <a:schemeClr val="tx1">
                  <a:lumMod val="85000"/>
                  <a:lumOff val="15000"/>
                </a:schemeClr>
              </a:solidFill>
            </a:endParaRPr>
          </a:p>
        </p:txBody>
      </p:sp>
    </p:spTree>
    <p:extLst>
      <p:ext uri="{BB962C8B-B14F-4D97-AF65-F5344CB8AC3E}">
        <p14:creationId xmlns:p14="http://schemas.microsoft.com/office/powerpoint/2010/main" val="242025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190800" y="1460003"/>
            <a:ext cx="5045496" cy="3086100"/>
          </a:xfrm>
        </p:spPr>
        <p:txBody>
          <a:bodyPr/>
          <a:lstStyle/>
          <a:p>
            <a:pPr eaLnBrk="1" hangingPunct="1"/>
            <a:endParaRPr lang="en-US" altLang="zh-CN" dirty="0"/>
          </a:p>
          <a:p>
            <a:pPr eaLnBrk="1" hangingPunct="1"/>
            <a:endParaRPr lang="zh-CN" altLang="en-US" dirty="0"/>
          </a:p>
        </p:txBody>
      </p:sp>
      <p:sp>
        <p:nvSpPr>
          <p:cNvPr id="13314" name="Rectangle 2"/>
          <p:cNvSpPr>
            <a:spLocks noGrp="1" noChangeArrowheads="1"/>
          </p:cNvSpPr>
          <p:nvPr>
            <p:ph type="title"/>
          </p:nvPr>
        </p:nvSpPr>
        <p:spPr/>
        <p:txBody>
          <a:bodyPr>
            <a:noAutofit/>
          </a:bodyPr>
          <a:lstStyle/>
          <a:p>
            <a:pPr eaLnBrk="1" hangingPunct="1"/>
            <a:r>
              <a:rPr lang="en-US" altLang="zh-CN" sz="3000" spc="300" dirty="0">
                <a:solidFill>
                  <a:schemeClr val="tx1"/>
                </a:solidFill>
                <a:latin typeface="微软雅黑" pitchFamily="34" charset="-122"/>
                <a:ea typeface="微软雅黑" pitchFamily="34" charset="-122"/>
                <a:cs typeface="Times New Roman" pitchFamily="18" charset="0"/>
              </a:rPr>
              <a:t>1.2 </a:t>
            </a:r>
            <a:r>
              <a:rPr lang="zh-CN" altLang="en-US" sz="3000" spc="300" dirty="0">
                <a:solidFill>
                  <a:schemeClr val="tx1"/>
                </a:solidFill>
                <a:latin typeface="微软雅黑" pitchFamily="34" charset="-122"/>
                <a:ea typeface="微软雅黑" pitchFamily="34" charset="-122"/>
                <a:cs typeface="Times New Roman" pitchFamily="18" charset="0"/>
              </a:rPr>
              <a:t>编译系统的结构</a:t>
            </a:r>
          </a:p>
        </p:txBody>
      </p:sp>
      <p:sp>
        <p:nvSpPr>
          <p:cNvPr id="13320" name="Rectangle 10"/>
          <p:cNvSpPr>
            <a:spLocks noChangeArrowheads="1"/>
          </p:cNvSpPr>
          <p:nvPr/>
        </p:nvSpPr>
        <p:spPr bwMode="auto">
          <a:xfrm>
            <a:off x="5076056" y="4571109"/>
            <a:ext cx="1916794" cy="215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solidFill>
                <a:srgbClr val="000000"/>
              </a:solidFill>
              <a:latin typeface="Times New Roman" pitchFamily="18" charset="0"/>
              <a:cs typeface="Times New Roman" pitchFamily="18" charset="0"/>
            </a:endParaRPr>
          </a:p>
        </p:txBody>
      </p:sp>
      <p:pic>
        <p:nvPicPr>
          <p:cNvPr id="1332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272" y="715516"/>
            <a:ext cx="3891852" cy="3829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组合 14"/>
          <p:cNvGrpSpPr/>
          <p:nvPr/>
        </p:nvGrpSpPr>
        <p:grpSpPr>
          <a:xfrm>
            <a:off x="-786" y="195486"/>
            <a:ext cx="756363" cy="432048"/>
            <a:chOff x="-786" y="195486"/>
            <a:chExt cx="756363" cy="432048"/>
          </a:xfrm>
        </p:grpSpPr>
        <p:sp>
          <p:nvSpPr>
            <p:cNvPr id="16" name="五边形 15"/>
            <p:cNvSpPr/>
            <p:nvPr/>
          </p:nvSpPr>
          <p:spPr>
            <a:xfrm>
              <a:off x="1" y="195486"/>
              <a:ext cx="755576" cy="432048"/>
            </a:xfrm>
            <a:prstGeom prst="homePlate">
              <a:avLst/>
            </a:prstGeom>
            <a:solidFill>
              <a:schemeClr val="bg2">
                <a:lumMod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五边形 16"/>
            <p:cNvSpPr/>
            <p:nvPr/>
          </p:nvSpPr>
          <p:spPr>
            <a:xfrm>
              <a:off x="-786" y="197101"/>
              <a:ext cx="755576" cy="88633"/>
            </a:xfrm>
            <a:prstGeom prst="homePlate">
              <a:avLst/>
            </a:prstGeom>
            <a:solidFill>
              <a:schemeClr val="bg1">
                <a:alpha val="3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18" name="Picture 2" descr="E:\工大编译\ppt\图片1.png"/>
          <p:cNvPicPr>
            <a:picLocks noChangeAspect="1" noChangeArrowheads="1"/>
          </p:cNvPicPr>
          <p:nvPr/>
        </p:nvPicPr>
        <p:blipFill>
          <a:blip r:embed="rId4"/>
          <a:srcRect/>
          <a:stretch>
            <a:fillRect/>
          </a:stretch>
        </p:blipFill>
        <p:spPr bwMode="auto">
          <a:xfrm>
            <a:off x="5643570" y="175322"/>
            <a:ext cx="2071702" cy="4292819"/>
          </a:xfrm>
          <a:prstGeom prst="rect">
            <a:avLst/>
          </a:prstGeom>
          <a:noFill/>
        </p:spPr>
      </p:pic>
      <p:sp>
        <p:nvSpPr>
          <p:cNvPr id="19" name="Line 6"/>
          <p:cNvSpPr>
            <a:spLocks noChangeShapeType="1"/>
          </p:cNvSpPr>
          <p:nvPr/>
        </p:nvSpPr>
        <p:spPr bwMode="auto">
          <a:xfrm>
            <a:off x="903210" y="4517528"/>
            <a:ext cx="1823016" cy="0"/>
          </a:xfrm>
          <a:prstGeom prst="line">
            <a:avLst/>
          </a:prstGeom>
          <a:noFill/>
          <a:ln w="76200">
            <a:solidFill>
              <a:schemeClr val="accent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Rectangle 7"/>
          <p:cNvSpPr>
            <a:spLocks noChangeArrowheads="1"/>
          </p:cNvSpPr>
          <p:nvPr/>
        </p:nvSpPr>
        <p:spPr bwMode="auto">
          <a:xfrm>
            <a:off x="785786" y="4643452"/>
            <a:ext cx="1954923" cy="188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tx2">
                    <a:lumMod val="60000"/>
                    <a:lumOff val="40000"/>
                  </a:schemeClr>
                </a:solidFill>
                <a:latin typeface="楷体" pitchFamily="49" charset="-122"/>
                <a:ea typeface="楷体" pitchFamily="49" charset="-122"/>
                <a:cs typeface="Times New Roman" pitchFamily="18" charset="0"/>
              </a:rPr>
              <a:t>高级语言程序</a:t>
            </a:r>
            <a:endParaRPr lang="en-US" altLang="zh-CN" sz="2000" b="1" dirty="0">
              <a:solidFill>
                <a:schemeClr val="tx2">
                  <a:lumMod val="60000"/>
                  <a:lumOff val="40000"/>
                </a:schemeClr>
              </a:solidFill>
              <a:latin typeface="楷体" pitchFamily="49" charset="-122"/>
              <a:ea typeface="楷体" pitchFamily="49" charset="-122"/>
              <a:cs typeface="Times New Roman" pitchFamily="18" charset="0"/>
            </a:endParaRPr>
          </a:p>
        </p:txBody>
      </p:sp>
      <p:sp>
        <p:nvSpPr>
          <p:cNvPr id="21" name="Line 8"/>
          <p:cNvSpPr>
            <a:spLocks noChangeShapeType="1"/>
          </p:cNvSpPr>
          <p:nvPr/>
        </p:nvSpPr>
        <p:spPr bwMode="auto">
          <a:xfrm>
            <a:off x="4500562" y="4500576"/>
            <a:ext cx="3143272" cy="0"/>
          </a:xfrm>
          <a:prstGeom prst="line">
            <a:avLst/>
          </a:prstGeom>
          <a:noFill/>
          <a:ln w="76200">
            <a:solidFill>
              <a:schemeClr val="accent2">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9"/>
          <p:cNvSpPr>
            <a:spLocks noChangeArrowheads="1"/>
          </p:cNvSpPr>
          <p:nvPr/>
        </p:nvSpPr>
        <p:spPr bwMode="auto">
          <a:xfrm>
            <a:off x="4164708" y="4604164"/>
            <a:ext cx="3907754"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solidFill>
                  <a:schemeClr val="tx2">
                    <a:lumMod val="60000"/>
                    <a:lumOff val="40000"/>
                  </a:schemeClr>
                </a:solidFill>
                <a:latin typeface="楷体" pitchFamily="49" charset="-122"/>
                <a:ea typeface="楷体" pitchFamily="49" charset="-122"/>
                <a:cs typeface="Times New Roman" pitchFamily="18" charset="0"/>
              </a:rPr>
              <a:t>汇编语言程序</a:t>
            </a:r>
            <a:r>
              <a:rPr lang="en-US" altLang="zh-CN" sz="2000" b="1" dirty="0">
                <a:solidFill>
                  <a:schemeClr val="tx2">
                    <a:lumMod val="60000"/>
                    <a:lumOff val="40000"/>
                  </a:schemeClr>
                </a:solidFill>
                <a:latin typeface="楷体" pitchFamily="49" charset="-122"/>
                <a:ea typeface="楷体" pitchFamily="49" charset="-122"/>
                <a:cs typeface="Times New Roman" pitchFamily="18" charset="0"/>
              </a:rPr>
              <a:t>/</a:t>
            </a:r>
            <a:r>
              <a:rPr lang="zh-CN" altLang="en-US" sz="2000" b="1" dirty="0">
                <a:solidFill>
                  <a:schemeClr val="tx2">
                    <a:lumMod val="60000"/>
                    <a:lumOff val="40000"/>
                  </a:schemeClr>
                </a:solidFill>
                <a:latin typeface="楷体" pitchFamily="49" charset="-122"/>
                <a:ea typeface="楷体" pitchFamily="49" charset="-122"/>
                <a:cs typeface="Times New Roman" pitchFamily="18" charset="0"/>
              </a:rPr>
              <a:t>机器语言程序</a:t>
            </a:r>
            <a:endParaRPr lang="en-US" altLang="zh-CN" sz="2000" b="1" dirty="0">
              <a:solidFill>
                <a:schemeClr val="tx2">
                  <a:lumMod val="60000"/>
                  <a:lumOff val="40000"/>
                </a:schemeClr>
              </a:solidFill>
              <a:latin typeface="楷体" pitchFamily="49" charset="-122"/>
              <a:ea typeface="楷体" pitchFamily="49" charset="-122"/>
              <a:cs typeface="Times New Roman" pitchFamily="18" charset="0"/>
            </a:endParaRPr>
          </a:p>
          <a:p>
            <a:pPr algn="ctr"/>
            <a:endParaRPr lang="en-US" altLang="zh-CN" sz="2000" dirty="0">
              <a:solidFill>
                <a:srgbClr val="0000FF"/>
              </a:solidFill>
              <a:latin typeface="Times New Roman" pitchFamily="18" charset="0"/>
              <a:ea typeface="楷体" pitchFamily="49" charset="-122"/>
              <a:cs typeface="Times New Roman" pitchFamily="18" charset="0"/>
            </a:endParaRPr>
          </a:p>
        </p:txBody>
      </p:sp>
      <p:sp>
        <p:nvSpPr>
          <p:cNvPr id="23" name="AutoShape 11"/>
          <p:cNvSpPr>
            <a:spLocks noChangeArrowheads="1"/>
          </p:cNvSpPr>
          <p:nvPr/>
        </p:nvSpPr>
        <p:spPr bwMode="auto">
          <a:xfrm>
            <a:off x="2840040" y="3869830"/>
            <a:ext cx="1589084" cy="1025129"/>
          </a:xfrm>
          <a:prstGeom prst="cube">
            <a:avLst>
              <a:gd name="adj" fmla="val 25000"/>
            </a:avLst>
          </a:prstGeom>
          <a:solidFill>
            <a:schemeClr val="accent2">
              <a:lumMod val="40000"/>
              <a:lumOff val="6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000" b="1" dirty="0">
                <a:latin typeface="楷体" pitchFamily="49" charset="-122"/>
                <a:ea typeface="楷体" pitchFamily="49" charset="-122"/>
                <a:cs typeface="Times New Roman" pitchFamily="18" charset="0"/>
              </a:rPr>
              <a:t>编译器</a:t>
            </a:r>
          </a:p>
        </p:txBody>
      </p:sp>
      <p:sp>
        <p:nvSpPr>
          <p:cNvPr id="455684" name="AutoShape 4"/>
          <p:cNvSpPr>
            <a:spLocks noChangeArrowheads="1"/>
          </p:cNvSpPr>
          <p:nvPr/>
        </p:nvSpPr>
        <p:spPr bwMode="auto">
          <a:xfrm>
            <a:off x="2143108" y="2071684"/>
            <a:ext cx="5381220" cy="1285884"/>
          </a:xfrm>
          <a:prstGeom prst="cloudCallout">
            <a:avLst>
              <a:gd name="adj1" fmla="val -12997"/>
              <a:gd name="adj2" fmla="val 86436"/>
            </a:avLst>
          </a:prstGeom>
          <a:solidFill>
            <a:schemeClr val="accent5">
              <a:lumMod val="60000"/>
              <a:lumOff val="40000"/>
            </a:schemeClr>
          </a:solidFill>
          <a:ln w="9525">
            <a:solidFill>
              <a:schemeClr val="tx1"/>
            </a:solidFill>
            <a:round/>
            <a:headEnd/>
            <a:tailEnd/>
          </a:ln>
          <a:effectLst/>
        </p:spPr>
        <p:txBody>
          <a:bodyPr anchor="ctr"/>
          <a:lstStyle/>
          <a:p>
            <a:pPr algn="ctr">
              <a:spcBef>
                <a:spcPct val="30000"/>
              </a:spcBef>
            </a:pPr>
            <a:r>
              <a:rPr lang="zh-CN" altLang="en-US" sz="2500" b="1" dirty="0">
                <a:latin typeface="楷体" pitchFamily="49" charset="-122"/>
                <a:ea typeface="楷体" pitchFamily="49" charset="-122"/>
                <a:cs typeface="Times New Roman" pitchFamily="18" charset="0"/>
              </a:rPr>
              <a:t>机器是如何自动翻译的？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55684"/>
                                        </p:tgtEl>
                                        <p:attrNameLst>
                                          <p:attrName>style.visibility</p:attrName>
                                        </p:attrNameLst>
                                      </p:cBhvr>
                                      <p:to>
                                        <p:strVal val="visible"/>
                                      </p:to>
                                    </p:set>
                                    <p:anim calcmode="lin" valueType="num">
                                      <p:cBhvr>
                                        <p:cTn id="7" dur="500" fill="hold"/>
                                        <p:tgtEl>
                                          <p:spTgt spid="455684"/>
                                        </p:tgtEl>
                                        <p:attrNameLst>
                                          <p:attrName>ppt_w</p:attrName>
                                        </p:attrNameLst>
                                      </p:cBhvr>
                                      <p:tavLst>
                                        <p:tav tm="0">
                                          <p:val>
                                            <p:fltVal val="0"/>
                                          </p:val>
                                        </p:tav>
                                        <p:tav tm="100000">
                                          <p:val>
                                            <p:strVal val="#ppt_w"/>
                                          </p:val>
                                        </p:tav>
                                      </p:tavLst>
                                    </p:anim>
                                    <p:anim calcmode="lin" valueType="num">
                                      <p:cBhvr>
                                        <p:cTn id="8" dur="500" fill="hold"/>
                                        <p:tgtEl>
                                          <p:spTgt spid="455684"/>
                                        </p:tgtEl>
                                        <p:attrNameLst>
                                          <p:attrName>ppt_h</p:attrName>
                                        </p:attrNameLst>
                                      </p:cBhvr>
                                      <p:tavLst>
                                        <p:tav tm="0">
                                          <p:val>
                                            <p:fltVal val="0"/>
                                          </p:val>
                                        </p:tav>
                                        <p:tav tm="100000">
                                          <p:val>
                                            <p:strVal val="#ppt_h"/>
                                          </p:val>
                                        </p:tav>
                                      </p:tavLst>
                                    </p:anim>
                                    <p:animEffect transition="in" filter="fade">
                                      <p:cBhvr>
                                        <p:cTn id="9" dur="500"/>
                                        <p:tgtEl>
                                          <p:spTgt spid="45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19456</TotalTime>
  <Words>10679</Words>
  <Application>Microsoft Macintosh PowerPoint</Application>
  <PresentationFormat>全屏显示(16:9)</PresentationFormat>
  <Paragraphs>1097</Paragraphs>
  <Slides>57</Slides>
  <Notes>51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57</vt:i4>
      </vt:variant>
    </vt:vector>
  </HeadingPairs>
  <TitlesOfParts>
    <vt:vector size="74" baseType="lpstr">
      <vt:lpstr>华文楷体</vt:lpstr>
      <vt:lpstr>华文宋体</vt:lpstr>
      <vt:lpstr>华文行楷</vt:lpstr>
      <vt:lpstr>楷体</vt:lpstr>
      <vt:lpstr>楷体_GB2312</vt:lpstr>
      <vt:lpstr>宋体</vt:lpstr>
      <vt:lpstr>微软雅黑</vt:lpstr>
      <vt:lpstr>Arial</vt:lpstr>
      <vt:lpstr>Calibri</vt:lpstr>
      <vt:lpstr>Candara</vt:lpstr>
      <vt:lpstr>Ebrima</vt:lpstr>
      <vt:lpstr>Monotype Sorts</vt:lpstr>
      <vt:lpstr>Symbol</vt:lpstr>
      <vt:lpstr>Tahoma</vt:lpstr>
      <vt:lpstr>Times New Roman</vt:lpstr>
      <vt:lpstr>Wingdings</vt:lpstr>
      <vt:lpstr>波形</vt:lpstr>
      <vt:lpstr>PowerPoint 演示文稿</vt:lpstr>
      <vt:lpstr>PowerPoint 演示文稿</vt:lpstr>
      <vt:lpstr>1.1 什么是编译？</vt:lpstr>
      <vt:lpstr>1.1 什么是编译？</vt:lpstr>
      <vt:lpstr>编译器在语言处理系统中的位置</vt:lpstr>
      <vt:lpstr>编译器在语言处理系统中的位置</vt:lpstr>
      <vt:lpstr>编译器在语言处理系统中的位置</vt:lpstr>
      <vt:lpstr>PowerPoint 演示文稿</vt:lpstr>
      <vt:lpstr>1.2 编译系统的结构</vt:lpstr>
      <vt:lpstr>人工英汉翻译的例子</vt:lpstr>
      <vt:lpstr>人工英汉翻译的例子</vt:lpstr>
      <vt:lpstr>人工英汉翻译的例子</vt:lpstr>
      <vt:lpstr>编译器的结构</vt:lpstr>
      <vt:lpstr>编译器的结构</vt:lpstr>
      <vt:lpstr>词法分析/扫描(Scanning)</vt:lpstr>
      <vt:lpstr>例：词法分析后得到的token序列</vt:lpstr>
      <vt:lpstr>编译器的结构</vt:lpstr>
      <vt:lpstr>语法分析 ( parsing)</vt:lpstr>
      <vt:lpstr>例1：赋值语句的分析树</vt:lpstr>
      <vt:lpstr> 例2：变量声明语句的分析树</vt:lpstr>
      <vt:lpstr>编译器的结构</vt:lpstr>
      <vt:lpstr>语义分析的主要任务</vt:lpstr>
      <vt:lpstr>语义分析的主要任务</vt:lpstr>
      <vt:lpstr>语义分析的主要任务</vt:lpstr>
      <vt:lpstr>语义分析的主要任务</vt:lpstr>
      <vt:lpstr>语义分析的主要任务</vt:lpstr>
      <vt:lpstr>语义分析的主要任务</vt:lpstr>
      <vt:lpstr>语义分析的主要任务</vt:lpstr>
      <vt:lpstr>编译器的结构</vt:lpstr>
      <vt:lpstr>常用的中间表示形式</vt:lpstr>
      <vt:lpstr>常用的三地址指令</vt:lpstr>
      <vt:lpstr>三地址指令的表示</vt:lpstr>
      <vt:lpstr>三地址指令的四元式表示</vt:lpstr>
      <vt:lpstr>中间代码生成的例子</vt:lpstr>
      <vt:lpstr>编译器的结构</vt:lpstr>
      <vt:lpstr>编译器的结构</vt:lpstr>
      <vt:lpstr>PowerPoint 演示文稿</vt:lpstr>
      <vt:lpstr>编译程序的生成</vt:lpstr>
      <vt:lpstr>编译器的T形图</vt:lpstr>
      <vt:lpstr>自展</vt:lpstr>
      <vt:lpstr>自展</vt:lpstr>
      <vt:lpstr>编译程序的生成</vt:lpstr>
      <vt:lpstr>编译器的移植</vt:lpstr>
      <vt:lpstr>编译程序的生成</vt:lpstr>
      <vt:lpstr>PowerPoint 演示文稿</vt:lpstr>
      <vt:lpstr>1.4 为什么要学习编译原理</vt:lpstr>
      <vt:lpstr>通过本课程的学习</vt:lpstr>
      <vt:lpstr>PowerPoint 演示文稿</vt:lpstr>
      <vt:lpstr>1.5 编译技术的应用</vt:lpstr>
      <vt:lpstr>1.5 编译技术的应用</vt:lpstr>
      <vt:lpstr>1.5 编译技术的应用</vt:lpstr>
      <vt:lpstr>1.5 编译技术的应用</vt:lpstr>
      <vt:lpstr>1.5 编译技术的应用</vt:lpstr>
      <vt:lpstr>1.5 编译技术的应用</vt:lpstr>
      <vt:lpstr>PowerPoint 演示文稿</vt:lpstr>
      <vt:lpstr>课程主要内容</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dc:title>
  <dc:creator>jsx</dc:creator>
  <cp:lastModifiedBy>qingfu zhu</cp:lastModifiedBy>
  <cp:revision>1070</cp:revision>
  <cp:lastPrinted>2019-02-15T07:37:09Z</cp:lastPrinted>
  <dcterms:created xsi:type="dcterms:W3CDTF">2003-07-09T14:46:46Z</dcterms:created>
  <dcterms:modified xsi:type="dcterms:W3CDTF">2023-02-20T00:52:40Z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