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3" r:id="rId4"/>
    <p:sldMasterId id="2147483666" r:id="rId5"/>
    <p:sldMasterId id="2147483669" r:id="rId6"/>
    <p:sldMasterId id="2147483672" r:id="rId7"/>
  </p:sldMasterIdLst>
  <p:notesMasterIdLst>
    <p:notesMasterId r:id="rId10"/>
  </p:notesMasterIdLst>
  <p:handoutMasterIdLst>
    <p:handoutMasterId r:id="rId54"/>
  </p:handoutMasterIdLst>
  <p:sldIdLst>
    <p:sldId id="1143" r:id="rId8"/>
    <p:sldId id="963" r:id="rId9"/>
    <p:sldId id="1149" r:id="rId11"/>
    <p:sldId id="1153" r:id="rId12"/>
    <p:sldId id="1151" r:id="rId13"/>
    <p:sldId id="964" r:id="rId14"/>
    <p:sldId id="969" r:id="rId15"/>
    <p:sldId id="1140" r:id="rId16"/>
    <p:sldId id="1163" r:id="rId17"/>
    <p:sldId id="1141" r:id="rId18"/>
    <p:sldId id="1142" r:id="rId19"/>
    <p:sldId id="1155" r:id="rId20"/>
    <p:sldId id="1144" r:id="rId21"/>
    <p:sldId id="972" r:id="rId22"/>
    <p:sldId id="973" r:id="rId23"/>
    <p:sldId id="1148" r:id="rId24"/>
    <p:sldId id="977" r:id="rId25"/>
    <p:sldId id="1123" r:id="rId26"/>
    <p:sldId id="1109" r:id="rId27"/>
    <p:sldId id="1110" r:id="rId28"/>
    <p:sldId id="1111" r:id="rId29"/>
    <p:sldId id="1112" r:id="rId30"/>
    <p:sldId id="1164" r:id="rId31"/>
    <p:sldId id="1116" r:id="rId32"/>
    <p:sldId id="1114" r:id="rId33"/>
    <p:sldId id="1115" r:id="rId34"/>
    <p:sldId id="979" r:id="rId35"/>
    <p:sldId id="980" r:id="rId36"/>
    <p:sldId id="981" r:id="rId37"/>
    <p:sldId id="982" r:id="rId38"/>
    <p:sldId id="544" r:id="rId39"/>
    <p:sldId id="1118" r:id="rId40"/>
    <p:sldId id="1117" r:id="rId41"/>
    <p:sldId id="1179" r:id="rId42"/>
    <p:sldId id="1182" r:id="rId43"/>
    <p:sldId id="1183" r:id="rId44"/>
    <p:sldId id="1127" r:id="rId45"/>
    <p:sldId id="1129" r:id="rId46"/>
    <p:sldId id="1130" r:id="rId47"/>
    <p:sldId id="1184" r:id="rId48"/>
    <p:sldId id="1159" r:id="rId49"/>
    <p:sldId id="1132" r:id="rId50"/>
    <p:sldId id="1133" r:id="rId51"/>
    <p:sldId id="1134" r:id="rId52"/>
    <p:sldId id="1135" r:id="rId53"/>
  </p:sldIdLst>
  <p:sldSz cx="9144000" cy="5143500" type="screen16x9"/>
  <p:notesSz cx="6760845" cy="9942195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8000"/>
    <a:srgbClr val="0000FF"/>
    <a:srgbClr val="FF7C80"/>
    <a:srgbClr val="FF5050"/>
    <a:srgbClr val="FF9966"/>
    <a:srgbClr val="FF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8" autoAdjust="0"/>
    <p:restoredTop sz="78171" autoAdjust="0"/>
  </p:normalViewPr>
  <p:slideViewPr>
    <p:cSldViewPr showGuides="1">
      <p:cViewPr varScale="1">
        <p:scale>
          <a:sx n="129" d="100"/>
          <a:sy n="129" d="100"/>
        </p:scale>
        <p:origin x="42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8" Type="http://schemas.openxmlformats.org/officeDocument/2006/relationships/tags" Target="tags/tag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t" anchorCtr="0" compatLnSpc="1"/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2EBAE2-ABD1-4182-9D25-43B78931BB4A}" type="datetimeFigureOut">
              <a:rPr lang="zh-CN" altLang="en-US"/>
            </a:fld>
            <a:endParaRPr lang="en-US" altLang="zh-CN"/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b" anchorCtr="0" compatLnSpc="1"/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7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721C047B-7F9B-4778-954C-382E57ECE6E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t" anchorCtr="0" compatLnSpc="1"/>
          <a:lstStyle>
            <a:lvl1pPr defTabSz="952500" eaLnBrk="1" hangingPunct="1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t" anchorCtr="0" compatLnSpc="1"/>
          <a:lstStyle>
            <a:lvl1pPr algn="r" defTabSz="952500" eaLnBrk="1" hangingPunct="1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3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b" anchorCtr="0" compatLnSpc="1"/>
          <a:lstStyle>
            <a:lvl1pPr defTabSz="952500" eaLnBrk="1" hangingPunct="1">
              <a:defRPr sz="13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b" anchorCtr="0" compatLnSpc="1"/>
          <a:lstStyle>
            <a:lvl1pPr algn="r" defTabSz="952500" eaLnBrk="1" hangingPunct="1">
              <a:defRPr sz="1300"/>
            </a:lvl1pPr>
          </a:lstStyle>
          <a:p>
            <a:pPr>
              <a:defRPr/>
            </a:pPr>
            <a:fld id="{8F6FFD3B-6D91-429B-B75D-BE0E2A9E0B5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687C8DE-1ED8-47CE-AA3E-F308D9580A1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555A04D-DA09-4BAF-B72D-A21748572A85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235CBC-571E-4860-BE12-A098AD586BB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75E1108-9D90-40DD-AC9A-3FE9C705F2E4}" type="slidenum">
              <a:rPr lang="zh-CN" altLang="en-US" smtClean="0"/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7E99D4-DF39-49F7-8D66-7A5AB66BA1B9}" type="slidenum">
              <a:rPr lang="zh-CN" altLang="en-US" smtClean="0"/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4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3E103C-C6D5-4D69-9CA3-1E2E242BA864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206FCEF-5128-42EE-B320-06060362D97E}" type="slidenum">
              <a:rPr lang="zh-CN" altLang="en-US" smtClean="0"/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61B82BB-87A8-44E4-AE0C-1926B23D00AD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AE5C7AF-DC5C-4D73-A822-4909D128B796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AD8B4DA-A63F-4F8A-A9CD-3529E11622EA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A63DEE-1134-4F3E-8086-D54E8C041C3B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C93FBAA-E10F-4150-A349-592C4969B9EA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14AC7BD-2E93-46BA-8697-E292E30201C3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4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4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44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06FCEF-5128-42EE-B320-06060362D97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43053D5-A0BD-4C44-9F68-E89C2FB521DA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0B7D94A-4F13-43D7-9D67-8B6B8C0E671C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en-US" altLang="zh-CN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210798-8E5F-48DC-9287-CDAB6C423C41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5C35579-F621-404D-AA23-18F4BD8E5A8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E091D5D-B1E7-4407-A92B-4E6EDC9864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DCEA87-9D66-46B2-9D23-38B940151F8C}" type="slidenum">
              <a:rPr lang="zh-CN" altLang="en-US" smtClean="0"/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814EAED-0BD0-462F-98B2-8DF6346B553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4CE1D09-63BE-4054-9703-158FB1F0A88A}" type="slidenum">
              <a:rPr lang="zh-CN" altLang="en-US" smtClean="0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C93FBAA-E10F-4150-A349-592C4969B9EA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96F9D0C-A00F-4139-8EF7-18D6A870E28C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8DF4DE-A779-4F08-90E6-3594522BF720}" type="slidenum">
              <a:rPr lang="zh-CN" altLang="en-US" smtClean="0"/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12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21E461-BF51-4AC0-8DA2-71D06B64EDC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12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21E461-BF51-4AC0-8DA2-71D06B64EDC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12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21E461-BF51-4AC0-8DA2-71D06B64EDC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A12114-0B14-4652-945D-79A366F4D8F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B7F4FAD-0AAB-419A-B424-87D3872D7AE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483CA9B-33F0-41AB-A169-C139300954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12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21E461-BF51-4AC0-8DA2-71D06B64EDC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07D764-EA13-416B-AA17-79934495959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C93FBAA-E10F-4150-A349-592C4969B9EA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7D2887F-302E-4A26-B26E-484514E37ED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962F4F2-B025-4AB6-9CA0-BD62EF514D69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066AE3C-C276-474C-B77C-EC062491D75C}" type="slidenum">
              <a:rPr lang="zh-CN" altLang="en-US" smtClean="0"/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D235BB6-7F23-4430-9502-71D09C2CBFCD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8138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E5F6991-EBCE-4A5B-B914-ACAC3D29644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4F96F4F-FA96-4569-B437-5AA17F6E5856}" type="slidenum">
              <a:rPr lang="zh-CN" altLang="en-US" smtClean="0"/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D1A951-CA9E-4B6A-889B-AF311009F8AE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12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D1A951-CA9E-4B6A-889B-AF311009F8A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12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12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021E461-BF51-4AC0-8DA2-71D06B64EDCF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61E34-A8D7-4F42-AB39-6CB31352DDD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19500-544F-4523-8B52-0CB6EABE898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81979-04EF-4F3D-813E-3046537E3A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8C6ED274-EFFF-4964-A2BA-670E0527F4D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AC3FBB18-CB6A-4E79-81DC-4FE9061E58B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77BACBCE-C2ED-417D-9514-C949F746281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6EABD0CD-29C1-48EE-9BA3-5ED286EE59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8F7FA18C-3AE2-4436-8264-425F56967E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F9C05BE2-93AA-43BF-9E15-A434800739B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712B75A4-1F3A-436D-8F7F-0B637545CF1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BDC4A559-B803-4124-9F1B-146A8819156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547CD-6119-4941-B65F-2E72583A784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8C6ED274-EFFF-4964-A2BA-670E0527F4D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AC3FBB18-CB6A-4E79-81DC-4FE9061E58B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27A60-098F-423A-804C-8285C37637C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3379F-BAEB-4910-B746-4A8BDEF5C6F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B39E3-B9CC-4DC8-ABCD-528A2FFF0FC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0B15F-8D65-489F-B778-BF85EB53714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59B22-FB1E-4ED5-B2B8-F84084CD4CF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7170B-ACD4-4A6A-AC7F-8623461D20F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3A829-7116-4377-9559-008FC8190C9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17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7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7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CB63F5-78F4-4695-9C65-13E6FBA1134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8BC1863F-552F-4504-B7BB-D01B93362E85}" type="slidenum">
              <a:rPr lang="zh-CN" altLang="en-US"/>
            </a:fld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3A335154-EA51-4E0E-8F8E-99D74BEE0991}" type="slidenum">
              <a:rPr lang="zh-CN" altLang="en-US"/>
            </a:fld>
            <a:endParaRPr lang="en-US" altLang="zh-CN"/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860E871A-78BE-405E-BA54-A48B63F7998D}" type="slidenum">
              <a:rPr lang="zh-CN" altLang="en-US"/>
            </a:fld>
            <a:endParaRPr lang="en-US" altLang="zh-CN"/>
          </a:p>
        </p:txBody>
      </p:sp>
      <p:sp>
        <p:nvSpPr>
          <p:cNvPr id="4102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5945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34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177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D8742ABF-55D0-41C2-AF8B-33CBA5BDF0F8}" type="slidenum">
              <a:rPr lang="zh-CN" altLang="en-US"/>
            </a:fld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5945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34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177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8BC1863F-552F-4504-B7BB-D01B93362E85}" type="slidenum">
              <a:rPr lang="zh-CN" altLang="en-US"/>
            </a:fld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5945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34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177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357688" y="1263650"/>
            <a:ext cx="5927725" cy="3522663"/>
          </a:xfrm>
        </p:spPr>
        <p:txBody>
          <a:bodyPr anchor="ctr"/>
          <a:lstStyle/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自顶向下的分析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4.2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预测分析法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4.3 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自底向上的分析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4.4 LR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4.5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语法分析器自动生成工具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43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3276600" y="858838"/>
            <a:ext cx="5862638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  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var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  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                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endParaRPr lang="en-US" altLang="zh-CN" sz="20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57"/>
          <p:cNvSpPr>
            <a:spLocks noChangeArrowheads="1"/>
          </p:cNvSpPr>
          <p:nvPr/>
        </p:nvSpPr>
        <p:spPr bwMode="auto">
          <a:xfrm>
            <a:off x="1549400" y="4686300"/>
            <a:ext cx="8985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kumimoji="1"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3556" name="Line 79"/>
          <p:cNvSpPr>
            <a:spLocks noChangeShapeType="1"/>
          </p:cNvSpPr>
          <p:nvPr/>
        </p:nvSpPr>
        <p:spPr bwMode="auto">
          <a:xfrm flipH="1" flipV="1">
            <a:off x="1160463" y="4556125"/>
            <a:ext cx="0" cy="179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6651" name="Rectangle 80"/>
          <p:cNvSpPr>
            <a:spLocks noChangeArrowheads="1"/>
          </p:cNvSpPr>
          <p:nvPr/>
        </p:nvSpPr>
        <p:spPr bwMode="auto">
          <a:xfrm>
            <a:off x="755650" y="4230688"/>
            <a:ext cx="9064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>
              <a:solidFill>
                <a:srgbClr val="2D83F4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8452" name="Rectangle 76"/>
          <p:cNvSpPr>
            <a:spLocks noChangeArrowheads="1"/>
          </p:cNvSpPr>
          <p:nvPr/>
        </p:nvSpPr>
        <p:spPr bwMode="auto">
          <a:xfrm>
            <a:off x="1258888" y="3702050"/>
            <a:ext cx="9064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>
              <a:solidFill>
                <a:srgbClr val="2D83F4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3" name="组合 7"/>
          <p:cNvGrpSpPr/>
          <p:nvPr/>
        </p:nvGrpSpPr>
        <p:grpSpPr bwMode="auto">
          <a:xfrm>
            <a:off x="1160463" y="4075113"/>
            <a:ext cx="854075" cy="773112"/>
            <a:chOff x="1160461" y="4075376"/>
            <a:chExt cx="854076" cy="772294"/>
          </a:xfrm>
        </p:grpSpPr>
        <p:sp>
          <p:nvSpPr>
            <p:cNvPr id="23582" name="Line 73"/>
            <p:cNvSpPr>
              <a:spLocks noChangeShapeType="1"/>
            </p:cNvSpPr>
            <p:nvPr/>
          </p:nvSpPr>
          <p:spPr bwMode="auto">
            <a:xfrm flipV="1">
              <a:off x="1160461" y="4075376"/>
              <a:ext cx="503238" cy="209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3583" name="Line 88"/>
            <p:cNvSpPr>
              <a:spLocks noChangeShapeType="1"/>
            </p:cNvSpPr>
            <p:nvPr/>
          </p:nvSpPr>
          <p:spPr bwMode="auto">
            <a:xfrm flipV="1">
              <a:off x="1657349" y="4075376"/>
              <a:ext cx="0" cy="772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3584" name="Line 89"/>
            <p:cNvSpPr>
              <a:spLocks noChangeShapeType="1"/>
            </p:cNvSpPr>
            <p:nvPr/>
          </p:nvSpPr>
          <p:spPr bwMode="auto">
            <a:xfrm flipH="1" flipV="1">
              <a:off x="1673224" y="4075376"/>
              <a:ext cx="341313" cy="6348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3560" name="Rectangle 3"/>
          <p:cNvSpPr txBox="1">
            <a:spLocks noChangeArrowheads="1"/>
          </p:cNvSpPr>
          <p:nvPr/>
        </p:nvSpPr>
        <p:spPr bwMode="auto">
          <a:xfrm>
            <a:off x="112713" y="725488"/>
            <a:ext cx="3668712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endParaRPr lang="zh-CN" altLang="en-US" sz="20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&gt;→var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: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&gt;→real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int 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4" name="Group 78"/>
          <p:cNvGrpSpPr/>
          <p:nvPr/>
        </p:nvGrpSpPr>
        <p:grpSpPr bwMode="auto">
          <a:xfrm>
            <a:off x="2784475" y="4227513"/>
            <a:ext cx="635000" cy="504825"/>
            <a:chOff x="891" y="3041"/>
            <a:chExt cx="400" cy="672"/>
          </a:xfrm>
        </p:grpSpPr>
        <p:sp>
          <p:nvSpPr>
            <p:cNvPr id="23580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3581" name="Rectangle 80"/>
            <p:cNvSpPr>
              <a:spLocks noChangeArrowheads="1"/>
            </p:cNvSpPr>
            <p:nvPr/>
          </p:nvSpPr>
          <p:spPr bwMode="auto">
            <a:xfrm>
              <a:off x="891" y="3041"/>
              <a:ext cx="400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2"/>
          <p:cNvGrpSpPr/>
          <p:nvPr/>
        </p:nvGrpSpPr>
        <p:grpSpPr bwMode="auto">
          <a:xfrm>
            <a:off x="398463" y="2825750"/>
            <a:ext cx="2608262" cy="1906588"/>
            <a:chOff x="398141" y="2826055"/>
            <a:chExt cx="2608583" cy="1906354"/>
          </a:xfrm>
        </p:grpSpPr>
        <p:grpSp>
          <p:nvGrpSpPr>
            <p:cNvPr id="23574" name="组合 1"/>
            <p:cNvGrpSpPr/>
            <p:nvPr/>
          </p:nvGrpSpPr>
          <p:grpSpPr bwMode="auto">
            <a:xfrm>
              <a:off x="398141" y="2826055"/>
              <a:ext cx="2160589" cy="1906354"/>
              <a:chOff x="398141" y="2826055"/>
              <a:chExt cx="2160589" cy="1906354"/>
            </a:xfrm>
          </p:grpSpPr>
          <p:sp>
            <p:nvSpPr>
              <p:cNvPr id="23576" name="Line 68"/>
              <p:cNvSpPr>
                <a:spLocks noChangeShapeType="1"/>
              </p:cNvSpPr>
              <p:nvPr/>
            </p:nvSpPr>
            <p:spPr bwMode="auto">
              <a:xfrm flipH="1" flipV="1">
                <a:off x="1755454" y="3172187"/>
                <a:ext cx="803276" cy="15016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577" name="Line 69"/>
              <p:cNvSpPr>
                <a:spLocks noChangeShapeType="1"/>
              </p:cNvSpPr>
              <p:nvPr/>
            </p:nvSpPr>
            <p:spPr bwMode="auto">
              <a:xfrm flipV="1">
                <a:off x="1684017" y="3172187"/>
                <a:ext cx="71438" cy="5796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578" name="Line 70"/>
              <p:cNvSpPr>
                <a:spLocks noChangeShapeType="1"/>
              </p:cNvSpPr>
              <p:nvPr/>
            </p:nvSpPr>
            <p:spPr bwMode="auto">
              <a:xfrm flipV="1">
                <a:off x="398141" y="3172187"/>
                <a:ext cx="1349376" cy="1560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579" name="Rectangle 71"/>
              <p:cNvSpPr>
                <a:spLocks noChangeArrowheads="1"/>
              </p:cNvSpPr>
              <p:nvPr/>
            </p:nvSpPr>
            <p:spPr bwMode="auto">
              <a:xfrm>
                <a:off x="1458592" y="2826055"/>
                <a:ext cx="620713" cy="43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&gt;</a:t>
                </a:r>
                <a:endPara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575" name="Line 68"/>
            <p:cNvSpPr>
              <a:spLocks noChangeShapeType="1"/>
            </p:cNvSpPr>
            <p:nvPr/>
          </p:nvSpPr>
          <p:spPr bwMode="auto">
            <a:xfrm flipH="1" flipV="1">
              <a:off x="1755453" y="3169402"/>
              <a:ext cx="1251271" cy="1058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35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</a:t>
            </a:r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归约冲突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925" y="4732338"/>
            <a:ext cx="6191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2000"/>
              </a:lnSpc>
              <a:buClr>
                <a:srgbClr val="31B6FD"/>
              </a:buClr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var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1413" y="4721225"/>
            <a:ext cx="9477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endParaRPr kumimoji="1" lang="en-US" altLang="zh-CN" sz="2000" b="1" dirty="0"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11" name="组合 3"/>
          <p:cNvGrpSpPr/>
          <p:nvPr/>
        </p:nvGrpSpPr>
        <p:grpSpPr bwMode="auto">
          <a:xfrm>
            <a:off x="5219700" y="123825"/>
            <a:ext cx="2520950" cy="2879725"/>
            <a:chOff x="5219179" y="169862"/>
            <a:chExt cx="2521054" cy="2880320"/>
          </a:xfrm>
        </p:grpSpPr>
        <p:sp>
          <p:nvSpPr>
            <p:cNvPr id="2" name="椭圆 1"/>
            <p:cNvSpPr/>
            <p:nvPr/>
          </p:nvSpPr>
          <p:spPr>
            <a:xfrm>
              <a:off x="5219179" y="2727853"/>
              <a:ext cx="288937" cy="322329"/>
            </a:xfrm>
            <a:prstGeom prst="ellips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AutoShape 14"/>
            <p:cNvSpPr/>
            <p:nvPr/>
          </p:nvSpPr>
          <p:spPr bwMode="auto">
            <a:xfrm>
              <a:off x="5652585" y="169862"/>
              <a:ext cx="2087648" cy="601787"/>
            </a:xfrm>
            <a:prstGeom prst="borderCallout2">
              <a:avLst>
                <a:gd name="adj1" fmla="val 89345"/>
                <a:gd name="adj2" fmla="val -205"/>
                <a:gd name="adj3" fmla="val 148693"/>
                <a:gd name="adj4" fmla="val -16580"/>
                <a:gd name="adj5" fmla="val 422282"/>
                <a:gd name="adj6" fmla="val -1490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造成错误的原因：</a:t>
              </a:r>
              <a:endPara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错误地识别了句柄</a:t>
              </a:r>
              <a:endPara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998538" y="4659313"/>
            <a:ext cx="4016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84588" y="4632325"/>
            <a:ext cx="326390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句柄：句型的最左直接短语</a:t>
            </a:r>
            <a:endParaRPr lang="zh-CN" altLang="en-US" sz="32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5219700" y="3003550"/>
            <a:ext cx="288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84663" y="3003550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973263" y="4746625"/>
            <a:ext cx="288925" cy="32226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6651" grpId="0"/>
      <p:bldP spid="18452" grpId="0"/>
      <p:bldP spid="7" grpId="0"/>
      <p:bldP spid="9" grpId="0"/>
      <p:bldP spid="10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3276600" y="858838"/>
            <a:ext cx="5862638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  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var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  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                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endParaRPr lang="en-US" altLang="zh-CN" sz="20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112713" y="725488"/>
            <a:ext cx="3668712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endParaRPr lang="zh-CN" altLang="en-US" sz="20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&gt;→var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: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&gt;→i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 i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&gt;→real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int 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</a:t>
            </a:r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归约冲突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5219700" y="2681288"/>
            <a:ext cx="288925" cy="322262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219700" y="3003550"/>
            <a:ext cx="288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84663" y="3003550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云形标注 34"/>
          <p:cNvSpPr/>
          <p:nvPr/>
        </p:nvSpPr>
        <p:spPr>
          <a:xfrm>
            <a:off x="4735513" y="3206750"/>
            <a:ext cx="4330700" cy="877888"/>
          </a:xfrm>
          <a:prstGeom prst="cloudCallout">
            <a:avLst>
              <a:gd name="adj1" fmla="val -47929"/>
              <a:gd name="adj2" fmla="val 124283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如何正确地识别句柄？</a:t>
            </a:r>
            <a:endParaRPr lang="zh-CN" altLang="en-US" sz="2400" b="1" dirty="0">
              <a:solidFill>
                <a:prstClr val="white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1549400" y="4686300"/>
            <a:ext cx="8985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5610" name="Line 79"/>
          <p:cNvSpPr>
            <a:spLocks noChangeShapeType="1"/>
          </p:cNvSpPr>
          <p:nvPr/>
        </p:nvSpPr>
        <p:spPr bwMode="auto">
          <a:xfrm flipH="1" flipV="1">
            <a:off x="1160463" y="4556125"/>
            <a:ext cx="0" cy="179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5611" name="Rectangle 80"/>
          <p:cNvSpPr>
            <a:spLocks noChangeArrowheads="1"/>
          </p:cNvSpPr>
          <p:nvPr/>
        </p:nvSpPr>
        <p:spPr bwMode="auto">
          <a:xfrm>
            <a:off x="755650" y="4230688"/>
            <a:ext cx="9064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5612" name="Rectangle 76"/>
          <p:cNvSpPr>
            <a:spLocks noChangeArrowheads="1"/>
          </p:cNvSpPr>
          <p:nvPr/>
        </p:nvSpPr>
        <p:spPr bwMode="auto">
          <a:xfrm>
            <a:off x="1258888" y="3702050"/>
            <a:ext cx="9064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>
              <a:solidFill>
                <a:srgbClr val="2D83F4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25613" name="组合 7"/>
          <p:cNvGrpSpPr/>
          <p:nvPr/>
        </p:nvGrpSpPr>
        <p:grpSpPr bwMode="auto">
          <a:xfrm>
            <a:off x="1160463" y="4075113"/>
            <a:ext cx="854075" cy="773112"/>
            <a:chOff x="1160461" y="4075376"/>
            <a:chExt cx="854076" cy="772294"/>
          </a:xfrm>
        </p:grpSpPr>
        <p:sp>
          <p:nvSpPr>
            <p:cNvPr id="25630" name="Line 73"/>
            <p:cNvSpPr>
              <a:spLocks noChangeShapeType="1"/>
            </p:cNvSpPr>
            <p:nvPr/>
          </p:nvSpPr>
          <p:spPr bwMode="auto">
            <a:xfrm flipV="1">
              <a:off x="1160461" y="4075376"/>
              <a:ext cx="503238" cy="209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31" name="Line 88"/>
            <p:cNvSpPr>
              <a:spLocks noChangeShapeType="1"/>
            </p:cNvSpPr>
            <p:nvPr/>
          </p:nvSpPr>
          <p:spPr bwMode="auto">
            <a:xfrm flipV="1">
              <a:off x="1657349" y="4075376"/>
              <a:ext cx="0" cy="772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32" name="Line 89"/>
            <p:cNvSpPr>
              <a:spLocks noChangeShapeType="1"/>
            </p:cNvSpPr>
            <p:nvPr/>
          </p:nvSpPr>
          <p:spPr bwMode="auto">
            <a:xfrm flipH="1" flipV="1">
              <a:off x="1673224" y="4075376"/>
              <a:ext cx="341313" cy="6348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25614" name="Group 78"/>
          <p:cNvGrpSpPr/>
          <p:nvPr/>
        </p:nvGrpSpPr>
        <p:grpSpPr bwMode="auto">
          <a:xfrm>
            <a:off x="2784475" y="4227513"/>
            <a:ext cx="635000" cy="504825"/>
            <a:chOff x="891" y="3041"/>
            <a:chExt cx="400" cy="672"/>
          </a:xfrm>
        </p:grpSpPr>
        <p:sp>
          <p:nvSpPr>
            <p:cNvPr id="25628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9" name="Rectangle 80"/>
            <p:cNvSpPr>
              <a:spLocks noChangeArrowheads="1"/>
            </p:cNvSpPr>
            <p:nvPr/>
          </p:nvSpPr>
          <p:spPr bwMode="auto">
            <a:xfrm>
              <a:off x="891" y="3041"/>
              <a:ext cx="400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15" name="组合 2"/>
          <p:cNvGrpSpPr/>
          <p:nvPr/>
        </p:nvGrpSpPr>
        <p:grpSpPr bwMode="auto">
          <a:xfrm>
            <a:off x="398463" y="2825750"/>
            <a:ext cx="2608262" cy="1906588"/>
            <a:chOff x="398141" y="2826055"/>
            <a:chExt cx="2608583" cy="1906354"/>
          </a:xfrm>
        </p:grpSpPr>
        <p:grpSp>
          <p:nvGrpSpPr>
            <p:cNvPr id="25622" name="组合 1"/>
            <p:cNvGrpSpPr/>
            <p:nvPr/>
          </p:nvGrpSpPr>
          <p:grpSpPr bwMode="auto">
            <a:xfrm>
              <a:off x="398141" y="2826055"/>
              <a:ext cx="2160589" cy="1906354"/>
              <a:chOff x="398141" y="2826055"/>
              <a:chExt cx="2160589" cy="1906354"/>
            </a:xfrm>
          </p:grpSpPr>
          <p:sp>
            <p:nvSpPr>
              <p:cNvPr id="25624" name="Line 68"/>
              <p:cNvSpPr>
                <a:spLocks noChangeShapeType="1"/>
              </p:cNvSpPr>
              <p:nvPr/>
            </p:nvSpPr>
            <p:spPr bwMode="auto">
              <a:xfrm flipH="1" flipV="1">
                <a:off x="1755454" y="3172187"/>
                <a:ext cx="803276" cy="15016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625" name="Line 69"/>
              <p:cNvSpPr>
                <a:spLocks noChangeShapeType="1"/>
              </p:cNvSpPr>
              <p:nvPr/>
            </p:nvSpPr>
            <p:spPr bwMode="auto">
              <a:xfrm flipV="1">
                <a:off x="1684017" y="3172187"/>
                <a:ext cx="71438" cy="5796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626" name="Line 70"/>
              <p:cNvSpPr>
                <a:spLocks noChangeShapeType="1"/>
              </p:cNvSpPr>
              <p:nvPr/>
            </p:nvSpPr>
            <p:spPr bwMode="auto">
              <a:xfrm flipV="1">
                <a:off x="398141" y="3172187"/>
                <a:ext cx="1349376" cy="1560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627" name="Rectangle 71"/>
              <p:cNvSpPr>
                <a:spLocks noChangeArrowheads="1"/>
              </p:cNvSpPr>
              <p:nvPr/>
            </p:nvSpPr>
            <p:spPr bwMode="auto">
              <a:xfrm>
                <a:off x="1458592" y="2826055"/>
                <a:ext cx="620713" cy="43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&gt;</a:t>
                </a:r>
                <a:endPara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623" name="Line 68"/>
            <p:cNvSpPr>
              <a:spLocks noChangeShapeType="1"/>
            </p:cNvSpPr>
            <p:nvPr/>
          </p:nvSpPr>
          <p:spPr bwMode="auto">
            <a:xfrm flipH="1" flipV="1">
              <a:off x="1755453" y="3169402"/>
              <a:ext cx="1251271" cy="1058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5616" name="矩形 6"/>
          <p:cNvSpPr>
            <a:spLocks noChangeArrowheads="1"/>
          </p:cNvSpPr>
          <p:nvPr/>
        </p:nvSpPr>
        <p:spPr bwMode="auto">
          <a:xfrm>
            <a:off x="34925" y="4732338"/>
            <a:ext cx="6191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2000"/>
              </a:lnSpc>
              <a:buClr>
                <a:srgbClr val="31B6FD"/>
              </a:buClr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var</a:t>
            </a:r>
            <a:endParaRPr lang="en-US" altLang="zh-CN" sz="2000" b="1" i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1413" y="4721225"/>
            <a:ext cx="9477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endParaRPr kumimoji="1"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98538" y="4659313"/>
            <a:ext cx="4016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973263" y="4746625"/>
            <a:ext cx="288925" cy="32226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684588" y="4632325"/>
            <a:ext cx="326390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句柄：句型的最左直接短语</a:t>
            </a:r>
            <a:endParaRPr lang="zh-CN" altLang="en-US" sz="3200" dirty="0"/>
          </a:p>
        </p:txBody>
      </p:sp>
      <p:sp>
        <p:nvSpPr>
          <p:cNvPr id="36" name="AutoShape 14"/>
          <p:cNvSpPr/>
          <p:nvPr/>
        </p:nvSpPr>
        <p:spPr bwMode="auto">
          <a:xfrm>
            <a:off x="5653088" y="123825"/>
            <a:ext cx="2087562" cy="601663"/>
          </a:xfrm>
          <a:prstGeom prst="borderCallout2">
            <a:avLst>
              <a:gd name="adj1" fmla="val 89345"/>
              <a:gd name="adj2" fmla="val -205"/>
              <a:gd name="adj3" fmla="val 148693"/>
              <a:gd name="adj4" fmla="val -16580"/>
              <a:gd name="adj5" fmla="val 422282"/>
              <a:gd name="adj6" fmla="val -1490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造成错误的原因：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错误地识别了句柄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内容占位符 2"/>
          <p:cNvSpPr>
            <a:spLocks noGrp="1"/>
          </p:cNvSpPr>
          <p:nvPr>
            <p:ph idx="1"/>
          </p:nvPr>
        </p:nvSpPr>
        <p:spPr>
          <a:xfrm>
            <a:off x="507969" y="1701007"/>
            <a:ext cx="1628775" cy="2325688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文法：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endParaRPr lang="en-US" altLang="zh-CN" sz="2000" b="1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(2)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endParaRPr lang="en-US" altLang="zh-CN" sz="2000" b="1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(3)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*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endParaRPr lang="en-US" altLang="zh-CN" sz="2000" b="1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(4)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endParaRPr lang="en-US" altLang="zh-CN" sz="2000" b="1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(5)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 → (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(6)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 → id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标题 1"/>
          <p:cNvSpPr txBox="1">
            <a:spLocks noChangeArrowheads="1"/>
          </p:cNvSpPr>
          <p:nvPr/>
        </p:nvSpPr>
        <p:spPr bwMode="auto">
          <a:xfrm>
            <a:off x="798514" y="787401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标题 1"/>
          <p:cNvSpPr>
            <a:spLocks noGrp="1" noChangeArrowheads="1"/>
          </p:cNvSpPr>
          <p:nvPr>
            <p:ph type="title"/>
          </p:nvPr>
        </p:nvSpPr>
        <p:spPr>
          <a:xfrm>
            <a:off x="755651" y="268289"/>
            <a:ext cx="6173788" cy="358775"/>
          </a:xfrm>
        </p:spPr>
        <p:txBody>
          <a:bodyPr/>
          <a:lstStyle/>
          <a:p>
            <a:pPr defTabSz="914400" eaLnBrk="1" hangingPunct="1"/>
            <a:r>
              <a:rPr lang="zh-CN" altLang="en-US" sz="3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3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归约冲突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Rectangle 2"/>
          <p:cNvSpPr txBox="1">
            <a:spLocks noChangeArrowheads="1"/>
          </p:cNvSpPr>
          <p:nvPr/>
        </p:nvSpPr>
        <p:spPr bwMode="auto">
          <a:xfrm>
            <a:off x="2949576" y="736601"/>
            <a:ext cx="4502150" cy="171291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defTabSz="914400" eaLnBrk="1" hangingPunct="1">
              <a:lnSpc>
                <a:spcPct val="80000"/>
              </a:lnSpc>
              <a:buClr>
                <a:srgbClr val="31B6FD"/>
              </a:buClr>
              <a:buNone/>
              <a:defRPr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栈 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defTabSz="9144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		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endParaRPr lang="en-US" altLang="zh-CN" sz="2000" b="1" dirty="0">
              <a:solidFill>
                <a:sysClr val="windowText" lastClr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defTabSz="9144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  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	</a:t>
            </a:r>
            <a:r>
              <a:rPr kumimoji="1"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* 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ysClr val="windowText" lastClr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3050" indent="-273050" defTabSz="914400" eaLnBrk="1" hangingPunct="1">
              <a:lnSpc>
                <a:spcPts val="2000"/>
              </a:lnSpc>
              <a:buClr>
                <a:srgbClr val="31B6FD"/>
              </a:buClr>
              <a:buNone/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  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   </a:t>
            </a:r>
            <a:r>
              <a:rPr lang="en-US" altLang="zh-CN" sz="2000" b="1" dirty="0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ysClr val="windowText" lastClr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defTabSz="9144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  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	      </a:t>
            </a:r>
            <a:r>
              <a:rPr lang="en-US" altLang="zh-CN" sz="2000" b="1" dirty="0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*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ysClr val="windowText" lastClr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4"/>
          <p:cNvGrpSpPr/>
          <p:nvPr/>
        </p:nvGrpSpPr>
        <p:grpSpPr bwMode="auto">
          <a:xfrm>
            <a:off x="2555875" y="2838451"/>
            <a:ext cx="2046288" cy="2293053"/>
            <a:chOff x="2555776" y="2838720"/>
            <a:chExt cx="2046386" cy="2292251"/>
          </a:xfrm>
        </p:grpSpPr>
        <p:grpSp>
          <p:nvGrpSpPr>
            <p:cNvPr id="20488" name="Group 78"/>
            <p:cNvGrpSpPr/>
            <p:nvPr/>
          </p:nvGrpSpPr>
          <p:grpSpPr bwMode="auto">
            <a:xfrm>
              <a:off x="2630489" y="4274607"/>
              <a:ext cx="357188" cy="504825"/>
              <a:chOff x="975" y="3041"/>
              <a:chExt cx="225" cy="672"/>
            </a:xfrm>
          </p:grpSpPr>
          <p:sp>
            <p:nvSpPr>
              <p:cNvPr id="66" name="Line 79"/>
              <p:cNvSpPr>
                <a:spLocks noChangeShapeType="1"/>
              </p:cNvSpPr>
              <p:nvPr/>
            </p:nvSpPr>
            <p:spPr bwMode="auto">
              <a:xfrm flipH="1" flipV="1">
                <a:off x="1066" y="3474"/>
                <a:ext cx="0" cy="239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</a:ln>
            </p:spPr>
            <p:txBody>
              <a:bodyPr lIns="92075" tIns="46038" rIns="92075" bIns="46038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80"/>
              <p:cNvSpPr>
                <a:spLocks noChangeArrowheads="1"/>
              </p:cNvSpPr>
              <p:nvPr/>
            </p:nvSpPr>
            <p:spPr bwMode="auto">
              <a:xfrm>
                <a:off x="975" y="3041"/>
                <a:ext cx="225" cy="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fontAlgn="auto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F</a:t>
                </a:r>
                <a:endParaRPr kumimoji="1" lang="en-US" altLang="zh-CN" sz="2000" b="1" i="1" kern="0" dirty="0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489" name="Group 78"/>
            <p:cNvGrpSpPr/>
            <p:nvPr/>
          </p:nvGrpSpPr>
          <p:grpSpPr bwMode="auto">
            <a:xfrm>
              <a:off x="3567113" y="4271432"/>
              <a:ext cx="357188" cy="504825"/>
              <a:chOff x="975" y="3041"/>
              <a:chExt cx="225" cy="672"/>
            </a:xfrm>
          </p:grpSpPr>
          <p:sp>
            <p:nvSpPr>
              <p:cNvPr id="69" name="Line 79"/>
              <p:cNvSpPr>
                <a:spLocks noChangeShapeType="1"/>
              </p:cNvSpPr>
              <p:nvPr/>
            </p:nvSpPr>
            <p:spPr bwMode="auto">
              <a:xfrm flipH="1" flipV="1">
                <a:off x="1066" y="3474"/>
                <a:ext cx="0" cy="239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</a:ln>
            </p:spPr>
            <p:txBody>
              <a:bodyPr lIns="92075" tIns="46038" rIns="92075" bIns="46038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80"/>
              <p:cNvSpPr>
                <a:spLocks noChangeArrowheads="1"/>
              </p:cNvSpPr>
              <p:nvPr/>
            </p:nvSpPr>
            <p:spPr bwMode="auto">
              <a:xfrm>
                <a:off x="975" y="3041"/>
                <a:ext cx="225" cy="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fontAlgn="auto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F</a:t>
                </a:r>
                <a:endParaRPr kumimoji="1" lang="en-US" altLang="zh-CN" sz="2000" b="1" i="1" kern="0" dirty="0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Rectangle 57"/>
            <p:cNvSpPr>
              <a:spLocks noChangeArrowheads="1"/>
            </p:cNvSpPr>
            <p:nvPr/>
          </p:nvSpPr>
          <p:spPr bwMode="auto">
            <a:xfrm>
              <a:off x="3163818" y="4730359"/>
              <a:ext cx="1438344" cy="4006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defTabSz="914400" eaLnBrk="1" hangingPunct="1">
                <a:defRPr/>
              </a:pPr>
              <a:r>
                <a:rPr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*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lang="zh-CN" altLang="en-US" sz="20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0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</a:t>
              </a:r>
              <a:r>
                <a:rPr kumimoji="1" lang="en-US" altLang="zh-CN" sz="2000" b="1" i="1" baseline="-25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B</a:t>
              </a:r>
              <a:endParaRPr kumimoji="1"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55776" y="4703381"/>
              <a:ext cx="554987" cy="399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0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</a:t>
              </a:r>
              <a:r>
                <a:rPr kumimoji="1" lang="en-US" altLang="zh-CN" sz="2000" b="1" i="1" kern="0" baseline="-25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000" b="1" i="1" kern="0" baseline="-25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endParaRPr lang="zh-CN" altLang="en-US" kern="0" dirty="0">
                <a:solidFill>
                  <a:prstClr val="black"/>
                </a:solidFill>
              </a:endParaRPr>
            </a:p>
          </p:txBody>
        </p:sp>
        <p:grpSp>
          <p:nvGrpSpPr>
            <p:cNvPr id="20492" name="Group 78"/>
            <p:cNvGrpSpPr/>
            <p:nvPr/>
          </p:nvGrpSpPr>
          <p:grpSpPr bwMode="auto">
            <a:xfrm>
              <a:off x="2630639" y="3795886"/>
              <a:ext cx="342901" cy="504825"/>
              <a:chOff x="975" y="3041"/>
              <a:chExt cx="216" cy="672"/>
            </a:xfrm>
          </p:grpSpPr>
          <p:sp>
            <p:nvSpPr>
              <p:cNvPr id="81" name="Line 79"/>
              <p:cNvSpPr>
                <a:spLocks noChangeShapeType="1"/>
              </p:cNvSpPr>
              <p:nvPr/>
            </p:nvSpPr>
            <p:spPr bwMode="auto">
              <a:xfrm flipH="1" flipV="1">
                <a:off x="1066" y="3474"/>
                <a:ext cx="0" cy="239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</a:ln>
            </p:spPr>
            <p:txBody>
              <a:bodyPr lIns="92075" tIns="46038" rIns="92075" bIns="46038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Rectangle 80"/>
              <p:cNvSpPr>
                <a:spLocks noChangeArrowheads="1"/>
              </p:cNvSpPr>
              <p:nvPr/>
            </p:nvSpPr>
            <p:spPr bwMode="auto">
              <a:xfrm>
                <a:off x="975" y="3041"/>
                <a:ext cx="216" cy="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fontAlgn="auto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T</a:t>
                </a:r>
                <a:endParaRPr kumimoji="1" lang="en-US" altLang="zh-CN" sz="2000" b="1" i="1" kern="0" dirty="0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" name="Line 68"/>
            <p:cNvSpPr>
              <a:spLocks noChangeShapeType="1"/>
            </p:cNvSpPr>
            <p:nvPr/>
          </p:nvSpPr>
          <p:spPr bwMode="auto">
            <a:xfrm flipH="1" flipV="1">
              <a:off x="3327338" y="3724235"/>
              <a:ext cx="406419" cy="518932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8" name="Line 69"/>
            <p:cNvSpPr>
              <a:spLocks noChangeShapeType="1"/>
            </p:cNvSpPr>
            <p:nvPr/>
          </p:nvSpPr>
          <p:spPr bwMode="auto">
            <a:xfrm flipH="1" flipV="1">
              <a:off x="3301937" y="3787713"/>
              <a:ext cx="0" cy="915668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9" name="Line 70"/>
            <p:cNvSpPr>
              <a:spLocks noChangeShapeType="1"/>
            </p:cNvSpPr>
            <p:nvPr/>
          </p:nvSpPr>
          <p:spPr bwMode="auto">
            <a:xfrm flipV="1">
              <a:off x="2933619" y="3724235"/>
              <a:ext cx="342916" cy="128543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20496" name="Rectangle 71"/>
            <p:cNvSpPr>
              <a:spLocks noChangeArrowheads="1"/>
            </p:cNvSpPr>
            <p:nvPr/>
          </p:nvSpPr>
          <p:spPr bwMode="auto">
            <a:xfrm>
              <a:off x="3135242" y="3356064"/>
              <a:ext cx="343059" cy="40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</a:pPr>
              <a:r>
                <a:rPr kumimoji="1" lang="en-US" altLang="zh-CN" sz="2000" b="1" i="1">
                  <a:solidFill>
                    <a:srgbClr val="7F7F7F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000" b="1" i="1">
                <a:solidFill>
                  <a:srgbClr val="7F7F7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0497" name="Group 78"/>
            <p:cNvGrpSpPr/>
            <p:nvPr/>
          </p:nvGrpSpPr>
          <p:grpSpPr bwMode="auto">
            <a:xfrm>
              <a:off x="3163889" y="2838720"/>
              <a:ext cx="357189" cy="504825"/>
              <a:chOff x="975" y="3041"/>
              <a:chExt cx="225" cy="672"/>
            </a:xfrm>
          </p:grpSpPr>
          <p:sp>
            <p:nvSpPr>
              <p:cNvPr id="94" name="Line 79"/>
              <p:cNvSpPr>
                <a:spLocks noChangeShapeType="1"/>
              </p:cNvSpPr>
              <p:nvPr/>
            </p:nvSpPr>
            <p:spPr bwMode="auto">
              <a:xfrm flipH="1" flipV="1">
                <a:off x="1066" y="3474"/>
                <a:ext cx="0" cy="239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lIns="92075" tIns="46038" rIns="92075" bIns="46038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80"/>
              <p:cNvSpPr>
                <a:spLocks noChangeArrowheads="1"/>
              </p:cNvSpPr>
              <p:nvPr/>
            </p:nvSpPr>
            <p:spPr bwMode="auto">
              <a:xfrm>
                <a:off x="975" y="3041"/>
                <a:ext cx="225" cy="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1" fontAlgn="auto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 i="1" kern="0" dirty="0">
                    <a:solidFill>
                      <a:prstClr val="white">
                        <a:lumMod val="50000"/>
                      </a:prst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E</a:t>
                </a:r>
                <a:endParaRPr kumimoji="1" lang="en-US" altLang="zh-CN" sz="2000" b="1" i="1" kern="0" dirty="0">
                  <a:solidFill>
                    <a:prstClr val="white">
                      <a:lumMod val="50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任意多边形 1"/>
          <p:cNvSpPr/>
          <p:nvPr/>
        </p:nvSpPr>
        <p:spPr>
          <a:xfrm>
            <a:off x="2527301" y="2863851"/>
            <a:ext cx="1736725" cy="2325688"/>
          </a:xfrm>
          <a:custGeom>
            <a:avLst/>
            <a:gdLst>
              <a:gd name="connsiteX0" fmla="*/ 7119 w 1736767"/>
              <a:gd name="connsiteY0" fmla="*/ 1311007 h 2324559"/>
              <a:gd name="connsiteX1" fmla="*/ 18135 w 1736767"/>
              <a:gd name="connsiteY1" fmla="*/ 1178804 h 2324559"/>
              <a:gd name="connsiteX2" fmla="*/ 40169 w 1736767"/>
              <a:gd name="connsiteY2" fmla="*/ 1112703 h 2324559"/>
              <a:gd name="connsiteX3" fmla="*/ 51186 w 1736767"/>
              <a:gd name="connsiteY3" fmla="*/ 1024568 h 2324559"/>
              <a:gd name="connsiteX4" fmla="*/ 62203 w 1736767"/>
              <a:gd name="connsiteY4" fmla="*/ 991518 h 2324559"/>
              <a:gd name="connsiteX5" fmla="*/ 73220 w 1736767"/>
              <a:gd name="connsiteY5" fmla="*/ 947450 h 2324559"/>
              <a:gd name="connsiteX6" fmla="*/ 95253 w 1736767"/>
              <a:gd name="connsiteY6" fmla="*/ 837281 h 2324559"/>
              <a:gd name="connsiteX7" fmla="*/ 106270 w 1736767"/>
              <a:gd name="connsiteY7" fmla="*/ 804231 h 2324559"/>
              <a:gd name="connsiteX8" fmla="*/ 128304 w 1736767"/>
              <a:gd name="connsiteY8" fmla="*/ 705079 h 2324559"/>
              <a:gd name="connsiteX9" fmla="*/ 150338 w 1736767"/>
              <a:gd name="connsiteY9" fmla="*/ 638978 h 2324559"/>
              <a:gd name="connsiteX10" fmla="*/ 194405 w 1736767"/>
              <a:gd name="connsiteY10" fmla="*/ 506775 h 2324559"/>
              <a:gd name="connsiteX11" fmla="*/ 238473 w 1736767"/>
              <a:gd name="connsiteY11" fmla="*/ 374573 h 2324559"/>
              <a:gd name="connsiteX12" fmla="*/ 260506 w 1736767"/>
              <a:gd name="connsiteY12" fmla="*/ 308472 h 2324559"/>
              <a:gd name="connsiteX13" fmla="*/ 271523 w 1736767"/>
              <a:gd name="connsiteY13" fmla="*/ 275421 h 2324559"/>
              <a:gd name="connsiteX14" fmla="*/ 293557 w 1736767"/>
              <a:gd name="connsiteY14" fmla="*/ 242371 h 2324559"/>
              <a:gd name="connsiteX15" fmla="*/ 348641 w 1736767"/>
              <a:gd name="connsiteY15" fmla="*/ 154236 h 2324559"/>
              <a:gd name="connsiteX16" fmla="*/ 403726 w 1736767"/>
              <a:gd name="connsiteY16" fmla="*/ 55084 h 2324559"/>
              <a:gd name="connsiteX17" fmla="*/ 436776 w 1736767"/>
              <a:gd name="connsiteY17" fmla="*/ 44067 h 2324559"/>
              <a:gd name="connsiteX18" fmla="*/ 502878 w 1736767"/>
              <a:gd name="connsiteY18" fmla="*/ 11016 h 2324559"/>
              <a:gd name="connsiteX19" fmla="*/ 646097 w 1736767"/>
              <a:gd name="connsiteY19" fmla="*/ 0 h 2324559"/>
              <a:gd name="connsiteX20" fmla="*/ 855417 w 1736767"/>
              <a:gd name="connsiteY20" fmla="*/ 11016 h 2324559"/>
              <a:gd name="connsiteX21" fmla="*/ 899485 w 1736767"/>
              <a:gd name="connsiteY21" fmla="*/ 22033 h 2324559"/>
              <a:gd name="connsiteX22" fmla="*/ 1042704 w 1736767"/>
              <a:gd name="connsiteY22" fmla="*/ 33050 h 2324559"/>
              <a:gd name="connsiteX23" fmla="*/ 1108805 w 1736767"/>
              <a:gd name="connsiteY23" fmla="*/ 55084 h 2324559"/>
              <a:gd name="connsiteX24" fmla="*/ 1141856 w 1736767"/>
              <a:gd name="connsiteY24" fmla="*/ 66101 h 2324559"/>
              <a:gd name="connsiteX25" fmla="*/ 1174906 w 1736767"/>
              <a:gd name="connsiteY25" fmla="*/ 88134 h 2324559"/>
              <a:gd name="connsiteX26" fmla="*/ 1196940 w 1736767"/>
              <a:gd name="connsiteY26" fmla="*/ 121185 h 2324559"/>
              <a:gd name="connsiteX27" fmla="*/ 1229991 w 1736767"/>
              <a:gd name="connsiteY27" fmla="*/ 143219 h 2324559"/>
              <a:gd name="connsiteX28" fmla="*/ 1263041 w 1736767"/>
              <a:gd name="connsiteY28" fmla="*/ 176269 h 2324559"/>
              <a:gd name="connsiteX29" fmla="*/ 1285075 w 1736767"/>
              <a:gd name="connsiteY29" fmla="*/ 242371 h 2324559"/>
              <a:gd name="connsiteX30" fmla="*/ 1329143 w 1736767"/>
              <a:gd name="connsiteY30" fmla="*/ 308472 h 2324559"/>
              <a:gd name="connsiteX31" fmla="*/ 1351176 w 1736767"/>
              <a:gd name="connsiteY31" fmla="*/ 341522 h 2324559"/>
              <a:gd name="connsiteX32" fmla="*/ 1384227 w 1736767"/>
              <a:gd name="connsiteY32" fmla="*/ 374573 h 2324559"/>
              <a:gd name="connsiteX33" fmla="*/ 1395244 w 1736767"/>
              <a:gd name="connsiteY33" fmla="*/ 407624 h 2324559"/>
              <a:gd name="connsiteX34" fmla="*/ 1439311 w 1736767"/>
              <a:gd name="connsiteY34" fmla="*/ 473725 h 2324559"/>
              <a:gd name="connsiteX35" fmla="*/ 1450328 w 1736767"/>
              <a:gd name="connsiteY35" fmla="*/ 506775 h 2324559"/>
              <a:gd name="connsiteX36" fmla="*/ 1494396 w 1736767"/>
              <a:gd name="connsiteY36" fmla="*/ 572877 h 2324559"/>
              <a:gd name="connsiteX37" fmla="*/ 1505412 w 1736767"/>
              <a:gd name="connsiteY37" fmla="*/ 605927 h 2324559"/>
              <a:gd name="connsiteX38" fmla="*/ 1549480 w 1736767"/>
              <a:gd name="connsiteY38" fmla="*/ 672028 h 2324559"/>
              <a:gd name="connsiteX39" fmla="*/ 1582531 w 1736767"/>
              <a:gd name="connsiteY39" fmla="*/ 771180 h 2324559"/>
              <a:gd name="connsiteX40" fmla="*/ 1593547 w 1736767"/>
              <a:gd name="connsiteY40" fmla="*/ 804231 h 2324559"/>
              <a:gd name="connsiteX41" fmla="*/ 1615581 w 1736767"/>
              <a:gd name="connsiteY41" fmla="*/ 837281 h 2324559"/>
              <a:gd name="connsiteX42" fmla="*/ 1648632 w 1736767"/>
              <a:gd name="connsiteY42" fmla="*/ 969484 h 2324559"/>
              <a:gd name="connsiteX43" fmla="*/ 1670666 w 1736767"/>
              <a:gd name="connsiteY43" fmla="*/ 1046602 h 2324559"/>
              <a:gd name="connsiteX44" fmla="*/ 1692699 w 1736767"/>
              <a:gd name="connsiteY44" fmla="*/ 1123720 h 2324559"/>
              <a:gd name="connsiteX45" fmla="*/ 1703716 w 1736767"/>
              <a:gd name="connsiteY45" fmla="*/ 1200838 h 2324559"/>
              <a:gd name="connsiteX46" fmla="*/ 1725750 w 1736767"/>
              <a:gd name="connsiteY46" fmla="*/ 1443209 h 2324559"/>
              <a:gd name="connsiteX47" fmla="*/ 1736767 w 1736767"/>
              <a:gd name="connsiteY47" fmla="*/ 1498294 h 2324559"/>
              <a:gd name="connsiteX48" fmla="*/ 1725750 w 1736767"/>
              <a:gd name="connsiteY48" fmla="*/ 1983036 h 2324559"/>
              <a:gd name="connsiteX49" fmla="*/ 1714733 w 1736767"/>
              <a:gd name="connsiteY49" fmla="*/ 2027103 h 2324559"/>
              <a:gd name="connsiteX50" fmla="*/ 1703716 w 1736767"/>
              <a:gd name="connsiteY50" fmla="*/ 2082187 h 2324559"/>
              <a:gd name="connsiteX51" fmla="*/ 1681682 w 1736767"/>
              <a:gd name="connsiteY51" fmla="*/ 2148289 h 2324559"/>
              <a:gd name="connsiteX52" fmla="*/ 1648632 w 1736767"/>
              <a:gd name="connsiteY52" fmla="*/ 2247441 h 2324559"/>
              <a:gd name="connsiteX53" fmla="*/ 1637615 w 1736767"/>
              <a:gd name="connsiteY53" fmla="*/ 2280491 h 2324559"/>
              <a:gd name="connsiteX54" fmla="*/ 1626598 w 1736767"/>
              <a:gd name="connsiteY54" fmla="*/ 2313542 h 2324559"/>
              <a:gd name="connsiteX55" fmla="*/ 1593547 w 1736767"/>
              <a:gd name="connsiteY55" fmla="*/ 2324559 h 2324559"/>
              <a:gd name="connsiteX56" fmla="*/ 1516429 w 1736767"/>
              <a:gd name="connsiteY56" fmla="*/ 2313542 h 2324559"/>
              <a:gd name="connsiteX57" fmla="*/ 1439311 w 1736767"/>
              <a:gd name="connsiteY57" fmla="*/ 2291508 h 2324559"/>
              <a:gd name="connsiteX58" fmla="*/ 1329143 w 1736767"/>
              <a:gd name="connsiteY58" fmla="*/ 2269474 h 2324559"/>
              <a:gd name="connsiteX59" fmla="*/ 1296092 w 1736767"/>
              <a:gd name="connsiteY59" fmla="*/ 2258457 h 2324559"/>
              <a:gd name="connsiteX60" fmla="*/ 1185923 w 1736767"/>
              <a:gd name="connsiteY60" fmla="*/ 2247441 h 2324559"/>
              <a:gd name="connsiteX61" fmla="*/ 1064738 w 1736767"/>
              <a:gd name="connsiteY61" fmla="*/ 2225407 h 2324559"/>
              <a:gd name="connsiteX62" fmla="*/ 954569 w 1736767"/>
              <a:gd name="connsiteY62" fmla="*/ 2214390 h 2324559"/>
              <a:gd name="connsiteX63" fmla="*/ 855417 w 1736767"/>
              <a:gd name="connsiteY63" fmla="*/ 2203373 h 2324559"/>
              <a:gd name="connsiteX64" fmla="*/ 822367 w 1736767"/>
              <a:gd name="connsiteY64" fmla="*/ 2192356 h 2324559"/>
              <a:gd name="connsiteX65" fmla="*/ 778299 w 1736767"/>
              <a:gd name="connsiteY65" fmla="*/ 2181339 h 2324559"/>
              <a:gd name="connsiteX66" fmla="*/ 734232 w 1736767"/>
              <a:gd name="connsiteY66" fmla="*/ 2115238 h 2324559"/>
              <a:gd name="connsiteX67" fmla="*/ 712198 w 1736767"/>
              <a:gd name="connsiteY67" fmla="*/ 2082187 h 2324559"/>
              <a:gd name="connsiteX68" fmla="*/ 690164 w 1736767"/>
              <a:gd name="connsiteY68" fmla="*/ 2049137 h 2324559"/>
              <a:gd name="connsiteX69" fmla="*/ 657114 w 1736767"/>
              <a:gd name="connsiteY69" fmla="*/ 1949985 h 2324559"/>
              <a:gd name="connsiteX70" fmla="*/ 646097 w 1736767"/>
              <a:gd name="connsiteY70" fmla="*/ 1916934 h 2324559"/>
              <a:gd name="connsiteX71" fmla="*/ 635080 w 1736767"/>
              <a:gd name="connsiteY71" fmla="*/ 1476260 h 2324559"/>
              <a:gd name="connsiteX72" fmla="*/ 624063 w 1736767"/>
              <a:gd name="connsiteY72" fmla="*/ 1443209 h 2324559"/>
              <a:gd name="connsiteX73" fmla="*/ 602029 w 1736767"/>
              <a:gd name="connsiteY73" fmla="*/ 1366091 h 2324559"/>
              <a:gd name="connsiteX74" fmla="*/ 557962 w 1736767"/>
              <a:gd name="connsiteY74" fmla="*/ 1299990 h 2324559"/>
              <a:gd name="connsiteX75" fmla="*/ 546945 w 1736767"/>
              <a:gd name="connsiteY75" fmla="*/ 1266939 h 2324559"/>
              <a:gd name="connsiteX76" fmla="*/ 480844 w 1736767"/>
              <a:gd name="connsiteY76" fmla="*/ 1244906 h 2324559"/>
              <a:gd name="connsiteX77" fmla="*/ 447793 w 1736767"/>
              <a:gd name="connsiteY77" fmla="*/ 1233889 h 2324559"/>
              <a:gd name="connsiteX78" fmla="*/ 414743 w 1736767"/>
              <a:gd name="connsiteY78" fmla="*/ 1222872 h 2324559"/>
              <a:gd name="connsiteX79" fmla="*/ 227456 w 1736767"/>
              <a:gd name="connsiteY79" fmla="*/ 1244906 h 2324559"/>
              <a:gd name="connsiteX80" fmla="*/ 194405 w 1736767"/>
              <a:gd name="connsiteY80" fmla="*/ 1255922 h 2324559"/>
              <a:gd name="connsiteX81" fmla="*/ 128304 w 1736767"/>
              <a:gd name="connsiteY81" fmla="*/ 1288973 h 2324559"/>
              <a:gd name="connsiteX82" fmla="*/ 7119 w 1736767"/>
              <a:gd name="connsiteY82" fmla="*/ 1311007 h 2324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736767" h="2324559">
                <a:moveTo>
                  <a:pt x="7119" y="1311007"/>
                </a:moveTo>
                <a:cubicBezTo>
                  <a:pt x="-11242" y="1292646"/>
                  <a:pt x="10865" y="1222423"/>
                  <a:pt x="18135" y="1178804"/>
                </a:cubicBezTo>
                <a:cubicBezTo>
                  <a:pt x="21953" y="1155894"/>
                  <a:pt x="40169" y="1112703"/>
                  <a:pt x="40169" y="1112703"/>
                </a:cubicBezTo>
                <a:cubicBezTo>
                  <a:pt x="43841" y="1083325"/>
                  <a:pt x="45890" y="1053697"/>
                  <a:pt x="51186" y="1024568"/>
                </a:cubicBezTo>
                <a:cubicBezTo>
                  <a:pt x="53263" y="1013143"/>
                  <a:pt x="59013" y="1002684"/>
                  <a:pt x="62203" y="991518"/>
                </a:cubicBezTo>
                <a:cubicBezTo>
                  <a:pt x="66363" y="976959"/>
                  <a:pt x="70048" y="962255"/>
                  <a:pt x="73220" y="947450"/>
                </a:cubicBezTo>
                <a:cubicBezTo>
                  <a:pt x="81067" y="910831"/>
                  <a:pt x="83410" y="872809"/>
                  <a:pt x="95253" y="837281"/>
                </a:cubicBezTo>
                <a:cubicBezTo>
                  <a:pt x="98925" y="826264"/>
                  <a:pt x="103453" y="815497"/>
                  <a:pt x="106270" y="804231"/>
                </a:cubicBezTo>
                <a:cubicBezTo>
                  <a:pt x="121995" y="741333"/>
                  <a:pt x="111340" y="761626"/>
                  <a:pt x="128304" y="705079"/>
                </a:cubicBezTo>
                <a:cubicBezTo>
                  <a:pt x="134978" y="682833"/>
                  <a:pt x="142993" y="661012"/>
                  <a:pt x="150338" y="638978"/>
                </a:cubicBezTo>
                <a:lnTo>
                  <a:pt x="194405" y="506775"/>
                </a:lnTo>
                <a:lnTo>
                  <a:pt x="238473" y="374573"/>
                </a:lnTo>
                <a:lnTo>
                  <a:pt x="260506" y="308472"/>
                </a:lnTo>
                <a:cubicBezTo>
                  <a:pt x="264178" y="297455"/>
                  <a:pt x="265081" y="285083"/>
                  <a:pt x="271523" y="275421"/>
                </a:cubicBezTo>
                <a:lnTo>
                  <a:pt x="293557" y="242371"/>
                </a:lnTo>
                <a:cubicBezTo>
                  <a:pt x="319778" y="163708"/>
                  <a:pt x="296266" y="189152"/>
                  <a:pt x="348641" y="154236"/>
                </a:cubicBezTo>
                <a:cubicBezTo>
                  <a:pt x="358342" y="125134"/>
                  <a:pt x="375314" y="64555"/>
                  <a:pt x="403726" y="55084"/>
                </a:cubicBezTo>
                <a:cubicBezTo>
                  <a:pt x="414743" y="51412"/>
                  <a:pt x="426389" y="49260"/>
                  <a:pt x="436776" y="44067"/>
                </a:cubicBezTo>
                <a:cubicBezTo>
                  <a:pt x="469580" y="27665"/>
                  <a:pt x="465957" y="15631"/>
                  <a:pt x="502878" y="11016"/>
                </a:cubicBezTo>
                <a:cubicBezTo>
                  <a:pt x="550389" y="5077"/>
                  <a:pt x="598357" y="3672"/>
                  <a:pt x="646097" y="0"/>
                </a:cubicBezTo>
                <a:cubicBezTo>
                  <a:pt x="715870" y="3672"/>
                  <a:pt x="785810" y="4963"/>
                  <a:pt x="855417" y="11016"/>
                </a:cubicBezTo>
                <a:cubicBezTo>
                  <a:pt x="870501" y="12328"/>
                  <a:pt x="884447" y="20264"/>
                  <a:pt x="899485" y="22033"/>
                </a:cubicBezTo>
                <a:cubicBezTo>
                  <a:pt x="947038" y="27628"/>
                  <a:pt x="994964" y="29378"/>
                  <a:pt x="1042704" y="33050"/>
                </a:cubicBezTo>
                <a:lnTo>
                  <a:pt x="1108805" y="55084"/>
                </a:lnTo>
                <a:cubicBezTo>
                  <a:pt x="1119822" y="58756"/>
                  <a:pt x="1132193" y="59659"/>
                  <a:pt x="1141856" y="66101"/>
                </a:cubicBezTo>
                <a:lnTo>
                  <a:pt x="1174906" y="88134"/>
                </a:lnTo>
                <a:cubicBezTo>
                  <a:pt x="1182251" y="99151"/>
                  <a:pt x="1187577" y="111822"/>
                  <a:pt x="1196940" y="121185"/>
                </a:cubicBezTo>
                <a:cubicBezTo>
                  <a:pt x="1206303" y="130548"/>
                  <a:pt x="1219819" y="134742"/>
                  <a:pt x="1229991" y="143219"/>
                </a:cubicBezTo>
                <a:cubicBezTo>
                  <a:pt x="1241960" y="153193"/>
                  <a:pt x="1252024" y="165252"/>
                  <a:pt x="1263041" y="176269"/>
                </a:cubicBezTo>
                <a:cubicBezTo>
                  <a:pt x="1270386" y="198303"/>
                  <a:pt x="1272191" y="223046"/>
                  <a:pt x="1285075" y="242371"/>
                </a:cubicBezTo>
                <a:lnTo>
                  <a:pt x="1329143" y="308472"/>
                </a:lnTo>
                <a:cubicBezTo>
                  <a:pt x="1336487" y="319489"/>
                  <a:pt x="1341814" y="332160"/>
                  <a:pt x="1351176" y="341522"/>
                </a:cubicBezTo>
                <a:lnTo>
                  <a:pt x="1384227" y="374573"/>
                </a:lnTo>
                <a:cubicBezTo>
                  <a:pt x="1387899" y="385590"/>
                  <a:pt x="1389604" y="397472"/>
                  <a:pt x="1395244" y="407624"/>
                </a:cubicBezTo>
                <a:cubicBezTo>
                  <a:pt x="1408104" y="430773"/>
                  <a:pt x="1430937" y="448603"/>
                  <a:pt x="1439311" y="473725"/>
                </a:cubicBezTo>
                <a:cubicBezTo>
                  <a:pt x="1442983" y="484742"/>
                  <a:pt x="1444688" y="496624"/>
                  <a:pt x="1450328" y="506775"/>
                </a:cubicBezTo>
                <a:cubicBezTo>
                  <a:pt x="1463189" y="529924"/>
                  <a:pt x="1494396" y="572877"/>
                  <a:pt x="1494396" y="572877"/>
                </a:cubicBezTo>
                <a:cubicBezTo>
                  <a:pt x="1498068" y="583894"/>
                  <a:pt x="1499772" y="595776"/>
                  <a:pt x="1505412" y="605927"/>
                </a:cubicBezTo>
                <a:cubicBezTo>
                  <a:pt x="1518272" y="629076"/>
                  <a:pt x="1549480" y="672028"/>
                  <a:pt x="1549480" y="672028"/>
                </a:cubicBezTo>
                <a:lnTo>
                  <a:pt x="1582531" y="771180"/>
                </a:lnTo>
                <a:cubicBezTo>
                  <a:pt x="1586203" y="782197"/>
                  <a:pt x="1587105" y="794569"/>
                  <a:pt x="1593547" y="804231"/>
                </a:cubicBezTo>
                <a:lnTo>
                  <a:pt x="1615581" y="837281"/>
                </a:lnTo>
                <a:cubicBezTo>
                  <a:pt x="1652392" y="947713"/>
                  <a:pt x="1626379" y="858219"/>
                  <a:pt x="1648632" y="969484"/>
                </a:cubicBezTo>
                <a:cubicBezTo>
                  <a:pt x="1660113" y="1026890"/>
                  <a:pt x="1656665" y="997597"/>
                  <a:pt x="1670666" y="1046602"/>
                </a:cubicBezTo>
                <a:cubicBezTo>
                  <a:pt x="1698332" y="1143436"/>
                  <a:pt x="1666284" y="1044474"/>
                  <a:pt x="1692699" y="1123720"/>
                </a:cubicBezTo>
                <a:cubicBezTo>
                  <a:pt x="1696371" y="1149426"/>
                  <a:pt x="1701132" y="1175000"/>
                  <a:pt x="1703716" y="1200838"/>
                </a:cubicBezTo>
                <a:cubicBezTo>
                  <a:pt x="1715200" y="1315680"/>
                  <a:pt x="1710892" y="1339205"/>
                  <a:pt x="1725750" y="1443209"/>
                </a:cubicBezTo>
                <a:cubicBezTo>
                  <a:pt x="1728398" y="1461746"/>
                  <a:pt x="1733095" y="1479932"/>
                  <a:pt x="1736767" y="1498294"/>
                </a:cubicBezTo>
                <a:cubicBezTo>
                  <a:pt x="1733095" y="1659875"/>
                  <a:pt x="1732479" y="1821554"/>
                  <a:pt x="1725750" y="1983036"/>
                </a:cubicBezTo>
                <a:cubicBezTo>
                  <a:pt x="1725120" y="1998164"/>
                  <a:pt x="1718018" y="2012322"/>
                  <a:pt x="1714733" y="2027103"/>
                </a:cubicBezTo>
                <a:cubicBezTo>
                  <a:pt x="1710671" y="2045382"/>
                  <a:pt x="1708643" y="2064122"/>
                  <a:pt x="1703716" y="2082187"/>
                </a:cubicBezTo>
                <a:cubicBezTo>
                  <a:pt x="1697605" y="2104594"/>
                  <a:pt x="1689027" y="2126255"/>
                  <a:pt x="1681682" y="2148289"/>
                </a:cubicBezTo>
                <a:lnTo>
                  <a:pt x="1648632" y="2247441"/>
                </a:lnTo>
                <a:lnTo>
                  <a:pt x="1637615" y="2280491"/>
                </a:lnTo>
                <a:cubicBezTo>
                  <a:pt x="1633943" y="2291508"/>
                  <a:pt x="1637615" y="2309870"/>
                  <a:pt x="1626598" y="2313542"/>
                </a:cubicBezTo>
                <a:lnTo>
                  <a:pt x="1593547" y="2324559"/>
                </a:lnTo>
                <a:cubicBezTo>
                  <a:pt x="1567841" y="2320887"/>
                  <a:pt x="1541977" y="2318187"/>
                  <a:pt x="1516429" y="2313542"/>
                </a:cubicBezTo>
                <a:cubicBezTo>
                  <a:pt x="1408646" y="2293945"/>
                  <a:pt x="1526954" y="2311734"/>
                  <a:pt x="1439311" y="2291508"/>
                </a:cubicBezTo>
                <a:cubicBezTo>
                  <a:pt x="1402820" y="2283087"/>
                  <a:pt x="1364671" y="2281317"/>
                  <a:pt x="1329143" y="2269474"/>
                </a:cubicBezTo>
                <a:cubicBezTo>
                  <a:pt x="1318126" y="2265802"/>
                  <a:pt x="1307570" y="2260223"/>
                  <a:pt x="1296092" y="2258457"/>
                </a:cubicBezTo>
                <a:cubicBezTo>
                  <a:pt x="1259615" y="2252845"/>
                  <a:pt x="1222646" y="2251113"/>
                  <a:pt x="1185923" y="2247441"/>
                </a:cubicBezTo>
                <a:cubicBezTo>
                  <a:pt x="1127228" y="2227876"/>
                  <a:pt x="1158167" y="2235788"/>
                  <a:pt x="1064738" y="2225407"/>
                </a:cubicBezTo>
                <a:cubicBezTo>
                  <a:pt x="1028058" y="2221331"/>
                  <a:pt x="991272" y="2218254"/>
                  <a:pt x="954569" y="2214390"/>
                </a:cubicBezTo>
                <a:lnTo>
                  <a:pt x="855417" y="2203373"/>
                </a:lnTo>
                <a:cubicBezTo>
                  <a:pt x="844400" y="2199701"/>
                  <a:pt x="833533" y="2195546"/>
                  <a:pt x="822367" y="2192356"/>
                </a:cubicBezTo>
                <a:cubicBezTo>
                  <a:pt x="807808" y="2188196"/>
                  <a:pt x="789694" y="2191310"/>
                  <a:pt x="778299" y="2181339"/>
                </a:cubicBezTo>
                <a:cubicBezTo>
                  <a:pt x="758370" y="2163901"/>
                  <a:pt x="748921" y="2137272"/>
                  <a:pt x="734232" y="2115238"/>
                </a:cubicBezTo>
                <a:lnTo>
                  <a:pt x="712198" y="2082187"/>
                </a:lnTo>
                <a:lnTo>
                  <a:pt x="690164" y="2049137"/>
                </a:lnTo>
                <a:lnTo>
                  <a:pt x="657114" y="1949985"/>
                </a:lnTo>
                <a:lnTo>
                  <a:pt x="646097" y="1916934"/>
                </a:lnTo>
                <a:cubicBezTo>
                  <a:pt x="642425" y="1770043"/>
                  <a:pt x="641907" y="1623039"/>
                  <a:pt x="635080" y="1476260"/>
                </a:cubicBezTo>
                <a:cubicBezTo>
                  <a:pt x="634540" y="1464660"/>
                  <a:pt x="627253" y="1454375"/>
                  <a:pt x="624063" y="1443209"/>
                </a:cubicBezTo>
                <a:cubicBezTo>
                  <a:pt x="620707" y="1431464"/>
                  <a:pt x="609798" y="1380075"/>
                  <a:pt x="602029" y="1366091"/>
                </a:cubicBezTo>
                <a:cubicBezTo>
                  <a:pt x="589169" y="1342942"/>
                  <a:pt x="566336" y="1325112"/>
                  <a:pt x="557962" y="1299990"/>
                </a:cubicBezTo>
                <a:cubicBezTo>
                  <a:pt x="554290" y="1288973"/>
                  <a:pt x="556395" y="1273689"/>
                  <a:pt x="546945" y="1266939"/>
                </a:cubicBezTo>
                <a:cubicBezTo>
                  <a:pt x="528046" y="1253440"/>
                  <a:pt x="502878" y="1252250"/>
                  <a:pt x="480844" y="1244906"/>
                </a:cubicBezTo>
                <a:lnTo>
                  <a:pt x="447793" y="1233889"/>
                </a:lnTo>
                <a:lnTo>
                  <a:pt x="414743" y="1222872"/>
                </a:lnTo>
                <a:cubicBezTo>
                  <a:pt x="352821" y="1228501"/>
                  <a:pt x="288679" y="1231301"/>
                  <a:pt x="227456" y="1244906"/>
                </a:cubicBezTo>
                <a:cubicBezTo>
                  <a:pt x="216120" y="1247425"/>
                  <a:pt x="205422" y="1252250"/>
                  <a:pt x="194405" y="1255922"/>
                </a:cubicBezTo>
                <a:cubicBezTo>
                  <a:pt x="163928" y="1276240"/>
                  <a:pt x="163184" y="1280924"/>
                  <a:pt x="128304" y="1288973"/>
                </a:cubicBezTo>
                <a:cubicBezTo>
                  <a:pt x="91813" y="1297394"/>
                  <a:pt x="25480" y="1329368"/>
                  <a:pt x="7119" y="131100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11163" y="917575"/>
            <a:ext cx="4664893" cy="112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7" grpId="0" animBg="1" uiExpand="1" build="p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357688" y="1263650"/>
            <a:ext cx="5927725" cy="3522663"/>
          </a:xfrm>
        </p:spPr>
        <p:txBody>
          <a:bodyPr anchor="ctr"/>
          <a:lstStyle/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自顶向下的分析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4.2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预测分析法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4.3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自底向上的分析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4.4 LR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分析法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4.5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语法分析器自动生成工具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7651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162925" cy="3225800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solidFill>
                  <a:schemeClr val="tx1"/>
                </a:solidFill>
              </a:rPr>
              <a:t>LR</a:t>
            </a:r>
            <a:r>
              <a:rPr lang="zh-CN" altLang="en-US" sz="2800" b="1" dirty="0">
                <a:solidFill>
                  <a:schemeClr val="tx1"/>
                </a:solidFill>
              </a:rPr>
              <a:t>文法</a:t>
            </a:r>
            <a:r>
              <a:rPr lang="en-US" altLang="zh-CN" sz="2800" b="1" dirty="0">
                <a:solidFill>
                  <a:schemeClr val="tx1"/>
                </a:solidFill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</a:rPr>
              <a:t>Knuth</a:t>
            </a:r>
            <a:r>
              <a:rPr lang="en-US" altLang="zh-CN" sz="2800" b="1" dirty="0">
                <a:solidFill>
                  <a:schemeClr val="tx1"/>
                </a:solidFill>
              </a:rPr>
              <a:t>, 1963)</a:t>
            </a:r>
            <a:r>
              <a:rPr lang="zh-CN" altLang="en-US" sz="2800" b="1" dirty="0">
                <a:solidFill>
                  <a:schemeClr val="tx1"/>
                </a:solidFill>
              </a:rPr>
              <a:t> 是最大的、可以构造出相应</a:t>
            </a:r>
            <a:r>
              <a:rPr lang="zh-CN" altLang="en-US" sz="2800" b="1" dirty="0">
                <a:solidFill>
                  <a:srgbClr val="2D83F4"/>
                </a:solidFill>
              </a:rPr>
              <a:t>移入</a:t>
            </a:r>
            <a:r>
              <a:rPr lang="en-US" altLang="zh-CN" sz="2800" b="1" dirty="0">
                <a:solidFill>
                  <a:srgbClr val="2D83F4"/>
                </a:solidFill>
              </a:rPr>
              <a:t>-</a:t>
            </a:r>
            <a:r>
              <a:rPr lang="zh-CN" altLang="en-US" sz="2800" b="1" dirty="0">
                <a:solidFill>
                  <a:srgbClr val="2D83F4"/>
                </a:solidFill>
              </a:rPr>
              <a:t>归约语法分析器</a:t>
            </a:r>
            <a:r>
              <a:rPr lang="zh-CN" altLang="en-US" sz="2800" b="1" dirty="0">
                <a:solidFill>
                  <a:schemeClr val="tx1"/>
                </a:solidFill>
              </a:rPr>
              <a:t>的文法类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</a:rPr>
              <a:t>: </a:t>
            </a:r>
            <a:r>
              <a:rPr lang="zh-CN" altLang="en-US" sz="2500" b="1" dirty="0">
                <a:solidFill>
                  <a:schemeClr val="tx1"/>
                </a:solidFill>
              </a:rPr>
              <a:t>对输入进行从</a:t>
            </a:r>
            <a:r>
              <a:rPr lang="zh-CN" altLang="en-US" sz="2500" b="1" dirty="0">
                <a:solidFill>
                  <a:srgbClr val="2D83F4"/>
                </a:solidFill>
              </a:rPr>
              <a:t>左</a:t>
            </a:r>
            <a:r>
              <a:rPr lang="zh-CN" altLang="en-US" sz="2500" b="1" dirty="0">
                <a:solidFill>
                  <a:schemeClr val="tx1"/>
                </a:solidFill>
              </a:rPr>
              <a:t>到右的扫描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</a:rPr>
              <a:t>R</a:t>
            </a:r>
            <a:r>
              <a:rPr lang="en-US" altLang="zh-CN" sz="2500" b="1" dirty="0">
                <a:solidFill>
                  <a:schemeClr val="tx1"/>
                </a:solidFill>
              </a:rPr>
              <a:t>: </a:t>
            </a:r>
            <a:r>
              <a:rPr lang="zh-CN" altLang="en-US" sz="2500" b="1" dirty="0">
                <a:solidFill>
                  <a:schemeClr val="tx1"/>
                </a:solidFill>
              </a:rPr>
              <a:t>反向构造出一个最</a:t>
            </a:r>
            <a:r>
              <a:rPr lang="zh-CN" altLang="en-US" sz="2500" b="1" dirty="0">
                <a:solidFill>
                  <a:srgbClr val="2D83F4"/>
                </a:solidFill>
              </a:rPr>
              <a:t>右</a:t>
            </a:r>
            <a:r>
              <a:rPr lang="zh-CN" altLang="en-US" sz="2500" b="1" dirty="0">
                <a:solidFill>
                  <a:schemeClr val="tx1"/>
                </a:solidFill>
              </a:rPr>
              <a:t>推导序列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solidFill>
                  <a:schemeClr val="tx1"/>
                </a:solidFill>
              </a:rPr>
              <a:t>LR</a:t>
            </a:r>
            <a:r>
              <a:rPr lang="en-US" altLang="zh-CN" sz="2800" b="1" dirty="0">
                <a:solidFill>
                  <a:schemeClr val="tx1"/>
                </a:solidFill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</a:rPr>
              <a:t>k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</a:rPr>
              <a:t>分析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（决定是否归约时）</a:t>
            </a:r>
            <a:r>
              <a:rPr lang="zh-CN" altLang="en-US" sz="2500" b="1" dirty="0">
                <a:solidFill>
                  <a:schemeClr val="tx1"/>
                </a:solidFill>
              </a:rPr>
              <a:t>需要向前查看</a:t>
            </a:r>
            <a:r>
              <a:rPr lang="en-US" altLang="zh-CN" sz="2500" b="1" i="1" dirty="0">
                <a:solidFill>
                  <a:schemeClr val="tx1"/>
                </a:solidFill>
              </a:rPr>
              <a:t>k</a:t>
            </a:r>
            <a:r>
              <a:rPr lang="zh-CN" altLang="en-US" sz="2500" b="1" dirty="0">
                <a:solidFill>
                  <a:schemeClr val="tx1"/>
                </a:solidFill>
              </a:rPr>
              <a:t>个输入符号的</a:t>
            </a:r>
            <a:r>
              <a:rPr lang="en-US" altLang="zh-CN" sz="2400" b="1" i="1" dirty="0">
                <a:solidFill>
                  <a:schemeClr val="tx1"/>
                </a:solidFill>
              </a:rPr>
              <a:t>LR</a:t>
            </a:r>
            <a:r>
              <a:rPr lang="zh-CN" altLang="en-US" sz="2400" b="1" dirty="0">
                <a:solidFill>
                  <a:schemeClr val="tx1"/>
                </a:solidFill>
              </a:rPr>
              <a:t>分析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500" b="1" dirty="0">
              <a:solidFill>
                <a:schemeClr val="tx1"/>
              </a:solidFill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dirty="0">
              <a:latin typeface="楷体_GB2312"/>
              <a:ea typeface="楷体_GB2312"/>
              <a:cs typeface="楷体_GB2312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4.4 </a:t>
            </a:r>
            <a:r>
              <a:rPr lang="en-US" altLang="zh-CN" sz="3000" i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矩形 1"/>
          <p:cNvSpPr>
            <a:spLocks noChangeArrowheads="1"/>
          </p:cNvSpPr>
          <p:nvPr/>
        </p:nvSpPr>
        <p:spPr bwMode="auto">
          <a:xfrm>
            <a:off x="2195736" y="4112301"/>
            <a:ext cx="5618162" cy="862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5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5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 </a:t>
            </a:r>
            <a:r>
              <a:rPr lang="zh-CN" altLang="en-US" sz="25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5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5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 </a:t>
            </a:r>
            <a:r>
              <a:rPr lang="zh-CN" altLang="en-US" sz="25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这两种情况具有实践意义</a:t>
            </a:r>
            <a:endParaRPr lang="en-US" altLang="zh-CN" sz="25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5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当省略</a:t>
            </a:r>
            <a:r>
              <a:rPr lang="en-US" altLang="zh-CN" sz="25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5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5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时，表示</a:t>
            </a:r>
            <a:r>
              <a:rPr lang="en-US" altLang="zh-CN" sz="25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5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=1 </a:t>
            </a:r>
            <a:endParaRPr lang="zh-CN" altLang="en-US" sz="25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3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785813"/>
            <a:ext cx="8302625" cy="3225800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自底向上分析的关键问题是什么？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cs typeface="楷体_GB2312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如何正确地识别句柄</a:t>
            </a:r>
            <a:endParaRPr lang="zh-CN" altLang="en-US" sz="2500" b="1" dirty="0">
              <a:solidFill>
                <a:schemeClr val="tx1"/>
              </a:solidFill>
              <a:latin typeface="楷体" panose="02010609060101010101" pitchFamily="49" charset="-122"/>
              <a:cs typeface="楷体_GB2312"/>
            </a:endParaRPr>
          </a:p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句柄是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cs typeface="楷体_GB2312"/>
              </a:rPr>
              <a:t>逐步形成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的，用“状态”表示句柄识别的进展程度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cs typeface="楷体_GB2312"/>
            </a:endParaRP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例：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bBB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 ·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bBB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BB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bB</a:t>
            </a:r>
            <a:r>
              <a:rPr lang="en-US" altLang="zh-CN" sz="25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bBB</a:t>
            </a:r>
            <a:r>
              <a:rPr lang="en-US" altLang="zh-CN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· 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分析法的基本原理</a:t>
            </a:r>
            <a:endParaRPr lang="en-US" altLang="zh-CN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8965" name="Rectangle 5"/>
          <p:cNvSpPr>
            <a:spLocks noChangeArrowheads="1"/>
          </p:cNvSpPr>
          <p:nvPr/>
        </p:nvSpPr>
        <p:spPr bwMode="auto">
          <a:xfrm>
            <a:off x="3438525" y="4587875"/>
            <a:ext cx="27368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归约状态</a:t>
            </a:r>
            <a:endParaRPr lang="zh-CN" altLang="en-US" sz="2500" b="1">
              <a:solidFill>
                <a:srgbClr val="2D83F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8967" name="Rectangle 7"/>
          <p:cNvSpPr>
            <a:spLocks noChangeArrowheads="1"/>
          </p:cNvSpPr>
          <p:nvPr/>
        </p:nvSpPr>
        <p:spPr bwMode="auto">
          <a:xfrm>
            <a:off x="3419475" y="3143250"/>
            <a:ext cx="23050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移进状态</a:t>
            </a:r>
            <a:endParaRPr lang="zh-CN" altLang="en-US" sz="2500" b="1">
              <a:solidFill>
                <a:srgbClr val="2D83F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8968" name="Rectangle 8"/>
          <p:cNvSpPr>
            <a:spLocks noChangeArrowheads="1"/>
          </p:cNvSpPr>
          <p:nvPr/>
        </p:nvSpPr>
        <p:spPr bwMode="auto">
          <a:xfrm>
            <a:off x="3419475" y="3867150"/>
            <a:ext cx="13763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待约状态</a:t>
            </a:r>
            <a:endParaRPr lang="zh-CN" altLang="en-US" sz="2500" b="1">
              <a:solidFill>
                <a:srgbClr val="2D83F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8969" name="AutoShape 9"/>
          <p:cNvSpPr/>
          <p:nvPr/>
        </p:nvSpPr>
        <p:spPr bwMode="auto">
          <a:xfrm>
            <a:off x="2843213" y="3789363"/>
            <a:ext cx="508000" cy="711200"/>
          </a:xfrm>
          <a:prstGeom prst="rightBrace">
            <a:avLst>
              <a:gd name="adj1" fmla="val 19526"/>
              <a:gd name="adj2" fmla="val 50000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8970" name="Line 10"/>
          <p:cNvSpPr>
            <a:spLocks noChangeShapeType="1"/>
          </p:cNvSpPr>
          <p:nvPr/>
        </p:nvSpPr>
        <p:spPr bwMode="auto">
          <a:xfrm flipH="1">
            <a:off x="2843213" y="4803775"/>
            <a:ext cx="5762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08971" name="Line 11"/>
          <p:cNvSpPr>
            <a:spLocks noChangeShapeType="1"/>
          </p:cNvSpPr>
          <p:nvPr/>
        </p:nvSpPr>
        <p:spPr bwMode="auto">
          <a:xfrm flipH="1">
            <a:off x="2843213" y="3357563"/>
            <a:ext cx="5762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87900" y="3665538"/>
            <a:ext cx="4221163" cy="8302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分析器基于这样一些</a:t>
            </a:r>
            <a:r>
              <a:rPr lang="zh-CN" altLang="en-US" sz="2400" b="1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来构造</a:t>
            </a:r>
            <a:r>
              <a:rPr lang="zh-CN" altLang="en-US" sz="2400" b="1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自动机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进行句柄的识别</a:t>
            </a:r>
            <a:endParaRPr lang="en-US" alt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/>
      <p:bldP spid="808967" grpId="0"/>
      <p:bldP spid="808968" grpId="0"/>
      <p:bldP spid="808969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 vert="horz" wrap="square" lIns="92075" tIns="46038" rIns="92075" bIns="46038" numCol="1" anchor="ctr" anchorCtr="0" compatLnSpc="1"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分析器（自动机）的总体结构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57501" y="1143001"/>
            <a:ext cx="3786188" cy="642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/>
          <a:lstStyle/>
          <a:p>
            <a:pPr defTabSz="914400"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40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  …   </a:t>
            </a:r>
            <a:r>
              <a:rPr kumimoji="1" lang="en-US" altLang="zh-CN" sz="32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40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  …   a</a:t>
            </a:r>
            <a:r>
              <a:rPr kumimoji="1" lang="en-US" altLang="zh-CN" sz="40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endParaRPr kumimoji="1" lang="en-US" altLang="zh-CN" sz="32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359151" y="2352676"/>
            <a:ext cx="2797175" cy="1076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lIns="0" tIns="46038" rIns="92075" bIns="46038" anchor="ctr"/>
          <a:lstStyle/>
          <a:p>
            <a:pPr algn="ctr" defTabSz="914400"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LR</a:t>
            </a:r>
            <a:r>
              <a:rPr kumimoji="1" lang="zh-CN" altLang="en-US" sz="32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主控程序</a:t>
            </a:r>
            <a:endParaRPr kumimoji="1" lang="zh-CN" altLang="en-US" sz="32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844800" y="4208464"/>
            <a:ext cx="1943100" cy="676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/>
          <a:lstStyle/>
          <a:p>
            <a:pPr algn="ctr" defTabSz="914400">
              <a:lnSpc>
                <a:spcPts val="2500"/>
              </a:lnSpc>
              <a:defRPr/>
            </a:pPr>
            <a:r>
              <a:rPr kumimoji="1" lang="zh-CN" altLang="en-US" sz="2800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动作表</a:t>
            </a:r>
            <a:endParaRPr kumimoji="1" lang="zh-CN" altLang="en-US" sz="2800" b="1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914400">
              <a:lnSpc>
                <a:spcPts val="2500"/>
              </a:lnSpc>
              <a:defRPr/>
            </a:pPr>
            <a:r>
              <a:rPr kumimoji="1" lang="en-US" altLang="zh-CN" sz="2500" b="1">
                <a:solidFill>
                  <a:prstClr val="black"/>
                </a:solidFill>
                <a:latin typeface="Times New Roman" panose="02020603050405020304" pitchFamily="18" charset="0"/>
              </a:rPr>
              <a:t>ACTION</a:t>
            </a:r>
            <a:endParaRPr kumimoji="1" lang="en-US" altLang="zh-CN" sz="2500" b="1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805364" y="4208464"/>
            <a:ext cx="1927225" cy="676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/>
          <a:lstStyle/>
          <a:p>
            <a:pPr algn="ctr" defTabSz="914400">
              <a:lnSpc>
                <a:spcPts val="2500"/>
              </a:lnSpc>
              <a:defRPr/>
            </a:pPr>
            <a:r>
              <a:rPr kumimoji="1" lang="zh-CN" altLang="en-US" sz="2800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转移表</a:t>
            </a:r>
            <a:endParaRPr kumimoji="1" lang="zh-CN" altLang="en-US" sz="2800" b="1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914400">
              <a:lnSpc>
                <a:spcPts val="2500"/>
              </a:lnSpc>
              <a:defRPr/>
            </a:pPr>
            <a:r>
              <a:rPr kumimoji="1" lang="en-US" altLang="zh-CN" sz="2500" b="1">
                <a:solidFill>
                  <a:prstClr val="black"/>
                </a:solidFill>
                <a:latin typeface="Times New Roman" panose="02020603050405020304" pitchFamily="18" charset="0"/>
              </a:rPr>
              <a:t>GOTO</a:t>
            </a:r>
            <a:endParaRPr kumimoji="1" lang="en-US" altLang="zh-CN" sz="2500" b="1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7092950" y="2476501"/>
            <a:ext cx="1979613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/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产生式序列</a:t>
            </a:r>
            <a:endParaRPr kumimoji="1" lang="zh-CN" altLang="en-US" sz="28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84163" y="1733551"/>
            <a:ext cx="2127250" cy="477696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defRPr/>
            </a:pPr>
            <a:r>
              <a:rPr kumimoji="1" lang="zh-CN" altLang="en-US" sz="25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r>
              <a:rPr kumimoji="1" lang="zh-CN" altLang="en-US" sz="2500" b="1" dirty="0">
                <a:solidFill>
                  <a:prstClr val="white">
                    <a:lumMod val="50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/符号</a:t>
            </a:r>
            <a:r>
              <a:rPr kumimoji="1" lang="zh-CN" altLang="en-US" sz="25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</a:t>
            </a:r>
            <a:endParaRPr kumimoji="1" lang="zh-CN" altLang="en-US" sz="25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643314" y="642938"/>
            <a:ext cx="221615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kumimoji="1" lang="zh-CN" altLang="en-US" sz="2800" b="1">
                <a:solidFill>
                  <a:srgbClr val="000000"/>
                </a:solidFill>
                <a:latin typeface="华文楷体 (正文)"/>
                <a:ea typeface="楷体" panose="02010609060101010101" pitchFamily="49" charset="-122"/>
              </a:rPr>
              <a:t>输入缓冲区</a:t>
            </a:r>
            <a:endParaRPr kumimoji="1" lang="zh-CN" altLang="en-US" sz="2800" b="1">
              <a:solidFill>
                <a:srgbClr val="000000"/>
              </a:solidFill>
              <a:latin typeface="华文楷体 (正文)"/>
              <a:ea typeface="楷体" panose="02010609060101010101" pitchFamily="49" charset="-122"/>
            </a:endParaRP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2643188" y="4071939"/>
            <a:ext cx="4286250" cy="92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7072314" y="4262438"/>
            <a:ext cx="149225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kumimoji="1"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</a:t>
            </a:r>
            <a:endParaRPr kumimoji="1" lang="zh-CN" altLang="en-US" sz="28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020" name="Rectangle 13"/>
          <p:cNvSpPr>
            <a:spLocks noChangeArrowheads="1"/>
          </p:cNvSpPr>
          <p:nvPr/>
        </p:nvSpPr>
        <p:spPr bwMode="auto">
          <a:xfrm>
            <a:off x="152401" y="2171701"/>
            <a:ext cx="977900" cy="2676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ctr" defTabSz="914400">
              <a:lnSpc>
                <a:spcPct val="90000"/>
              </a:lnSpc>
              <a:defRPr/>
            </a:pP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32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24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-1</a:t>
            </a:r>
            <a:endParaRPr kumimoji="1" lang="en-US" altLang="zh-CN" sz="24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endParaRPr kumimoji="1" lang="en-US" altLang="zh-CN" sz="24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endParaRPr kumimoji="1" lang="en-US" altLang="zh-CN" sz="24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endParaRPr kumimoji="1" lang="en-US" altLang="zh-CN" sz="24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32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638" name="Rectangle 14"/>
          <p:cNvSpPr>
            <a:spLocks noChangeArrowheads="1"/>
          </p:cNvSpPr>
          <p:nvPr/>
        </p:nvSpPr>
        <p:spPr bwMode="auto">
          <a:xfrm>
            <a:off x="1149351" y="2171701"/>
            <a:ext cx="977900" cy="26812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>
              <a:lnSpc>
                <a:spcPct val="90000"/>
              </a:lnSpc>
              <a:defRPr/>
            </a:pPr>
            <a:r>
              <a:rPr kumimoji="1" lang="en-US" altLang="zh-CN" sz="2400" b="1" i="1" dirty="0" err="1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 err="1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2400" b="1" i="1" dirty="0">
              <a:solidFill>
                <a:prstClr val="white">
                  <a:lumMod val="50000"/>
                </a:prstClr>
              </a:solidFill>
              <a:latin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3200" b="1" baseline="-25000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-1</a:t>
            </a:r>
            <a:endParaRPr kumimoji="1" lang="en-US" altLang="zh-CN" sz="2400" b="1" dirty="0">
              <a:solidFill>
                <a:prstClr val="white">
                  <a:lumMod val="50000"/>
                </a:prstClr>
              </a:solidFill>
              <a:latin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…</a:t>
            </a:r>
            <a:endParaRPr kumimoji="1" lang="en-US" altLang="zh-CN" sz="2400" b="1" i="1" dirty="0">
              <a:solidFill>
                <a:prstClr val="white">
                  <a:lumMod val="50000"/>
                </a:prstClr>
              </a:solidFill>
              <a:latin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…</a:t>
            </a:r>
            <a:endParaRPr kumimoji="1" lang="en-US" altLang="zh-CN" sz="2400" b="1" i="1" dirty="0">
              <a:solidFill>
                <a:prstClr val="white">
                  <a:lumMod val="50000"/>
                </a:prstClr>
              </a:solidFill>
              <a:latin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…</a:t>
            </a:r>
            <a:endParaRPr kumimoji="1" lang="en-US" altLang="zh-CN" sz="2400" b="1" i="1" dirty="0">
              <a:solidFill>
                <a:prstClr val="white">
                  <a:lumMod val="50000"/>
                </a:prstClr>
              </a:solidFill>
              <a:latin typeface="Times New Roman" panose="02020603050405020304" pitchFamily="18" charset="0"/>
            </a:endParaRPr>
          </a:p>
          <a:p>
            <a:pPr algn="ctr" defTabSz="914400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 dirty="0">
              <a:solidFill>
                <a:prstClr val="white">
                  <a:lumMod val="50000"/>
                </a:prstClr>
              </a:solidFill>
              <a:latin typeface="Times New Roman" panose="02020603050405020304" pitchFamily="18" charset="0"/>
            </a:endParaRPr>
          </a:p>
          <a:p>
            <a:pPr algn="ctr" defTabSz="914400"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$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22" name="AutoShape 15"/>
          <p:cNvSpPr>
            <a:spLocks noChangeArrowheads="1"/>
          </p:cNvSpPr>
          <p:nvPr/>
        </p:nvSpPr>
        <p:spPr bwMode="auto">
          <a:xfrm rot="10800000">
            <a:off x="2162175" y="2571750"/>
            <a:ext cx="1143000" cy="28575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23" name="AutoShape 16"/>
          <p:cNvSpPr>
            <a:spLocks noChangeArrowheads="1"/>
          </p:cNvSpPr>
          <p:nvPr/>
        </p:nvSpPr>
        <p:spPr bwMode="auto">
          <a:xfrm rot="10800000">
            <a:off x="4505325" y="1843088"/>
            <a:ext cx="381000" cy="4572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defTabSz="914400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24" name="AutoShape 17"/>
          <p:cNvSpPr>
            <a:spLocks noChangeArrowheads="1"/>
          </p:cNvSpPr>
          <p:nvPr/>
        </p:nvSpPr>
        <p:spPr bwMode="auto">
          <a:xfrm>
            <a:off x="3643313" y="3457576"/>
            <a:ext cx="304800" cy="54292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defTabSz="914400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26" name="AutoShape 19"/>
          <p:cNvSpPr>
            <a:spLocks noChangeArrowheads="1"/>
          </p:cNvSpPr>
          <p:nvPr/>
        </p:nvSpPr>
        <p:spPr bwMode="auto">
          <a:xfrm>
            <a:off x="6227764" y="2571750"/>
            <a:ext cx="915987" cy="285750"/>
          </a:xfrm>
          <a:prstGeom prst="rightArrow">
            <a:avLst>
              <a:gd name="adj1" fmla="val 50000"/>
              <a:gd name="adj2" fmla="val 8500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5624513" y="3457576"/>
            <a:ext cx="304800" cy="54292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defTabSz="914400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35428" y="1"/>
            <a:ext cx="1908572" cy="7790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defTabSz="685800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1875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下推自动机</a:t>
            </a:r>
            <a:endParaRPr lang="en-US" altLang="zh-CN" sz="1875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defTabSz="685800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-US" altLang="zh-CN" sz="1125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1125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Push Down Automata, PDA</a:t>
            </a:r>
            <a:r>
              <a:rPr lang="en-US" altLang="zh-CN" sz="1125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en-US" altLang="zh-CN" sz="1125" b="1" dirty="0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1502" y="771550"/>
            <a:ext cx="192392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≥1}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481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820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en-US" altLang="zh-CN" sz="2500" b="1"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  <a:endParaRPr lang="en-US" altLang="zh-CN" sz="2500" b="1" i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en-US" altLang="zh-CN" sz="2500" b="1"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  <a:endParaRPr lang="en-US" altLang="zh-CN" sz="2500" b="1" i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en-US" altLang="zh-CN" sz="2500" b="1"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endParaRPr lang="en-US" altLang="zh-CN" sz="2500" b="1" i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6" name="AutoShape 20"/>
          <p:cNvSpPr>
            <a:spLocks noChangeArrowheads="1"/>
          </p:cNvSpPr>
          <p:nvPr/>
        </p:nvSpPr>
        <p:spPr bwMode="auto">
          <a:xfrm>
            <a:off x="411163" y="3857625"/>
            <a:ext cx="3517900" cy="785813"/>
          </a:xfrm>
          <a:prstGeom prst="wedgeRoundRectCallout">
            <a:avLst>
              <a:gd name="adj1" fmla="val 44086"/>
              <a:gd name="adj2" fmla="val -8393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sn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</a:t>
            </a:r>
            <a:r>
              <a:rPr kumimoji="1"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将符号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、状态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压入栈</a:t>
            </a:r>
            <a:endParaRPr kumimoji="1"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rn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</a:t>
            </a:r>
            <a:r>
              <a:rPr kumimoji="1"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用第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kumimoji="1"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个产生式进行归约</a:t>
            </a:r>
            <a:endParaRPr kumimoji="1"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/>
                <a:gridCol w="714375"/>
                <a:gridCol w="642938"/>
                <a:gridCol w="647700"/>
                <a:gridCol w="663575"/>
                <a:gridCol w="720725"/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2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</a:tr>
              <a:tr h="40378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686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868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2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/>
                <a:gridCol w="714375"/>
                <a:gridCol w="642938"/>
                <a:gridCol w="647700"/>
                <a:gridCol w="663575"/>
                <a:gridCol w="720725"/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2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</a:tr>
              <a:tr h="40378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  <a:endParaRPr lang="zh-CN" altLang="en-US" sz="3000" b="1">
              <a:solidFill>
                <a:srgbClr val="2D83F4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  <a:endParaRPr lang="zh-CN" altLang="en-US" b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427538" y="4164013"/>
            <a:ext cx="3746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31B6FD"/>
              </a:buClr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lang="en-US" altLang="zh-CN" i="1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813425" y="44434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630863" y="44434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437188" y="44434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411663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2" name="Group 78"/>
          <p:cNvGrpSpPr/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9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94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97531E-6 L -0.11389 -0.0058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-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8" grpId="1"/>
      <p:bldP spid="9" grpId="0"/>
      <p:bldP spid="10" grpId="0"/>
      <p:bldP spid="11" grpId="0"/>
      <p:bldP spid="11" grpId="1"/>
      <p:bldP spid="11" grpId="2"/>
      <p:bldP spid="12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8915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916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  <a:endParaRPr lang="zh-CN" altLang="en-US" sz="3000" b="1">
              <a:solidFill>
                <a:srgbClr val="2D83F4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  <a:endParaRPr lang="zh-CN" altLang="en-US" b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813425" y="44434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630863" y="44434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8920" name="矩形 11"/>
          <p:cNvSpPr>
            <a:spLocks noChangeArrowheads="1"/>
          </p:cNvSpPr>
          <p:nvPr/>
        </p:nvSpPr>
        <p:spPr bwMode="auto">
          <a:xfrm>
            <a:off x="4411663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427538" y="41259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656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8815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17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/>
                <a:gridCol w="714375"/>
                <a:gridCol w="642938"/>
                <a:gridCol w="647700"/>
                <a:gridCol w="663575"/>
                <a:gridCol w="720725"/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2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</a:tr>
              <a:tr h="40378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92" name="矩形 15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38993" name="Group 78"/>
          <p:cNvGrpSpPr/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9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998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78"/>
          <p:cNvGrpSpPr/>
          <p:nvPr/>
        </p:nvGrpSpPr>
        <p:grpSpPr bwMode="auto"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20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97531E-6 L -0.10921 -0.0027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97531E-6 L -0.10695 -0.0027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3" grpId="0"/>
      <p:bldP spid="14" grpId="0"/>
      <p:bldP spid="15" grpId="0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7575"/>
            <a:ext cx="8712200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从分析树的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底部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叶节点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向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顶部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根节点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方向构造分析树</a:t>
            </a:r>
            <a:endParaRPr lang="zh-CN" altLang="en-US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可以看成是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将输入串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归约为文法开始符号</a:t>
            </a:r>
            <a:r>
              <a:rPr lang="en-US" altLang="zh-CN" b="1" i="1" dirty="0">
                <a:solidFill>
                  <a:srgbClr val="2D83F4"/>
                </a:solidFill>
              </a:rPr>
              <a:t>S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的过程</a:t>
            </a:r>
            <a:endParaRPr lang="zh-CN" altLang="en-US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自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顶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向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下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的语法分析采用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最左推导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方式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</a:rPr>
              <a:t>（构造句子的</a:t>
            </a: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最左推导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Symbol" panose="05050102010706020507" pitchFamily="18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    自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底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向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上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的语法分析采用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最左归约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方式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pitchFamily="2" charset="-122"/>
              </a:rPr>
              <a:t>（</a:t>
            </a: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反向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pitchFamily="2" charset="-122"/>
              </a:rPr>
              <a:t>构造句子的</a:t>
            </a: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最右推导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pitchFamily="2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</a:rPr>
              <a:t>自底向上语法分析的通用框架</a:t>
            </a:r>
            <a:endParaRPr lang="en-US" altLang="zh-CN" sz="2300" b="1" dirty="0">
              <a:solidFill>
                <a:srgbClr val="000000"/>
              </a:solidFill>
              <a:latin typeface="华文楷体" panose="02010600040101010101" pitchFamily="2" charset="-122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移入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归约分析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800" b="1" i="1" dirty="0">
                <a:solidFill>
                  <a:srgbClr val="000000"/>
                </a:solidFill>
                <a:ea typeface="宋体" panose="02010600030101010101" pitchFamily="2" charset="-122"/>
              </a:rPr>
              <a:t>Shift-Reduce Parsing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endParaRPr lang="en-US" altLang="zh-CN" sz="18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endParaRPr lang="en-US" altLang="zh-CN" sz="25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83F4"/>
              </a:solidFill>
              <a:latin typeface="华文楷体" panose="02010600040101010101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4.3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自底向上的语法分析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096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964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  <a:endParaRPr lang="zh-CN" altLang="en-US" sz="3000" b="1">
              <a:solidFill>
                <a:srgbClr val="2D83F4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  <a:endParaRPr lang="zh-CN" altLang="en-US" b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859338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643438" y="44434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0968" name="矩形 11"/>
          <p:cNvSpPr>
            <a:spLocks noChangeArrowheads="1"/>
          </p:cNvSpPr>
          <p:nvPr/>
        </p:nvSpPr>
        <p:spPr bwMode="auto">
          <a:xfrm>
            <a:off x="4411663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0969" name="矩形 12"/>
          <p:cNvSpPr>
            <a:spLocks noChangeArrowheads="1"/>
          </p:cNvSpPr>
          <p:nvPr/>
        </p:nvSpPr>
        <p:spPr bwMode="auto">
          <a:xfrm>
            <a:off x="4427538" y="41259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656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8815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18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/>
                <a:gridCol w="714375"/>
                <a:gridCol w="642938"/>
                <a:gridCol w="647700"/>
                <a:gridCol w="663575"/>
                <a:gridCol w="720725"/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2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</a:tr>
              <a:tr h="40378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40" name="矩形 12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41041" name="Group 78"/>
          <p:cNvGrpSpPr/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7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050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042" name="Group 78"/>
          <p:cNvGrpSpPr/>
          <p:nvPr/>
        </p:nvGrpSpPr>
        <p:grpSpPr bwMode="auto"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21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048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" name="Group 84"/>
          <p:cNvGrpSpPr/>
          <p:nvPr/>
        </p:nvGrpSpPr>
        <p:grpSpPr bwMode="auto">
          <a:xfrm>
            <a:off x="2174875" y="3524250"/>
            <a:ext cx="525463" cy="1063625"/>
            <a:chOff x="1292" y="2662"/>
            <a:chExt cx="331" cy="1417"/>
          </a:xfrm>
        </p:grpSpPr>
        <p:sp>
          <p:nvSpPr>
            <p:cNvPr id="22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046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4" grpId="0"/>
      <p:bldP spid="16" grpId="0"/>
      <p:bldP spid="1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301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012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  <a:endParaRPr lang="zh-CN" altLang="en-US" sz="3000" b="1">
              <a:solidFill>
                <a:srgbClr val="2D83F4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  <a:endParaRPr lang="zh-CN" altLang="en-US" b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686300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411663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427538" y="41259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706938" y="41259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17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/>
                <a:gridCol w="714375"/>
                <a:gridCol w="642938"/>
                <a:gridCol w="647700"/>
                <a:gridCol w="663575"/>
                <a:gridCol w="720725"/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2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</a:tr>
              <a:tr h="40378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86" name="矩形 10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43087" name="Group 78"/>
          <p:cNvGrpSpPr/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5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100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088" name="Group 78"/>
          <p:cNvGrpSpPr/>
          <p:nvPr/>
        </p:nvGrpSpPr>
        <p:grpSpPr bwMode="auto"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20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098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089" name="Group 84"/>
          <p:cNvGrpSpPr/>
          <p:nvPr/>
        </p:nvGrpSpPr>
        <p:grpSpPr bwMode="auto">
          <a:xfrm>
            <a:off x="2174875" y="3524250"/>
            <a:ext cx="525463" cy="1063625"/>
            <a:chOff x="1292" y="2662"/>
            <a:chExt cx="331" cy="1417"/>
          </a:xfrm>
        </p:grpSpPr>
        <p:sp>
          <p:nvSpPr>
            <p:cNvPr id="23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Line 69"/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096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" name="Group 84"/>
          <p:cNvGrpSpPr/>
          <p:nvPr/>
        </p:nvGrpSpPr>
        <p:grpSpPr bwMode="auto">
          <a:xfrm>
            <a:off x="1906588" y="3076575"/>
            <a:ext cx="328612" cy="857250"/>
            <a:chOff x="1292" y="2662"/>
            <a:chExt cx="207" cy="1142"/>
          </a:xfrm>
        </p:grpSpPr>
        <p:sp>
          <p:nvSpPr>
            <p:cNvPr id="2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95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Line 69"/>
            <p:cNvSpPr>
              <a:spLocks noChangeShapeType="1"/>
            </p:cNvSpPr>
            <p:nvPr/>
          </p:nvSpPr>
          <p:spPr bwMode="auto">
            <a:xfrm flipV="1">
              <a:off x="1347" y="3184"/>
              <a:ext cx="27" cy="6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093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07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3" grpId="0"/>
      <p:bldP spid="16" grpId="0"/>
      <p:bldP spid="1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505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060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  <a:endParaRPr lang="zh-CN" altLang="en-US" sz="3000" b="1">
              <a:solidFill>
                <a:srgbClr val="2D83F4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  <a:endParaRPr lang="zh-CN" altLang="en-US" b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427538" y="4443413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4497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14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/>
                <a:gridCol w="714375"/>
                <a:gridCol w="642938"/>
                <a:gridCol w="647700"/>
                <a:gridCol w="663575"/>
                <a:gridCol w="720725"/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2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</a:tr>
              <a:tr h="40378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32" name="矩形 9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45133" name="Group 78"/>
          <p:cNvGrpSpPr/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2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14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134" name="Group 78"/>
          <p:cNvGrpSpPr/>
          <p:nvPr/>
        </p:nvGrpSpPr>
        <p:grpSpPr bwMode="auto"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17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144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135" name="Group 84"/>
          <p:cNvGrpSpPr/>
          <p:nvPr/>
        </p:nvGrpSpPr>
        <p:grpSpPr bwMode="auto">
          <a:xfrm>
            <a:off x="2174875" y="3524250"/>
            <a:ext cx="525463" cy="1063625"/>
            <a:chOff x="1292" y="2662"/>
            <a:chExt cx="331" cy="1417"/>
          </a:xfrm>
        </p:grpSpPr>
        <p:sp>
          <p:nvSpPr>
            <p:cNvPr id="20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Line 69"/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142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latin typeface="Times New Roman" panose="02020603050405020304" pitchFamily="18" charset="0"/>
                </a:rPr>
                <a:t>B</a:t>
              </a:r>
              <a:endParaRPr kumimoji="1" lang="en-US" altLang="zh-CN" sz="2000" b="1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136" name="Group 84"/>
          <p:cNvGrpSpPr/>
          <p:nvPr/>
        </p:nvGrpSpPr>
        <p:grpSpPr bwMode="auto">
          <a:xfrm>
            <a:off x="1906588" y="3076575"/>
            <a:ext cx="328612" cy="857250"/>
            <a:chOff x="1292" y="2662"/>
            <a:chExt cx="207" cy="1142"/>
          </a:xfrm>
        </p:grpSpPr>
        <p:sp>
          <p:nvSpPr>
            <p:cNvPr id="24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95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Line 69"/>
            <p:cNvSpPr>
              <a:spLocks noChangeShapeType="1"/>
            </p:cNvSpPr>
            <p:nvPr/>
          </p:nvSpPr>
          <p:spPr bwMode="auto">
            <a:xfrm flipV="1">
              <a:off x="1347" y="3184"/>
              <a:ext cx="27" cy="6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139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07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481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820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0" lang="en-US" altLang="zh-CN" sz="2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kumimoji="0" lang="en-US" altLang="zh-CN" sz="2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  <a:buFontTx/>
              <a:buNone/>
              <a:defRPr/>
            </a:pP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①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  <a:endParaRPr kumimoji="0" lang="en-US" altLang="zh-CN" sz="25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  <a:buFontTx/>
              <a:buNone/>
              <a:defRPr/>
            </a:pP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②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  <a:endParaRPr kumimoji="0" lang="en-US" altLang="zh-CN" sz="25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  <a:buFontTx/>
              <a:buNone/>
              <a:defRPr/>
            </a:pP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③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endParaRPr kumimoji="0" lang="en-US" altLang="zh-CN" sz="25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22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/>
                <a:gridCol w="714375"/>
                <a:gridCol w="642938"/>
                <a:gridCol w="647700"/>
                <a:gridCol w="663575"/>
                <a:gridCol w="720725"/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2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</a:tr>
              <a:tr h="40378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340376" y="4024759"/>
            <a:ext cx="445955" cy="683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4265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kumimoji="1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7382" y="4040593"/>
            <a:ext cx="445955" cy="683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4265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endParaRPr kumimoji="1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886577" y="4409047"/>
            <a:ext cx="1470559" cy="18497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91001" y="3758471"/>
            <a:ext cx="458780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265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70105" y="4312635"/>
            <a:ext cx="550151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265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00" y="3912542"/>
            <a:ext cx="10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72200" y="4477115"/>
            <a:ext cx="10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分析器的工作过程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90550" y="2928938"/>
            <a:ext cx="7267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</a:t>
            </a: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kumimoji="1" lang="en-US" altLang="zh-CN" sz="2500" b="1">
                <a:solidFill>
                  <a:srgbClr val="000000"/>
                </a:solidFill>
                <a:latin typeface="Times New Roman" panose="02020603050405020304" pitchFamily="18" charset="0"/>
              </a:rPr>
              <a:t>ACTION [</a:t>
            </a:r>
            <a:r>
              <a:rPr kumimoji="1"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500" b="1">
                <a:solidFill>
                  <a:srgbClr val="000000"/>
                </a:solidFill>
                <a:latin typeface="Times New Roman" panose="02020603050405020304" pitchFamily="18" charset="0"/>
              </a:rPr>
              <a:t>]= s</a:t>
            </a:r>
            <a:r>
              <a:rPr kumimoji="1"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5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那么格局变为：</a:t>
            </a:r>
            <a:endParaRPr kumimoji="1" lang="zh-CN" altLang="en-US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86050" y="3378200"/>
            <a:ext cx="3757613" cy="811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5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5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28625" y="798513"/>
            <a:ext cx="800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endParaRPr kumimoji="1" lang="zh-CN" altLang="en-US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66725" y="1643063"/>
            <a:ext cx="85344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  <a:endParaRPr kumimoji="1" lang="zh-CN" altLang="en-US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86050" y="10223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400" b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	       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86050" y="18859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800" b="1" i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 build="allAtOnce"/>
      <p:bldP spid="5" grpId="0" animBg="1"/>
      <p:bldP spid="5" grpId="1" animBg="1"/>
      <p:bldP spid="13" grpId="0"/>
      <p:bldP spid="14" grpId="0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62" name="Text Box 6"/>
          <p:cNvSpPr txBox="1">
            <a:spLocks noChangeArrowheads="1"/>
          </p:cNvSpPr>
          <p:nvPr/>
        </p:nvSpPr>
        <p:spPr bwMode="auto">
          <a:xfrm>
            <a:off x="684213" y="2643188"/>
            <a:ext cx="8316912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</a:rPr>
              <a:t>②</a:t>
            </a:r>
            <a:r>
              <a:rPr kumimoji="1" lang="zh-CN" altLang="en-US" sz="23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</a:rPr>
              <a:t>]= rx </a:t>
            </a:r>
            <a:r>
              <a:rPr kumimoji="1" lang="zh-CN" altLang="en-US" sz="23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表示用第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kumimoji="1" lang="zh-CN" altLang="en-US" sz="23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个产生式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</a:t>
            </a:r>
            <a:r>
              <a:rPr kumimoji="1" lang="en-US" altLang="zh-CN" sz="23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-(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k</a:t>
            </a:r>
            <a:r>
              <a:rPr kumimoji="1" lang="en-US" altLang="zh-CN" sz="23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-1)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…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   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</a:t>
            </a:r>
            <a:endParaRPr kumimoji="1" lang="en-US" altLang="zh-CN" sz="23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kumimoji="1" lang="zh-CN" altLang="en-US" sz="23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进行归约，那么格局变为：</a:t>
            </a:r>
            <a:endParaRPr kumimoji="1" lang="zh-CN" altLang="en-US" sz="23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864263" name="Text Box 7"/>
          <p:cNvSpPr txBox="1">
            <a:spLocks noChangeArrowheads="1"/>
          </p:cNvSpPr>
          <p:nvPr/>
        </p:nvSpPr>
        <p:spPr bwMode="auto">
          <a:xfrm>
            <a:off x="4937125" y="3160713"/>
            <a:ext cx="3757613" cy="693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-k</a:t>
            </a:r>
            <a:endParaRPr kumimoji="1" lang="en-US" altLang="zh-CN" sz="2500" b="1" i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-k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kumimoji="1" lang="en-US" altLang="zh-CN" sz="25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4264" name="Text Box 8"/>
          <p:cNvSpPr txBox="1">
            <a:spLocks noChangeArrowheads="1"/>
          </p:cNvSpPr>
          <p:nvPr/>
        </p:nvSpPr>
        <p:spPr bwMode="auto">
          <a:xfrm>
            <a:off x="938213" y="3940175"/>
            <a:ext cx="88185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GOTO[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3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，那么格局变为：</a:t>
            </a:r>
            <a:endParaRPr kumimoji="1" lang="en-US" altLang="zh-CN" sz="2300" b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分析器的工作过程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49158" name="Text Box 3"/>
          <p:cNvSpPr txBox="1">
            <a:spLocks noChangeArrowheads="1"/>
          </p:cNvSpPr>
          <p:nvPr/>
        </p:nvSpPr>
        <p:spPr bwMode="auto">
          <a:xfrm>
            <a:off x="428625" y="798513"/>
            <a:ext cx="800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endParaRPr kumimoji="1" lang="zh-CN" altLang="en-US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159" name="Text Box 4"/>
          <p:cNvSpPr txBox="1">
            <a:spLocks noChangeArrowheads="1"/>
          </p:cNvSpPr>
          <p:nvPr/>
        </p:nvSpPr>
        <p:spPr bwMode="auto">
          <a:xfrm>
            <a:off x="466725" y="1643063"/>
            <a:ext cx="85344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  <a:endParaRPr kumimoji="1" lang="zh-CN" altLang="en-US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86050" y="10223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400" b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	       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86050" y="18859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800" b="1" i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37125" y="4427538"/>
            <a:ext cx="3757613" cy="682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-k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y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5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-k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$</a:t>
            </a:r>
            <a:endParaRPr kumimoji="1" lang="en-US" altLang="zh-CN" sz="2500" b="1" i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64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64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64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62" grpId="0"/>
      <p:bldP spid="864262" grpId="1"/>
      <p:bldP spid="864263" grpId="0" animBg="1"/>
      <p:bldP spid="864263" grpId="1" animBg="1"/>
      <p:bldP spid="864264" grpId="0"/>
      <p:bldP spid="864264" grpId="1"/>
      <p:bldP spid="4" grpId="0" animBg="1"/>
      <p:bldP spid="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60" name="Rectangle 8"/>
          <p:cNvSpPr>
            <a:spLocks noGrp="1" noChangeArrowheads="1"/>
          </p:cNvSpPr>
          <p:nvPr>
            <p:ph idx="1"/>
          </p:nvPr>
        </p:nvSpPr>
        <p:spPr>
          <a:xfrm>
            <a:off x="657225" y="2928938"/>
            <a:ext cx="7772400" cy="1433512"/>
          </a:xfrm>
        </p:spPr>
        <p:txBody>
          <a:bodyPr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kumimoji="1"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③</a:t>
            </a:r>
            <a:r>
              <a:rPr kumimoji="1"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300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m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]=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acc</a:t>
            </a:r>
            <a:r>
              <a:rPr lang="zh-CN" altLang="en-US" sz="2500" b="1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那么分析成功</a:t>
            </a:r>
            <a:endParaRPr kumimoji="1" lang="zh-CN" altLang="en-US" sz="25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kumimoji="1"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④</a:t>
            </a:r>
            <a:r>
              <a:rPr kumimoji="1"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300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m 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]=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err</a:t>
            </a:r>
            <a:r>
              <a:rPr lang="zh-CN" altLang="en-US" sz="2500" b="1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，</a:t>
            </a:r>
            <a:r>
              <a:rPr kumimoji="1"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那么出现语法错误</a:t>
            </a:r>
            <a:endParaRPr kumimoji="1" lang="en-US" altLang="zh-CN" sz="25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分析器的工作过程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428625" y="798513"/>
            <a:ext cx="800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endParaRPr kumimoji="1" lang="zh-CN" altLang="en-US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466725" y="1643063"/>
            <a:ext cx="85344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  <a:endParaRPr kumimoji="1" lang="zh-CN" altLang="en-US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86050" y="10223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400" b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	       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86050" y="18859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800" b="1" i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6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-57150" y="714375"/>
            <a:ext cx="9129713" cy="1714500"/>
          </a:xfrm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>
                <a:solidFill>
                  <a:schemeClr val="tx1"/>
                </a:solidFill>
              </a:rPr>
              <a:t>输入：串</a:t>
            </a:r>
            <a:r>
              <a:rPr lang="en-US" altLang="zh-CN" sz="1600" b="1" i="1">
                <a:solidFill>
                  <a:schemeClr val="tx1"/>
                </a:solidFill>
              </a:rPr>
              <a:t>w</a:t>
            </a:r>
            <a:r>
              <a:rPr lang="zh-CN" altLang="en-US" sz="1600" b="1">
                <a:solidFill>
                  <a:schemeClr val="tx1"/>
                </a:solidFill>
              </a:rPr>
              <a:t>和</a:t>
            </a:r>
            <a:r>
              <a:rPr lang="en-US" altLang="zh-CN" sz="1600" b="1" i="1">
                <a:solidFill>
                  <a:schemeClr val="tx1"/>
                </a:solidFill>
              </a:rPr>
              <a:t>LR</a:t>
            </a:r>
            <a:r>
              <a:rPr lang="zh-CN" altLang="en-US" sz="1600" b="1">
                <a:solidFill>
                  <a:schemeClr val="tx1"/>
                </a:solidFill>
              </a:rPr>
              <a:t>语法分析表，该表描述了文法</a:t>
            </a:r>
            <a:r>
              <a:rPr lang="en-US" altLang="zh-CN" sz="1600" b="1" i="1">
                <a:solidFill>
                  <a:schemeClr val="tx1"/>
                </a:solidFill>
              </a:rPr>
              <a:t>G</a:t>
            </a:r>
            <a:r>
              <a:rPr lang="zh-CN" altLang="en-US" sz="1600" b="1">
                <a:solidFill>
                  <a:schemeClr val="tx1"/>
                </a:solidFill>
              </a:rPr>
              <a:t>的</a:t>
            </a:r>
            <a:r>
              <a:rPr lang="en-US" altLang="zh-CN" sz="1600" b="1">
                <a:solidFill>
                  <a:schemeClr val="tx1"/>
                </a:solidFill>
              </a:rPr>
              <a:t>ACTION</a:t>
            </a:r>
            <a:r>
              <a:rPr lang="zh-CN" altLang="en-US" sz="1600" b="1">
                <a:solidFill>
                  <a:schemeClr val="tx1"/>
                </a:solidFill>
              </a:rPr>
              <a:t>函数和</a:t>
            </a:r>
            <a:r>
              <a:rPr lang="en-US" altLang="zh-CN" sz="1600" b="1">
                <a:solidFill>
                  <a:schemeClr val="tx1"/>
                </a:solidFill>
              </a:rPr>
              <a:t>GOTO</a:t>
            </a:r>
            <a:r>
              <a:rPr lang="zh-CN" altLang="en-US" sz="1600" b="1">
                <a:solidFill>
                  <a:schemeClr val="tx1"/>
                </a:solidFill>
              </a:rPr>
              <a:t>函数。</a:t>
            </a:r>
            <a:r>
              <a:rPr lang="en-US" altLang="zh-CN" sz="1600" b="1">
                <a:solidFill>
                  <a:schemeClr val="tx1"/>
                </a:solidFill>
              </a:rPr>
              <a:t> </a:t>
            </a:r>
            <a:endParaRPr lang="en-US" altLang="zh-CN" sz="1600" b="1">
              <a:solidFill>
                <a:schemeClr val="tx1"/>
              </a:solidFill>
            </a:endParaRPr>
          </a:p>
          <a:p>
            <a:pPr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>
                <a:solidFill>
                  <a:schemeClr val="tx1"/>
                </a:solidFill>
              </a:rPr>
              <a:t>输出：如果</a:t>
            </a:r>
            <a:r>
              <a:rPr lang="en-US" altLang="zh-CN" sz="1600" b="1" i="1">
                <a:solidFill>
                  <a:schemeClr val="tx1"/>
                </a:solidFill>
              </a:rPr>
              <a:t>w</a:t>
            </a:r>
            <a:r>
              <a:rPr lang="zh-CN" altLang="en-US" sz="1600" b="1">
                <a:solidFill>
                  <a:schemeClr val="tx1"/>
                </a:solidFill>
              </a:rPr>
              <a:t>在</a:t>
            </a:r>
            <a:r>
              <a:rPr lang="en-US" altLang="zh-CN" sz="1600" b="1">
                <a:solidFill>
                  <a:schemeClr val="tx1"/>
                </a:solidFill>
              </a:rPr>
              <a:t> </a:t>
            </a:r>
            <a:r>
              <a:rPr lang="en-US" altLang="zh-CN" sz="1600" b="1" i="1">
                <a:solidFill>
                  <a:schemeClr val="tx1"/>
                </a:solidFill>
              </a:rPr>
              <a:t>L</a:t>
            </a:r>
            <a:r>
              <a:rPr lang="en-US" altLang="zh-CN" sz="1600" b="1">
                <a:solidFill>
                  <a:schemeClr val="tx1"/>
                </a:solidFill>
              </a:rPr>
              <a:t>(</a:t>
            </a:r>
            <a:r>
              <a:rPr lang="en-US" altLang="zh-CN" sz="1600" b="1" i="1">
                <a:solidFill>
                  <a:schemeClr val="tx1"/>
                </a:solidFill>
              </a:rPr>
              <a:t>G</a:t>
            </a:r>
            <a:r>
              <a:rPr lang="en-US" altLang="zh-CN" sz="1600" b="1">
                <a:solidFill>
                  <a:schemeClr val="tx1"/>
                </a:solidFill>
              </a:rPr>
              <a:t>)</a:t>
            </a:r>
            <a:r>
              <a:rPr lang="zh-CN" altLang="en-US" sz="1600" b="1">
                <a:solidFill>
                  <a:schemeClr val="tx1"/>
                </a:solidFill>
              </a:rPr>
              <a:t>中，则输出</a:t>
            </a:r>
            <a:r>
              <a:rPr lang="en-US" altLang="zh-CN" sz="1600" b="1" i="1">
                <a:solidFill>
                  <a:schemeClr val="tx1"/>
                </a:solidFill>
              </a:rPr>
              <a:t>w</a:t>
            </a:r>
            <a:r>
              <a:rPr lang="zh-CN" altLang="en-US" sz="1600" b="1">
                <a:solidFill>
                  <a:schemeClr val="tx1"/>
                </a:solidFill>
              </a:rPr>
              <a:t>的自底向上语法分析过程中的归约步骤；否则给出一个错误指示。</a:t>
            </a:r>
            <a:endParaRPr lang="en-US" altLang="zh-CN" sz="1600" b="1">
              <a:solidFill>
                <a:schemeClr val="tx1"/>
              </a:solidFill>
            </a:endParaRPr>
          </a:p>
          <a:p>
            <a:pPr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>
                <a:solidFill>
                  <a:schemeClr val="tx1"/>
                </a:solidFill>
              </a:rPr>
              <a:t>方法：初始时，语法分析器栈中的内容为初始状态</a:t>
            </a:r>
            <a:r>
              <a:rPr lang="en-US" altLang="zh-CN" sz="1600" b="1" i="1">
                <a:solidFill>
                  <a:schemeClr val="tx1"/>
                </a:solidFill>
              </a:rPr>
              <a:t>s</a:t>
            </a:r>
            <a:r>
              <a:rPr lang="en-US" altLang="zh-CN" sz="1600" b="1" baseline="-25000">
                <a:solidFill>
                  <a:schemeClr val="tx1"/>
                </a:solidFill>
              </a:rPr>
              <a:t>0</a:t>
            </a:r>
            <a:r>
              <a:rPr lang="zh-CN" altLang="en-US" sz="1600" b="1">
                <a:solidFill>
                  <a:schemeClr val="tx1"/>
                </a:solidFill>
              </a:rPr>
              <a:t>，输入缓冲区中的内容为</a:t>
            </a:r>
            <a:r>
              <a:rPr lang="en-US" altLang="zh-CN" sz="1600" b="1" i="1">
                <a:solidFill>
                  <a:schemeClr val="tx1"/>
                </a:solidFill>
              </a:rPr>
              <a:t>w</a:t>
            </a:r>
            <a:r>
              <a:rPr lang="en-US" altLang="zh-CN" sz="1600" b="1">
                <a:solidFill>
                  <a:schemeClr val="tx1"/>
                </a:solidFill>
              </a:rPr>
              <a:t>$</a:t>
            </a:r>
            <a:r>
              <a:rPr lang="zh-CN" altLang="en-US" sz="1600" b="1">
                <a:solidFill>
                  <a:schemeClr val="tx1"/>
                </a:solidFill>
              </a:rPr>
              <a:t>。然后，语法分析器执行下面的程序：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分析算法</a:t>
            </a:r>
            <a:endParaRPr lang="zh-CN" altLang="en-US" sz="300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8" name="内容占位符 1"/>
          <p:cNvSpPr txBox="1"/>
          <p:nvPr/>
        </p:nvSpPr>
        <p:spPr bwMode="auto">
          <a:xfrm>
            <a:off x="2500313" y="1714500"/>
            <a:ext cx="6072187" cy="3298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令</a:t>
            </a:r>
            <a:r>
              <a:rPr lang="en-US" altLang="zh-CN" sz="16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en-US" altLang="zh-CN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w</a:t>
            </a:r>
            <a:r>
              <a:rPr kumimoji="1" lang="en-US" altLang="zh-CN" sz="1600" b="1">
                <a:latin typeface="Times New Roman" panose="02020603050405020304" pitchFamily="18" charset="0"/>
              </a:rPr>
              <a:t>$</a:t>
            </a:r>
            <a:r>
              <a:rPr kumimoji="1" lang="zh-CN" altLang="en-US" sz="1600" b="1">
                <a:latin typeface="华文楷体" panose="02010600040101010101" pitchFamily="2" charset="-122"/>
                <a:ea typeface="华文楷体" panose="02010600040101010101" pitchFamily="2" charset="-122"/>
              </a:rPr>
              <a:t>的第一个符号；</a:t>
            </a:r>
            <a:endParaRPr kumimoji="1" lang="en-US" altLang="zh-CN" sz="16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l-GR" altLang="zh-CN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while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(1) { /*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永远重复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*/ </a:t>
            </a:r>
            <a:endParaRPr lang="en-US" altLang="zh-CN" sz="16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令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是栈顶的状态；</a:t>
            </a:r>
            <a:endParaRPr lang="en-US" altLang="zh-CN" sz="16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if ( ACTION [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]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= st ) {</a:t>
            </a:r>
            <a:endParaRPr lang="en-US" altLang="zh-CN" sz="16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将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t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压入栈中；</a:t>
            </a:r>
            <a:endParaRPr lang="en-US" altLang="zh-CN" sz="16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令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为下一个输入符号；</a:t>
            </a:r>
            <a:endParaRPr lang="en-US" altLang="zh-CN" sz="16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} else  if (ACTION [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]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归约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 i="1">
                <a:latin typeface="Times New Roman" panose="02020603050405020304" pitchFamily="18" charset="0"/>
              </a:rPr>
              <a:t> →</a:t>
            </a:r>
            <a:r>
              <a:rPr lang="el-GR" altLang="zh-CN" sz="1600" b="1" i="1">
                <a:latin typeface="Times New Roman" panose="02020603050405020304" pitchFamily="18" charset="0"/>
              </a:rPr>
              <a:t> β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) {</a:t>
            </a:r>
            <a:endParaRPr lang="en-US" altLang="zh-CN" sz="16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</a:t>
            </a:r>
            <a:r>
              <a:rPr lang="zh-CN" altLang="en-US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从栈中弹出│ </a:t>
            </a:r>
            <a:r>
              <a:rPr lang="el-GR" altLang="zh-CN" sz="1600" b="1" i="1">
                <a:latin typeface="Times New Roman" panose="02020603050405020304" pitchFamily="18" charset="0"/>
              </a:rPr>
              <a:t>β </a:t>
            </a:r>
            <a:r>
              <a:rPr lang="zh-CN" altLang="en-US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│个符号；</a:t>
            </a:r>
            <a:endParaRPr lang="en-US" altLang="zh-CN" sz="16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</a:t>
            </a:r>
            <a:r>
              <a:rPr lang="zh-CN" altLang="en-US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将</a:t>
            </a:r>
            <a:r>
              <a:rPr lang="en-US" altLang="zh-CN" sz="1600" b="1">
                <a:latin typeface="Times New Roman" panose="02020603050405020304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[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t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]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压入栈中；</a:t>
            </a:r>
            <a:endParaRPr lang="en-US" altLang="zh-CN" sz="16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输出产生式 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 i="1">
                <a:latin typeface="Times New Roman" panose="02020603050405020304" pitchFamily="18" charset="0"/>
              </a:rPr>
              <a:t> →</a:t>
            </a:r>
            <a:r>
              <a:rPr lang="el-GR" altLang="zh-CN" sz="1600" b="1" i="1">
                <a:latin typeface="Times New Roman" panose="02020603050405020304" pitchFamily="18" charset="0"/>
              </a:rPr>
              <a:t> β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  <a:endParaRPr lang="en-US" altLang="zh-CN" sz="16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} else  if (ACTION [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]</a:t>
            </a:r>
            <a:r>
              <a:rPr lang="en-US" altLang="zh-CN" sz="1600" b="1" i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接受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) break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/* 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语法分析完成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*/</a:t>
            </a:r>
            <a:endParaRPr lang="en-US" altLang="zh-CN" sz="16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else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</a:rPr>
              <a:t>调用错误恢复例程；</a:t>
            </a: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lang="en-US" altLang="zh-CN" sz="16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</a:rPr>
              <a:t>       }</a:t>
            </a:r>
            <a:endParaRPr lang="en-US" altLang="zh-CN" sz="1600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857250"/>
            <a:ext cx="5927725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en-US" altLang="zh-CN" sz="3000" b="1">
                <a:solidFill>
                  <a:schemeClr val="tx1"/>
                </a:solidFill>
                <a:cs typeface="Times New Roman" panose="02020603050405020304" pitchFamily="18" charset="0"/>
              </a:rPr>
              <a:t>(0)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分析</a:t>
            </a:r>
            <a:endParaRPr lang="en-US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SLR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分析</a:t>
            </a:r>
            <a:endParaRPr lang="zh-CN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en-US" altLang="zh-CN" sz="3000" b="1">
                <a:solidFill>
                  <a:schemeClr val="tx1"/>
                </a:solidFill>
                <a:cs typeface="Times New Roman" panose="02020603050405020304" pitchFamily="18" charset="0"/>
              </a:rPr>
              <a:t>(1)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分析</a:t>
            </a:r>
            <a:endParaRPr lang="zh-CN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LALR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分析</a:t>
            </a:r>
            <a:endParaRPr lang="zh-CN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defRPr/>
            </a:pPr>
            <a:endParaRPr lang="zh-CN" altLang="en-US" sz="28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/>
              <a:cs typeface="Times New Roman" panose="02020603050405020304" pitchFamily="18" charset="0"/>
            </a:endParaRPr>
          </a:p>
        </p:txBody>
      </p:sp>
      <p:sp>
        <p:nvSpPr>
          <p:cNvPr id="5529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如何构造给定文法的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分析表？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46175"/>
            <a:ext cx="8307387" cy="3225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右部某位置标有圆点的产生式称为相应文法的一个</a:t>
            </a:r>
            <a:r>
              <a:rPr lang="en-US" altLang="zh-CN" sz="2500" b="1" i="1">
                <a:solidFill>
                  <a:srgbClr val="FF0000"/>
                </a:solidFill>
              </a:rPr>
              <a:t>LR</a:t>
            </a:r>
            <a:r>
              <a:rPr lang="en-US" altLang="zh-CN" sz="2500" b="1">
                <a:solidFill>
                  <a:srgbClr val="FF0000"/>
                </a:solidFill>
              </a:rPr>
              <a:t>(0)</a:t>
            </a:r>
            <a:r>
              <a:rPr lang="zh-CN" altLang="en-US" sz="2500" b="1">
                <a:solidFill>
                  <a:srgbClr val="FF0000"/>
                </a:solidFill>
              </a:rPr>
              <a:t>项目</a:t>
            </a:r>
            <a:r>
              <a:rPr lang="zh-CN" altLang="en-US" sz="2500" b="1">
                <a:solidFill>
                  <a:schemeClr val="tx1"/>
                </a:solidFill>
              </a:rPr>
              <a:t>（简称为项目）</a:t>
            </a: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				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500" b="1"/>
              <a:t>·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endParaRPr lang="en-US" altLang="zh-CN" sz="2500" b="1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lvl="1" eaLnBrk="1" hangingPunct="1">
              <a:lnSpc>
                <a:spcPts val="2500"/>
              </a:lnSpc>
              <a:buFont typeface="Symbol" panose="05050102010706020507" pitchFamily="18" charset="2"/>
              <a:buNone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例：</a:t>
            </a:r>
            <a:r>
              <a:rPr lang="en-US" altLang="zh-CN" sz="2500" b="1" i="1">
                <a:solidFill>
                  <a:schemeClr val="tx1"/>
                </a:solidFill>
              </a:rPr>
              <a:t>S</a:t>
            </a:r>
            <a:r>
              <a:rPr lang="en-US" altLang="zh-CN" sz="2500" b="1">
                <a:solidFill>
                  <a:schemeClr val="tx1"/>
                </a:solidFill>
              </a:rPr>
              <a:t>→</a:t>
            </a:r>
            <a:r>
              <a:rPr lang="en-US" altLang="zh-CN" sz="2500" b="1" i="1">
                <a:solidFill>
                  <a:schemeClr val="tx1"/>
                </a:solidFill>
              </a:rPr>
              <a:t>bBB</a:t>
            </a:r>
            <a:r>
              <a:rPr lang="en-US" altLang="zh-CN" sz="2500" b="1">
                <a:solidFill>
                  <a:schemeClr val="tx1"/>
                </a:solidFill>
              </a:rPr>
              <a:t> </a:t>
            </a:r>
            <a:endParaRPr lang="en-US" altLang="zh-CN" sz="2500" b="1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			</a:t>
            </a: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endParaRPr lang="en-US" altLang="zh-CN" sz="2500" b="1">
              <a:solidFill>
                <a:schemeClr val="tx1"/>
              </a:solidFill>
            </a:endParaRPr>
          </a:p>
        </p:txBody>
      </p:sp>
      <p:sp>
        <p:nvSpPr>
          <p:cNvPr id="5734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4.4.1 LR(0)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3492500" y="4156075"/>
            <a:ext cx="27368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归约项目</a:t>
            </a:r>
            <a:endParaRPr lang="zh-CN" altLang="en-US" sz="2500" b="1">
              <a:solidFill>
                <a:srgbClr val="2D83F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3492500" y="2859088"/>
            <a:ext cx="24479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移进项目</a:t>
            </a:r>
            <a:endParaRPr lang="zh-CN" altLang="en-US" sz="2500" b="1">
              <a:solidFill>
                <a:srgbClr val="2D83F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3492500" y="3465513"/>
            <a:ext cx="1933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待约项目</a:t>
            </a:r>
            <a:endParaRPr lang="zh-CN" altLang="en-US" sz="2500" b="1">
              <a:solidFill>
                <a:srgbClr val="2D83F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1895" name="AutoShape 7"/>
          <p:cNvSpPr/>
          <p:nvPr/>
        </p:nvSpPr>
        <p:spPr bwMode="auto">
          <a:xfrm>
            <a:off x="3052763" y="3475038"/>
            <a:ext cx="295275" cy="539750"/>
          </a:xfrm>
          <a:prstGeom prst="rightBrace">
            <a:avLst>
              <a:gd name="adj1" fmla="val 19479"/>
              <a:gd name="adj2" fmla="val 50000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1896" name="Line 8"/>
          <p:cNvSpPr>
            <a:spLocks noChangeShapeType="1"/>
          </p:cNvSpPr>
          <p:nvPr/>
        </p:nvSpPr>
        <p:spPr bwMode="auto">
          <a:xfrm flipH="1">
            <a:off x="2998788" y="4371975"/>
            <a:ext cx="5762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 flipH="1">
            <a:off x="2998788" y="3078163"/>
            <a:ext cx="5762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5546" name="矩形 1"/>
          <p:cNvSpPr>
            <a:spLocks noChangeArrowheads="1"/>
          </p:cNvSpPr>
          <p:nvPr/>
        </p:nvSpPr>
        <p:spPr bwMode="auto">
          <a:xfrm>
            <a:off x="1079500" y="2905125"/>
            <a:ext cx="457200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bBB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5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en-US" altLang="zh-CN" sz="2500" b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S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  <a:r>
              <a:rPr lang="en-US" altLang="zh-CN" sz="2500" b="1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endParaRPr lang="en-US" altLang="zh-CN" sz="2500" b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S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bBB</a:t>
            </a:r>
            <a:r>
              <a:rPr lang="en-US" altLang="zh-CN" sz="2500" b="1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5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1738" y="3622675"/>
            <a:ext cx="4064000" cy="461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项目描述了</a:t>
            </a:r>
            <a:r>
              <a:rPr lang="zh-CN" altLang="en-US" sz="2400" b="1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句柄识别的状态</a:t>
            </a:r>
            <a:endParaRPr lang="zh-CN" altLang="en-US" sz="3600" b="1">
              <a:solidFill>
                <a:srgbClr val="2D83F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09775" y="4614863"/>
            <a:ext cx="4897438" cy="477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产生式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ε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5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只生成一个项目</a:t>
            </a:r>
            <a:r>
              <a:rPr lang="en-US" altLang="zh-CN" sz="2500" b="1" i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500" b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→ · </a:t>
            </a:r>
            <a:endParaRPr lang="zh-CN" altLang="en-US">
              <a:solidFill>
                <a:srgbClr val="2D83F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/>
      <p:bldP spid="421893" grpId="0"/>
      <p:bldP spid="421894" grpId="0"/>
      <p:bldP spid="421895" grpId="0" animBg="1"/>
      <p:bldP spid="65546" grpId="0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idx="1"/>
          </p:nvPr>
        </p:nvSpPr>
        <p:spPr>
          <a:xfrm>
            <a:off x="3571875" y="407988"/>
            <a:ext cx="5927725" cy="5044082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id 	   	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	     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    	     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+(id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                 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) $ 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315" name="标题 8"/>
          <p:cNvSpPr>
            <a:spLocks noGrp="1"/>
          </p:cNvSpPr>
          <p:nvPr>
            <p:ph type="title"/>
          </p:nvPr>
        </p:nvSpPr>
        <p:spPr>
          <a:xfrm>
            <a:off x="755650" y="268288"/>
            <a:ext cx="4103688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77"/>
          <p:cNvGrpSpPr/>
          <p:nvPr/>
        </p:nvGrpSpPr>
        <p:grpSpPr bwMode="auto">
          <a:xfrm>
            <a:off x="1685925" y="3827463"/>
            <a:ext cx="357188" cy="492125"/>
            <a:chOff x="975" y="3203"/>
            <a:chExt cx="225" cy="653"/>
          </a:xfrm>
        </p:grpSpPr>
        <p:sp>
          <p:nvSpPr>
            <p:cNvPr id="16419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42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225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4"/>
          <p:cNvGrpSpPr/>
          <p:nvPr/>
        </p:nvGrpSpPr>
        <p:grpSpPr bwMode="auto">
          <a:xfrm>
            <a:off x="1901825" y="3422650"/>
            <a:ext cx="812800" cy="847725"/>
            <a:chOff x="1111" y="2662"/>
            <a:chExt cx="512" cy="1129"/>
          </a:xfrm>
        </p:grpSpPr>
        <p:sp>
          <p:nvSpPr>
            <p:cNvPr id="1641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16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17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40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78"/>
          <p:cNvGrpSpPr/>
          <p:nvPr/>
        </p:nvGrpSpPr>
        <p:grpSpPr bwMode="auto">
          <a:xfrm>
            <a:off x="533400" y="3814763"/>
            <a:ext cx="357188" cy="504825"/>
            <a:chOff x="975" y="3041"/>
            <a:chExt cx="225" cy="672"/>
          </a:xfrm>
        </p:grpSpPr>
        <p:sp>
          <p:nvSpPr>
            <p:cNvPr id="16413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3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81"/>
          <p:cNvGrpSpPr/>
          <p:nvPr/>
        </p:nvGrpSpPr>
        <p:grpSpPr bwMode="auto">
          <a:xfrm>
            <a:off x="2622550" y="3883025"/>
            <a:ext cx="357188" cy="471488"/>
            <a:chOff x="975" y="3203"/>
            <a:chExt cx="225" cy="628"/>
          </a:xfrm>
        </p:grpSpPr>
        <p:sp>
          <p:nvSpPr>
            <p:cNvPr id="16411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34" name="Rectangle 83"/>
            <p:cNvSpPr>
              <a:spLocks noChangeArrowheads="1"/>
            </p:cNvSpPr>
            <p:nvPr/>
          </p:nvSpPr>
          <p:spPr bwMode="auto">
            <a:xfrm>
              <a:off x="975" y="3203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87"/>
          <p:cNvGrpSpPr/>
          <p:nvPr/>
        </p:nvGrpSpPr>
        <p:grpSpPr bwMode="auto">
          <a:xfrm>
            <a:off x="1500188" y="2919413"/>
            <a:ext cx="1625600" cy="1387475"/>
            <a:chOff x="858" y="1946"/>
            <a:chExt cx="1024" cy="1847"/>
          </a:xfrm>
        </p:grpSpPr>
        <p:sp>
          <p:nvSpPr>
            <p:cNvPr id="16407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08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09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32" name="Rectangle 86"/>
            <p:cNvSpPr>
              <a:spLocks noChangeArrowheads="1"/>
            </p:cNvSpPr>
            <p:nvPr/>
          </p:nvSpPr>
          <p:spPr bwMode="auto">
            <a:xfrm>
              <a:off x="1247" y="1946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90"/>
          <p:cNvGrpSpPr/>
          <p:nvPr/>
        </p:nvGrpSpPr>
        <p:grpSpPr bwMode="auto">
          <a:xfrm>
            <a:off x="749300" y="2470150"/>
            <a:ext cx="1439863" cy="1782763"/>
            <a:chOff x="385" y="1374"/>
            <a:chExt cx="907" cy="2374"/>
          </a:xfrm>
        </p:grpSpPr>
        <p:sp>
          <p:nvSpPr>
            <p:cNvPr id="1640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26" name="Rectangle 76"/>
            <p:cNvSpPr>
              <a:spLocks noChangeArrowheads="1"/>
            </p:cNvSpPr>
            <p:nvPr/>
          </p:nvSpPr>
          <p:spPr bwMode="auto">
            <a:xfrm>
              <a:off x="930" y="1374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0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58838" y="876300"/>
            <a:ext cx="1531937" cy="147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en-US" altLang="zh-CN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Times New Roman" panose="02020603050405020304" pitchFamily="18" charset="0"/>
              </a:rPr>
              <a:t>②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id</a:t>
            </a:r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461963" y="4252913"/>
            <a:ext cx="2895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dirty="0">
                <a:solidFill>
                  <a:srgbClr val="5EAE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+    (    id    +    id</a:t>
            </a:r>
            <a:r>
              <a:rPr kumimoji="1"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000" b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46544" y="4659313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78"/>
          <p:cNvGrpSpPr/>
          <p:nvPr/>
        </p:nvGrpSpPr>
        <p:grpSpPr bwMode="auto">
          <a:xfrm>
            <a:off x="529432" y="3804877"/>
            <a:ext cx="357188" cy="504825"/>
            <a:chOff x="975" y="3041"/>
            <a:chExt cx="225" cy="672"/>
          </a:xfrm>
        </p:grpSpPr>
        <p:sp>
          <p:nvSpPr>
            <p:cNvPr id="38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V="1">
            <a:off x="111561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47565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83569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77"/>
          <p:cNvGrpSpPr/>
          <p:nvPr/>
        </p:nvGrpSpPr>
        <p:grpSpPr bwMode="auto">
          <a:xfrm>
            <a:off x="1674813" y="3827797"/>
            <a:ext cx="357188" cy="492125"/>
            <a:chOff x="975" y="3203"/>
            <a:chExt cx="225" cy="653"/>
          </a:xfrm>
        </p:grpSpPr>
        <p:sp>
          <p:nvSpPr>
            <p:cNvPr id="44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225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flipV="1">
            <a:off x="2267744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771800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81"/>
          <p:cNvGrpSpPr/>
          <p:nvPr/>
        </p:nvGrpSpPr>
        <p:grpSpPr bwMode="auto">
          <a:xfrm>
            <a:off x="2617361" y="3869167"/>
            <a:ext cx="357188" cy="471488"/>
            <a:chOff x="975" y="3203"/>
            <a:chExt cx="225" cy="628"/>
          </a:xfrm>
        </p:grpSpPr>
        <p:sp>
          <p:nvSpPr>
            <p:cNvPr id="49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Rectangle 83"/>
            <p:cNvSpPr>
              <a:spLocks noChangeArrowheads="1"/>
            </p:cNvSpPr>
            <p:nvPr/>
          </p:nvSpPr>
          <p:spPr bwMode="auto">
            <a:xfrm>
              <a:off x="975" y="3203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" name="Group 84"/>
          <p:cNvGrpSpPr/>
          <p:nvPr/>
        </p:nvGrpSpPr>
        <p:grpSpPr bwMode="auto">
          <a:xfrm>
            <a:off x="1912938" y="3422650"/>
            <a:ext cx="812800" cy="847725"/>
            <a:chOff x="1111" y="2662"/>
            <a:chExt cx="512" cy="1129"/>
          </a:xfrm>
        </p:grpSpPr>
        <p:sp>
          <p:nvSpPr>
            <p:cNvPr id="52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56" name="直接箭头连接符 55"/>
          <p:cNvCxnSpPr/>
          <p:nvPr/>
        </p:nvCxnSpPr>
        <p:spPr>
          <a:xfrm flipV="1">
            <a:off x="3131840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87"/>
          <p:cNvGrpSpPr/>
          <p:nvPr/>
        </p:nvGrpSpPr>
        <p:grpSpPr bwMode="auto">
          <a:xfrm>
            <a:off x="1498600" y="2932396"/>
            <a:ext cx="1625600" cy="1387475"/>
            <a:chOff x="858" y="1946"/>
            <a:chExt cx="1024" cy="1847"/>
          </a:xfrm>
        </p:grpSpPr>
        <p:sp>
          <p:nvSpPr>
            <p:cNvPr id="58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1247" y="1946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" name="Group 90"/>
          <p:cNvGrpSpPr/>
          <p:nvPr/>
        </p:nvGrpSpPr>
        <p:grpSpPr bwMode="auto">
          <a:xfrm>
            <a:off x="746338" y="2470150"/>
            <a:ext cx="1439863" cy="1782763"/>
            <a:chOff x="385" y="1374"/>
            <a:chExt cx="907" cy="2374"/>
          </a:xfrm>
        </p:grpSpPr>
        <p:sp>
          <p:nvSpPr>
            <p:cNvPr id="6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Rectangle 76"/>
            <p:cNvSpPr>
              <a:spLocks noChangeArrowheads="1"/>
            </p:cNvSpPr>
            <p:nvPr/>
          </p:nvSpPr>
          <p:spPr bwMode="auto">
            <a:xfrm>
              <a:off x="930" y="1374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AutoShape 6"/>
          <p:cNvSpPr>
            <a:spLocks noChangeArrowheads="1"/>
          </p:cNvSpPr>
          <p:nvPr/>
        </p:nvSpPr>
        <p:spPr bwMode="auto">
          <a:xfrm>
            <a:off x="3695924" y="1947687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3318099" y="2277887"/>
            <a:ext cx="45085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1963" y="3768798"/>
            <a:ext cx="2525861" cy="917603"/>
            <a:chOff x="461963" y="3768798"/>
            <a:chExt cx="2525861" cy="917603"/>
          </a:xfrm>
        </p:grpSpPr>
        <p:sp>
          <p:nvSpPr>
            <p:cNvPr id="15" name="椭圆 14"/>
            <p:cNvSpPr/>
            <p:nvPr/>
          </p:nvSpPr>
          <p:spPr>
            <a:xfrm>
              <a:off x="461963" y="3768798"/>
              <a:ext cx="424657" cy="8905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930" y="3795886"/>
              <a:ext cx="424657" cy="8905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2563167" y="3795886"/>
              <a:ext cx="424657" cy="8905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9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9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9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9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9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9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79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79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400"/>
                                        <p:tgtEl>
                                          <p:spTgt spid="79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9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9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9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79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79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9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9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79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9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 animBg="1"/>
      <p:bldP spid="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357188" y="785813"/>
            <a:ext cx="8664575" cy="3225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如果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是一个以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为开始符号的文法，则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>
                <a:solidFill>
                  <a:srgbClr val="FF0000"/>
                </a:solidFill>
                <a:cs typeface="Times New Roman" panose="02020603050405020304" pitchFamily="18" charset="0"/>
              </a:rPr>
              <a:t>增广文法</a:t>
            </a:r>
            <a:r>
              <a:rPr lang="en-US" altLang="zh-CN" sz="2500" b="1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G'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就是在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中加上新开始符号</a:t>
            </a:r>
            <a:r>
              <a:rPr lang="en-US" altLang="zh-CN" sz="2500" b="1" i="1">
                <a:solidFill>
                  <a:srgbClr val="2D83F4"/>
                </a:solidFill>
                <a:cs typeface="Times New Roman" panose="02020603050405020304" pitchFamily="18" charset="0"/>
              </a:rPr>
              <a:t>S'</a:t>
            </a:r>
            <a:r>
              <a:rPr lang="en-US" altLang="zh-CN" sz="2500" b="1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和产生式</a:t>
            </a:r>
            <a:r>
              <a:rPr lang="en-US" altLang="zh-CN" sz="2500" b="1" i="1">
                <a:solidFill>
                  <a:srgbClr val="2D83F4"/>
                </a:solidFill>
                <a:cs typeface="Times New Roman" panose="02020603050405020304" pitchFamily="18" charset="0"/>
              </a:rPr>
              <a:t>S'</a:t>
            </a:r>
            <a:r>
              <a:rPr lang="en-US" altLang="zh-CN" sz="2500" b="1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500" b="1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rgbClr val="2D83F4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而得到的文法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例</a:t>
            </a: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3500"/>
              </a:lnSpc>
            </a:pP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3500"/>
              </a:lnSpc>
            </a:pP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Font typeface="Symbol" panose="05050102010706020507" pitchFamily="18" charset="2"/>
              <a:buNone/>
            </a:pPr>
            <a:endParaRPr lang="en-US" altLang="zh-CN" sz="1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Font typeface="Symbol" panose="05050102010706020507" pitchFamily="18" charset="2"/>
              <a:buNone/>
            </a:pPr>
            <a:endParaRPr lang="en-US" altLang="zh-CN" sz="100" b="1">
              <a:solidFill>
                <a:schemeClr val="tx1"/>
              </a:solidFill>
            </a:endParaRPr>
          </a:p>
        </p:txBody>
      </p:sp>
      <p:sp>
        <p:nvSpPr>
          <p:cNvPr id="3993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增广文法</a:t>
            </a:r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Augmented Grammar</a:t>
            </a:r>
            <a:r>
              <a:rPr lang="en-US" altLang="zh-CN" sz="25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213225" y="2571750"/>
            <a:ext cx="936625" cy="323850"/>
          </a:xfrm>
          <a:prstGeom prst="rightArrow">
            <a:avLst>
              <a:gd name="adj1" fmla="val 50000"/>
              <a:gd name="adj2" fmla="val 54228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195513" y="2117725"/>
            <a:ext cx="1816100" cy="1939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+ T</a:t>
            </a:r>
            <a:endParaRPr lang="en-US" altLang="zh-CN" sz="20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 </a:t>
            </a:r>
            <a:r>
              <a:rPr lang="de-DE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 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</a:t>
            </a:r>
            <a:endParaRPr lang="de-DE" altLang="zh-CN" sz="2000" b="1" i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</a:t>
            </a:r>
            <a:endParaRPr lang="de-DE" altLang="zh-CN" sz="2000" b="1" i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r>
              <a:rPr lang="de-DE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 → </a:t>
            </a:r>
            <a:r>
              <a:rPr lang="de-DE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E </a:t>
            </a:r>
            <a:r>
              <a:rPr lang="de-DE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de-DE" altLang="zh-CN" sz="2000" b="1" i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  <a:r>
              <a:rPr lang="de-DE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 → </a:t>
            </a:r>
            <a:r>
              <a:rPr lang="de-DE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endParaRPr lang="de-DE" altLang="zh-CN" sz="20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270500" y="1733550"/>
            <a:ext cx="1814513" cy="2324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E'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endParaRPr lang="en-US" altLang="zh-CN" sz="20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+ T</a:t>
            </a:r>
            <a:endParaRPr lang="en-US" altLang="zh-CN" sz="20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 </a:t>
            </a:r>
            <a:r>
              <a:rPr lang="de-DE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 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</a:t>
            </a:r>
            <a:endParaRPr lang="de-DE" altLang="zh-CN" sz="2000" b="1" i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4)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</a:t>
            </a:r>
            <a:endParaRPr lang="de-DE" altLang="zh-CN" sz="2000" b="1" i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r>
              <a:rPr lang="de-DE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 → </a:t>
            </a:r>
            <a:r>
              <a:rPr lang="de-DE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E </a:t>
            </a:r>
            <a:r>
              <a:rPr lang="de-DE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de-DE" altLang="zh-CN" sz="2000" b="1" i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  <a:r>
              <a:rPr lang="de-DE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lang="de-DE" altLang="zh-CN" sz="20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  → </a:t>
            </a:r>
            <a:r>
              <a:rPr lang="de-DE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endParaRPr lang="de-DE" altLang="zh-CN" sz="20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8300" y="4198938"/>
            <a:ext cx="8596313" cy="912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03530" lvl="1" eaLnBrk="1" hangingPunct="1">
              <a:lnSpc>
                <a:spcPts val="32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引入这个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</a:rPr>
              <a:t>新的开始产生式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的目的是使得</a:t>
            </a:r>
            <a:r>
              <a:rPr lang="zh-CN" altLang="en-US" sz="2400" b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文法开始符号仅出现在一个产生式的左边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，从而使得</a:t>
            </a:r>
            <a:r>
              <a:rPr lang="zh-CN" altLang="en-US" sz="2400" b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分析器只有一个接受状态</a:t>
            </a:r>
            <a:endParaRPr lang="zh-CN" altLang="en-US" sz="2400" b="1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88938" y="1036638"/>
            <a:ext cx="8326437" cy="376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S'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  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→v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,i      </a:t>
            </a: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→i      </a:t>
            </a: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→r</a:t>
            </a:r>
            <a:endParaRPr lang="en-US" altLang="zh-CN" sz="25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文法中的项目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395288" y="2368550"/>
            <a:ext cx="1439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endParaRPr lang="en-US" altLang="zh-CN" sz="2000" b="1" i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2051050" y="1465263"/>
            <a:ext cx="17811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→v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endParaRPr lang="en-US" altLang="zh-CN" sz="2000" b="1" i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endParaRPr lang="en-US" altLang="zh-CN" sz="2000" b="1" i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(5)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endParaRPr lang="en-US" altLang="zh-CN" sz="2000" b="1" i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(6)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3995738" y="1752600"/>
            <a:ext cx="14938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,i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(9)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 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(10)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94951" name="Rectangle 7"/>
          <p:cNvSpPr>
            <a:spLocks noChangeArrowheads="1"/>
          </p:cNvSpPr>
          <p:nvPr/>
        </p:nvSpPr>
        <p:spPr bwMode="auto">
          <a:xfrm>
            <a:off x="5795963" y="2368550"/>
            <a:ext cx="1493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7235825" y="2368550"/>
            <a:ext cx="1441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428625" y="2738438"/>
            <a:ext cx="8072438" cy="265112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955" name="AutoShape 11"/>
          <p:cNvSpPr/>
          <p:nvPr/>
        </p:nvSpPr>
        <p:spPr bwMode="auto">
          <a:xfrm>
            <a:off x="1331913" y="3108325"/>
            <a:ext cx="1239837" cy="284163"/>
          </a:xfrm>
          <a:prstGeom prst="borderCallout2">
            <a:avLst>
              <a:gd name="adj1" fmla="val 34616"/>
              <a:gd name="adj2" fmla="val -6241"/>
              <a:gd name="adj3" fmla="val 34616"/>
              <a:gd name="adj4" fmla="val -22889"/>
              <a:gd name="adj5" fmla="val -94162"/>
              <a:gd name="adj6" fmla="val -2866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归约项目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956" name="AutoShape 12"/>
          <p:cNvSpPr/>
          <p:nvPr/>
        </p:nvSpPr>
        <p:spPr bwMode="auto">
          <a:xfrm>
            <a:off x="900113" y="3536950"/>
            <a:ext cx="1243012" cy="258763"/>
          </a:xfrm>
          <a:prstGeom prst="borderCallout2">
            <a:avLst>
              <a:gd name="adj1" fmla="val 34616"/>
              <a:gd name="adj2" fmla="val -6241"/>
              <a:gd name="adj3" fmla="val 34616"/>
              <a:gd name="adj4" fmla="val -7412"/>
              <a:gd name="adj5" fmla="val -245664"/>
              <a:gd name="adj6" fmla="val -2158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接收项目</a:t>
            </a:r>
            <a:endParaRPr lang="zh-CN" altLang="en-US" sz="20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4957" name="AutoShape 13"/>
          <p:cNvSpPr/>
          <p:nvPr/>
        </p:nvSpPr>
        <p:spPr bwMode="auto">
          <a:xfrm>
            <a:off x="828675" y="1651000"/>
            <a:ext cx="1243013" cy="314325"/>
          </a:xfrm>
          <a:prstGeom prst="borderCallout2">
            <a:avLst>
              <a:gd name="adj1" fmla="val 34616"/>
              <a:gd name="adj2" fmla="val -6241"/>
              <a:gd name="adj3" fmla="val 34616"/>
              <a:gd name="adj4" fmla="val -11963"/>
              <a:gd name="adj5" fmla="val 213944"/>
              <a:gd name="adj6" fmla="val -17944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初始项目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4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4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4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4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4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4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4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4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4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9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9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9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4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4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4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nimBg="1"/>
      <p:bldP spid="594948" grpId="0" build="allAtOnce"/>
      <p:bldP spid="594949" grpId="0" build="allAtOnce"/>
      <p:bldP spid="594950" grpId="0" build="allAtOnce"/>
      <p:bldP spid="594951" grpId="0" build="allAtOnce"/>
      <p:bldP spid="594952" grpId="0" build="allAtOnce"/>
      <p:bldP spid="594954" grpId="0" animBg="1"/>
      <p:bldP spid="594954" grpId="1" animBg="1"/>
      <p:bldP spid="594955" grpId="0" animBg="1"/>
      <p:bldP spid="594955" grpId="1" animBg="1"/>
      <p:bldP spid="594956" grpId="0" animBg="1"/>
      <p:bldP spid="594956" grpId="1" animBg="1"/>
      <p:bldP spid="594957" grpId="0" animBg="1"/>
      <p:bldP spid="59495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88938" y="1036638"/>
            <a:ext cx="8326437" cy="376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S'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  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→v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,i      </a:t>
            </a: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→i      </a:t>
            </a: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→r</a:t>
            </a:r>
            <a:endParaRPr lang="en-US" altLang="zh-CN" sz="25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1214438"/>
            <a:ext cx="8915400" cy="322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文法中的项目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95288" y="3197225"/>
            <a:ext cx="8320087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658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后继项目</a:t>
            </a:r>
            <a:r>
              <a:rPr lang="zh-CN" altLang="en-US" sz="1600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（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Successive Item</a:t>
            </a:r>
            <a:r>
              <a:rPr lang="en-US" altLang="zh-CN" sz="1600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）</a:t>
            </a:r>
            <a:endParaRPr lang="zh-CN" altLang="en-US" sz="1600" b="1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同属于一个产生式的项目，但圆点的位置只相差一个符号，</a:t>
            </a:r>
            <a:endParaRPr lang="en-US" altLang="zh-CN" b="1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则称后者是前者的后继项目</a:t>
            </a:r>
            <a:endParaRPr lang="zh-CN" altLang="en-US" b="1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α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Xβ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的后继项目是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αX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β</a:t>
            </a:r>
            <a:endParaRPr lang="zh-CN" altLang="en-US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395288" y="2368550"/>
            <a:ext cx="1439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endParaRPr lang="en-US" altLang="zh-CN" sz="2000" b="1" i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63495" name="Rectangle 5"/>
          <p:cNvSpPr>
            <a:spLocks noChangeArrowheads="1"/>
          </p:cNvSpPr>
          <p:nvPr/>
        </p:nvSpPr>
        <p:spPr bwMode="auto">
          <a:xfrm>
            <a:off x="2051050" y="1465263"/>
            <a:ext cx="17811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→v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endParaRPr lang="en-US" altLang="zh-CN" sz="2000" b="1" i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endParaRPr lang="en-US" altLang="zh-CN" sz="2000" b="1" i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(5)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endParaRPr lang="en-US" altLang="zh-CN" sz="2000" b="1" i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(6)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63496" name="Rectangle 6"/>
          <p:cNvSpPr>
            <a:spLocks noChangeArrowheads="1"/>
          </p:cNvSpPr>
          <p:nvPr/>
        </p:nvSpPr>
        <p:spPr bwMode="auto">
          <a:xfrm>
            <a:off x="3995738" y="1752600"/>
            <a:ext cx="14938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,i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(9)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 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(10)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63497" name="Rectangle 7"/>
          <p:cNvSpPr>
            <a:spLocks noChangeArrowheads="1"/>
          </p:cNvSpPr>
          <p:nvPr/>
        </p:nvSpPr>
        <p:spPr bwMode="auto">
          <a:xfrm>
            <a:off x="5795963" y="2368550"/>
            <a:ext cx="1493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63498" name="Rectangle 8"/>
          <p:cNvSpPr>
            <a:spLocks noChangeArrowheads="1"/>
          </p:cNvSpPr>
          <p:nvPr/>
        </p:nvSpPr>
        <p:spPr bwMode="auto">
          <a:xfrm>
            <a:off x="7235825" y="2368550"/>
            <a:ext cx="1441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88938" y="1036638"/>
            <a:ext cx="8326437" cy="376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S'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  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→v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,i      </a:t>
            </a: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→i      </a:t>
            </a: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→r</a:t>
            </a:r>
            <a:endParaRPr lang="en-US" altLang="zh-CN" sz="25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1214438"/>
            <a:ext cx="8915400" cy="322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文法中的项目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4958" name="AutoShape 14"/>
          <p:cNvSpPr>
            <a:spLocks noChangeArrowheads="1"/>
          </p:cNvSpPr>
          <p:nvPr/>
        </p:nvSpPr>
        <p:spPr bwMode="auto">
          <a:xfrm>
            <a:off x="3784600" y="3149600"/>
            <a:ext cx="4176713" cy="1006475"/>
          </a:xfrm>
          <a:prstGeom prst="cloudCallout">
            <a:avLst>
              <a:gd name="adj1" fmla="val -51169"/>
              <a:gd name="adj2" fmla="val -55586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</a:t>
            </a: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个项目中是否会有某些项目是</a:t>
            </a:r>
            <a:r>
              <a:rPr lang="zh-CN" altLang="en-US" sz="2000" b="1">
                <a:solidFill>
                  <a:srgbClr val="FFC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等价的</a:t>
            </a:r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7363" y="4202113"/>
            <a:ext cx="8332787" cy="831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可以把等价的项目组成一个项目集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，称为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项目集闭包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Closure of Item Sets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，每个项目集闭包对应着</a:t>
            </a:r>
            <a:r>
              <a:rPr lang="zh-CN" altLang="en-US" sz="2400" b="1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自动机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的一个</a:t>
            </a:r>
            <a:r>
              <a:rPr lang="zh-CN" altLang="en-US" sz="2400" b="1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endParaRPr lang="en-US" altLang="zh-CN" sz="2400" b="1">
              <a:solidFill>
                <a:srgbClr val="2D83F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5288" y="2368550"/>
            <a:ext cx="1439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endParaRPr lang="en-US" altLang="zh-CN" sz="2000" b="1" i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051050" y="1465263"/>
            <a:ext cx="17811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→v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endParaRPr lang="en-US" altLang="zh-CN" sz="2000" b="1" i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endParaRPr lang="en-US" altLang="zh-CN" sz="2000" b="1" i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(5)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endParaRPr lang="en-US" altLang="zh-CN" sz="2000" b="1" i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(6)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995738" y="1752600"/>
            <a:ext cx="14938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,i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(9)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 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(10)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795963" y="2368550"/>
            <a:ext cx="1493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235825" y="2368550"/>
            <a:ext cx="1441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8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4071530" y="2355726"/>
            <a:ext cx="5413847" cy="2501672"/>
          </a:xfrm>
        </p:spPr>
        <p:txBody>
          <a:bodyPr vert="horz" wrap="square" lIns="92075" tIns="46038" rIns="92075" bIns="46038" numCol="1" anchor="t" anchorCtr="0" compatLnSpc="1"/>
          <a:lstStyle/>
          <a:p>
            <a:pPr eaLnBrk="1" hangingPunct="1">
              <a:lnSpc>
                <a:spcPts val="1500"/>
              </a:lnSpc>
              <a:buNone/>
              <a:defRPr/>
            </a:pPr>
            <a:r>
              <a:rPr lang="zh-CN" altLang="en-US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	</a:t>
            </a:r>
            <a:r>
              <a:rPr lang="zh-CN" altLang="en-US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135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	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var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	                	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buClr>
                <a:srgbClr val="31B6FD"/>
              </a:buClr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       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                     </a:t>
            </a:r>
            <a:r>
              <a:rPr kumimoji="1" lang="en-US" altLang="zh-CN" sz="135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buClr>
                <a:srgbClr val="31B6FD"/>
              </a:buClr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                    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endParaRPr lang="en-US" altLang="zh-CN" sz="135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8464" y="2644877"/>
            <a:ext cx="3021012" cy="2022475"/>
            <a:chOff x="531284" y="3767667"/>
            <a:chExt cx="4028017" cy="2696633"/>
          </a:xfrm>
        </p:grpSpPr>
        <p:sp>
          <p:nvSpPr>
            <p:cNvPr id="23556" name="Line 79"/>
            <p:cNvSpPr>
              <a:spLocks noChangeShapeType="1"/>
            </p:cNvSpPr>
            <p:nvPr/>
          </p:nvSpPr>
          <p:spPr bwMode="auto">
            <a:xfrm flipH="1" flipV="1">
              <a:off x="1547284" y="6074833"/>
              <a:ext cx="0" cy="239184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51" name="Rectangle 80"/>
            <p:cNvSpPr>
              <a:spLocks noChangeArrowheads="1"/>
            </p:cNvSpPr>
            <p:nvPr/>
          </p:nvSpPr>
          <p:spPr bwMode="auto">
            <a:xfrm>
              <a:off x="1007533" y="5640917"/>
              <a:ext cx="1207596" cy="542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defRPr/>
              </a:pPr>
              <a:r>
                <a:rPr lang="en-US" altLang="zh-CN" sz="2000" b="1" dirty="0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 dirty="0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IDS</a:t>
              </a:r>
              <a:r>
                <a:rPr lang="en-US" altLang="zh-CN" sz="2000" b="1" dirty="0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18452" name="Rectangle 76"/>
            <p:cNvSpPr>
              <a:spLocks noChangeArrowheads="1"/>
            </p:cNvSpPr>
            <p:nvPr/>
          </p:nvSpPr>
          <p:spPr bwMode="auto">
            <a:xfrm>
              <a:off x="1678517" y="4936067"/>
              <a:ext cx="1207596" cy="542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defRPr/>
              </a:pPr>
              <a:r>
                <a:rPr lang="en-US" altLang="zh-CN" sz="2000" b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IDS</a:t>
              </a:r>
              <a:r>
                <a:rPr lang="en-US" altLang="zh-CN" sz="2000" b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3582" name="Line 73"/>
            <p:cNvSpPr>
              <a:spLocks noChangeShapeType="1"/>
            </p:cNvSpPr>
            <p:nvPr/>
          </p:nvSpPr>
          <p:spPr bwMode="auto">
            <a:xfrm flipV="1">
              <a:off x="1547285" y="5433484"/>
              <a:ext cx="670983" cy="279764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83" name="Line 88"/>
            <p:cNvSpPr>
              <a:spLocks noChangeShapeType="1"/>
            </p:cNvSpPr>
            <p:nvPr/>
          </p:nvSpPr>
          <p:spPr bwMode="auto">
            <a:xfrm flipV="1">
              <a:off x="2209802" y="5433484"/>
              <a:ext cx="0" cy="103081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84" name="Line 89"/>
            <p:cNvSpPr>
              <a:spLocks noChangeShapeType="1"/>
            </p:cNvSpPr>
            <p:nvPr/>
          </p:nvSpPr>
          <p:spPr bwMode="auto">
            <a:xfrm flipH="1" flipV="1">
              <a:off x="2230968" y="5433484"/>
              <a:ext cx="455084" cy="847315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4" name="Group 78"/>
            <p:cNvGrpSpPr/>
            <p:nvPr/>
          </p:nvGrpSpPr>
          <p:grpSpPr bwMode="auto">
            <a:xfrm>
              <a:off x="3712634" y="5636683"/>
              <a:ext cx="846667" cy="673100"/>
              <a:chOff x="891" y="3041"/>
              <a:chExt cx="400" cy="672"/>
            </a:xfrm>
          </p:grpSpPr>
          <p:sp>
            <p:nvSpPr>
              <p:cNvPr id="23580" name="Line 79"/>
              <p:cNvSpPr>
                <a:spLocks noChangeShapeType="1"/>
              </p:cNvSpPr>
              <p:nvPr/>
            </p:nvSpPr>
            <p:spPr bwMode="auto">
              <a:xfrm flipH="1" flipV="1">
                <a:off x="1066" y="3475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defTabSz="914400"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23581" name="Rectangle 80"/>
              <p:cNvSpPr>
                <a:spLocks noChangeArrowheads="1"/>
              </p:cNvSpPr>
              <p:nvPr/>
            </p:nvSpPr>
            <p:spPr bwMode="auto">
              <a:xfrm>
                <a:off x="891" y="3041"/>
                <a:ext cx="400" cy="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>
                    <a:solidFill>
                      <a:prstClr val="white">
                        <a:lumMod val="65000"/>
                      </a:prst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b="1" i="1">
                    <a:solidFill>
                      <a:prstClr val="white">
                        <a:lumMod val="65000"/>
                      </a:prst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>
                    <a:solidFill>
                      <a:prstClr val="white">
                        <a:lumMod val="65000"/>
                      </a:prst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&gt;</a:t>
                </a:r>
                <a:endParaRPr kumimoji="1" lang="en-US" altLang="zh-CN" sz="2000" b="1" i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576" name="Line 68"/>
            <p:cNvSpPr>
              <a:spLocks noChangeShapeType="1"/>
            </p:cNvSpPr>
            <p:nvPr/>
          </p:nvSpPr>
          <p:spPr bwMode="auto">
            <a:xfrm flipH="1" flipV="1">
              <a:off x="2340812" y="4229233"/>
              <a:ext cx="1070903" cy="2002455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77" name="Line 69"/>
            <p:cNvSpPr>
              <a:spLocks noChangeShapeType="1"/>
            </p:cNvSpPr>
            <p:nvPr/>
          </p:nvSpPr>
          <p:spPr bwMode="auto">
            <a:xfrm flipV="1">
              <a:off x="2245574" y="4229233"/>
              <a:ext cx="95239" cy="772948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78" name="Line 70"/>
            <p:cNvSpPr>
              <a:spLocks noChangeShapeType="1"/>
            </p:cNvSpPr>
            <p:nvPr/>
          </p:nvSpPr>
          <p:spPr bwMode="auto">
            <a:xfrm flipV="1">
              <a:off x="531284" y="4229233"/>
              <a:ext cx="1798947" cy="2080551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79" name="Rectangle 71"/>
            <p:cNvSpPr>
              <a:spLocks noChangeArrowheads="1"/>
            </p:cNvSpPr>
            <p:nvPr/>
          </p:nvSpPr>
          <p:spPr bwMode="auto">
            <a:xfrm>
              <a:off x="1945044" y="3767667"/>
              <a:ext cx="827151" cy="542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defRPr/>
              </a:pPr>
              <a:r>
                <a:rPr lang="en-US" altLang="zh-CN" sz="2000" b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lang="en-US" altLang="zh-CN" sz="2000" b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3575" name="Line 68"/>
            <p:cNvSpPr>
              <a:spLocks noChangeShapeType="1"/>
            </p:cNvSpPr>
            <p:nvPr/>
          </p:nvSpPr>
          <p:spPr bwMode="auto">
            <a:xfrm flipH="1" flipV="1">
              <a:off x="2340811" y="4225519"/>
              <a:ext cx="1668156" cy="1411549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926" y="4478436"/>
            <a:ext cx="3324376" cy="462023"/>
            <a:chOff x="46568" y="6212417"/>
            <a:chExt cx="4432500" cy="616031"/>
          </a:xfrm>
        </p:grpSpPr>
        <p:sp>
          <p:nvSpPr>
            <p:cNvPr id="43" name="Rectangle 57"/>
            <p:cNvSpPr>
              <a:spLocks noChangeArrowheads="1"/>
            </p:cNvSpPr>
            <p:nvPr/>
          </p:nvSpPr>
          <p:spPr bwMode="auto">
            <a:xfrm>
              <a:off x="2065868" y="6248401"/>
              <a:ext cx="1198033" cy="5343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defTabSz="914400" eaLnBrk="1" hangingPunct="1">
                <a:defRPr/>
              </a:pPr>
              <a:r>
                <a:rPr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,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lang="zh-CN" altLang="en-US" sz="20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0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B</a:t>
              </a:r>
              <a:endParaRPr kumimoji="1"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46568" y="6309784"/>
              <a:ext cx="825440" cy="465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73050" indent="-2730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273050" indent="-273050" defTabSz="914400" eaLnBrk="1" hangingPunct="1">
                <a:lnSpc>
                  <a:spcPts val="2000"/>
                </a:lnSpc>
                <a:buClr>
                  <a:srgbClr val="31B6FD"/>
                </a:buClr>
                <a:buNone/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var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15218" y="6294968"/>
              <a:ext cx="1263850" cy="533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defTabSz="914400" eaLnBrk="1" hangingPunct="1">
                <a:defRPr/>
              </a:pPr>
              <a:r>
                <a:rPr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: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lang="zh-CN" altLang="en-US" sz="20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  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real</a:t>
              </a:r>
              <a:endParaRPr kumimoji="1" lang="en-US" altLang="zh-CN" sz="2000" b="1" dirty="0">
                <a:solidFill>
                  <a:srgbClr val="5EAE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31385" y="6212417"/>
              <a:ext cx="537156" cy="533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kumimoji="1" lang="en-US" altLang="zh-CN" sz="20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35" name="直接箭头连接符 34"/>
          <p:cNvCxnSpPr/>
          <p:nvPr/>
        </p:nvCxnSpPr>
        <p:spPr>
          <a:xfrm flipV="1">
            <a:off x="398463" y="4855514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1123202" y="4871846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80"/>
          <p:cNvSpPr>
            <a:spLocks noChangeArrowheads="1"/>
          </p:cNvSpPr>
          <p:nvPr/>
        </p:nvSpPr>
        <p:spPr bwMode="auto">
          <a:xfrm>
            <a:off x="755651" y="4049821"/>
            <a:ext cx="905697" cy="40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defRPr/>
            </a:pP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 dirty="0">
              <a:solidFill>
                <a:srgbClr val="073E87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9" name="Line 79"/>
          <p:cNvSpPr>
            <a:spLocks noChangeShapeType="1"/>
          </p:cNvSpPr>
          <p:nvPr/>
        </p:nvSpPr>
        <p:spPr bwMode="auto">
          <a:xfrm flipH="1" flipV="1">
            <a:off x="1160463" y="4402911"/>
            <a:ext cx="0" cy="1793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674604" y="4880641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090352" y="4889437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7"/>
          <p:cNvGrpSpPr/>
          <p:nvPr/>
        </p:nvGrpSpPr>
        <p:grpSpPr bwMode="auto">
          <a:xfrm>
            <a:off x="1160463" y="3903658"/>
            <a:ext cx="854077" cy="773113"/>
            <a:chOff x="1160460" y="4075376"/>
            <a:chExt cx="854077" cy="772295"/>
          </a:xfrm>
        </p:grpSpPr>
        <p:sp>
          <p:nvSpPr>
            <p:cNvPr id="44" name="Line 73"/>
            <p:cNvSpPr>
              <a:spLocks noChangeShapeType="1"/>
            </p:cNvSpPr>
            <p:nvPr/>
          </p:nvSpPr>
          <p:spPr bwMode="auto">
            <a:xfrm flipV="1">
              <a:off x="1160460" y="4075377"/>
              <a:ext cx="503237" cy="209601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88"/>
            <p:cNvSpPr>
              <a:spLocks noChangeShapeType="1"/>
            </p:cNvSpPr>
            <p:nvPr/>
          </p:nvSpPr>
          <p:spPr bwMode="auto">
            <a:xfrm flipV="1">
              <a:off x="1657348" y="4075377"/>
              <a:ext cx="0" cy="772294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89"/>
            <p:cNvSpPr>
              <a:spLocks noChangeShapeType="1"/>
            </p:cNvSpPr>
            <p:nvPr/>
          </p:nvSpPr>
          <p:spPr bwMode="auto">
            <a:xfrm flipH="1" flipV="1">
              <a:off x="1673224" y="4075376"/>
              <a:ext cx="341313" cy="634814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7" name="Rectangle 76"/>
          <p:cNvSpPr>
            <a:spLocks noChangeArrowheads="1"/>
          </p:cNvSpPr>
          <p:nvPr/>
        </p:nvSpPr>
        <p:spPr bwMode="auto">
          <a:xfrm>
            <a:off x="1258889" y="3521186"/>
            <a:ext cx="905697" cy="40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defRPr/>
            </a:pP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 dirty="0">
              <a:solidFill>
                <a:srgbClr val="073E87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2523286" y="4880641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3006725" y="4889437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78"/>
          <p:cNvGrpSpPr/>
          <p:nvPr/>
        </p:nvGrpSpPr>
        <p:grpSpPr bwMode="auto">
          <a:xfrm>
            <a:off x="2784477" y="4047032"/>
            <a:ext cx="635001" cy="504825"/>
            <a:chOff x="891" y="3041"/>
            <a:chExt cx="400" cy="672"/>
          </a:xfrm>
        </p:grpSpPr>
        <p:sp>
          <p:nvSpPr>
            <p:cNvPr id="51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400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Rectangle 80"/>
            <p:cNvSpPr>
              <a:spLocks noChangeArrowheads="1"/>
            </p:cNvSpPr>
            <p:nvPr/>
          </p:nvSpPr>
          <p:spPr bwMode="auto">
            <a:xfrm>
              <a:off x="891" y="3041"/>
              <a:ext cx="400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defRPr/>
              </a:pPr>
              <a:r>
                <a:rPr lang="en-US" altLang="zh-CN" sz="2000" b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2"/>
          <p:cNvGrpSpPr/>
          <p:nvPr/>
        </p:nvGrpSpPr>
        <p:grpSpPr bwMode="auto">
          <a:xfrm>
            <a:off x="398464" y="2636251"/>
            <a:ext cx="2608262" cy="1906588"/>
            <a:chOff x="398141" y="2826055"/>
            <a:chExt cx="2608583" cy="1906354"/>
          </a:xfrm>
        </p:grpSpPr>
        <p:grpSp>
          <p:nvGrpSpPr>
            <p:cNvPr id="54" name="组合 1"/>
            <p:cNvGrpSpPr/>
            <p:nvPr/>
          </p:nvGrpSpPr>
          <p:grpSpPr bwMode="auto">
            <a:xfrm>
              <a:off x="398141" y="2826055"/>
              <a:ext cx="2160589" cy="1906354"/>
              <a:chOff x="398141" y="2826055"/>
              <a:chExt cx="2160589" cy="1906353"/>
            </a:xfrm>
          </p:grpSpPr>
          <p:sp>
            <p:nvSpPr>
              <p:cNvPr id="56" name="Line 68"/>
              <p:cNvSpPr>
                <a:spLocks noChangeShapeType="1"/>
              </p:cNvSpPr>
              <p:nvPr/>
            </p:nvSpPr>
            <p:spPr bwMode="auto">
              <a:xfrm flipH="1" flipV="1">
                <a:off x="1755454" y="3172186"/>
                <a:ext cx="803276" cy="1501657"/>
              </a:xfrm>
              <a:prstGeom prst="line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Line 69"/>
              <p:cNvSpPr>
                <a:spLocks noChangeShapeType="1"/>
              </p:cNvSpPr>
              <p:nvPr/>
            </p:nvSpPr>
            <p:spPr bwMode="auto">
              <a:xfrm flipV="1">
                <a:off x="1684016" y="3172186"/>
                <a:ext cx="71438" cy="579640"/>
              </a:xfrm>
              <a:prstGeom prst="line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Line 70"/>
              <p:cNvSpPr>
                <a:spLocks noChangeShapeType="1"/>
              </p:cNvSpPr>
              <p:nvPr/>
            </p:nvSpPr>
            <p:spPr bwMode="auto">
              <a:xfrm flipV="1">
                <a:off x="398141" y="3172186"/>
                <a:ext cx="1349376" cy="1560222"/>
              </a:xfrm>
              <a:prstGeom prst="line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71"/>
              <p:cNvSpPr>
                <a:spLocks noChangeArrowheads="1"/>
              </p:cNvSpPr>
              <p:nvPr/>
            </p:nvSpPr>
            <p:spPr bwMode="auto">
              <a:xfrm>
                <a:off x="1458592" y="2826055"/>
                <a:ext cx="620439" cy="406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b="1" i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&gt;</a:t>
                </a:r>
                <a:endParaRPr kumimoji="1"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" name="Line 68"/>
            <p:cNvSpPr>
              <a:spLocks noChangeShapeType="1"/>
            </p:cNvSpPr>
            <p:nvPr/>
          </p:nvSpPr>
          <p:spPr bwMode="auto">
            <a:xfrm flipH="1" flipV="1">
              <a:off x="1755453" y="3169402"/>
              <a:ext cx="1251271" cy="1058532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AutoShape 6"/>
          <p:cNvSpPr>
            <a:spLocks noChangeArrowheads="1"/>
          </p:cNvSpPr>
          <p:nvPr/>
        </p:nvSpPr>
        <p:spPr bwMode="auto">
          <a:xfrm>
            <a:off x="4013722" y="2711606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defTabSz="914400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3635896" y="3041806"/>
            <a:ext cx="45085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914400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914400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1"/>
          <p:cNvSpPr>
            <a:spLocks noChangeArrowheads="1"/>
          </p:cNvSpPr>
          <p:nvPr/>
        </p:nvSpPr>
        <p:spPr bwMode="auto">
          <a:xfrm>
            <a:off x="8367480" y="2925521"/>
            <a:ext cx="417102" cy="1200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defTabSz="914400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defTabSz="914400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推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defTabSz="914400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导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 rot="10800000">
            <a:off x="8302982" y="2595322"/>
            <a:ext cx="141287" cy="1868487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defTabSz="914400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811315" y="3781990"/>
            <a:ext cx="7667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489467" y="4731990"/>
            <a:ext cx="2242771" cy="466395"/>
            <a:chOff x="5815046" y="6024897"/>
            <a:chExt cx="3424205" cy="621860"/>
          </a:xfrm>
        </p:grpSpPr>
        <p:sp>
          <p:nvSpPr>
            <p:cNvPr id="5" name="右大括号 4"/>
            <p:cNvSpPr/>
            <p:nvPr/>
          </p:nvSpPr>
          <p:spPr>
            <a:xfrm rot="5400000">
              <a:off x="7385497" y="4454446"/>
              <a:ext cx="283303" cy="3424205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912983" y="6246648"/>
              <a:ext cx="1331115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b="1" dirty="0">
                  <a:solidFill>
                    <a:srgbClr val="FF0000"/>
                  </a:solidFill>
                  <a:latin typeface="Candara" panose="020E0502030303020204"/>
                  <a:ea typeface="华文楷体" panose="02010600040101010101" pitchFamily="2" charset="-122"/>
                </a:rPr>
                <a:t>规范句型</a:t>
              </a:r>
              <a:endParaRPr lang="zh-CN" altLang="en-US" sz="1350" b="1" dirty="0">
                <a:solidFill>
                  <a:srgbClr val="FF0000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</p:grpSp>
      <p:sp>
        <p:nvSpPr>
          <p:cNvPr id="18" name="标注: 弯曲线形(无边框) 17"/>
          <p:cNvSpPr/>
          <p:nvPr/>
        </p:nvSpPr>
        <p:spPr>
          <a:xfrm>
            <a:off x="5812087" y="3882815"/>
            <a:ext cx="622367" cy="276999"/>
          </a:xfrm>
          <a:prstGeom prst="callout2">
            <a:avLst>
              <a:gd name="adj1" fmla="val 47455"/>
              <a:gd name="adj2" fmla="val 23607"/>
              <a:gd name="adj3" fmla="val 47455"/>
              <a:gd name="adj4" fmla="val -8682"/>
              <a:gd name="adj5" fmla="val -28224"/>
              <a:gd name="adj6" fmla="val -65455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rgbClr val="FF0000"/>
                </a:solidFill>
                <a:latin typeface="Candara" panose="020E0502030303020204"/>
                <a:ea typeface="华文楷体" panose="02010600040101010101" pitchFamily="2" charset="-122"/>
              </a:rPr>
              <a:t>句柄</a:t>
            </a:r>
            <a:endParaRPr lang="zh-CN" altLang="en-US" sz="1500" b="1" dirty="0">
              <a:solidFill>
                <a:srgbClr val="FF0000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60" name="内容占位符 2"/>
          <p:cNvSpPr txBox="1"/>
          <p:nvPr/>
        </p:nvSpPr>
        <p:spPr bwMode="auto">
          <a:xfrm>
            <a:off x="751247" y="1068101"/>
            <a:ext cx="1050926" cy="1215292"/>
          </a:xfrm>
          <a:prstGeom prst="rect">
            <a:avLst/>
          </a:prstGeom>
          <a:solidFill>
            <a:srgbClr val="F5C040">
              <a:lumMod val="60000"/>
              <a:lumOff val="40000"/>
            </a:srgbClr>
          </a:solidFill>
          <a:ln w="12700">
            <a:solidFill>
              <a:sysClr val="windowText" lastClr="000000"/>
            </a:solidFill>
          </a:ln>
        </p:spPr>
        <p:txBody>
          <a:bodyPr vert="horz" wrap="square" lIns="68580" tIns="34290" rIns="68580" bIns="34290" numCol="1" anchor="ctr" anchorCtr="0" compatLnSpc="1"/>
          <a:lstStyle>
            <a:lvl1pPr marL="363855" indent="-3638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8350" indent="-3638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35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1095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5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5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945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35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440" indent="-304800" algn="l" defTabSz="1219200" rtl="0" eaLnBrk="1" latinLnBrk="0" hangingPunct="1">
              <a:spcBef>
                <a:spcPts val="51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160" indent="-304800" algn="l" defTabSz="1219200" rtl="0" eaLnBrk="1" latinLnBrk="0" hangingPunct="1">
              <a:spcBef>
                <a:spcPts val="51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880" indent="-304800" algn="l" defTabSz="1219200" rtl="0" eaLnBrk="1" latinLnBrk="0" hangingPunct="1">
              <a:spcBef>
                <a:spcPts val="51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-304800" algn="l" defTabSz="1219200" rtl="0" eaLnBrk="1" latinLnBrk="0" hangingPunct="1">
              <a:spcBef>
                <a:spcPts val="51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eaLnBrk="1" hangingPunct="1">
              <a:lnSpc>
                <a:spcPts val="1500"/>
              </a:lnSpc>
              <a:buClrTx/>
              <a:buNone/>
              <a:defRPr/>
            </a:pPr>
            <a:r>
              <a:rPr lang="en-US" altLang="zh-CN" sz="1350" b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S'</a:t>
            </a:r>
            <a:r>
              <a:rPr lang="en-US" altLang="zh-CN" sz="1350" b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350" b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en-US" altLang="zh-CN" sz="1350" b="1">
              <a:solidFill>
                <a:sysClr val="windowText" lastClr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defTabSz="685800" eaLnBrk="1" hangingPunct="1">
              <a:lnSpc>
                <a:spcPts val="1500"/>
              </a:lnSpc>
              <a:buClrTx/>
              <a:buNone/>
              <a:defRPr/>
            </a:pPr>
            <a:r>
              <a:rPr lang="en-US" altLang="zh-CN" sz="1350" b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350" b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→v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350" b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en-US" altLang="zh-CN" sz="1350" b="1">
              <a:solidFill>
                <a:sysClr val="windowText" lastClr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defTabSz="685800" eaLnBrk="1" hangingPunct="1">
              <a:lnSpc>
                <a:spcPts val="1500"/>
              </a:lnSpc>
              <a:buClrTx/>
              <a:buNone/>
              <a:defRPr/>
            </a:pPr>
            <a:r>
              <a:rPr lang="en-US" altLang="zh-CN" sz="1350" b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,i      </a:t>
            </a:r>
            <a:endParaRPr lang="en-US" altLang="zh-CN" sz="1350" b="1">
              <a:solidFill>
                <a:sysClr val="windowText" lastClr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defTabSz="685800" eaLnBrk="1" hangingPunct="1">
              <a:lnSpc>
                <a:spcPts val="1500"/>
              </a:lnSpc>
              <a:buClrTx/>
              <a:buNone/>
              <a:defRPr/>
            </a:pPr>
            <a:r>
              <a:rPr lang="en-US" altLang="zh-CN" sz="1350" b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→i      </a:t>
            </a:r>
            <a:endParaRPr lang="en-US" altLang="zh-CN" sz="1350" b="1">
              <a:solidFill>
                <a:sysClr val="windowText" lastClr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defTabSz="685800" eaLnBrk="1" hangingPunct="1">
              <a:lnSpc>
                <a:spcPts val="1500"/>
              </a:lnSpc>
              <a:buClrTx/>
              <a:buNone/>
              <a:defRPr/>
            </a:pPr>
            <a:r>
              <a:rPr lang="en-US" altLang="zh-CN" sz="1350" b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350" b="1">
                <a:solidFill>
                  <a:sysClr val="windowText" lastClr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→r</a:t>
            </a:r>
            <a:endParaRPr lang="en-US" altLang="zh-CN" sz="1350" b="1" dirty="0">
              <a:solidFill>
                <a:sysClr val="windowText" lastClr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标题 1"/>
          <p:cNvSpPr txBox="1">
            <a:spLocks noChangeArrowheads="1"/>
          </p:cNvSpPr>
          <p:nvPr/>
        </p:nvSpPr>
        <p:spPr bwMode="auto">
          <a:xfrm>
            <a:off x="755651" y="268289"/>
            <a:ext cx="61737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335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335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335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335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335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685800" eaLnBrk="1" hangingPunct="1">
              <a:defRPr/>
            </a:pPr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3000" i="1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lang="en-US" altLang="zh-CN" sz="3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自动机</a:t>
            </a:r>
            <a:endParaRPr lang="zh-CN" altLang="en-US" sz="3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2166190" y="952196"/>
            <a:ext cx="921314" cy="721736"/>
          </a:xfrm>
          <a:prstGeom prst="rect">
            <a:avLst/>
          </a:prstGeom>
          <a:solidFill>
            <a:srgbClr val="B5CEED"/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defTabSz="914400">
              <a:lnSpc>
                <a:spcPts val="1350"/>
              </a:lnSpc>
              <a:spcBef>
                <a:spcPct val="0"/>
              </a:spcBef>
              <a:buClr>
                <a:srgbClr val="073E87"/>
              </a:buClr>
              <a:buSzPct val="75000"/>
              <a:buNone/>
              <a:defRPr/>
            </a:pPr>
            <a:r>
              <a:rPr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sz="1600" b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685800" eaLnBrk="1" hangingPunct="1">
              <a:lnSpc>
                <a:spcPts val="1350"/>
              </a:lnSpc>
              <a:buClrTx/>
              <a:buNone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1350" b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hangingPunct="1">
              <a:lnSpc>
                <a:spcPts val="1350"/>
              </a:lnSpc>
              <a:buClrTx/>
              <a:buNone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1350" b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19475" y="1106751"/>
            <a:ext cx="356579" cy="337113"/>
            <a:chOff x="4419475" y="1106751"/>
            <a:chExt cx="356579" cy="337113"/>
          </a:xfrm>
        </p:grpSpPr>
        <p:sp>
          <p:nvSpPr>
            <p:cNvPr id="68" name="Line 9"/>
            <p:cNvSpPr>
              <a:spLocks noChangeShapeType="1"/>
            </p:cNvSpPr>
            <p:nvPr/>
          </p:nvSpPr>
          <p:spPr bwMode="auto">
            <a:xfrm flipV="1">
              <a:off x="4419475" y="1443513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7" name="Text Box 30"/>
            <p:cNvSpPr txBox="1">
              <a:spLocks noChangeArrowheads="1"/>
            </p:cNvSpPr>
            <p:nvPr/>
          </p:nvSpPr>
          <p:spPr bwMode="auto">
            <a:xfrm>
              <a:off x="4471285" y="1106751"/>
              <a:ext cx="3047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400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2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20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15909" y="1182759"/>
            <a:ext cx="439700" cy="328257"/>
            <a:chOff x="3115909" y="1182759"/>
            <a:chExt cx="439700" cy="328257"/>
          </a:xfrm>
        </p:grpSpPr>
        <p:sp>
          <p:nvSpPr>
            <p:cNvPr id="70" name="Line 6"/>
            <p:cNvSpPr>
              <a:spLocks noChangeShapeType="1"/>
            </p:cNvSpPr>
            <p:nvPr/>
          </p:nvSpPr>
          <p:spPr bwMode="auto">
            <a:xfrm>
              <a:off x="3115909" y="1502968"/>
              <a:ext cx="380962" cy="804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3187489" y="1182759"/>
              <a:ext cx="36812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400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135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55775" y="684859"/>
            <a:ext cx="1076552" cy="470095"/>
            <a:chOff x="3155775" y="684859"/>
            <a:chExt cx="1076552" cy="470095"/>
          </a:xfrm>
        </p:grpSpPr>
        <p:sp>
          <p:nvSpPr>
            <p:cNvPr id="69" name="Line 3"/>
            <p:cNvSpPr>
              <a:spLocks noChangeShapeType="1"/>
            </p:cNvSpPr>
            <p:nvPr/>
          </p:nvSpPr>
          <p:spPr bwMode="auto">
            <a:xfrm flipV="1">
              <a:off x="3155775" y="1006049"/>
              <a:ext cx="273682" cy="804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2" name="Text Box 4"/>
            <p:cNvSpPr txBox="1">
              <a:spLocks noChangeArrowheads="1"/>
            </p:cNvSpPr>
            <p:nvPr/>
          </p:nvSpPr>
          <p:spPr bwMode="auto">
            <a:xfrm>
              <a:off x="3158918" y="684859"/>
              <a:ext cx="380962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400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35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3472251" y="689303"/>
              <a:ext cx="760076" cy="465651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lIns="92075" tIns="46038" rIns="92075" bIns="46038"/>
            <a:lstStyle/>
            <a:p>
              <a:pPr marL="609600" indent="-609600" defTabSz="914400"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1350" b="1" i="1" kern="0" baseline="-25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kumimoji="1"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609600" indent="-609600" defTabSz="914400"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' </a:t>
              </a:r>
              <a:r>
                <a:rPr kumimoji="1"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kumimoji="1"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endParaRPr kumimoji="1"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12043" y="667180"/>
            <a:ext cx="372125" cy="293116"/>
            <a:chOff x="5712043" y="667180"/>
            <a:chExt cx="372125" cy="293116"/>
          </a:xfrm>
        </p:grpSpPr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5779399" y="667180"/>
              <a:ext cx="3047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400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Line 9"/>
            <p:cNvSpPr>
              <a:spLocks noChangeShapeType="1"/>
            </p:cNvSpPr>
            <p:nvPr/>
          </p:nvSpPr>
          <p:spPr bwMode="auto">
            <a:xfrm flipV="1">
              <a:off x="5712043" y="959945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12043" y="1123580"/>
            <a:ext cx="1301766" cy="569300"/>
            <a:chOff x="5712043" y="1123580"/>
            <a:chExt cx="1301766" cy="569300"/>
          </a:xfrm>
        </p:grpSpPr>
        <p:grpSp>
          <p:nvGrpSpPr>
            <p:cNvPr id="16" name="组合 15"/>
            <p:cNvGrpSpPr/>
            <p:nvPr/>
          </p:nvGrpSpPr>
          <p:grpSpPr>
            <a:xfrm>
              <a:off x="5712043" y="1123580"/>
              <a:ext cx="372125" cy="293116"/>
              <a:chOff x="5712043" y="1123580"/>
              <a:chExt cx="372125" cy="293116"/>
            </a:xfrm>
          </p:grpSpPr>
          <p:sp>
            <p:nvSpPr>
              <p:cNvPr id="84" name="Text Box 13"/>
              <p:cNvSpPr txBox="1">
                <a:spLocks noChangeArrowheads="1"/>
              </p:cNvSpPr>
              <p:nvPr/>
            </p:nvSpPr>
            <p:spPr bwMode="auto">
              <a:xfrm>
                <a:off x="5779399" y="1123580"/>
                <a:ext cx="30476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defTabSz="914400">
                  <a:spcBef>
                    <a:spcPct val="50000"/>
                  </a:spcBef>
                  <a:buClrTx/>
                  <a:buSzTx/>
                  <a:buNone/>
                  <a:defRPr/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zh-CN" alt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Line 9"/>
              <p:cNvSpPr>
                <a:spLocks noChangeShapeType="1"/>
              </p:cNvSpPr>
              <p:nvPr/>
            </p:nvSpPr>
            <p:spPr bwMode="auto">
              <a:xfrm flipV="1">
                <a:off x="5712043" y="1416345"/>
                <a:ext cx="352304" cy="351"/>
              </a:xfrm>
              <a:prstGeom prst="line">
                <a:avLst/>
              </a:prstGeom>
              <a:noFill/>
              <a:ln w="25400">
                <a:solidFill>
                  <a:sysClr val="windowText" lastClr="000000"/>
                </a:solidFill>
                <a:round/>
                <a:headEnd type="none" w="sm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6" name="Text Box 8"/>
            <p:cNvSpPr txBox="1">
              <a:spLocks noChangeArrowheads="1"/>
            </p:cNvSpPr>
            <p:nvPr/>
          </p:nvSpPr>
          <p:spPr bwMode="auto">
            <a:xfrm>
              <a:off x="6064347" y="1199925"/>
              <a:ext cx="949462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ts val="135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685800" eaLnBrk="1" hangingPunct="1">
                <a:lnSpc>
                  <a:spcPts val="1350"/>
                </a:lnSpc>
                <a:spcBef>
                  <a:spcPct val="20000"/>
                </a:spcBef>
                <a:buSzPct val="100000"/>
                <a:defRPr/>
              </a:pP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 </a:t>
              </a:r>
              <a:r>
                <a:rPr lang="en-US" altLang="zh-CN" sz="135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endPara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61076" y="154454"/>
            <a:ext cx="1510371" cy="497443"/>
            <a:chOff x="7061076" y="154454"/>
            <a:chExt cx="1510371" cy="497443"/>
          </a:xfrm>
        </p:grpSpPr>
        <p:sp>
          <p:nvSpPr>
            <p:cNvPr id="76" name="Text Box 28"/>
            <p:cNvSpPr txBox="1">
              <a:spLocks noChangeArrowheads="1"/>
            </p:cNvSpPr>
            <p:nvPr/>
          </p:nvSpPr>
          <p:spPr bwMode="auto">
            <a:xfrm>
              <a:off x="7061076" y="351815"/>
              <a:ext cx="380962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400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1350" b="1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" name="Line 9"/>
            <p:cNvSpPr>
              <a:spLocks noChangeShapeType="1"/>
            </p:cNvSpPr>
            <p:nvPr/>
          </p:nvSpPr>
          <p:spPr bwMode="auto">
            <a:xfrm flipV="1">
              <a:off x="7089733" y="628463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8" name="Text Box 8"/>
            <p:cNvSpPr txBox="1">
              <a:spLocks noChangeArrowheads="1"/>
            </p:cNvSpPr>
            <p:nvPr/>
          </p:nvSpPr>
          <p:spPr bwMode="auto">
            <a:xfrm>
              <a:off x="7458915" y="154454"/>
              <a:ext cx="1112532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ts val="135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685800" eaLnBrk="1" hangingPunct="1">
                <a:lnSpc>
                  <a:spcPts val="1350"/>
                </a:lnSpc>
                <a:spcBef>
                  <a:spcPct val="20000"/>
                </a:spcBef>
                <a:buSzPct val="100000"/>
                <a:defRPr/>
              </a:pP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endPara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75404" y="725711"/>
            <a:ext cx="1278466" cy="492955"/>
            <a:chOff x="7075404" y="725711"/>
            <a:chExt cx="1278466" cy="492955"/>
          </a:xfrm>
        </p:grpSpPr>
        <p:sp>
          <p:nvSpPr>
            <p:cNvPr id="89" name="Text Box 16"/>
            <p:cNvSpPr txBox="1">
              <a:spLocks noChangeArrowheads="1"/>
            </p:cNvSpPr>
            <p:nvPr/>
          </p:nvSpPr>
          <p:spPr bwMode="auto">
            <a:xfrm>
              <a:off x="7089733" y="731692"/>
              <a:ext cx="304769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400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35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Text Box 8"/>
            <p:cNvSpPr txBox="1">
              <a:spLocks noChangeArrowheads="1"/>
            </p:cNvSpPr>
            <p:nvPr/>
          </p:nvSpPr>
          <p:spPr bwMode="auto">
            <a:xfrm>
              <a:off x="7439617" y="725711"/>
              <a:ext cx="914253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ts val="135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685800" eaLnBrk="1" hangingPunct="1">
                <a:lnSpc>
                  <a:spcPts val="1350"/>
                </a:lnSpc>
                <a:spcBef>
                  <a:spcPct val="20000"/>
                </a:spcBef>
                <a:buSzPct val="100000"/>
                <a:defRPr/>
              </a:pP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endPara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Line 9"/>
            <p:cNvSpPr>
              <a:spLocks noChangeShapeType="1"/>
            </p:cNvSpPr>
            <p:nvPr/>
          </p:nvSpPr>
          <p:spPr bwMode="auto">
            <a:xfrm flipV="1">
              <a:off x="7075404" y="1023317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16913" y="1545919"/>
            <a:ext cx="1228862" cy="610483"/>
            <a:chOff x="4416913" y="1545919"/>
            <a:chExt cx="1228862" cy="610483"/>
          </a:xfrm>
        </p:grpSpPr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4489375" y="1545919"/>
              <a:ext cx="304769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400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35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8"/>
            <p:cNvSpPr txBox="1">
              <a:spLocks noChangeArrowheads="1"/>
            </p:cNvSpPr>
            <p:nvPr/>
          </p:nvSpPr>
          <p:spPr bwMode="auto">
            <a:xfrm>
              <a:off x="4731522" y="1663447"/>
              <a:ext cx="914253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ts val="135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685800" eaLnBrk="1" hangingPunct="1">
                <a:lnSpc>
                  <a:spcPts val="1350"/>
                </a:lnSpc>
                <a:spcBef>
                  <a:spcPct val="20000"/>
                </a:spcBef>
                <a:buSzPct val="100000"/>
                <a:defRPr/>
              </a:pP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endPara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 flipV="1">
              <a:off x="4416913" y="1869230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009603" y="1194814"/>
            <a:ext cx="1274409" cy="608162"/>
            <a:chOff x="7009603" y="1194814"/>
            <a:chExt cx="1274409" cy="608162"/>
          </a:xfrm>
        </p:grpSpPr>
        <p:sp>
          <p:nvSpPr>
            <p:cNvPr id="93" name="Text Box 16"/>
            <p:cNvSpPr txBox="1">
              <a:spLocks noChangeArrowheads="1"/>
            </p:cNvSpPr>
            <p:nvPr/>
          </p:nvSpPr>
          <p:spPr bwMode="auto">
            <a:xfrm>
              <a:off x="7082065" y="1194814"/>
              <a:ext cx="304769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400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35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" name="Text Box 8"/>
            <p:cNvSpPr txBox="1">
              <a:spLocks noChangeArrowheads="1"/>
            </p:cNvSpPr>
            <p:nvPr/>
          </p:nvSpPr>
          <p:spPr bwMode="auto">
            <a:xfrm>
              <a:off x="7369759" y="1310021"/>
              <a:ext cx="914253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ts val="135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685800" eaLnBrk="1" hangingPunct="1">
                <a:lnSpc>
                  <a:spcPts val="1350"/>
                </a:lnSpc>
                <a:spcBef>
                  <a:spcPct val="20000"/>
                </a:spcBef>
                <a:buSzPct val="100000"/>
                <a:defRPr/>
              </a:pP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35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endPara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 flipV="1">
              <a:off x="7009603" y="1518125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80" name="Text Box 8"/>
          <p:cNvSpPr txBox="1">
            <a:spLocks noChangeArrowheads="1"/>
          </p:cNvSpPr>
          <p:nvPr/>
        </p:nvSpPr>
        <p:spPr bwMode="auto">
          <a:xfrm>
            <a:off x="4762274" y="851141"/>
            <a:ext cx="1052565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ts val="135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1600" b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1350" b="1" i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1350" b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6064348" y="395830"/>
            <a:ext cx="1070500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ts val="135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1600" b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1350" b="1" i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       </a:t>
            </a:r>
            <a:endParaRPr lang="en-US" altLang="zh-CN" sz="1350" b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3516806" y="1199924"/>
            <a:ext cx="993809" cy="935128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ts val="135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1600" b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1350" b="1" i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1350" b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1350" b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7" grpId="0"/>
      <p:bldP spid="64" grpId="0" animBg="1"/>
      <p:bldP spid="65" grpId="0"/>
      <p:bldP spid="66" grpId="0"/>
      <p:bldP spid="67" grpId="0" animBg="1"/>
      <p:bldP spid="18" grpId="0" animBg="1"/>
      <p:bldP spid="60" grpId="0" animBg="1"/>
      <p:bldP spid="71" grpId="0" animBg="1"/>
      <p:bldP spid="80" grpId="0" animBg="1"/>
      <p:bldP spid="83" grpId="0" animBg="1"/>
      <p:bldP spid="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4071530" y="2355726"/>
            <a:ext cx="5413847" cy="2501672"/>
          </a:xfrm>
        </p:spPr>
        <p:txBody>
          <a:bodyPr vert="horz" wrap="square" lIns="92075" tIns="46038" rIns="92075" bIns="46038" numCol="1" anchor="t" anchorCtr="0" compatLnSpc="1"/>
          <a:lstStyle/>
          <a:p>
            <a:pPr eaLnBrk="1" hangingPunct="1">
              <a:lnSpc>
                <a:spcPts val="1500"/>
              </a:lnSpc>
              <a:buNone/>
              <a:defRPr/>
            </a:pPr>
            <a:r>
              <a:rPr lang="zh-CN" altLang="en-US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	</a:t>
            </a:r>
            <a:r>
              <a:rPr lang="zh-CN" altLang="en-US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135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	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var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	                	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buClr>
                <a:srgbClr val="31B6FD"/>
              </a:buClr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       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                     </a:t>
            </a:r>
            <a:r>
              <a:rPr kumimoji="1" lang="en-US" altLang="zh-CN" sz="135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buClr>
                <a:srgbClr val="31B6FD"/>
              </a:buClr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                    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endParaRPr lang="en-US" altLang="zh-CN" sz="135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6"/>
          <p:cNvSpPr>
            <a:spLocks noChangeArrowheads="1"/>
          </p:cNvSpPr>
          <p:nvPr/>
        </p:nvSpPr>
        <p:spPr bwMode="auto">
          <a:xfrm>
            <a:off x="4013722" y="2711606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3635896" y="3041806"/>
            <a:ext cx="45085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最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归约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6" name="矩形 1"/>
          <p:cNvSpPr>
            <a:spLocks noChangeArrowheads="1"/>
          </p:cNvSpPr>
          <p:nvPr/>
        </p:nvSpPr>
        <p:spPr bwMode="auto">
          <a:xfrm>
            <a:off x="8367480" y="2925521"/>
            <a:ext cx="417102" cy="1200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导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 rot="10800000">
            <a:off x="8302982" y="2595322"/>
            <a:ext cx="141287" cy="1868487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楷体_GB2312" panose="02010609030101010101" pitchFamily="49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811315" y="3781990"/>
            <a:ext cx="7667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489467" y="4731990"/>
            <a:ext cx="2242771" cy="466395"/>
            <a:chOff x="5815046" y="6024897"/>
            <a:chExt cx="3424205" cy="621860"/>
          </a:xfrm>
        </p:grpSpPr>
        <p:sp>
          <p:nvSpPr>
            <p:cNvPr id="5" name="右大括号 4"/>
            <p:cNvSpPr/>
            <p:nvPr/>
          </p:nvSpPr>
          <p:spPr>
            <a:xfrm rot="5400000">
              <a:off x="7385497" y="4454446"/>
              <a:ext cx="283303" cy="3424205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912983" y="6246648"/>
              <a:ext cx="1331115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ndara" panose="020E0502030303020204"/>
                  <a:ea typeface="华文楷体" panose="02010600040101010101" pitchFamily="2" charset="-122"/>
                  <a:cs typeface="+mn-cs"/>
                </a:rPr>
                <a:t>规范句型</a:t>
              </a:r>
              <a:endPara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anose="020E0502030303020204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18" name="标注: 弯曲线形(无边框) 17"/>
          <p:cNvSpPr/>
          <p:nvPr/>
        </p:nvSpPr>
        <p:spPr>
          <a:xfrm>
            <a:off x="5812087" y="3882815"/>
            <a:ext cx="622367" cy="276999"/>
          </a:xfrm>
          <a:prstGeom prst="callout2">
            <a:avLst>
              <a:gd name="adj1" fmla="val 47455"/>
              <a:gd name="adj2" fmla="val 23607"/>
              <a:gd name="adj3" fmla="val 47455"/>
              <a:gd name="adj4" fmla="val -8682"/>
              <a:gd name="adj5" fmla="val -28224"/>
              <a:gd name="adj6" fmla="val -65455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anose="020E0502030303020204"/>
                <a:ea typeface="华文楷体" panose="02010600040101010101" pitchFamily="2" charset="-122"/>
                <a:cs typeface="+mn-cs"/>
              </a:rPr>
              <a:t>句柄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anose="020E0502030303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0" name="内容占位符 2"/>
          <p:cNvSpPr txBox="1"/>
          <p:nvPr/>
        </p:nvSpPr>
        <p:spPr bwMode="auto">
          <a:xfrm>
            <a:off x="751247" y="1068101"/>
            <a:ext cx="1050926" cy="1215292"/>
          </a:xfrm>
          <a:prstGeom prst="rect">
            <a:avLst/>
          </a:prstGeom>
          <a:solidFill>
            <a:srgbClr val="F5C040">
              <a:lumMod val="60000"/>
              <a:lumOff val="40000"/>
            </a:srgbClr>
          </a:solidFill>
          <a:ln w="12700">
            <a:solidFill>
              <a:sysClr val="windowText" lastClr="000000"/>
            </a:solidFill>
          </a:ln>
        </p:spPr>
        <p:txBody>
          <a:bodyPr vert="horz" wrap="square" lIns="68580" tIns="34290" rIns="68580" bIns="34290" numCol="1" anchor="ctr" anchorCtr="0" compatLnSpc="1"/>
          <a:lstStyle>
            <a:lvl1pPr marL="363855" indent="-3638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8350" indent="-3638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35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1095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5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5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945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35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440" indent="-304800" algn="l" defTabSz="1219200" rtl="0" eaLnBrk="1" latinLnBrk="0" hangingPunct="1">
              <a:spcBef>
                <a:spcPts val="51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160" indent="-304800" algn="l" defTabSz="1219200" rtl="0" eaLnBrk="1" latinLnBrk="0" hangingPunct="1">
              <a:spcBef>
                <a:spcPts val="51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880" indent="-304800" algn="l" defTabSz="1219200" rtl="0" eaLnBrk="1" latinLnBrk="0" hangingPunct="1">
              <a:spcBef>
                <a:spcPts val="51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-304800" algn="l" defTabSz="1219200" rtl="0" eaLnBrk="1" latinLnBrk="0" hangingPunct="1">
              <a:spcBef>
                <a:spcPts val="51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S'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en-US" altLang="zh-CN" sz="135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→v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35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,i      </a:t>
            </a:r>
            <a:endParaRPr kumimoji="0" lang="en-US" altLang="zh-CN" sz="135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→i      </a:t>
            </a:r>
            <a:endParaRPr kumimoji="0" lang="en-US" altLang="zh-CN" sz="135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→r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标题 1"/>
          <p:cNvSpPr txBox="1">
            <a:spLocks noChangeArrowheads="1"/>
          </p:cNvSpPr>
          <p:nvPr/>
        </p:nvSpPr>
        <p:spPr bwMode="auto">
          <a:xfrm>
            <a:off x="755651" y="268289"/>
            <a:ext cx="61737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335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335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335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335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335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自动机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8" name="Line 9"/>
          <p:cNvSpPr>
            <a:spLocks noChangeShapeType="1"/>
          </p:cNvSpPr>
          <p:nvPr/>
        </p:nvSpPr>
        <p:spPr bwMode="auto">
          <a:xfrm flipV="1">
            <a:off x="4419475" y="1443513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2166190" y="952196"/>
            <a:ext cx="921314" cy="721736"/>
          </a:xfrm>
          <a:prstGeom prst="rect">
            <a:avLst/>
          </a:prstGeom>
          <a:solidFill>
            <a:srgbClr val="B5CEED"/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S'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Text Box 13"/>
          <p:cNvSpPr txBox="1">
            <a:spLocks noChangeArrowheads="1"/>
          </p:cNvSpPr>
          <p:nvPr/>
        </p:nvSpPr>
        <p:spPr bwMode="auto">
          <a:xfrm>
            <a:off x="5779399" y="667180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4489375" y="1545919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7061076" y="351815"/>
            <a:ext cx="3809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13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13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Text Box 30"/>
          <p:cNvSpPr txBox="1">
            <a:spLocks noChangeArrowheads="1"/>
          </p:cNvSpPr>
          <p:nvPr/>
        </p:nvSpPr>
        <p:spPr bwMode="auto">
          <a:xfrm>
            <a:off x="4471285" y="1106751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115909" y="1182759"/>
            <a:ext cx="439700" cy="328257"/>
            <a:chOff x="3115909" y="1182759"/>
            <a:chExt cx="439700" cy="328257"/>
          </a:xfrm>
        </p:grpSpPr>
        <p:sp>
          <p:nvSpPr>
            <p:cNvPr id="70" name="Line 6"/>
            <p:cNvSpPr>
              <a:spLocks noChangeShapeType="1"/>
            </p:cNvSpPr>
            <p:nvPr/>
          </p:nvSpPr>
          <p:spPr bwMode="auto">
            <a:xfrm>
              <a:off x="3115909" y="1502968"/>
              <a:ext cx="380962" cy="804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3187489" y="1182759"/>
              <a:ext cx="36812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55775" y="684859"/>
            <a:ext cx="1076552" cy="470095"/>
            <a:chOff x="3155775" y="684859"/>
            <a:chExt cx="1076552" cy="470095"/>
          </a:xfrm>
        </p:grpSpPr>
        <p:sp>
          <p:nvSpPr>
            <p:cNvPr id="69" name="Line 3"/>
            <p:cNvSpPr>
              <a:spLocks noChangeShapeType="1"/>
            </p:cNvSpPr>
            <p:nvPr/>
          </p:nvSpPr>
          <p:spPr bwMode="auto">
            <a:xfrm flipV="1">
              <a:off x="3155775" y="1006049"/>
              <a:ext cx="273682" cy="804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Text Box 4"/>
            <p:cNvSpPr txBox="1">
              <a:spLocks noChangeArrowheads="1"/>
            </p:cNvSpPr>
            <p:nvPr/>
          </p:nvSpPr>
          <p:spPr bwMode="auto">
            <a:xfrm>
              <a:off x="3158918" y="684859"/>
              <a:ext cx="380962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0" lang="en-US" altLang="zh-CN" sz="135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3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3472251" y="689303"/>
              <a:ext cx="760076" cy="465651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lIns="92075" tIns="46038" rIns="92075" bIns="46038"/>
            <a:lstStyle/>
            <a:p>
              <a:pPr marL="609600" marR="0" lvl="0" indent="-609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defRPr/>
              </a:pPr>
              <a:r>
                <a:rPr kumimoji="1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1350" b="1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kumimoji="1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609600" marR="0" lvl="0" indent="-609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defRPr/>
              </a:pPr>
              <a:r>
                <a:rPr kumimoji="1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' </a:t>
              </a:r>
              <a:r>
                <a:rPr kumimoji="1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1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endParaRPr kumimoji="1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Text Box 8"/>
          <p:cNvSpPr txBox="1">
            <a:spLocks noChangeArrowheads="1"/>
          </p:cNvSpPr>
          <p:nvPr/>
        </p:nvSpPr>
        <p:spPr bwMode="auto">
          <a:xfrm>
            <a:off x="4731522" y="1663447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5712043" y="95994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5779399" y="1123580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Line 9"/>
          <p:cNvSpPr>
            <a:spLocks noChangeShapeType="1"/>
          </p:cNvSpPr>
          <p:nvPr/>
        </p:nvSpPr>
        <p:spPr bwMode="auto">
          <a:xfrm flipV="1">
            <a:off x="5712043" y="141634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6064347" y="1199925"/>
            <a:ext cx="949462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Line 9"/>
          <p:cNvSpPr>
            <a:spLocks noChangeShapeType="1"/>
          </p:cNvSpPr>
          <p:nvPr/>
        </p:nvSpPr>
        <p:spPr bwMode="auto">
          <a:xfrm flipV="1">
            <a:off x="7089733" y="628463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7458915" y="154454"/>
            <a:ext cx="1112532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Text Box 16"/>
          <p:cNvSpPr txBox="1">
            <a:spLocks noChangeArrowheads="1"/>
          </p:cNvSpPr>
          <p:nvPr/>
        </p:nvSpPr>
        <p:spPr bwMode="auto">
          <a:xfrm>
            <a:off x="7089733" y="731692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7439617" y="725711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Line 9"/>
          <p:cNvSpPr>
            <a:spLocks noChangeShapeType="1"/>
          </p:cNvSpPr>
          <p:nvPr/>
        </p:nvSpPr>
        <p:spPr bwMode="auto">
          <a:xfrm flipV="1">
            <a:off x="7075404" y="1023317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 flipV="1">
            <a:off x="4416913" y="1869230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7082065" y="1194814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Text Box 8"/>
          <p:cNvSpPr txBox="1">
            <a:spLocks noChangeArrowheads="1"/>
          </p:cNvSpPr>
          <p:nvPr/>
        </p:nvSpPr>
        <p:spPr bwMode="auto">
          <a:xfrm>
            <a:off x="7369759" y="1310021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Line 9"/>
          <p:cNvSpPr>
            <a:spLocks noChangeShapeType="1"/>
          </p:cNvSpPr>
          <p:nvPr/>
        </p:nvSpPr>
        <p:spPr bwMode="auto">
          <a:xfrm flipV="1">
            <a:off x="7009603" y="151812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Text Box 8"/>
          <p:cNvSpPr txBox="1">
            <a:spLocks noChangeArrowheads="1"/>
          </p:cNvSpPr>
          <p:nvPr/>
        </p:nvSpPr>
        <p:spPr bwMode="auto">
          <a:xfrm>
            <a:off x="4762274" y="851141"/>
            <a:ext cx="1052565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kumimoji="0" lang="en-US" altLang="zh-CN" sz="135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6064348" y="395830"/>
            <a:ext cx="1070500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kumimoji="0" lang="en-US" altLang="zh-CN" sz="135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           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Rectangle 5"/>
          <p:cNvSpPr>
            <a:spLocks noChangeArrowheads="1"/>
          </p:cNvSpPr>
          <p:nvPr/>
        </p:nvSpPr>
        <p:spPr bwMode="auto">
          <a:xfrm>
            <a:off x="721815" y="2932207"/>
            <a:ext cx="2904506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分析栈中内容 </a:t>
            </a:r>
            <a:r>
              <a:rPr lang="zh-CN" altLang="en-US" sz="12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zh-CN" altLang="en-US" sz="12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剩余输入符号 </a:t>
            </a:r>
            <a:r>
              <a:rPr lang="zh-CN" altLang="en-US" sz="12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12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规范句型</a:t>
            </a:r>
            <a:endParaRPr lang="zh-CN" altLang="en-US" sz="1200" b="1" kern="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92876" y="2347209"/>
            <a:ext cx="3278672" cy="1193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indent="-273050" defTabSz="685800" eaLnBrk="1" hangingPunct="1">
              <a:lnSpc>
                <a:spcPts val="1875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分析栈中的内容有什么特点？</a:t>
            </a:r>
            <a:endParaRPr lang="en-US" altLang="zh-CN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50" lvl="1" indent="-273050" defTabSz="685800" eaLnBrk="1" hangingPunct="1">
              <a:lnSpc>
                <a:spcPts val="1875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15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是某一</a:t>
            </a:r>
            <a:r>
              <a:rPr lang="zh-CN" altLang="en-US" sz="1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规范句型</a:t>
            </a:r>
            <a:r>
              <a:rPr lang="zh-CN" altLang="en-US" sz="15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的</a:t>
            </a:r>
            <a:r>
              <a:rPr lang="zh-CN" altLang="en-US" sz="1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前缀</a:t>
            </a:r>
            <a:endParaRPr lang="en-US" altLang="zh-CN" sz="1500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50" lvl="1" indent="-273050" defTabSz="685800" eaLnBrk="1" hangingPunct="1">
              <a:lnSpc>
                <a:spcPts val="1875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15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50" lvl="1" indent="-273050" defTabSz="685800" eaLnBrk="1" hangingPunct="1">
              <a:lnSpc>
                <a:spcPts val="1875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15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不能越过规范句型的句柄</a:t>
            </a:r>
            <a:endParaRPr lang="en-US" altLang="zh-CN" sz="15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94011" y="3493415"/>
            <a:ext cx="2904506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规范句型 </a:t>
            </a: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lang="en-US" altLang="zh-CN" sz="1350" b="1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 real</a:t>
            </a:r>
            <a:r>
              <a:rPr lang="zh-CN" altLang="en-US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的前缀</a:t>
            </a:r>
            <a:endParaRPr lang="en-US" altLang="zh-CN" sz="1350" b="1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630" indent="-214630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  <a:endParaRPr lang="en-US" altLang="zh-CN" sz="1350" b="1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630" indent="-214630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</a:t>
            </a:r>
            <a:endParaRPr lang="en-US" altLang="zh-CN" sz="1350" b="1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630" indent="-214630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</a:t>
            </a:r>
            <a:endParaRPr lang="en-US" altLang="zh-CN" sz="1350" b="1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630" indent="-214630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lang="en-US" altLang="zh-CN" sz="1350" b="1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1350" b="1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630" indent="-214630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lang="en-US" altLang="zh-CN" sz="1350" b="1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</a:t>
            </a:r>
            <a:endParaRPr lang="en-US" altLang="zh-CN" sz="1350" b="1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630" indent="-214630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lang="en-US" altLang="zh-CN" sz="1350" b="1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 real</a:t>
            </a:r>
            <a:endParaRPr lang="zh-CN" altLang="en-US" sz="1350" b="1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2422847" y="4683608"/>
            <a:ext cx="1712438" cy="276999"/>
            <a:chOff x="3779912" y="4738102"/>
            <a:chExt cx="1712438" cy="276999"/>
          </a:xfrm>
        </p:grpSpPr>
        <p:sp>
          <p:nvSpPr>
            <p:cNvPr id="102" name="右大括号 101"/>
            <p:cNvSpPr/>
            <p:nvPr/>
          </p:nvSpPr>
          <p:spPr>
            <a:xfrm>
              <a:off x="3779912" y="4739477"/>
              <a:ext cx="169629" cy="251166"/>
            </a:xfrm>
            <a:prstGeom prst="rightBrace">
              <a:avLst/>
            </a:prstGeom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922690" y="4738102"/>
              <a:ext cx="15696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200" b="1" dirty="0">
                  <a:solidFill>
                    <a:srgbClr val="00B05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不会出现在分析栈中</a:t>
              </a:r>
              <a:endParaRPr lang="zh-CN" altLang="en-US" sz="12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104" name="直接连接符 103"/>
          <p:cNvCxnSpPr/>
          <p:nvPr/>
        </p:nvCxnSpPr>
        <p:spPr>
          <a:xfrm>
            <a:off x="1229826" y="4577480"/>
            <a:ext cx="6744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8"/>
          <p:cNvSpPr txBox="1">
            <a:spLocks noChangeArrowheads="1"/>
          </p:cNvSpPr>
          <p:nvPr/>
        </p:nvSpPr>
        <p:spPr bwMode="auto">
          <a:xfrm>
            <a:off x="3516806" y="1199924"/>
            <a:ext cx="993809" cy="935128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ts val="135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1600" b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1350" b="1" i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1350" b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1350" b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内容占位符 2"/>
          <p:cNvSpPr txBox="1"/>
          <p:nvPr/>
        </p:nvSpPr>
        <p:spPr bwMode="auto">
          <a:xfrm>
            <a:off x="751247" y="1068101"/>
            <a:ext cx="1050926" cy="1215292"/>
          </a:xfrm>
          <a:prstGeom prst="rect">
            <a:avLst/>
          </a:prstGeom>
          <a:solidFill>
            <a:srgbClr val="F5C040">
              <a:lumMod val="60000"/>
              <a:lumOff val="40000"/>
            </a:srgbClr>
          </a:solidFill>
          <a:ln w="12700">
            <a:solidFill>
              <a:sysClr val="windowText" lastClr="000000"/>
            </a:solidFill>
          </a:ln>
        </p:spPr>
        <p:txBody>
          <a:bodyPr vert="horz" wrap="square" lIns="68580" tIns="34290" rIns="68580" bIns="34290" numCol="1" anchor="ctr" anchorCtr="0" compatLnSpc="1"/>
          <a:lstStyle>
            <a:lvl1pPr marL="363855" indent="-3638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8350" indent="-3638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35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1095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5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5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945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35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440" indent="-304800" algn="l" defTabSz="1219200" rtl="0" eaLnBrk="1" latinLnBrk="0" hangingPunct="1">
              <a:spcBef>
                <a:spcPts val="51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160" indent="-304800" algn="l" defTabSz="1219200" rtl="0" eaLnBrk="1" latinLnBrk="0" hangingPunct="1">
              <a:spcBef>
                <a:spcPts val="51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880" indent="-304800" algn="l" defTabSz="1219200" rtl="0" eaLnBrk="1" latinLnBrk="0" hangingPunct="1">
              <a:spcBef>
                <a:spcPts val="51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-304800" algn="l" defTabSz="1219200" rtl="0" eaLnBrk="1" latinLnBrk="0" hangingPunct="1">
              <a:spcBef>
                <a:spcPts val="51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S'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en-US" altLang="zh-CN" sz="135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→v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35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,i      </a:t>
            </a:r>
            <a:endParaRPr kumimoji="0" lang="en-US" altLang="zh-CN" sz="135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→i      </a:t>
            </a:r>
            <a:endParaRPr kumimoji="0" lang="en-US" altLang="zh-CN" sz="135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→r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标题 1"/>
          <p:cNvSpPr txBox="1">
            <a:spLocks noChangeArrowheads="1"/>
          </p:cNvSpPr>
          <p:nvPr/>
        </p:nvSpPr>
        <p:spPr bwMode="auto">
          <a:xfrm>
            <a:off x="755651" y="268289"/>
            <a:ext cx="61737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335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335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335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335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335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自动机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8" name="Line 9"/>
          <p:cNvSpPr>
            <a:spLocks noChangeShapeType="1"/>
          </p:cNvSpPr>
          <p:nvPr/>
        </p:nvSpPr>
        <p:spPr bwMode="auto">
          <a:xfrm flipV="1">
            <a:off x="4419475" y="1443513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Line 3"/>
          <p:cNvSpPr>
            <a:spLocks noChangeShapeType="1"/>
          </p:cNvSpPr>
          <p:nvPr/>
        </p:nvSpPr>
        <p:spPr bwMode="auto">
          <a:xfrm flipV="1">
            <a:off x="3155775" y="1006049"/>
            <a:ext cx="273682" cy="804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3115909" y="1502968"/>
            <a:ext cx="380962" cy="804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2166190" y="952196"/>
            <a:ext cx="921314" cy="721736"/>
          </a:xfrm>
          <a:prstGeom prst="rect">
            <a:avLst/>
          </a:prstGeom>
          <a:solidFill>
            <a:srgbClr val="B5CEED"/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S'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3158918" y="684859"/>
            <a:ext cx="3809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13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13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Text Box 13"/>
          <p:cNvSpPr txBox="1">
            <a:spLocks noChangeArrowheads="1"/>
          </p:cNvSpPr>
          <p:nvPr/>
        </p:nvSpPr>
        <p:spPr bwMode="auto">
          <a:xfrm>
            <a:off x="5779399" y="667180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4489375" y="1545919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7061076" y="351815"/>
            <a:ext cx="3809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13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13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Text Box 30"/>
          <p:cNvSpPr txBox="1">
            <a:spLocks noChangeArrowheads="1"/>
          </p:cNvSpPr>
          <p:nvPr/>
        </p:nvSpPr>
        <p:spPr bwMode="auto">
          <a:xfrm>
            <a:off x="4471285" y="1106751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3187489" y="1182759"/>
            <a:ext cx="36812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3472251" y="689303"/>
            <a:ext cx="760076" cy="465651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</a:ln>
        </p:spPr>
        <p:txBody>
          <a:bodyPr lIns="92075" tIns="46038" rIns="92075" bIns="46038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1350" b="1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1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endParaRPr kumimoji="1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Text Box 8"/>
          <p:cNvSpPr txBox="1">
            <a:spLocks noChangeArrowheads="1"/>
          </p:cNvSpPr>
          <p:nvPr/>
        </p:nvSpPr>
        <p:spPr bwMode="auto">
          <a:xfrm>
            <a:off x="4731522" y="1663447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5712043" y="95994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5779399" y="1123580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Line 9"/>
          <p:cNvSpPr>
            <a:spLocks noChangeShapeType="1"/>
          </p:cNvSpPr>
          <p:nvPr/>
        </p:nvSpPr>
        <p:spPr bwMode="auto">
          <a:xfrm flipV="1">
            <a:off x="5712043" y="141634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6064347" y="1199925"/>
            <a:ext cx="949462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Line 9"/>
          <p:cNvSpPr>
            <a:spLocks noChangeShapeType="1"/>
          </p:cNvSpPr>
          <p:nvPr/>
        </p:nvSpPr>
        <p:spPr bwMode="auto">
          <a:xfrm flipV="1">
            <a:off x="7089733" y="628463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7458915" y="154454"/>
            <a:ext cx="1112532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Text Box 16"/>
          <p:cNvSpPr txBox="1">
            <a:spLocks noChangeArrowheads="1"/>
          </p:cNvSpPr>
          <p:nvPr/>
        </p:nvSpPr>
        <p:spPr bwMode="auto">
          <a:xfrm>
            <a:off x="7089733" y="731692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7439617" y="725711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Line 9"/>
          <p:cNvSpPr>
            <a:spLocks noChangeShapeType="1"/>
          </p:cNvSpPr>
          <p:nvPr/>
        </p:nvSpPr>
        <p:spPr bwMode="auto">
          <a:xfrm flipV="1">
            <a:off x="7075404" y="1023317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 flipV="1">
            <a:off x="4416913" y="1869230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7082065" y="1194814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Text Box 8"/>
          <p:cNvSpPr txBox="1">
            <a:spLocks noChangeArrowheads="1"/>
          </p:cNvSpPr>
          <p:nvPr/>
        </p:nvSpPr>
        <p:spPr bwMode="auto">
          <a:xfrm>
            <a:off x="7369759" y="1310021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Line 9"/>
          <p:cNvSpPr>
            <a:spLocks noChangeShapeType="1"/>
          </p:cNvSpPr>
          <p:nvPr/>
        </p:nvSpPr>
        <p:spPr bwMode="auto">
          <a:xfrm flipV="1">
            <a:off x="7009603" y="151812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Text Box 8"/>
          <p:cNvSpPr txBox="1">
            <a:spLocks noChangeArrowheads="1"/>
          </p:cNvSpPr>
          <p:nvPr/>
        </p:nvSpPr>
        <p:spPr bwMode="auto">
          <a:xfrm>
            <a:off x="4762274" y="851141"/>
            <a:ext cx="1052565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kumimoji="0" lang="en-US" altLang="zh-CN" sz="135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6064348" y="395830"/>
            <a:ext cx="1070500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kumimoji="0" lang="en-US" altLang="zh-CN" sz="135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           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Rectangle 5"/>
          <p:cNvSpPr>
            <a:spLocks noChangeArrowheads="1"/>
          </p:cNvSpPr>
          <p:nvPr/>
        </p:nvSpPr>
        <p:spPr bwMode="auto">
          <a:xfrm>
            <a:off x="721815" y="2932207"/>
            <a:ext cx="2904506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分析栈中内容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剩余输入符号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规范句型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92876" y="2347209"/>
            <a:ext cx="3278672" cy="1193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marR="0" lvl="0" indent="-273050" algn="l" defTabSz="685800" rtl="0" eaLnBrk="1" fontAlgn="base" latinLnBrk="0" hangingPunct="1">
              <a:lnSpc>
                <a:spcPts val="1875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分析栈中的内容有什么特点？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50" marR="0" lvl="1" indent="-273050" algn="l" defTabSz="685800" rtl="0" eaLnBrk="1" fontAlgn="base" latinLnBrk="0" hangingPunct="1">
              <a:lnSpc>
                <a:spcPts val="1875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是某一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规范句型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的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前缀</a:t>
            </a: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50" marR="0" lvl="1" indent="-273050" algn="l" defTabSz="685800" rtl="0" eaLnBrk="1" fontAlgn="base" latinLnBrk="0" hangingPunct="1">
              <a:lnSpc>
                <a:spcPts val="1875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50" marR="0" lvl="1" indent="-273050" algn="l" defTabSz="685800" rtl="0" eaLnBrk="1" fontAlgn="base" latinLnBrk="0" hangingPunct="1">
              <a:lnSpc>
                <a:spcPts val="1875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不能越过规范句型的句柄</a:t>
            </a: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94011" y="3493415"/>
            <a:ext cx="2904506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规范句型 </a:t>
            </a: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 real</a:t>
            </a: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的前缀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630" marR="0" lvl="0" indent="-21463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630" marR="0" lvl="0" indent="-21463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630" marR="0" lvl="0" indent="-21463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630" marR="0" lvl="0" indent="-21463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630" marR="0" lvl="0" indent="-21463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630" marR="0" lvl="0" indent="-21463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 real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2422847" y="4683608"/>
            <a:ext cx="1712438" cy="276999"/>
            <a:chOff x="3779912" y="4738102"/>
            <a:chExt cx="1712438" cy="276999"/>
          </a:xfrm>
        </p:grpSpPr>
        <p:sp>
          <p:nvSpPr>
            <p:cNvPr id="102" name="右大括号 101"/>
            <p:cNvSpPr/>
            <p:nvPr/>
          </p:nvSpPr>
          <p:spPr>
            <a:xfrm>
              <a:off x="3779912" y="4739477"/>
              <a:ext cx="169629" cy="251166"/>
            </a:xfrm>
            <a:prstGeom prst="rightBrace">
              <a:avLst/>
            </a:prstGeom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922690" y="4738102"/>
              <a:ext cx="15696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不会出现在分析栈中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endParaRPr>
            </a:p>
          </p:txBody>
        </p:sp>
      </p:grpSp>
      <p:cxnSp>
        <p:nvCxnSpPr>
          <p:cNvPr id="104" name="直接连接符 103"/>
          <p:cNvCxnSpPr/>
          <p:nvPr/>
        </p:nvCxnSpPr>
        <p:spPr>
          <a:xfrm>
            <a:off x="1229826" y="4577480"/>
            <a:ext cx="6744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"/>
          <p:cNvSpPr>
            <a:spLocks noGrp="1" noChangeArrowheads="1"/>
          </p:cNvSpPr>
          <p:nvPr>
            <p:ph idx="1"/>
          </p:nvPr>
        </p:nvSpPr>
        <p:spPr>
          <a:xfrm>
            <a:off x="3957214" y="2725413"/>
            <a:ext cx="4742693" cy="710066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lvl="1" indent="0" eaLnBrk="1" hangingPunct="1">
              <a:lnSpc>
                <a:spcPts val="2250"/>
              </a:lnSpc>
              <a:buClr>
                <a:prstClr val="black"/>
              </a:buClr>
              <a:buNone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cs typeface="楷体_GB2312"/>
              </a:rPr>
              <a:t>规范句型的</a:t>
            </a:r>
            <a:r>
              <a:rPr lang="zh-CN" altLang="en-US" sz="2100" b="1" dirty="0">
                <a:solidFill>
                  <a:srgbClr val="FF0000"/>
                </a:solidFill>
                <a:latin typeface="楷体" panose="02010609060101010101" pitchFamily="49" charset="-122"/>
                <a:cs typeface="楷体_GB2312"/>
              </a:rPr>
              <a:t>活前缀</a:t>
            </a:r>
            <a:r>
              <a:rPr lang="zh-CN" altLang="en-US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Active Prefix</a:t>
            </a:r>
            <a:r>
              <a:rPr lang="zh-CN" altLang="en-US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）：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lvl="1" indent="0" eaLnBrk="1" hangingPunct="1">
              <a:lnSpc>
                <a:spcPts val="2250"/>
              </a:lnSpc>
              <a:buClr>
                <a:prstClr val="black"/>
              </a:buClr>
              <a:buNone/>
            </a:pPr>
            <a:r>
              <a:rPr lang="zh-CN" altLang="en-US" sz="1800" b="1" dirty="0">
                <a:solidFill>
                  <a:prstClr val="black"/>
                </a:solidFill>
                <a:latin typeface="楷体" panose="02010609060101010101" pitchFamily="49" charset="-122"/>
                <a:cs typeface="楷体_GB2312"/>
              </a:rPr>
              <a:t>不含</a:t>
            </a:r>
            <a:r>
              <a:rPr lang="zh-CN" altLang="en-US" sz="1800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cs typeface="楷体_GB2312"/>
              </a:rPr>
              <a:t>句柄右侧</a:t>
            </a:r>
            <a:r>
              <a:rPr lang="zh-CN" altLang="en-US" sz="1800" b="1" dirty="0">
                <a:solidFill>
                  <a:prstClr val="black"/>
                </a:solidFill>
                <a:latin typeface="楷体" panose="02010609060101010101" pitchFamily="49" charset="-122"/>
                <a:cs typeface="楷体_GB2312"/>
              </a:rPr>
              <a:t>任意符号的</a:t>
            </a:r>
            <a:r>
              <a:rPr lang="zh-CN" altLang="en-US" sz="1800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cs typeface="楷体_GB2312"/>
              </a:rPr>
              <a:t>规范句型</a:t>
            </a:r>
            <a:r>
              <a:rPr lang="zh-CN" altLang="en-US" sz="1800" b="1" dirty="0">
                <a:solidFill>
                  <a:prstClr val="black"/>
                </a:solidFill>
                <a:latin typeface="楷体" panose="02010609060101010101" pitchFamily="49" charset="-122"/>
                <a:cs typeface="楷体_GB2312"/>
              </a:rPr>
              <a:t>的</a:t>
            </a:r>
            <a:r>
              <a:rPr lang="zh-CN" altLang="en-US" sz="1800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cs typeface="楷体_GB2312"/>
              </a:rPr>
              <a:t>前缀</a:t>
            </a:r>
            <a:endParaRPr lang="zh-CN" altLang="en-US" sz="1800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cs typeface="楷体_GB2312"/>
            </a:endParaRPr>
          </a:p>
          <a:p>
            <a:pPr lvl="1" eaLnBrk="1" hangingPunct="1">
              <a:lnSpc>
                <a:spcPts val="2250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cs typeface="楷体_GB231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957214" y="3704033"/>
            <a:ext cx="4863258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LR</a:t>
            </a:r>
            <a:r>
              <a:rPr lang="zh-CN" altLang="en-US" sz="12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rPr>
              <a:t>自动机中从</a:t>
            </a:r>
            <a:r>
              <a:rPr lang="zh-CN" altLang="en-US" sz="12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 panose="020E0502030303020204"/>
                <a:ea typeface="华文楷体" panose="02010600040101010101" pitchFamily="2" charset="-122"/>
              </a:rPr>
              <a:t>初始状态</a:t>
            </a:r>
            <a:r>
              <a:rPr lang="zh-CN" altLang="en-US" sz="12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rPr>
              <a:t>开始的每一条</a:t>
            </a:r>
            <a:r>
              <a:rPr lang="zh-CN" altLang="en-US" sz="12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 panose="020E0502030303020204"/>
                <a:ea typeface="华文楷体" panose="02010600040101010101" pitchFamily="2" charset="-122"/>
              </a:rPr>
              <a:t>路径</a:t>
            </a:r>
            <a:r>
              <a:rPr lang="zh-CN" altLang="en-US" sz="1200" b="1" dirty="0">
                <a:solidFill>
                  <a:prstClr val="black"/>
                </a:solidFill>
                <a:latin typeface="Candara" panose="020E0502030303020204"/>
                <a:ea typeface="华文楷体" panose="02010600040101010101" pitchFamily="2" charset="-122"/>
              </a:rPr>
              <a:t>对应一个规范句型</a:t>
            </a:r>
            <a:r>
              <a:rPr lang="zh-CN" altLang="en-US" sz="12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 panose="020E0502030303020204"/>
                <a:ea typeface="华文楷体" panose="02010600040101010101" pitchFamily="2" charset="-122"/>
              </a:rPr>
              <a:t>活前缀</a:t>
            </a:r>
            <a:endParaRPr lang="zh-CN" altLang="en-US" sz="1200" b="1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721815" y="3755841"/>
            <a:ext cx="1282832" cy="851472"/>
          </a:xfrm>
          <a:prstGeom prst="rect">
            <a:avLst/>
          </a:prstGeom>
          <a:noFill/>
          <a:ln w="25400">
            <a:solidFill>
              <a:srgbClr val="3333CC"/>
            </a:solidFill>
            <a:prstDash val="lg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 flipH="1">
            <a:off x="2032451" y="3434239"/>
            <a:ext cx="1940232" cy="757065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3516806" y="1199924"/>
            <a:ext cx="993809" cy="935128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ts val="135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1600" b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1350" b="1" i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1350" b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1350" b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 build="p"/>
      <p:bldP spid="51" grpId="0" animBg="1"/>
      <p:bldP spid="52" grpId="0" animBg="1"/>
      <p:bldP spid="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</a:rPr>
              <a:t>项目集闭包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560" y="1419870"/>
            <a:ext cx="83153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CLOSURE</a:t>
            </a:r>
            <a:r>
              <a:rPr lang="en-US" altLang="zh-CN" sz="22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200" b="1" i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2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∪{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·</a:t>
            </a: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楷体_GB2312"/>
              </a:rPr>
              <a:t>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γ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·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Bβ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CLOSURE</a:t>
            </a:r>
            <a:r>
              <a:rPr lang="en-US" altLang="zh-CN" sz="22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200" b="1" i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200" b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γ</a:t>
            </a:r>
            <a:r>
              <a:rPr lang="en-US" altLang="zh-CN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endParaRPr lang="zh-CN" altLang="en-US" sz="22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1560" y="926832"/>
            <a:ext cx="70326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3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计算给定项目集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闭包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1"/>
          <p:cNvSpPr txBox="1"/>
          <p:nvPr/>
        </p:nvSpPr>
        <p:spPr bwMode="auto">
          <a:xfrm>
            <a:off x="2101430" y="2016237"/>
            <a:ext cx="4941139" cy="307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SetOfltems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CLOSURE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{</a:t>
            </a:r>
            <a:endParaRPr kumimoji="1"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repeat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for (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中的每个项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→</a:t>
            </a:r>
            <a:r>
              <a:rPr lang="el-GR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∙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l-GR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) 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 (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的每个产生式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→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γ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if (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项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→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∙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γ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不在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                  将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→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∙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γ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加入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中；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until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在某一轮中没有新的项被加入到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中；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return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}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en-US" altLang="zh-CN" sz="3000">
                <a:solidFill>
                  <a:srgbClr val="000000"/>
                </a:solidFill>
              </a:rPr>
              <a:t>GOTO ( )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/>
          </a:p>
        </p:txBody>
      </p:sp>
      <p:sp>
        <p:nvSpPr>
          <p:cNvPr id="4" name="内容占位符 1"/>
          <p:cNvSpPr txBox="1"/>
          <p:nvPr/>
        </p:nvSpPr>
        <p:spPr bwMode="auto">
          <a:xfrm>
            <a:off x="1000125" y="2236788"/>
            <a:ext cx="7127875" cy="24495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SetOfltems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(</a:t>
            </a:r>
            <a:r>
              <a:rPr lang="en-US" altLang="zh-CN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I</a:t>
            </a: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 </a:t>
            </a:r>
            <a:r>
              <a:rPr lang="en-US" altLang="zh-CN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{</a:t>
            </a:r>
            <a:endParaRPr lang="en-US" altLang="zh-CN" sz="25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将</a:t>
            </a:r>
            <a:r>
              <a:rPr lang="en-US" altLang="zh-CN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zh-CN" altLang="en-US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初始化为空集；                   </a:t>
            </a:r>
            <a:endParaRPr lang="zh-CN" altLang="en-US" sz="25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lang="en-US" altLang="zh-CN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for ( </a:t>
            </a:r>
            <a:r>
              <a:rPr lang="en-US" altLang="zh-CN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en-US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中的每个项</a:t>
            </a:r>
            <a:r>
              <a:rPr lang="en-US" altLang="zh-CN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500" b="1" i="1" dirty="0">
                <a:latin typeface="Times New Roman" panose="02020603050405020304" pitchFamily="18" charset="0"/>
              </a:rPr>
              <a:t> →</a:t>
            </a:r>
            <a:r>
              <a:rPr lang="el-GR" altLang="zh-CN" sz="25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lang="zh-CN" altLang="en-US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∙</a:t>
            </a:r>
            <a:r>
              <a:rPr lang="en-US" altLang="zh-CN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l-GR" altLang="zh-CN" sz="2500" b="1" i="1" dirty="0">
                <a:latin typeface="Times New Roman" panose="02020603050405020304" pitchFamily="18" charset="0"/>
              </a:rPr>
              <a:t>β</a:t>
            </a:r>
            <a:r>
              <a:rPr lang="en-US" altLang="zh-CN" sz="25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 </a:t>
            </a:r>
            <a:endParaRPr lang="en-US" altLang="zh-CN" sz="25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将项</a:t>
            </a:r>
            <a:r>
              <a:rPr lang="en-US" altLang="zh-CN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</a:rPr>
              <a:t>→</a:t>
            </a:r>
            <a:r>
              <a:rPr lang="zh-CN" altLang="en-US" sz="25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</a:t>
            </a:r>
            <a:r>
              <a:rPr lang="en-US" altLang="zh-CN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∙</a:t>
            </a:r>
            <a:r>
              <a:rPr lang="el-GR" altLang="zh-CN" sz="2500" b="1" i="1" dirty="0">
                <a:latin typeface="Times New Roman" panose="02020603050405020304" pitchFamily="18" charset="0"/>
              </a:rPr>
              <a:t>β</a:t>
            </a:r>
            <a:r>
              <a:rPr lang="en-US" altLang="zh-CN" sz="25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加入到集合</a:t>
            </a:r>
            <a:r>
              <a:rPr lang="en-US" altLang="zh-CN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zh-CN" altLang="en-US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中；</a:t>
            </a:r>
            <a:endParaRPr lang="zh-CN" altLang="en-US" sz="25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</a:t>
            </a:r>
            <a:r>
              <a:rPr lang="en-US" altLang="zh-CN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return</a:t>
            </a: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CLOSURE (</a:t>
            </a:r>
            <a:r>
              <a:rPr lang="en-US" altLang="zh-CN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J</a:t>
            </a:r>
            <a:r>
              <a:rPr lang="zh-CN" altLang="en-US" sz="25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  <a:endParaRPr lang="zh-CN" altLang="en-US" sz="25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}</a:t>
            </a:r>
            <a:endParaRPr lang="en-US" altLang="zh-CN" sz="25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5780" name="矩形 4"/>
          <p:cNvSpPr>
            <a:spLocks noChangeArrowheads="1"/>
          </p:cNvSpPr>
          <p:nvPr/>
        </p:nvSpPr>
        <p:spPr bwMode="auto">
          <a:xfrm>
            <a:off x="568325" y="1498600"/>
            <a:ext cx="8208963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GOTO(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)=CLOSURE({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·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β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|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·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Xβ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})</a:t>
            </a:r>
            <a:endParaRPr lang="zh-CN" altLang="en-US" dirty="0"/>
          </a:p>
        </p:txBody>
      </p:sp>
      <p:sp>
        <p:nvSpPr>
          <p:cNvPr id="75781" name="矩形 1"/>
          <p:cNvSpPr>
            <a:spLocks noChangeArrowheads="1"/>
          </p:cNvSpPr>
          <p:nvPr/>
        </p:nvSpPr>
        <p:spPr bwMode="auto">
          <a:xfrm>
            <a:off x="357188" y="928688"/>
            <a:ext cx="86423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3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返回项目集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对应于文法符号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后继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项目集闭包</a:t>
            </a:r>
            <a:endParaRPr lang="zh-CN" altLang="en-US" sz="3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xfrm>
            <a:off x="685800" y="928688"/>
            <a:ext cx="8458200" cy="322580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规范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en-US" altLang="zh-CN" sz="3000" b="1">
                <a:solidFill>
                  <a:schemeClr val="tx1"/>
                </a:solidFill>
                <a:cs typeface="Times New Roman" panose="02020603050405020304" pitchFamily="18" charset="0"/>
              </a:rPr>
              <a:t>(0) 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项集族</a:t>
            </a:r>
            <a:r>
              <a:rPr lang="en-US" altLang="zh-CN" sz="25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Canonical LR</a:t>
            </a:r>
            <a:r>
              <a:rPr lang="en-US" altLang="zh-CN" sz="25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(0) </a:t>
            </a:r>
            <a:r>
              <a:rPr lang="en-US" altLang="zh-CN" sz="2500" b="1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Collection</a:t>
            </a:r>
            <a:r>
              <a:rPr lang="en-US" altLang="zh-CN" sz="25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2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82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lang="en-US" altLang="zh-CN" sz="3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自动机的状态集</a:t>
            </a:r>
            <a:endParaRPr lang="en-US" altLang="zh-CN" sz="2500">
              <a:solidFill>
                <a:schemeClr val="tx1"/>
              </a:solidFill>
            </a:endParaRPr>
          </a:p>
        </p:txBody>
      </p:sp>
      <p:sp>
        <p:nvSpPr>
          <p:cNvPr id="7" name="内容占位符 1"/>
          <p:cNvSpPr txBox="1"/>
          <p:nvPr/>
        </p:nvSpPr>
        <p:spPr bwMode="auto">
          <a:xfrm>
            <a:off x="1285875" y="2143125"/>
            <a:ext cx="6481763" cy="264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2000" b="1">
                <a:latin typeface="Times New Roman" panose="02020603050405020304" pitchFamily="18" charset="0"/>
                <a:ea typeface="华文楷体" panose="02010600040101010101" pitchFamily="2" charset="-122"/>
              </a:rPr>
              <a:t>void</a:t>
            </a:r>
            <a:r>
              <a:rPr lang="zh-CN" altLang="en-US" sz="2000" b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items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2000" b="1" i="1">
                <a:latin typeface="Times New Roman" panose="02020603050405020304" pitchFamily="18" charset="0"/>
              </a:rPr>
              <a:t>G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) {</a:t>
            </a:r>
            <a:endParaRPr lang="zh-CN" altLang="en-US" sz="20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0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         </a:t>
            </a:r>
            <a:r>
              <a:rPr lang="en-US" altLang="zh-CN" sz="20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zh-CN" altLang="en-US" sz="2000" b="1"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{ CLOSURE ({[</a:t>
            </a:r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'</a:t>
            </a:r>
            <a:r>
              <a:rPr lang="en-US" altLang="zh-CN" sz="2000" b="1" i="1">
                <a:latin typeface="Times New Roman" panose="02020603050405020304" pitchFamily="18" charset="0"/>
              </a:rPr>
              <a:t>→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·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] } ) }</a:t>
            </a:r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lang="en-US" altLang="zh-CN" sz="20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        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repeat</a:t>
            </a:r>
            <a:endParaRPr lang="zh-CN" altLang="en-US" sz="20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</a:rPr>
              <a:t>o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中的每个项集 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en-US" sz="2000" b="1" i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zh-CN" altLang="en-US" sz="20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  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for(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每个文法符号</a:t>
            </a:r>
            <a:r>
              <a:rPr lang="en-US" altLang="zh-CN" sz="20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zh-CN" altLang="en-US" sz="20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          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if</a:t>
            </a:r>
            <a:r>
              <a:rPr lang="en-US" altLang="zh-CN" sz="2000" b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2000" b="1">
                <a:latin typeface="Times New Roman" panose="02020603050405020304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 ( 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2000" b="1" i="1">
                <a:latin typeface="华文楷体" panose="0201060004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非空且不在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zh-CN" altLang="en-US" sz="20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将</a:t>
            </a:r>
            <a:r>
              <a:rPr lang="en-US" altLang="zh-CN" sz="2000" b="1">
                <a:latin typeface="Times New Roman" panose="02020603050405020304" pitchFamily="18" charset="0"/>
                <a:ea typeface="华文楷体" panose="02010600040101010101" pitchFamily="2" charset="-122"/>
              </a:rPr>
              <a:t>GOTO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 ( 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sz="2000" b="1" i="1">
                <a:latin typeface="华文楷体" panose="0201060004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加入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；</a:t>
            </a:r>
            <a:endParaRPr lang="zh-CN" altLang="en-US" sz="20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zh-CN" altLang="en-US" sz="2000" b="1">
                <a:latin typeface="Times New Roman" panose="02020603050405020304" pitchFamily="18" charset="0"/>
              </a:rPr>
              <a:t>         </a:t>
            </a:r>
            <a:r>
              <a:rPr lang="en-US" altLang="zh-CN" sz="2000" b="1">
                <a:latin typeface="Times New Roman" panose="02020603050405020304" pitchFamily="18" charset="0"/>
              </a:rPr>
              <a:t>until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在某一轮中没有新的项集被加入到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中；</a:t>
            </a:r>
            <a:endParaRPr lang="en-US" altLang="zh-CN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anose="05050102010706020507" pitchFamily="18" charset="2"/>
              <a:buNone/>
              <a:defRPr/>
            </a:pP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</a:rPr>
              <a:t>}</a:t>
            </a:r>
            <a:endParaRPr lang="en-US" altLang="zh-CN" sz="2000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7829" name="矩形 1"/>
          <p:cNvSpPr>
            <a:spLocks noChangeArrowheads="1"/>
          </p:cNvSpPr>
          <p:nvPr/>
        </p:nvSpPr>
        <p:spPr bwMode="auto">
          <a:xfrm>
            <a:off x="1244600" y="1519238"/>
            <a:ext cx="6481763" cy="4435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53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ts val="3000"/>
              </a:lnSpc>
              <a:spcBef>
                <a:spcPct val="20000"/>
              </a:spcBef>
              <a:buClr>
                <a:srgbClr val="000000"/>
              </a:buClr>
              <a:buSzPct val="100000"/>
            </a:pP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={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}∪{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2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GOTO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}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idx="1"/>
          </p:nvPr>
        </p:nvSpPr>
        <p:spPr>
          <a:xfrm>
            <a:off x="3571875" y="407988"/>
            <a:ext cx="5927725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id 	   	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	     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    	     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+(id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                 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) $ 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315" name="标题 8"/>
          <p:cNvSpPr>
            <a:spLocks noGrp="1"/>
          </p:cNvSpPr>
          <p:nvPr>
            <p:ph type="title"/>
          </p:nvPr>
        </p:nvSpPr>
        <p:spPr>
          <a:xfrm>
            <a:off x="755650" y="268288"/>
            <a:ext cx="410368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77"/>
          <p:cNvGrpSpPr/>
          <p:nvPr/>
        </p:nvGrpSpPr>
        <p:grpSpPr bwMode="auto">
          <a:xfrm>
            <a:off x="1685925" y="3827463"/>
            <a:ext cx="357188" cy="492125"/>
            <a:chOff x="975" y="3203"/>
            <a:chExt cx="225" cy="653"/>
          </a:xfrm>
        </p:grpSpPr>
        <p:sp>
          <p:nvSpPr>
            <p:cNvPr id="16419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42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225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4"/>
          <p:cNvGrpSpPr/>
          <p:nvPr/>
        </p:nvGrpSpPr>
        <p:grpSpPr bwMode="auto">
          <a:xfrm>
            <a:off x="1901825" y="3422650"/>
            <a:ext cx="812800" cy="847725"/>
            <a:chOff x="1111" y="2662"/>
            <a:chExt cx="512" cy="1129"/>
          </a:xfrm>
        </p:grpSpPr>
        <p:sp>
          <p:nvSpPr>
            <p:cNvPr id="1641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16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17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40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78"/>
          <p:cNvGrpSpPr/>
          <p:nvPr/>
        </p:nvGrpSpPr>
        <p:grpSpPr bwMode="auto">
          <a:xfrm>
            <a:off x="533400" y="3814763"/>
            <a:ext cx="357188" cy="504825"/>
            <a:chOff x="975" y="3041"/>
            <a:chExt cx="225" cy="672"/>
          </a:xfrm>
        </p:grpSpPr>
        <p:sp>
          <p:nvSpPr>
            <p:cNvPr id="16413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81"/>
          <p:cNvGrpSpPr/>
          <p:nvPr/>
        </p:nvGrpSpPr>
        <p:grpSpPr bwMode="auto">
          <a:xfrm>
            <a:off x="2622550" y="3883025"/>
            <a:ext cx="357188" cy="471488"/>
            <a:chOff x="975" y="3203"/>
            <a:chExt cx="225" cy="628"/>
          </a:xfrm>
        </p:grpSpPr>
        <p:sp>
          <p:nvSpPr>
            <p:cNvPr id="16411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4" name="Rectangle 83"/>
            <p:cNvSpPr>
              <a:spLocks noChangeArrowheads="1"/>
            </p:cNvSpPr>
            <p:nvPr/>
          </p:nvSpPr>
          <p:spPr bwMode="auto">
            <a:xfrm>
              <a:off x="975" y="3203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87"/>
          <p:cNvGrpSpPr/>
          <p:nvPr/>
        </p:nvGrpSpPr>
        <p:grpSpPr bwMode="auto">
          <a:xfrm>
            <a:off x="1500188" y="2919413"/>
            <a:ext cx="1625600" cy="1387475"/>
            <a:chOff x="858" y="1946"/>
            <a:chExt cx="1024" cy="1847"/>
          </a:xfrm>
        </p:grpSpPr>
        <p:sp>
          <p:nvSpPr>
            <p:cNvPr id="16407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8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9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2" name="Rectangle 86"/>
            <p:cNvSpPr>
              <a:spLocks noChangeArrowheads="1"/>
            </p:cNvSpPr>
            <p:nvPr/>
          </p:nvSpPr>
          <p:spPr bwMode="auto">
            <a:xfrm>
              <a:off x="1247" y="1946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90"/>
          <p:cNvGrpSpPr/>
          <p:nvPr/>
        </p:nvGrpSpPr>
        <p:grpSpPr bwMode="auto">
          <a:xfrm>
            <a:off x="749300" y="2470150"/>
            <a:ext cx="1439863" cy="1782763"/>
            <a:chOff x="385" y="1374"/>
            <a:chExt cx="907" cy="2374"/>
          </a:xfrm>
        </p:grpSpPr>
        <p:sp>
          <p:nvSpPr>
            <p:cNvPr id="1640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26" name="Rectangle 76"/>
            <p:cNvSpPr>
              <a:spLocks noChangeArrowheads="1"/>
            </p:cNvSpPr>
            <p:nvPr/>
          </p:nvSpPr>
          <p:spPr bwMode="auto">
            <a:xfrm>
              <a:off x="930" y="1374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 dirty="0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58838" y="876300"/>
            <a:ext cx="1531937" cy="147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en-US" altLang="zh-CN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Times New Roman" panose="02020603050405020304" pitchFamily="18" charset="0"/>
              </a:rPr>
              <a:t>②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id</a:t>
            </a:r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461963" y="4252913"/>
            <a:ext cx="2895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dirty="0">
                <a:solidFill>
                  <a:srgbClr val="5EAE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+    (    id    +    id</a:t>
            </a:r>
            <a:r>
              <a:rPr kumimoji="1"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000" b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3695924" y="1947687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318099" y="2277887"/>
            <a:ext cx="45085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6891791" y="2287588"/>
            <a:ext cx="417102" cy="1200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推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导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 rot="10800000">
            <a:off x="6827292" y="1957388"/>
            <a:ext cx="141287" cy="1868487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330326" y="3260628"/>
            <a:ext cx="1938774" cy="1409528"/>
            <a:chOff x="4628082" y="3850592"/>
            <a:chExt cx="1938774" cy="1409528"/>
          </a:xfrm>
        </p:grpSpPr>
        <p:grpSp>
          <p:nvGrpSpPr>
            <p:cNvPr id="70" name="Group 87"/>
            <p:cNvGrpSpPr/>
            <p:nvPr/>
          </p:nvGrpSpPr>
          <p:grpSpPr bwMode="auto">
            <a:xfrm>
              <a:off x="4793762" y="3850592"/>
              <a:ext cx="1625600" cy="1052438"/>
              <a:chOff x="858" y="2392"/>
              <a:chExt cx="1024" cy="1401"/>
            </a:xfrm>
          </p:grpSpPr>
          <p:sp>
            <p:nvSpPr>
              <p:cNvPr id="71" name="Line 74"/>
              <p:cNvSpPr>
                <a:spLocks noChangeShapeType="1"/>
              </p:cNvSpPr>
              <p:nvPr/>
            </p:nvSpPr>
            <p:spPr bwMode="auto">
              <a:xfrm flipV="1">
                <a:off x="858" y="2417"/>
                <a:ext cx="536" cy="135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</p:spPr>
            <p:txBody>
              <a:bodyPr lIns="92075" tIns="46038" rIns="92075" bIns="46038"/>
              <a:lstStyle/>
              <a:p>
                <a:pPr>
                  <a:defRPr/>
                </a:pPr>
                <a:endParaRPr lang="zh-CN" altLang="en-US">
                  <a:solidFill>
                    <a:srgbClr val="073E87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72" name="Line 75"/>
              <p:cNvSpPr>
                <a:spLocks noChangeShapeType="1"/>
              </p:cNvSpPr>
              <p:nvPr/>
            </p:nvSpPr>
            <p:spPr bwMode="auto">
              <a:xfrm flipH="1" flipV="1">
                <a:off x="1381" y="2417"/>
                <a:ext cx="501" cy="137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</p:spPr>
            <p:txBody>
              <a:bodyPr lIns="92075" tIns="46038" rIns="92075" bIns="46038"/>
              <a:lstStyle/>
              <a:p>
                <a:pPr>
                  <a:defRPr/>
                </a:pPr>
                <a:endParaRPr lang="zh-CN" altLang="en-US">
                  <a:solidFill>
                    <a:srgbClr val="073E87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73" name="Line 85"/>
              <p:cNvSpPr>
                <a:spLocks noChangeShapeType="1"/>
              </p:cNvSpPr>
              <p:nvPr/>
            </p:nvSpPr>
            <p:spPr bwMode="auto">
              <a:xfrm flipV="1">
                <a:off x="1383" y="2392"/>
                <a:ext cx="0" cy="3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</p:spPr>
            <p:txBody>
              <a:bodyPr lIns="92075" tIns="46038" rIns="92075" bIns="46038"/>
              <a:lstStyle/>
              <a:p>
                <a:pPr>
                  <a:defRPr/>
                </a:pPr>
                <a:endParaRPr lang="zh-CN" altLang="en-US">
                  <a:solidFill>
                    <a:srgbClr val="073E87">
                      <a:lumMod val="60000"/>
                      <a:lumOff val="40000"/>
                    </a:srgbClr>
                  </a:solidFill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4628082" y="4860010"/>
              <a:ext cx="2696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297230" y="4836683"/>
              <a:ext cx="2696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481781" y="4017722"/>
              <a:ext cx="356188" cy="406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</a:pPr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7576" y="2461789"/>
            <a:ext cx="1988819" cy="2197190"/>
            <a:chOff x="550611" y="2445171"/>
            <a:chExt cx="1988819" cy="2197190"/>
          </a:xfrm>
        </p:grpSpPr>
        <p:grpSp>
          <p:nvGrpSpPr>
            <p:cNvPr id="23" name="组合 22"/>
            <p:cNvGrpSpPr/>
            <p:nvPr/>
          </p:nvGrpSpPr>
          <p:grpSpPr>
            <a:xfrm>
              <a:off x="550611" y="2445171"/>
              <a:ext cx="1988819" cy="1782763"/>
              <a:chOff x="550611" y="2445171"/>
              <a:chExt cx="1988819" cy="1782763"/>
            </a:xfrm>
          </p:grpSpPr>
          <p:grpSp>
            <p:nvGrpSpPr>
              <p:cNvPr id="61" name="Group 90"/>
              <p:cNvGrpSpPr/>
              <p:nvPr/>
            </p:nvGrpSpPr>
            <p:grpSpPr bwMode="auto">
              <a:xfrm>
                <a:off x="755873" y="2445171"/>
                <a:ext cx="1439863" cy="1782763"/>
                <a:chOff x="385" y="1374"/>
                <a:chExt cx="907" cy="2374"/>
              </a:xfrm>
            </p:grpSpPr>
            <p:sp>
              <p:nvSpPr>
                <p:cNvPr id="62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385" y="1850"/>
                  <a:ext cx="634" cy="139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63" name="Rectangle 76"/>
                <p:cNvSpPr>
                  <a:spLocks noChangeArrowheads="1"/>
                </p:cNvSpPr>
                <p:nvPr/>
              </p:nvSpPr>
              <p:spPr bwMode="auto">
                <a:xfrm>
                  <a:off x="930" y="1374"/>
                  <a:ext cx="225" cy="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20000"/>
                    </a:spcBef>
                    <a:buClr>
                      <a:srgbClr val="5EAEFF"/>
                    </a:buClr>
                    <a:buSzPct val="75000"/>
                    <a:buFont typeface="Monotype Sorts"/>
                    <a:buNone/>
                  </a:pPr>
                  <a:r>
                    <a:rPr kumimoji="1" lang="en-US" altLang="zh-CN" sz="2000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E</a:t>
                  </a:r>
                  <a:endParaRPr kumimoji="1"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612" y="1850"/>
                  <a:ext cx="447" cy="189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65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1092" y="1850"/>
                  <a:ext cx="200" cy="21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550611" y="3797983"/>
                <a:ext cx="356188" cy="406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</a:pPr>
                <a:r>
                  <a:rPr kumimoji="1"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</a:t>
                </a:r>
                <a:endPara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063901" y="2876969"/>
                <a:ext cx="475529" cy="542591"/>
              </a:xfrm>
              <a:prstGeom prst="rect">
                <a:avLst/>
              </a:prstGeom>
            </p:spPr>
          </p:pic>
        </p:grpSp>
        <p:sp>
          <p:nvSpPr>
            <p:cNvPr id="28" name="矩形 27"/>
            <p:cNvSpPr/>
            <p:nvPr/>
          </p:nvSpPr>
          <p:spPr>
            <a:xfrm>
              <a:off x="924657" y="4242251"/>
              <a:ext cx="3305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1" name="直接箭头连接符 80"/>
          <p:cNvCxnSpPr/>
          <p:nvPr/>
        </p:nvCxnSpPr>
        <p:spPr>
          <a:xfrm flipV="1">
            <a:off x="646544" y="4659313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111561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147565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183569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267744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2771800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3131840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525005" y="4165203"/>
            <a:ext cx="397866" cy="484802"/>
            <a:chOff x="2712410" y="2955948"/>
            <a:chExt cx="397866" cy="484802"/>
          </a:xfrm>
        </p:grpSpPr>
        <p:sp>
          <p:nvSpPr>
            <p:cNvPr id="95" name="Line 82"/>
            <p:cNvSpPr>
              <a:spLocks noChangeShapeType="1"/>
            </p:cNvSpPr>
            <p:nvPr/>
          </p:nvSpPr>
          <p:spPr bwMode="auto">
            <a:xfrm flipH="1" flipV="1">
              <a:off x="2944936" y="2955948"/>
              <a:ext cx="0" cy="1794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12410" y="3040640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85451" y="3740101"/>
            <a:ext cx="1295252" cy="919306"/>
            <a:chOff x="1685451" y="3740101"/>
            <a:chExt cx="1295252" cy="919306"/>
          </a:xfrm>
        </p:grpSpPr>
        <p:grpSp>
          <p:nvGrpSpPr>
            <p:cNvPr id="30" name="组合 29"/>
            <p:cNvGrpSpPr/>
            <p:nvPr/>
          </p:nvGrpSpPr>
          <p:grpSpPr>
            <a:xfrm>
              <a:off x="1685451" y="3740101"/>
              <a:ext cx="1295252" cy="549892"/>
              <a:chOff x="2178844" y="2497386"/>
              <a:chExt cx="1295252" cy="549892"/>
            </a:xfrm>
          </p:grpSpPr>
          <p:grpSp>
            <p:nvGrpSpPr>
              <p:cNvPr id="88" name="Group 84"/>
              <p:cNvGrpSpPr/>
              <p:nvPr/>
            </p:nvGrpSpPr>
            <p:grpSpPr bwMode="auto">
              <a:xfrm>
                <a:off x="2178844" y="2497386"/>
                <a:ext cx="1028700" cy="520348"/>
                <a:chOff x="975" y="3098"/>
                <a:chExt cx="648" cy="693"/>
              </a:xfrm>
            </p:grpSpPr>
            <p:sp>
              <p:nvSpPr>
                <p:cNvPr id="89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1404" y="3123"/>
                  <a:ext cx="219" cy="29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90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1364" y="3184"/>
                  <a:ext cx="10" cy="60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91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1111" y="3098"/>
                  <a:ext cx="272" cy="22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92" name="Rectangle 71"/>
                <p:cNvSpPr>
                  <a:spLocks noChangeArrowheads="1"/>
                </p:cNvSpPr>
                <p:nvPr/>
              </p:nvSpPr>
              <p:spPr bwMode="auto">
                <a:xfrm>
                  <a:off x="975" y="3209"/>
                  <a:ext cx="225" cy="5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20000"/>
                    </a:spcBef>
                    <a:buClr>
                      <a:srgbClr val="5EAEFF"/>
                    </a:buClr>
                    <a:buSzPct val="75000"/>
                    <a:buFont typeface="Monotype Sorts"/>
                    <a:buNone/>
                  </a:pPr>
                  <a:r>
                    <a:rPr kumimoji="1" lang="en-US" altLang="zh-CN" sz="2000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E</a:t>
                  </a:r>
                  <a:endParaRPr kumimoji="1"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3" name="Rectangle 71"/>
              <p:cNvSpPr>
                <a:spLocks noChangeArrowheads="1"/>
              </p:cNvSpPr>
              <p:nvPr/>
            </p:nvSpPr>
            <p:spPr bwMode="auto">
              <a:xfrm>
                <a:off x="3116908" y="2640310"/>
                <a:ext cx="357188" cy="406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  <a:buFont typeface="Monotype Sorts"/>
                  <a:buNone/>
                </a:pPr>
                <a:r>
                  <a:rPr kumimoji="1"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</a:t>
                </a:r>
                <a:endPara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2133409" y="4259297"/>
              <a:ext cx="3305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656606" y="4131032"/>
            <a:ext cx="397866" cy="520397"/>
            <a:chOff x="2771095" y="2955948"/>
            <a:chExt cx="397866" cy="520397"/>
          </a:xfrm>
        </p:grpSpPr>
        <p:sp>
          <p:nvSpPr>
            <p:cNvPr id="101" name="Line 82"/>
            <p:cNvSpPr>
              <a:spLocks noChangeShapeType="1"/>
            </p:cNvSpPr>
            <p:nvPr/>
          </p:nvSpPr>
          <p:spPr bwMode="auto">
            <a:xfrm flipH="1" flipV="1">
              <a:off x="2944936" y="2955948"/>
              <a:ext cx="0" cy="1794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771095" y="3076235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61963" y="4131032"/>
            <a:ext cx="397866" cy="520397"/>
            <a:chOff x="2725533" y="2955948"/>
            <a:chExt cx="397866" cy="520397"/>
          </a:xfrm>
        </p:grpSpPr>
        <p:sp>
          <p:nvSpPr>
            <p:cNvPr id="104" name="Line 82"/>
            <p:cNvSpPr>
              <a:spLocks noChangeShapeType="1"/>
            </p:cNvSpPr>
            <p:nvPr/>
          </p:nvSpPr>
          <p:spPr bwMode="auto">
            <a:xfrm flipH="1" flipV="1">
              <a:off x="2944936" y="2955948"/>
              <a:ext cx="0" cy="1794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725533" y="3076235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2" name="Rectangle 7"/>
          <p:cNvSpPr>
            <a:spLocks noChangeArrowheads="1"/>
          </p:cNvSpPr>
          <p:nvPr/>
        </p:nvSpPr>
        <p:spPr bwMode="auto">
          <a:xfrm>
            <a:off x="4211960" y="0"/>
            <a:ext cx="439229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栈内符号串 </a:t>
            </a:r>
            <a:r>
              <a:rPr lang="en-US" altLang="zh-CN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剩余输入 </a:t>
            </a:r>
            <a:r>
              <a:rPr lang="en-US" altLang="zh-CN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=“</a:t>
            </a: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规范句型”</a:t>
            </a:r>
            <a:endParaRPr lang="zh-CN" altLang="en-US" sz="20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9258" y="4803663"/>
            <a:ext cx="288726" cy="339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4478784" y="4480086"/>
            <a:ext cx="288726" cy="339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4570612" y="3880913"/>
            <a:ext cx="196898" cy="599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4874405" y="3525108"/>
            <a:ext cx="288726" cy="339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547976" y="2643759"/>
            <a:ext cx="239925" cy="8481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4118620" y="1347615"/>
            <a:ext cx="288726" cy="12400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Line 36"/>
          <p:cNvSpPr>
            <a:spLocks noChangeShapeType="1"/>
          </p:cNvSpPr>
          <p:nvPr/>
        </p:nvSpPr>
        <p:spPr bwMode="auto">
          <a:xfrm>
            <a:off x="3995738" y="4813300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Line 36"/>
          <p:cNvSpPr>
            <a:spLocks noChangeShapeType="1"/>
          </p:cNvSpPr>
          <p:nvPr/>
        </p:nvSpPr>
        <p:spPr bwMode="auto">
          <a:xfrm>
            <a:off x="3995936" y="4515966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Line 36"/>
          <p:cNvSpPr>
            <a:spLocks noChangeShapeType="1"/>
          </p:cNvSpPr>
          <p:nvPr/>
        </p:nvSpPr>
        <p:spPr bwMode="auto">
          <a:xfrm>
            <a:off x="3995936" y="3867894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Line 36"/>
          <p:cNvSpPr>
            <a:spLocks noChangeShapeType="1"/>
          </p:cNvSpPr>
          <p:nvPr/>
        </p:nvSpPr>
        <p:spPr bwMode="auto">
          <a:xfrm>
            <a:off x="3995936" y="3507854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Line 36"/>
          <p:cNvSpPr>
            <a:spLocks noChangeShapeType="1"/>
          </p:cNvSpPr>
          <p:nvPr/>
        </p:nvSpPr>
        <p:spPr bwMode="auto">
          <a:xfrm>
            <a:off x="3995936" y="2571750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36"/>
          <p:cNvSpPr>
            <a:spLocks noChangeShapeType="1"/>
          </p:cNvSpPr>
          <p:nvPr/>
        </p:nvSpPr>
        <p:spPr bwMode="auto">
          <a:xfrm>
            <a:off x="3995936" y="1347614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Line 36"/>
          <p:cNvSpPr>
            <a:spLocks noChangeShapeType="1"/>
          </p:cNvSpPr>
          <p:nvPr/>
        </p:nvSpPr>
        <p:spPr bwMode="auto">
          <a:xfrm>
            <a:off x="3995936" y="699542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112" grpId="0" animBg="1"/>
      <p:bldP spid="9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 1"/>
          <p:cNvSpPr txBox="1">
            <a:spLocks noChangeArrowheads="1"/>
          </p:cNvSpPr>
          <p:nvPr/>
        </p:nvSpPr>
        <p:spPr bwMode="auto">
          <a:xfrm>
            <a:off x="755651" y="268289"/>
            <a:ext cx="61737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335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335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335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335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335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defTabSz="685800" eaLnBrk="1" hangingPunct="1">
              <a:defRPr/>
            </a:pPr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LR(0)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51247" y="154454"/>
            <a:ext cx="7820200" cy="2128939"/>
            <a:chOff x="751247" y="154454"/>
            <a:chExt cx="7820200" cy="2128939"/>
          </a:xfrm>
        </p:grpSpPr>
        <p:sp>
          <p:nvSpPr>
            <p:cNvPr id="59" name="Line 9"/>
            <p:cNvSpPr>
              <a:spLocks noChangeShapeType="1"/>
            </p:cNvSpPr>
            <p:nvPr/>
          </p:nvSpPr>
          <p:spPr bwMode="auto">
            <a:xfrm flipV="1">
              <a:off x="4416913" y="1869230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内容占位符 2"/>
            <p:cNvSpPr txBox="1"/>
            <p:nvPr/>
          </p:nvSpPr>
          <p:spPr bwMode="auto">
            <a:xfrm>
              <a:off x="751247" y="1068101"/>
              <a:ext cx="1050926" cy="1215292"/>
            </a:xfrm>
            <a:prstGeom prst="rect">
              <a:avLst/>
            </a:prstGeom>
            <a:solidFill>
              <a:srgbClr val="F5C040">
                <a:lumMod val="60000"/>
                <a:lumOff val="40000"/>
              </a:srgbClr>
            </a:solidFill>
            <a:ln w="12700">
              <a:solidFill>
                <a:sysClr val="windowText" lastClr="000000"/>
              </a:solidFill>
            </a:ln>
          </p:spPr>
          <p:txBody>
            <a:bodyPr vert="horz" wrap="square" lIns="68580" tIns="34290" rIns="68580" bIns="34290" numCol="1" anchor="ctr" anchorCtr="0" compatLnSpc="1"/>
            <a:lstStyle>
              <a:lvl1pPr marL="363855" indent="-3638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768350" indent="-3638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35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1141095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65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65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94945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35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377440" indent="-304800" algn="l" defTabSz="1219200" rtl="0" eaLnBrk="1" latinLnBrk="0" hangingPunct="1">
                <a:spcBef>
                  <a:spcPts val="51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865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804160" indent="-304800" algn="l" defTabSz="1219200" rtl="0" eaLnBrk="1" latinLnBrk="0" hangingPunct="1">
                <a:spcBef>
                  <a:spcPts val="51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865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30880" indent="-304800" algn="l" defTabSz="1219200" rtl="0" eaLnBrk="1" latinLnBrk="0" hangingPunct="1">
                <a:spcBef>
                  <a:spcPts val="51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865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-304800" algn="l" defTabSz="1219200" rtl="0" eaLnBrk="1" latinLnBrk="0" hangingPunct="1">
                <a:spcBef>
                  <a:spcPts val="515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865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ts val="15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Symbol" panose="05050102010706020507" pitchFamily="18" charset="2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① 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S'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5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Symbol" panose="05050102010706020507" pitchFamily="18" charset="2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② 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→v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</a:t>
              </a:r>
              <a:endPara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5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Symbol" panose="05050102010706020507" pitchFamily="18" charset="2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③ 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,i      </a:t>
              </a:r>
              <a:endPara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5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Symbol" panose="05050102010706020507" pitchFamily="18" charset="2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④ 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→i      </a:t>
              </a:r>
              <a:endPara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5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Symbol" panose="05050102010706020507" pitchFamily="18" charset="2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⑤ 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→r</a:t>
              </a:r>
              <a:endPara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Line 9"/>
            <p:cNvSpPr>
              <a:spLocks noChangeShapeType="1"/>
            </p:cNvSpPr>
            <p:nvPr/>
          </p:nvSpPr>
          <p:spPr bwMode="auto">
            <a:xfrm flipV="1">
              <a:off x="4419475" y="1443513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Text Box 2"/>
            <p:cNvSpPr txBox="1">
              <a:spLocks noChangeArrowheads="1"/>
            </p:cNvSpPr>
            <p:nvPr/>
          </p:nvSpPr>
          <p:spPr bwMode="auto">
            <a:xfrm>
              <a:off x="2166190" y="952196"/>
              <a:ext cx="921314" cy="721736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Symbol" panose="05050102010706020507" pitchFamily="18" charset="2"/>
                <a:buNone/>
                <a:defRPr/>
              </a:pPr>
              <a:r>
                <a:rPr kumimoji="0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Symbol" panose="05050102010706020507" pitchFamily="18" charset="2"/>
                <a:buNone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S'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·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Symbol" panose="05050102010706020507" pitchFamily="18" charset="2"/>
                <a:buNone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 </a:t>
              </a:r>
              <a:r>
                <a:rPr kumimoji="0" lang="en-US" altLang="zh-CN" sz="13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1350" b="1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en-US" altLang="zh-CN" sz="1350" b="1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</a:t>
              </a:r>
              <a:endPara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5779399" y="667180"/>
              <a:ext cx="3047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4489375" y="1545919"/>
              <a:ext cx="304769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Text Box 28"/>
            <p:cNvSpPr txBox="1">
              <a:spLocks noChangeArrowheads="1"/>
            </p:cNvSpPr>
            <p:nvPr/>
          </p:nvSpPr>
          <p:spPr bwMode="auto">
            <a:xfrm>
              <a:off x="7061076" y="351815"/>
              <a:ext cx="380962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0" lang="en-US" altLang="zh-CN" sz="135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3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Text Box 30"/>
            <p:cNvSpPr txBox="1">
              <a:spLocks noChangeArrowheads="1"/>
            </p:cNvSpPr>
            <p:nvPr/>
          </p:nvSpPr>
          <p:spPr bwMode="auto">
            <a:xfrm>
              <a:off x="4471285" y="1106751"/>
              <a:ext cx="3047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0" lang="en-US" altLang="zh-CN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115909" y="1182759"/>
              <a:ext cx="439700" cy="328257"/>
              <a:chOff x="3115909" y="1182759"/>
              <a:chExt cx="439700" cy="328257"/>
            </a:xfrm>
          </p:grpSpPr>
          <p:sp>
            <p:nvSpPr>
              <p:cNvPr id="70" name="Line 6"/>
              <p:cNvSpPr>
                <a:spLocks noChangeShapeType="1"/>
              </p:cNvSpPr>
              <p:nvPr/>
            </p:nvSpPr>
            <p:spPr bwMode="auto">
              <a:xfrm>
                <a:off x="3115909" y="1502968"/>
                <a:ext cx="380962" cy="8048"/>
              </a:xfrm>
              <a:prstGeom prst="line">
                <a:avLst/>
              </a:prstGeom>
              <a:noFill/>
              <a:ln w="25400">
                <a:solidFill>
                  <a:sysClr val="windowText" lastClr="000000"/>
                </a:solidFill>
                <a:round/>
                <a:headEnd type="none" w="sm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Text Box 34"/>
              <p:cNvSpPr txBox="1">
                <a:spLocks noChangeArrowheads="1"/>
              </p:cNvSpPr>
              <p:nvPr/>
            </p:nvSpPr>
            <p:spPr bwMode="auto">
              <a:xfrm>
                <a:off x="3187489" y="1182759"/>
                <a:ext cx="368120" cy="300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Symbol" panose="05050102010706020507" pitchFamily="18" charset="2"/>
                  <a:buNone/>
                  <a:defRPr/>
                </a:pPr>
                <a:r>
                  <a:rPr kumimoji="0" lang="en-US" altLang="zh-CN" sz="13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endParaRPr kumimoji="0" lang="en-US" altLang="zh-CN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155775" y="684859"/>
              <a:ext cx="1076552" cy="470095"/>
              <a:chOff x="3155775" y="684859"/>
              <a:chExt cx="1076552" cy="470095"/>
            </a:xfrm>
          </p:grpSpPr>
          <p:sp>
            <p:nvSpPr>
              <p:cNvPr id="69" name="Line 3"/>
              <p:cNvSpPr>
                <a:spLocks noChangeShapeType="1"/>
              </p:cNvSpPr>
              <p:nvPr/>
            </p:nvSpPr>
            <p:spPr bwMode="auto">
              <a:xfrm flipV="1">
                <a:off x="3155775" y="1006049"/>
                <a:ext cx="273682" cy="8048"/>
              </a:xfrm>
              <a:prstGeom prst="line">
                <a:avLst/>
              </a:prstGeom>
              <a:noFill/>
              <a:ln w="25400">
                <a:solidFill>
                  <a:sysClr val="windowText" lastClr="000000"/>
                </a:solidFill>
                <a:round/>
                <a:headEnd type="none" w="sm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Text Box 4"/>
              <p:cNvSpPr txBox="1">
                <a:spLocks noChangeArrowheads="1"/>
              </p:cNvSpPr>
              <p:nvPr/>
            </p:nvSpPr>
            <p:spPr bwMode="auto">
              <a:xfrm>
                <a:off x="3158918" y="684859"/>
                <a:ext cx="380962" cy="300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Symbol" panose="05050102010706020507" pitchFamily="18" charset="2"/>
                  <a:buNone/>
                  <a:defRPr/>
                </a:pPr>
                <a:r>
                  <a:rPr kumimoji="0" lang="en-US" altLang="zh-CN" sz="135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endParaRPr kumimoji="0" lang="en-US" altLang="zh-CN" sz="135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Rectangle 4"/>
              <p:cNvSpPr>
                <a:spLocks noChangeArrowheads="1"/>
              </p:cNvSpPr>
              <p:nvPr/>
            </p:nvSpPr>
            <p:spPr bwMode="auto">
              <a:xfrm>
                <a:off x="3472251" y="689303"/>
                <a:ext cx="760076" cy="465651"/>
              </a:xfrm>
              <a:prstGeom prst="rect">
                <a:avLst/>
              </a:prstGeom>
              <a:solidFill>
                <a:srgbClr val="4584D3">
                  <a:lumMod val="40000"/>
                  <a:lumOff val="60000"/>
                </a:srgbClr>
              </a:solidFill>
              <a:ln w="12700">
                <a:solidFill>
                  <a:sysClr val="windowText" lastClr="000000"/>
                </a:solidFill>
                <a:miter lim="800000"/>
              </a:ln>
            </p:spPr>
            <p:txBody>
              <a:bodyPr lIns="92075" tIns="46038" rIns="92075" bIns="46038"/>
              <a:lstStyle/>
              <a:p>
                <a:pPr marL="609600" marR="0" lvl="0" indent="-6096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73E87"/>
                  </a:buClr>
                  <a:buSzPct val="75000"/>
                  <a:buFontTx/>
                  <a:buNone/>
                  <a:defRPr/>
                </a:pPr>
                <a:r>
                  <a:rPr kumimoji="1" lang="en-US" altLang="zh-CN" sz="13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1350" b="1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13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endParaRPr kumimoji="1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09600" marR="0" lvl="0" indent="-6096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73E87"/>
                  </a:buClr>
                  <a:buSzPct val="75000"/>
                  <a:buFontTx/>
                  <a:buNone/>
                  <a:defRPr/>
                </a:pPr>
                <a:r>
                  <a:rPr kumimoji="1" lang="en-US" altLang="zh-CN" sz="13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13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' </a:t>
                </a:r>
                <a:r>
                  <a:rPr kumimoji="1" lang="en-US" altLang="zh-CN" sz="13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→</a:t>
                </a:r>
                <a:r>
                  <a:rPr kumimoji="1" lang="en-US" altLang="zh-CN" sz="13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13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" name="Text Box 8"/>
            <p:cNvSpPr txBox="1">
              <a:spLocks noChangeArrowheads="1"/>
            </p:cNvSpPr>
            <p:nvPr/>
          </p:nvSpPr>
          <p:spPr bwMode="auto">
            <a:xfrm>
              <a:off x="4731522" y="1663447"/>
              <a:ext cx="914253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defRPr/>
              </a:pPr>
              <a:r>
                <a:rPr kumimoji="1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·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</a:t>
              </a:r>
              <a:endPara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9"/>
            <p:cNvSpPr>
              <a:spLocks noChangeShapeType="1"/>
            </p:cNvSpPr>
            <p:nvPr/>
          </p:nvSpPr>
          <p:spPr bwMode="auto">
            <a:xfrm flipV="1">
              <a:off x="5712043" y="959945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Text Box 13"/>
            <p:cNvSpPr txBox="1">
              <a:spLocks noChangeArrowheads="1"/>
            </p:cNvSpPr>
            <p:nvPr/>
          </p:nvSpPr>
          <p:spPr bwMode="auto">
            <a:xfrm>
              <a:off x="5779399" y="1123580"/>
              <a:ext cx="3047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Line 9"/>
            <p:cNvSpPr>
              <a:spLocks noChangeShapeType="1"/>
            </p:cNvSpPr>
            <p:nvPr/>
          </p:nvSpPr>
          <p:spPr bwMode="auto">
            <a:xfrm flipV="1">
              <a:off x="5712043" y="1416345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Text Box 8"/>
            <p:cNvSpPr txBox="1">
              <a:spLocks noChangeArrowheads="1"/>
            </p:cNvSpPr>
            <p:nvPr/>
          </p:nvSpPr>
          <p:spPr bwMode="auto">
            <a:xfrm>
              <a:off x="6064347" y="1199925"/>
              <a:ext cx="949462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defRPr/>
              </a:pPr>
              <a:r>
                <a:rPr kumimoji="1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· </a:t>
              </a:r>
              <a:r>
                <a:rPr kumimoji="0" lang="en-US" altLang="zh-CN" sz="13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endPara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9"/>
            <p:cNvSpPr>
              <a:spLocks noChangeShapeType="1"/>
            </p:cNvSpPr>
            <p:nvPr/>
          </p:nvSpPr>
          <p:spPr bwMode="auto">
            <a:xfrm flipV="1">
              <a:off x="7089733" y="628463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Text Box 8"/>
            <p:cNvSpPr txBox="1">
              <a:spLocks noChangeArrowheads="1"/>
            </p:cNvSpPr>
            <p:nvPr/>
          </p:nvSpPr>
          <p:spPr bwMode="auto">
            <a:xfrm>
              <a:off x="7458915" y="154454"/>
              <a:ext cx="1112532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defRPr/>
              </a:pPr>
              <a:r>
                <a:rPr kumimoji="1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</a:t>
              </a:r>
              <a:endPara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16"/>
            <p:cNvSpPr txBox="1">
              <a:spLocks noChangeArrowheads="1"/>
            </p:cNvSpPr>
            <p:nvPr/>
          </p:nvSpPr>
          <p:spPr bwMode="auto">
            <a:xfrm>
              <a:off x="7089733" y="731692"/>
              <a:ext cx="304769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Text Box 8"/>
            <p:cNvSpPr txBox="1">
              <a:spLocks noChangeArrowheads="1"/>
            </p:cNvSpPr>
            <p:nvPr/>
          </p:nvSpPr>
          <p:spPr bwMode="auto">
            <a:xfrm>
              <a:off x="7439617" y="725711"/>
              <a:ext cx="914253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defRPr/>
              </a:pPr>
              <a:r>
                <a:rPr kumimoji="1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·</a:t>
              </a:r>
              <a:endPara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9"/>
            <p:cNvSpPr>
              <a:spLocks noChangeShapeType="1"/>
            </p:cNvSpPr>
            <p:nvPr/>
          </p:nvSpPr>
          <p:spPr bwMode="auto">
            <a:xfrm flipV="1">
              <a:off x="7075404" y="1023317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Text Box 16"/>
            <p:cNvSpPr txBox="1">
              <a:spLocks noChangeArrowheads="1"/>
            </p:cNvSpPr>
            <p:nvPr/>
          </p:nvSpPr>
          <p:spPr bwMode="auto">
            <a:xfrm>
              <a:off x="7082065" y="1194814"/>
              <a:ext cx="304769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0" lang="en-US" altLang="zh-CN" sz="13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Text Box 8"/>
            <p:cNvSpPr txBox="1">
              <a:spLocks noChangeArrowheads="1"/>
            </p:cNvSpPr>
            <p:nvPr/>
          </p:nvSpPr>
          <p:spPr bwMode="auto">
            <a:xfrm>
              <a:off x="7369759" y="1310021"/>
              <a:ext cx="914253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defRPr/>
              </a:pPr>
              <a:r>
                <a:rPr kumimoji="1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13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endPara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 flipV="1">
              <a:off x="7009603" y="1518125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Text Box 8"/>
            <p:cNvSpPr txBox="1">
              <a:spLocks noChangeArrowheads="1"/>
            </p:cNvSpPr>
            <p:nvPr/>
          </p:nvSpPr>
          <p:spPr bwMode="auto">
            <a:xfrm>
              <a:off x="4762274" y="851141"/>
              <a:ext cx="1052565" cy="714042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defRPr/>
              </a:pPr>
              <a:r>
                <a:rPr kumimoji="1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13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endPara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8"/>
            <p:cNvSpPr txBox="1">
              <a:spLocks noChangeArrowheads="1"/>
            </p:cNvSpPr>
            <p:nvPr/>
          </p:nvSpPr>
          <p:spPr bwMode="auto">
            <a:xfrm>
              <a:off x="6064348" y="395830"/>
              <a:ext cx="1070500" cy="714042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defRPr/>
              </a:pPr>
              <a:r>
                <a:rPr kumimoji="1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            </a:t>
              </a:r>
              <a:endPara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8"/>
            <p:cNvSpPr txBox="1">
              <a:spLocks noChangeArrowheads="1"/>
            </p:cNvSpPr>
            <p:nvPr/>
          </p:nvSpPr>
          <p:spPr bwMode="auto">
            <a:xfrm>
              <a:off x="3516806" y="1199924"/>
              <a:ext cx="993809" cy="935128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defRPr/>
              </a:pPr>
              <a:r>
                <a:rPr kumimoji="1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13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endPara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 </a:t>
              </a:r>
              <a:r>
                <a:rPr kumimoji="0" lang="en-US" altLang="zh-CN" sz="13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endPara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2" name="Group 18"/>
          <p:cNvGraphicFramePr>
            <a:graphicFrameLocks noGrp="1"/>
          </p:cNvGraphicFramePr>
          <p:nvPr/>
        </p:nvGraphicFramePr>
        <p:xfrm>
          <a:off x="1835696" y="2223307"/>
          <a:ext cx="5488630" cy="2834472"/>
        </p:xfrm>
        <a:graphic>
          <a:graphicData uri="http://schemas.openxmlformats.org/drawingml/2006/table">
            <a:tbl>
              <a:tblPr/>
              <a:tblGrid>
                <a:gridCol w="520451"/>
                <a:gridCol w="504056"/>
                <a:gridCol w="504056"/>
                <a:gridCol w="504056"/>
                <a:gridCol w="576064"/>
                <a:gridCol w="504056"/>
                <a:gridCol w="576064"/>
                <a:gridCol w="576064"/>
                <a:gridCol w="576064"/>
                <a:gridCol w="647699"/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1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11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: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,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</a:t>
                      </a:r>
                      <a:endParaRPr kumimoji="0" lang="zh-CN" altLang="en-US" sz="1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</a:t>
                      </a:r>
                      <a:endParaRPr kumimoji="0" lang="zh-CN" altLang="en-US" sz="1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zh-CN" altLang="en-US" sz="11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5602079" y="2706115"/>
            <a:ext cx="4002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296353" y="2706115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s2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927029" y="2899817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49293" y="3161426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65213" y="3161425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s4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800177" y="3364239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s5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304081" y="3359134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s6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461246" y="3620337"/>
            <a:ext cx="50693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r4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r4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r4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r4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r4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r4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730582" y="3867894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noProof="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403778" y="3858259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s8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827714" y="4089293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s9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84529" y="4326364"/>
            <a:ext cx="50693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r2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r2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r2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r2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r2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r2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484529" y="4587974"/>
            <a:ext cx="50693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r5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r5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r5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r5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r5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r5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484529" y="4803998"/>
            <a:ext cx="50693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r3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r3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r3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r3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r3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r3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58831" y="3938630"/>
            <a:ext cx="1662484" cy="718017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ts val="2475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信息为空的项目都设置为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“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error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”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7" grpId="0"/>
      <p:bldP spid="58" grpId="0"/>
      <p:bldP spid="62" grpId="0"/>
      <p:bldP spid="73" grpId="0"/>
      <p:bldP spid="96" grpId="0"/>
      <p:bldP spid="97" grpId="0"/>
      <p:bldP spid="111" grpId="0"/>
      <p:bldP spid="112" grpId="0"/>
      <p:bldP spid="113" grpId="0"/>
      <p:bldP spid="114" grpId="0"/>
      <p:bldP spid="115" grpId="0"/>
      <p:bldP spid="116" grpId="0"/>
      <p:bldP spid="5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6498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5750" y="857251"/>
                <a:ext cx="5031549" cy="3605147"/>
              </a:xfrm>
            </p:spPr>
            <p:txBody>
              <a:bodyPr/>
              <a:lstStyle/>
              <a:p>
                <a:pPr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1800" b="1" dirty="0">
                    <a:solidFill>
                      <a:prstClr val="black"/>
                    </a:solidFill>
                    <a:ea typeface="楷体" panose="02010609060101010101" pitchFamily="49" charset="-122"/>
                  </a:rPr>
                  <a:t>CLOSURE ({</a:t>
                </a:r>
                <a:r>
                  <a:rPr lang="en-US" altLang="zh-CN" sz="1800" b="1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[</a:t>
                </a:r>
                <a:r>
                  <a:rPr lang="zh-CN" altLang="en-US" sz="1800" b="1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S</a:t>
                </a:r>
                <a:r>
                  <a:rPr lang="en-US" altLang="zh-CN" sz="1800" b="1" i="1" dirty="0">
                    <a:solidFill>
                      <a:srgbClr val="0000FF"/>
                    </a:solidFill>
                    <a:ea typeface="楷体_GB2312"/>
                    <a:cs typeface="楷体_GB2312"/>
                  </a:rPr>
                  <a:t>'</a:t>
                </a:r>
                <a:r>
                  <a:rPr lang="en-US" altLang="zh-CN" sz="1800" b="1" i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→ </a:t>
                </a:r>
                <a:r>
                  <a:rPr lang="en-US" altLang="zh-CN" sz="18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·</a:t>
                </a:r>
                <a:r>
                  <a:rPr lang="en-US" altLang="zh-CN" sz="1800" b="1" i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S</a:t>
                </a:r>
                <a:r>
                  <a:rPr lang="zh-CN" altLang="en-US" sz="1800" b="1" i="1" dirty="0">
                    <a:solidFill>
                      <a:srgbClr val="0000FF"/>
                    </a:solidFill>
                    <a:ea typeface="楷体_GB2312"/>
                    <a:cs typeface="楷体_GB2312"/>
                  </a:rPr>
                  <a:t> </a:t>
                </a:r>
                <a:r>
                  <a:rPr lang="en-US" altLang="zh-CN" sz="1800" b="1" dirty="0">
                    <a:solidFill>
                      <a:srgbClr val="0000FF"/>
                    </a:solidFill>
                    <a:ea typeface="楷体" panose="02010609060101010101" pitchFamily="49" charset="-122"/>
                  </a:rPr>
                  <a:t>]</a:t>
                </a:r>
                <a:r>
                  <a:rPr lang="en-US" altLang="zh-CN" sz="1800" b="1" dirty="0">
                    <a:solidFill>
                      <a:prstClr val="black"/>
                    </a:solidFill>
                    <a:ea typeface="楷体" panose="02010609060101010101" pitchFamily="49" charset="-122"/>
                  </a:rPr>
                  <a:t> } )→</a:t>
                </a:r>
                <a:r>
                  <a:rPr lang="en-US" altLang="zh-CN" sz="1800" b="1" i="1" dirty="0">
                    <a:solidFill>
                      <a:prstClr val="black"/>
                    </a:solidFill>
                    <a:ea typeface="楷体" panose="02010609060101010101" pitchFamily="49" charset="-122"/>
                  </a:rPr>
                  <a:t>C</a:t>
                </a:r>
                <a:endParaRPr lang="en-US" altLang="zh-CN" sz="1800" b="1" i="1" dirty="0">
                  <a:solidFill>
                    <a:prstClr val="black"/>
                  </a:solidFill>
                  <a:ea typeface="楷体" panose="02010609060101010101" pitchFamily="49" charset="-122"/>
                </a:endParaRPr>
              </a:p>
              <a:p>
                <a:pPr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1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each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楷体_GB2312" panose="02010609030101010101" pitchFamily="49" charset="-122"/>
                  </a:rPr>
                  <a:t> I</a:t>
                </a:r>
                <a:r>
                  <a:rPr lang="en-US" altLang="zh-CN" sz="1800" b="1" i="1" baseline="-25000" dirty="0">
                    <a:solidFill>
                      <a:schemeClr val="tx1"/>
                    </a:solidFill>
                    <a:cs typeface="楷体_GB2312" panose="02010609030101010101" pitchFamily="49" charset="-122"/>
                  </a:rPr>
                  <a:t>i</a:t>
                </a:r>
                <a:r>
                  <a:rPr lang="en-US" altLang="zh-CN" sz="1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zh-CN" altLang="en-US" sz="1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</a:t>
                </a:r>
                <a:endParaRPr lang="en-US" altLang="zh-CN" sz="1800" b="1" dirty="0">
                  <a:solidFill>
                    <a:schemeClr val="tx1"/>
                  </a:solidFill>
                  <a:cs typeface="楷体_GB2312" panose="02010609030101010101" pitchFamily="49" charset="-122"/>
                </a:endParaRPr>
              </a:p>
              <a:p>
                <a:pPr lvl="1"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1800" b="1" i="1" dirty="0">
                    <a:solidFill>
                      <a:srgbClr val="2D83F4"/>
                    </a:solidFill>
                    <a:cs typeface="楷体_GB2312" panose="02010609030101010101" pitchFamily="49" charset="-122"/>
                  </a:rPr>
                  <a:t>if 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楷体_GB2312" panose="02010609030101010101" pitchFamily="49" charset="-122"/>
                  </a:rPr>
                  <a:t>A</a:t>
                </a:r>
                <a:r>
                  <a:rPr lang="en-US" altLang="zh-CN" sz="1800" b="1" dirty="0">
                    <a:solidFill>
                      <a:schemeClr val="tx1"/>
                    </a:solidFill>
                    <a:cs typeface="楷体_GB2312" panose="02010609030101010101" pitchFamily="49" charset="-122"/>
                  </a:rPr>
                  <a:t>→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楷体_GB2312" panose="02010609030101010101" pitchFamily="49" charset="-122"/>
                  </a:rPr>
                  <a:t>α</a:t>
                </a:r>
                <a:r>
                  <a:rPr lang="en-US" altLang="zh-CN" sz="1800" b="1" dirty="0">
                    <a:solidFill>
                      <a:schemeClr val="tx1"/>
                    </a:solidFill>
                    <a:cs typeface="楷体_GB2312" panose="02010609030101010101" pitchFamily="49" charset="-122"/>
                  </a:rPr>
                  <a:t>·a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楷体_GB2312" panose="02010609030101010101" pitchFamily="49" charset="-122"/>
                  </a:rPr>
                  <a:t>β</a:t>
                </a:r>
                <a:r>
                  <a:rPr lang="en-US" altLang="zh-CN" sz="1800" b="1" dirty="0">
                    <a:solidFill>
                      <a:schemeClr val="tx1"/>
                    </a:solidFill>
                    <a:cs typeface="楷体_GB2312" panose="02010609030101010101" pitchFamily="49" charset="-122"/>
                  </a:rPr>
                  <a:t>∈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楷体_GB2312" panose="02010609030101010101" pitchFamily="49" charset="-122"/>
                  </a:rPr>
                  <a:t>I</a:t>
                </a:r>
                <a:r>
                  <a:rPr lang="en-US" altLang="zh-CN" sz="1800" b="1" i="1" baseline="-25000" dirty="0">
                    <a:solidFill>
                      <a:schemeClr val="tx1"/>
                    </a:solidFill>
                    <a:cs typeface="楷体_GB2312" panose="02010609030101010101" pitchFamily="49" charset="-122"/>
                  </a:rPr>
                  <a:t>i</a:t>
                </a:r>
                <a:r>
                  <a:rPr lang="zh-CN" altLang="en-US" sz="1800" b="1" dirty="0">
                    <a:solidFill>
                      <a:schemeClr val="tx1"/>
                    </a:solidFill>
                    <a:cs typeface="楷体_GB2312" panose="02010609030101010101" pitchFamily="49" charset="-122"/>
                  </a:rPr>
                  <a:t> ：</a:t>
                </a:r>
                <a:endParaRPr lang="en-US" altLang="zh-CN" sz="1800" b="1" dirty="0">
                  <a:solidFill>
                    <a:schemeClr val="tx1"/>
                  </a:solidFill>
                  <a:cs typeface="楷体_GB2312" panose="02010609030101010101" pitchFamily="49" charset="-122"/>
                </a:endParaRPr>
              </a:p>
              <a:p>
                <a:pPr lvl="1"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1800" b="1" i="1" dirty="0">
                    <a:solidFill>
                      <a:srgbClr val="2D83F4"/>
                    </a:solidFill>
                    <a:ea typeface="楷体_GB2312" panose="02010609030101010101" pitchFamily="49" charset="-122"/>
                  </a:rPr>
                  <a:t>if</a:t>
                </a:r>
                <a:r>
                  <a:rPr lang="en-US" altLang="zh-CN" sz="1800" b="1" dirty="0">
                    <a:solidFill>
                      <a:schemeClr val="tx1"/>
                    </a:solidFill>
                    <a:ea typeface="楷体_GB2312" panose="02010609030101010101" pitchFamily="49" charset="-122"/>
                  </a:rPr>
                  <a:t> </a:t>
                </a:r>
                <a:r>
                  <a:rPr lang="en-US" altLang="zh-CN" sz="1800" b="1" i="1" dirty="0">
                    <a:solidFill>
                      <a:schemeClr val="tx1"/>
                    </a:solidFill>
                    <a:ea typeface="楷体_GB2312" panose="02010609030101010101" pitchFamily="49" charset="-122"/>
                  </a:rPr>
                  <a:t>A</a:t>
                </a:r>
                <a:r>
                  <a:rPr lang="en-US" altLang="zh-CN" sz="1800" b="1" dirty="0">
                    <a:solidFill>
                      <a:schemeClr val="tx1"/>
                    </a:solidFill>
                    <a:ea typeface="楷体_GB2312" panose="02010609030101010101" pitchFamily="49" charset="-122"/>
                  </a:rPr>
                  <a:t>→</a:t>
                </a:r>
                <a:r>
                  <a:rPr lang="en-US" altLang="zh-CN" sz="1800" b="1" i="1" dirty="0">
                    <a:solidFill>
                      <a:schemeClr val="tx1"/>
                    </a:solidFill>
                    <a:ea typeface="楷体_GB2312" panose="02010609030101010101" pitchFamily="49" charset="-122"/>
                  </a:rPr>
                  <a:t>α</a:t>
                </a:r>
                <a:r>
                  <a:rPr lang="en-US" altLang="zh-CN" sz="1800" b="1" dirty="0">
                    <a:solidFill>
                      <a:schemeClr val="tx1"/>
                    </a:solidFill>
                    <a:cs typeface="楷体_GB2312" panose="02010609030101010101" pitchFamily="49" charset="-122"/>
                  </a:rPr>
                  <a:t>·</a:t>
                </a:r>
                <a:r>
                  <a:rPr lang="en-US" altLang="zh-CN" sz="1800" b="1" i="1" dirty="0">
                    <a:solidFill>
                      <a:schemeClr val="tx1"/>
                    </a:solidFill>
                    <a:ea typeface="楷体_GB2312" panose="02010609030101010101" pitchFamily="49" charset="-122"/>
                  </a:rPr>
                  <a:t>Bβ</a:t>
                </a:r>
                <a:r>
                  <a:rPr lang="en-US" altLang="zh-CN" sz="1800" b="1" dirty="0">
                    <a:solidFill>
                      <a:schemeClr val="tx1"/>
                    </a:solidFill>
                    <a:ea typeface="楷体_GB2312" panose="02010609030101010101" pitchFamily="49" charset="-122"/>
                  </a:rPr>
                  <a:t>∈</a:t>
                </a:r>
                <a:r>
                  <a:rPr lang="en-US" altLang="zh-CN" sz="1800" b="1" i="1" dirty="0">
                    <a:solidFill>
                      <a:schemeClr val="tx1"/>
                    </a:solidFill>
                    <a:ea typeface="楷体_GB2312" panose="02010609030101010101" pitchFamily="49" charset="-122"/>
                  </a:rPr>
                  <a:t>I</a:t>
                </a:r>
                <a:r>
                  <a:rPr lang="en-US" altLang="zh-CN" sz="1800" b="1" i="1" baseline="-25000" dirty="0">
                    <a:solidFill>
                      <a:schemeClr val="tx1"/>
                    </a:solidFill>
                    <a:ea typeface="楷体_GB2312" panose="02010609030101010101" pitchFamily="49" charset="-122"/>
                  </a:rPr>
                  <a:t>i</a:t>
                </a:r>
                <a:r>
                  <a:rPr lang="zh-CN" altLang="en-US" sz="1800" b="1" dirty="0">
                    <a:solidFill>
                      <a:schemeClr val="tx1"/>
                    </a:solidFill>
                    <a:cs typeface="楷体_GB2312" panose="02010609030101010101" pitchFamily="49" charset="-122"/>
                  </a:rPr>
                  <a:t> ：</a:t>
                </a:r>
                <a:endParaRPr lang="en-US" altLang="zh-CN" sz="1800" b="1" dirty="0">
                  <a:solidFill>
                    <a:schemeClr val="tx1"/>
                  </a:solidFill>
                  <a:ea typeface="楷体_GB2312" panose="02010609030101010101" pitchFamily="49" charset="-122"/>
                </a:endParaRPr>
              </a:p>
              <a:p>
                <a:pPr lvl="1"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1800" b="1" i="1" dirty="0">
                    <a:solidFill>
                      <a:srgbClr val="2D83F4"/>
                    </a:solidFill>
                  </a:rPr>
                  <a:t>if</a:t>
                </a:r>
                <a:r>
                  <a:rPr lang="en-US" altLang="zh-CN" sz="1800" b="1" dirty="0">
                    <a:solidFill>
                      <a:srgbClr val="2D83F4"/>
                    </a:solidFill>
                  </a:rPr>
                  <a:t> </a:t>
                </a:r>
                <a:r>
                  <a:rPr lang="en-US" altLang="zh-CN" sz="1800" b="1" i="1" dirty="0">
                    <a:solidFill>
                      <a:schemeClr val="tx1"/>
                    </a:solidFill>
                  </a:rPr>
                  <a:t>A</a:t>
                </a:r>
                <a:r>
                  <a:rPr lang="en-US" altLang="zh-CN" sz="1800" b="1" dirty="0">
                    <a:solidFill>
                      <a:schemeClr val="tx1"/>
                    </a:solidFill>
                  </a:rPr>
                  <a:t>→</a:t>
                </a:r>
                <a:r>
                  <a:rPr lang="en-US" altLang="zh-CN" sz="1800" b="1" i="1" dirty="0">
                    <a:solidFill>
                      <a:schemeClr val="tx1"/>
                    </a:solidFill>
                  </a:rPr>
                  <a:t>α</a:t>
                </a:r>
                <a:r>
                  <a:rPr lang="en-US" altLang="zh-CN" sz="1800" b="1" dirty="0">
                    <a:solidFill>
                      <a:schemeClr val="tx1"/>
                    </a:solidFill>
                  </a:rPr>
                  <a:t>·∈</a:t>
                </a:r>
                <a:r>
                  <a:rPr lang="en-US" altLang="zh-CN" sz="1800" b="1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1800" b="1" i="1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800" b="1" dirty="0">
                    <a:solidFill>
                      <a:schemeClr val="tx1"/>
                    </a:solidFill>
                    <a:cs typeface="楷体_GB2312" panose="02010609030101010101" pitchFamily="49" charset="-122"/>
                  </a:rPr>
                  <a:t> ：</a:t>
                </a:r>
                <a:endParaRPr lang="en-US" altLang="zh-CN" sz="1800" b="1" dirty="0">
                  <a:solidFill>
                    <a:schemeClr val="tx1"/>
                  </a:solidFill>
                  <a:cs typeface="楷体_GB2312" panose="02010609030101010101" pitchFamily="49" charset="-122"/>
                </a:endParaRPr>
              </a:p>
              <a:p>
                <a:pPr marL="205105" indent="-205105" eaLnBrk="1" hangingPunct="1">
                  <a:lnSpc>
                    <a:spcPts val="2475"/>
                  </a:lnSpc>
                  <a:buClr>
                    <a:prstClr val="black"/>
                  </a:buClr>
                  <a:buFont typeface="Wingdings" panose="05000000000000000000" pitchFamily="2" charset="2"/>
                  <a:buChar char="Ø"/>
                </a:pPr>
                <a:endParaRPr lang="en-US" altLang="zh-CN" sz="1875" b="1" dirty="0">
                  <a:solidFill>
                    <a:prstClr val="black"/>
                  </a:solidFill>
                </a:endParaRPr>
              </a:p>
              <a:p>
                <a:pPr marL="205105" indent="-205105" eaLnBrk="1" hangingPunct="1">
                  <a:lnSpc>
                    <a:spcPts val="2475"/>
                  </a:lnSpc>
                  <a:buClr>
                    <a:prstClr val="black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1875" b="1" dirty="0">
                    <a:solidFill>
                      <a:prstClr val="black"/>
                    </a:solidFill>
                  </a:rPr>
                  <a:t>没有定义的所有条目都设置为</a:t>
                </a:r>
                <a:r>
                  <a:rPr lang="en-US" altLang="zh-CN" sz="1875" b="1" dirty="0">
                    <a:solidFill>
                      <a:prstClr val="black"/>
                    </a:solidFill>
                  </a:rPr>
                  <a:t>“</a:t>
                </a:r>
                <a:r>
                  <a:rPr lang="en-US" altLang="zh-CN" sz="1875" b="1" i="1" dirty="0">
                    <a:solidFill>
                      <a:prstClr val="black"/>
                    </a:solidFill>
                  </a:rPr>
                  <a:t>error</a:t>
                </a:r>
                <a:r>
                  <a:rPr lang="en-US" altLang="zh-CN" sz="1875" b="1" dirty="0">
                    <a:solidFill>
                      <a:prstClr val="black"/>
                    </a:solidFill>
                  </a:rPr>
                  <a:t>”</a:t>
                </a:r>
                <a:endParaRPr lang="en-US" altLang="zh-CN" sz="1875" b="1" dirty="0">
                  <a:solidFill>
                    <a:prstClr val="black"/>
                  </a:solidFill>
                  <a:ea typeface="楷体_GB2312"/>
                  <a:cs typeface="楷体_GB2312"/>
                </a:endParaRPr>
              </a:p>
              <a:p>
                <a:pPr lvl="1"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endParaRPr lang="zh-CN" altLang="en-US" sz="1800" dirty="0"/>
              </a:p>
            </p:txBody>
          </p:sp>
        </mc:Choice>
        <mc:Fallback>
          <p:sp>
            <p:nvSpPr>
              <p:cNvPr id="106498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50" y="857251"/>
                <a:ext cx="5031549" cy="3605147"/>
              </a:xfrm>
              <a:blipFill rotWithShape="1">
                <a:blip r:embed="rId1"/>
                <a:stretch>
                  <a:fillRect r="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499" name="标题 1"/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 dirty="0">
                <a:solidFill>
                  <a:schemeClr val="tx1"/>
                </a:solidFill>
              </a:rPr>
              <a:t>LR</a:t>
            </a:r>
            <a:r>
              <a:rPr lang="en-US" altLang="zh-CN" sz="3000" dirty="0">
                <a:solidFill>
                  <a:schemeClr val="tx1"/>
                </a:solidFill>
              </a:rPr>
              <a:t>(0)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分析表构造方法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6450" y="957064"/>
            <a:ext cx="218521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C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：自动机状态集合</a:t>
            </a:r>
            <a:endParaRPr lang="zh-CN" altLang="en-US" sz="1050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2302122" y="2881203"/>
            <a:ext cx="111919" cy="33251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34405" y="2737717"/>
            <a:ext cx="2276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 A =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S'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S'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· ∈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 A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≠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S' </a:t>
            </a:r>
            <a:endParaRPr lang="zh-CN" altLang="en-US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4406" y="1799588"/>
            <a:ext cx="4568256" cy="471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hangingPunct="1">
              <a:lnSpc>
                <a:spcPts val="3300"/>
              </a:lnSpc>
              <a:spcBef>
                <a:spcPct val="20000"/>
              </a:spcBef>
              <a:buClr>
                <a:prstClr val="black"/>
              </a:buClr>
              <a:buSzPct val="100000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令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I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j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GOTO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(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i</a:t>
            </a:r>
            <a:r>
              <a:rPr lang="zh-CN" altLang="en-US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, a );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ACTION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[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, a ]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=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s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j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楷体_GB2312" panose="0201060903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37199" y="2737716"/>
            <a:ext cx="211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ACTION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[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]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acc</a:t>
            </a:r>
            <a:endParaRPr lang="zh-CN" altLang="en-US" sz="1050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54275" y="3014715"/>
            <a:ext cx="5948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for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a∈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∪{</a:t>
            </a:r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}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do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ACTION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[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a ]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j</a:t>
            </a:r>
            <a:r>
              <a:rPr lang="zh-CN" altLang="en-US" sz="135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sz="135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j</a:t>
            </a:r>
            <a:r>
              <a:rPr lang="zh-CN" altLang="en-US" sz="135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是产生式</a:t>
            </a:r>
            <a:r>
              <a:rPr lang="en-US" altLang="zh-CN" sz="135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135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→</a:t>
            </a:r>
            <a:r>
              <a:rPr lang="en-US" altLang="zh-CN" sz="135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α</a:t>
            </a:r>
            <a:r>
              <a:rPr lang="zh-CN" altLang="en-US" sz="135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的编号</a:t>
            </a:r>
            <a:r>
              <a:rPr lang="zh-CN" altLang="en-US" sz="135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zh-CN" altLang="en-US" sz="900" dirty="0">
              <a:solidFill>
                <a:prstClr val="black"/>
              </a:solidFill>
              <a:latin typeface="Candara" panose="020E0502030303020204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4405" y="2271659"/>
            <a:ext cx="4005686" cy="471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hangingPunct="1">
              <a:lnSpc>
                <a:spcPts val="3300"/>
              </a:lnSpc>
              <a:spcBef>
                <a:spcPct val="20000"/>
              </a:spcBef>
              <a:buClr>
                <a:prstClr val="black"/>
              </a:buClr>
              <a:buSzPct val="100000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令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I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j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GOTO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(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i</a:t>
            </a:r>
            <a:r>
              <a:rPr lang="zh-CN" altLang="en-US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,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 );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GOTO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[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,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 ]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anose="02010609030101010101" pitchFamily="49" charset="-122"/>
              </a:rPr>
              <a:t>j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6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6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6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/>
      <p:bldP spid="3" grpId="0"/>
      <p:bldP spid="10" grpId="0"/>
      <p:bldP spid="11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内容占位符 2"/>
          <p:cNvSpPr>
            <a:spLocks noGrp="1"/>
          </p:cNvSpPr>
          <p:nvPr>
            <p:ph idx="1"/>
          </p:nvPr>
        </p:nvSpPr>
        <p:spPr>
          <a:xfrm>
            <a:off x="0" y="785813"/>
            <a:ext cx="8807450" cy="3225800"/>
          </a:xfrm>
        </p:spPr>
        <p:txBody>
          <a:bodyPr/>
          <a:lstStyle/>
          <a:p>
            <a:pPr lvl="1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endParaRPr lang="en-US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G 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= (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P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)</a:t>
            </a:r>
            <a:endParaRPr lang="en-US" altLang="zh-CN" sz="3000" b="1">
              <a:solidFill>
                <a:srgbClr val="2D83F4"/>
              </a:solidFill>
              <a:ea typeface="楷体_GB231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en-US" altLang="zh-CN" sz="3000" b="1">
                <a:solidFill>
                  <a:schemeClr val="tx1"/>
                </a:solidFill>
                <a:cs typeface="Times New Roman" panose="02020603050405020304" pitchFamily="18" charset="0"/>
              </a:rPr>
              <a:t>(0)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自动机</a:t>
            </a:r>
            <a:endParaRPr lang="en-US" altLang="zh-CN" sz="3000" b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M 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= (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T 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GOTO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0 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)</a:t>
            </a:r>
            <a:endParaRPr lang="en-US" altLang="zh-CN" sz="3000" b="1">
              <a:solidFill>
                <a:srgbClr val="2D83F4"/>
              </a:solidFill>
              <a:ea typeface="楷体_GB2312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={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}∪{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GOTO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 }</a:t>
            </a:r>
            <a:endParaRPr lang="en-US" altLang="zh-CN" sz="2800" b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CLOSURE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({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8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8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→.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})</a:t>
            </a:r>
            <a:endParaRPr lang="en-US" altLang="zh-CN" sz="2800" b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={ 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CLOSURE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({</a:t>
            </a:r>
            <a:r>
              <a:rPr kumimoji="1"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8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kumimoji="1" lang="en-US" altLang="zh-CN" sz="28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kumimoji="1"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kumimoji="1" lang="en-US" altLang="zh-CN" sz="2800" b="1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}) }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8192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</a:rPr>
              <a:t>LR</a:t>
            </a:r>
            <a:r>
              <a:rPr lang="en-US" altLang="zh-CN" sz="3000">
                <a:solidFill>
                  <a:schemeClr val="tx1"/>
                </a:solidFill>
              </a:rPr>
              <a:t>(0)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自动机的形式化定义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 bwMode="auto">
          <a:xfrm>
            <a:off x="2857500" y="3473450"/>
            <a:ext cx="3849688" cy="1443038"/>
            <a:chOff x="2857786" y="3474134"/>
            <a:chExt cx="3849879" cy="1442354"/>
          </a:xfrm>
        </p:grpSpPr>
        <p:sp>
          <p:nvSpPr>
            <p:cNvPr id="84050" name="Text Box 42"/>
            <p:cNvSpPr txBox="1">
              <a:spLocks noChangeArrowheads="1"/>
            </p:cNvSpPr>
            <p:nvPr/>
          </p:nvSpPr>
          <p:spPr bwMode="auto">
            <a:xfrm>
              <a:off x="6250511" y="3485767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051" name="Freeform 55"/>
            <p:cNvSpPr/>
            <p:nvPr/>
          </p:nvSpPr>
          <p:spPr bwMode="auto">
            <a:xfrm>
              <a:off x="2857786" y="3474134"/>
              <a:ext cx="3428417" cy="1442354"/>
            </a:xfrm>
            <a:custGeom>
              <a:avLst/>
              <a:gdLst>
                <a:gd name="T0" fmla="*/ 2147483646 w 2912"/>
                <a:gd name="T1" fmla="*/ 0 h 1760"/>
                <a:gd name="T2" fmla="*/ 2147483646 w 2912"/>
                <a:gd name="T3" fmla="*/ 2147483646 h 1760"/>
                <a:gd name="T4" fmla="*/ 2147483646 w 2912"/>
                <a:gd name="T5" fmla="*/ 2147483646 h 1760"/>
                <a:gd name="T6" fmla="*/ 2147483646 w 2912"/>
                <a:gd name="T7" fmla="*/ 2147483646 h 1760"/>
                <a:gd name="T8" fmla="*/ 2147483646 w 2912"/>
                <a:gd name="T9" fmla="*/ 2147483646 h 1760"/>
                <a:gd name="T10" fmla="*/ 2147483646 w 2912"/>
                <a:gd name="T11" fmla="*/ 2147483646 h 1760"/>
                <a:gd name="T12" fmla="*/ 2147483646 w 2912"/>
                <a:gd name="T13" fmla="*/ 2147483646 h 1760"/>
                <a:gd name="T14" fmla="*/ 0 w 2912"/>
                <a:gd name="T15" fmla="*/ 2147483646 h 17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12"/>
                <a:gd name="T25" fmla="*/ 0 h 1760"/>
                <a:gd name="T26" fmla="*/ 2912 w 2912"/>
                <a:gd name="T27" fmla="*/ 1760 h 17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12" h="1760">
                  <a:moveTo>
                    <a:pt x="2880" y="0"/>
                  </a:moveTo>
                  <a:cubicBezTo>
                    <a:pt x="2896" y="280"/>
                    <a:pt x="2912" y="560"/>
                    <a:pt x="2832" y="816"/>
                  </a:cubicBezTo>
                  <a:cubicBezTo>
                    <a:pt x="2752" y="1072"/>
                    <a:pt x="2544" y="1384"/>
                    <a:pt x="2400" y="1536"/>
                  </a:cubicBezTo>
                  <a:cubicBezTo>
                    <a:pt x="2256" y="1688"/>
                    <a:pt x="2232" y="1696"/>
                    <a:pt x="1968" y="1728"/>
                  </a:cubicBezTo>
                  <a:cubicBezTo>
                    <a:pt x="1704" y="1760"/>
                    <a:pt x="1064" y="1752"/>
                    <a:pt x="816" y="1728"/>
                  </a:cubicBezTo>
                  <a:cubicBezTo>
                    <a:pt x="568" y="1704"/>
                    <a:pt x="592" y="1672"/>
                    <a:pt x="480" y="1584"/>
                  </a:cubicBezTo>
                  <a:cubicBezTo>
                    <a:pt x="368" y="1496"/>
                    <a:pt x="224" y="1336"/>
                    <a:pt x="144" y="1200"/>
                  </a:cubicBezTo>
                  <a:cubicBezTo>
                    <a:pt x="64" y="1064"/>
                    <a:pt x="8" y="856"/>
                    <a:pt x="0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6713538" y="1354138"/>
            <a:ext cx="1471612" cy="868362"/>
            <a:chOff x="6713123" y="1353788"/>
            <a:chExt cx="1472027" cy="868712"/>
          </a:xfrm>
        </p:grpSpPr>
        <p:sp>
          <p:nvSpPr>
            <p:cNvPr id="84047" name="Line 35"/>
            <p:cNvSpPr>
              <a:spLocks noChangeShapeType="1"/>
            </p:cNvSpPr>
            <p:nvPr/>
          </p:nvSpPr>
          <p:spPr bwMode="auto">
            <a:xfrm flipV="1">
              <a:off x="6713123" y="1700972"/>
              <a:ext cx="45715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8" name="Text Box 36"/>
            <p:cNvSpPr txBox="1">
              <a:spLocks noChangeArrowheads="1"/>
            </p:cNvSpPr>
            <p:nvPr/>
          </p:nvSpPr>
          <p:spPr bwMode="auto">
            <a:xfrm>
              <a:off x="6834522" y="1353788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" name="Text Box 37"/>
            <p:cNvSpPr txBox="1">
              <a:spLocks noChangeArrowheads="1"/>
            </p:cNvSpPr>
            <p:nvPr/>
          </p:nvSpPr>
          <p:spPr bwMode="auto">
            <a:xfrm>
              <a:off x="7165688" y="1390315"/>
              <a:ext cx="1019462" cy="8321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E→E+T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1"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T→T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7173913" y="3714750"/>
            <a:ext cx="1000125" cy="1157288"/>
            <a:chOff x="7173913" y="3715359"/>
            <a:chExt cx="1000125" cy="1156679"/>
          </a:xfrm>
        </p:grpSpPr>
        <p:sp>
          <p:nvSpPr>
            <p:cNvPr id="84044" name="Line 53"/>
            <p:cNvSpPr>
              <a:spLocks noChangeShapeType="1"/>
            </p:cNvSpPr>
            <p:nvPr/>
          </p:nvSpPr>
          <p:spPr bwMode="auto">
            <a:xfrm>
              <a:off x="7928013" y="3715359"/>
              <a:ext cx="0" cy="5717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5" name="Text Box 47"/>
            <p:cNvSpPr txBox="1">
              <a:spLocks noChangeArrowheads="1"/>
            </p:cNvSpPr>
            <p:nvPr/>
          </p:nvSpPr>
          <p:spPr bwMode="auto">
            <a:xfrm>
              <a:off x="7574739" y="3945427"/>
              <a:ext cx="380962" cy="36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" name="Text Box 48"/>
            <p:cNvSpPr txBox="1">
              <a:spLocks noChangeArrowheads="1"/>
            </p:cNvSpPr>
            <p:nvPr/>
          </p:nvSpPr>
          <p:spPr bwMode="auto">
            <a:xfrm>
              <a:off x="7173913" y="4288145"/>
              <a:ext cx="1000125" cy="5838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11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F→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1617" name="内容占位符 2"/>
          <p:cNvSpPr>
            <a:spLocks noGrp="1"/>
          </p:cNvSpPr>
          <p:nvPr>
            <p:ph idx="1"/>
          </p:nvPr>
        </p:nvSpPr>
        <p:spPr>
          <a:xfrm>
            <a:off x="442913" y="849313"/>
            <a:ext cx="1628775" cy="2701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(0)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lang="en-US" altLang="zh-CN" sz="2000" b="1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</a:t>
            </a:r>
            <a:endParaRPr kumimoji="1" lang="en-US" altLang="zh-CN" sz="2000" b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(1)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+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  <a:endParaRPr kumimoji="1" lang="en-US" altLang="zh-CN" sz="2000" b="1" i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(2)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  <a:endParaRPr kumimoji="1" lang="en-US" altLang="zh-CN" sz="2000" b="1" i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(3)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*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F</a:t>
            </a:r>
            <a:endParaRPr kumimoji="1" lang="en-US" altLang="zh-CN" sz="2000" b="1" i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(4)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F</a:t>
            </a:r>
            <a:endParaRPr kumimoji="1" lang="en-US" altLang="zh-CN" sz="2000" b="1" i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(5)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F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(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)</a:t>
            </a:r>
            <a:endParaRPr kumimoji="1" lang="en-US" altLang="zh-CN" sz="2000" b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(6)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F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id</a:t>
            </a:r>
            <a:endParaRPr kumimoji="1"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83974" name="标题 1"/>
          <p:cNvSpPr txBox="1"/>
          <p:nvPr/>
        </p:nvSpPr>
        <p:spPr bwMode="auto">
          <a:xfrm>
            <a:off x="690563" y="844550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975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467360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</a:rPr>
              <a:t>LR</a:t>
            </a:r>
            <a:r>
              <a:rPr lang="en-US" altLang="zh-CN" sz="3000">
                <a:solidFill>
                  <a:schemeClr val="tx1"/>
                </a:solidFill>
              </a:rPr>
              <a:t>(0)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分析过程中的冲突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214313" y="4357688"/>
            <a:ext cx="2357437" cy="461962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3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移进</a:t>
            </a:r>
            <a:r>
              <a:rPr lang="en-US" altLang="zh-CN" sz="23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3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归约冲突</a:t>
            </a:r>
            <a:endParaRPr lang="zh-CN" altLang="en-US" sz="23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2214563" y="823913"/>
            <a:ext cx="1050925" cy="2043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16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E </a:t>
            </a:r>
            <a:endParaRPr kumimoji="1" lang="en-US" altLang="zh-CN" sz="16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E→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E+T</a:t>
            </a:r>
            <a:endParaRPr kumimoji="1" lang="en-US" altLang="zh-CN" sz="16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E→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16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T*F</a:t>
            </a:r>
            <a:endParaRPr kumimoji="1" lang="en-US" altLang="zh-CN" sz="16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16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16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id</a:t>
            </a:r>
            <a:endParaRPr kumimoji="1" lang="en-US" altLang="zh-CN" sz="16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3179763" y="698500"/>
            <a:ext cx="592137" cy="401638"/>
            <a:chOff x="3180460" y="699193"/>
            <a:chExt cx="590721" cy="400215"/>
          </a:xfrm>
        </p:grpSpPr>
        <p:sp>
          <p:nvSpPr>
            <p:cNvPr id="84042" name="Line 3"/>
            <p:cNvSpPr>
              <a:spLocks noChangeShapeType="1"/>
            </p:cNvSpPr>
            <p:nvPr/>
          </p:nvSpPr>
          <p:spPr bwMode="auto">
            <a:xfrm flipV="1">
              <a:off x="3180460" y="1046618"/>
              <a:ext cx="590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3" name="Text Box 4"/>
            <p:cNvSpPr txBox="1">
              <a:spLocks noChangeArrowheads="1"/>
            </p:cNvSpPr>
            <p:nvPr/>
          </p:nvSpPr>
          <p:spPr bwMode="auto">
            <a:xfrm>
              <a:off x="3289835" y="699193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770313" y="803275"/>
            <a:ext cx="1035050" cy="7477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16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→E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endParaRPr kumimoji="1" lang="en-US" altLang="zh-CN" sz="16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E→E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+T</a:t>
            </a:r>
            <a:endParaRPr kumimoji="1" lang="en-US" altLang="zh-CN" sz="16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170238" y="1403350"/>
            <a:ext cx="1625600" cy="939800"/>
            <a:chOff x="3170870" y="1403537"/>
            <a:chExt cx="1624968" cy="939613"/>
          </a:xfrm>
        </p:grpSpPr>
        <p:sp>
          <p:nvSpPr>
            <p:cNvPr id="84039" name="Line 6"/>
            <p:cNvSpPr>
              <a:spLocks noChangeShapeType="1"/>
            </p:cNvSpPr>
            <p:nvPr/>
          </p:nvSpPr>
          <p:spPr bwMode="auto">
            <a:xfrm>
              <a:off x="3170870" y="1766973"/>
              <a:ext cx="600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0" name="Text Box 7"/>
            <p:cNvSpPr txBox="1">
              <a:spLocks noChangeArrowheads="1"/>
            </p:cNvSpPr>
            <p:nvPr/>
          </p:nvSpPr>
          <p:spPr bwMode="auto">
            <a:xfrm>
              <a:off x="3289834" y="1403537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" name="Text Box 8"/>
            <p:cNvSpPr txBox="1">
              <a:spLocks noChangeArrowheads="1"/>
            </p:cNvSpPr>
            <p:nvPr/>
          </p:nvSpPr>
          <p:spPr bwMode="auto">
            <a:xfrm>
              <a:off x="3770712" y="1595587"/>
              <a:ext cx="1025126" cy="747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E→T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1"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T→T 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3051175" y="2832100"/>
            <a:ext cx="700088" cy="646113"/>
            <a:chOff x="3051517" y="2831678"/>
            <a:chExt cx="699119" cy="646943"/>
          </a:xfrm>
        </p:grpSpPr>
        <p:sp>
          <p:nvSpPr>
            <p:cNvPr id="84037" name="Freeform 12"/>
            <p:cNvSpPr/>
            <p:nvPr/>
          </p:nvSpPr>
          <p:spPr bwMode="auto">
            <a:xfrm>
              <a:off x="3051517" y="2901220"/>
              <a:ext cx="699119" cy="577401"/>
            </a:xfrm>
            <a:custGeom>
              <a:avLst/>
              <a:gdLst>
                <a:gd name="T0" fmla="*/ 2147483646 w 736"/>
                <a:gd name="T1" fmla="*/ 0 h 768"/>
                <a:gd name="T2" fmla="*/ 2147483646 w 736"/>
                <a:gd name="T3" fmla="*/ 2147483646 h 768"/>
                <a:gd name="T4" fmla="*/ 2147483646 w 736"/>
                <a:gd name="T5" fmla="*/ 2147483646 h 768"/>
                <a:gd name="T6" fmla="*/ 2147483646 w 736"/>
                <a:gd name="T7" fmla="*/ 2147483646 h 768"/>
                <a:gd name="T8" fmla="*/ 2147483646 w 736"/>
                <a:gd name="T9" fmla="*/ 2147483646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6"/>
                <a:gd name="T16" fmla="*/ 0 h 768"/>
                <a:gd name="T17" fmla="*/ 736 w 736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6" h="768">
                  <a:moveTo>
                    <a:pt x="16" y="0"/>
                  </a:moveTo>
                  <a:cubicBezTo>
                    <a:pt x="8" y="144"/>
                    <a:pt x="0" y="288"/>
                    <a:pt x="16" y="384"/>
                  </a:cubicBezTo>
                  <a:cubicBezTo>
                    <a:pt x="32" y="480"/>
                    <a:pt x="64" y="528"/>
                    <a:pt x="112" y="576"/>
                  </a:cubicBezTo>
                  <a:cubicBezTo>
                    <a:pt x="160" y="624"/>
                    <a:pt x="200" y="640"/>
                    <a:pt x="304" y="672"/>
                  </a:cubicBezTo>
                  <a:cubicBezTo>
                    <a:pt x="408" y="704"/>
                    <a:pt x="572" y="736"/>
                    <a:pt x="736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8" name="Text Box 13"/>
            <p:cNvSpPr txBox="1">
              <a:spLocks noChangeArrowheads="1"/>
            </p:cNvSpPr>
            <p:nvPr/>
          </p:nvSpPr>
          <p:spPr bwMode="auto">
            <a:xfrm>
              <a:off x="3052484" y="2831678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3770313" y="2986088"/>
            <a:ext cx="1077912" cy="1836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16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F→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E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16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E→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E+T</a:t>
            </a:r>
            <a:endParaRPr kumimoji="1" lang="en-US" altLang="zh-CN" sz="16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E→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16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T*F</a:t>
            </a:r>
            <a:endParaRPr kumimoji="1" lang="en-US" altLang="zh-CN" sz="16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16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16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id</a:t>
            </a:r>
            <a:endParaRPr kumimoji="1" lang="en-US" altLang="zh-CN" sz="16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205038" y="2874963"/>
            <a:ext cx="833437" cy="1235075"/>
            <a:chOff x="2205038" y="2875020"/>
            <a:chExt cx="833605" cy="1235018"/>
          </a:xfrm>
        </p:grpSpPr>
        <p:sp>
          <p:nvSpPr>
            <p:cNvPr id="84034" name="Line 15"/>
            <p:cNvSpPr>
              <a:spLocks noChangeShapeType="1"/>
            </p:cNvSpPr>
            <p:nvPr/>
          </p:nvSpPr>
          <p:spPr bwMode="auto">
            <a:xfrm flipH="1">
              <a:off x="2518482" y="2875020"/>
              <a:ext cx="0" cy="645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5" name="Text Box 16"/>
            <p:cNvSpPr txBox="1">
              <a:spLocks noChangeArrowheads="1"/>
            </p:cNvSpPr>
            <p:nvPr/>
          </p:nvSpPr>
          <p:spPr bwMode="auto">
            <a:xfrm>
              <a:off x="2505296" y="2951727"/>
              <a:ext cx="533347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2205038" y="3524277"/>
              <a:ext cx="800261" cy="5857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id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4792663" y="711200"/>
            <a:ext cx="858837" cy="400050"/>
            <a:chOff x="4793071" y="711174"/>
            <a:chExt cx="858883" cy="400215"/>
          </a:xfrm>
        </p:grpSpPr>
        <p:sp>
          <p:nvSpPr>
            <p:cNvPr id="84032" name="Line 18"/>
            <p:cNvSpPr>
              <a:spLocks noChangeShapeType="1"/>
            </p:cNvSpPr>
            <p:nvPr/>
          </p:nvSpPr>
          <p:spPr bwMode="auto">
            <a:xfrm>
              <a:off x="4813838" y="1057825"/>
              <a:ext cx="8381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3" name="Text Box 19"/>
            <p:cNvSpPr txBox="1">
              <a:spLocks noChangeArrowheads="1"/>
            </p:cNvSpPr>
            <p:nvPr/>
          </p:nvSpPr>
          <p:spPr bwMode="auto">
            <a:xfrm>
              <a:off x="4793071" y="711174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8" name="Text Box 20"/>
          <p:cNvSpPr txBox="1">
            <a:spLocks noChangeArrowheads="1"/>
          </p:cNvSpPr>
          <p:nvPr/>
        </p:nvSpPr>
        <p:spPr bwMode="auto">
          <a:xfrm>
            <a:off x="5651500" y="771525"/>
            <a:ext cx="1200150" cy="1570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6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16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E→ E+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16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T*F</a:t>
            </a:r>
            <a:endParaRPr kumimoji="1" lang="en-US" altLang="zh-CN" sz="16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16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16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id</a:t>
            </a:r>
            <a:endParaRPr kumimoji="1" lang="en-US" altLang="zh-CN" sz="16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4716463" y="1693863"/>
            <a:ext cx="935037" cy="936625"/>
            <a:chOff x="4715722" y="1694094"/>
            <a:chExt cx="936391" cy="935807"/>
          </a:xfrm>
        </p:grpSpPr>
        <p:sp>
          <p:nvSpPr>
            <p:cNvPr id="84030" name="Line 21"/>
            <p:cNvSpPr>
              <a:spLocks noChangeShapeType="1"/>
            </p:cNvSpPr>
            <p:nvPr/>
          </p:nvSpPr>
          <p:spPr bwMode="auto">
            <a:xfrm>
              <a:off x="4813997" y="1943857"/>
              <a:ext cx="838116" cy="686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1" name="Text Box 22"/>
            <p:cNvSpPr txBox="1">
              <a:spLocks noChangeArrowheads="1"/>
            </p:cNvSpPr>
            <p:nvPr/>
          </p:nvSpPr>
          <p:spPr bwMode="auto">
            <a:xfrm>
              <a:off x="4715722" y="1694094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1" name="Text Box 23"/>
          <p:cNvSpPr txBox="1">
            <a:spLocks noChangeArrowheads="1"/>
          </p:cNvSpPr>
          <p:nvPr/>
        </p:nvSpPr>
        <p:spPr bwMode="auto">
          <a:xfrm>
            <a:off x="5651500" y="2470150"/>
            <a:ext cx="1050925" cy="1076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7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16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T→T*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16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16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id</a:t>
            </a:r>
            <a:endParaRPr kumimoji="1" lang="en-US" altLang="zh-CN" sz="16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4813300" y="3206750"/>
            <a:ext cx="3509963" cy="831850"/>
            <a:chOff x="4813997" y="3206750"/>
            <a:chExt cx="3509266" cy="831850"/>
          </a:xfrm>
        </p:grpSpPr>
        <p:sp>
          <p:nvSpPr>
            <p:cNvPr id="84027" name="Line 24"/>
            <p:cNvSpPr>
              <a:spLocks noChangeShapeType="1"/>
            </p:cNvSpPr>
            <p:nvPr/>
          </p:nvSpPr>
          <p:spPr bwMode="auto">
            <a:xfrm flipV="1">
              <a:off x="4860814" y="3916141"/>
              <a:ext cx="2280575" cy="10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8" name="Text Box 25"/>
            <p:cNvSpPr txBox="1">
              <a:spLocks noChangeArrowheads="1"/>
            </p:cNvSpPr>
            <p:nvPr/>
          </p:nvSpPr>
          <p:spPr bwMode="auto">
            <a:xfrm>
              <a:off x="4813997" y="3565706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" name="Text Box 26"/>
            <p:cNvSpPr txBox="1">
              <a:spLocks noChangeArrowheads="1"/>
            </p:cNvSpPr>
            <p:nvPr/>
          </p:nvSpPr>
          <p:spPr bwMode="auto">
            <a:xfrm>
              <a:off x="7182077" y="3206750"/>
              <a:ext cx="1141186" cy="8318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E→E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+T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4767263" y="2130425"/>
            <a:ext cx="414337" cy="1076325"/>
            <a:chOff x="4766757" y="2131190"/>
            <a:chExt cx="414323" cy="1075491"/>
          </a:xfrm>
        </p:grpSpPr>
        <p:sp>
          <p:nvSpPr>
            <p:cNvPr id="84025" name="Freeform 27"/>
            <p:cNvSpPr/>
            <p:nvPr/>
          </p:nvSpPr>
          <p:spPr bwMode="auto">
            <a:xfrm>
              <a:off x="4807528" y="2131190"/>
              <a:ext cx="373552" cy="1070357"/>
            </a:xfrm>
            <a:custGeom>
              <a:avLst/>
              <a:gdLst>
                <a:gd name="T0" fmla="*/ 0 w 160"/>
                <a:gd name="T1" fmla="*/ 2147483646 h 1008"/>
                <a:gd name="T2" fmla="*/ 2147483646 w 160"/>
                <a:gd name="T3" fmla="*/ 2147483646 h 1008"/>
                <a:gd name="T4" fmla="*/ 2147483646 w 160"/>
                <a:gd name="T5" fmla="*/ 2147483646 h 1008"/>
                <a:gd name="T6" fmla="*/ 0 w 160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1008"/>
                <a:gd name="T14" fmla="*/ 160 w 160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1008">
                  <a:moveTo>
                    <a:pt x="0" y="1008"/>
                  </a:moveTo>
                  <a:cubicBezTo>
                    <a:pt x="36" y="988"/>
                    <a:pt x="72" y="968"/>
                    <a:pt x="96" y="864"/>
                  </a:cubicBezTo>
                  <a:cubicBezTo>
                    <a:pt x="120" y="760"/>
                    <a:pt x="160" y="528"/>
                    <a:pt x="144" y="384"/>
                  </a:cubicBezTo>
                  <a:cubicBezTo>
                    <a:pt x="128" y="240"/>
                    <a:pt x="64" y="1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6" name="Text Box 28"/>
            <p:cNvSpPr txBox="1">
              <a:spLocks noChangeArrowheads="1"/>
            </p:cNvSpPr>
            <p:nvPr/>
          </p:nvSpPr>
          <p:spPr bwMode="auto">
            <a:xfrm>
              <a:off x="4766757" y="2806466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3427413" y="2635250"/>
            <a:ext cx="423862" cy="573088"/>
            <a:chOff x="3426927" y="2635981"/>
            <a:chExt cx="424800" cy="571703"/>
          </a:xfrm>
        </p:grpSpPr>
        <p:sp>
          <p:nvSpPr>
            <p:cNvPr id="84023" name="Text Box 10"/>
            <p:cNvSpPr txBox="1">
              <a:spLocks noChangeArrowheads="1"/>
            </p:cNvSpPr>
            <p:nvPr/>
          </p:nvSpPr>
          <p:spPr bwMode="auto">
            <a:xfrm>
              <a:off x="3470765" y="2702470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024" name="Freeform 29"/>
            <p:cNvSpPr/>
            <p:nvPr/>
          </p:nvSpPr>
          <p:spPr bwMode="auto">
            <a:xfrm>
              <a:off x="3426927" y="2635981"/>
              <a:ext cx="344253" cy="571703"/>
            </a:xfrm>
            <a:custGeom>
              <a:avLst/>
              <a:gdLst>
                <a:gd name="T0" fmla="*/ 2147483646 w 112"/>
                <a:gd name="T1" fmla="*/ 2147483646 h 480"/>
                <a:gd name="T2" fmla="*/ 2147483646 w 112"/>
                <a:gd name="T3" fmla="*/ 2147483646 h 480"/>
                <a:gd name="T4" fmla="*/ 2147483646 w 112"/>
                <a:gd name="T5" fmla="*/ 2147483646 h 480"/>
                <a:gd name="T6" fmla="*/ 2147483646 w 112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"/>
                <a:gd name="T13" fmla="*/ 0 h 480"/>
                <a:gd name="T14" fmla="*/ 112 w 11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" h="480">
                  <a:moveTo>
                    <a:pt x="112" y="480"/>
                  </a:moveTo>
                  <a:cubicBezTo>
                    <a:pt x="72" y="436"/>
                    <a:pt x="32" y="392"/>
                    <a:pt x="16" y="336"/>
                  </a:cubicBezTo>
                  <a:cubicBezTo>
                    <a:pt x="0" y="280"/>
                    <a:pt x="0" y="200"/>
                    <a:pt x="16" y="144"/>
                  </a:cubicBezTo>
                  <a:cubicBezTo>
                    <a:pt x="32" y="88"/>
                    <a:pt x="72" y="44"/>
                    <a:pt x="11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3241675" y="2130425"/>
            <a:ext cx="1563688" cy="788988"/>
            <a:chOff x="3242287" y="2129711"/>
            <a:chExt cx="1563076" cy="789702"/>
          </a:xfrm>
        </p:grpSpPr>
        <p:sp>
          <p:nvSpPr>
            <p:cNvPr id="84020" name="Line 9"/>
            <p:cNvSpPr>
              <a:spLocks noChangeShapeType="1"/>
            </p:cNvSpPr>
            <p:nvPr/>
          </p:nvSpPr>
          <p:spPr bwMode="auto">
            <a:xfrm flipV="1">
              <a:off x="3242287" y="2487329"/>
              <a:ext cx="5288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3770718" y="2391886"/>
              <a:ext cx="1034645" cy="5275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T→F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022" name="Text Box 30"/>
            <p:cNvSpPr txBox="1">
              <a:spLocks noChangeArrowheads="1"/>
            </p:cNvSpPr>
            <p:nvPr/>
          </p:nvSpPr>
          <p:spPr bwMode="auto">
            <a:xfrm>
              <a:off x="3242287" y="2129711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3467100" y="4160838"/>
            <a:ext cx="350838" cy="571500"/>
            <a:chOff x="3466410" y="4160710"/>
            <a:chExt cx="351635" cy="571703"/>
          </a:xfrm>
        </p:grpSpPr>
        <p:sp>
          <p:nvSpPr>
            <p:cNvPr id="84018" name="Freeform 31"/>
            <p:cNvSpPr/>
            <p:nvPr/>
          </p:nvSpPr>
          <p:spPr bwMode="auto">
            <a:xfrm>
              <a:off x="3466410" y="4160710"/>
              <a:ext cx="330167" cy="571703"/>
            </a:xfrm>
            <a:custGeom>
              <a:avLst/>
              <a:gdLst>
                <a:gd name="T0" fmla="*/ 2147483646 w 208"/>
                <a:gd name="T1" fmla="*/ 2147483646 h 480"/>
                <a:gd name="T2" fmla="*/ 0 w 208"/>
                <a:gd name="T3" fmla="*/ 2147483646 h 480"/>
                <a:gd name="T4" fmla="*/ 2147483646 w 208"/>
                <a:gd name="T5" fmla="*/ 0 h 480"/>
                <a:gd name="T6" fmla="*/ 0 60000 65536"/>
                <a:gd name="T7" fmla="*/ 0 60000 65536"/>
                <a:gd name="T8" fmla="*/ 0 60000 65536"/>
                <a:gd name="T9" fmla="*/ 0 w 208"/>
                <a:gd name="T10" fmla="*/ 0 h 480"/>
                <a:gd name="T11" fmla="*/ 208 w 208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480">
                  <a:moveTo>
                    <a:pt x="192" y="480"/>
                  </a:moveTo>
                  <a:cubicBezTo>
                    <a:pt x="96" y="400"/>
                    <a:pt x="0" y="320"/>
                    <a:pt x="0" y="240"/>
                  </a:cubicBezTo>
                  <a:cubicBezTo>
                    <a:pt x="0" y="160"/>
                    <a:pt x="208" y="40"/>
                    <a:pt x="19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9" name="Text Box 32"/>
            <p:cNvSpPr txBox="1">
              <a:spLocks noChangeArrowheads="1"/>
            </p:cNvSpPr>
            <p:nvPr/>
          </p:nvSpPr>
          <p:spPr bwMode="auto">
            <a:xfrm>
              <a:off x="3513276" y="4260171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3016250" y="3611563"/>
            <a:ext cx="908050" cy="400050"/>
            <a:chOff x="3016152" y="3611929"/>
            <a:chExt cx="907574" cy="400215"/>
          </a:xfrm>
        </p:grpSpPr>
        <p:sp>
          <p:nvSpPr>
            <p:cNvPr id="84016" name="Line 33"/>
            <p:cNvSpPr>
              <a:spLocks noChangeShapeType="1"/>
            </p:cNvSpPr>
            <p:nvPr/>
          </p:nvSpPr>
          <p:spPr bwMode="auto">
            <a:xfrm flipH="1">
              <a:off x="3016152" y="3940117"/>
              <a:ext cx="7550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7" name="Text Box 34"/>
            <p:cNvSpPr txBox="1">
              <a:spLocks noChangeArrowheads="1"/>
            </p:cNvSpPr>
            <p:nvPr/>
          </p:nvSpPr>
          <p:spPr bwMode="auto">
            <a:xfrm>
              <a:off x="3466572" y="3611929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4813300" y="1200150"/>
            <a:ext cx="1020763" cy="1544638"/>
            <a:chOff x="4813997" y="1200783"/>
            <a:chExt cx="1020811" cy="1543598"/>
          </a:xfrm>
        </p:grpSpPr>
        <p:sp>
          <p:nvSpPr>
            <p:cNvPr id="84014" name="Freeform 38"/>
            <p:cNvSpPr/>
            <p:nvPr/>
          </p:nvSpPr>
          <p:spPr bwMode="auto">
            <a:xfrm>
              <a:off x="4813997" y="1200783"/>
              <a:ext cx="838116" cy="1543598"/>
            </a:xfrm>
            <a:custGeom>
              <a:avLst/>
              <a:gdLst>
                <a:gd name="T0" fmla="*/ 2147483646 w 528"/>
                <a:gd name="T1" fmla="*/ 0 h 1296"/>
                <a:gd name="T2" fmla="*/ 2147483646 w 528"/>
                <a:gd name="T3" fmla="*/ 2147483646 h 1296"/>
                <a:gd name="T4" fmla="*/ 2147483646 w 528"/>
                <a:gd name="T5" fmla="*/ 2147483646 h 1296"/>
                <a:gd name="T6" fmla="*/ 0 w 528"/>
                <a:gd name="T7" fmla="*/ 214748364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96"/>
                <a:gd name="T14" fmla="*/ 528 w 52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96">
                  <a:moveTo>
                    <a:pt x="528" y="0"/>
                  </a:moveTo>
                  <a:cubicBezTo>
                    <a:pt x="464" y="36"/>
                    <a:pt x="400" y="72"/>
                    <a:pt x="336" y="240"/>
                  </a:cubicBezTo>
                  <a:cubicBezTo>
                    <a:pt x="272" y="408"/>
                    <a:pt x="200" y="832"/>
                    <a:pt x="144" y="1008"/>
                  </a:cubicBezTo>
                  <a:cubicBezTo>
                    <a:pt x="88" y="1184"/>
                    <a:pt x="44" y="1240"/>
                    <a:pt x="0" y="12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5" name="Text Box 39"/>
            <p:cNvSpPr txBox="1">
              <a:spLocks noChangeArrowheads="1"/>
            </p:cNvSpPr>
            <p:nvPr/>
          </p:nvSpPr>
          <p:spPr bwMode="auto">
            <a:xfrm>
              <a:off x="5377654" y="1240899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857750" y="1700213"/>
            <a:ext cx="954088" cy="1858962"/>
            <a:chOff x="4858516" y="1700972"/>
            <a:chExt cx="953540" cy="1857854"/>
          </a:xfrm>
        </p:grpSpPr>
        <p:sp>
          <p:nvSpPr>
            <p:cNvPr id="84012" name="Freeform 40"/>
            <p:cNvSpPr/>
            <p:nvPr/>
          </p:nvSpPr>
          <p:spPr bwMode="auto">
            <a:xfrm>
              <a:off x="4858516" y="1700972"/>
              <a:ext cx="793597" cy="1857854"/>
            </a:xfrm>
            <a:custGeom>
              <a:avLst/>
              <a:gdLst>
                <a:gd name="T0" fmla="*/ 2147483646 w 528"/>
                <a:gd name="T1" fmla="*/ 0 h 1488"/>
                <a:gd name="T2" fmla="*/ 2147483646 w 528"/>
                <a:gd name="T3" fmla="*/ 2147483646 h 1488"/>
                <a:gd name="T4" fmla="*/ 2147483646 w 528"/>
                <a:gd name="T5" fmla="*/ 2147483646 h 1488"/>
                <a:gd name="T6" fmla="*/ 0 w 528"/>
                <a:gd name="T7" fmla="*/ 2147483646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488"/>
                <a:gd name="T14" fmla="*/ 528 w 528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488">
                  <a:moveTo>
                    <a:pt x="528" y="0"/>
                  </a:moveTo>
                  <a:cubicBezTo>
                    <a:pt x="504" y="48"/>
                    <a:pt x="480" y="96"/>
                    <a:pt x="432" y="288"/>
                  </a:cubicBezTo>
                  <a:cubicBezTo>
                    <a:pt x="384" y="480"/>
                    <a:pt x="312" y="952"/>
                    <a:pt x="240" y="1152"/>
                  </a:cubicBezTo>
                  <a:cubicBezTo>
                    <a:pt x="168" y="1352"/>
                    <a:pt x="84" y="1420"/>
                    <a:pt x="0" y="14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3" name="Text Box 41"/>
            <p:cNvSpPr txBox="1">
              <a:spLocks noChangeArrowheads="1"/>
            </p:cNvSpPr>
            <p:nvPr/>
          </p:nvSpPr>
          <p:spPr bwMode="auto">
            <a:xfrm>
              <a:off x="5431094" y="1936591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6672263" y="2332038"/>
            <a:ext cx="1512887" cy="584200"/>
            <a:chOff x="6672741" y="2332038"/>
            <a:chExt cx="1512409" cy="584200"/>
          </a:xfrm>
        </p:grpSpPr>
        <p:sp>
          <p:nvSpPr>
            <p:cNvPr id="84009" name="Line 43"/>
            <p:cNvSpPr>
              <a:spLocks noChangeShapeType="1"/>
            </p:cNvSpPr>
            <p:nvPr/>
          </p:nvSpPr>
          <p:spPr bwMode="auto">
            <a:xfrm>
              <a:off x="6672741" y="2772813"/>
              <a:ext cx="5040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0" name="Text Box 44"/>
            <p:cNvSpPr txBox="1">
              <a:spLocks noChangeArrowheads="1"/>
            </p:cNvSpPr>
            <p:nvPr/>
          </p:nvSpPr>
          <p:spPr bwMode="auto">
            <a:xfrm>
              <a:off x="6749395" y="2404799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" name="Text Box 45"/>
            <p:cNvSpPr txBox="1">
              <a:spLocks noChangeArrowheads="1"/>
            </p:cNvSpPr>
            <p:nvPr/>
          </p:nvSpPr>
          <p:spPr bwMode="auto">
            <a:xfrm>
              <a:off x="7166297" y="2332038"/>
              <a:ext cx="1018853" cy="584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T→T*F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6726238" y="1758950"/>
            <a:ext cx="633412" cy="852488"/>
            <a:chOff x="6725533" y="1759652"/>
            <a:chExt cx="633400" cy="852437"/>
          </a:xfrm>
        </p:grpSpPr>
        <p:sp>
          <p:nvSpPr>
            <p:cNvPr id="84007" name="Line 50"/>
            <p:cNvSpPr>
              <a:spLocks noChangeShapeType="1"/>
            </p:cNvSpPr>
            <p:nvPr/>
          </p:nvSpPr>
          <p:spPr bwMode="auto">
            <a:xfrm flipH="1">
              <a:off x="6725533" y="1986817"/>
              <a:ext cx="439826" cy="625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8" name="Text Box 51"/>
            <p:cNvSpPr txBox="1">
              <a:spLocks noChangeArrowheads="1"/>
            </p:cNvSpPr>
            <p:nvPr/>
          </p:nvSpPr>
          <p:spPr bwMode="auto">
            <a:xfrm>
              <a:off x="6901779" y="1759652"/>
              <a:ext cx="457154" cy="46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  <a:endPara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6862763" y="1152525"/>
            <a:ext cx="1812925" cy="2587625"/>
            <a:chOff x="6862006" y="1153207"/>
            <a:chExt cx="1813682" cy="2587264"/>
          </a:xfrm>
        </p:grpSpPr>
        <p:sp>
          <p:nvSpPr>
            <p:cNvPr id="84005" name="Text Box 49"/>
            <p:cNvSpPr txBox="1">
              <a:spLocks noChangeArrowheads="1"/>
            </p:cNvSpPr>
            <p:nvPr/>
          </p:nvSpPr>
          <p:spPr bwMode="auto">
            <a:xfrm>
              <a:off x="8294726" y="3278685"/>
              <a:ext cx="380962" cy="46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006" name="Freeform 52"/>
            <p:cNvSpPr/>
            <p:nvPr/>
          </p:nvSpPr>
          <p:spPr bwMode="auto">
            <a:xfrm>
              <a:off x="6862006" y="1153207"/>
              <a:ext cx="1758944" cy="2286589"/>
            </a:xfrm>
            <a:custGeom>
              <a:avLst/>
              <a:gdLst>
                <a:gd name="T0" fmla="*/ 2147483646 w 1712"/>
                <a:gd name="T1" fmla="*/ 2147483646 h 2352"/>
                <a:gd name="T2" fmla="*/ 2147483646 w 1712"/>
                <a:gd name="T3" fmla="*/ 2147483646 h 2352"/>
                <a:gd name="T4" fmla="*/ 2147483646 w 1712"/>
                <a:gd name="T5" fmla="*/ 2147483646 h 2352"/>
                <a:gd name="T6" fmla="*/ 2147483646 w 1712"/>
                <a:gd name="T7" fmla="*/ 2147483646 h 2352"/>
                <a:gd name="T8" fmla="*/ 2147483646 w 1712"/>
                <a:gd name="T9" fmla="*/ 2147483646 h 2352"/>
                <a:gd name="T10" fmla="*/ 0 w 1712"/>
                <a:gd name="T11" fmla="*/ 0 h 2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2"/>
                <a:gd name="T19" fmla="*/ 0 h 2352"/>
                <a:gd name="T20" fmla="*/ 1712 w 1712"/>
                <a:gd name="T21" fmla="*/ 2352 h 23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2" h="2352">
                  <a:moveTo>
                    <a:pt x="1440" y="2352"/>
                  </a:moveTo>
                  <a:cubicBezTo>
                    <a:pt x="1516" y="2060"/>
                    <a:pt x="1592" y="1768"/>
                    <a:pt x="1632" y="1488"/>
                  </a:cubicBezTo>
                  <a:cubicBezTo>
                    <a:pt x="1672" y="1208"/>
                    <a:pt x="1712" y="888"/>
                    <a:pt x="1680" y="672"/>
                  </a:cubicBezTo>
                  <a:cubicBezTo>
                    <a:pt x="1648" y="456"/>
                    <a:pt x="1536" y="296"/>
                    <a:pt x="1440" y="192"/>
                  </a:cubicBezTo>
                  <a:cubicBezTo>
                    <a:pt x="1344" y="88"/>
                    <a:pt x="1344" y="80"/>
                    <a:pt x="1104" y="48"/>
                  </a:cubicBezTo>
                  <a:cubicBezTo>
                    <a:pt x="864" y="16"/>
                    <a:pt x="152" y="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4878388" y="3460750"/>
            <a:ext cx="1400175" cy="917575"/>
            <a:chOff x="4877924" y="3460106"/>
            <a:chExt cx="1401372" cy="918037"/>
          </a:xfrm>
        </p:grpSpPr>
        <p:sp>
          <p:nvSpPr>
            <p:cNvPr id="84003" name="Text Box 46"/>
            <p:cNvSpPr txBox="1">
              <a:spLocks noChangeArrowheads="1"/>
            </p:cNvSpPr>
            <p:nvPr/>
          </p:nvSpPr>
          <p:spPr bwMode="auto">
            <a:xfrm>
              <a:off x="5822142" y="3460106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004" name="Freeform 54"/>
            <p:cNvSpPr/>
            <p:nvPr/>
          </p:nvSpPr>
          <p:spPr bwMode="auto">
            <a:xfrm>
              <a:off x="4877924" y="3532943"/>
              <a:ext cx="971377" cy="845200"/>
            </a:xfrm>
            <a:custGeom>
              <a:avLst/>
              <a:gdLst>
                <a:gd name="T0" fmla="*/ 2147483646 w 640"/>
                <a:gd name="T1" fmla="*/ 0 h 1104"/>
                <a:gd name="T2" fmla="*/ 2147483646 w 640"/>
                <a:gd name="T3" fmla="*/ 2147483646 h 1104"/>
                <a:gd name="T4" fmla="*/ 2147483646 w 640"/>
                <a:gd name="T5" fmla="*/ 2147483646 h 1104"/>
                <a:gd name="T6" fmla="*/ 0 w 640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0"/>
                <a:gd name="T13" fmla="*/ 0 h 1104"/>
                <a:gd name="T14" fmla="*/ 640 w 640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0" h="1104">
                  <a:moveTo>
                    <a:pt x="624" y="0"/>
                  </a:moveTo>
                  <a:cubicBezTo>
                    <a:pt x="632" y="144"/>
                    <a:pt x="640" y="288"/>
                    <a:pt x="624" y="384"/>
                  </a:cubicBezTo>
                  <a:cubicBezTo>
                    <a:pt x="608" y="480"/>
                    <a:pt x="632" y="456"/>
                    <a:pt x="528" y="576"/>
                  </a:cubicBezTo>
                  <a:cubicBezTo>
                    <a:pt x="424" y="696"/>
                    <a:pt x="212" y="900"/>
                    <a:pt x="0" y="110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2571750" y="628650"/>
            <a:ext cx="6288088" cy="4456113"/>
            <a:chOff x="2571750" y="628650"/>
            <a:chExt cx="6288088" cy="4456113"/>
          </a:xfrm>
        </p:grpSpPr>
        <p:sp>
          <p:nvSpPr>
            <p:cNvPr id="64" name="任意多边形 63"/>
            <p:cNvSpPr/>
            <p:nvPr/>
          </p:nvSpPr>
          <p:spPr>
            <a:xfrm>
              <a:off x="2571750" y="966788"/>
              <a:ext cx="6288088" cy="4117975"/>
            </a:xfrm>
            <a:custGeom>
              <a:avLst/>
              <a:gdLst>
                <a:gd name="connsiteX0" fmla="*/ 5697416 w 8383465"/>
                <a:gd name="connsiteY0" fmla="*/ 2930 h 5489330"/>
                <a:gd name="connsiteX1" fmla="*/ 6770077 w 8383465"/>
                <a:gd name="connsiteY1" fmla="*/ 20515 h 5489330"/>
                <a:gd name="connsiteX2" fmla="*/ 7429500 w 8383465"/>
                <a:gd name="connsiteY2" fmla="*/ 126023 h 5489330"/>
                <a:gd name="connsiteX3" fmla="*/ 8018585 w 8383465"/>
                <a:gd name="connsiteY3" fmla="*/ 574430 h 5489330"/>
                <a:gd name="connsiteX4" fmla="*/ 8326316 w 8383465"/>
                <a:gd name="connsiteY4" fmla="*/ 1471246 h 5489330"/>
                <a:gd name="connsiteX5" fmla="*/ 8317523 w 8383465"/>
                <a:gd name="connsiteY5" fmla="*/ 3968261 h 5489330"/>
                <a:gd name="connsiteX6" fmla="*/ 7930662 w 8383465"/>
                <a:gd name="connsiteY6" fmla="*/ 5146430 h 5489330"/>
                <a:gd name="connsiteX7" fmla="*/ 6761285 w 8383465"/>
                <a:gd name="connsiteY7" fmla="*/ 5427784 h 5489330"/>
                <a:gd name="connsiteX8" fmla="*/ 2233246 w 8383465"/>
                <a:gd name="connsiteY8" fmla="*/ 5462953 h 5489330"/>
                <a:gd name="connsiteX9" fmla="*/ 826477 w 8383465"/>
                <a:gd name="connsiteY9" fmla="*/ 5269523 h 5489330"/>
                <a:gd name="connsiteX10" fmla="*/ 0 w 8383465"/>
                <a:gd name="connsiteY10" fmla="*/ 4205653 h 54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3465" h="5489330">
                  <a:moveTo>
                    <a:pt x="5697416" y="2930"/>
                  </a:moveTo>
                  <a:cubicBezTo>
                    <a:pt x="6089406" y="1465"/>
                    <a:pt x="6481396" y="0"/>
                    <a:pt x="6770077" y="20515"/>
                  </a:cubicBezTo>
                  <a:cubicBezTo>
                    <a:pt x="7058758" y="41031"/>
                    <a:pt x="7221415" y="33704"/>
                    <a:pt x="7429500" y="126023"/>
                  </a:cubicBezTo>
                  <a:cubicBezTo>
                    <a:pt x="7637585" y="218342"/>
                    <a:pt x="7869116" y="350226"/>
                    <a:pt x="8018585" y="574430"/>
                  </a:cubicBezTo>
                  <a:cubicBezTo>
                    <a:pt x="8168054" y="798634"/>
                    <a:pt x="8276493" y="905607"/>
                    <a:pt x="8326316" y="1471246"/>
                  </a:cubicBezTo>
                  <a:cubicBezTo>
                    <a:pt x="8376139" y="2036885"/>
                    <a:pt x="8383465" y="3355730"/>
                    <a:pt x="8317523" y="3968261"/>
                  </a:cubicBezTo>
                  <a:cubicBezTo>
                    <a:pt x="8251581" y="4580792"/>
                    <a:pt x="8190035" y="4903176"/>
                    <a:pt x="7930662" y="5146430"/>
                  </a:cubicBezTo>
                  <a:cubicBezTo>
                    <a:pt x="7671289" y="5389684"/>
                    <a:pt x="7710854" y="5375030"/>
                    <a:pt x="6761285" y="5427784"/>
                  </a:cubicBezTo>
                  <a:cubicBezTo>
                    <a:pt x="5811716" y="5480538"/>
                    <a:pt x="3222381" y="5489330"/>
                    <a:pt x="2233246" y="5462953"/>
                  </a:cubicBezTo>
                  <a:cubicBezTo>
                    <a:pt x="1244111" y="5436576"/>
                    <a:pt x="1198685" y="5479073"/>
                    <a:pt x="826477" y="5269523"/>
                  </a:cubicBezTo>
                  <a:cubicBezTo>
                    <a:pt x="454269" y="5059973"/>
                    <a:pt x="227134" y="4632813"/>
                    <a:pt x="0" y="4205653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002" name="Text Box 56"/>
            <p:cNvSpPr txBox="1">
              <a:spLocks noChangeArrowheads="1"/>
            </p:cNvSpPr>
            <p:nvPr/>
          </p:nvSpPr>
          <p:spPr bwMode="auto">
            <a:xfrm>
              <a:off x="6893738" y="628650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7" grpId="0" animBg="1" build="p"/>
      <p:bldP spid="63" grpId="0" animBg="1"/>
      <p:bldP spid="79" grpId="0" animBg="1"/>
      <p:bldP spid="82" grpId="0" animBg="1" build="allAtOnce"/>
      <p:bldP spid="93" grpId="0" animBg="1"/>
      <p:bldP spid="98" grpId="0" animBg="1" build="allAtOnce"/>
      <p:bldP spid="101" grpId="0" animBg="1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208963" cy="35877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表达式文法的</a:t>
            </a:r>
            <a:r>
              <a:rPr lang="en-US" altLang="zh-CN" sz="2800" i="1">
                <a:solidFill>
                  <a:schemeClr val="tx1"/>
                </a:solidFill>
              </a:rPr>
              <a:t>LR</a:t>
            </a:r>
            <a:r>
              <a:rPr lang="en-US" altLang="zh-CN" sz="2800">
                <a:solidFill>
                  <a:schemeClr val="tx1"/>
                </a:solidFill>
              </a:rPr>
              <a:t>(0)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分析表含有</a:t>
            </a:r>
            <a:r>
              <a:rPr lang="zh-CN" altLang="en-US" sz="28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移进</a:t>
            </a:r>
            <a:r>
              <a:rPr lang="en-US" altLang="zh-CN" sz="28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18"/>
          <p:cNvGraphicFramePr>
            <a:graphicFrameLocks noGrp="1"/>
          </p:cNvGraphicFramePr>
          <p:nvPr/>
        </p:nvGraphicFramePr>
        <p:xfrm>
          <a:off x="755650" y="700088"/>
          <a:ext cx="7777163" cy="4408493"/>
        </p:xfrm>
        <a:graphic>
          <a:graphicData uri="http://schemas.openxmlformats.org/drawingml/2006/table">
            <a:tbl>
              <a:tblPr/>
              <a:tblGrid>
                <a:gridCol w="863600"/>
                <a:gridCol w="792163"/>
                <a:gridCol w="792162"/>
                <a:gridCol w="865188"/>
                <a:gridCol w="1008062"/>
                <a:gridCol w="863600"/>
                <a:gridCol w="863600"/>
                <a:gridCol w="576263"/>
                <a:gridCol w="504825"/>
                <a:gridCol w="647700"/>
              </a:tblGrid>
              <a:tr h="312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ACTION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GOTO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1273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＋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*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E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s5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r2/s7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s5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s5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anose="0201060003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s11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r1/s7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移进</a:t>
            </a:r>
            <a:r>
              <a:rPr lang="en-US" altLang="zh-CN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冲突和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en-US" altLang="zh-CN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2263" y="4529138"/>
            <a:ext cx="860742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不是所有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CFG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都能用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方法进行分析，也就是说，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CFG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不总是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5175" y="3076575"/>
            <a:ext cx="2520950" cy="13239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</a:t>
            </a:r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分析表中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语法分析动作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冲突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，那么给定的文法就称为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4694" name="矩形 7"/>
          <p:cNvSpPr>
            <a:spLocks noChangeArrowheads="1"/>
          </p:cNvSpPr>
          <p:nvPr/>
        </p:nvSpPr>
        <p:spPr bwMode="auto">
          <a:xfrm>
            <a:off x="785813" y="928688"/>
            <a:ext cx="1530350" cy="2000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lang="en-US" altLang="zh-CN" sz="24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S′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b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aBd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→ 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ε</a:t>
            </a:r>
            <a:b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→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→ 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3429000" y="928688"/>
            <a:ext cx="5191125" cy="3511550"/>
            <a:chOff x="3586436" y="889635"/>
            <a:chExt cx="5190781" cy="3510628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3586436" y="889635"/>
              <a:ext cx="1285790" cy="13236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→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T→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anose="02020603050405020304" pitchFamily="18" charset="0"/>
                </a:rPr>
                <a:t>aBd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T 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586436" y="2460847"/>
              <a:ext cx="1285790" cy="19394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anose="02020603050405020304" pitchFamily="18" charset="0"/>
                </a:rPr>
                <a:t>T→a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anose="02020603050405020304" pitchFamily="18" charset="0"/>
                </a:rPr>
                <a:t>Bd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 →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Tb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 →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T→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anose="02020603050405020304" pitchFamily="18" charset="0"/>
                </a:rPr>
                <a:t>aBd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T 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5657987" y="1324496"/>
              <a:ext cx="1261978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→ T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5657987" y="2610033"/>
              <a:ext cx="1285790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anose="02020603050405020304" pitchFamily="18" charset="0"/>
                </a:rPr>
                <a:t>T→aB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d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5657987" y="3540064"/>
              <a:ext cx="1285790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B→T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7586671" y="2610033"/>
              <a:ext cx="1190546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anose="02020603050405020304" pitchFamily="18" charset="0"/>
                </a:rPr>
                <a:t>T→aBd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7586671" y="3540064"/>
              <a:ext cx="1190546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:</a:t>
              </a:r>
              <a:endPara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anose="02020603050405020304" pitchFamily="18" charset="0"/>
                </a:rPr>
                <a:t>B→Tb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79" name="Line 18"/>
            <p:cNvSpPr>
              <a:spLocks noChangeShapeType="1"/>
            </p:cNvSpPr>
            <p:nvPr/>
          </p:nvSpPr>
          <p:spPr bwMode="auto">
            <a:xfrm>
              <a:off x="4872320" y="1675453"/>
              <a:ext cx="79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0" name="Line 18"/>
            <p:cNvSpPr>
              <a:spLocks noChangeShapeType="1"/>
            </p:cNvSpPr>
            <p:nvPr/>
          </p:nvSpPr>
          <p:spPr bwMode="auto">
            <a:xfrm>
              <a:off x="4872320" y="2961337"/>
              <a:ext cx="79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1" name="Line 18"/>
            <p:cNvSpPr>
              <a:spLocks noChangeShapeType="1"/>
            </p:cNvSpPr>
            <p:nvPr/>
          </p:nvSpPr>
          <p:spPr bwMode="auto">
            <a:xfrm>
              <a:off x="4872320" y="3890031"/>
              <a:ext cx="79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>
              <a:off x="6944022" y="3890031"/>
              <a:ext cx="6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3" name="Line 18"/>
            <p:cNvSpPr>
              <a:spLocks noChangeShapeType="1"/>
            </p:cNvSpPr>
            <p:nvPr/>
          </p:nvSpPr>
          <p:spPr bwMode="auto">
            <a:xfrm>
              <a:off x="6944022" y="2961337"/>
              <a:ext cx="6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4" name="Line 18"/>
            <p:cNvSpPr>
              <a:spLocks noChangeShapeType="1"/>
            </p:cNvSpPr>
            <p:nvPr/>
          </p:nvSpPr>
          <p:spPr bwMode="auto">
            <a:xfrm flipH="1">
              <a:off x="4229378" y="2227273"/>
              <a:ext cx="0" cy="21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710312" y="2298965"/>
              <a:ext cx="357164" cy="376138"/>
            </a:xfrm>
            <a:custGeom>
              <a:avLst/>
              <a:gdLst>
                <a:gd name="connsiteX0" fmla="*/ 231006 w 495701"/>
                <a:gd name="connsiteY0" fmla="*/ 519764 h 519764"/>
                <a:gd name="connsiteX1" fmla="*/ 442762 w 495701"/>
                <a:gd name="connsiteY1" fmla="*/ 423511 h 519764"/>
                <a:gd name="connsiteX2" fmla="*/ 490888 w 495701"/>
                <a:gd name="connsiteY2" fmla="*/ 202130 h 519764"/>
                <a:gd name="connsiteX3" fmla="*/ 413886 w 495701"/>
                <a:gd name="connsiteY3" fmla="*/ 48126 h 519764"/>
                <a:gd name="connsiteX4" fmla="*/ 221381 w 495701"/>
                <a:gd name="connsiteY4" fmla="*/ 0 h 519764"/>
                <a:gd name="connsiteX5" fmla="*/ 77002 w 495701"/>
                <a:gd name="connsiteY5" fmla="*/ 48126 h 519764"/>
                <a:gd name="connsiteX6" fmla="*/ 0 w 495701"/>
                <a:gd name="connsiteY6" fmla="*/ 211756 h 51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701" h="519764">
                  <a:moveTo>
                    <a:pt x="231006" y="519764"/>
                  </a:moveTo>
                  <a:cubicBezTo>
                    <a:pt x="315227" y="498107"/>
                    <a:pt x="399448" y="476450"/>
                    <a:pt x="442762" y="423511"/>
                  </a:cubicBezTo>
                  <a:cubicBezTo>
                    <a:pt x="486076" y="370572"/>
                    <a:pt x="495701" y="264694"/>
                    <a:pt x="490888" y="202130"/>
                  </a:cubicBezTo>
                  <a:cubicBezTo>
                    <a:pt x="486075" y="139566"/>
                    <a:pt x="458804" y="81814"/>
                    <a:pt x="413886" y="48126"/>
                  </a:cubicBezTo>
                  <a:cubicBezTo>
                    <a:pt x="368968" y="14438"/>
                    <a:pt x="277528" y="0"/>
                    <a:pt x="221381" y="0"/>
                  </a:cubicBezTo>
                  <a:cubicBezTo>
                    <a:pt x="165234" y="0"/>
                    <a:pt x="113899" y="12833"/>
                    <a:pt x="77002" y="48126"/>
                  </a:cubicBezTo>
                  <a:cubicBezTo>
                    <a:pt x="40105" y="83419"/>
                    <a:pt x="20052" y="147587"/>
                    <a:pt x="0" y="211756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086" name="Text Box 4"/>
            <p:cNvSpPr txBox="1">
              <a:spLocks noChangeArrowheads="1"/>
            </p:cNvSpPr>
            <p:nvPr/>
          </p:nvSpPr>
          <p:spPr bwMode="auto">
            <a:xfrm>
              <a:off x="5086634" y="1318263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87" name="Text Box 4"/>
            <p:cNvSpPr txBox="1">
              <a:spLocks noChangeArrowheads="1"/>
            </p:cNvSpPr>
            <p:nvPr/>
          </p:nvSpPr>
          <p:spPr bwMode="auto">
            <a:xfrm>
              <a:off x="5086634" y="3532841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88" name="Text Box 4"/>
            <p:cNvSpPr txBox="1">
              <a:spLocks noChangeArrowheads="1"/>
            </p:cNvSpPr>
            <p:nvPr/>
          </p:nvSpPr>
          <p:spPr bwMode="auto">
            <a:xfrm>
              <a:off x="5086634" y="2561287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89" name="Text Box 4"/>
            <p:cNvSpPr txBox="1">
              <a:spLocks noChangeArrowheads="1"/>
            </p:cNvSpPr>
            <p:nvPr/>
          </p:nvSpPr>
          <p:spPr bwMode="auto">
            <a:xfrm>
              <a:off x="5015196" y="2061221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90" name="Text Box 4"/>
            <p:cNvSpPr txBox="1">
              <a:spLocks noChangeArrowheads="1"/>
            </p:cNvSpPr>
            <p:nvPr/>
          </p:nvSpPr>
          <p:spPr bwMode="auto">
            <a:xfrm>
              <a:off x="3903128" y="2120366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91" name="Text Box 4"/>
            <p:cNvSpPr txBox="1">
              <a:spLocks noChangeArrowheads="1"/>
            </p:cNvSpPr>
            <p:nvPr/>
          </p:nvSpPr>
          <p:spPr bwMode="auto">
            <a:xfrm>
              <a:off x="7086898" y="2604147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92" name="Text Box 4"/>
            <p:cNvSpPr txBox="1">
              <a:spLocks noChangeArrowheads="1"/>
            </p:cNvSpPr>
            <p:nvPr/>
          </p:nvSpPr>
          <p:spPr bwMode="auto">
            <a:xfrm>
              <a:off x="7086898" y="3532841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6858000" y="857250"/>
            <a:ext cx="2197100" cy="1133475"/>
          </a:xfrm>
          <a:prstGeom prst="cloudCallout">
            <a:avLst>
              <a:gd name="adj1" fmla="val -44381"/>
              <a:gd name="adj2" fmla="val 78759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</p:spPr>
        <p:txBody>
          <a:bodyPr lIns="46800" rIns="46800"/>
          <a:lstStyle/>
          <a:p>
            <a:pPr algn="ctr">
              <a:spcBef>
                <a:spcPct val="20000"/>
              </a:spcBef>
              <a:buClr>
                <a:srgbClr val="333399"/>
              </a:buClr>
              <a:buSzPct val="75000"/>
              <a:buFont typeface="Monotype Sorts"/>
              <a:buNone/>
              <a:defRPr/>
            </a:pPr>
            <a:r>
              <a:rPr lang="zh-CN" altLang="en-US" sz="2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如何消解冲突？</a:t>
            </a:r>
            <a:endParaRPr lang="zh-CN" altLang="en-US" sz="25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idx="1"/>
          </p:nvPr>
        </p:nvSpPr>
        <p:spPr>
          <a:xfrm>
            <a:off x="3571875" y="407988"/>
            <a:ext cx="5927725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id 	   	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	     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    	     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+(id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                 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) $ 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315" name="标题 8"/>
          <p:cNvSpPr>
            <a:spLocks noGrp="1"/>
          </p:cNvSpPr>
          <p:nvPr>
            <p:ph type="title"/>
          </p:nvPr>
        </p:nvSpPr>
        <p:spPr>
          <a:xfrm>
            <a:off x="755650" y="268288"/>
            <a:ext cx="410368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77"/>
          <p:cNvGrpSpPr/>
          <p:nvPr/>
        </p:nvGrpSpPr>
        <p:grpSpPr bwMode="auto">
          <a:xfrm>
            <a:off x="1685925" y="3827463"/>
            <a:ext cx="357188" cy="492125"/>
            <a:chOff x="975" y="3203"/>
            <a:chExt cx="225" cy="653"/>
          </a:xfrm>
        </p:grpSpPr>
        <p:sp>
          <p:nvSpPr>
            <p:cNvPr id="16419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42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225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4"/>
          <p:cNvGrpSpPr/>
          <p:nvPr/>
        </p:nvGrpSpPr>
        <p:grpSpPr bwMode="auto">
          <a:xfrm>
            <a:off x="1901825" y="3422650"/>
            <a:ext cx="812800" cy="847725"/>
            <a:chOff x="1111" y="2662"/>
            <a:chExt cx="512" cy="1129"/>
          </a:xfrm>
        </p:grpSpPr>
        <p:sp>
          <p:nvSpPr>
            <p:cNvPr id="1641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16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17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40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78"/>
          <p:cNvGrpSpPr/>
          <p:nvPr/>
        </p:nvGrpSpPr>
        <p:grpSpPr bwMode="auto">
          <a:xfrm>
            <a:off x="533400" y="3814763"/>
            <a:ext cx="357188" cy="504825"/>
            <a:chOff x="975" y="3041"/>
            <a:chExt cx="225" cy="672"/>
          </a:xfrm>
        </p:grpSpPr>
        <p:sp>
          <p:nvSpPr>
            <p:cNvPr id="16413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81"/>
          <p:cNvGrpSpPr/>
          <p:nvPr/>
        </p:nvGrpSpPr>
        <p:grpSpPr bwMode="auto">
          <a:xfrm>
            <a:off x="2622550" y="3883025"/>
            <a:ext cx="357188" cy="471488"/>
            <a:chOff x="975" y="3203"/>
            <a:chExt cx="225" cy="628"/>
          </a:xfrm>
        </p:grpSpPr>
        <p:sp>
          <p:nvSpPr>
            <p:cNvPr id="16411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4" name="Rectangle 83"/>
            <p:cNvSpPr>
              <a:spLocks noChangeArrowheads="1"/>
            </p:cNvSpPr>
            <p:nvPr/>
          </p:nvSpPr>
          <p:spPr bwMode="auto">
            <a:xfrm>
              <a:off x="975" y="3203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87"/>
          <p:cNvGrpSpPr/>
          <p:nvPr/>
        </p:nvGrpSpPr>
        <p:grpSpPr bwMode="auto">
          <a:xfrm>
            <a:off x="1500188" y="2919413"/>
            <a:ext cx="1625600" cy="1387475"/>
            <a:chOff x="858" y="1946"/>
            <a:chExt cx="1024" cy="1847"/>
          </a:xfrm>
        </p:grpSpPr>
        <p:sp>
          <p:nvSpPr>
            <p:cNvPr id="16407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8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9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2" name="Rectangle 86"/>
            <p:cNvSpPr>
              <a:spLocks noChangeArrowheads="1"/>
            </p:cNvSpPr>
            <p:nvPr/>
          </p:nvSpPr>
          <p:spPr bwMode="auto">
            <a:xfrm>
              <a:off x="1247" y="1946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90"/>
          <p:cNvGrpSpPr/>
          <p:nvPr/>
        </p:nvGrpSpPr>
        <p:grpSpPr bwMode="auto">
          <a:xfrm>
            <a:off x="749300" y="2470150"/>
            <a:ext cx="1439863" cy="1782763"/>
            <a:chOff x="385" y="1374"/>
            <a:chExt cx="907" cy="2374"/>
          </a:xfrm>
        </p:grpSpPr>
        <p:sp>
          <p:nvSpPr>
            <p:cNvPr id="1640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26" name="Rectangle 76"/>
            <p:cNvSpPr>
              <a:spLocks noChangeArrowheads="1"/>
            </p:cNvSpPr>
            <p:nvPr/>
          </p:nvSpPr>
          <p:spPr bwMode="auto">
            <a:xfrm>
              <a:off x="930" y="1374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85750" y="4619625"/>
            <a:ext cx="357187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每次归约的符号串称为</a:t>
            </a:r>
            <a:r>
              <a:rPr lang="en-US" altLang="zh-CN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句柄</a:t>
            </a:r>
            <a:r>
              <a:rPr lang="en-US" altLang="zh-CN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endParaRPr lang="zh-CN" altLang="en-US" sz="20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8838" y="876300"/>
            <a:ext cx="1531937" cy="147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en-US" altLang="zh-CN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Times New Roman" panose="02020603050405020304" pitchFamily="18" charset="0"/>
              </a:rPr>
              <a:t>②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id</a:t>
            </a:r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461963" y="4252913"/>
            <a:ext cx="2895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dirty="0">
                <a:solidFill>
                  <a:srgbClr val="5EAE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+    (    id    +    id</a:t>
            </a:r>
            <a:r>
              <a:rPr kumimoji="1"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000" b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28625" y="1058863"/>
            <a:ext cx="8429625" cy="4017962"/>
          </a:xfrm>
        </p:spPr>
        <p:txBody>
          <a:bodyPr/>
          <a:lstStyle/>
          <a:p>
            <a:pPr eaLnBrk="1" hangingPunct="1">
              <a:lnSpc>
                <a:spcPts val="3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在对</a:t>
            </a:r>
            <a:r>
              <a:rPr lang="zh-CN" altLang="en-US" sz="2800" b="1" dirty="0">
                <a:solidFill>
                  <a:srgbClr val="2D83F4"/>
                </a:solidFill>
                <a:cs typeface="Times New Roman" panose="02020603050405020304" pitchFamily="18" charset="0"/>
              </a:rPr>
              <a:t>输入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串的一次从左到右扫描过程中，语法分析器将零个或多个输入符号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移入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zh-CN" altLang="en-US" sz="2800" b="1" dirty="0">
                <a:solidFill>
                  <a:srgbClr val="2D83F4"/>
                </a:solidFill>
                <a:cs typeface="Times New Roman" panose="02020603050405020304" pitchFamily="18" charset="0"/>
              </a:rPr>
              <a:t>栈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的顶端，</a:t>
            </a:r>
            <a:r>
              <a:rPr lang="zh-CN" altLang="en-US" sz="2800" b="1" dirty="0">
                <a:solidFill>
                  <a:srgbClr val="2D83F4"/>
                </a:solidFill>
                <a:cs typeface="Times New Roman" panose="02020603050405020304" pitchFamily="18" charset="0"/>
              </a:rPr>
              <a:t>直到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它</a:t>
            </a:r>
            <a:r>
              <a:rPr lang="zh-CN" altLang="en-US" sz="2800" b="1" dirty="0">
                <a:solidFill>
                  <a:srgbClr val="2D83F4"/>
                </a:solidFill>
                <a:cs typeface="Times New Roman" panose="02020603050405020304" pitchFamily="18" charset="0"/>
              </a:rPr>
              <a:t>可以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对栈顶的一个文法符号串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进行</a:t>
            </a:r>
            <a:r>
              <a:rPr lang="zh-CN" altLang="en-US" sz="2800" b="1" dirty="0">
                <a:solidFill>
                  <a:srgbClr val="2D83F4"/>
                </a:solidFill>
                <a:cs typeface="Times New Roman" panose="02020603050405020304" pitchFamily="18" charset="0"/>
              </a:rPr>
              <a:t>归约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为止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然后，它将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归约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为某个产生式的左部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语法分析器不断地重复这个循环，直到它检测到一个语法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错误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，或者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栈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中包含了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开始符号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输入缓冲区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空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当进入这样的格局时，语法分析器停止运行，并宣称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成功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完成了语法分析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为止</a:t>
            </a:r>
            <a:endParaRPr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移入</a:t>
            </a:r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归约分析的工作过程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11163" y="917575"/>
            <a:ext cx="8304212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移入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：将下一个输入符号移到栈的顶端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归约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：被归约的符号串的</a:t>
            </a:r>
            <a:r>
              <a:rPr lang="zh-CN" altLang="en-US" sz="2800" b="1" dirty="0">
                <a:solidFill>
                  <a:srgbClr val="2D83F4"/>
                </a:solidFill>
                <a:cs typeface="Times New Roman" panose="02020603050405020304" pitchFamily="18" charset="0"/>
              </a:rPr>
              <a:t>右端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必然处于栈顶。语法分析器在栈中确定这个串的</a:t>
            </a:r>
            <a:r>
              <a:rPr lang="zh-CN" altLang="en-US" sz="2800" b="1" dirty="0">
                <a:solidFill>
                  <a:srgbClr val="2D83F4"/>
                </a:solidFill>
                <a:cs typeface="Times New Roman" panose="02020603050405020304" pitchFamily="18" charset="0"/>
              </a:rPr>
              <a:t>左端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，并决定用哪个非终结符来替换这个串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接收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：宣布语法分析过程成功完成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报错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：发现一个语法错误，并调用错误恢复子例程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归约分析器可采取的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种动作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Rectangle 2"/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3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归约分析中存在的问题</a:t>
            </a:r>
            <a:endParaRPr lang="zh-CN" altLang="en-US" sz="3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3"/>
          <p:cNvSpPr>
            <a:spLocks noGrp="1" noChangeArrowheads="1"/>
          </p:cNvSpPr>
          <p:nvPr>
            <p:ph idx="1"/>
          </p:nvPr>
        </p:nvSpPr>
        <p:spPr>
          <a:xfrm>
            <a:off x="411163" y="917575"/>
            <a:ext cx="8304212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归约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归约冲突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移入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归约冲突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3276600" y="858838"/>
            <a:ext cx="5862638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  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var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  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anose="02020603050405020304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  <a:defRPr/>
            </a:pP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Group 78"/>
          <p:cNvGrpSpPr/>
          <p:nvPr/>
        </p:nvGrpSpPr>
        <p:grpSpPr bwMode="auto">
          <a:xfrm>
            <a:off x="755650" y="4230688"/>
            <a:ext cx="906463" cy="504825"/>
            <a:chOff x="811" y="3041"/>
            <a:chExt cx="571" cy="672"/>
          </a:xfrm>
        </p:grpSpPr>
        <p:sp>
          <p:nvSpPr>
            <p:cNvPr id="21522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3" name="Rectangle 80"/>
            <p:cNvSpPr>
              <a:spLocks noChangeArrowheads="1"/>
            </p:cNvSpPr>
            <p:nvPr/>
          </p:nvSpPr>
          <p:spPr bwMode="auto">
            <a:xfrm>
              <a:off x="811" y="3041"/>
              <a:ext cx="571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IDS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112713" y="725488"/>
            <a:ext cx="3668712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&gt;→var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: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&gt;→i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 i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&gt;→real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int 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3" name="Group 78"/>
          <p:cNvGrpSpPr/>
          <p:nvPr/>
        </p:nvGrpSpPr>
        <p:grpSpPr bwMode="auto">
          <a:xfrm>
            <a:off x="1692275" y="4227513"/>
            <a:ext cx="906463" cy="504825"/>
            <a:chOff x="811" y="3041"/>
            <a:chExt cx="571" cy="672"/>
          </a:xfrm>
        </p:grpSpPr>
        <p:sp>
          <p:nvSpPr>
            <p:cNvPr id="21520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1" name="Rectangle 80"/>
            <p:cNvSpPr>
              <a:spLocks noChangeArrowheads="1"/>
            </p:cNvSpPr>
            <p:nvPr/>
          </p:nvSpPr>
          <p:spPr bwMode="auto">
            <a:xfrm>
              <a:off x="811" y="3041"/>
              <a:ext cx="571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IDS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78"/>
          <p:cNvGrpSpPr/>
          <p:nvPr/>
        </p:nvGrpSpPr>
        <p:grpSpPr bwMode="auto">
          <a:xfrm>
            <a:off x="2784475" y="4227513"/>
            <a:ext cx="635000" cy="504825"/>
            <a:chOff x="891" y="3041"/>
            <a:chExt cx="400" cy="672"/>
          </a:xfrm>
        </p:grpSpPr>
        <p:sp>
          <p:nvSpPr>
            <p:cNvPr id="21518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9" name="Rectangle 80"/>
            <p:cNvSpPr>
              <a:spLocks noChangeArrowheads="1"/>
            </p:cNvSpPr>
            <p:nvPr/>
          </p:nvSpPr>
          <p:spPr bwMode="auto">
            <a:xfrm>
              <a:off x="891" y="3041"/>
              <a:ext cx="400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  <a:buFont typeface="Monotype Sorts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5219700" y="3003550"/>
            <a:ext cx="288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284663" y="3003550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34925" y="4732338"/>
            <a:ext cx="6191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var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1413" y="4721225"/>
            <a:ext cx="9477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Rectangle 57"/>
          <p:cNvSpPr>
            <a:spLocks noChangeArrowheads="1"/>
          </p:cNvSpPr>
          <p:nvPr/>
        </p:nvSpPr>
        <p:spPr bwMode="auto">
          <a:xfrm>
            <a:off x="1549400" y="4686300"/>
            <a:ext cx="14382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8538" y="4659313"/>
            <a:ext cx="4016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7" name="Rectangle 2"/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归约冲突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4" grpId="0"/>
      <p:bldP spid="65" grpId="0"/>
      <p:bldP spid="20" grpId="0"/>
      <p:bldP spid="21" grpId="0"/>
    </p:bldLst>
  </p:timing>
</p:sld>
</file>

<file path=ppt/tags/tag1.xml><?xml version="1.0" encoding="utf-8"?>
<p:tagLst xmlns:p="http://schemas.openxmlformats.org/presentationml/2006/main">
  <p:tag name="KSO_WPP_MARK_KEY" val="81482008-14de-465b-85b7-85203cafa721"/>
  <p:tag name="COMMONDATA" val="eyJoZGlkIjoiNmMxMjYyNzNjNDVlZDk1MGE2ZDZjMmUxNDNiYzg3ZjQifQ==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14397</Words>
  <Application>WPS 演示</Application>
  <PresentationFormat>全屏显示(16:9)</PresentationFormat>
  <Paragraphs>2304</Paragraphs>
  <Slides>45</Slides>
  <Notes>43</Notes>
  <HiddenSlides>2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45</vt:i4>
      </vt:variant>
    </vt:vector>
  </HeadingPairs>
  <TitlesOfParts>
    <vt:vector size="74" baseType="lpstr">
      <vt:lpstr>Arial</vt:lpstr>
      <vt:lpstr>宋体</vt:lpstr>
      <vt:lpstr>Wingdings</vt:lpstr>
      <vt:lpstr>Tahoma</vt:lpstr>
      <vt:lpstr>黑体</vt:lpstr>
      <vt:lpstr>Candara</vt:lpstr>
      <vt:lpstr>Symbol</vt:lpstr>
      <vt:lpstr>楷体_GB2312</vt:lpstr>
      <vt:lpstr>新宋体</vt:lpstr>
      <vt:lpstr>Calibri</vt:lpstr>
      <vt:lpstr>Times New Roman</vt:lpstr>
      <vt:lpstr>楷体_GB2312</vt:lpstr>
      <vt:lpstr>微软雅黑</vt:lpstr>
      <vt:lpstr>华文楷体</vt:lpstr>
      <vt:lpstr>楷体</vt:lpstr>
      <vt:lpstr>Monotype Sorts</vt:lpstr>
      <vt:lpstr>Wingdings</vt:lpstr>
      <vt:lpstr>Courier</vt:lpstr>
      <vt:lpstr>Arial Unicode MS</vt:lpstr>
      <vt:lpstr>Candara</vt:lpstr>
      <vt:lpstr>华文楷体 (正文)</vt:lpstr>
      <vt:lpstr>Cambria Math</vt:lpstr>
      <vt:lpstr>Courier New</vt:lpstr>
      <vt:lpstr>自定义设计方案</vt:lpstr>
      <vt:lpstr>1_波形</vt:lpstr>
      <vt:lpstr>2_波形</vt:lpstr>
      <vt:lpstr>5_波形</vt:lpstr>
      <vt:lpstr>3_波形</vt:lpstr>
      <vt:lpstr>9_波形</vt:lpstr>
      <vt:lpstr>PowerPoint 演示文稿</vt:lpstr>
      <vt:lpstr>4.3 自底向上的语法分析</vt:lpstr>
      <vt:lpstr>例：移入-归约分析</vt:lpstr>
      <vt:lpstr>例：移入-归约分析</vt:lpstr>
      <vt:lpstr>例：移入-归约分析</vt:lpstr>
      <vt:lpstr>移入-归约分析的工作过程</vt:lpstr>
      <vt:lpstr>移入-归约分析器可采取的4种动作</vt:lpstr>
      <vt:lpstr>PowerPoint 演示文稿</vt:lpstr>
      <vt:lpstr>PowerPoint 演示文稿</vt:lpstr>
      <vt:lpstr>归约-归约冲突</vt:lpstr>
      <vt:lpstr>归约-归约冲突</vt:lpstr>
      <vt:lpstr>移入-归约冲突</vt:lpstr>
      <vt:lpstr>PowerPoint 演示文稿</vt:lpstr>
      <vt:lpstr>4.4 LR 分析法</vt:lpstr>
      <vt:lpstr>LR 分析法的基本原理</vt:lpstr>
      <vt:lpstr>LR 分析器（自动机）的总体结构</vt:lpstr>
      <vt:lpstr>LR 分析表的结构</vt:lpstr>
      <vt:lpstr>LR 分析表的结构</vt:lpstr>
      <vt:lpstr>LR 分析表的结构</vt:lpstr>
      <vt:lpstr>LR 分析表的结构</vt:lpstr>
      <vt:lpstr>LR 分析表的结构</vt:lpstr>
      <vt:lpstr>LR 分析表的结构</vt:lpstr>
      <vt:lpstr>LR 分析表的结构</vt:lpstr>
      <vt:lpstr>LR 分析器的工作过程</vt:lpstr>
      <vt:lpstr>LR 分析器的工作过程</vt:lpstr>
      <vt:lpstr>LR 分析器的工作过程</vt:lpstr>
      <vt:lpstr>LR 分析算法</vt:lpstr>
      <vt:lpstr>如何构造给定文法的LR分析表？</vt:lpstr>
      <vt:lpstr>4.4.1 LR(0) 分析</vt:lpstr>
      <vt:lpstr>增广文法 (Augmented Grammar)</vt:lpstr>
      <vt:lpstr>文法中的项目</vt:lpstr>
      <vt:lpstr>文法中的项目</vt:lpstr>
      <vt:lpstr>文法中的项目</vt:lpstr>
      <vt:lpstr>PowerPoint 演示文稿</vt:lpstr>
      <vt:lpstr>PowerPoint 演示文稿</vt:lpstr>
      <vt:lpstr>PowerPoint 演示文稿</vt:lpstr>
      <vt:lpstr>项目集闭包</vt:lpstr>
      <vt:lpstr>GOTO ( )函数</vt:lpstr>
      <vt:lpstr>构造LR(0)自动机的状态集</vt:lpstr>
      <vt:lpstr>PowerPoint 演示文稿</vt:lpstr>
      <vt:lpstr>LR(0)分析表构造方法</vt:lpstr>
      <vt:lpstr>LR(0) 自动机的形式化定义</vt:lpstr>
      <vt:lpstr>LR(0) 分析过程中的冲突</vt:lpstr>
      <vt:lpstr>表达式文法的LR(0)分析表含有移进/归约冲突</vt:lpstr>
      <vt:lpstr>例：移进/归约冲突和归约/归约冲突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Microsoft Office 用户</dc:creator>
  <cp:lastModifiedBy>乔睿</cp:lastModifiedBy>
  <cp:revision>75</cp:revision>
  <cp:lastPrinted>2016-09-29T00:52:00Z</cp:lastPrinted>
  <dcterms:created xsi:type="dcterms:W3CDTF">2016-09-30T09:05:00Z</dcterms:created>
  <dcterms:modified xsi:type="dcterms:W3CDTF">2023-03-14T08:49:39Z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ICV">
    <vt:lpwstr>D6E51288308148E9A30DD0107CF5C3B2</vt:lpwstr>
  </property>
  <property fmtid="{D5CDD505-2E9C-101B-9397-08002B2CF9AE}" pid="4" name="KSOProductBuildVer">
    <vt:lpwstr>2052-11.1.0.13703</vt:lpwstr>
  </property>
</Properties>
</file>