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</p:sldMasterIdLst>
  <p:notesMasterIdLst>
    <p:notesMasterId r:id="rId10"/>
  </p:notesMasterIdLst>
  <p:handoutMasterIdLst>
    <p:handoutMasterId r:id="rId107"/>
  </p:handoutMasterIdLst>
  <p:sldIdLst>
    <p:sldId id="810" r:id="rId9"/>
    <p:sldId id="606" r:id="rId11"/>
    <p:sldId id="742" r:id="rId12"/>
    <p:sldId id="743" r:id="rId13"/>
    <p:sldId id="602" r:id="rId14"/>
    <p:sldId id="702" r:id="rId15"/>
    <p:sldId id="603" r:id="rId16"/>
    <p:sldId id="604" r:id="rId17"/>
    <p:sldId id="666" r:id="rId18"/>
    <p:sldId id="609" r:id="rId19"/>
    <p:sldId id="610" r:id="rId20"/>
    <p:sldId id="614" r:id="rId21"/>
    <p:sldId id="611" r:id="rId22"/>
    <p:sldId id="392" r:id="rId23"/>
    <p:sldId id="613" r:id="rId24"/>
    <p:sldId id="616" r:id="rId25"/>
    <p:sldId id="617" r:id="rId26"/>
    <p:sldId id="618" r:id="rId27"/>
    <p:sldId id="621" r:id="rId28"/>
    <p:sldId id="622" r:id="rId29"/>
    <p:sldId id="623" r:id="rId30"/>
    <p:sldId id="625" r:id="rId31"/>
    <p:sldId id="673" r:id="rId32"/>
    <p:sldId id="627" r:id="rId33"/>
    <p:sldId id="703" r:id="rId34"/>
    <p:sldId id="628" r:id="rId35"/>
    <p:sldId id="704" r:id="rId36"/>
    <p:sldId id="705" r:id="rId37"/>
    <p:sldId id="631" r:id="rId38"/>
    <p:sldId id="632" r:id="rId39"/>
    <p:sldId id="836" r:id="rId40"/>
    <p:sldId id="837" r:id="rId41"/>
    <p:sldId id="838" r:id="rId42"/>
    <p:sldId id="676" r:id="rId43"/>
    <p:sldId id="634" r:id="rId44"/>
    <p:sldId id="868" r:id="rId45"/>
    <p:sldId id="839" r:id="rId46"/>
    <p:sldId id="663" r:id="rId47"/>
    <p:sldId id="636" r:id="rId48"/>
    <p:sldId id="875" r:id="rId49"/>
    <p:sldId id="876" r:id="rId50"/>
    <p:sldId id="877" r:id="rId51"/>
    <p:sldId id="707" r:id="rId52"/>
    <p:sldId id="800" r:id="rId53"/>
    <p:sldId id="801" r:id="rId54"/>
    <p:sldId id="802" r:id="rId55"/>
    <p:sldId id="803" r:id="rId56"/>
    <p:sldId id="804" r:id="rId57"/>
    <p:sldId id="805" r:id="rId58"/>
    <p:sldId id="806" r:id="rId59"/>
    <p:sldId id="807" r:id="rId60"/>
    <p:sldId id="808" r:id="rId61"/>
    <p:sldId id="744" r:id="rId62"/>
    <p:sldId id="874" r:id="rId63"/>
    <p:sldId id="746" r:id="rId64"/>
    <p:sldId id="747" r:id="rId65"/>
    <p:sldId id="749" r:id="rId66"/>
    <p:sldId id="862" r:id="rId67"/>
    <p:sldId id="863" r:id="rId68"/>
    <p:sldId id="820" r:id="rId69"/>
    <p:sldId id="752" r:id="rId70"/>
    <p:sldId id="789" r:id="rId71"/>
    <p:sldId id="790" r:id="rId72"/>
    <p:sldId id="791" r:id="rId73"/>
    <p:sldId id="792" r:id="rId74"/>
    <p:sldId id="793" r:id="rId75"/>
    <p:sldId id="794" r:id="rId76"/>
    <p:sldId id="795" r:id="rId77"/>
    <p:sldId id="796" r:id="rId78"/>
    <p:sldId id="797" r:id="rId79"/>
    <p:sldId id="798" r:id="rId80"/>
    <p:sldId id="799" r:id="rId81"/>
    <p:sldId id="764" r:id="rId82"/>
    <p:sldId id="765" r:id="rId83"/>
    <p:sldId id="766" r:id="rId84"/>
    <p:sldId id="767" r:id="rId85"/>
    <p:sldId id="770" r:id="rId86"/>
    <p:sldId id="771" r:id="rId87"/>
    <p:sldId id="772" r:id="rId88"/>
    <p:sldId id="773" r:id="rId89"/>
    <p:sldId id="774" r:id="rId90"/>
    <p:sldId id="775" r:id="rId91"/>
    <p:sldId id="777" r:id="rId92"/>
    <p:sldId id="779" r:id="rId93"/>
    <p:sldId id="780" r:id="rId94"/>
    <p:sldId id="781" r:id="rId95"/>
    <p:sldId id="782" r:id="rId96"/>
    <p:sldId id="783" r:id="rId97"/>
    <p:sldId id="784" r:id="rId98"/>
    <p:sldId id="785" r:id="rId99"/>
    <p:sldId id="786" r:id="rId100"/>
    <p:sldId id="787" r:id="rId101"/>
    <p:sldId id="864" r:id="rId102"/>
    <p:sldId id="865" r:id="rId103"/>
    <p:sldId id="866" r:id="rId104"/>
    <p:sldId id="812" r:id="rId105"/>
    <p:sldId id="813" r:id="rId106"/>
  </p:sldIdLst>
  <p:sldSz cx="9144000" cy="5143500" type="screen16x9"/>
  <p:notesSz cx="6760845" cy="9942195"/>
  <p:custDataLst>
    <p:tags r:id="rId1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00"/>
    <a:srgbClr val="FFCCCC"/>
    <a:srgbClr val="0000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72109" autoAdjust="0"/>
  </p:normalViewPr>
  <p:slideViewPr>
    <p:cSldViewPr showGuides="1">
      <p:cViewPr varScale="1">
        <p:scale>
          <a:sx n="120" d="100"/>
          <a:sy n="120" d="100"/>
        </p:scale>
        <p:origin x="19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0.xml"/><Relationship Id="rId98" Type="http://schemas.openxmlformats.org/officeDocument/2006/relationships/slide" Target="slides/slide89.xml"/><Relationship Id="rId97" Type="http://schemas.openxmlformats.org/officeDocument/2006/relationships/slide" Target="slides/slide88.xml"/><Relationship Id="rId96" Type="http://schemas.openxmlformats.org/officeDocument/2006/relationships/slide" Target="slides/slide87.xml"/><Relationship Id="rId95" Type="http://schemas.openxmlformats.org/officeDocument/2006/relationships/slide" Target="slides/slide86.xml"/><Relationship Id="rId94" Type="http://schemas.openxmlformats.org/officeDocument/2006/relationships/slide" Target="slides/slide85.xml"/><Relationship Id="rId93" Type="http://schemas.openxmlformats.org/officeDocument/2006/relationships/slide" Target="slides/slide84.xml"/><Relationship Id="rId92" Type="http://schemas.openxmlformats.org/officeDocument/2006/relationships/slide" Target="slides/slide83.xml"/><Relationship Id="rId91" Type="http://schemas.openxmlformats.org/officeDocument/2006/relationships/slide" Target="slides/slide82.xml"/><Relationship Id="rId90" Type="http://schemas.openxmlformats.org/officeDocument/2006/relationships/slide" Target="slides/slide81.xml"/><Relationship Id="rId9" Type="http://schemas.openxmlformats.org/officeDocument/2006/relationships/slide" Target="slides/slide1.xml"/><Relationship Id="rId89" Type="http://schemas.openxmlformats.org/officeDocument/2006/relationships/slide" Target="slides/slide80.xml"/><Relationship Id="rId88" Type="http://schemas.openxmlformats.org/officeDocument/2006/relationships/slide" Target="slides/slide79.xml"/><Relationship Id="rId87" Type="http://schemas.openxmlformats.org/officeDocument/2006/relationships/slide" Target="slides/slide78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1" Type="http://schemas.openxmlformats.org/officeDocument/2006/relationships/tags" Target="tags/tag1.xml"/><Relationship Id="rId110" Type="http://schemas.openxmlformats.org/officeDocument/2006/relationships/tableStyles" Target="tableStyles.xml"/><Relationship Id="rId11" Type="http://schemas.openxmlformats.org/officeDocument/2006/relationships/slide" Target="slides/slide2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handoutMaster" Target="handoutMasters/handoutMaster1.xml"/><Relationship Id="rId106" Type="http://schemas.openxmlformats.org/officeDocument/2006/relationships/slide" Target="slides/slide97.xml"/><Relationship Id="rId105" Type="http://schemas.openxmlformats.org/officeDocument/2006/relationships/slide" Target="slides/slide96.xml"/><Relationship Id="rId104" Type="http://schemas.openxmlformats.org/officeDocument/2006/relationships/slide" Target="slides/slide95.xml"/><Relationship Id="rId103" Type="http://schemas.openxmlformats.org/officeDocument/2006/relationships/slide" Target="slides/slide94.xml"/><Relationship Id="rId102" Type="http://schemas.openxmlformats.org/officeDocument/2006/relationships/slide" Target="slides/slide93.xml"/><Relationship Id="rId101" Type="http://schemas.openxmlformats.org/officeDocument/2006/relationships/slide" Target="slides/slide92.xml"/><Relationship Id="rId100" Type="http://schemas.openxmlformats.org/officeDocument/2006/relationships/slide" Target="slides/slide9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wrap="square" lIns="88100" tIns="44050" rIns="88100" bIns="4405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wrap="square" lIns="88100" tIns="44050" rIns="88100" bIns="4405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FB9D47-7648-46E7-8057-014D5BE159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wrap="square" lIns="88100" tIns="44050" rIns="88100" bIns="4405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88100" tIns="44050" rIns="88100" bIns="4405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A6E875-67EA-4726-ADC7-6C67620880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0" tIns="44050" rIns="88100" bIns="4405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0" tIns="44050" rIns="88100" bIns="4405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0" tIns="44050" rIns="88100" bIns="4405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0" tIns="44050" rIns="88100" bIns="4405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00" tIns="44050" rIns="88100" bIns="4405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3C04DC-E56F-4486-AD79-0635AF4BA69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15C796-7B77-4FA1-8FA9-F9B7FCB5938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F56357-D61B-42F0-BAF1-4515364B3A89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>
              <a:solidFill>
                <a:srgbClr val="000099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E965C0-2900-4245-9AFE-7F54DF572DE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9077D9C-2AD4-470C-853E-375F39537F18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67F1F6A-1148-4DEF-AED4-ABAC287D8786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5EF5C3-95C0-4897-8215-534A4386A4E0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63FBEF-7B56-40F7-B283-02C5B74ADDA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9EE284-4857-40B1-B276-B8DBE148B84C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A19AEEF-1910-4D1E-8A96-29A0C41AB5F1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279503-029B-4AF2-9397-96C367529008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0D5E99-769D-4383-8FD5-8EE544EF84CE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F8EC82-E438-4E67-B919-0EAA9AE440D6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4B14D0-E647-42E1-BD50-6145A8182F5B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C4FFF3F-5289-40CB-B1D5-718DABD1D43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BAAA0F-422F-4792-959A-9D36F7D09DE7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E32D00-98F8-4725-AB4A-02C66750440C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56D05E-61AA-4B7C-B443-E837E637F2ED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587444-3A3C-4D6E-84A9-8FD9E614975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97E2DD-A26C-455E-98F2-B9479B53A10C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143F8BC-40A8-4E37-ACFA-CB68E607F43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FA9FE9-08CA-4461-95AF-C438C1EE4BE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5BC04B4-33C5-4CBD-810F-BBA07725EF5A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F7EAAC-98A1-405D-A4A5-9EE91FFBCDC3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9229DF-9D31-44B5-B721-33756C20961B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b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8A7994-0A38-4B61-AB5F-8AFB55C7EE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183094-6386-49E3-8A41-38A1D61D62AC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kumimoji="1" lang="en-US" altLang="zh-CN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954F7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64960D-A8EC-4411-9822-2E03CE692DB5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8BB1F6B-9D0F-4038-90DC-1B20B9FC00AD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18F7AD-0688-450F-990D-3E4D2700F47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954F7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954F7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3A9293-CEB0-42AD-99AC-84B3F0867F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13258E-FF0E-4271-86BE-CE4FBB4CFCAD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C6E41F-8ABD-4F59-A587-1E022564F009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B16693-A31F-4A8D-B2B1-17AE9D299EE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659118-BFCB-4712-B51B-805AA236544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297DC6-E51E-4DC7-9AB6-534547F3A8FF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AB3839-90FD-4C56-9919-AC89F52C9434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BB6FC6-D4D6-491A-940C-B0C69ECA3AE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0C9652-F707-4102-AC74-D9E3EA87D39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 sz="13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3AF12A-1B17-4ABA-8DE8-4351DB051EF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4E2330-FE27-4FAC-AC43-8E1CDFF18E0A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B2CDE9-4339-424A-B86A-D7DA2A75E9B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633469-C510-42C4-9B44-DDCFE8496862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F8A73E-0595-4715-B95F-25121831B2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0D612-562E-438D-9993-6E56C3893CB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05A3C3-F02E-40BE-8B37-D4338499BAFA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14F7D8-D0DA-4491-8692-D4523085ABD4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538062-14DB-4CB9-BEBF-59133097D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C9A0E3-B57F-478F-BD29-E7E29B9C1393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5815E7-189D-487E-B291-2F381A393A13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501702-5EB8-4577-8075-6192D433B58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F4D3AD-8B93-4BBB-BE0D-72CE28AD90F8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01B47FE-35BF-45C6-86D9-5C11D547FE07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C1C6CF-C355-4C07-B752-9627C867069D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CFBE44-40E7-47D4-9F46-CB139364C82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A4DDB21-F53C-4E4E-9C12-EBC342DD9C2F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1C8BDE-5E60-402C-BE42-2DE20637E206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6057A5-F547-4D72-82B3-69035AF97033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913737-AD28-4EB4-86A6-13B1BE06C59E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E2A65E-7623-4EC5-8228-13A3F4A08FA7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7A20B8-99BF-43BC-BBF1-B5E0800EC2EE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8E1D75-D7E1-493F-8B7B-8CBCC41E36E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EC6705-4859-42F0-B1AD-94C60B0D9F4D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7B0B66-1C71-4185-9329-5E9A7B8CA72F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C8B55A-7E24-4329-9ED0-F2730BE3D84B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05A052-FC81-48FF-8D29-02FA2FCE4413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CA2F08-2C14-44B5-AEB8-F078D3B0B5A7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888C79-1B55-4C2E-9E04-3F90C5ED833A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FF0BC2-A12A-44B8-9AB1-50BE3B6DEF9D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D2D510-C025-494F-9EE4-AF91238AE7F8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098FAE-E1FF-4187-8BCB-024E9EEE42F8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43528E-E36D-4AB0-A14C-2D9BFE82E6F3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 sz="1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478B37-BED6-4F35-B2A5-AC026573ECD4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2F39B5-8523-4322-8512-AA625791BD53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defRPr/>
            </a:pPr>
            <a:endParaRPr kumimoji="1"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CC78C1-CAC4-45C4-A4E6-F9A2F3ADA020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6EEF9D-DE77-45F1-832E-826DD3188724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EFA7A23-607B-4F69-9343-E66B515E3F63}" type="slidenum">
              <a:rPr lang="zh-CN" altLang="en-US" b="0" smtClean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A9239C-5AC7-4CBD-8D9D-1FFE7288DAA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680" indent="-28448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730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7330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3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5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7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930" indent="-227330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21FC9-09F5-491F-BCAA-D93CE22A489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C9624B81-7C40-4BF3-B511-E0C1F412BE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273744-AB8A-40FE-9A2D-6BE63770819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C9624B81-7C40-4BF3-B511-E0C1F412BE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37AA2806-5254-4B14-BCD2-E356B5C873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37AA2806-5254-4B14-BCD2-E356B5C873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75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6E76585-DC6F-4A86-8BFE-2C9B097F56B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16315B3-3C60-427D-9927-5FAE2D9C4E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80BC028-C1C5-4798-9720-232BFF83C9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B36C7077-C6D4-4043-8CC1-99EEF547B2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A9D5512-F9E4-4F61-9D76-3252D165ED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C922E54-630B-42BB-A9EA-CAD6FCE7548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A64F65E-590C-4E0E-BBEE-36C2358EEE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AB4934A5-48B1-451F-9E94-D0E20F6502C5}" type="slidenum">
              <a:rPr lang="zh-CN" altLang="en-US"/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780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3922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11138" y="987425"/>
            <a:ext cx="8723312" cy="647700"/>
            <a:chOff x="-3905251" y="4294188"/>
            <a:chExt cx="13027839" cy="1892300"/>
          </a:xfrm>
        </p:grpSpPr>
        <p:sp>
          <p:nvSpPr>
            <p:cNvPr id="2057" name="Freeform 14"/>
            <p:cNvSpPr/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/>
            <p:cNvSpPr/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/>
            <p:cNvSpPr/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/>
            <p:cNvSpPr/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2717CF80-0101-4A2A-997F-AC943709AA57}" type="slidenum">
              <a:rPr lang="zh-CN" altLang="en-US"/>
            </a:fld>
            <a:endParaRPr lang="en-US" altLang="zh-CN"/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780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 b="0">
                <a:solidFill>
                  <a:srgbClr val="073E87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3F7A30AB-167A-4DFA-B9D8-8A546F0F8A69}" type="slidenum">
              <a:rPr lang="zh-CN" altLang="en-US"/>
            </a:fld>
            <a:endParaRPr lang="en-US" altLang="zh-CN"/>
          </a:p>
        </p:txBody>
      </p:sp>
      <p:sp>
        <p:nvSpPr>
          <p:cNvPr id="30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4099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4FBACD58-FC33-4FC2-ADDD-EFCE2A0DBA87}" type="slidenum">
              <a:rPr lang="zh-CN" altLang="en-US"/>
            </a:fld>
            <a:endParaRPr lang="en-US" altLang="zh-CN"/>
          </a:p>
        </p:txBody>
      </p:sp>
      <p:sp>
        <p:nvSpPr>
          <p:cNvPr id="41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123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0F0583C3-DFA0-4C84-863D-541C5A077594}" type="slidenum">
              <a:rPr lang="zh-CN" altLang="en-US"/>
            </a:fld>
            <a:endParaRPr lang="en-US" altLang="zh-CN"/>
          </a:p>
        </p:txBody>
      </p:sp>
      <p:sp>
        <p:nvSpPr>
          <p:cNvPr id="51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14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09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AB4934A5-48B1-451F-9E94-D0E20F6502C5}" type="slidenum">
              <a:rPr lang="zh-CN" altLang="en-US"/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14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14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095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669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b="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</a:t>
            </a:r>
            <a:endParaRPr lang="en-US" altLang="zh-CN" sz="2400" b="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</a:t>
            </a:r>
            <a:endParaRPr lang="en-US" altLang="zh-CN" sz="3500" b="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</a:t>
            </a:r>
            <a:r>
              <a:rPr lang="zh-CN" altLang="en-US" sz="200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大学  朱庆福</a:t>
            </a:r>
            <a:endParaRPr lang="zh-CN" altLang="en-US" sz="2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800" b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450263" cy="4017963"/>
          </a:xfrm>
        </p:spPr>
        <p:txBody>
          <a:bodyPr/>
          <a:lstStyle/>
          <a:p>
            <a:pPr marL="273050" indent="-27305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  <a:endParaRPr kumimoji="1" lang="en-US" altLang="zh-CN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  <a:endParaRPr kumimoji="1"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相关联，用来计算该产生式中各文法符号的属性值</a:t>
            </a:r>
            <a:endParaRPr kumimoji="1"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文法符号的属性</a:t>
            </a:r>
            <a:endParaRPr kumimoji="1" lang="zh-CN" altLang="en-US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综合属性 </a:t>
            </a:r>
            <a:r>
              <a:rPr kumimoji="1" lang="en-US" altLang="zh-CN" sz="24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synthesized attribute</a:t>
            </a:r>
            <a:r>
              <a:rPr kumimoji="1" lang="en-US" altLang="zh-CN" sz="24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继承属性 </a:t>
            </a:r>
            <a:r>
              <a:rPr kumimoji="1" lang="en-US" altLang="zh-CN" sz="20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inherited attribute</a:t>
            </a:r>
            <a:r>
              <a:rPr kumimoji="1" lang="en-US" altLang="zh-CN" sz="20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endParaRPr kumimoji="1"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785813"/>
            <a:ext cx="8428037" cy="4286250"/>
          </a:xfrm>
        </p:spPr>
        <p:txBody>
          <a:bodyPr/>
          <a:lstStyle/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在分析树结点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上的非终结符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综合属性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只能通过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的子结点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本身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的属性值来定义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		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>
              <a:lnSpc>
                <a:spcPts val="35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终结符可以具有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。终结符的综合属性值是由词法分析器提供的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词法值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，因此在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中没有计算终结符属性值的语义规则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综合属性</a:t>
            </a:r>
            <a:r>
              <a:rPr kumimoji="1" lang="en-US" altLang="zh-CN" sz="28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synthesized attribute</a:t>
            </a:r>
            <a:r>
              <a:rPr kumimoji="1" lang="en-US" altLang="zh-CN" sz="28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5591175" y="2233613"/>
            <a:ext cx="2852738" cy="452437"/>
            <a:chOff x="5519738" y="2305050"/>
            <a:chExt cx="2852724" cy="452438"/>
          </a:xfrm>
        </p:grpSpPr>
        <p:sp>
          <p:nvSpPr>
            <p:cNvPr id="55310" name="Line 39"/>
            <p:cNvSpPr>
              <a:spLocks noChangeShapeType="1"/>
            </p:cNvSpPr>
            <p:nvPr/>
          </p:nvSpPr>
          <p:spPr bwMode="auto">
            <a:xfrm flipV="1">
              <a:off x="5519738" y="2305050"/>
              <a:ext cx="1223962" cy="4524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1" name="Line 40"/>
            <p:cNvSpPr>
              <a:spLocks noChangeShapeType="1"/>
            </p:cNvSpPr>
            <p:nvPr/>
          </p:nvSpPr>
          <p:spPr bwMode="auto">
            <a:xfrm flipH="1" flipV="1">
              <a:off x="7072299" y="2314588"/>
              <a:ext cx="1300163" cy="4222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"/>
          <p:cNvGrpSpPr/>
          <p:nvPr/>
        </p:nvGrpSpPr>
        <p:grpSpPr bwMode="auto">
          <a:xfrm>
            <a:off x="5014913" y="1730375"/>
            <a:ext cx="3914775" cy="1484313"/>
            <a:chOff x="4943475" y="1801813"/>
            <a:chExt cx="3914775" cy="1484312"/>
          </a:xfrm>
        </p:grpSpPr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6743700" y="2881313"/>
              <a:ext cx="457200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04" name="Rectangle 21"/>
            <p:cNvSpPr>
              <a:spLocks noChangeArrowheads="1"/>
            </p:cNvSpPr>
            <p:nvPr/>
          </p:nvSpPr>
          <p:spPr bwMode="auto">
            <a:xfrm>
              <a:off x="7607300" y="2836863"/>
              <a:ext cx="1250950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305" name="Rectangle 23"/>
            <p:cNvSpPr>
              <a:spLocks noChangeArrowheads="1"/>
            </p:cNvSpPr>
            <p:nvPr/>
          </p:nvSpPr>
          <p:spPr bwMode="auto">
            <a:xfrm>
              <a:off x="6240463" y="1801813"/>
              <a:ext cx="13462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306" name="Line 24"/>
            <p:cNvSpPr>
              <a:spLocks noChangeShapeType="1"/>
            </p:cNvSpPr>
            <p:nvPr/>
          </p:nvSpPr>
          <p:spPr bwMode="auto">
            <a:xfrm flipH="1">
              <a:off x="5723469" y="2376488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7" name="Line 25"/>
            <p:cNvSpPr>
              <a:spLocks noChangeShapeType="1"/>
            </p:cNvSpPr>
            <p:nvPr/>
          </p:nvSpPr>
          <p:spPr bwMode="auto">
            <a:xfrm>
              <a:off x="6888163" y="2376488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8" name="Line 26"/>
            <p:cNvSpPr>
              <a:spLocks noChangeShapeType="1"/>
            </p:cNvSpPr>
            <p:nvPr/>
          </p:nvSpPr>
          <p:spPr bwMode="auto">
            <a:xfrm>
              <a:off x="6888163" y="2376488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9" name="Rectangle 16"/>
            <p:cNvSpPr>
              <a:spLocks noChangeArrowheads="1"/>
            </p:cNvSpPr>
            <p:nvPr/>
          </p:nvSpPr>
          <p:spPr bwMode="auto">
            <a:xfrm>
              <a:off x="4943475" y="2882900"/>
              <a:ext cx="1417638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63625" y="2308225"/>
            <a:ext cx="4079875" cy="769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产生式                  语义规则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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T       E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E</a:t>
            </a:r>
            <a:r>
              <a: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</a:t>
            </a:r>
            <a:endParaRPr kumimoji="1"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593138" cy="3729038"/>
          </a:xfrm>
        </p:spPr>
        <p:txBody>
          <a:bodyPr/>
          <a:lstStyle/>
          <a:p>
            <a:pPr marL="272415" indent="-272415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在分析树结点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上的非终结符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继承属性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只能通过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的父结点、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的兄弟结点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本身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的属性值来定义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2415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终结符没有继承属性。终结符从词法分析器处获得的属性值被归为综合属性值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继承属性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inherited attribute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85875" y="2495550"/>
            <a:ext cx="3173413" cy="862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产生式             语义规则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L     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inh</a:t>
            </a:r>
            <a:r>
              <a: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endParaRPr kumimoji="1"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51" name="Freeform 10"/>
          <p:cNvSpPr/>
          <p:nvPr/>
        </p:nvSpPr>
        <p:spPr bwMode="auto">
          <a:xfrm rot="120000">
            <a:off x="5670550" y="2671763"/>
            <a:ext cx="1668463" cy="298450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500563" y="2071688"/>
            <a:ext cx="3914775" cy="1285875"/>
            <a:chOff x="5014943" y="1928808"/>
            <a:chExt cx="3914775" cy="1285884"/>
          </a:xfrm>
        </p:grpSpPr>
        <p:sp>
          <p:nvSpPr>
            <p:cNvPr id="3" name="Rectangle 21"/>
            <p:cNvSpPr>
              <a:spLocks noChangeArrowheads="1"/>
            </p:cNvSpPr>
            <p:nvPr/>
          </p:nvSpPr>
          <p:spPr bwMode="auto">
            <a:xfrm>
              <a:off x="7678768" y="2765430"/>
              <a:ext cx="125095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L.inh</a:t>
              </a: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2" name="Rectangle 23"/>
            <p:cNvSpPr>
              <a:spLocks noChangeArrowheads="1"/>
            </p:cNvSpPr>
            <p:nvPr/>
          </p:nvSpPr>
          <p:spPr bwMode="auto">
            <a:xfrm>
              <a:off x="6311931" y="1928808"/>
              <a:ext cx="13462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57353" name="Line 24"/>
            <p:cNvSpPr>
              <a:spLocks noChangeShapeType="1"/>
            </p:cNvSpPr>
            <p:nvPr/>
          </p:nvSpPr>
          <p:spPr bwMode="auto">
            <a:xfrm flipH="1">
              <a:off x="5794937" y="2305055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4" name="Line 26"/>
            <p:cNvSpPr>
              <a:spLocks noChangeShapeType="1"/>
            </p:cNvSpPr>
            <p:nvPr/>
          </p:nvSpPr>
          <p:spPr bwMode="auto">
            <a:xfrm>
              <a:off x="6959631" y="2305055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5" name="Rectangle 16"/>
            <p:cNvSpPr>
              <a:spLocks noChangeArrowheads="1"/>
            </p:cNvSpPr>
            <p:nvPr/>
          </p:nvSpPr>
          <p:spPr bwMode="auto">
            <a:xfrm>
              <a:off x="5014943" y="2811467"/>
              <a:ext cx="1417638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T.type</a:t>
              </a: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3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/>
          <p:cNvSpPr txBox="1"/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带有综合属性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SDD 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59" name="Rectangle 2"/>
          <p:cNvSpPr>
            <a:spLocks noChangeArrowheads="1"/>
          </p:cNvSpPr>
          <p:nvPr/>
        </p:nvSpPr>
        <p:spPr bwMode="auto">
          <a:xfrm>
            <a:off x="4948238" y="4357688"/>
            <a:ext cx="15970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0" name="Rectangle 3"/>
          <p:cNvSpPr>
            <a:spLocks noChangeArrowheads="1"/>
          </p:cNvSpPr>
          <p:nvPr/>
        </p:nvSpPr>
        <p:spPr bwMode="auto">
          <a:xfrm>
            <a:off x="4914900" y="3643313"/>
            <a:ext cx="10255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1" name="Line 4"/>
          <p:cNvSpPr>
            <a:spLocks noChangeShapeType="1"/>
          </p:cNvSpPr>
          <p:nvPr/>
        </p:nvSpPr>
        <p:spPr bwMode="auto">
          <a:xfrm flipV="1">
            <a:off x="5454650" y="4103688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2" name="Line 5"/>
          <p:cNvSpPr>
            <a:spLocks noChangeShapeType="1"/>
          </p:cNvSpPr>
          <p:nvPr/>
        </p:nvSpPr>
        <p:spPr bwMode="auto">
          <a:xfrm flipV="1">
            <a:off x="5454650" y="32940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3" name="Rectangle 6"/>
          <p:cNvSpPr>
            <a:spLocks noChangeArrowheads="1"/>
          </p:cNvSpPr>
          <p:nvPr/>
        </p:nvSpPr>
        <p:spPr bwMode="auto">
          <a:xfrm>
            <a:off x="4859338" y="2857500"/>
            <a:ext cx="10810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4" name="Rectangle 7"/>
          <p:cNvSpPr>
            <a:spLocks noChangeArrowheads="1"/>
          </p:cNvSpPr>
          <p:nvPr/>
        </p:nvSpPr>
        <p:spPr bwMode="auto">
          <a:xfrm>
            <a:off x="6210300" y="3643313"/>
            <a:ext cx="15970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5" name="Line 8"/>
          <p:cNvSpPr>
            <a:spLocks noChangeShapeType="1"/>
          </p:cNvSpPr>
          <p:nvPr/>
        </p:nvSpPr>
        <p:spPr bwMode="auto">
          <a:xfrm flipV="1">
            <a:off x="6804025" y="32940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6" name="Rectangle 9"/>
          <p:cNvSpPr>
            <a:spLocks noChangeArrowheads="1"/>
          </p:cNvSpPr>
          <p:nvPr/>
        </p:nvSpPr>
        <p:spPr bwMode="auto">
          <a:xfrm>
            <a:off x="6230938" y="2857500"/>
            <a:ext cx="9715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7" name="Rectangle 10"/>
          <p:cNvSpPr>
            <a:spLocks noChangeArrowheads="1"/>
          </p:cNvSpPr>
          <p:nvPr/>
        </p:nvSpPr>
        <p:spPr bwMode="auto">
          <a:xfrm>
            <a:off x="5276850" y="2000250"/>
            <a:ext cx="16573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8" name="Line 11"/>
          <p:cNvSpPr>
            <a:spLocks noChangeShapeType="1"/>
          </p:cNvSpPr>
          <p:nvPr/>
        </p:nvSpPr>
        <p:spPr bwMode="auto">
          <a:xfrm flipH="1">
            <a:off x="5351463" y="2476500"/>
            <a:ext cx="742950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9" name="Line 12"/>
          <p:cNvSpPr>
            <a:spLocks noChangeShapeType="1"/>
          </p:cNvSpPr>
          <p:nvPr/>
        </p:nvSpPr>
        <p:spPr bwMode="auto">
          <a:xfrm>
            <a:off x="6102350" y="2482850"/>
            <a:ext cx="70167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0" name="Text Box 13"/>
          <p:cNvSpPr txBox="1">
            <a:spLocks noChangeArrowheads="1"/>
          </p:cNvSpPr>
          <p:nvPr/>
        </p:nvSpPr>
        <p:spPr bwMode="auto">
          <a:xfrm>
            <a:off x="5994400" y="2914650"/>
            <a:ext cx="269875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endParaRPr kumimoji="1" lang="zh-CN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1" name="Line 14"/>
          <p:cNvSpPr>
            <a:spLocks noChangeShapeType="1"/>
          </p:cNvSpPr>
          <p:nvPr/>
        </p:nvSpPr>
        <p:spPr bwMode="auto">
          <a:xfrm>
            <a:off x="6102350" y="24828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 flipV="1">
            <a:off x="6134100" y="17065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3" name="Text Box 17"/>
          <p:cNvSpPr txBox="1">
            <a:spLocks noChangeArrowheads="1"/>
          </p:cNvSpPr>
          <p:nvPr/>
        </p:nvSpPr>
        <p:spPr bwMode="auto">
          <a:xfrm>
            <a:off x="6911975" y="1285875"/>
            <a:ext cx="34290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4" name="Rectangle 18"/>
          <p:cNvSpPr>
            <a:spLocks noChangeArrowheads="1"/>
          </p:cNvSpPr>
          <p:nvPr/>
        </p:nvSpPr>
        <p:spPr bwMode="auto">
          <a:xfrm>
            <a:off x="7183438" y="2857500"/>
            <a:ext cx="16192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5" name="Line 19"/>
          <p:cNvSpPr>
            <a:spLocks noChangeShapeType="1"/>
          </p:cNvSpPr>
          <p:nvPr/>
        </p:nvSpPr>
        <p:spPr bwMode="auto">
          <a:xfrm flipV="1">
            <a:off x="7991475" y="2482850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6" name="Rectangle 20"/>
          <p:cNvSpPr>
            <a:spLocks noChangeArrowheads="1"/>
          </p:cNvSpPr>
          <p:nvPr/>
        </p:nvSpPr>
        <p:spPr bwMode="auto">
          <a:xfrm>
            <a:off x="7445375" y="2000250"/>
            <a:ext cx="1171575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7" name="Rectangle 21"/>
          <p:cNvSpPr>
            <a:spLocks noChangeArrowheads="1"/>
          </p:cNvSpPr>
          <p:nvPr/>
        </p:nvSpPr>
        <p:spPr bwMode="auto">
          <a:xfrm>
            <a:off x="7559675" y="1285875"/>
            <a:ext cx="938213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8" name="Line 22"/>
          <p:cNvSpPr>
            <a:spLocks noChangeShapeType="1"/>
          </p:cNvSpPr>
          <p:nvPr/>
        </p:nvSpPr>
        <p:spPr bwMode="auto">
          <a:xfrm flipV="1">
            <a:off x="7991475" y="16192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9" name="Rectangle 23"/>
          <p:cNvSpPr>
            <a:spLocks noChangeArrowheads="1"/>
          </p:cNvSpPr>
          <p:nvPr/>
        </p:nvSpPr>
        <p:spPr bwMode="auto">
          <a:xfrm>
            <a:off x="6445250" y="539750"/>
            <a:ext cx="13398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=19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80" name="Line 24"/>
          <p:cNvSpPr>
            <a:spLocks noChangeShapeType="1"/>
          </p:cNvSpPr>
          <p:nvPr/>
        </p:nvSpPr>
        <p:spPr bwMode="auto">
          <a:xfrm flipH="1">
            <a:off x="6102350" y="969963"/>
            <a:ext cx="8636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1" name="Line 25"/>
          <p:cNvSpPr>
            <a:spLocks noChangeShapeType="1"/>
          </p:cNvSpPr>
          <p:nvPr/>
        </p:nvSpPr>
        <p:spPr bwMode="auto">
          <a:xfrm>
            <a:off x="7019925" y="9699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2" name="Line 26"/>
          <p:cNvSpPr>
            <a:spLocks noChangeShapeType="1"/>
          </p:cNvSpPr>
          <p:nvPr/>
        </p:nvSpPr>
        <p:spPr bwMode="auto">
          <a:xfrm>
            <a:off x="7019925" y="969963"/>
            <a:ext cx="987425" cy="284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3" name="Rectangle 27"/>
          <p:cNvSpPr>
            <a:spLocks noChangeArrowheads="1"/>
          </p:cNvSpPr>
          <p:nvPr/>
        </p:nvSpPr>
        <p:spPr bwMode="auto">
          <a:xfrm>
            <a:off x="7016750" y="-71438"/>
            <a:ext cx="12573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4" name="Line 28"/>
          <p:cNvSpPr>
            <a:spLocks noChangeShapeType="1"/>
          </p:cNvSpPr>
          <p:nvPr/>
        </p:nvSpPr>
        <p:spPr bwMode="auto">
          <a:xfrm flipH="1" flipV="1">
            <a:off x="7615238" y="322263"/>
            <a:ext cx="4318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5" name="Text Box 29"/>
          <p:cNvSpPr txBox="1">
            <a:spLocks noChangeArrowheads="1"/>
          </p:cNvSpPr>
          <p:nvPr/>
        </p:nvSpPr>
        <p:spPr bwMode="auto">
          <a:xfrm>
            <a:off x="8101013" y="538163"/>
            <a:ext cx="342900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6" name="Line 30"/>
          <p:cNvSpPr>
            <a:spLocks noChangeShapeType="1"/>
          </p:cNvSpPr>
          <p:nvPr/>
        </p:nvSpPr>
        <p:spPr bwMode="auto">
          <a:xfrm flipH="1">
            <a:off x="7291388" y="322263"/>
            <a:ext cx="32385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405535" name="Line 31"/>
          <p:cNvSpPr>
            <a:spLocks noChangeShapeType="1"/>
          </p:cNvSpPr>
          <p:nvPr/>
        </p:nvSpPr>
        <p:spPr bwMode="auto">
          <a:xfrm flipV="1">
            <a:off x="5626100" y="4103688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6" name="Line 32"/>
          <p:cNvSpPr>
            <a:spLocks noChangeShapeType="1"/>
          </p:cNvSpPr>
          <p:nvPr/>
        </p:nvSpPr>
        <p:spPr bwMode="auto">
          <a:xfrm flipV="1">
            <a:off x="5626100" y="3294063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7" name="Line 33"/>
          <p:cNvSpPr>
            <a:spLocks noChangeShapeType="1"/>
          </p:cNvSpPr>
          <p:nvPr/>
        </p:nvSpPr>
        <p:spPr bwMode="auto">
          <a:xfrm flipV="1">
            <a:off x="6910388" y="3294063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8" name="Line 34"/>
          <p:cNvSpPr>
            <a:spLocks noChangeShapeType="1"/>
          </p:cNvSpPr>
          <p:nvPr/>
        </p:nvSpPr>
        <p:spPr bwMode="auto">
          <a:xfrm flipV="1">
            <a:off x="5230813" y="2493963"/>
            <a:ext cx="628650" cy="363537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9" name="Line 35"/>
          <p:cNvSpPr>
            <a:spLocks noChangeShapeType="1"/>
          </p:cNvSpPr>
          <p:nvPr/>
        </p:nvSpPr>
        <p:spPr bwMode="auto">
          <a:xfrm flipH="1" flipV="1">
            <a:off x="6264275" y="2482850"/>
            <a:ext cx="593725" cy="32543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0" name="Line 36"/>
          <p:cNvSpPr>
            <a:spLocks noChangeShapeType="1"/>
          </p:cNvSpPr>
          <p:nvPr/>
        </p:nvSpPr>
        <p:spPr bwMode="auto">
          <a:xfrm flipV="1">
            <a:off x="6246813" y="1706563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1" name="Line 37"/>
          <p:cNvSpPr>
            <a:spLocks noChangeShapeType="1"/>
          </p:cNvSpPr>
          <p:nvPr/>
        </p:nvSpPr>
        <p:spPr bwMode="auto">
          <a:xfrm flipV="1">
            <a:off x="8101013" y="2536825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2" name="Line 38"/>
          <p:cNvSpPr>
            <a:spLocks noChangeShapeType="1"/>
          </p:cNvSpPr>
          <p:nvPr/>
        </p:nvSpPr>
        <p:spPr bwMode="auto">
          <a:xfrm flipV="1">
            <a:off x="8101013" y="1673225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3" name="Line 39"/>
          <p:cNvSpPr>
            <a:spLocks noChangeShapeType="1"/>
          </p:cNvSpPr>
          <p:nvPr/>
        </p:nvSpPr>
        <p:spPr bwMode="auto">
          <a:xfrm flipV="1">
            <a:off x="5994400" y="969963"/>
            <a:ext cx="701675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4" name="Line 40"/>
          <p:cNvSpPr>
            <a:spLocks noChangeShapeType="1"/>
          </p:cNvSpPr>
          <p:nvPr/>
        </p:nvSpPr>
        <p:spPr bwMode="auto">
          <a:xfrm flipH="1" flipV="1">
            <a:off x="7291388" y="917575"/>
            <a:ext cx="865187" cy="27463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5" name="Line 41"/>
          <p:cNvSpPr>
            <a:spLocks noChangeShapeType="1"/>
          </p:cNvSpPr>
          <p:nvPr/>
        </p:nvSpPr>
        <p:spPr bwMode="auto">
          <a:xfrm flipV="1">
            <a:off x="6965950" y="268288"/>
            <a:ext cx="433388" cy="1778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398" name="Rectangle 16"/>
          <p:cNvSpPr>
            <a:spLocks noChangeArrowheads="1"/>
          </p:cNvSpPr>
          <p:nvPr/>
        </p:nvSpPr>
        <p:spPr bwMode="auto">
          <a:xfrm>
            <a:off x="5445125" y="1285875"/>
            <a:ext cx="13112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05551" name="AutoShape 47"/>
          <p:cNvSpPr>
            <a:spLocks noChangeArrowheads="1"/>
          </p:cNvSpPr>
          <p:nvPr/>
        </p:nvSpPr>
        <p:spPr bwMode="auto">
          <a:xfrm>
            <a:off x="6794500" y="4032250"/>
            <a:ext cx="2206625" cy="1039813"/>
          </a:xfrm>
          <a:prstGeom prst="wedgeRoundRectCallout">
            <a:avLst>
              <a:gd name="adj1" fmla="val 10812"/>
              <a:gd name="adj2" fmla="val -7155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注释分析树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4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Annotated parse tree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 </a:t>
            </a:r>
            <a:r>
              <a:rPr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每个节点都带有属性值的分析树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436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3850" y="4040188"/>
            <a:ext cx="457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9438" name="组合 6"/>
          <p:cNvGrpSpPr/>
          <p:nvPr/>
        </p:nvGrpSpPr>
        <p:grpSpPr bwMode="auto">
          <a:xfrm>
            <a:off x="377825" y="1419225"/>
            <a:ext cx="4484688" cy="2554288"/>
            <a:chOff x="146153" y="1542256"/>
            <a:chExt cx="4485280" cy="2554545"/>
          </a:xfrm>
        </p:grpSpPr>
        <p:sp>
          <p:nvSpPr>
            <p:cNvPr id="52" name="矩形 51"/>
            <p:cNvSpPr/>
            <p:nvPr/>
          </p:nvSpPr>
          <p:spPr bwMode="auto">
            <a:xfrm>
              <a:off x="146153" y="1542256"/>
              <a:ext cx="4485280" cy="25545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val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utoShape 48"/>
          <p:cNvSpPr/>
          <p:nvPr/>
        </p:nvSpPr>
        <p:spPr bwMode="auto">
          <a:xfrm>
            <a:off x="3348038" y="987425"/>
            <a:ext cx="1958975" cy="322263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副作用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Side effect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6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440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 animBg="1"/>
      <p:bldP spid="57366" grpId="0" animBg="1"/>
      <p:bldP spid="57367" grpId="0" animBg="1"/>
      <p:bldP spid="57368" grpId="0" animBg="1"/>
      <p:bldP spid="57369" grpId="0" animBg="1"/>
      <p:bldP spid="57370" grpId="0" animBg="1"/>
      <p:bldP spid="57371" grpId="0" animBg="1"/>
      <p:bldP spid="57372" grpId="0" animBg="1"/>
      <p:bldP spid="57373" grpId="0" animBg="1"/>
      <p:bldP spid="57374" grpId="0" animBg="1"/>
      <p:bldP spid="57375" grpId="0" animBg="1"/>
      <p:bldP spid="57376" grpId="0" animBg="1"/>
      <p:bldP spid="57377" grpId="0" animBg="1"/>
      <p:bldP spid="57378" grpId="0" animBg="1"/>
      <p:bldP spid="57379" grpId="0" animBg="1"/>
      <p:bldP spid="57380" grpId="0" animBg="1"/>
      <p:bldP spid="57381" grpId="0" animBg="1"/>
      <p:bldP spid="57382" grpId="0" animBg="1"/>
      <p:bldP spid="57383" grpId="0"/>
      <p:bldP spid="57384" grpId="0" animBg="1"/>
      <p:bldP spid="57385" grpId="0" animBg="1"/>
      <p:bldP spid="57386" grpId="0" animBg="1"/>
      <p:bldP spid="57398" grpId="0"/>
      <p:bldP spid="405551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带有继承属性</a:t>
            </a:r>
            <a:r>
              <a:rPr lang="en-US" altLang="zh-CN" sz="3000" i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L.in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SDD 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403" name="Freeform 10"/>
          <p:cNvSpPr/>
          <p:nvPr/>
        </p:nvSpPr>
        <p:spPr bwMode="auto">
          <a:xfrm rot="401358">
            <a:off x="6216650" y="1417638"/>
            <a:ext cx="788988" cy="276225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6561138" y="2032000"/>
            <a:ext cx="571500" cy="3571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 flipH="1">
            <a:off x="5632450" y="2674938"/>
            <a:ext cx="539750" cy="3238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000625" y="1000125"/>
            <a:ext cx="4000500" cy="3132138"/>
            <a:chOff x="5000625" y="1000125"/>
            <a:chExt cx="4000500" cy="3132138"/>
          </a:xfrm>
        </p:grpSpPr>
        <p:sp>
          <p:nvSpPr>
            <p:cNvPr id="61454" name="矩形 1"/>
            <p:cNvSpPr>
              <a:spLocks noChangeArrowheads="1"/>
            </p:cNvSpPr>
            <p:nvPr/>
          </p:nvSpPr>
          <p:spPr bwMode="auto">
            <a:xfrm>
              <a:off x="5072063" y="3786035"/>
              <a:ext cx="1300668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lexeme=a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5" name="矩形 12"/>
            <p:cNvSpPr>
              <a:spLocks noChangeArrowheads="1"/>
            </p:cNvSpPr>
            <p:nvPr/>
          </p:nvSpPr>
          <p:spPr bwMode="auto">
            <a:xfrm>
              <a:off x="6715125" y="3071699"/>
              <a:ext cx="1300668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lexeme=b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6" name="矩形 13"/>
            <p:cNvSpPr>
              <a:spLocks noChangeArrowheads="1"/>
            </p:cNvSpPr>
            <p:nvPr/>
          </p:nvSpPr>
          <p:spPr bwMode="auto">
            <a:xfrm>
              <a:off x="7713281" y="2357363"/>
              <a:ext cx="1287844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lexeme=c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7" name="矩形 16"/>
            <p:cNvSpPr>
              <a:spLocks noChangeArrowheads="1"/>
            </p:cNvSpPr>
            <p:nvPr/>
          </p:nvSpPr>
          <p:spPr bwMode="auto">
            <a:xfrm>
              <a:off x="6462117" y="1000125"/>
              <a:ext cx="324446" cy="377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58" name="Line 7"/>
            <p:cNvSpPr>
              <a:spLocks noChangeShapeType="1"/>
            </p:cNvSpPr>
            <p:nvPr/>
          </p:nvSpPr>
          <p:spPr bwMode="auto">
            <a:xfrm flipV="1">
              <a:off x="6000750" y="1305693"/>
              <a:ext cx="428624" cy="285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9" name="Line 7"/>
            <p:cNvSpPr>
              <a:spLocks noChangeShapeType="1"/>
            </p:cNvSpPr>
            <p:nvPr/>
          </p:nvSpPr>
          <p:spPr bwMode="auto">
            <a:xfrm flipH="1" flipV="1">
              <a:off x="6786562" y="1305694"/>
              <a:ext cx="500063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0" name="矩形 19"/>
            <p:cNvSpPr>
              <a:spLocks noChangeArrowheads="1"/>
            </p:cNvSpPr>
            <p:nvPr/>
          </p:nvSpPr>
          <p:spPr bwMode="auto">
            <a:xfrm>
              <a:off x="6858000" y="1591429"/>
              <a:ext cx="127342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1" name="矩形 20"/>
            <p:cNvSpPr>
              <a:spLocks noChangeArrowheads="1"/>
            </p:cNvSpPr>
            <p:nvPr/>
          </p:nvSpPr>
          <p:spPr bwMode="auto">
            <a:xfrm>
              <a:off x="5000625" y="1591429"/>
              <a:ext cx="1339332" cy="377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type=real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2" name="Line 7"/>
            <p:cNvSpPr>
              <a:spLocks noChangeShapeType="1"/>
            </p:cNvSpPr>
            <p:nvPr/>
          </p:nvSpPr>
          <p:spPr bwMode="auto">
            <a:xfrm flipV="1">
              <a:off x="557212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3" name="矩形 22"/>
            <p:cNvSpPr>
              <a:spLocks noChangeArrowheads="1"/>
            </p:cNvSpPr>
            <p:nvPr/>
          </p:nvSpPr>
          <p:spPr bwMode="auto">
            <a:xfrm>
              <a:off x="5307407" y="2285929"/>
              <a:ext cx="560282" cy="3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real</a:t>
              </a:r>
              <a:endParaRPr lang="zh-CN" altLang="en-US" sz="200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4" name="Line 7"/>
            <p:cNvSpPr>
              <a:spLocks noChangeShapeType="1"/>
            </p:cNvSpPr>
            <p:nvPr/>
          </p:nvSpPr>
          <p:spPr bwMode="auto">
            <a:xfrm flipV="1">
              <a:off x="757237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5" name="Line 7"/>
            <p:cNvSpPr>
              <a:spLocks noChangeShapeType="1"/>
            </p:cNvSpPr>
            <p:nvPr/>
          </p:nvSpPr>
          <p:spPr bwMode="auto">
            <a:xfrm flipH="1" flipV="1">
              <a:off x="7572375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6" name="Line 7"/>
            <p:cNvSpPr>
              <a:spLocks noChangeShapeType="1"/>
            </p:cNvSpPr>
            <p:nvPr/>
          </p:nvSpPr>
          <p:spPr bwMode="auto">
            <a:xfrm flipV="1">
              <a:off x="6929438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7" name="矩形 26"/>
            <p:cNvSpPr>
              <a:spLocks noChangeArrowheads="1"/>
            </p:cNvSpPr>
            <p:nvPr/>
          </p:nvSpPr>
          <p:spPr bwMode="auto">
            <a:xfrm>
              <a:off x="6143625" y="2337529"/>
              <a:ext cx="165814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</a:t>
              </a:r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endParaRPr lang="zh-CN" altLang="en-US" sz="20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8" name="Line 7"/>
            <p:cNvSpPr>
              <a:spLocks noChangeShapeType="1"/>
            </p:cNvSpPr>
            <p:nvPr/>
          </p:nvSpPr>
          <p:spPr bwMode="auto">
            <a:xfrm flipV="1">
              <a:off x="6500813" y="2714531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9" name="Line 7"/>
            <p:cNvSpPr>
              <a:spLocks noChangeShapeType="1"/>
            </p:cNvSpPr>
            <p:nvPr/>
          </p:nvSpPr>
          <p:spPr bwMode="auto">
            <a:xfrm flipH="1" flipV="1">
              <a:off x="6500813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0" name="Line 7"/>
            <p:cNvSpPr>
              <a:spLocks noChangeShapeType="1"/>
            </p:cNvSpPr>
            <p:nvPr/>
          </p:nvSpPr>
          <p:spPr bwMode="auto">
            <a:xfrm flipV="1">
              <a:off x="5857875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1" name="矩形 33"/>
            <p:cNvSpPr>
              <a:spLocks noChangeArrowheads="1"/>
            </p:cNvSpPr>
            <p:nvPr/>
          </p:nvSpPr>
          <p:spPr bwMode="auto">
            <a:xfrm>
              <a:off x="5072063" y="3051864"/>
              <a:ext cx="165814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,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72" name="Line 7"/>
            <p:cNvSpPr>
              <a:spLocks noChangeShapeType="1"/>
            </p:cNvSpPr>
            <p:nvPr/>
          </p:nvSpPr>
          <p:spPr bwMode="auto">
            <a:xfrm flipV="1">
              <a:off x="5572125" y="3428867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7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48" name="组合 2"/>
          <p:cNvGrpSpPr/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5734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L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real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(5)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52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1453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 animBg="1"/>
      <p:bldP spid="59404" grpId="0" animBg="1"/>
      <p:bldP spid="594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774700"/>
            <a:ext cx="791527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一个没有副作用的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有时也称为</a:t>
            </a:r>
            <a:r>
              <a:rPr lang="zh-CN" altLang="en-US" sz="3000" b="1">
                <a:solidFill>
                  <a:srgbClr val="FF0000"/>
                </a:solidFill>
                <a:cs typeface="Times New Roman" panose="02020603050405020304" pitchFamily="18" charset="0"/>
              </a:rPr>
              <a:t>属性文法</a:t>
            </a:r>
            <a:endParaRPr lang="en-US" altLang="zh-CN" sz="3000" b="1" i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属性文法的规则仅仅通过其它属性值和常量来定义一个属性值</a:t>
            </a:r>
            <a:endParaRPr lang="zh-CN" altLang="en-US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  <a:r>
              <a:rPr lang="en-US" altLang="zh-CN" sz="30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cs typeface="Times New Roman" panose="02020603050405020304" pitchFamily="18" charset="0"/>
              </a:rPr>
              <a:t>Attribute Grammar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/>
          <p:nvPr/>
        </p:nvGrpSpPr>
        <p:grpSpPr bwMode="auto">
          <a:xfrm>
            <a:off x="2255838" y="2357438"/>
            <a:ext cx="4230687" cy="2338387"/>
            <a:chOff x="3359696" y="3284984"/>
            <a:chExt cx="3367010" cy="2339200"/>
          </a:xfrm>
        </p:grpSpPr>
        <p:sp>
          <p:nvSpPr>
            <p:cNvPr id="9" name="矩形 8"/>
            <p:cNvSpPr/>
            <p:nvPr/>
          </p:nvSpPr>
          <p:spPr>
            <a:xfrm>
              <a:off x="3359696" y="3284984"/>
              <a:ext cx="3367010" cy="233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 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Fval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9696" y="3599418"/>
              <a:ext cx="3351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744403" y="3284984"/>
              <a:ext cx="0" cy="233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28625" y="774700"/>
            <a:ext cx="8343900" cy="3225800"/>
          </a:xfrm>
        </p:spPr>
        <p:txBody>
          <a:bodyPr/>
          <a:lstStyle/>
          <a:p>
            <a:pPr marL="273050" indent="-273050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中的文法符号设置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。对于给定的输入串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，应用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计算分析树中各结点对应的属性值</a:t>
            </a:r>
            <a:endParaRPr lang="zh-CN" altLang="en-US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3050" indent="-273050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按照什么顺序计算属性值？</a:t>
            </a:r>
            <a:endParaRPr lang="zh-CN" altLang="en-US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语义规则建立了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属性之间的依赖关系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，在对语法分析树节点的一个属性求值之前，必须首先求出这个属性值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所依赖的所有属性值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的求值顺序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85813"/>
            <a:ext cx="8535988" cy="3946525"/>
          </a:xfrm>
        </p:spPr>
        <p:txBody>
          <a:bodyPr/>
          <a:lstStyle/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依赖图是一个描述了分析树中结点属性间依赖关系的有向图</a:t>
            </a:r>
            <a:endParaRPr lang="zh-CN" altLang="en-US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分析树中每个标号为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的结点的每个属性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都对应着依赖图中的一个</a:t>
            </a:r>
            <a:r>
              <a:rPr lang="zh-CN" altLang="en-US" sz="3000" b="1">
                <a:solidFill>
                  <a:srgbClr val="0000FF"/>
                </a:solidFill>
                <a:cs typeface="Times New Roman" panose="02020603050405020304" pitchFamily="18" charset="0"/>
              </a:rPr>
              <a:t>结点</a:t>
            </a:r>
            <a:endParaRPr lang="zh-CN" altLang="en-US" sz="30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如果属性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的值依赖于属性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Y.b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的值，则依赖图中有一条从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Y.b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的结点指向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的结点的</a:t>
            </a:r>
            <a:r>
              <a:rPr lang="zh-CN" altLang="en-US" sz="3000" b="1">
                <a:solidFill>
                  <a:srgbClr val="0000FF"/>
                </a:solidFill>
                <a:cs typeface="Times New Roman" panose="02020603050405020304" pitchFamily="18" charset="0"/>
              </a:rPr>
              <a:t>有向边</a:t>
            </a:r>
            <a:endParaRPr lang="zh-CN" altLang="en-US" sz="30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cs typeface="Times New Roman" panose="02020603050405020304" pitchFamily="18" charset="0"/>
              </a:rPr>
              <a:t>Dependency Graph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Rectangle 54"/>
          <p:cNvSpPr>
            <a:spLocks noChangeArrowheads="1"/>
          </p:cNvSpPr>
          <p:nvPr/>
        </p:nvSpPr>
        <p:spPr bwMode="auto">
          <a:xfrm>
            <a:off x="5446713" y="1635125"/>
            <a:ext cx="593725" cy="377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type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6643688" y="1612900"/>
            <a:ext cx="377825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788025" y="2286000"/>
            <a:ext cx="377825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Rectangle 57"/>
          <p:cNvSpPr>
            <a:spLocks noChangeArrowheads="1"/>
          </p:cNvSpPr>
          <p:nvPr/>
        </p:nvSpPr>
        <p:spPr bwMode="auto">
          <a:xfrm>
            <a:off x="5000625" y="3049588"/>
            <a:ext cx="377825" cy="379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Freeform 60"/>
          <p:cNvSpPr/>
          <p:nvPr/>
        </p:nvSpPr>
        <p:spPr bwMode="auto">
          <a:xfrm>
            <a:off x="5680075" y="1558925"/>
            <a:ext cx="1133475" cy="106363"/>
          </a:xfrm>
          <a:custGeom>
            <a:avLst/>
            <a:gdLst>
              <a:gd name="T0" fmla="*/ 0 w 453"/>
              <a:gd name="T1" fmla="*/ 2147483646 h 136"/>
              <a:gd name="T2" fmla="*/ 2147483646 w 453"/>
              <a:gd name="T3" fmla="*/ 0 h 136"/>
              <a:gd name="T4" fmla="*/ 2147483646 w 453"/>
              <a:gd name="T5" fmla="*/ 2147483646 h 136"/>
              <a:gd name="T6" fmla="*/ 0 60000 65536"/>
              <a:gd name="T7" fmla="*/ 0 60000 65536"/>
              <a:gd name="T8" fmla="*/ 0 60000 65536"/>
              <a:gd name="T9" fmla="*/ 0 w 453"/>
              <a:gd name="T10" fmla="*/ 0 h 136"/>
              <a:gd name="T11" fmla="*/ 453 w 453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36">
                <a:moveTo>
                  <a:pt x="0" y="136"/>
                </a:moveTo>
                <a:cubicBezTo>
                  <a:pt x="53" y="68"/>
                  <a:pt x="106" y="0"/>
                  <a:pt x="181" y="0"/>
                </a:cubicBezTo>
                <a:cubicBezTo>
                  <a:pt x="256" y="0"/>
                  <a:pt x="354" y="68"/>
                  <a:pt x="453" y="136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1" name="Line 61"/>
          <p:cNvSpPr>
            <a:spLocks noChangeShapeType="1"/>
          </p:cNvSpPr>
          <p:nvPr/>
        </p:nvSpPr>
        <p:spPr bwMode="auto">
          <a:xfrm flipH="1">
            <a:off x="6040438" y="1963738"/>
            <a:ext cx="914400" cy="396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2" name="Freeform 62"/>
          <p:cNvSpPr/>
          <p:nvPr/>
        </p:nvSpPr>
        <p:spPr bwMode="auto">
          <a:xfrm>
            <a:off x="6989763" y="1884363"/>
            <a:ext cx="323850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3" name="Line 63"/>
          <p:cNvSpPr>
            <a:spLocks noChangeShapeType="1"/>
          </p:cNvSpPr>
          <p:nvPr/>
        </p:nvSpPr>
        <p:spPr bwMode="auto">
          <a:xfrm flipH="1" flipV="1">
            <a:off x="7358063" y="1938338"/>
            <a:ext cx="1003300" cy="4191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8072438" y="2335213"/>
            <a:ext cx="1000125" cy="37941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lexeme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Line 66"/>
          <p:cNvSpPr>
            <a:spLocks noChangeShapeType="1"/>
          </p:cNvSpPr>
          <p:nvPr/>
        </p:nvSpPr>
        <p:spPr bwMode="auto">
          <a:xfrm flipH="1">
            <a:off x="5230813" y="2603500"/>
            <a:ext cx="830262" cy="41433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7194550" y="3068638"/>
            <a:ext cx="949325" cy="377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lexeme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Line 67"/>
          <p:cNvSpPr>
            <a:spLocks noChangeShapeType="1"/>
          </p:cNvSpPr>
          <p:nvPr/>
        </p:nvSpPr>
        <p:spPr bwMode="auto">
          <a:xfrm flipH="1" flipV="1">
            <a:off x="6454775" y="2636838"/>
            <a:ext cx="955675" cy="4127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8" name="Freeform 72"/>
          <p:cNvSpPr/>
          <p:nvPr/>
        </p:nvSpPr>
        <p:spPr bwMode="auto">
          <a:xfrm>
            <a:off x="6057900" y="2586038"/>
            <a:ext cx="325438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9" name="Freeform 82"/>
          <p:cNvSpPr/>
          <p:nvPr/>
        </p:nvSpPr>
        <p:spPr bwMode="auto">
          <a:xfrm>
            <a:off x="5338763" y="3373438"/>
            <a:ext cx="325437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10" name="Rectangle 83"/>
          <p:cNvSpPr>
            <a:spLocks noChangeArrowheads="1"/>
          </p:cNvSpPr>
          <p:nvPr/>
        </p:nvSpPr>
        <p:spPr bwMode="auto">
          <a:xfrm>
            <a:off x="5659438" y="3835400"/>
            <a:ext cx="912812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lexeme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1" name="Line 84"/>
          <p:cNvSpPr>
            <a:spLocks noChangeShapeType="1"/>
          </p:cNvSpPr>
          <p:nvPr/>
        </p:nvSpPr>
        <p:spPr bwMode="auto">
          <a:xfrm flipV="1">
            <a:off x="5770563" y="3451225"/>
            <a:ext cx="0" cy="323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12" name="Line 42"/>
          <p:cNvSpPr>
            <a:spLocks noChangeShapeType="1"/>
          </p:cNvSpPr>
          <p:nvPr/>
        </p:nvSpPr>
        <p:spPr bwMode="auto">
          <a:xfrm flipV="1">
            <a:off x="5603875" y="1966913"/>
            <a:ext cx="0" cy="2476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9652" name="组合 74"/>
          <p:cNvGrpSpPr/>
          <p:nvPr/>
        </p:nvGrpSpPr>
        <p:grpSpPr bwMode="auto">
          <a:xfrm>
            <a:off x="5072063" y="857250"/>
            <a:ext cx="3201987" cy="3357563"/>
            <a:chOff x="5072066" y="857238"/>
            <a:chExt cx="3201591" cy="3357586"/>
          </a:xfrm>
        </p:grpSpPr>
        <p:sp>
          <p:nvSpPr>
            <p:cNvPr id="69660" name="Text Box 16"/>
            <p:cNvSpPr txBox="1">
              <a:spLocks noChangeArrowheads="1"/>
            </p:cNvSpPr>
            <p:nvPr/>
          </p:nvSpPr>
          <p:spPr bwMode="auto">
            <a:xfrm>
              <a:off x="7029453" y="2352665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9661" name="Rectangle 20"/>
            <p:cNvSpPr>
              <a:spLocks noChangeArrowheads="1"/>
            </p:cNvSpPr>
            <p:nvPr/>
          </p:nvSpPr>
          <p:spPr bwMode="auto">
            <a:xfrm>
              <a:off x="7733113" y="2324090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9662" name="Rectangle 22"/>
            <p:cNvSpPr>
              <a:spLocks noChangeArrowheads="1"/>
            </p:cNvSpPr>
            <p:nvPr/>
          </p:nvSpPr>
          <p:spPr bwMode="auto">
            <a:xfrm>
              <a:off x="6921107" y="1621584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9663" name="Line 24"/>
            <p:cNvSpPr>
              <a:spLocks noChangeShapeType="1"/>
            </p:cNvSpPr>
            <p:nvPr/>
          </p:nvSpPr>
          <p:spPr bwMode="auto">
            <a:xfrm>
              <a:off x="7153707" y="2013336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4" name="Line 25"/>
            <p:cNvSpPr>
              <a:spLocks noChangeShapeType="1"/>
            </p:cNvSpPr>
            <p:nvPr/>
          </p:nvSpPr>
          <p:spPr bwMode="auto">
            <a:xfrm>
              <a:off x="7137801" y="2013336"/>
              <a:ext cx="827484" cy="310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5" name="Rectangle 26"/>
            <p:cNvSpPr>
              <a:spLocks noChangeArrowheads="1"/>
            </p:cNvSpPr>
            <p:nvPr/>
          </p:nvSpPr>
          <p:spPr bwMode="auto">
            <a:xfrm>
              <a:off x="6000760" y="857238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9666" name="Text Box 28"/>
            <p:cNvSpPr txBox="1">
              <a:spLocks noChangeArrowheads="1"/>
            </p:cNvSpPr>
            <p:nvPr/>
          </p:nvSpPr>
          <p:spPr bwMode="auto">
            <a:xfrm>
              <a:off x="5193510" y="1621621"/>
              <a:ext cx="34290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9667" name="Line 29"/>
            <p:cNvSpPr>
              <a:spLocks noChangeShapeType="1"/>
            </p:cNvSpPr>
            <p:nvPr/>
          </p:nvSpPr>
          <p:spPr bwMode="auto">
            <a:xfrm flipH="1">
              <a:off x="5301856" y="1214428"/>
              <a:ext cx="913218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8" name="Rectangle 43"/>
            <p:cNvSpPr>
              <a:spLocks noChangeArrowheads="1"/>
            </p:cNvSpPr>
            <p:nvPr/>
          </p:nvSpPr>
          <p:spPr bwMode="auto">
            <a:xfrm>
              <a:off x="6004326" y="2285998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9669" name="Text Box 46"/>
            <p:cNvSpPr txBox="1">
              <a:spLocks noChangeArrowheads="1"/>
            </p:cNvSpPr>
            <p:nvPr/>
          </p:nvSpPr>
          <p:spPr bwMode="auto">
            <a:xfrm>
              <a:off x="6111482" y="3055133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9670" name="Rectangle 47"/>
            <p:cNvSpPr>
              <a:spLocks noChangeArrowheads="1"/>
            </p:cNvSpPr>
            <p:nvPr/>
          </p:nvSpPr>
          <p:spPr bwMode="auto">
            <a:xfrm>
              <a:off x="6816332" y="3051561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9671" name="Line 49"/>
            <p:cNvSpPr>
              <a:spLocks noChangeShapeType="1"/>
            </p:cNvSpPr>
            <p:nvPr/>
          </p:nvSpPr>
          <p:spPr bwMode="auto">
            <a:xfrm>
              <a:off x="6219828" y="26896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2" name="Line 50"/>
            <p:cNvSpPr>
              <a:spLocks noChangeShapeType="1"/>
            </p:cNvSpPr>
            <p:nvPr/>
          </p:nvSpPr>
          <p:spPr bwMode="auto">
            <a:xfrm>
              <a:off x="6219828" y="2689611"/>
              <a:ext cx="809625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3" name="Rectangle 51"/>
            <p:cNvSpPr>
              <a:spLocks noChangeArrowheads="1"/>
            </p:cNvSpPr>
            <p:nvPr/>
          </p:nvSpPr>
          <p:spPr bwMode="auto">
            <a:xfrm>
              <a:off x="5230420" y="3057515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9674" name="Text Box 52"/>
            <p:cNvSpPr txBox="1">
              <a:spLocks noChangeArrowheads="1"/>
            </p:cNvSpPr>
            <p:nvPr/>
          </p:nvSpPr>
          <p:spPr bwMode="auto">
            <a:xfrm>
              <a:off x="5338766" y="3836162"/>
              <a:ext cx="504825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9675" name="Line 53"/>
            <p:cNvSpPr>
              <a:spLocks noChangeShapeType="1"/>
            </p:cNvSpPr>
            <p:nvPr/>
          </p:nvSpPr>
          <p:spPr bwMode="auto">
            <a:xfrm>
              <a:off x="5500691" y="3514734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6" name="Line 23"/>
            <p:cNvSpPr>
              <a:spLocks noChangeShapeType="1"/>
            </p:cNvSpPr>
            <p:nvPr/>
          </p:nvSpPr>
          <p:spPr bwMode="auto">
            <a:xfrm flipH="1">
              <a:off x="6382945" y="2013336"/>
              <a:ext cx="788194" cy="339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7" name="Line 48"/>
            <p:cNvSpPr>
              <a:spLocks noChangeShapeType="1"/>
            </p:cNvSpPr>
            <p:nvPr/>
          </p:nvSpPr>
          <p:spPr bwMode="auto">
            <a:xfrm flipH="1">
              <a:off x="5479259" y="2689611"/>
              <a:ext cx="719138" cy="36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8" name="Text Box 70"/>
            <p:cNvSpPr txBox="1">
              <a:spLocks noChangeArrowheads="1"/>
            </p:cNvSpPr>
            <p:nvPr/>
          </p:nvSpPr>
          <p:spPr bwMode="auto">
            <a:xfrm>
              <a:off x="5072066" y="2193088"/>
              <a:ext cx="611981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real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9679" name="Line 71"/>
            <p:cNvSpPr>
              <a:spLocks noChangeShapeType="1"/>
            </p:cNvSpPr>
            <p:nvPr/>
          </p:nvSpPr>
          <p:spPr bwMode="auto">
            <a:xfrm>
              <a:off x="5335195" y="2000246"/>
              <a:ext cx="1190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0" name="Line 27"/>
            <p:cNvSpPr>
              <a:spLocks noChangeShapeType="1"/>
            </p:cNvSpPr>
            <p:nvPr/>
          </p:nvSpPr>
          <p:spPr bwMode="auto">
            <a:xfrm flipH="1" flipV="1">
              <a:off x="6215074" y="1214427"/>
              <a:ext cx="871530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653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9654" name="组合 135"/>
          <p:cNvGrpSpPr/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137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L	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real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 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(5)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9658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9659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55" name="矩形 139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30213" y="857250"/>
            <a:ext cx="8462962" cy="3225800"/>
          </a:xfrm>
        </p:spPr>
        <p:txBody>
          <a:bodyPr/>
          <a:lstStyle/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可行的求值顺序是满足下列条件的结点序列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0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：如果依赖图中有一条从结点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000" b="1">
                <a:solidFill>
                  <a:schemeClr val="tx1"/>
                </a:solidFill>
              </a:rPr>
              <a:t>到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  <a:r>
              <a:rPr lang="zh-CN" altLang="en-US" sz="3000" b="1">
                <a:solidFill>
                  <a:schemeClr val="tx1"/>
                </a:solidFill>
              </a:rPr>
              <a:t>的边</a:t>
            </a:r>
            <a:r>
              <a:rPr lang="en-US" altLang="zh-CN" sz="3000" b="1">
                <a:solidFill>
                  <a:schemeClr val="tx1"/>
                </a:solidFill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3000" b="1">
                <a:solidFill>
                  <a:schemeClr val="tx1"/>
                </a:solidFill>
              </a:rPr>
              <a:t>),  </a:t>
            </a:r>
            <a:r>
              <a:rPr lang="zh-CN" altLang="en-US" sz="3000" b="1">
                <a:solidFill>
                  <a:schemeClr val="tx1"/>
                </a:solidFill>
              </a:rPr>
              <a:t>那么</a:t>
            </a:r>
            <a:r>
              <a:rPr lang="en-US" altLang="zh-CN" sz="3000" b="1" i="1">
                <a:solidFill>
                  <a:schemeClr val="tx1"/>
                </a:solidFill>
              </a:rPr>
              <a:t>i </a:t>
            </a:r>
            <a:r>
              <a:rPr lang="en-US" altLang="zh-CN" sz="3000" b="1">
                <a:solidFill>
                  <a:schemeClr val="tx1"/>
                </a:solidFill>
              </a:rPr>
              <a:t>&lt; </a:t>
            </a:r>
            <a:r>
              <a:rPr lang="en-US" altLang="zh-CN" sz="3000" b="1" i="1">
                <a:solidFill>
                  <a:schemeClr val="tx1"/>
                </a:solidFill>
              </a:rPr>
              <a:t>j</a:t>
            </a:r>
            <a:r>
              <a:rPr lang="zh-CN" altLang="en-US" sz="3000" b="1">
                <a:solidFill>
                  <a:schemeClr val="tx1"/>
                </a:solidFill>
              </a:rPr>
              <a:t>（即：在节点序列中，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000" b="1">
                <a:solidFill>
                  <a:schemeClr val="tx1"/>
                </a:solidFill>
              </a:rPr>
              <a:t> 排在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 </a:t>
            </a:r>
            <a:r>
              <a:rPr lang="zh-CN" altLang="en-US" sz="3000" b="1">
                <a:solidFill>
                  <a:schemeClr val="tx1"/>
                </a:solidFill>
              </a:rPr>
              <a:t>前面）</a:t>
            </a:r>
            <a:endParaRPr lang="en-US" altLang="zh-CN" sz="3000" b="1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这样的排序将一个</a:t>
            </a:r>
            <a:r>
              <a:rPr lang="zh-CN" altLang="en-US" sz="3000" b="1">
                <a:solidFill>
                  <a:srgbClr val="0000FF"/>
                </a:solidFill>
              </a:rPr>
              <a:t>有向图</a:t>
            </a:r>
            <a:r>
              <a:rPr lang="zh-CN" altLang="en-US" sz="3000" b="1">
                <a:solidFill>
                  <a:schemeClr val="tx1"/>
                </a:solidFill>
              </a:rPr>
              <a:t>变成了一个</a:t>
            </a:r>
            <a:r>
              <a:rPr lang="zh-CN" altLang="en-US" sz="3000" b="1">
                <a:solidFill>
                  <a:srgbClr val="0000FF"/>
                </a:solidFill>
              </a:rPr>
              <a:t>线性排序</a:t>
            </a:r>
            <a:r>
              <a:rPr lang="zh-CN" altLang="en-US" sz="3000" b="1">
                <a:solidFill>
                  <a:schemeClr val="tx1"/>
                </a:solidFill>
              </a:rPr>
              <a:t>，这个排序称为这个图的</a:t>
            </a:r>
            <a:r>
              <a:rPr lang="zh-CN" altLang="en-US" sz="3000" b="1">
                <a:solidFill>
                  <a:srgbClr val="FF0000"/>
                </a:solidFill>
              </a:rPr>
              <a:t>拓扑排序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</a:rPr>
              <a:t>topological sort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endParaRPr lang="en-US" altLang="zh-CN" sz="2500" b="1">
              <a:solidFill>
                <a:schemeClr val="tx1"/>
              </a:solidFill>
            </a:endParaRP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属性值的计算顺序 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908050"/>
            <a:ext cx="5927725" cy="3225800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编译的阶段</a:t>
            </a:r>
            <a:endParaRPr lang="zh-CN" altLang="en-US" sz="3000" b="1" dirty="0">
              <a:solidFill>
                <a:schemeClr val="tx1"/>
              </a:solidFill>
              <a:latin typeface="+mn-ea"/>
            </a:endParaRPr>
          </a:p>
          <a:p>
            <a:pPr marL="575945" lvl="1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词法分析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5945" lvl="1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语法分析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5945" lvl="1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语义分析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5945" lvl="1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中间代码生成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5945" lvl="1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代码优化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5945" lvl="1" indent="-273050"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目标代码生成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22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什么是语法制导翻译</a:t>
            </a:r>
            <a:endParaRPr lang="zh-CN" altLang="en-US" sz="3000" spc="22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3220963" y="2763838"/>
            <a:ext cx="2143125" cy="792162"/>
            <a:chOff x="3131840" y="2570932"/>
            <a:chExt cx="2142802" cy="792162"/>
          </a:xfrm>
        </p:grpSpPr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3492148" y="2778894"/>
              <a:ext cx="1782494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语义翻译</a:t>
              </a:r>
              <a:endPara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8" name="右大括号 10"/>
            <p:cNvSpPr/>
            <p:nvPr/>
          </p:nvSpPr>
          <p:spPr bwMode="auto">
            <a:xfrm>
              <a:off x="3131840" y="2570932"/>
              <a:ext cx="241264" cy="792162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组合 4"/>
          <p:cNvGrpSpPr/>
          <p:nvPr/>
        </p:nvGrpSpPr>
        <p:grpSpPr bwMode="auto">
          <a:xfrm>
            <a:off x="4572000" y="2324100"/>
            <a:ext cx="2168525" cy="1295400"/>
            <a:chOff x="4859040" y="2067694"/>
            <a:chExt cx="2168823" cy="1295400"/>
          </a:xfrm>
        </p:grpSpPr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5244855" y="2504257"/>
              <a:ext cx="1783008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语法制导翻译</a:t>
              </a:r>
              <a:r>
                <a:rPr lang="en-US" altLang="zh-CN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(Syntax-Directed Translation)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6" name="右大括号 11"/>
            <p:cNvSpPr/>
            <p:nvPr/>
          </p:nvSpPr>
          <p:spPr bwMode="auto">
            <a:xfrm>
              <a:off x="4859040" y="2067694"/>
              <a:ext cx="241333" cy="12954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459163" y="4024313"/>
            <a:ext cx="5280025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语法制导翻译使用</a:t>
            </a:r>
            <a:r>
              <a:rPr lang="en-US" altLang="zh-CN" sz="2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r>
              <a:rPr lang="zh-CN" altLang="en-US" sz="2000" dirty="0">
                <a:latin typeface="+mn-ea"/>
                <a:ea typeface="+mn-ea"/>
              </a:rPr>
              <a:t>来引导对语言的翻译，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是一种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面向文法</a:t>
            </a:r>
            <a:r>
              <a:rPr lang="zh-CN" altLang="en-US" sz="2000" dirty="0">
                <a:latin typeface="+mn-ea"/>
                <a:ea typeface="+mn-ea"/>
              </a:rPr>
              <a:t>的翻译技术</a:t>
            </a:r>
            <a:endParaRPr lang="zh-CN" altLang="en-US" sz="2000" dirty="0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4835449" y="3168797"/>
            <a:ext cx="713657" cy="428525"/>
            <a:chOff x="2102978" y="2919689"/>
            <a:chExt cx="601075" cy="32147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195736" y="2919689"/>
              <a:ext cx="47378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4"/>
            <p:cNvSpPr>
              <a:spLocks noChangeArrowheads="1"/>
            </p:cNvSpPr>
            <p:nvPr/>
          </p:nvSpPr>
          <p:spPr bwMode="auto">
            <a:xfrm>
              <a:off x="2102978" y="2941005"/>
              <a:ext cx="601075" cy="30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CFG</a:t>
              </a:r>
              <a:endPara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98697" y="2627470"/>
            <a:ext cx="1467543" cy="501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3" name="Rectangle 45"/>
          <p:cNvSpPr>
            <a:spLocks noChangeArrowheads="1"/>
          </p:cNvSpPr>
          <p:nvPr/>
        </p:nvSpPr>
        <p:spPr bwMode="auto">
          <a:xfrm>
            <a:off x="5500688" y="3771900"/>
            <a:ext cx="2928937" cy="1300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拓扑排序：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1, 2, 3, 4, 5, 6, 7, 8, 9, 10</a:t>
            </a:r>
            <a:endParaRPr kumimoji="1"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4, 3, 2, 1, 5, 7, 6, 9, 8, 10</a:t>
            </a:r>
            <a:endParaRPr kumimoji="1"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572125" y="4641850"/>
            <a:ext cx="9017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6786563" y="4641850"/>
            <a:ext cx="4286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7339013" y="4641850"/>
            <a:ext cx="395287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4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2" name="五边形 6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3783" name="五边形 6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446713" y="928688"/>
            <a:ext cx="911225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type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6" name="Rectangle 55"/>
          <p:cNvSpPr>
            <a:spLocks noChangeArrowheads="1"/>
          </p:cNvSpPr>
          <p:nvPr/>
        </p:nvSpPr>
        <p:spPr bwMode="auto">
          <a:xfrm>
            <a:off x="6143625" y="898525"/>
            <a:ext cx="1571625" cy="995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 in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</a:t>
            </a:r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7" name="Rectangle 56"/>
          <p:cNvSpPr>
            <a:spLocks noChangeArrowheads="1"/>
          </p:cNvSpPr>
          <p:nvPr/>
        </p:nvSpPr>
        <p:spPr bwMode="auto">
          <a:xfrm>
            <a:off x="5857875" y="1571625"/>
            <a:ext cx="142875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in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00625" y="2335213"/>
            <a:ext cx="1357313" cy="687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   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endParaRPr kumimoji="1"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kumimoji="1"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5680075" y="844550"/>
            <a:ext cx="1133475" cy="106363"/>
          </a:xfrm>
          <a:custGeom>
            <a:avLst/>
            <a:gdLst>
              <a:gd name="T0" fmla="*/ 0 w 453"/>
              <a:gd name="T1" fmla="*/ 2147483646 h 136"/>
              <a:gd name="T2" fmla="*/ 2147483646 w 453"/>
              <a:gd name="T3" fmla="*/ 0 h 136"/>
              <a:gd name="T4" fmla="*/ 2147483646 w 453"/>
              <a:gd name="T5" fmla="*/ 2147483646 h 136"/>
              <a:gd name="T6" fmla="*/ 0 60000 65536"/>
              <a:gd name="T7" fmla="*/ 0 60000 65536"/>
              <a:gd name="T8" fmla="*/ 0 60000 65536"/>
              <a:gd name="T9" fmla="*/ 0 w 453"/>
              <a:gd name="T10" fmla="*/ 0 h 136"/>
              <a:gd name="T11" fmla="*/ 453 w 453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36">
                <a:moveTo>
                  <a:pt x="0" y="136"/>
                </a:moveTo>
                <a:cubicBezTo>
                  <a:pt x="53" y="68"/>
                  <a:pt x="106" y="0"/>
                  <a:pt x="181" y="0"/>
                </a:cubicBezTo>
                <a:cubicBezTo>
                  <a:pt x="256" y="0"/>
                  <a:pt x="354" y="68"/>
                  <a:pt x="453" y="136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6040438" y="1249363"/>
            <a:ext cx="914400" cy="396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Freeform 62"/>
          <p:cNvSpPr/>
          <p:nvPr/>
        </p:nvSpPr>
        <p:spPr bwMode="auto">
          <a:xfrm>
            <a:off x="6989763" y="1169988"/>
            <a:ext cx="323850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 flipV="1">
            <a:off x="7358063" y="1223963"/>
            <a:ext cx="1003300" cy="4191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072438" y="1620838"/>
            <a:ext cx="1000125" cy="687387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lexeme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5230813" y="1889125"/>
            <a:ext cx="830262" cy="41433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7194550" y="2354263"/>
            <a:ext cx="1092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lexeme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      </a:t>
            </a:r>
            <a:endParaRPr kumimoji="1" lang="en-US" altLang="zh-CN" sz="20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 flipV="1">
            <a:off x="6454775" y="1922463"/>
            <a:ext cx="955675" cy="4127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0" name="Freeform 72"/>
          <p:cNvSpPr/>
          <p:nvPr/>
        </p:nvSpPr>
        <p:spPr bwMode="auto">
          <a:xfrm>
            <a:off x="6057900" y="1871663"/>
            <a:ext cx="325438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1" name="Freeform 82"/>
          <p:cNvSpPr/>
          <p:nvPr/>
        </p:nvSpPr>
        <p:spPr bwMode="auto">
          <a:xfrm>
            <a:off x="5338763" y="2659063"/>
            <a:ext cx="325437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Rectangle 83"/>
          <p:cNvSpPr>
            <a:spLocks noChangeArrowheads="1"/>
          </p:cNvSpPr>
          <p:nvPr/>
        </p:nvSpPr>
        <p:spPr bwMode="auto">
          <a:xfrm>
            <a:off x="5572125" y="3121025"/>
            <a:ext cx="1055688" cy="68738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lexeme          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 flipV="1">
            <a:off x="5770563" y="2736850"/>
            <a:ext cx="0" cy="323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 flipV="1">
            <a:off x="5715000" y="1252538"/>
            <a:ext cx="0" cy="2476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3752" name="组合 74"/>
          <p:cNvGrpSpPr/>
          <p:nvPr/>
        </p:nvGrpSpPr>
        <p:grpSpPr bwMode="auto">
          <a:xfrm>
            <a:off x="5072063" y="142875"/>
            <a:ext cx="3201987" cy="3357563"/>
            <a:chOff x="5072066" y="857238"/>
            <a:chExt cx="3201591" cy="3357586"/>
          </a:xfrm>
        </p:grpSpPr>
        <p:sp>
          <p:nvSpPr>
            <p:cNvPr id="73761" name="Text Box 16"/>
            <p:cNvSpPr txBox="1">
              <a:spLocks noChangeArrowheads="1"/>
            </p:cNvSpPr>
            <p:nvPr/>
          </p:nvSpPr>
          <p:spPr bwMode="auto">
            <a:xfrm>
              <a:off x="7029453" y="2352665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762" name="Rectangle 20"/>
            <p:cNvSpPr>
              <a:spLocks noChangeArrowheads="1"/>
            </p:cNvSpPr>
            <p:nvPr/>
          </p:nvSpPr>
          <p:spPr bwMode="auto">
            <a:xfrm>
              <a:off x="7733113" y="2324090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63" name="Rectangle 22"/>
            <p:cNvSpPr>
              <a:spLocks noChangeArrowheads="1"/>
            </p:cNvSpPr>
            <p:nvPr/>
          </p:nvSpPr>
          <p:spPr bwMode="auto">
            <a:xfrm>
              <a:off x="6921107" y="1621584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64" name="Line 24"/>
            <p:cNvSpPr>
              <a:spLocks noChangeShapeType="1"/>
            </p:cNvSpPr>
            <p:nvPr/>
          </p:nvSpPr>
          <p:spPr bwMode="auto">
            <a:xfrm>
              <a:off x="7153707" y="2013336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5" name="Line 25"/>
            <p:cNvSpPr>
              <a:spLocks noChangeShapeType="1"/>
            </p:cNvSpPr>
            <p:nvPr/>
          </p:nvSpPr>
          <p:spPr bwMode="auto">
            <a:xfrm>
              <a:off x="7137801" y="2013336"/>
              <a:ext cx="827484" cy="310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6" name="Rectangle 26"/>
            <p:cNvSpPr>
              <a:spLocks noChangeArrowheads="1"/>
            </p:cNvSpPr>
            <p:nvPr/>
          </p:nvSpPr>
          <p:spPr bwMode="auto">
            <a:xfrm>
              <a:off x="6000760" y="857238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67" name="Text Box 28"/>
            <p:cNvSpPr txBox="1">
              <a:spLocks noChangeArrowheads="1"/>
            </p:cNvSpPr>
            <p:nvPr/>
          </p:nvSpPr>
          <p:spPr bwMode="auto">
            <a:xfrm>
              <a:off x="5193510" y="1621621"/>
              <a:ext cx="34290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68" name="Line 29"/>
            <p:cNvSpPr>
              <a:spLocks noChangeShapeType="1"/>
            </p:cNvSpPr>
            <p:nvPr/>
          </p:nvSpPr>
          <p:spPr bwMode="auto">
            <a:xfrm flipH="1">
              <a:off x="5301856" y="1214428"/>
              <a:ext cx="913218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9" name="Rectangle 43"/>
            <p:cNvSpPr>
              <a:spLocks noChangeArrowheads="1"/>
            </p:cNvSpPr>
            <p:nvPr/>
          </p:nvSpPr>
          <p:spPr bwMode="auto">
            <a:xfrm>
              <a:off x="6004326" y="2285998"/>
              <a:ext cx="85369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 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70" name="Text Box 46"/>
            <p:cNvSpPr txBox="1">
              <a:spLocks noChangeArrowheads="1"/>
            </p:cNvSpPr>
            <p:nvPr/>
          </p:nvSpPr>
          <p:spPr bwMode="auto">
            <a:xfrm>
              <a:off x="6111482" y="3055133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771" name="Rectangle 47"/>
            <p:cNvSpPr>
              <a:spLocks noChangeArrowheads="1"/>
            </p:cNvSpPr>
            <p:nvPr/>
          </p:nvSpPr>
          <p:spPr bwMode="auto">
            <a:xfrm>
              <a:off x="6816332" y="3051561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72" name="Line 49"/>
            <p:cNvSpPr>
              <a:spLocks noChangeShapeType="1"/>
            </p:cNvSpPr>
            <p:nvPr/>
          </p:nvSpPr>
          <p:spPr bwMode="auto">
            <a:xfrm>
              <a:off x="6219828" y="26896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3" name="Line 50"/>
            <p:cNvSpPr>
              <a:spLocks noChangeShapeType="1"/>
            </p:cNvSpPr>
            <p:nvPr/>
          </p:nvSpPr>
          <p:spPr bwMode="auto">
            <a:xfrm>
              <a:off x="6219828" y="2689611"/>
              <a:ext cx="809625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4" name="Rectangle 51"/>
            <p:cNvSpPr>
              <a:spLocks noChangeArrowheads="1"/>
            </p:cNvSpPr>
            <p:nvPr/>
          </p:nvSpPr>
          <p:spPr bwMode="auto">
            <a:xfrm>
              <a:off x="5230420" y="3057515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75" name="Text Box 52"/>
            <p:cNvSpPr txBox="1">
              <a:spLocks noChangeArrowheads="1"/>
            </p:cNvSpPr>
            <p:nvPr/>
          </p:nvSpPr>
          <p:spPr bwMode="auto">
            <a:xfrm>
              <a:off x="5338766" y="3836162"/>
              <a:ext cx="504825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76" name="Line 53"/>
            <p:cNvSpPr>
              <a:spLocks noChangeShapeType="1"/>
            </p:cNvSpPr>
            <p:nvPr/>
          </p:nvSpPr>
          <p:spPr bwMode="auto">
            <a:xfrm>
              <a:off x="5500691" y="3514734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7" name="Line 23"/>
            <p:cNvSpPr>
              <a:spLocks noChangeShapeType="1"/>
            </p:cNvSpPr>
            <p:nvPr/>
          </p:nvSpPr>
          <p:spPr bwMode="auto">
            <a:xfrm flipH="1">
              <a:off x="6382945" y="2013336"/>
              <a:ext cx="788194" cy="339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8" name="Line 48"/>
            <p:cNvSpPr>
              <a:spLocks noChangeShapeType="1"/>
            </p:cNvSpPr>
            <p:nvPr/>
          </p:nvSpPr>
          <p:spPr bwMode="auto">
            <a:xfrm flipH="1">
              <a:off x="5479259" y="2689611"/>
              <a:ext cx="719138" cy="36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9" name="Text Box 70"/>
            <p:cNvSpPr txBox="1">
              <a:spLocks noChangeArrowheads="1"/>
            </p:cNvSpPr>
            <p:nvPr/>
          </p:nvSpPr>
          <p:spPr bwMode="auto">
            <a:xfrm>
              <a:off x="5072066" y="2193088"/>
              <a:ext cx="611981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real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73780" name="Line 71"/>
            <p:cNvSpPr>
              <a:spLocks noChangeShapeType="1"/>
            </p:cNvSpPr>
            <p:nvPr/>
          </p:nvSpPr>
          <p:spPr bwMode="auto">
            <a:xfrm>
              <a:off x="5335195" y="2000246"/>
              <a:ext cx="1190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1" name="Line 27"/>
            <p:cNvSpPr>
              <a:spLocks noChangeShapeType="1"/>
            </p:cNvSpPr>
            <p:nvPr/>
          </p:nvSpPr>
          <p:spPr bwMode="auto">
            <a:xfrm flipH="1" flipV="1">
              <a:off x="6215074" y="1214427"/>
              <a:ext cx="871530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754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755" name="组合 54"/>
          <p:cNvGrpSpPr/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L	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real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 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(5)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3759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73760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56" name="矩形 76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 animBg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28625" y="3203575"/>
            <a:ext cx="8358188" cy="654050"/>
          </a:xfrm>
        </p:spPr>
        <p:txBody>
          <a:bodyPr/>
          <a:lstStyle/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8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8" y="4572000"/>
            <a:ext cx="5786437" cy="407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如果图中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没有环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，那么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至少存在一个拓扑排序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7"/>
          <p:cNvGrpSpPr/>
          <p:nvPr/>
        </p:nvGrpSpPr>
        <p:grpSpPr bwMode="auto">
          <a:xfrm>
            <a:off x="6400800" y="2857500"/>
            <a:ext cx="1600200" cy="1928813"/>
            <a:chOff x="7500958" y="2929734"/>
            <a:chExt cx="1600252" cy="1929620"/>
          </a:xfrm>
        </p:grpSpPr>
        <p:cxnSp>
          <p:nvCxnSpPr>
            <p:cNvPr id="15" name="直接连接符 14"/>
            <p:cNvCxnSpPr/>
            <p:nvPr/>
          </p:nvCxnSpPr>
          <p:spPr>
            <a:xfrm rot="5400000" flipH="1" flipV="1">
              <a:off x="7379291" y="3500679"/>
              <a:ext cx="1143478" cy="1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786717" y="3285483"/>
              <a:ext cx="357200" cy="3573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786717" y="4101799"/>
              <a:ext cx="357200" cy="3573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5789" name="矩形 10"/>
            <p:cNvSpPr>
              <a:spLocks noChangeArrowheads="1"/>
            </p:cNvSpPr>
            <p:nvPr/>
          </p:nvSpPr>
          <p:spPr bwMode="auto">
            <a:xfrm>
              <a:off x="8358214" y="3286130"/>
              <a:ext cx="4860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0" name="矩形 11"/>
            <p:cNvSpPr>
              <a:spLocks noChangeArrowheads="1"/>
            </p:cNvSpPr>
            <p:nvPr/>
          </p:nvSpPr>
          <p:spPr bwMode="auto">
            <a:xfrm>
              <a:off x="8358214" y="4131244"/>
              <a:ext cx="460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1" name="矩形 12"/>
            <p:cNvSpPr>
              <a:spLocks noChangeArrowheads="1"/>
            </p:cNvSpPr>
            <p:nvPr/>
          </p:nvSpPr>
          <p:spPr bwMode="auto">
            <a:xfrm>
              <a:off x="7786710" y="3273988"/>
              <a:ext cx="33855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 flipH="1" flipV="1">
              <a:off x="7465949" y="4463970"/>
              <a:ext cx="428804" cy="35878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8001748" y="4501278"/>
              <a:ext cx="428804" cy="28417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0800000">
              <a:off x="7500958" y="4857765"/>
              <a:ext cx="857278" cy="158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/>
            <p:cNvSpPr/>
            <p:nvPr/>
          </p:nvSpPr>
          <p:spPr>
            <a:xfrm rot="2589569">
              <a:off x="8043901" y="3539589"/>
              <a:ext cx="785839" cy="643207"/>
            </a:xfrm>
            <a:prstGeom prst="arc">
              <a:avLst>
                <a:gd name="adj1" fmla="val 16200000"/>
                <a:gd name="adj2" fmla="val 753922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>
            <a:xfrm rot="13430130">
              <a:off x="8315372" y="3631703"/>
              <a:ext cx="785838" cy="643207"/>
            </a:xfrm>
            <a:prstGeom prst="arc">
              <a:avLst>
                <a:gd name="adj1" fmla="val 16200000"/>
                <a:gd name="adj2" fmla="val 753922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3"/>
          <p:cNvGrpSpPr/>
          <p:nvPr/>
        </p:nvGrpSpPr>
        <p:grpSpPr bwMode="auto">
          <a:xfrm>
            <a:off x="1785938" y="3295650"/>
            <a:ext cx="2857500" cy="1147763"/>
            <a:chOff x="1571634" y="3086982"/>
            <a:chExt cx="2857490" cy="1012016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71634" y="3086982"/>
              <a:ext cx="2857490" cy="10120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 anchor="b" anchorCtr="1">
              <a:spAutoFit/>
            </a:bodyPr>
            <a:lstStyle/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语义规则</a:t>
              </a:r>
              <a:endPara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A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	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A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.i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+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5784" name="Line 7"/>
            <p:cNvSpPr>
              <a:spLocks noChangeShapeType="1"/>
            </p:cNvSpPr>
            <p:nvPr/>
          </p:nvSpPr>
          <p:spPr bwMode="auto">
            <a:xfrm flipV="1">
              <a:off x="1589097" y="3476554"/>
              <a:ext cx="28400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75785" name="直接连接符 4"/>
            <p:cNvCxnSpPr>
              <a:cxnSpLocks noChangeShapeType="1"/>
            </p:cNvCxnSpPr>
            <p:nvPr/>
          </p:nvCxnSpPr>
          <p:spPr bwMode="auto">
            <a:xfrm rot="16200000" flipH="1">
              <a:off x="2178833" y="3607605"/>
              <a:ext cx="92868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内容占位符 2"/>
          <p:cNvSpPr txBox="1"/>
          <p:nvPr/>
        </p:nvSpPr>
        <p:spPr bwMode="auto">
          <a:xfrm>
            <a:off x="500063" y="500063"/>
            <a:ext cx="8343900" cy="221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272415" indent="-272415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对于只具有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综合属性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SDD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，可以按照任何自底向上的顺序计算它们的值</a:t>
            </a:r>
            <a:endParaRPr lang="en-US" altLang="zh-CN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2415" indent="-272415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对于同时具有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继承属性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综合属性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SDD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不能保证存在一个顺序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来对各个节点上的属性进行求值</a:t>
            </a:r>
            <a:endParaRPr lang="zh-CN" altLang="en-US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627063"/>
            <a:ext cx="8464550" cy="4681537"/>
          </a:xfrm>
        </p:spPr>
        <p:txBody>
          <a:bodyPr/>
          <a:lstStyle/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从计算的角度看，给定一个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，很难确定是否存在某棵语法分析树，使得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的属性之间存在循环依赖关系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幸运的是，存在一个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的有用子类，它们能够保证对每棵语法分析树都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存在一个求值顺序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，因为它们不允许产生带有环的依赖图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不仅如此，接下来介绍的两类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可以和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自顶向下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及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自底向上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的语法分析过程一起高效地实现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属性定义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S-Attributed Definitions</a:t>
            </a:r>
            <a:r>
              <a:rPr kumimoji="1"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S-SDD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b="1" i="1" dirty="0">
                <a:solidFill>
                  <a:schemeClr val="tx1"/>
                </a:solidFill>
              </a:rPr>
              <a:t>L</a:t>
            </a:r>
            <a:r>
              <a:rPr kumimoji="1" lang="en-US" altLang="zh-CN" b="1" dirty="0">
                <a:solidFill>
                  <a:schemeClr val="tx1"/>
                </a:solidFill>
              </a:rPr>
              <a:t>-</a:t>
            </a:r>
            <a:r>
              <a:rPr kumimoji="1" lang="zh-CN" altLang="en-US" b="1" dirty="0">
                <a:solidFill>
                  <a:schemeClr val="tx1"/>
                </a:solidFill>
              </a:rPr>
              <a:t>属性定义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</a:rPr>
              <a:t>L-Attributed Definitions</a:t>
            </a:r>
            <a:r>
              <a:rPr kumimoji="1" lang="en-US" altLang="zh-CN" sz="1800" b="1" i="1" dirty="0">
                <a:solidFill>
                  <a:schemeClr val="tx1"/>
                </a:solidFill>
              </a:rPr>
              <a:t>, </a:t>
            </a:r>
            <a:r>
              <a:rPr kumimoji="1"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L-SDD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505075"/>
          </a:xfrm>
          <a:prstGeom prst="rect">
            <a:avLst/>
          </a:prstGeom>
          <a:ln w="12700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5.1 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语法制导定义</a:t>
            </a: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SDD</a:t>
            </a:r>
            <a:endParaRPr lang="en-US" altLang="zh-CN" sz="1900" b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5.2 S-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属性定义与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L-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属性定义</a:t>
            </a:r>
            <a:endParaRPr lang="zh-CN" altLang="en-US" sz="1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5.3 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语法制导翻译方案</a:t>
            </a: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SDT</a:t>
            </a:r>
            <a:endParaRPr lang="en-US" altLang="zh-CN" sz="1900" b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5.4 L-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属性定义的自顶向下翻译</a:t>
            </a:r>
            <a:endParaRPr lang="zh-CN" altLang="en-US" sz="1900" b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5.5 L-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属性定义的自底向上翻译 </a:t>
            </a:r>
            <a:endParaRPr lang="zh-CN" altLang="en-US" sz="1900" b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pic>
        <p:nvPicPr>
          <p:cNvPr id="798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785813"/>
            <a:ext cx="8715375" cy="3225800"/>
          </a:xfrm>
        </p:spPr>
        <p:txBody>
          <a:bodyPr/>
          <a:lstStyle/>
          <a:p>
            <a:pPr marL="575310" lvl="1" indent="-272415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仅仅使用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称为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属性的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，或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S-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属性定义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S-SDD</a:t>
            </a:r>
            <a:endParaRPr kumimoji="1" lang="zh-CN" altLang="en-US" sz="24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854710" lvl="2" indent="-227330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4710" lvl="2" indent="-22733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310" lvl="1" indent="-272415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310" lvl="1" indent="-272415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310" lvl="1" indent="-272415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如果一个</a:t>
            </a:r>
            <a:r>
              <a:rPr lang="en-US" altLang="zh-CN" sz="2400" b="1" i="1" dirty="0">
                <a:solidFill>
                  <a:schemeClr val="tx1"/>
                </a:solidFill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</a:rPr>
              <a:t>属性的，可以按照语法分析树节点的任何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自底向上</a:t>
            </a:r>
            <a:r>
              <a:rPr lang="zh-CN" altLang="en-US" sz="2400" b="1" dirty="0">
                <a:solidFill>
                  <a:schemeClr val="tx1"/>
                </a:solidFill>
              </a:rPr>
              <a:t>顺序来计算它的各个属性值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575310" lvl="1" indent="-272415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属性定义可以在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自底向上的语法分析</a:t>
            </a:r>
            <a:r>
              <a:rPr lang="zh-CN" altLang="en-US" sz="2400" b="1" dirty="0">
                <a:solidFill>
                  <a:schemeClr val="tx1"/>
                </a:solidFill>
              </a:rPr>
              <a:t>过程中实现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属性定义与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</a:t>
            </a:r>
            <a:endParaRPr kumimoji="1"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054225" y="1285875"/>
            <a:ext cx="4232275" cy="2338388"/>
            <a:chOff x="3359696" y="3284984"/>
            <a:chExt cx="3367020" cy="2339200"/>
          </a:xfrm>
        </p:grpSpPr>
        <p:sp>
          <p:nvSpPr>
            <p:cNvPr id="5" name="矩形 4"/>
            <p:cNvSpPr/>
            <p:nvPr/>
          </p:nvSpPr>
          <p:spPr>
            <a:xfrm>
              <a:off x="3359696" y="3284984"/>
              <a:ext cx="3367020" cy="233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3572422"/>
              <a:ext cx="3367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632748" y="3284984"/>
              <a:ext cx="0" cy="233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7642225" cy="3225800"/>
          </a:xfrm>
        </p:spPr>
        <p:txBody>
          <a:bodyPr/>
          <a:lstStyle/>
          <a:p>
            <a:pPr marL="272415" lvl="1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属性定义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也称为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属性的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L-SDD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的直观含义：在一个产生式所关联的各属性之间，依赖图的边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可以从左到右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，但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不能从右到左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因此称为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属性的，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Left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的首字母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</a:t>
            </a:r>
            <a:endParaRPr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415" indent="-272415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仅依赖于下列属性：</a:t>
            </a:r>
            <a:endParaRPr kumimoji="1"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的全部属性不能在依赖图中形成环路</a:t>
            </a:r>
            <a:endParaRPr lang="zh-CN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79613" y="4443413"/>
            <a:ext cx="4537075" cy="439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属性定义都是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属性定义</a:t>
            </a:r>
            <a:endParaRPr kumimoji="1"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415" indent="-272415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仅依赖于下列属性：</a:t>
            </a:r>
            <a:endParaRPr kumimoji="1"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的全部属性不能在依赖图中形成环路</a:t>
            </a:r>
            <a:endParaRPr lang="zh-CN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3708400" y="2643188"/>
            <a:ext cx="4156075" cy="674687"/>
          </a:xfrm>
          <a:prstGeom prst="cloudCallout">
            <a:avLst>
              <a:gd name="adj1" fmla="val -63602"/>
              <a:gd name="adj2" fmla="val 20971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</a:ln>
        </p:spPr>
        <p:txBody>
          <a:bodyPr lIns="68580" tIns="8100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为什么不能是综合属性？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19250" y="2790825"/>
            <a:ext cx="1357313" cy="3571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415" indent="-272415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仅依赖于下列属性：</a:t>
            </a:r>
            <a:endParaRPr kumimoji="1"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75310" lvl="1" indent="-272415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的全部属性不能在依赖图中形成环路</a:t>
            </a:r>
            <a:endParaRPr lang="zh-CN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891463" y="3475038"/>
            <a:ext cx="4889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35900" y="2500313"/>
            <a:ext cx="431800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53388" y="2879725"/>
            <a:ext cx="0" cy="59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567613" y="2554288"/>
            <a:ext cx="214312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377238" y="2514600"/>
            <a:ext cx="2174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523163" y="3492500"/>
            <a:ext cx="21590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8386763" y="3492500"/>
            <a:ext cx="217487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 flipV="1">
            <a:off x="8485188" y="2879725"/>
            <a:ext cx="0" cy="5413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7673975" y="2879725"/>
            <a:ext cx="0" cy="5953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 flipH="1">
            <a:off x="7729538" y="2827338"/>
            <a:ext cx="592137" cy="6477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V="1">
            <a:off x="7835900" y="2827338"/>
            <a:ext cx="593725" cy="6477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27" name="矩形 18"/>
          <p:cNvSpPr>
            <a:spLocks noChangeArrowheads="1"/>
          </p:cNvSpPr>
          <p:nvPr/>
        </p:nvSpPr>
        <p:spPr bwMode="auto">
          <a:xfrm>
            <a:off x="1619250" y="2790825"/>
            <a:ext cx="1357313" cy="3571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1640" y="1048040"/>
            <a:ext cx="6480720" cy="3423085"/>
            <a:chOff x="214313" y="1211263"/>
            <a:chExt cx="4598987" cy="342308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14313" y="1211263"/>
              <a:ext cx="4598987" cy="34230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1400" b="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F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endPara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marL="457200" indent="-4572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2400" i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457200" indent="-4572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400" i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endPara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endPara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digit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.lexval</a:t>
              </a:r>
              <a:endPara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3222" name="Line 7"/>
            <p:cNvSpPr>
              <a:spLocks noChangeShapeType="1"/>
            </p:cNvSpPr>
            <p:nvPr/>
          </p:nvSpPr>
          <p:spPr bwMode="auto">
            <a:xfrm>
              <a:off x="231775" y="1571303"/>
              <a:ext cx="45815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93223" name="直接连接符 2"/>
            <p:cNvCxnSpPr>
              <a:cxnSpLocks noChangeShapeType="1"/>
            </p:cNvCxnSpPr>
            <p:nvPr/>
          </p:nvCxnSpPr>
          <p:spPr bwMode="auto">
            <a:xfrm flipH="1">
              <a:off x="572012" y="1211263"/>
              <a:ext cx="1588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93224" name="直接连接符 4"/>
            <p:cNvCxnSpPr>
              <a:cxnSpLocks noChangeShapeType="1"/>
            </p:cNvCxnSpPr>
            <p:nvPr/>
          </p:nvCxnSpPr>
          <p:spPr bwMode="auto">
            <a:xfrm>
              <a:off x="2100263" y="1211263"/>
              <a:ext cx="4745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</p:grpSp>
      <p:sp>
        <p:nvSpPr>
          <p:cNvPr id="4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7"/>
          <p:cNvGrpSpPr/>
          <p:nvPr/>
        </p:nvGrpSpPr>
        <p:grpSpPr bwMode="auto">
          <a:xfrm>
            <a:off x="1568450" y="2055813"/>
            <a:ext cx="3517900" cy="2944812"/>
            <a:chOff x="3371542" y="2780928"/>
            <a:chExt cx="3516546" cy="2944504"/>
          </a:xfrm>
        </p:grpSpPr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5880414" y="2780928"/>
              <a:ext cx="86326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5880414" y="3715867"/>
              <a:ext cx="1007674" cy="360325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5951823" y="4796842"/>
              <a:ext cx="79185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5951823" y="4292070"/>
              <a:ext cx="864855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H="1">
              <a:off x="4913998" y="2923788"/>
              <a:ext cx="963242" cy="25381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 flipH="1">
              <a:off x="4991756" y="3901586"/>
              <a:ext cx="880723" cy="143653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H="1">
              <a:off x="4994930" y="4652394"/>
              <a:ext cx="953720" cy="685728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>
              <a:off x="4994930" y="5227009"/>
              <a:ext cx="953720" cy="18413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179" name="矩形 56"/>
            <p:cNvSpPr>
              <a:spLocks noChangeArrowheads="1"/>
            </p:cNvSpPr>
            <p:nvPr/>
          </p:nvSpPr>
          <p:spPr bwMode="auto">
            <a:xfrm>
              <a:off x="3371542" y="5201612"/>
              <a:ext cx="1620214" cy="52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57"/>
          <p:cNvGrpSpPr/>
          <p:nvPr/>
        </p:nvGrpSpPr>
        <p:grpSpPr bwMode="auto">
          <a:xfrm>
            <a:off x="4057650" y="330200"/>
            <a:ext cx="4171950" cy="2552700"/>
            <a:chOff x="5872829" y="1141583"/>
            <a:chExt cx="4171708" cy="2552806"/>
          </a:xfrm>
        </p:grpSpPr>
        <p:sp>
          <p:nvSpPr>
            <p:cNvPr id="92166" name="矩形 48"/>
            <p:cNvSpPr>
              <a:spLocks noChangeArrowheads="1"/>
            </p:cNvSpPr>
            <p:nvPr/>
          </p:nvSpPr>
          <p:spPr bwMode="auto">
            <a:xfrm>
              <a:off x="5902296" y="2384375"/>
              <a:ext cx="864096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7" name="矩形 49"/>
            <p:cNvSpPr>
              <a:spLocks noChangeArrowheads="1"/>
            </p:cNvSpPr>
            <p:nvPr/>
          </p:nvSpPr>
          <p:spPr bwMode="auto">
            <a:xfrm>
              <a:off x="5872829" y="3334026"/>
              <a:ext cx="985792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8" name="Line 5"/>
            <p:cNvSpPr>
              <a:spLocks noChangeShapeType="1"/>
            </p:cNvSpPr>
            <p:nvPr/>
          </p:nvSpPr>
          <p:spPr bwMode="auto">
            <a:xfrm flipV="1">
              <a:off x="6851798" y="1349950"/>
              <a:ext cx="1584177" cy="11585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9" name="Line 5"/>
            <p:cNvSpPr>
              <a:spLocks noChangeShapeType="1"/>
            </p:cNvSpPr>
            <p:nvPr/>
          </p:nvSpPr>
          <p:spPr bwMode="auto">
            <a:xfrm flipV="1">
              <a:off x="6858621" y="1406352"/>
              <a:ext cx="1522417" cy="2095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矩形 52"/>
            <p:cNvSpPr>
              <a:spLocks noChangeArrowheads="1"/>
            </p:cNvSpPr>
            <p:nvPr/>
          </p:nvSpPr>
          <p:spPr bwMode="auto">
            <a:xfrm>
              <a:off x="8423580" y="1141583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语法制导翻译的基本思想</a:t>
            </a:r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857250"/>
            <a:ext cx="8002587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780" indent="-2717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380" indent="-2717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如何表示语义信息？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语义属性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，用来表示语法成分对应的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如何计算语义属性？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文法符号的语义属性值是用与文法符号所在产生式（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）相关联的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来计算的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对于给定的输入串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，构建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的语法分析树，并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与产生式（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）相关联的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语义规则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分析树中各结点对应的</a:t>
            </a:r>
            <a:r>
              <a:rPr lang="zh-CN" altLang="en-US" sz="2400" dirty="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语义属性值</a:t>
            </a:r>
            <a:endParaRPr lang="en-US" altLang="zh-CN" sz="2400" dirty="0">
              <a:solidFill>
                <a:srgbClr val="2D83F4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755650" y="987425"/>
            <a:ext cx="1285875" cy="714375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例</a:t>
            </a:r>
            <a:endParaRPr lang="zh-CN" altLang="en-US" sz="3000" b="1">
              <a:solidFill>
                <a:schemeClr val="tx1"/>
              </a:solidFill>
            </a:endParaRPr>
          </a:p>
        </p:txBody>
      </p:sp>
      <p:sp>
        <p:nvSpPr>
          <p:cNvPr id="3687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属性的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endParaRPr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411413" y="1087438"/>
            <a:ext cx="4249737" cy="3341687"/>
            <a:chOff x="6304185" y="526505"/>
            <a:chExt cx="4250229" cy="334245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6304185" y="526505"/>
              <a:ext cx="4231177" cy="3342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400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LM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A.i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M.i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L.s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A.s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M.s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QR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R.i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A.i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Q.i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R.s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A.s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Q.s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304185" y="952053"/>
              <a:ext cx="423117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039523" y="526505"/>
              <a:ext cx="0" cy="33424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23237" y="2420826"/>
              <a:ext cx="423117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"/>
          <p:cNvGrpSpPr/>
          <p:nvPr/>
        </p:nvGrpSpPr>
        <p:grpSpPr bwMode="auto">
          <a:xfrm>
            <a:off x="2395538" y="2598738"/>
            <a:ext cx="2405062" cy="2444750"/>
            <a:chOff x="2395571" y="2599414"/>
            <a:chExt cx="2405374" cy="2444578"/>
          </a:xfrm>
        </p:grpSpPr>
        <p:sp>
          <p:nvSpPr>
            <p:cNvPr id="94225" name="矩形 48"/>
            <p:cNvSpPr>
              <a:spLocks noChangeArrowheads="1"/>
            </p:cNvSpPr>
            <p:nvPr/>
          </p:nvSpPr>
          <p:spPr bwMode="auto">
            <a:xfrm>
              <a:off x="4222968" y="2599414"/>
              <a:ext cx="577977" cy="342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6" name="矩形 49"/>
            <p:cNvSpPr>
              <a:spLocks noChangeArrowheads="1"/>
            </p:cNvSpPr>
            <p:nvPr/>
          </p:nvSpPr>
          <p:spPr bwMode="auto">
            <a:xfrm>
              <a:off x="4222968" y="4018367"/>
              <a:ext cx="577977" cy="38191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7" name="Line 5"/>
            <p:cNvSpPr>
              <a:spLocks noChangeShapeType="1"/>
            </p:cNvSpPr>
            <p:nvPr/>
          </p:nvSpPr>
          <p:spPr bwMode="auto">
            <a:xfrm flipV="1">
              <a:off x="3563888" y="2743030"/>
              <a:ext cx="678103" cy="17777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8" name="Line 5"/>
            <p:cNvSpPr>
              <a:spLocks noChangeShapeType="1"/>
            </p:cNvSpPr>
            <p:nvPr/>
          </p:nvSpPr>
          <p:spPr bwMode="auto">
            <a:xfrm flipV="1">
              <a:off x="3563888" y="4110014"/>
              <a:ext cx="659080" cy="4107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9" name="矩形 52"/>
            <p:cNvSpPr>
              <a:spLocks noChangeArrowheads="1"/>
            </p:cNvSpPr>
            <p:nvPr/>
          </p:nvSpPr>
          <p:spPr bwMode="auto">
            <a:xfrm>
              <a:off x="2395571" y="4520772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98475" y="1604963"/>
            <a:ext cx="4318000" cy="2335212"/>
            <a:chOff x="499244" y="1604535"/>
            <a:chExt cx="4317552" cy="2335367"/>
          </a:xfrm>
        </p:grpSpPr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4223133" y="1604535"/>
              <a:ext cx="525408" cy="411189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4212022" y="2130032"/>
              <a:ext cx="604774" cy="357212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4212022" y="3581103"/>
              <a:ext cx="552393" cy="358799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4212022" y="3085770"/>
              <a:ext cx="552393" cy="390551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2042134" y="1814099"/>
              <a:ext cx="2180999" cy="504859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2042134" y="2334833"/>
              <a:ext cx="2104807" cy="1270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042134" y="2364997"/>
              <a:ext cx="2180999" cy="900173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42134" y="2347534"/>
              <a:ext cx="2180999" cy="1435195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4224" name="矩形 56"/>
            <p:cNvSpPr>
              <a:spLocks noChangeArrowheads="1"/>
            </p:cNvSpPr>
            <p:nvPr/>
          </p:nvSpPr>
          <p:spPr bwMode="auto">
            <a:xfrm>
              <a:off x="499244" y="2046076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37225" y="35036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endParaRPr lang="zh-CN" altLang="en-US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/>
          <p:cNvSpPr txBox="1"/>
          <p:nvPr/>
        </p:nvSpPr>
        <p:spPr bwMode="auto">
          <a:xfrm>
            <a:off x="755650" y="268289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虚属性</a:t>
            </a:r>
            <a:endParaRPr lang="zh-CN" altLang="en-US" sz="3000" i="1" dirty="0">
              <a:solidFill>
                <a:prstClr val="black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436" name="组合 5"/>
          <p:cNvGrpSpPr/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943837" y="2411171"/>
            <a:ext cx="2325532" cy="3000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E.val = ADD( E</a:t>
            </a:r>
            <a:r>
              <a:rPr lang="nn-NO" altLang="zh-CN" sz="1350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nn-NO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.val , T.val )</a:t>
            </a:r>
            <a:endParaRPr lang="nn-NO" altLang="zh-CN" sz="1350" b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3837" y="3014333"/>
            <a:ext cx="2325532" cy="3000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T.val = MUL(T</a:t>
            </a:r>
            <a:r>
              <a:rPr lang="fr-FR" altLang="zh-CN" sz="1350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350" b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val ,  F.val)</a:t>
            </a:r>
            <a:endParaRPr lang="zh-CN" altLang="en-US" sz="1350" b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6"/>
          <p:cNvGrpSpPr/>
          <p:nvPr/>
        </p:nvGrpSpPr>
        <p:grpSpPr bwMode="auto">
          <a:xfrm>
            <a:off x="376239" y="1737078"/>
            <a:ext cx="4484688" cy="2554545"/>
            <a:chOff x="146153" y="1542256"/>
            <a:chExt cx="4485280" cy="2554802"/>
          </a:xfrm>
        </p:grpSpPr>
        <p:sp>
          <p:nvSpPr>
            <p:cNvPr id="18" name="矩形 17"/>
            <p:cNvSpPr/>
            <p:nvPr/>
          </p:nvSpPr>
          <p:spPr bwMode="auto">
            <a:xfrm>
              <a:off x="146153" y="1542256"/>
              <a:ext cx="4485280" cy="2554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338362" y="1344628"/>
            <a:ext cx="1268412" cy="3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</a:pPr>
            <a:r>
              <a:rPr kumimoji="1"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9443" y="919098"/>
            <a:ext cx="1047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9802" y="2051402"/>
            <a:ext cx="1466079" cy="35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24" name="AutoShape 48"/>
          <p:cNvSpPr/>
          <p:nvPr/>
        </p:nvSpPr>
        <p:spPr bwMode="auto">
          <a:xfrm>
            <a:off x="3274887" y="1088651"/>
            <a:ext cx="1958975" cy="322263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 anchor="ctr"/>
          <a:lstStyle/>
          <a:p>
            <a:pPr defTabSz="914400" eaLnBrk="1" hangingPunct="1">
              <a:defRPr/>
            </a:pPr>
            <a:r>
              <a:rPr lang="zh-CN" altLang="en-US" sz="20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副作用</a:t>
            </a:r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Side effect</a:t>
            </a:r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600" i="1" dirty="0">
              <a:solidFill>
                <a:prstClr val="whit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/>
      <p:bldP spid="23" grpId="0"/>
      <p:bldP spid="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/>
          <p:cNvSpPr txBox="1"/>
          <p:nvPr/>
        </p:nvSpPr>
        <p:spPr bwMode="auto">
          <a:xfrm>
            <a:off x="755650" y="268289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虚属性</a:t>
            </a:r>
            <a:endParaRPr lang="zh-CN" altLang="en-US" sz="3000" i="1" dirty="0">
              <a:solidFill>
                <a:prstClr val="black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436" name="组合 5"/>
          <p:cNvGrpSpPr/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9438" name="组合 6"/>
          <p:cNvGrpSpPr/>
          <p:nvPr/>
        </p:nvGrpSpPr>
        <p:grpSpPr bwMode="auto">
          <a:xfrm>
            <a:off x="376239" y="1737078"/>
            <a:ext cx="4484688" cy="2554545"/>
            <a:chOff x="146153" y="1542256"/>
            <a:chExt cx="4485280" cy="2554802"/>
          </a:xfrm>
        </p:grpSpPr>
        <p:sp>
          <p:nvSpPr>
            <p:cNvPr id="52" name="矩形 51"/>
            <p:cNvSpPr/>
            <p:nvPr/>
          </p:nvSpPr>
          <p:spPr bwMode="auto">
            <a:xfrm>
              <a:off x="146153" y="1542256"/>
              <a:ext cx="4485280" cy="2554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40" name="Text Box 45"/>
          <p:cNvSpPr txBox="1">
            <a:spLocks noChangeArrowheads="1"/>
          </p:cNvSpPr>
          <p:nvPr/>
        </p:nvSpPr>
        <p:spPr bwMode="auto">
          <a:xfrm>
            <a:off x="338362" y="1344628"/>
            <a:ext cx="1268412" cy="3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</a:pPr>
            <a:r>
              <a:rPr kumimoji="1"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14901" y="-71062"/>
            <a:ext cx="3887787" cy="4807789"/>
            <a:chOff x="6553201" y="-94750"/>
            <a:chExt cx="5183716" cy="6410385"/>
          </a:xfrm>
        </p:grpSpPr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6597652" y="5810752"/>
              <a:ext cx="212887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6553201" y="4858252"/>
              <a:ext cx="1367367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 flipV="1">
              <a:off x="7272867" y="5471584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7272867" y="439208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627284" y="3810500"/>
              <a:ext cx="129328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kumimoji="1" lang="en-US" altLang="zh-CN" sz="2000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8280401" y="4858252"/>
              <a:ext cx="212887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9072033" y="4392084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8307917" y="3810500"/>
              <a:ext cx="12954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7035800" y="2667501"/>
              <a:ext cx="22098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7135284" y="3302001"/>
              <a:ext cx="990600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8136467" y="3310467"/>
              <a:ext cx="935567" cy="5037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7992534" y="3886200"/>
              <a:ext cx="359833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8136467" y="331046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V="1">
              <a:off x="8178800" y="227541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9215968" y="1714501"/>
              <a:ext cx="4572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9577917" y="3810500"/>
              <a:ext cx="21590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10655300" y="331046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9927168" y="2667501"/>
              <a:ext cx="15621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0079568" y="1715001"/>
              <a:ext cx="1250951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=4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V="1">
              <a:off x="10655300" y="2159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8593668" y="719109"/>
              <a:ext cx="1786467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=19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H="1">
              <a:off x="8136467" y="1293284"/>
              <a:ext cx="1151467" cy="440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9359900" y="129328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9359901" y="1293284"/>
              <a:ext cx="1316567" cy="3788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9355668" y="-94750"/>
              <a:ext cx="1676400" cy="5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 flipH="1" flipV="1">
              <a:off x="10153651" y="429685"/>
              <a:ext cx="575733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10801352" y="717551"/>
              <a:ext cx="457200" cy="504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9721851" y="429685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V="1">
              <a:off x="7501467" y="5471584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 flipV="1">
              <a:off x="7501467" y="4392084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9213851" y="4392084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 flipV="1">
              <a:off x="6974417" y="3325285"/>
              <a:ext cx="838200" cy="484716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flipH="1" flipV="1">
              <a:off x="8352368" y="3310467"/>
              <a:ext cx="791633" cy="43391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 flipV="1">
              <a:off x="8329084" y="2275417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 flipV="1">
              <a:off x="10801351" y="3382433"/>
              <a:ext cx="0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10801351" y="2230967"/>
              <a:ext cx="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 flipV="1">
              <a:off x="7992534" y="1293284"/>
              <a:ext cx="935567" cy="38100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 flipH="1" flipV="1">
              <a:off x="9721851" y="1223433"/>
              <a:ext cx="1153583" cy="366184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V="1">
              <a:off x="9287933" y="357717"/>
              <a:ext cx="577851" cy="23706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7260168" y="1715001"/>
              <a:ext cx="1748367" cy="5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322264" y="4358040"/>
            <a:ext cx="4572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ts val="21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ts val="21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9443" y="919098"/>
            <a:ext cx="1047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defTabSz="914400"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虚属性</a:t>
            </a:r>
            <a:endParaRPr lang="zh-CN" altLang="en-US" sz="3000" i="1" dirty="0">
              <a:solidFill>
                <a:prstClr val="black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47" name="Text Box 45"/>
          <p:cNvSpPr txBox="1">
            <a:spLocks noChangeArrowheads="1"/>
          </p:cNvSpPr>
          <p:nvPr/>
        </p:nvSpPr>
        <p:spPr bwMode="auto">
          <a:xfrm>
            <a:off x="445181" y="1433168"/>
            <a:ext cx="1268412" cy="3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</a:pPr>
            <a:r>
              <a:rPr kumimoji="1"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48" name="组合 2"/>
          <p:cNvGrpSpPr/>
          <p:nvPr/>
        </p:nvGrpSpPr>
        <p:grpSpPr bwMode="auto">
          <a:xfrm>
            <a:off x="445181" y="1827753"/>
            <a:ext cx="4573587" cy="2524891"/>
            <a:chOff x="285750" y="1211262"/>
            <a:chExt cx="4598988" cy="2525658"/>
          </a:xfrm>
        </p:grpSpPr>
        <p:sp>
          <p:nvSpPr>
            <p:cNvPr id="5734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5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L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int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real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type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real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id   	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(5)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id       	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addtype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lexeme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52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61453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" name="直接连接符 7"/>
          <p:cNvCxnSpPr/>
          <p:nvPr/>
        </p:nvCxnSpPr>
        <p:spPr>
          <a:xfrm>
            <a:off x="867455" y="1859504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9443" y="919098"/>
            <a:ext cx="1047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5747" y="3594419"/>
            <a:ext cx="2783020" cy="35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0319" y="4001327"/>
            <a:ext cx="2783020" cy="35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51" name="矩形 76"/>
          <p:cNvSpPr>
            <a:spLocks noChangeArrowheads="1"/>
          </p:cNvSpPr>
          <p:nvPr/>
        </p:nvSpPr>
        <p:spPr bwMode="auto">
          <a:xfrm>
            <a:off x="415229" y="4449880"/>
            <a:ext cx="2378075" cy="61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ts val="18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ts val="18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33956" y="1683883"/>
            <a:ext cx="3233867" cy="2518177"/>
            <a:chOff x="7111941" y="2245177"/>
            <a:chExt cx="4311822" cy="3357569"/>
          </a:xfrm>
        </p:grpSpPr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7797913" y="3022636"/>
              <a:ext cx="593725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type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8936735" y="3001204"/>
              <a:ext cx="510491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tailEnd type="none" w="lg" len="lg"/>
            </a:ln>
          </p:spPr>
          <p:txBody>
            <a:bodyPr wrap="square" lIns="50625" tIns="26325" rIns="50625" bIns="26325" anchor="ctr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inh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7970984" y="3674304"/>
              <a:ext cx="546067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tailEnd type="none" w="lg" len="lg"/>
            </a:ln>
          </p:spPr>
          <p:txBody>
            <a:bodyPr wrap="square" lIns="50625" tIns="26325" rIns="50625" bIns="26325" anchor="ctr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inh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7111941" y="4437891"/>
              <a:ext cx="617709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tailEnd type="none" w="lg" len="lg"/>
            </a:ln>
          </p:spPr>
          <p:txBody>
            <a:bodyPr wrap="square" lIns="50625" tIns="26325" rIns="50625" bIns="26325" anchor="ctr">
              <a:spAutoFit/>
            </a:bodyPr>
            <a:lstStyle/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inh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Freeform 60"/>
            <p:cNvSpPr/>
            <p:nvPr/>
          </p:nvSpPr>
          <p:spPr bwMode="auto">
            <a:xfrm>
              <a:off x="8031275" y="2946854"/>
              <a:ext cx="1133475" cy="106363"/>
            </a:xfrm>
            <a:custGeom>
              <a:avLst/>
              <a:gdLst>
                <a:gd name="T0" fmla="*/ 0 w 453"/>
                <a:gd name="T1" fmla="*/ 2147483646 h 136"/>
                <a:gd name="T2" fmla="*/ 2147483646 w 453"/>
                <a:gd name="T3" fmla="*/ 0 h 136"/>
                <a:gd name="T4" fmla="*/ 2147483646 w 453"/>
                <a:gd name="T5" fmla="*/ 2147483646 h 136"/>
                <a:gd name="T6" fmla="*/ 0 60000 65536"/>
                <a:gd name="T7" fmla="*/ 0 60000 65536"/>
                <a:gd name="T8" fmla="*/ 0 60000 65536"/>
                <a:gd name="T9" fmla="*/ 0 w 453"/>
                <a:gd name="T10" fmla="*/ 0 h 136"/>
                <a:gd name="T11" fmla="*/ 453 w 45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36">
                  <a:moveTo>
                    <a:pt x="0" y="136"/>
                  </a:moveTo>
                  <a:cubicBezTo>
                    <a:pt x="53" y="68"/>
                    <a:pt x="106" y="0"/>
                    <a:pt x="181" y="0"/>
                  </a:cubicBezTo>
                  <a:cubicBezTo>
                    <a:pt x="256" y="0"/>
                    <a:pt x="354" y="68"/>
                    <a:pt x="453" y="136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 flipH="1">
              <a:off x="8391638" y="3351667"/>
              <a:ext cx="914400" cy="39687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58" name="Freeform 62"/>
            <p:cNvSpPr/>
            <p:nvPr/>
          </p:nvSpPr>
          <p:spPr bwMode="auto">
            <a:xfrm>
              <a:off x="9340963" y="3272292"/>
              <a:ext cx="323850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 flipV="1">
              <a:off x="9709263" y="3326267"/>
              <a:ext cx="1003300" cy="41910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0423638" y="3723517"/>
              <a:ext cx="1000125" cy="378663"/>
            </a:xfrm>
            <a:prstGeom prst="rect">
              <a:avLst/>
            </a:prstGeom>
            <a:noFill/>
            <a:ln w="9525">
              <a:noFill/>
              <a:miter lim="800000"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lexeme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66"/>
            <p:cNvSpPr>
              <a:spLocks noChangeShapeType="1"/>
            </p:cNvSpPr>
            <p:nvPr/>
          </p:nvSpPr>
          <p:spPr bwMode="auto">
            <a:xfrm flipH="1">
              <a:off x="7582013" y="3991429"/>
              <a:ext cx="830262" cy="41433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9545750" y="4456147"/>
              <a:ext cx="949325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lexeme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 flipH="1" flipV="1">
              <a:off x="8805975" y="4024767"/>
              <a:ext cx="955675" cy="4127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4" name="Freeform 72"/>
            <p:cNvSpPr/>
            <p:nvPr/>
          </p:nvSpPr>
          <p:spPr bwMode="auto">
            <a:xfrm>
              <a:off x="8409100" y="3973967"/>
              <a:ext cx="325438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5" name="Freeform 82"/>
            <p:cNvSpPr/>
            <p:nvPr/>
          </p:nvSpPr>
          <p:spPr bwMode="auto">
            <a:xfrm>
              <a:off x="7689963" y="4761367"/>
              <a:ext cx="325437" cy="115887"/>
            </a:xfrm>
            <a:custGeom>
              <a:avLst/>
              <a:gdLst>
                <a:gd name="T0" fmla="*/ 0 w 273"/>
                <a:gd name="T1" fmla="*/ 2147483646 h 97"/>
                <a:gd name="T2" fmla="*/ 2147483646 w 273"/>
                <a:gd name="T3" fmla="*/ 2147483646 h 97"/>
                <a:gd name="T4" fmla="*/ 2147483646 w 273"/>
                <a:gd name="T5" fmla="*/ 0 h 97"/>
                <a:gd name="T6" fmla="*/ 0 60000 65536"/>
                <a:gd name="T7" fmla="*/ 0 60000 65536"/>
                <a:gd name="T8" fmla="*/ 0 60000 65536"/>
                <a:gd name="T9" fmla="*/ 0 w 273"/>
                <a:gd name="T10" fmla="*/ 0 h 97"/>
                <a:gd name="T11" fmla="*/ 273 w 27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97">
                  <a:moveTo>
                    <a:pt x="0" y="45"/>
                  </a:moveTo>
                  <a:cubicBezTo>
                    <a:pt x="46" y="71"/>
                    <a:pt x="92" y="97"/>
                    <a:pt x="137" y="90"/>
                  </a:cubicBezTo>
                  <a:cubicBezTo>
                    <a:pt x="182" y="83"/>
                    <a:pt x="227" y="41"/>
                    <a:pt x="273" y="0"/>
                  </a:cubicBezTo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stealth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8010638" y="5223703"/>
              <a:ext cx="912812" cy="378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tailEnd type="none" w="lg" len="lg"/>
            </a:ln>
          </p:spPr>
          <p:txBody>
            <a:bodyPr lIns="50625" tIns="26325" rIns="50625" bIns="26325" anchor="ctr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b="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lexeme</a:t>
              </a:r>
              <a:endParaRPr kumimoji="1" lang="en-US" altLang="zh-CN" sz="1500" b="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Line 84"/>
            <p:cNvSpPr>
              <a:spLocks noChangeShapeType="1"/>
            </p:cNvSpPr>
            <p:nvPr/>
          </p:nvSpPr>
          <p:spPr bwMode="auto">
            <a:xfrm flipV="1">
              <a:off x="8121763" y="4839154"/>
              <a:ext cx="0" cy="3238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 flipV="1">
              <a:off x="7955075" y="3354842"/>
              <a:ext cx="0" cy="24765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 lIns="51435" tIns="25718" rIns="51435" bIns="25718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grpSp>
          <p:nvGrpSpPr>
            <p:cNvPr id="69" name="组合 74"/>
            <p:cNvGrpSpPr/>
            <p:nvPr/>
          </p:nvGrpSpPr>
          <p:grpSpPr bwMode="auto">
            <a:xfrm>
              <a:off x="7423263" y="2245177"/>
              <a:ext cx="3201987" cy="3357569"/>
              <a:chOff x="5072066" y="857236"/>
              <a:chExt cx="3201591" cy="3357592"/>
            </a:xfrm>
          </p:grpSpPr>
          <p:sp>
            <p:nvSpPr>
              <p:cNvPr id="70" name="Text Box 16"/>
              <p:cNvSpPr txBox="1">
                <a:spLocks noChangeArrowheads="1"/>
              </p:cNvSpPr>
              <p:nvPr/>
            </p:nvSpPr>
            <p:spPr bwMode="auto">
              <a:xfrm>
                <a:off x="7029453" y="2352665"/>
                <a:ext cx="342900" cy="378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zh-CN" altLang="en-US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，</a:t>
                </a:r>
                <a:endParaRPr kumimoji="1" lang="zh-CN" altLang="en-US" sz="15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7733113" y="2324088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id</a:t>
                </a:r>
                <a:endParaRPr kumimoji="1" lang="en-US" altLang="zh-CN" sz="15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6921107" y="1621582"/>
                <a:ext cx="432197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1500" i="1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Line 24"/>
              <p:cNvSpPr>
                <a:spLocks noChangeShapeType="1"/>
              </p:cNvSpPr>
              <p:nvPr/>
            </p:nvSpPr>
            <p:spPr bwMode="auto">
              <a:xfrm>
                <a:off x="7153707" y="2013336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Line 25"/>
              <p:cNvSpPr>
                <a:spLocks noChangeShapeType="1"/>
              </p:cNvSpPr>
              <p:nvPr/>
            </p:nvSpPr>
            <p:spPr bwMode="auto">
              <a:xfrm>
                <a:off x="7137801" y="2013336"/>
                <a:ext cx="827484" cy="3107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Rectangle 26"/>
              <p:cNvSpPr>
                <a:spLocks noChangeArrowheads="1"/>
              </p:cNvSpPr>
              <p:nvPr/>
            </p:nvSpPr>
            <p:spPr bwMode="auto">
              <a:xfrm>
                <a:off x="6000760" y="857236"/>
                <a:ext cx="432197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1500" i="1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Text Box 28"/>
              <p:cNvSpPr txBox="1">
                <a:spLocks noChangeArrowheads="1"/>
              </p:cNvSpPr>
              <p:nvPr/>
            </p:nvSpPr>
            <p:spPr bwMode="auto">
              <a:xfrm>
                <a:off x="5193510" y="1621621"/>
                <a:ext cx="342900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sz="1500" i="1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Line 29"/>
              <p:cNvSpPr>
                <a:spLocks noChangeShapeType="1"/>
              </p:cNvSpPr>
              <p:nvPr/>
            </p:nvSpPr>
            <p:spPr bwMode="auto">
              <a:xfrm flipH="1">
                <a:off x="5301856" y="1214428"/>
                <a:ext cx="913218" cy="434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6004326" y="2285996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1500" i="1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Text Box 46"/>
              <p:cNvSpPr txBox="1">
                <a:spLocks noChangeArrowheads="1"/>
              </p:cNvSpPr>
              <p:nvPr/>
            </p:nvSpPr>
            <p:spPr bwMode="auto">
              <a:xfrm>
                <a:off x="6111482" y="3055133"/>
                <a:ext cx="342900" cy="378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zh-CN" altLang="en-US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，</a:t>
                </a:r>
                <a:endParaRPr kumimoji="1" lang="zh-CN" altLang="en-US" sz="15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6816332" y="3051559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id</a:t>
                </a:r>
                <a:endParaRPr kumimoji="1" lang="en-US" altLang="zh-CN" sz="15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>
                <a:off x="6219828" y="2689611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>
                <a:off x="6219828" y="2689611"/>
                <a:ext cx="809625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Rectangle 51"/>
              <p:cNvSpPr>
                <a:spLocks noChangeArrowheads="1"/>
              </p:cNvSpPr>
              <p:nvPr/>
            </p:nvSpPr>
            <p:spPr bwMode="auto">
              <a:xfrm>
                <a:off x="5230420" y="3057512"/>
                <a:ext cx="540544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zh-CN" sz="1500" i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1500" i="1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 Box 52"/>
              <p:cNvSpPr txBox="1">
                <a:spLocks noChangeArrowheads="1"/>
              </p:cNvSpPr>
              <p:nvPr/>
            </p:nvSpPr>
            <p:spPr bwMode="auto">
              <a:xfrm>
                <a:off x="5338766" y="3836163"/>
                <a:ext cx="504825" cy="378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id</a:t>
                </a:r>
                <a:endParaRPr kumimoji="1" lang="en-US" altLang="zh-CN" sz="15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Line 53"/>
              <p:cNvSpPr>
                <a:spLocks noChangeShapeType="1"/>
              </p:cNvSpPr>
              <p:nvPr/>
            </p:nvSpPr>
            <p:spPr bwMode="auto">
              <a:xfrm>
                <a:off x="5500691" y="3514734"/>
                <a:ext cx="0" cy="342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23"/>
              <p:cNvSpPr>
                <a:spLocks noChangeShapeType="1"/>
              </p:cNvSpPr>
              <p:nvPr/>
            </p:nvSpPr>
            <p:spPr bwMode="auto">
              <a:xfrm flipH="1">
                <a:off x="6382945" y="2013336"/>
                <a:ext cx="788194" cy="339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48"/>
              <p:cNvSpPr>
                <a:spLocks noChangeShapeType="1"/>
              </p:cNvSpPr>
              <p:nvPr/>
            </p:nvSpPr>
            <p:spPr bwMode="auto">
              <a:xfrm flipH="1">
                <a:off x="5479259" y="2689611"/>
                <a:ext cx="719138" cy="3679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70"/>
              <p:cNvSpPr txBox="1">
                <a:spLocks noChangeArrowheads="1"/>
              </p:cNvSpPr>
              <p:nvPr/>
            </p:nvSpPr>
            <p:spPr bwMode="auto">
              <a:xfrm>
                <a:off x="5072066" y="2193088"/>
                <a:ext cx="611981" cy="378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50625" tIns="26325" rIns="50625" bIns="26325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1" lang="en-US" altLang="zh-CN" sz="150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real</a:t>
                </a:r>
                <a:endParaRPr kumimoji="1" lang="en-US" altLang="zh-CN" sz="15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Line 71"/>
              <p:cNvSpPr>
                <a:spLocks noChangeShapeType="1"/>
              </p:cNvSpPr>
              <p:nvPr/>
            </p:nvSpPr>
            <p:spPr bwMode="auto">
              <a:xfrm>
                <a:off x="5335195" y="2000246"/>
                <a:ext cx="1190" cy="247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  <p:sp>
            <p:nvSpPr>
              <p:cNvPr id="90" name="Line 27"/>
              <p:cNvSpPr>
                <a:spLocks noChangeShapeType="1"/>
              </p:cNvSpPr>
              <p:nvPr/>
            </p:nvSpPr>
            <p:spPr bwMode="auto">
              <a:xfrm flipH="1" flipV="1">
                <a:off x="6215074" y="1214427"/>
                <a:ext cx="871530" cy="434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0625" tIns="26325" rIns="50625" bIns="26325" anchor="ctr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b="0">
                  <a:solidFill>
                    <a:prstClr val="black"/>
                  </a:solidFill>
                  <a:latin typeface="Candara" panose="020E0502030303020204"/>
                  <a:ea typeface="华文楷体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625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  <a:endParaRPr lang="en-US" altLang="zh-CN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  <a:endParaRPr lang="en-US" altLang="zh-CN" sz="19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9626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01613" y="2160588"/>
            <a:ext cx="1274762" cy="771525"/>
          </a:xfrm>
        </p:spPr>
        <p:txBody>
          <a:bodyPr/>
          <a:lstStyle/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sz="50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语法制导翻译方案</a:t>
            </a:r>
            <a:r>
              <a:rPr kumimoji="1"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kumimoji="1" lang="zh-CN" altLang="en-US" sz="3000" i="1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1938" y="2532063"/>
            <a:ext cx="4278312" cy="241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63855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7080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39825" indent="-303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2730" indent="-303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8180" indent="-303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44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16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88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endParaRPr lang="en-US" altLang="zh-CN" sz="24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id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785813"/>
            <a:ext cx="8486775" cy="11430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415" indent="-272415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语法制导翻译方案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是在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产生式右部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中嵌入了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程序片段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语义动作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endParaRPr kumimoji="1" lang="en-US" altLang="zh-CN" sz="28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785814"/>
            <a:ext cx="8715375" cy="3225800"/>
          </a:xfrm>
        </p:spPr>
        <p:txBody>
          <a:bodyPr/>
          <a:lstStyle/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1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100" b="1" dirty="0">
                <a:solidFill>
                  <a:schemeClr val="tx1"/>
                </a:solidFill>
                <a:cs typeface="Times New Roman" panose="02020603050405020304" pitchFamily="18" charset="0"/>
              </a:rPr>
              <a:t>定义了各属性的计算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anose="02020603050405020304" pitchFamily="18" charset="0"/>
              </a:rPr>
              <a:t>方法</a:t>
            </a:r>
            <a:r>
              <a:rPr lang="zh-CN" altLang="en-US" sz="21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anose="02020603050405020304" pitchFamily="18" charset="0"/>
              </a:rPr>
              <a:t>规则</a:t>
            </a:r>
            <a:r>
              <a:rPr lang="zh-CN" altLang="en-US" sz="21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1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1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进一步明确了各属性的计算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anose="02020603050405020304" pitchFamily="18" charset="0"/>
              </a:rPr>
              <a:t>时机</a:t>
            </a:r>
            <a:r>
              <a:rPr lang="zh-CN" altLang="en-US" sz="21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（计算</a:t>
            </a:r>
            <a:r>
              <a:rPr lang="zh-CN" altLang="en-US" sz="2100" b="1" dirty="0">
                <a:solidFill>
                  <a:srgbClr val="0000FF"/>
                </a:solidFill>
                <a:cs typeface="Times New Roman" panose="02020603050405020304" pitchFamily="18" charset="0"/>
              </a:rPr>
              <a:t>顺序</a:t>
            </a:r>
            <a:r>
              <a:rPr lang="zh-CN" altLang="en-US" sz="21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2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3000" spc="2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可以看作是</a:t>
            </a:r>
            <a:r>
              <a:rPr lang="en-US" altLang="zh-CN" sz="3000" spc="2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2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的具体实施方案</a:t>
            </a:r>
            <a:endParaRPr kumimoji="1"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53535" y="3123180"/>
            <a:ext cx="4890221" cy="14282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*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15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15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57175" indent="-257175" defTabSz="685800" eaLnBrk="1" fontAlgn="auto" hangingPunct="1">
              <a:spcAft>
                <a:spcPts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500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8380" y="2558465"/>
            <a:ext cx="3668213" cy="2452435"/>
            <a:chOff x="214315" y="1211263"/>
            <a:chExt cx="2603115" cy="245243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4315" y="1211263"/>
              <a:ext cx="2603115" cy="245243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sz="15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marL="457200" indent="-457200"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15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5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=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457200" indent="-457200"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15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endParaRPr kumimoji="1"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1875"/>
                </a:lnSpc>
                <a:spcBef>
                  <a:spcPct val="50000"/>
                </a:spcBef>
                <a:defRPr/>
              </a:pP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15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  </a:t>
              </a:r>
              <a:r>
                <a:rPr kumimoji="1"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15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digit</a:t>
              </a:r>
              <a:r>
                <a:rPr lang="en-US" altLang="zh-CN" sz="15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.lexval</a:t>
              </a:r>
              <a:endParaRPr kumimoji="1"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31775" y="1519346"/>
              <a:ext cx="25856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接连接符 2"/>
            <p:cNvCxnSpPr>
              <a:cxnSpLocks noChangeShapeType="1"/>
            </p:cNvCxnSpPr>
            <p:nvPr/>
          </p:nvCxnSpPr>
          <p:spPr bwMode="auto">
            <a:xfrm>
              <a:off x="442544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10" name="直接连接符 4"/>
            <p:cNvCxnSpPr>
              <a:cxnSpLocks noChangeShapeType="1"/>
            </p:cNvCxnSpPr>
            <p:nvPr/>
          </p:nvCxnSpPr>
          <p:spPr bwMode="auto">
            <a:xfrm>
              <a:off x="1276742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</p:grpSp>
      <p:sp>
        <p:nvSpPr>
          <p:cNvPr id="16" name="矩形 15"/>
          <p:cNvSpPr/>
          <p:nvPr/>
        </p:nvSpPr>
        <p:spPr>
          <a:xfrm>
            <a:off x="1424830" y="2231950"/>
            <a:ext cx="770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lang="zh-CN" altLang="en-US" sz="105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1020" y="2776931"/>
            <a:ext cx="83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105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8645" y="8112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rPr>
              <a:t>怎么算？</a:t>
            </a:r>
            <a:endParaRPr lang="zh-CN" altLang="en-US" dirty="0">
              <a:solidFill>
                <a:srgbClr val="FF0000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96525" y="1279446"/>
            <a:ext cx="2190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rPr>
              <a:t>怎么算？</a:t>
            </a:r>
            <a:r>
              <a:rPr lang="en-US" altLang="zh-CN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rPr>
              <a:t>+ </a:t>
            </a:r>
            <a:r>
              <a:rPr lang="zh-CN" altLang="en-US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rPr>
              <a:t>何时算？</a:t>
            </a:r>
            <a:endParaRPr lang="zh-CN" altLang="en-US" dirty="0">
              <a:solidFill>
                <a:srgbClr val="FF0000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1" name="标注: 弯曲线形(无边框) 10"/>
          <p:cNvSpPr/>
          <p:nvPr/>
        </p:nvSpPr>
        <p:spPr>
          <a:xfrm>
            <a:off x="6642387" y="1900598"/>
            <a:ext cx="1999280" cy="42133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870"/>
              <a:gd name="adj6" fmla="val -31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无循环依赖</a:t>
            </a:r>
            <a:r>
              <a:rPr lang="en-US" altLang="zh-CN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350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endParaRPr lang="en-US" altLang="zh-CN" sz="1350" dirty="0">
              <a:solidFill>
                <a:prstClr val="white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9" grpId="0"/>
      <p:bldP spid="3" grpId="0"/>
      <p:bldP spid="14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2262" y="958850"/>
            <a:ext cx="8821738" cy="3225800"/>
          </a:xfrm>
        </p:spPr>
        <p:txBody>
          <a:bodyPr/>
          <a:lstStyle/>
          <a:p>
            <a:pPr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本节主要关注如何使用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来实现两类重要的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，因为在这两种情况下，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可在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语法分析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过程中实现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defRPr/>
            </a:pPr>
            <a:endParaRPr kumimoji="1"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50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两类重要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28625" y="857250"/>
            <a:ext cx="84296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将一个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转换为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的方法：将每个语义动作都放在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产生式的最后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697538" y="2386013"/>
            <a:ext cx="130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25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indent="0">
              <a:spcBef>
                <a:spcPct val="20000"/>
              </a:spcBef>
              <a:buSzPct val="10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SDT</a:t>
            </a:r>
            <a:endParaRPr lang="en-US" altLang="zh-CN" sz="2000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组合 7"/>
          <p:cNvGrpSpPr/>
          <p:nvPr/>
        </p:nvGrpSpPr>
        <p:grpSpPr bwMode="auto">
          <a:xfrm>
            <a:off x="357188" y="2511425"/>
            <a:ext cx="4232275" cy="2338388"/>
            <a:chOff x="1376363" y="3787775"/>
            <a:chExt cx="4232275" cy="2338388"/>
          </a:xfrm>
        </p:grpSpPr>
        <p:sp>
          <p:nvSpPr>
            <p:cNvPr id="9" name="矩形 8"/>
            <p:cNvSpPr/>
            <p:nvPr/>
          </p:nvSpPr>
          <p:spPr>
            <a:xfrm>
              <a:off x="1376363" y="3787775"/>
              <a:ext cx="4232275" cy="2308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376363" y="4075113"/>
              <a:ext cx="4232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978150" y="3787775"/>
              <a:ext cx="0" cy="2338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4725988" y="2784475"/>
            <a:ext cx="4032250" cy="2030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(5)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(6)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(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(7)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digit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digit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12875" y="2136775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25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indent="0">
              <a:spcBef>
                <a:spcPct val="20000"/>
              </a:spcBef>
              <a:buSzPct val="10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S-SDD</a:t>
            </a:r>
            <a:endParaRPr lang="en-US" altLang="zh-CN" sz="2000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258763" y="846138"/>
            <a:ext cx="8428037" cy="3225800"/>
          </a:xfrm>
        </p:spPr>
        <p:txBody>
          <a:bodyPr/>
          <a:lstStyle/>
          <a:p>
            <a:pPr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如果一个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的基本文法可以使用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分析技术，那么它的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可以在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语法分析过程中实现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en-US" sz="3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07950" y="2100263"/>
            <a:ext cx="3527425" cy="2462212"/>
            <a:chOff x="107504" y="2288346"/>
            <a:chExt cx="3528393" cy="2463418"/>
          </a:xfrm>
        </p:grpSpPr>
        <p:grpSp>
          <p:nvGrpSpPr>
            <p:cNvPr id="104457" name="组合 3"/>
            <p:cNvGrpSpPr/>
            <p:nvPr/>
          </p:nvGrpSpPr>
          <p:grpSpPr bwMode="auto">
            <a:xfrm>
              <a:off x="107504" y="2628106"/>
              <a:ext cx="3528393" cy="2123658"/>
              <a:chOff x="1376363" y="3787775"/>
              <a:chExt cx="3528393" cy="21236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376363" y="3787906"/>
                <a:ext cx="3528393" cy="212352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defRPr/>
                </a:pPr>
                <a:r>
                  <a:rPr lang="zh-CN" altLang="en-US" b="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产生式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  	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语义规则</a:t>
                </a:r>
                <a:endParaRPr lang="en-US" altLang="zh-CN" sz="16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   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E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(4)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*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×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(5)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(6)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)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(7)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digit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digit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lexval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376363" y="4075384"/>
                <a:ext cx="3528393" cy="15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745164" y="3787906"/>
                <a:ext cx="0" cy="21235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683925" y="2288346"/>
              <a:ext cx="1559353" cy="400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26745" lvl="2" indent="0">
                <a:spcBef>
                  <a:spcPct val="20000"/>
                </a:spcBef>
                <a:buSzPct val="100000"/>
                <a:defRPr/>
              </a:pPr>
              <a:r>
                <a:rPr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S-SDD</a:t>
              </a:r>
              <a:endPara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13"/>
          <p:cNvGrpSpPr/>
          <p:nvPr/>
        </p:nvGrpSpPr>
        <p:grpSpPr bwMode="auto">
          <a:xfrm>
            <a:off x="3797300" y="1506538"/>
            <a:ext cx="5303838" cy="3625850"/>
            <a:chOff x="271244" y="1749769"/>
            <a:chExt cx="6344963" cy="5108231"/>
          </a:xfrm>
        </p:grpSpPr>
        <p:pic>
          <p:nvPicPr>
            <p:cNvPr id="104455" name="图片 1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44" y="2134623"/>
              <a:ext cx="6269118" cy="4723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6" name="矩形 15"/>
            <p:cNvSpPr>
              <a:spLocks noChangeArrowheads="1"/>
            </p:cNvSpPr>
            <p:nvPr/>
          </p:nvSpPr>
          <p:spPr bwMode="auto">
            <a:xfrm>
              <a:off x="5029883" y="1749769"/>
              <a:ext cx="1586324" cy="73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SLR</a:t>
              </a:r>
              <a:r>
                <a:rPr lang="zh-CN" altLang="en-US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自动机</a:t>
              </a:r>
              <a:endParaRPr lang="zh-CN" altLang="en-US" sz="28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1438" y="4619625"/>
            <a:ext cx="403066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发生时执行相应的语义动作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928688"/>
            <a:ext cx="8356600" cy="3225800"/>
          </a:xfrm>
        </p:spPr>
        <p:txBody>
          <a:bodyPr lIns="69056" tIns="34529" rIns="69056" bIns="34529"/>
          <a:lstStyle/>
          <a:p>
            <a:pPr marL="272415" indent="-272415"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</a:t>
            </a:r>
            <a:r>
              <a:rPr kumimoji="1"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语义规则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同</a:t>
            </a:r>
            <a:r>
              <a:rPr kumimoji="1"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语法规则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（产生式）联系起来要涉及两个概念</a:t>
            </a:r>
            <a:endParaRPr kumimoji="1" lang="en-US" altLang="zh-CN" sz="3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575945" lvl="1" indent="-272415"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语法制导定义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Syntax-Directed Definitions, SDD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575945" lvl="1" indent="-272415"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语法制导翻译方案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Syntax-Directed Translation Scheme , SDT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sz="3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72415" indent="-272415" eaLnBrk="1" hangingPunct="1">
              <a:defRPr/>
            </a:pPr>
            <a:endParaRPr lang="zh-CN" altLang="en-US" sz="3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两个概念</a:t>
            </a:r>
            <a:endParaRPr lang="zh-CN" altLang="en-US" sz="25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000251" y="706438"/>
            <a:ext cx="500221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6" y="785813"/>
            <a:ext cx="8715374" cy="374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91440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属性值字段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综合属性值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257175" defTabSz="91440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语法分析器的扩展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/>
          <p:cNvGraphicFramePr>
            <a:graphicFrameLocks noGrp="1"/>
          </p:cNvGraphicFramePr>
          <p:nvPr/>
        </p:nvGraphicFramePr>
        <p:xfrm>
          <a:off x="755650" y="2355726"/>
          <a:ext cx="5225143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37"/>
                <a:gridCol w="701878"/>
                <a:gridCol w="870857"/>
                <a:gridCol w="870857"/>
                <a:gridCol w="870857"/>
                <a:gridCol w="870857"/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symbol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18614" y="3402898"/>
            <a:ext cx="490588" cy="580574"/>
            <a:chOff x="3706221" y="963397"/>
            <a:chExt cx="654117" cy="774098"/>
          </a:xfrm>
        </p:grpSpPr>
        <p:sp>
          <p:nvSpPr>
            <p:cNvPr id="9" name="文本框 8"/>
            <p:cNvSpPr txBox="1"/>
            <p:nvPr/>
          </p:nvSpPr>
          <p:spPr>
            <a:xfrm>
              <a:off x="3706221" y="1306608"/>
              <a:ext cx="6541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3961535" y="963397"/>
              <a:ext cx="0" cy="3842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000251" y="706438"/>
            <a:ext cx="500221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defRPr/>
            </a:pPr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6" y="785813"/>
            <a:ext cx="8715374" cy="374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91440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属性值字段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综合属性值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7175" indent="-257175" defTabSz="91440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在每次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计算综合属性值的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语义子程序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若支持多个属性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1143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：使栈记录变得足够大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1143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：在栈记录中存放指针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1" indent="-257175" defTabSz="91440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语法分析器的扩展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132461" y="2693817"/>
            <a:ext cx="2845594" cy="283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miter lim="800000"/>
            <a:tailEnd type="none" w="lg" len="lg"/>
          </a:ln>
        </p:spPr>
        <p:txBody>
          <a:bodyPr lIns="50625" tIns="26325" rIns="50625" bIns="26325">
            <a:spAutoFit/>
          </a:bodyPr>
          <a:lstStyle/>
          <a:p>
            <a:pPr algn="ctr" defTabSz="6858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XYZ 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1500" b="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1500" b="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1500" b="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1500" b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}</a:t>
            </a:r>
            <a:endParaRPr kumimoji="1" lang="en-US" altLang="zh-CN" sz="1500" b="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" name="表格 8"/>
          <p:cNvGraphicFramePr>
            <a:graphicFrameLocks noGrp="1"/>
          </p:cNvGraphicFramePr>
          <p:nvPr/>
        </p:nvGraphicFramePr>
        <p:xfrm>
          <a:off x="755650" y="2355726"/>
          <a:ext cx="5225143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37"/>
                <a:gridCol w="701878"/>
                <a:gridCol w="870857"/>
                <a:gridCol w="870857"/>
                <a:gridCol w="870857"/>
                <a:gridCol w="870857"/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18614" y="3402898"/>
            <a:ext cx="490588" cy="580574"/>
            <a:chOff x="3706221" y="963397"/>
            <a:chExt cx="654117" cy="774098"/>
          </a:xfrm>
        </p:grpSpPr>
        <p:sp>
          <p:nvSpPr>
            <p:cNvPr id="9" name="文本框 8"/>
            <p:cNvSpPr txBox="1"/>
            <p:nvPr/>
          </p:nvSpPr>
          <p:spPr>
            <a:xfrm>
              <a:off x="3706221" y="1306608"/>
              <a:ext cx="6541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3961535" y="963397"/>
              <a:ext cx="0" cy="3842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标题 1"/>
          <p:cNvSpPr>
            <a:spLocks noGrp="1"/>
          </p:cNvSpPr>
          <p:nvPr>
            <p:ph type="title"/>
          </p:nvPr>
        </p:nvSpPr>
        <p:spPr>
          <a:xfrm>
            <a:off x="755651" y="268289"/>
            <a:ext cx="8174038" cy="358775"/>
          </a:xfrm>
        </p:spPr>
        <p:txBody>
          <a:bodyPr/>
          <a:lstStyle/>
          <a:p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将语义动作中的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抽象定义式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改写成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可执行的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栈操作</a:t>
            </a:r>
            <a:endParaRPr lang="zh-CN" altLang="en-US" sz="2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787" name="Text Box 24"/>
          <p:cNvSpPr txBox="1">
            <a:spLocks noChangeArrowheads="1"/>
          </p:cNvSpPr>
          <p:nvPr/>
        </p:nvSpPr>
        <p:spPr bwMode="auto">
          <a:xfrm>
            <a:off x="3228400" y="2553815"/>
            <a:ext cx="3374948" cy="347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miter lim="800000"/>
            <a:tailEnd type="none" w="lg" len="lg"/>
          </a:ln>
        </p:spPr>
        <p:txBody>
          <a:bodyPr wrap="square" lIns="67500" tIns="35100" rIns="67500" bIns="35100">
            <a:spAutoFit/>
          </a:bodyPr>
          <a:lstStyle/>
          <a:p>
            <a:pPr algn="ctr" defTabSz="914400"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XYZ  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}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组合 1"/>
          <p:cNvGrpSpPr/>
          <p:nvPr/>
        </p:nvGrpSpPr>
        <p:grpSpPr bwMode="auto">
          <a:xfrm>
            <a:off x="928688" y="2839773"/>
            <a:ext cx="7286625" cy="1804262"/>
            <a:chOff x="749300" y="2839774"/>
            <a:chExt cx="7286625" cy="1804263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49300" y="3403600"/>
              <a:ext cx="7286625" cy="12404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-2].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symb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-2].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-2].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val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-1].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val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stack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].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spcBef>
                  <a:spcPct val="30000"/>
                </a:spcBef>
                <a:defRPr/>
              </a:pP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-2;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8555" name="直接箭头连接符 18"/>
            <p:cNvCxnSpPr>
              <a:cxnSpLocks noChangeShapeType="1"/>
            </p:cNvCxnSpPr>
            <p:nvPr/>
          </p:nvCxnSpPr>
          <p:spPr bwMode="auto">
            <a:xfrm flipH="1">
              <a:off x="3857625" y="2839774"/>
              <a:ext cx="1317510" cy="1183922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6" name="直接箭头连接符 19"/>
            <p:cNvCxnSpPr>
              <a:cxnSpLocks noChangeShapeType="1"/>
            </p:cNvCxnSpPr>
            <p:nvPr/>
          </p:nvCxnSpPr>
          <p:spPr bwMode="auto">
            <a:xfrm>
              <a:off x="5619264" y="2839774"/>
              <a:ext cx="4954" cy="1183922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7" name="直接箭头连接符 20"/>
            <p:cNvCxnSpPr>
              <a:cxnSpLocks noChangeShapeType="1"/>
            </p:cNvCxnSpPr>
            <p:nvPr/>
          </p:nvCxnSpPr>
          <p:spPr bwMode="auto">
            <a:xfrm>
              <a:off x="6062598" y="2839774"/>
              <a:ext cx="1085864" cy="1039797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0845" name="直接箭头连接符 21"/>
          <p:cNvCxnSpPr>
            <a:cxnSpLocks noChangeShapeType="1"/>
          </p:cNvCxnSpPr>
          <p:nvPr/>
        </p:nvCxnSpPr>
        <p:spPr bwMode="auto">
          <a:xfrm flipH="1">
            <a:off x="2424114" y="2844198"/>
            <a:ext cx="2147887" cy="103565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右箭头 4"/>
          <p:cNvSpPr>
            <a:spLocks noChangeArrowheads="1"/>
          </p:cNvSpPr>
          <p:nvPr/>
        </p:nvSpPr>
        <p:spPr bwMode="auto">
          <a:xfrm>
            <a:off x="3438525" y="2059973"/>
            <a:ext cx="2808288" cy="282575"/>
          </a:xfrm>
          <a:prstGeom prst="rightArrow">
            <a:avLst>
              <a:gd name="adj1" fmla="val 50000"/>
              <a:gd name="adj2" fmla="val 4982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endParaRPr lang="zh-CN" altLang="en-US" b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8"/>
          <p:cNvGraphicFramePr>
            <a:graphicFrameLocks noGrp="1"/>
          </p:cNvGraphicFramePr>
          <p:nvPr/>
        </p:nvGraphicFramePr>
        <p:xfrm>
          <a:off x="-67974" y="1963495"/>
          <a:ext cx="3209247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96"/>
                <a:gridCol w="364603"/>
                <a:gridCol w="625033"/>
                <a:gridCol w="477456"/>
                <a:gridCol w="468775"/>
                <a:gridCol w="438784"/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symbol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8"/>
          <p:cNvGraphicFramePr>
            <a:graphicFrameLocks noGrp="1"/>
          </p:cNvGraphicFramePr>
          <p:nvPr/>
        </p:nvGraphicFramePr>
        <p:xfrm>
          <a:off x="6523153" y="1963010"/>
          <a:ext cx="2319050" cy="9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96"/>
                <a:gridCol w="373284"/>
                <a:gridCol w="616352"/>
                <a:gridCol w="494818"/>
              </a:tblGrid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A.a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symbol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5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5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737812" y="1312996"/>
            <a:ext cx="490588" cy="630905"/>
            <a:chOff x="3671497" y="1116838"/>
            <a:chExt cx="654117" cy="841206"/>
          </a:xfrm>
        </p:grpSpPr>
        <p:sp>
          <p:nvSpPr>
            <p:cNvPr id="21" name="文本框 20"/>
            <p:cNvSpPr txBox="1"/>
            <p:nvPr/>
          </p:nvSpPr>
          <p:spPr>
            <a:xfrm>
              <a:off x="3671497" y="1116838"/>
              <a:ext cx="654117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3938385" y="1575269"/>
              <a:ext cx="0" cy="3827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8451966" y="1309513"/>
            <a:ext cx="490588" cy="630905"/>
            <a:chOff x="3671497" y="1116838"/>
            <a:chExt cx="654117" cy="841206"/>
          </a:xfrm>
        </p:grpSpPr>
        <p:sp>
          <p:nvSpPr>
            <p:cNvPr id="29" name="文本框 28"/>
            <p:cNvSpPr txBox="1"/>
            <p:nvPr/>
          </p:nvSpPr>
          <p:spPr>
            <a:xfrm>
              <a:off x="3671497" y="1116838"/>
              <a:ext cx="654117" cy="430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top</a:t>
              </a:r>
              <a:endParaRPr lang="zh-CN" altLang="en-US" sz="105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938385" y="1575269"/>
              <a:ext cx="0" cy="3827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例：在自底向上语法分析栈中实现桌面计算器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595" name="组合 11"/>
          <p:cNvGrpSpPr/>
          <p:nvPr/>
        </p:nvGrpSpPr>
        <p:grpSpPr bwMode="auto">
          <a:xfrm>
            <a:off x="368300" y="1071563"/>
            <a:ext cx="8347075" cy="3419475"/>
            <a:chOff x="174552" y="2636910"/>
            <a:chExt cx="11130026" cy="4560509"/>
          </a:xfrm>
        </p:grpSpPr>
        <p:sp>
          <p:nvSpPr>
            <p:cNvPr id="6" name="内容占位符 2"/>
            <p:cNvSpPr txBox="1"/>
            <p:nvPr/>
          </p:nvSpPr>
          <p:spPr bwMode="auto">
            <a:xfrm>
              <a:off x="174552" y="2636910"/>
              <a:ext cx="11130026" cy="4560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lIns="51435" tIns="25718" rIns="51435" bIns="25718"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640080" indent="-17018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17018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400" i="1" dirty="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产生式                                                    语义动作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	            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print(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	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print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);}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E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+ T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1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+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T	    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T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*</a:t>
              </a:r>
              <a:r>
                <a:rPr lang="en-US" altLang="zh-CN" sz="1600" dirty="0">
                  <a:ea typeface="楷体_GB2312" pitchFamily="49" charset="-122"/>
                </a:rPr>
                <a:t>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1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F	   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 (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)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1]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  <a:endParaRPr lang="en-US" altLang="zh-CN" sz="1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 → digit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F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sz="16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16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sz="15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2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4552" y="3068825"/>
              <a:ext cx="11130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088121" y="2636910"/>
              <a:ext cx="0" cy="4560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66941" y="3068825"/>
              <a:ext cx="0" cy="4128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932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5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40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ea typeface="楷体_GB2312" pitchFamily="49" charset="-122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15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15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980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9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028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747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318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18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076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795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4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318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18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24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0843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32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172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0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714375"/>
            <a:ext cx="8258175" cy="3225800"/>
          </a:xfrm>
        </p:spPr>
        <p:txBody>
          <a:bodyPr/>
          <a:lstStyle/>
          <a:p>
            <a:pPr marL="272415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  <a:endParaRPr lang="zh-CN" altLang="en-US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相关联，这些规则用于计算该产生式中各文法符号的属性值</a:t>
            </a:r>
            <a:endParaRPr lang="zh-CN" altLang="en-US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是一个文法符号，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的一个属性，则用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表示属性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在某个标号为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的分析树结点上的值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20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939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68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26989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92950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  <a:endParaRPr lang="zh-CN" altLang="en-US" sz="21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>
              <a:solidFill>
                <a:schemeClr val="folHlink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316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035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4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40080"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701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92950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65138" y="2644450"/>
            <a:ext cx="8499475" cy="2499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/>
          <a:lstStyle/>
          <a:p>
            <a:pPr marL="257175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的规则</a:t>
            </a:r>
            <a:endParaRPr kumimoji="1"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0075" lvl="1" indent="-257175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将计算一个产生式左部符号的</a:t>
            </a:r>
            <a:r>
              <a:rPr kumimoji="1"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的动作放置在这个产生式右部的</a:t>
            </a:r>
            <a:r>
              <a:rPr kumimoji="1"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最右端</a:t>
            </a:r>
            <a:endParaRPr kumimoji="1"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0075" lvl="1" indent="-257175" eaLnBrk="1" hangingPunct="1">
              <a:lnSpc>
                <a:spcPts val="3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将计算某个非终结符号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继承属性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的动作插入到产生式右部中</a:t>
            </a:r>
            <a:r>
              <a:rPr kumimoji="1"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紧靠在</a:t>
            </a:r>
            <a:r>
              <a:rPr kumimoji="1"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的本次出现之前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的位置上</a:t>
            </a:r>
            <a:endParaRPr kumimoji="1"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3000" i="1" dirty="0">
                <a:solidFill>
                  <a:prstClr val="black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3000" i="1" dirty="0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77836" y="987630"/>
            <a:ext cx="5502097" cy="1549587"/>
            <a:chOff x="1677836" y="987630"/>
            <a:chExt cx="5502097" cy="1549587"/>
          </a:xfrm>
        </p:grpSpPr>
        <p:sp>
          <p:nvSpPr>
            <p:cNvPr id="131074" name="Rectangle 2"/>
            <p:cNvSpPr>
              <a:spLocks noChangeArrowheads="1"/>
            </p:cNvSpPr>
            <p:nvPr/>
          </p:nvSpPr>
          <p:spPr bwMode="auto">
            <a:xfrm>
              <a:off x="2000250" y="987630"/>
              <a:ext cx="50022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3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1677836" y="1285861"/>
              <a:ext cx="404026" cy="70350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81862" y="1084036"/>
              <a:ext cx="156870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/>
                  <a:ea typeface="华文楷体" panose="02010600040101010101" pitchFamily="2" charset="-122"/>
                  <a:cs typeface="+mn-cs"/>
                </a:rPr>
                <a:t>综合属性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/>
                  <a:ea typeface="华文楷体" panose="02010600040101010101" pitchFamily="2" charset="-122"/>
                  <a:cs typeface="+mn-cs"/>
                </a:rPr>
                <a:t>继承属性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10332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子节点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的属性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3568959" y="1340746"/>
              <a:ext cx="9696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4533055" y="1628806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父节点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属性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3568959" y="2060854"/>
              <a:ext cx="6352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499992" y="2075552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左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兄弟节点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的属性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4107026" y="1732890"/>
              <a:ext cx="404026" cy="655928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/>
          <p:nvPr/>
        </p:nvGrpSpPr>
        <p:grpSpPr bwMode="auto">
          <a:xfrm>
            <a:off x="2051051" y="571486"/>
            <a:ext cx="4714875" cy="2611453"/>
            <a:chOff x="214282" y="1210931"/>
            <a:chExt cx="4715291" cy="261178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14282" y="1210931"/>
              <a:ext cx="4715291" cy="26117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    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20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 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            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.syn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ε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inh</a:t>
              </a:r>
              <a:endParaRPr kumimoji="1"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 digit        </a:t>
              </a:r>
              <a:r>
                <a:rPr kumimoji="1"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lang="en-US" altLang="zh-CN" sz="2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digit</a:t>
              </a:r>
              <a:r>
                <a:rPr lang="en-US" altLang="zh-CN" sz="20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.lexval</a:t>
              </a:r>
              <a:endPara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3376" name="Line 7"/>
            <p:cNvSpPr>
              <a:spLocks noChangeShapeType="1"/>
            </p:cNvSpPr>
            <p:nvPr/>
          </p:nvSpPr>
          <p:spPr bwMode="auto">
            <a:xfrm>
              <a:off x="231703" y="1522401"/>
              <a:ext cx="45819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43377" name="直接连接符 2"/>
            <p:cNvCxnSpPr>
              <a:cxnSpLocks noChangeShapeType="1"/>
            </p:cNvCxnSpPr>
            <p:nvPr/>
          </p:nvCxnSpPr>
          <p:spPr bwMode="auto">
            <a:xfrm>
              <a:off x="626398" y="1210931"/>
              <a:ext cx="0" cy="257206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143378" name="直接连接符 4"/>
            <p:cNvCxnSpPr>
              <a:cxnSpLocks noChangeShapeType="1"/>
            </p:cNvCxnSpPr>
            <p:nvPr/>
          </p:nvCxnSpPr>
          <p:spPr bwMode="auto">
            <a:xfrm>
              <a:off x="2066686" y="1210931"/>
              <a:ext cx="0" cy="261177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</p:grp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5289" y="571501"/>
            <a:ext cx="1692275" cy="322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en-US" altLang="zh-CN" sz="25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9" name="Freeform 9"/>
          <p:cNvSpPr/>
          <p:nvPr/>
        </p:nvSpPr>
        <p:spPr bwMode="auto">
          <a:xfrm>
            <a:off x="3551239" y="1117601"/>
            <a:ext cx="428625" cy="382588"/>
          </a:xfrm>
          <a:custGeom>
            <a:avLst/>
            <a:gdLst>
              <a:gd name="T0" fmla="*/ 2147483646 w 454"/>
              <a:gd name="T1" fmla="*/ 2147483646 h 159"/>
              <a:gd name="T2" fmla="*/ 2147483646 w 454"/>
              <a:gd name="T3" fmla="*/ 2147483646 h 159"/>
              <a:gd name="T4" fmla="*/ 0 w 454"/>
              <a:gd name="T5" fmla="*/ 0 h 159"/>
              <a:gd name="T6" fmla="*/ 0 60000 65536"/>
              <a:gd name="T7" fmla="*/ 0 60000 65536"/>
              <a:gd name="T8" fmla="*/ 0 60000 65536"/>
              <a:gd name="T9" fmla="*/ 0 w 454"/>
              <a:gd name="T10" fmla="*/ 0 h 159"/>
              <a:gd name="T11" fmla="*/ 454 w 454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59">
                <a:moveTo>
                  <a:pt x="454" y="136"/>
                </a:moveTo>
                <a:cubicBezTo>
                  <a:pt x="446" y="147"/>
                  <a:pt x="439" y="159"/>
                  <a:pt x="363" y="136"/>
                </a:cubicBezTo>
                <a:cubicBezTo>
                  <a:pt x="287" y="113"/>
                  <a:pt x="143" y="56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0" name="Freeform 10"/>
          <p:cNvSpPr/>
          <p:nvPr/>
        </p:nvSpPr>
        <p:spPr bwMode="auto">
          <a:xfrm>
            <a:off x="3551239" y="1636713"/>
            <a:ext cx="466725" cy="220662"/>
          </a:xfrm>
          <a:custGeom>
            <a:avLst/>
            <a:gdLst>
              <a:gd name="T0" fmla="*/ 2147483646 w 453"/>
              <a:gd name="T1" fmla="*/ 2147483646 h 219"/>
              <a:gd name="T2" fmla="*/ 2147483646 w 453"/>
              <a:gd name="T3" fmla="*/ 2147483646 h 219"/>
              <a:gd name="T4" fmla="*/ 2147483646 w 453"/>
              <a:gd name="T5" fmla="*/ 2147483646 h 219"/>
              <a:gd name="T6" fmla="*/ 2147483646 w 453"/>
              <a:gd name="T7" fmla="*/ 2147483646 h 219"/>
              <a:gd name="T8" fmla="*/ 0 w 453"/>
              <a:gd name="T9" fmla="*/ 2147483646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19"/>
              <a:gd name="T17" fmla="*/ 453 w 453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19">
                <a:moveTo>
                  <a:pt x="453" y="196"/>
                </a:moveTo>
                <a:cubicBezTo>
                  <a:pt x="366" y="207"/>
                  <a:pt x="280" y="219"/>
                  <a:pt x="227" y="196"/>
                </a:cubicBezTo>
                <a:cubicBezTo>
                  <a:pt x="174" y="173"/>
                  <a:pt x="166" y="90"/>
                  <a:pt x="136" y="60"/>
                </a:cubicBezTo>
                <a:cubicBezTo>
                  <a:pt x="106" y="30"/>
                  <a:pt x="68" y="0"/>
                  <a:pt x="45" y="15"/>
                </a:cubicBezTo>
                <a:cubicBezTo>
                  <a:pt x="22" y="30"/>
                  <a:pt x="11" y="90"/>
                  <a:pt x="0" y="15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1" name="Freeform 11"/>
          <p:cNvSpPr/>
          <p:nvPr/>
        </p:nvSpPr>
        <p:spPr bwMode="auto">
          <a:xfrm>
            <a:off x="3819525" y="1984376"/>
            <a:ext cx="323850" cy="214313"/>
          </a:xfrm>
          <a:custGeom>
            <a:avLst/>
            <a:gdLst>
              <a:gd name="T0" fmla="*/ 2147483646 w 272"/>
              <a:gd name="T1" fmla="*/ 2147483646 h 106"/>
              <a:gd name="T2" fmla="*/ 2147483646 w 272"/>
              <a:gd name="T3" fmla="*/ 2147483646 h 106"/>
              <a:gd name="T4" fmla="*/ 0 w 272"/>
              <a:gd name="T5" fmla="*/ 0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272" y="91"/>
                </a:moveTo>
                <a:cubicBezTo>
                  <a:pt x="204" y="98"/>
                  <a:pt x="136" y="106"/>
                  <a:pt x="91" y="91"/>
                </a:cubicBezTo>
                <a:cubicBezTo>
                  <a:pt x="46" y="76"/>
                  <a:pt x="23" y="38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2" name="Freeform 12"/>
          <p:cNvSpPr/>
          <p:nvPr/>
        </p:nvSpPr>
        <p:spPr bwMode="auto">
          <a:xfrm>
            <a:off x="3303589" y="2503488"/>
            <a:ext cx="714375" cy="107950"/>
          </a:xfrm>
          <a:custGeom>
            <a:avLst/>
            <a:gdLst>
              <a:gd name="T0" fmla="*/ 2147483646 w 499"/>
              <a:gd name="T1" fmla="*/ 2147483646 h 90"/>
              <a:gd name="T2" fmla="*/ 2147483646 w 499"/>
              <a:gd name="T3" fmla="*/ 0 h 90"/>
              <a:gd name="T4" fmla="*/ 0 w 499"/>
              <a:gd name="T5" fmla="*/ 2147483646 h 90"/>
              <a:gd name="T6" fmla="*/ 0 60000 65536"/>
              <a:gd name="T7" fmla="*/ 0 60000 65536"/>
              <a:gd name="T8" fmla="*/ 0 60000 65536"/>
              <a:gd name="T9" fmla="*/ 0 w 499"/>
              <a:gd name="T10" fmla="*/ 0 h 90"/>
              <a:gd name="T11" fmla="*/ 499 w 499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90">
                <a:moveTo>
                  <a:pt x="499" y="90"/>
                </a:moveTo>
                <a:cubicBezTo>
                  <a:pt x="381" y="45"/>
                  <a:pt x="264" y="0"/>
                  <a:pt x="181" y="0"/>
                </a:cubicBezTo>
                <a:cubicBezTo>
                  <a:pt x="98" y="0"/>
                  <a:pt x="49" y="45"/>
                  <a:pt x="0" y="9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3" name="Freeform 13"/>
          <p:cNvSpPr/>
          <p:nvPr/>
        </p:nvSpPr>
        <p:spPr bwMode="auto">
          <a:xfrm>
            <a:off x="3603626" y="2960689"/>
            <a:ext cx="431800" cy="53975"/>
          </a:xfrm>
          <a:custGeom>
            <a:avLst/>
            <a:gdLst>
              <a:gd name="T0" fmla="*/ 2147483646 w 363"/>
              <a:gd name="T1" fmla="*/ 2147483646 h 45"/>
              <a:gd name="T2" fmla="*/ 2147483646 w 363"/>
              <a:gd name="T3" fmla="*/ 0 h 45"/>
              <a:gd name="T4" fmla="*/ 0 w 363"/>
              <a:gd name="T5" fmla="*/ 2147483646 h 45"/>
              <a:gd name="T6" fmla="*/ 0 60000 65536"/>
              <a:gd name="T7" fmla="*/ 0 60000 65536"/>
              <a:gd name="T8" fmla="*/ 0 60000 65536"/>
              <a:gd name="T9" fmla="*/ 0 w 363"/>
              <a:gd name="T10" fmla="*/ 0 h 45"/>
              <a:gd name="T11" fmla="*/ 363 w 363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5">
                <a:moveTo>
                  <a:pt x="363" y="45"/>
                </a:moveTo>
                <a:cubicBezTo>
                  <a:pt x="302" y="22"/>
                  <a:pt x="242" y="0"/>
                  <a:pt x="182" y="0"/>
                </a:cubicBezTo>
                <a:cubicBezTo>
                  <a:pt x="122" y="0"/>
                  <a:pt x="61" y="22"/>
                  <a:pt x="0" y="45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28" name="Freeform 8"/>
          <p:cNvSpPr/>
          <p:nvPr/>
        </p:nvSpPr>
        <p:spPr bwMode="auto">
          <a:xfrm>
            <a:off x="3265489" y="820739"/>
            <a:ext cx="714375" cy="250825"/>
          </a:xfrm>
          <a:custGeom>
            <a:avLst/>
            <a:gdLst>
              <a:gd name="T0" fmla="*/ 2147483646 w 544"/>
              <a:gd name="T1" fmla="*/ 2147483646 h 211"/>
              <a:gd name="T2" fmla="*/ 2147483646 w 544"/>
              <a:gd name="T3" fmla="*/ 2147483646 h 211"/>
              <a:gd name="T4" fmla="*/ 2147483646 w 544"/>
              <a:gd name="T5" fmla="*/ 0 h 211"/>
              <a:gd name="T6" fmla="*/ 0 w 544"/>
              <a:gd name="T7" fmla="*/ 2147483646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211"/>
              <a:gd name="T14" fmla="*/ 544 w 54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211">
                <a:moveTo>
                  <a:pt x="544" y="181"/>
                </a:moveTo>
                <a:cubicBezTo>
                  <a:pt x="483" y="196"/>
                  <a:pt x="423" y="211"/>
                  <a:pt x="363" y="181"/>
                </a:cubicBezTo>
                <a:cubicBezTo>
                  <a:pt x="303" y="151"/>
                  <a:pt x="241" y="0"/>
                  <a:pt x="181" y="0"/>
                </a:cubicBezTo>
                <a:cubicBezTo>
                  <a:pt x="121" y="0"/>
                  <a:pt x="60" y="90"/>
                  <a:pt x="0" y="18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043114" y="3378201"/>
            <a:ext cx="6643687" cy="1584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5" y="785813"/>
            <a:ext cx="83550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2571750"/>
            <a:ext cx="6048375" cy="1376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7150" y="2581275"/>
            <a:ext cx="2519363" cy="1366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  <a:endParaRPr kumimoji="1" lang="en-US" altLang="zh-CN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 </a:t>
            </a:r>
            <a:r>
              <a:rPr kumimoji="1"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  <a:endParaRPr kumimoji="1" lang="en-US" altLang="zh-CN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 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endParaRPr kumimoji="1" lang="en-US" altLang="zh-CN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  <a:endParaRPr kumimoji="1" lang="en-US" altLang="zh-CN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5" y="785813"/>
            <a:ext cx="83550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在非递归的预测分析过程中进行语义翻译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在递归的预测分析过程中进行语义翻译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分析过程中进行语义翻译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9267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  <a:endParaRPr lang="en-US" altLang="zh-CN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  <a:endParaRPr lang="en-US" altLang="zh-CN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  <a:endParaRPr lang="zh-CN" altLang="en-US" sz="19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1392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5.4 L-SDD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的自顶向下翻译</a:t>
            </a:r>
            <a:endParaRPr kumimoji="1"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02569" y="886324"/>
            <a:ext cx="5039993" cy="1178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500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5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5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500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5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5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buClr>
                <a:srgbClr val="5EAEFF"/>
              </a:buClr>
              <a:buSzPct val="60000"/>
              <a:buNone/>
              <a:defRPr/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5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5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5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6845799" y="820329"/>
            <a:ext cx="213677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defRPr/>
            </a:pPr>
            <a:r>
              <a:rPr kumimoji="1" lang="zh-CN" altLang="en-US" sz="2000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000" dirty="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3   *   5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ct val="20000"/>
              </a:spcBef>
              <a:defRPr/>
            </a:pP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 flipV="1">
            <a:off x="7255373" y="2037942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 flipV="1">
            <a:off x="7542710" y="2044291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V="1">
            <a:off x="7903073" y="2044291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 flipV="1">
            <a:off x="8406310" y="2044291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11839" y="3242093"/>
            <a:ext cx="2421753" cy="967880"/>
            <a:chOff x="2815783" y="4502903"/>
            <a:chExt cx="3229004" cy="1290506"/>
          </a:xfrm>
        </p:grpSpPr>
        <p:grpSp>
          <p:nvGrpSpPr>
            <p:cNvPr id="74" name="组合 73"/>
            <p:cNvGrpSpPr/>
            <p:nvPr/>
          </p:nvGrpSpPr>
          <p:grpSpPr bwMode="auto">
            <a:xfrm>
              <a:off x="2815783" y="4502903"/>
              <a:ext cx="780212" cy="1290506"/>
              <a:chOff x="5811182" y="2030902"/>
              <a:chExt cx="584868" cy="967607"/>
            </a:xfrm>
          </p:grpSpPr>
          <p:sp>
            <p:nvSpPr>
              <p:cNvPr id="82" name="Rectangle 2"/>
              <p:cNvSpPr>
                <a:spLocks noChangeArrowheads="1"/>
              </p:cNvSpPr>
              <p:nvPr/>
            </p:nvSpPr>
            <p:spPr bwMode="auto">
              <a:xfrm>
                <a:off x="5811182" y="2373802"/>
                <a:ext cx="584868" cy="624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digit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ctr" defTabSz="914400"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(3)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Line 5"/>
              <p:cNvSpPr>
                <a:spLocks noChangeShapeType="1"/>
              </p:cNvSpPr>
              <p:nvPr/>
            </p:nvSpPr>
            <p:spPr bwMode="auto">
              <a:xfrm flipV="1">
                <a:off x="6103416" y="203090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495542" y="5014933"/>
              <a:ext cx="2549245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lang="en-US" altLang="zh-CN" sz="1500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20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96" name="Line 5"/>
            <p:cNvSpPr>
              <a:spLocks noChangeShapeType="1"/>
            </p:cNvSpPr>
            <p:nvPr/>
          </p:nvSpPr>
          <p:spPr bwMode="auto">
            <a:xfrm flipH="1" flipV="1">
              <a:off x="3205617" y="4502903"/>
              <a:ext cx="1423710" cy="54066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7507" y="2132738"/>
            <a:ext cx="5346214" cy="1123239"/>
            <a:chOff x="3050008" y="2843650"/>
            <a:chExt cx="7128286" cy="1497651"/>
          </a:xfrm>
        </p:grpSpPr>
        <p:grpSp>
          <p:nvGrpSpPr>
            <p:cNvPr id="57" name="组合 56"/>
            <p:cNvGrpSpPr/>
            <p:nvPr/>
          </p:nvGrpSpPr>
          <p:grpSpPr bwMode="auto">
            <a:xfrm>
              <a:off x="3050008" y="2843650"/>
              <a:ext cx="4603560" cy="1497651"/>
              <a:chOff x="3853075" y="810394"/>
              <a:chExt cx="3453528" cy="1124157"/>
            </a:xfrm>
          </p:grpSpPr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3853075" y="1586382"/>
                <a:ext cx="271077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6928578" y="1569882"/>
                <a:ext cx="378025" cy="348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T’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5272107" y="810394"/>
                <a:ext cx="417513" cy="348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 flipH="1">
                <a:off x="4099264" y="1172486"/>
                <a:ext cx="1381600" cy="3999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>
                <a:off x="5438709" y="1192035"/>
                <a:ext cx="1797357" cy="3854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4415303" y="3873459"/>
              <a:ext cx="2076895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inh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lang="zh-CN" altLang="en-US" sz="120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170907" y="3891676"/>
              <a:ext cx="2007387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defTabSz="914400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500" i="1" dirty="0" err="1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V="1">
              <a:off x="5211217" y="3398142"/>
              <a:ext cx="0" cy="457329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Line 5"/>
            <p:cNvSpPr>
              <a:spLocks noChangeShapeType="1"/>
            </p:cNvSpPr>
            <p:nvPr/>
          </p:nvSpPr>
          <p:spPr bwMode="auto">
            <a:xfrm flipH="1" flipV="1">
              <a:off x="5196837" y="3356488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96125" y="3971586"/>
            <a:ext cx="2583758" cy="1040803"/>
            <a:chOff x="6136806" y="5433997"/>
            <a:chExt cx="3445011" cy="1387737"/>
          </a:xfrm>
        </p:grpSpPr>
        <p:grpSp>
          <p:nvGrpSpPr>
            <p:cNvPr id="84" name="组合 83"/>
            <p:cNvGrpSpPr/>
            <p:nvPr/>
          </p:nvGrpSpPr>
          <p:grpSpPr bwMode="auto">
            <a:xfrm>
              <a:off x="6136806" y="5486849"/>
              <a:ext cx="780212" cy="1334885"/>
              <a:chOff x="7384879" y="2859782"/>
              <a:chExt cx="585243" cy="1000981"/>
            </a:xfrm>
          </p:grpSpPr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7384879" y="3235994"/>
                <a:ext cx="585243" cy="624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digit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algn="ctr" defTabSz="914400"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(5)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Line 5"/>
              <p:cNvSpPr>
                <a:spLocks noChangeShapeType="1"/>
              </p:cNvSpPr>
              <p:nvPr/>
            </p:nvSpPr>
            <p:spPr bwMode="auto">
              <a:xfrm flipV="1">
                <a:off x="7664313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7032571" y="6065989"/>
              <a:ext cx="254924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lang="en-US" altLang="zh-CN" sz="1500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20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99" name="Line 5"/>
            <p:cNvSpPr>
              <a:spLocks noChangeShapeType="1"/>
            </p:cNvSpPr>
            <p:nvPr/>
          </p:nvSpPr>
          <p:spPr bwMode="auto">
            <a:xfrm flipH="1" flipV="1">
              <a:off x="6532493" y="5433997"/>
              <a:ext cx="1237651" cy="51013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09869" y="4026647"/>
            <a:ext cx="1861003" cy="749323"/>
            <a:chOff x="9355129" y="5507413"/>
            <a:chExt cx="2481338" cy="999098"/>
          </a:xfrm>
        </p:grpSpPr>
        <p:grpSp>
          <p:nvGrpSpPr>
            <p:cNvPr id="70" name="组合 69"/>
            <p:cNvGrpSpPr/>
            <p:nvPr/>
          </p:nvGrpSpPr>
          <p:grpSpPr bwMode="auto">
            <a:xfrm>
              <a:off x="9355129" y="5573793"/>
              <a:ext cx="359501" cy="932718"/>
              <a:chOff x="8658440" y="2859782"/>
              <a:chExt cx="269377" cy="698405"/>
            </a:xfrm>
          </p:grpSpPr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 flipV="1">
                <a:off x="8820472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矩形 3"/>
              <p:cNvSpPr>
                <a:spLocks noChangeArrowheads="1"/>
              </p:cNvSpPr>
              <p:nvPr/>
            </p:nvSpPr>
            <p:spPr bwMode="auto">
              <a:xfrm>
                <a:off x="8658440" y="3220181"/>
                <a:ext cx="269377" cy="338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l-GR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ε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9675190" y="6055105"/>
              <a:ext cx="21612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T΄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500" i="1" dirty="0" err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inh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zh-CN" altLang="en-US" sz="120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100" name="Line 5"/>
            <p:cNvSpPr>
              <a:spLocks noChangeShapeType="1"/>
            </p:cNvSpPr>
            <p:nvPr/>
          </p:nvSpPr>
          <p:spPr bwMode="auto">
            <a:xfrm flipH="1" flipV="1">
              <a:off x="9522933" y="5507413"/>
              <a:ext cx="1091556" cy="558576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9397" y="3230375"/>
            <a:ext cx="4592865" cy="796271"/>
            <a:chOff x="5914501" y="4445715"/>
            <a:chExt cx="6123819" cy="1061694"/>
          </a:xfrm>
        </p:grpSpPr>
        <p:grpSp>
          <p:nvGrpSpPr>
            <p:cNvPr id="63" name="组合 124933"/>
            <p:cNvGrpSpPr/>
            <p:nvPr/>
          </p:nvGrpSpPr>
          <p:grpSpPr bwMode="auto">
            <a:xfrm>
              <a:off x="5914501" y="4445715"/>
              <a:ext cx="4078794" cy="1061694"/>
              <a:chOff x="7193292" y="2013704"/>
              <a:chExt cx="1929563" cy="794905"/>
            </a:xfrm>
          </p:grpSpPr>
          <p:sp>
            <p:nvSpPr>
              <p:cNvPr id="64" name="Line 8"/>
              <p:cNvSpPr>
                <a:spLocks noChangeShapeType="1"/>
              </p:cNvSpPr>
              <p:nvPr/>
            </p:nvSpPr>
            <p:spPr bwMode="auto">
              <a:xfrm flipV="1">
                <a:off x="7540792" y="2030902"/>
                <a:ext cx="262473" cy="4503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7193292" y="2461322"/>
                <a:ext cx="269875" cy="347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50000"/>
                  </a:spcBef>
                  <a:defRPr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*</a:t>
                </a:r>
                <a:endPara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 flipH="1">
                <a:off x="7299098" y="2013704"/>
                <a:ext cx="522562" cy="4155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7299099" y="2431251"/>
                <a:ext cx="314446" cy="347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8759697" y="2431251"/>
                <a:ext cx="363158" cy="347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67500" tIns="35100" rIns="67500" bIns="351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kumimoji="1"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T’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7803265" y="2016342"/>
                <a:ext cx="1097075" cy="4648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6665456" y="5023003"/>
              <a:ext cx="3068618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500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lang="zh-CN" altLang="en-US" sz="1200" b="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98" name="Line 5"/>
            <p:cNvSpPr>
              <a:spLocks noChangeShapeType="1"/>
            </p:cNvSpPr>
            <p:nvPr/>
          </p:nvSpPr>
          <p:spPr bwMode="auto">
            <a:xfrm flipH="1" flipV="1">
              <a:off x="7242772" y="4445716"/>
              <a:ext cx="625808" cy="574593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55671" y="5002003"/>
              <a:ext cx="2182649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defTabSz="914400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  <a:defRPr/>
              </a:pP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T΄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500" i="1" baseline="-250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500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500" i="1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zh-CN" altLang="en-US" sz="15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03" name="Line 5"/>
            <p:cNvSpPr>
              <a:spLocks noChangeShapeType="1"/>
            </p:cNvSpPr>
            <p:nvPr/>
          </p:nvSpPr>
          <p:spPr bwMode="auto">
            <a:xfrm flipH="1" flipV="1">
              <a:off x="7281655" y="4451610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4" name="矩形 56"/>
          <p:cNvSpPr>
            <a:spLocks noChangeArrowheads="1"/>
          </p:cNvSpPr>
          <p:nvPr/>
        </p:nvSpPr>
        <p:spPr bwMode="auto">
          <a:xfrm>
            <a:off x="4922724" y="2960448"/>
            <a:ext cx="625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5" name="矩形 56"/>
          <p:cNvSpPr>
            <a:spLocks noChangeArrowheads="1"/>
          </p:cNvSpPr>
          <p:nvPr/>
        </p:nvSpPr>
        <p:spPr bwMode="auto">
          <a:xfrm>
            <a:off x="4895542" y="3781012"/>
            <a:ext cx="59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矩形 56"/>
          <p:cNvSpPr>
            <a:spLocks noChangeArrowheads="1"/>
          </p:cNvSpPr>
          <p:nvPr/>
        </p:nvSpPr>
        <p:spPr bwMode="auto">
          <a:xfrm>
            <a:off x="6668380" y="3813381"/>
            <a:ext cx="715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矩形 56"/>
          <p:cNvSpPr>
            <a:spLocks noChangeArrowheads="1"/>
          </p:cNvSpPr>
          <p:nvPr/>
        </p:nvSpPr>
        <p:spPr bwMode="auto">
          <a:xfrm>
            <a:off x="7361384" y="3804648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矩形 56"/>
          <p:cNvSpPr>
            <a:spLocks noChangeArrowheads="1"/>
          </p:cNvSpPr>
          <p:nvPr/>
        </p:nvSpPr>
        <p:spPr bwMode="auto">
          <a:xfrm>
            <a:off x="5619488" y="2994024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矩形 56"/>
          <p:cNvSpPr>
            <a:spLocks noChangeArrowheads="1"/>
          </p:cNvSpPr>
          <p:nvPr/>
        </p:nvSpPr>
        <p:spPr bwMode="auto">
          <a:xfrm>
            <a:off x="3968672" y="2245323"/>
            <a:ext cx="686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3" name="矩形 56"/>
          <p:cNvSpPr>
            <a:spLocks noChangeArrowheads="1"/>
          </p:cNvSpPr>
          <p:nvPr/>
        </p:nvSpPr>
        <p:spPr bwMode="auto">
          <a:xfrm>
            <a:off x="2405760" y="3023712"/>
            <a:ext cx="59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44208" y="16839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zh-CN" altLang="en-US" sz="120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4427" y="798538"/>
            <a:ext cx="63304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例：</a:t>
            </a:r>
            <a:endParaRPr lang="zh-CN" altLang="en-US" sz="210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9" grpId="0"/>
      <p:bldP spid="50" grpId="0" animBg="1"/>
      <p:bldP spid="51" grpId="0" animBg="1"/>
      <p:bldP spid="55" grpId="0" animBg="1"/>
      <p:bldP spid="56" grpId="0" animBg="1"/>
      <p:bldP spid="104" grpId="0"/>
      <p:bldP spid="105" grpId="0"/>
      <p:bldP spid="106" grpId="0"/>
      <p:bldP spid="107" grpId="0"/>
      <p:bldP spid="108" grpId="0"/>
      <p:bldP spid="109" grpId="0"/>
      <p:bldP spid="73" grpId="0"/>
      <p:bldP spid="75" grpId="0"/>
      <p:bldP spid="7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006601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5.4 L-SDD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的自顶向下翻译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12825"/>
            <a:ext cx="8075612" cy="19192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预测分析</a:t>
            </a:r>
            <a:r>
              <a:rPr lang="zh-CN" altLang="en-US" sz="3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的同时实现</a:t>
            </a:r>
            <a:r>
              <a:rPr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语义翻译</a:t>
            </a:r>
            <a:endParaRPr lang="en-US" altLang="zh-CN" sz="3000" b="1" dirty="0">
              <a:solidFill>
                <a:srgbClr val="0000FF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非递归的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预测分析过程中进行翻译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递归的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预测分析过程中进行翻译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16839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zh-CN" altLang="en-US" sz="120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11200"/>
            <a:ext cx="8258175" cy="3225800"/>
          </a:xfrm>
        </p:spPr>
        <p:txBody>
          <a:bodyPr/>
          <a:lstStyle/>
          <a:p>
            <a:pPr marL="272415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  <a:endParaRPr lang="zh-CN" altLang="en-US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相关联，这些规则用于计算该产生式中各文法符号的属性值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5345" lvl="2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6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445359" y="2931790"/>
            <a:ext cx="4055467" cy="2123658"/>
            <a:chOff x="3359696" y="3284984"/>
            <a:chExt cx="4055467" cy="21236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3359696" y="3284984"/>
              <a:ext cx="4055467" cy="212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→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L</a:t>
              </a:r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	</a:t>
              </a:r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	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real 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real 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, id 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          …		            …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3648444"/>
              <a:ext cx="40554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54289" y="3284984"/>
              <a:ext cx="0" cy="21236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828040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在非递归的预测分析过程中进行翻译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41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12825"/>
            <a:ext cx="4608512" cy="704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扩展语法分析栈</a:t>
            </a:r>
            <a:endParaRPr lang="zh-CN" altLang="en-US" sz="3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626346" y="2353344"/>
            <a:ext cx="828675" cy="449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807196" y="2366044"/>
            <a:ext cx="809625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34290" rIns="0" bIns="34290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451846" y="2364457"/>
            <a:ext cx="809625" cy="433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Asyn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6" name="Rectangle 10"/>
          <p:cNvSpPr>
            <a:spLocks noChangeArrowheads="1"/>
          </p:cNvSpPr>
          <p:nvPr/>
        </p:nvSpPr>
        <p:spPr bwMode="auto">
          <a:xfrm>
            <a:off x="4320208" y="2373982"/>
            <a:ext cx="14033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4290" rIns="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Symbol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800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626346" y="2769269"/>
            <a:ext cx="820737" cy="433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endParaRPr lang="en-US" altLang="zh-CN" i="1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1816721" y="2769269"/>
            <a:ext cx="8096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447083" y="2769269"/>
            <a:ext cx="814388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3608" y="2354932"/>
            <a:ext cx="3217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43608" y="2786732"/>
            <a:ext cx="76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43608" y="3218532"/>
            <a:ext cx="3217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256708" y="2332707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6"/>
          <p:cNvSpPr/>
          <p:nvPr/>
        </p:nvSpPr>
        <p:spPr bwMode="auto">
          <a:xfrm>
            <a:off x="4463083" y="3345532"/>
            <a:ext cx="1620838" cy="325437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0940"/>
              <a:gd name="adj5" fmla="val -104441"/>
              <a:gd name="adj6" fmla="val -3643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/>
          <a:lstStyle/>
          <a:p>
            <a:pPr algn="ctr"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的综合属性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15"/>
          <p:cNvSpPr/>
          <p:nvPr/>
        </p:nvSpPr>
        <p:spPr bwMode="auto">
          <a:xfrm>
            <a:off x="3886821" y="3785269"/>
            <a:ext cx="1620837" cy="325438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1602"/>
              <a:gd name="adj5" fmla="val -220175"/>
              <a:gd name="adj6" fmla="val -5176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/>
          <a:lstStyle/>
          <a:p>
            <a:pPr algn="ctr"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的继承属性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4"/>
          <p:cNvSpPr/>
          <p:nvPr/>
        </p:nvSpPr>
        <p:spPr bwMode="auto">
          <a:xfrm>
            <a:off x="3499471" y="4244057"/>
            <a:ext cx="4384675" cy="415925"/>
          </a:xfrm>
          <a:prstGeom prst="borderCallout2">
            <a:avLst>
              <a:gd name="adj1" fmla="val 18750"/>
              <a:gd name="adj2" fmla="val -3528"/>
              <a:gd name="adj3" fmla="val 20555"/>
              <a:gd name="adj4" fmla="val -14279"/>
              <a:gd name="adj5" fmla="val -280145"/>
              <a:gd name="adj6" fmla="val -288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指向将被执行的</a:t>
            </a:r>
            <a:r>
              <a:rPr lang="zh-CN" altLang="en-US" sz="2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语义动作代码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的指针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4008" y="827296"/>
            <a:ext cx="43846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）增加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属性值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value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）字段</a:t>
            </a:r>
            <a:endParaRPr lang="en-US" altLang="zh-CN" sz="14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）对于非终结符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，将</a:t>
            </a:r>
            <a:r>
              <a:rPr lang="zh-CN" altLang="en-US" sz="1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继承属性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1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综合属性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存放在</a:t>
            </a:r>
            <a:r>
              <a:rPr lang="zh-CN" altLang="en-US" sz="1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不同的记录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中</a:t>
            </a:r>
            <a:endParaRPr lang="zh-CN" altLang="en-US" sz="1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）终结符的综合属性存放在其记录的属性值字段</a:t>
            </a:r>
            <a:endParaRPr lang="zh-CN" altLang="en-US" sz="14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）增加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动作记录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用来存放</a:t>
            </a:r>
            <a:r>
              <a:rPr lang="zh-CN" altLang="en-US" sz="1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指向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语义动作代码的指针</a:t>
            </a:r>
            <a:endParaRPr lang="zh-CN" altLang="en-US" sz="1400" b="1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）不光是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动作记录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，其实分析栈中的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每一个记录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都对应着一段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执行代码</a:t>
            </a:r>
            <a:endParaRPr lang="zh-CN" altLang="en-US" sz="1400" b="1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矩形 7"/>
          <p:cNvSpPr>
            <a:spLocks noChangeArrowheads="1"/>
          </p:cNvSpPr>
          <p:nvPr/>
        </p:nvSpPr>
        <p:spPr bwMode="auto">
          <a:xfrm>
            <a:off x="1500188" y="2786063"/>
            <a:ext cx="6161087" cy="21447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218" name="Rectangle 3"/>
          <p:cNvSpPr txBox="1">
            <a:spLocks noChangeArrowheads="1"/>
          </p:cNvSpPr>
          <p:nvPr/>
        </p:nvSpPr>
        <p:spPr bwMode="auto">
          <a:xfrm>
            <a:off x="1285875" y="785813"/>
            <a:ext cx="6643688" cy="1500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 txBox="1">
            <a:spLocks noChangeArrowheads="1"/>
          </p:cNvSpPr>
          <p:nvPr/>
        </p:nvSpPr>
        <p:spPr bwMode="auto">
          <a:xfrm>
            <a:off x="4519613" y="2786063"/>
            <a:ext cx="362426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1571625" y="3289300"/>
            <a:ext cx="29622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4" name="下箭头 8"/>
          <p:cNvSpPr>
            <a:spLocks noChangeArrowheads="1"/>
          </p:cNvSpPr>
          <p:nvPr/>
        </p:nvSpPr>
        <p:spPr bwMode="auto">
          <a:xfrm>
            <a:off x="4286250" y="2339975"/>
            <a:ext cx="428625" cy="3746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463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1" grpId="0"/>
      <p:bldP spid="53252" grpId="0"/>
      <p:bldP spid="5325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50163" y="4014788"/>
            <a:ext cx="593725" cy="4302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320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320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1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12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9513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9515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16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0025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0025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2000" y="4010025"/>
            <a:ext cx="541338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0025"/>
            <a:ext cx="592137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13338" y="4008438"/>
            <a:ext cx="593725" cy="439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5113338" y="4438650"/>
            <a:ext cx="593725" cy="277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0025"/>
            <a:ext cx="541338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45000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9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5114925" y="4427538"/>
            <a:ext cx="5969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866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320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320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06850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478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817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4788"/>
            <a:ext cx="592137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00638" y="4011613"/>
            <a:ext cx="606425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4788"/>
            <a:ext cx="541338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48175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4000500" y="4008438"/>
            <a:ext cx="1112838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49613" y="4008438"/>
            <a:ext cx="758825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3249613" y="4452938"/>
            <a:ext cx="7588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Freeform 45"/>
          <p:cNvSpPr/>
          <p:nvPr/>
        </p:nvSpPr>
        <p:spPr bwMode="auto">
          <a:xfrm>
            <a:off x="3811588" y="4767263"/>
            <a:ext cx="649287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4000500" y="4440238"/>
            <a:ext cx="11128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digit_lexval=3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4054475" y="3532188"/>
            <a:ext cx="460375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2951163" y="3065463"/>
            <a:ext cx="3192462" cy="444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  <a:endParaRPr lang="en-US" altLang="zh-CN" sz="15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5694363" y="4451350"/>
            <a:ext cx="606425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8"/>
          <p:cNvSpPr/>
          <p:nvPr/>
        </p:nvSpPr>
        <p:spPr bwMode="auto">
          <a:xfrm>
            <a:off x="5334000" y="4760913"/>
            <a:ext cx="649288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76"/>
          <p:cNvSpPr>
            <a:spLocks noChangeArrowheads="1"/>
          </p:cNvSpPr>
          <p:nvPr/>
        </p:nvSpPr>
        <p:spPr bwMode="auto">
          <a:xfrm>
            <a:off x="5108575" y="4445000"/>
            <a:ext cx="59531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5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26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27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9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629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630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0025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0025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0025"/>
            <a:ext cx="592137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29125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5694363" y="4446588"/>
            <a:ext cx="606425" cy="261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5465763" y="3503613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4268788" y="3033713"/>
            <a:ext cx="2660650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Fval</a:t>
            </a:r>
            <a:endParaRPr lang="en-US" altLang="zh-CN" sz="1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297613" y="4449763"/>
            <a:ext cx="554037" cy="265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762375" y="4779963"/>
            <a:ext cx="2835275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566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64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65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666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5670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671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0025"/>
            <a:ext cx="541338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685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685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3865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161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0843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08438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08438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08438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08438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789238" y="4008438"/>
            <a:ext cx="5953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Fsyn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106"/>
          <p:cNvSpPr>
            <a:spLocks noChangeArrowheads="1"/>
          </p:cNvSpPr>
          <p:nvPr/>
        </p:nvSpPr>
        <p:spPr bwMode="auto">
          <a:xfrm>
            <a:off x="1709738" y="4008438"/>
            <a:ext cx="541337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07"/>
          <p:cNvSpPr>
            <a:spLocks noChangeArrowheads="1"/>
          </p:cNvSpPr>
          <p:nvPr/>
        </p:nvSpPr>
        <p:spPr bwMode="auto">
          <a:xfrm>
            <a:off x="2249488" y="4008438"/>
            <a:ext cx="539750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56113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297363" y="4452938"/>
            <a:ext cx="7747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103"/>
          <p:cNvSpPr>
            <a:spLocks noChangeArrowheads="1"/>
          </p:cNvSpPr>
          <p:nvPr/>
        </p:nvSpPr>
        <p:spPr bwMode="auto">
          <a:xfrm>
            <a:off x="2789238" y="4456113"/>
            <a:ext cx="5953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3762375" y="4791075"/>
            <a:ext cx="2835275" cy="277813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717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8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719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7720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7723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56113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8" grpId="0" animBg="1"/>
      <p:bldP spid="39" grpId="0" animBg="1"/>
      <p:bldP spid="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8438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8438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023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341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11613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11613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1613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11613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789238" y="4011613"/>
            <a:ext cx="5953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Fsyn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57700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306888" y="4452938"/>
            <a:ext cx="76517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103"/>
          <p:cNvSpPr>
            <a:spLocks noChangeArrowheads="1"/>
          </p:cNvSpPr>
          <p:nvPr/>
        </p:nvSpPr>
        <p:spPr bwMode="auto">
          <a:xfrm>
            <a:off x="2789238" y="4457700"/>
            <a:ext cx="5953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90"/>
          <p:cNvSpPr>
            <a:spLocks noChangeArrowheads="1"/>
          </p:cNvSpPr>
          <p:nvPr/>
        </p:nvSpPr>
        <p:spPr bwMode="auto">
          <a:xfrm>
            <a:off x="1709738" y="4011613"/>
            <a:ext cx="107950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1008063" y="4011613"/>
            <a:ext cx="70167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1008063" y="4446588"/>
            <a:ext cx="701675" cy="261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=5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0" name="Freeform 113"/>
          <p:cNvSpPr/>
          <p:nvPr/>
        </p:nvSpPr>
        <p:spPr bwMode="auto">
          <a:xfrm>
            <a:off x="1358900" y="4848225"/>
            <a:ext cx="649288" cy="106363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714500" y="4440238"/>
            <a:ext cx="1082675" cy="2873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=5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74"/>
          <p:cNvSpPr>
            <a:spLocks noChangeArrowheads="1"/>
          </p:cNvSpPr>
          <p:nvPr/>
        </p:nvSpPr>
        <p:spPr bwMode="auto">
          <a:xfrm>
            <a:off x="2628900" y="3257550"/>
            <a:ext cx="3228975" cy="417513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  <a:endParaRPr lang="en-US" altLang="zh-CN" sz="1500" i="1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4" name="Line 75"/>
          <p:cNvSpPr>
            <a:spLocks noChangeShapeType="1"/>
          </p:cNvSpPr>
          <p:nvPr/>
        </p:nvSpPr>
        <p:spPr bwMode="auto">
          <a:xfrm flipV="1">
            <a:off x="2311400" y="3695700"/>
            <a:ext cx="485775" cy="2698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03"/>
          <p:cNvSpPr>
            <a:spLocks noChangeArrowheads="1"/>
          </p:cNvSpPr>
          <p:nvPr/>
        </p:nvSpPr>
        <p:spPr bwMode="auto">
          <a:xfrm>
            <a:off x="2790825" y="4459288"/>
            <a:ext cx="593725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val=5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Freeform 113"/>
          <p:cNvSpPr/>
          <p:nvPr/>
        </p:nvSpPr>
        <p:spPr bwMode="auto">
          <a:xfrm>
            <a:off x="3184525" y="5010150"/>
            <a:ext cx="649288" cy="106363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381375" y="4735513"/>
            <a:ext cx="9207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72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4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775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76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9779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780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57700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297363" y="4452938"/>
            <a:ext cx="7112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2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4788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4788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658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9550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6375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976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16375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16375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6375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16375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64050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64050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381375" y="4738688"/>
            <a:ext cx="9207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2960688" y="3219450"/>
            <a:ext cx="4111625" cy="4651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zh-CN" altLang="en-US" sz="1500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Fval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" name="Line 111"/>
          <p:cNvSpPr>
            <a:spLocks noChangeShapeType="1"/>
          </p:cNvSpPr>
          <p:nvPr/>
        </p:nvSpPr>
        <p:spPr bwMode="auto">
          <a:xfrm flipH="1" flipV="1">
            <a:off x="3544888" y="3705225"/>
            <a:ext cx="330200" cy="2381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22"/>
          <p:cNvSpPr>
            <a:spLocks noChangeArrowheads="1"/>
          </p:cNvSpPr>
          <p:nvPr/>
        </p:nvSpPr>
        <p:spPr bwMode="auto">
          <a:xfrm>
            <a:off x="4302125" y="4465638"/>
            <a:ext cx="70167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4500563" y="4784725"/>
            <a:ext cx="382587" cy="155575"/>
          </a:xfrm>
          <a:custGeom>
            <a:avLst/>
            <a:gdLst>
              <a:gd name="connsiteX0" fmla="*/ 209834 w 383719"/>
              <a:gd name="connsiteY0" fmla="*/ 34724 h 324241"/>
              <a:gd name="connsiteX1" fmla="*/ 383454 w 383719"/>
              <a:gd name="connsiteY1" fmla="*/ 208344 h 324241"/>
              <a:gd name="connsiteX2" fmla="*/ 175110 w 383719"/>
              <a:gd name="connsiteY2" fmla="*/ 324091 h 324241"/>
              <a:gd name="connsiteX3" fmla="*/ 1489 w 383719"/>
              <a:gd name="connsiteY3" fmla="*/ 185195 h 324241"/>
              <a:gd name="connsiteX4" fmla="*/ 105661 w 383719"/>
              <a:gd name="connsiteY4" fmla="*/ 0 h 32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19" h="324241">
                <a:moveTo>
                  <a:pt x="209834" y="34724"/>
                </a:moveTo>
                <a:cubicBezTo>
                  <a:pt x="299537" y="97420"/>
                  <a:pt x="389241" y="160116"/>
                  <a:pt x="383454" y="208344"/>
                </a:cubicBezTo>
                <a:cubicBezTo>
                  <a:pt x="377667" y="256572"/>
                  <a:pt x="238771" y="327949"/>
                  <a:pt x="175110" y="324091"/>
                </a:cubicBezTo>
                <a:cubicBezTo>
                  <a:pt x="111449" y="320233"/>
                  <a:pt x="13064" y="239210"/>
                  <a:pt x="1489" y="185195"/>
                </a:cubicBezTo>
                <a:cubicBezTo>
                  <a:pt x="-10086" y="131180"/>
                  <a:pt x="47787" y="65590"/>
                  <a:pt x="105661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1813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4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5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6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817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1818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1820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21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4" grpId="0" animBg="1"/>
      <p:bldP spid="26" grpId="0" animBg="1"/>
      <p:bldP spid="30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1613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1613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341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796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478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5928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715000" y="4014788"/>
            <a:ext cx="1125538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4788"/>
            <a:ext cx="711200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49763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4192588" y="4457700"/>
            <a:ext cx="811212" cy="261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1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78"/>
          <p:cNvSpPr>
            <a:spLocks noChangeArrowheads="1"/>
          </p:cNvSpPr>
          <p:nvPr/>
        </p:nvSpPr>
        <p:spPr bwMode="auto">
          <a:xfrm>
            <a:off x="4192588" y="4014788"/>
            <a:ext cx="811212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80"/>
          <p:cNvSpPr>
            <a:spLocks noChangeArrowheads="1"/>
          </p:cNvSpPr>
          <p:nvPr/>
        </p:nvSpPr>
        <p:spPr bwMode="auto">
          <a:xfrm>
            <a:off x="3838575" y="3189288"/>
            <a:ext cx="2805113" cy="45878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en-US" altLang="zh-CN" sz="15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Line 81"/>
          <p:cNvSpPr>
            <a:spLocks noChangeShapeType="1"/>
          </p:cNvSpPr>
          <p:nvPr/>
        </p:nvSpPr>
        <p:spPr bwMode="auto">
          <a:xfrm flipV="1">
            <a:off x="4464050" y="3648075"/>
            <a:ext cx="431800" cy="322263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90"/>
          <p:cNvSpPr>
            <a:spLocks noChangeArrowheads="1"/>
          </p:cNvSpPr>
          <p:nvPr/>
        </p:nvSpPr>
        <p:spPr bwMode="auto">
          <a:xfrm>
            <a:off x="5003800" y="4451350"/>
            <a:ext cx="7112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Freeform 54"/>
          <p:cNvSpPr/>
          <p:nvPr/>
        </p:nvSpPr>
        <p:spPr bwMode="auto">
          <a:xfrm>
            <a:off x="5327650" y="4791075"/>
            <a:ext cx="649288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5705475" y="4456113"/>
            <a:ext cx="1135063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475163" y="4784725"/>
            <a:ext cx="382587" cy="155575"/>
          </a:xfrm>
          <a:custGeom>
            <a:avLst/>
            <a:gdLst>
              <a:gd name="connsiteX0" fmla="*/ 209834 w 383719"/>
              <a:gd name="connsiteY0" fmla="*/ 34724 h 324241"/>
              <a:gd name="connsiteX1" fmla="*/ 383454 w 383719"/>
              <a:gd name="connsiteY1" fmla="*/ 208344 h 324241"/>
              <a:gd name="connsiteX2" fmla="*/ 175110 w 383719"/>
              <a:gd name="connsiteY2" fmla="*/ 324091 h 324241"/>
              <a:gd name="connsiteX3" fmla="*/ 1489 w 383719"/>
              <a:gd name="connsiteY3" fmla="*/ 185195 h 324241"/>
              <a:gd name="connsiteX4" fmla="*/ 105661 w 383719"/>
              <a:gd name="connsiteY4" fmla="*/ 0 h 32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19" h="324241">
                <a:moveTo>
                  <a:pt x="209834" y="34724"/>
                </a:moveTo>
                <a:cubicBezTo>
                  <a:pt x="299537" y="97420"/>
                  <a:pt x="389241" y="160116"/>
                  <a:pt x="383454" y="208344"/>
                </a:cubicBezTo>
                <a:cubicBezTo>
                  <a:pt x="377667" y="256572"/>
                  <a:pt x="238771" y="327949"/>
                  <a:pt x="175110" y="324091"/>
                </a:cubicBezTo>
                <a:cubicBezTo>
                  <a:pt x="111449" y="320233"/>
                  <a:pt x="13064" y="239210"/>
                  <a:pt x="1489" y="185195"/>
                </a:cubicBezTo>
                <a:cubicBezTo>
                  <a:pt x="-10086" y="131180"/>
                  <a:pt x="47787" y="65590"/>
                  <a:pt x="105661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860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1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2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3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64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65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4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867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868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29" grpId="0" animBg="1"/>
      <p:bldP spid="29" grpId="1" animBg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785813"/>
            <a:ext cx="8072438" cy="15716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415" indent="-27241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是在产生式右部嵌入了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程序片段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，这些程序片段称为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语义动作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。按照惯例，语义动作放在花括号内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58215" lvl="2" indent="-27241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例</a:t>
            </a:r>
            <a:endParaRPr lang="zh-CN" altLang="en-US" sz="2800" dirty="0">
              <a:latin typeface="楷体" panose="02010609060101010101" pitchFamily="49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语法制导翻译方案</a:t>
            </a:r>
            <a:r>
              <a:rPr kumimoji="1" lang="en-US" altLang="zh-CN" sz="30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</a:t>
            </a:r>
            <a:r>
              <a:rPr kumimoji="1" lang="en-US" altLang="zh-CN" sz="3000" i="1" spc="3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0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 spc="3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8538" y="2357438"/>
            <a:ext cx="4278312" cy="20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 marL="363855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7080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39825" indent="-303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2730" indent="-303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8180" indent="-303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44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16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88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-304800" algn="l" defTabSz="1219200" rtl="0" eaLnBrk="1" latinLnBrk="0" hangingPunct="1">
              <a:spcBef>
                <a:spcPts val="510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endParaRPr lang="en-US" altLang="zh-CN" sz="24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id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050" y="4500563"/>
            <a:ext cx="8315325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 eaLnBrk="1" hangingPunct="1">
              <a:spcBef>
                <a:spcPct val="30000"/>
              </a:spcBef>
              <a:defRPr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一个语义动作在产生式中的位置决定了这个动作的执行时间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5263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5263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3706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0025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06850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5135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726113" y="4006850"/>
            <a:ext cx="111442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143375" y="3214688"/>
            <a:ext cx="2786063" cy="4286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en-US" altLang="zh-CN" sz="15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5381625" y="3770313"/>
            <a:ext cx="534988" cy="207962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6823075" y="4452938"/>
            <a:ext cx="6540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Freeform 54"/>
          <p:cNvSpPr/>
          <p:nvPr/>
        </p:nvSpPr>
        <p:spPr bwMode="auto">
          <a:xfrm>
            <a:off x="7189788" y="4767263"/>
            <a:ext cx="649287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7434263" y="4441825"/>
            <a:ext cx="809625" cy="277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3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4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5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6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907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08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5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11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12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5705475" y="4449763"/>
            <a:ext cx="11350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  <p:bldP spid="28" grpId="0" animBg="1"/>
      <p:bldP spid="28" grpId="1" animBg="1"/>
      <p:bldP spid="30" grpId="0" animBg="1"/>
      <p:bldP spid="30" grpId="1" animBg="1"/>
      <p:bldP spid="34" grpId="0" animBg="1"/>
      <p:bldP spid="34" grpId="1" animBg="1"/>
      <p:bldP spid="41" grpId="0" animBg="1"/>
      <p:bldP spid="41" grpId="1" animBg="1"/>
      <p:bldP spid="43" grpId="0" animBg="1"/>
      <p:bldP spid="4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685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2753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161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5027613" y="3268663"/>
            <a:ext cx="2687637" cy="3746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en-US" altLang="zh-CN" sz="15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 flipH="1" flipV="1">
            <a:off x="6354763" y="3660775"/>
            <a:ext cx="1306512" cy="3460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226425" y="4440238"/>
            <a:ext cx="622300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45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6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8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949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50" name="组合 12"/>
          <p:cNvGrpSpPr/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7954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55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685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7434263" y="4445000"/>
            <a:ext cx="8096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65166" y="2091373"/>
          <a:ext cx="2173292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73092"/>
                <a:gridCol w="86409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4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4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8208962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分析栈中的每一个记录都对应着一段执行代码</a:t>
            </a:r>
            <a:endParaRPr kumimoji="1" lang="zh-CN" altLang="en-US" sz="28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9987" name="Rectangle 3"/>
          <p:cNvSpPr txBox="1">
            <a:spLocks noChangeArrowheads="1"/>
          </p:cNvSpPr>
          <p:nvPr/>
        </p:nvSpPr>
        <p:spPr bwMode="auto">
          <a:xfrm>
            <a:off x="401638" y="1058863"/>
            <a:ext cx="828516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780" indent="-27178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33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综合记录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时，要将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综合属性值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变量展开时（即变量本身的记录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时），如果其含有继承属性，则要将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继承属性值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kumimoji="1" lang="zh-CN" altLang="en-US" sz="28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5"/>
          <p:cNvSpPr>
            <a:spLocks noGrp="1" noChangeArrowheads="1"/>
          </p:cNvSpPr>
          <p:nvPr>
            <p:ph idx="1"/>
          </p:nvPr>
        </p:nvSpPr>
        <p:spPr>
          <a:xfrm>
            <a:off x="927100" y="1762125"/>
            <a:ext cx="5700713" cy="560388"/>
          </a:xfrm>
        </p:spPr>
        <p:txBody>
          <a:bodyPr/>
          <a:lstStyle/>
          <a:p>
            <a:pPr marL="272415" indent="-272415"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1)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}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b="1" i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/>
        </p:nvGraphicFramePr>
        <p:xfrm>
          <a:off x="928688" y="2120900"/>
          <a:ext cx="7500937" cy="2949575"/>
        </p:xfrm>
        <a:graphic>
          <a:graphicData uri="http://schemas.openxmlformats.org/drawingml/2006/table">
            <a:tbl>
              <a:tblPr/>
              <a:tblGrid>
                <a:gridCol w="903999"/>
                <a:gridCol w="1033549"/>
                <a:gridCol w="5563389"/>
              </a:tblGrid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执行代码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Fval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2067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207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rot="5400000">
            <a:off x="6965950" y="3605213"/>
            <a:ext cx="2928937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-534987" y="3605213"/>
            <a:ext cx="2928937" cy="1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070" name="组合 3"/>
          <p:cNvGrpSpPr/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2073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74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1173163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/>
                <a:gridCol w="792088"/>
                <a:gridCol w="84996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843808" y="27850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.Fval = 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top=top-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43808" y="31385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.Fval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top=top-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90055" y="3469993"/>
            <a:ext cx="6462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根据当前输入符号选择产生式进行推导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2):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T′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top=top+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08312" y="40119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3):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T′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43808" y="4356526"/>
            <a:ext cx="462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top-1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top=top-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43808" y="4722698"/>
            <a:ext cx="462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1].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stack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top=top-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26" grpId="0"/>
      <p:bldP spid="28" grpId="0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79" name="Rectangle 47"/>
          <p:cNvSpPr>
            <a:spLocks noGrp="1" noChangeArrowheads="1"/>
          </p:cNvSpPr>
          <p:nvPr>
            <p:ph idx="1"/>
          </p:nvPr>
        </p:nvSpPr>
        <p:spPr>
          <a:xfrm>
            <a:off x="944563" y="1820863"/>
            <a:ext cx="7058025" cy="3225800"/>
          </a:xfrm>
        </p:spPr>
        <p:txBody>
          <a:bodyPr/>
          <a:lstStyle/>
          <a:p>
            <a:pPr marL="272415" indent="-272415">
              <a:lnSpc>
                <a:spcPts val="1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2)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*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1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1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97693" name="Group 61"/>
          <p:cNvGraphicFramePr>
            <a:graphicFrameLocks noGrp="1"/>
          </p:cNvGraphicFramePr>
          <p:nvPr/>
        </p:nvGraphicFramePr>
        <p:xfrm>
          <a:off x="928688" y="2154238"/>
          <a:ext cx="7358062" cy="2911477"/>
        </p:xfrm>
        <a:graphic>
          <a:graphicData uri="http://schemas.openxmlformats.org/drawingml/2006/table">
            <a:tbl>
              <a:tblPr/>
              <a:tblGrid>
                <a:gridCol w="892175"/>
                <a:gridCol w="1079500"/>
                <a:gridCol w="5386387"/>
              </a:tblGrid>
              <a:tr h="297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4" marB="34264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4" marB="3426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执行代码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4" marB="3426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Fsyn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.Fval = 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΄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Fval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×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Fval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en-US" altLang="zh-CN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根据当前输入符号选择产生式进行推导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若选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2):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top+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top=top+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6;</a:t>
                      </a: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若选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3):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; 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en-US" altLang="zh-CN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 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kumimoji="0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4119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4128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6837362" y="3609976"/>
            <a:ext cx="2879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-511175" y="3619501"/>
            <a:ext cx="2879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4123" name="组合 3"/>
          <p:cNvGrpSpPr/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25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26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/>
                <a:gridCol w="792088"/>
                <a:gridCol w="84996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71" name="Rectangle 15"/>
          <p:cNvSpPr>
            <a:spLocks noGrp="1" noChangeArrowheads="1"/>
          </p:cNvSpPr>
          <p:nvPr>
            <p:ph idx="1"/>
          </p:nvPr>
        </p:nvSpPr>
        <p:spPr>
          <a:xfrm>
            <a:off x="1355725" y="1638300"/>
            <a:ext cx="5927725" cy="3225800"/>
          </a:xfrm>
        </p:spPr>
        <p:txBody>
          <a:bodyPr/>
          <a:lstStyle/>
          <a:p>
            <a:pPr marL="272415" indent="-272415">
              <a:defRPr/>
            </a:pPr>
            <a:endParaRPr lang="en-US" altLang="zh-CN" sz="18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3)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l-GR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lang="zh-CN" altLang="en-US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98680" name="Group 24"/>
          <p:cNvGraphicFramePr>
            <a:graphicFrameLocks noGrp="1"/>
          </p:cNvGraphicFramePr>
          <p:nvPr/>
        </p:nvGraphicFramePr>
        <p:xfrm>
          <a:off x="1357313" y="2500313"/>
          <a:ext cx="6572250" cy="1050938"/>
        </p:xfrm>
        <a:graphic>
          <a:graphicData uri="http://schemas.openxmlformats.org/drawingml/2006/table">
            <a:tbl>
              <a:tblPr/>
              <a:tblGrid>
                <a:gridCol w="1349375"/>
                <a:gridCol w="1296987"/>
                <a:gridCol w="3925888"/>
              </a:tblGrid>
              <a:tr h="3730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27" marB="34127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27" marB="3412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执行代码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27" marB="3412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677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42" marB="3414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42" marB="3414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′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142" marB="3414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6143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6152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821531" y="3015457"/>
            <a:ext cx="1071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394576" y="3035300"/>
            <a:ext cx="1071562" cy="1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6147" name="组合 3"/>
          <p:cNvGrpSpPr/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6149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150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/>
                <a:gridCol w="792088"/>
                <a:gridCol w="84996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1" name="Rectangle 27"/>
          <p:cNvSpPr>
            <a:spLocks noGrp="1" noChangeArrowheads="1"/>
          </p:cNvSpPr>
          <p:nvPr>
            <p:ph idx="1"/>
          </p:nvPr>
        </p:nvSpPr>
        <p:spPr>
          <a:xfrm>
            <a:off x="677863" y="1612900"/>
            <a:ext cx="5927725" cy="3225800"/>
          </a:xfrm>
        </p:spPr>
        <p:txBody>
          <a:bodyPr/>
          <a:lstStyle/>
          <a:p>
            <a:pPr marL="272415" indent="-272415">
              <a:defRPr/>
            </a:pPr>
            <a:endParaRPr lang="en-US" altLang="zh-CN" sz="18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indent="-272415"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digit 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digit.lexval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95621" name="Group 37"/>
          <p:cNvGraphicFramePr>
            <a:graphicFrameLocks noGrp="1"/>
          </p:cNvGraphicFramePr>
          <p:nvPr/>
        </p:nvGraphicFramePr>
        <p:xfrm>
          <a:off x="642938" y="2357438"/>
          <a:ext cx="7858125" cy="1730375"/>
        </p:xfrm>
        <a:graphic>
          <a:graphicData uri="http://schemas.openxmlformats.org/drawingml/2006/table">
            <a:tbl>
              <a:tblPr/>
              <a:tblGrid>
                <a:gridCol w="1706562"/>
                <a:gridCol w="1438275"/>
                <a:gridCol w="4713288"/>
              </a:tblGrid>
              <a:tr h="37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4" marB="34314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4" marB="3431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执行代码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4" marB="3431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67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lexval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lexval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9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31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3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5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7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9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91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330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;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8195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204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-221456" y="3242469"/>
            <a:ext cx="17287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636669" y="3242469"/>
            <a:ext cx="17287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8199" name="组合 3"/>
          <p:cNvGrpSpPr/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8201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  <a:endPara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202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092280" y="1030600"/>
          <a:ext cx="1960348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18298"/>
                <a:gridCol w="792088"/>
                <a:gridCol w="84996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继承属性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综合属性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syn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1200" b="1" kern="100" dirty="0" err="1">
                          <a:latin typeface="Times New Roman" panose="02020603050405020304" pitchFamily="18" charset="0"/>
                          <a:ea typeface="楷体_GB2312"/>
                        </a:rPr>
                        <a:t>val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24600" y="361950"/>
            <a:ext cx="3000375" cy="4751388"/>
          </a:xfrm>
        </p:spPr>
        <p:txBody>
          <a:bodyPr/>
          <a:lstStyle/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token,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inh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: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Fval,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if token=“*”  then</a:t>
            </a:r>
            <a:endParaRPr lang="en-US" altLang="zh-CN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Getnext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token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	 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Fval=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token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	  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inh×Fval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b="1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	   return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token=</a:t>
            </a:r>
            <a:r>
              <a:rPr lang="el-GR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“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Arial" panose="020B0604020202020204" pitchFamily="34" charset="0"/>
              </a:rPr>
              <a:t>$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”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then</a:t>
            </a:r>
            <a:endParaRPr lang="en-US" altLang="zh-CN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=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inh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	   return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 }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Error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 bwMode="auto">
          <a:xfrm>
            <a:off x="1689100" y="2041525"/>
            <a:ext cx="5165725" cy="3014663"/>
            <a:chOff x="1365250" y="2041946"/>
            <a:chExt cx="5165725" cy="3014242"/>
          </a:xfrm>
        </p:grpSpPr>
        <p:sp>
          <p:nvSpPr>
            <p:cNvPr id="180239" name="Line 7"/>
            <p:cNvSpPr>
              <a:spLocks noChangeShapeType="1"/>
            </p:cNvSpPr>
            <p:nvPr/>
          </p:nvSpPr>
          <p:spPr bwMode="auto">
            <a:xfrm flipV="1">
              <a:off x="5892801" y="2041946"/>
              <a:ext cx="611263" cy="23903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0240" name="Line 8"/>
            <p:cNvSpPr>
              <a:spLocks noChangeShapeType="1"/>
            </p:cNvSpPr>
            <p:nvPr/>
          </p:nvSpPr>
          <p:spPr bwMode="auto">
            <a:xfrm flipV="1">
              <a:off x="5892800" y="2646848"/>
              <a:ext cx="638175" cy="17854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0241" name="Line 9"/>
            <p:cNvSpPr>
              <a:spLocks noChangeShapeType="1"/>
            </p:cNvSpPr>
            <p:nvPr/>
          </p:nvSpPr>
          <p:spPr bwMode="auto">
            <a:xfrm flipV="1">
              <a:off x="5892800" y="3827463"/>
              <a:ext cx="638175" cy="6048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371" name="Rectangle 11"/>
            <p:cNvSpPr>
              <a:spLocks noChangeArrowheads="1"/>
            </p:cNvSpPr>
            <p:nvPr/>
          </p:nvSpPr>
          <p:spPr bwMode="auto">
            <a:xfrm>
              <a:off x="1365250" y="4432387"/>
              <a:ext cx="4635500" cy="623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对于每个动作，将其代码复制到语法分析器，并把对</a:t>
              </a:r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属性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的引用改为对相应</a:t>
              </a:r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变量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的引用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228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38" name="五边形 1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4570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在递归的预测分析过程中进行翻译</a:t>
            </a:r>
            <a:endParaRPr kumimoji="1" lang="zh-CN" altLang="en-US" sz="22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3"/>
          <p:cNvGrpSpPr/>
          <p:nvPr/>
        </p:nvGrpSpPr>
        <p:grpSpPr bwMode="auto">
          <a:xfrm>
            <a:off x="1689100" y="627063"/>
            <a:ext cx="4706938" cy="1138237"/>
            <a:chOff x="1365250" y="626585"/>
            <a:chExt cx="4706696" cy="1139013"/>
          </a:xfrm>
        </p:grpSpPr>
        <p:sp>
          <p:nvSpPr>
            <p:cNvPr id="2" name="矩形 1"/>
            <p:cNvSpPr/>
            <p:nvPr/>
          </p:nvSpPr>
          <p:spPr>
            <a:xfrm>
              <a:off x="1365250" y="842632"/>
              <a:ext cx="4043155" cy="9229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为每个非终结符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构造一个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函数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的每个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继承属性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对应该函数的一个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形参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，函数的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返回值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综合属性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236" name="Line 7"/>
            <p:cNvSpPr>
              <a:spLocks noChangeShapeType="1"/>
            </p:cNvSpPr>
            <p:nvPr/>
          </p:nvSpPr>
          <p:spPr bwMode="auto">
            <a:xfrm flipV="1">
              <a:off x="5408408" y="626585"/>
              <a:ext cx="663538" cy="5336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7" name="组合 4"/>
          <p:cNvGrpSpPr/>
          <p:nvPr/>
        </p:nvGrpSpPr>
        <p:grpSpPr bwMode="auto">
          <a:xfrm>
            <a:off x="3676650" y="935038"/>
            <a:ext cx="2874963" cy="1924050"/>
            <a:chOff x="3352713" y="934862"/>
            <a:chExt cx="2874680" cy="1924920"/>
          </a:xfrm>
        </p:grpSpPr>
        <p:sp>
          <p:nvSpPr>
            <p:cNvPr id="3" name="矩形 2"/>
            <p:cNvSpPr/>
            <p:nvPr/>
          </p:nvSpPr>
          <p:spPr>
            <a:xfrm>
              <a:off x="3352713" y="1903675"/>
              <a:ext cx="2874680" cy="956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对出现在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产生式右部中的每个文法符号的每个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都设置一个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局部变量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234" name="Line 7"/>
            <p:cNvSpPr>
              <a:spLocks noChangeShapeType="1"/>
            </p:cNvSpPr>
            <p:nvPr/>
          </p:nvSpPr>
          <p:spPr bwMode="auto">
            <a:xfrm flipV="1">
              <a:off x="5724129" y="934862"/>
              <a:ext cx="503264" cy="9692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build="p"/>
      <p:bldP spid="19457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>
            <a:spLocks noGrp="1" noChangeArrowheads="1"/>
          </p:cNvSpPr>
          <p:nvPr>
            <p:ph idx="1"/>
          </p:nvPr>
        </p:nvSpPr>
        <p:spPr>
          <a:xfrm>
            <a:off x="5003800" y="1074738"/>
            <a:ext cx="3889375" cy="3687762"/>
          </a:xfrm>
          <a:ln w="12700"/>
        </p:spPr>
        <p:txBody>
          <a:bodyPr/>
          <a:lstStyle/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Fval,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syn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endParaRPr lang="en-US" altLang="zh-CN" sz="800" b="1" i="1" dirty="0">
              <a:solidFill>
                <a:schemeClr val="hlink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hlink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if token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≠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“digit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”  then Error;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Fval =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= Fval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；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cs typeface="Times New Roman" panose="02020603050405020304" pitchFamily="18" charset="0"/>
              </a:rPr>
              <a:t>	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syn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=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2000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token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inh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=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syn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endParaRPr lang="en-US" altLang="zh-CN" sz="8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return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182275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79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6612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在递归的预测分析过程中进行翻译</a:t>
            </a:r>
            <a:endParaRPr kumimoji="1" lang="zh-CN" altLang="en-US" sz="22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uiExpand="1" build="p"/>
      <p:bldP spid="656388" grpId="1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0" name="Rectangle 4"/>
          <p:cNvSpPr>
            <a:spLocks noGrp="1" noChangeArrowheads="1"/>
          </p:cNvSpPr>
          <p:nvPr>
            <p:ph idx="1"/>
          </p:nvPr>
        </p:nvSpPr>
        <p:spPr>
          <a:xfrm>
            <a:off x="4937125" y="1436688"/>
            <a:ext cx="4206875" cy="2206625"/>
          </a:xfrm>
          <a:solidFill>
            <a:schemeClr val="bg1"/>
          </a:solidFill>
          <a:ln w="12700"/>
        </p:spPr>
        <p:txBody>
          <a:bodyPr/>
          <a:lstStyle/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Fval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lvl="0" indent="-272415" eaLnBrk="1" hangingPunct="1">
              <a:buClr>
                <a:srgbClr val="31B6FD"/>
              </a:buClr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{	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lvl="0" indent="-272415" eaLnBrk="1" hangingPunct="1">
              <a:buClr>
                <a:srgbClr val="31B6FD"/>
              </a:buClr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digitlexval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if  token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≠  “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digit”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then  Error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Fval=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digitlexval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Getnext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);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	 return Fval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184323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27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8660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在递归的预测分析过程中进行翻译</a:t>
            </a:r>
            <a:endParaRPr kumimoji="1" lang="zh-CN" altLang="en-US" sz="22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642938"/>
            <a:ext cx="8201025" cy="3225800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kumimoji="1" lang="zh-CN" altLang="en-US" sz="30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是关于语言翻译的高层次规格说明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隐蔽了许多具体实现细节，使用户不必显式地说明翻译发生的顺序</a:t>
            </a:r>
            <a:endParaRPr lang="zh-CN" altLang="en-US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kumimoji="1" lang="zh-CN" altLang="en-US" sz="30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可以看作是对</a:t>
            </a:r>
            <a:r>
              <a:rPr lang="en-US" altLang="zh-CN" sz="24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的一种补充，是</a:t>
            </a:r>
            <a:r>
              <a:rPr lang="en-US" altLang="zh-CN" sz="24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的具体实施方案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显式地指明了语义规则的计算顺序，以便说明某些实现细节</a:t>
            </a:r>
            <a:endParaRPr lang="zh-CN" altLang="en-US" sz="25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6375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86371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zh-CN" sz="2000" i="1">
                <a:latin typeface="Times New Roman" panose="02020603050405020304" pitchFamily="18" charset="0"/>
              </a:rPr>
              <a:t>SDT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500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>
          <a:xfrm>
            <a:off x="5141913" y="1060450"/>
            <a:ext cx="3216275" cy="3297238"/>
          </a:xfrm>
          <a:ln w="12700"/>
        </p:spPr>
        <p:txBody>
          <a:bodyPr/>
          <a:lstStyle/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Desent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()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Getnext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if token ≠ “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$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” then Error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310" lvl="1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return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defRPr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在递归的预测分析过程中进行翻译</a:t>
            </a:r>
            <a:endParaRPr kumimoji="1" lang="zh-CN" altLang="en-US" sz="22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058863"/>
            <a:ext cx="8285162" cy="3225800"/>
          </a:xfrm>
        </p:spPr>
        <p:txBody>
          <a:bodyPr/>
          <a:lstStyle/>
          <a:p>
            <a:pPr marL="272415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非终结符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构造一个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函数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对应该函数的一个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形参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，函数的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返回值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值。对出现在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产生式中的每个文法符号的每个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都设置一个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局部变量</a:t>
            </a:r>
            <a:endParaRPr kumimoji="1" lang="zh-CN" altLang="en-US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272415" indent="-272415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非终结符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的代码根据当前的输入决定使用哪个产生式</a:t>
            </a:r>
            <a:endParaRPr kumimoji="1"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4710" lvl="2" indent="-227330" eaLnBrk="1" hangingPunct="1">
              <a:buFont typeface="Symbol" panose="05050102010706020507" pitchFamily="18" charset="2"/>
              <a:buNone/>
              <a:defRPr/>
            </a:pP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kumimoji="1"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内容占位符 2"/>
          <p:cNvSpPr>
            <a:spLocks noGrp="1"/>
          </p:cNvSpPr>
          <p:nvPr>
            <p:ph idx="1"/>
          </p:nvPr>
        </p:nvSpPr>
        <p:spPr>
          <a:xfrm>
            <a:off x="430213" y="714375"/>
            <a:ext cx="828516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与每个产生式有关的代码执行如下动作：从左到右考虑产生式右部的</a:t>
            </a:r>
            <a:r>
              <a:rPr lang="zh-CN" altLang="en-US" sz="2500" b="1" dirty="0">
                <a:solidFill>
                  <a:srgbClr val="0000FF"/>
                </a:solidFill>
                <a:latin typeface="楷体" panose="02010609060101010101" pitchFamily="49" charset="-122"/>
              </a:rPr>
              <a:t>词法单元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、</a:t>
            </a:r>
            <a:r>
              <a:rPr lang="zh-CN" altLang="en-US" sz="2500" b="1" dirty="0">
                <a:solidFill>
                  <a:srgbClr val="0000FF"/>
                </a:solidFill>
                <a:latin typeface="楷体" panose="02010609060101010101" pitchFamily="49" charset="-122"/>
              </a:rPr>
              <a:t>非终结符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及</a:t>
            </a:r>
            <a:r>
              <a:rPr lang="zh-CN" altLang="en-US" sz="2500" b="1" dirty="0">
                <a:solidFill>
                  <a:srgbClr val="0000FF"/>
                </a:solidFill>
                <a:latin typeface="楷体" panose="02010609060101010101" pitchFamily="49" charset="-122"/>
              </a:rPr>
              <a:t>语义动作</a:t>
            </a:r>
            <a:r>
              <a:rPr lang="en-US" altLang="zh-CN" sz="2500" b="1" dirty="0">
                <a:solidFill>
                  <a:srgbClr val="0000FF"/>
                </a:solidFill>
                <a:latin typeface="楷体" panose="02010609060101010101" pitchFamily="49" charset="-122"/>
              </a:rPr>
              <a:t>   </a:t>
            </a:r>
            <a:endParaRPr lang="en-US" altLang="zh-CN" sz="2500" b="1" dirty="0">
              <a:solidFill>
                <a:srgbClr val="0000FF"/>
              </a:solidFill>
              <a:latin typeface="楷体" panose="02010609060101010101" pitchFamily="49" charset="-122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对于带有综合属性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词法单元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的值保存在局部变量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X.x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中；然后产生一个匹配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的调用，并继续输入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，产生一个右部带有函数调用的赋值语句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:=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，其中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是代表</a:t>
            </a:r>
            <a:r>
              <a:rPr kumimoji="1" lang="zh-CN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继承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属性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的变量，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代表</a:t>
            </a:r>
            <a:r>
              <a:rPr kumimoji="1" lang="zh-CN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综合属性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的变量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对于每个</a:t>
            </a:r>
            <a:r>
              <a:rPr kumimoji="1"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语义动作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，将其代码复制到语法分析器，并把对属性的引用改为对相应变量的引用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（续）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2515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  <a:endParaRPr lang="en-US" altLang="zh-CN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  <a:endParaRPr lang="en-US" altLang="zh-CN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  <a:endParaRPr lang="zh-CN" altLang="en-US" sz="1900" b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  <a:endParaRPr lang="zh-CN" altLang="en-US" sz="19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pic>
        <p:nvPicPr>
          <p:cNvPr id="19251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5.5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L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属性定义的自底向上翻译 </a:t>
            </a:r>
            <a:endParaRPr lang="zh-CN" altLang="en-US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71500" y="857250"/>
            <a:ext cx="8131175" cy="1541463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给定一个以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文法为基础的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，可以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修改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这个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文法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，并在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语法分析过程中计算这个新文法之上的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endParaRPr lang="zh-CN" altLang="en-US" sz="3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107" name="Rectangle 3"/>
          <p:cNvSpPr txBox="1">
            <a:spLocks noChangeArrowheads="1"/>
          </p:cNvSpPr>
          <p:nvPr/>
        </p:nvSpPr>
        <p:spPr bwMode="auto">
          <a:xfrm>
            <a:off x="1803400" y="490538"/>
            <a:ext cx="6500813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71750" y="2428875"/>
            <a:ext cx="3857625" cy="2643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</a:rPr>
              <a:t> 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0247" name="AutoShape 23"/>
          <p:cNvSpPr>
            <a:spLocks noChangeArrowheads="1"/>
          </p:cNvSpPr>
          <p:nvPr/>
        </p:nvSpPr>
        <p:spPr bwMode="auto">
          <a:xfrm>
            <a:off x="4397375" y="2100263"/>
            <a:ext cx="323850" cy="212725"/>
          </a:xfrm>
          <a:prstGeom prst="downArrow">
            <a:avLst>
              <a:gd name="adj1" fmla="val 50000"/>
              <a:gd name="adj2" fmla="val 5809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vert="eaVert" wrap="none" lIns="68580" tIns="34290" rIns="68580" bIns="34290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270669" y="2745530"/>
            <a:ext cx="1997075" cy="6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标记非终结符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楷体_GB2312" pitchFamily="49" charset="-122"/>
              </a:rPr>
              <a:t>(</a:t>
            </a:r>
            <a:r>
              <a:rPr lang="en-US" altLang="zh-CN" sz="1500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 pitchFamily="49" charset="-122"/>
              </a:rPr>
              <a:t>Marker </a:t>
            </a:r>
            <a:r>
              <a:rPr lang="en-US" altLang="zh-CN" sz="1500" i="1" dirty="0" err="1">
                <a:latin typeface="Times New Roman" panose="02020603050405020304" pitchFamily="18" charset="0"/>
                <a:ea typeface="楷体" panose="02010609060101010101" pitchFamily="49" charset="-122"/>
                <a:cs typeface="楷体_GB2312" pitchFamily="49" charset="-122"/>
              </a:rPr>
              <a:t>Nonterminal</a:t>
            </a:r>
            <a:r>
              <a:rPr lang="en-US" altLang="zh-CN" sz="1500" dirty="0">
                <a:latin typeface="Times New Roman" panose="02020603050405020304" pitchFamily="18" charset="0"/>
                <a:ea typeface="楷体" panose="02010609060101010101" pitchFamily="49" charset="-122"/>
                <a:cs typeface="楷体_GB2312" pitchFamily="49" charset="-122"/>
              </a:rPr>
              <a:t>)</a:t>
            </a:r>
            <a:endParaRPr lang="zh-CN" altLang="en-US" sz="1500" dirty="0">
              <a:ea typeface="楷体" panose="02010609060101010101" pitchFamily="49" charset="-122"/>
              <a:cs typeface="楷体_GB2312" pitchFamily="49" charset="-122"/>
            </a:endParaRP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 flipV="1">
            <a:off x="2282825" y="2715766"/>
            <a:ext cx="1353071" cy="35088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284412" y="3067792"/>
            <a:ext cx="1567507" cy="285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6588125" y="3357563"/>
            <a:ext cx="2357438" cy="1571625"/>
          </a:xfrm>
          <a:prstGeom prst="cloudCallout">
            <a:avLst>
              <a:gd name="adj1" fmla="val -78618"/>
              <a:gd name="adj2" fmla="val -1239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</a:ln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访问未出现在该产生式中的符号的属性？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6713" y="2220913"/>
            <a:ext cx="1906587" cy="922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修改后的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，所有语义动作都位于产生式末尾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0247" grpId="0" animBg="1"/>
      <p:bldP spid="180249" grpId="0" animBg="1"/>
      <p:bldP spid="180250" grpId="0" animBg="1"/>
      <p:bldP spid="180251" grpId="0" animBg="1"/>
      <p:bldP spid="3" grpId="0" animBg="1"/>
      <p:bldP spid="4" grpId="0" animBg="1" build="allAtOnce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00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198662" name="组合 11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98704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endParaRPr lang="en-US" altLang="zh-CN" sz="17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8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669" name="组合 80"/>
          <p:cNvGrpSpPr/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73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75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6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78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1" lang="en-US" altLang="zh-CN" sz="14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81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82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84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5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87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8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0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1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3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4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5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6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7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8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9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700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701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02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1800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200" grpId="0"/>
      <p:bldP spid="182328" grpId="0" animBg="1"/>
      <p:bldP spid="182329" grpId="0" animBg="1"/>
      <p:bldP spid="16" grpId="0" animBg="1"/>
      <p:bldP spid="17" grpId="0" animBg="1"/>
      <p:bldP spid="17" grpId="1" animBg="1"/>
      <p:bldP spid="18" grpId="0" animBg="1"/>
      <p:bldP spid="29" grpId="0" animBg="1"/>
      <p:bldP spid="30" grpId="0" animBg="1"/>
      <p:bldP spid="30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07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8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0709" name="组合 11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0762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1700">
              <a:solidFill>
                <a:srgbClr val="000000"/>
              </a:solidFill>
              <a:latin typeface="华文楷体" panose="0201060004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408738" y="38671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408738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678613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678613" y="4125913"/>
            <a:ext cx="269875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678613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5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0727" name="组合 80"/>
          <p:cNvGrpSpPr/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7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31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33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34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36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1" lang="en-US" altLang="zh-CN" sz="14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39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0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2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3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5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6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8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9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1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2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3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4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5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6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7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8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9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60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1800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5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2757" name="组合 11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281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1700">
              <a:solidFill>
                <a:srgbClr val="000000"/>
              </a:solidFill>
              <a:latin typeface="华文楷体" panose="0201060004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408738" y="38671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408738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768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678613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678613" y="4125913"/>
            <a:ext cx="269875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678613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772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948488" y="3857625"/>
            <a:ext cx="1195387" cy="280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17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6948488" y="4143375"/>
            <a:ext cx="1195387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7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948488" y="3598863"/>
            <a:ext cx="11334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8083550" y="3868738"/>
            <a:ext cx="971550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8083550" y="4141788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8081963" y="3598863"/>
            <a:ext cx="971550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9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2779" name="矩形 40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2781" name="组合 80"/>
          <p:cNvGrpSpPr/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68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9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8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8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8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9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1" lang="en-US" altLang="zh-CN" sz="14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93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9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9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97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79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0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3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8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1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11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1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1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1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1800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03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4805" name="组合 11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485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 sz="1700">
              <a:solidFill>
                <a:srgbClr val="000000"/>
              </a:solidFill>
              <a:latin typeface="华文楷体" panose="0201060004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17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14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5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6408738" y="3868738"/>
            <a:ext cx="9175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6408738" y="4137025"/>
            <a:ext cx="917575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6408738" y="3598863"/>
            <a:ext cx="9175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19" name="矩形 43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1" name="组合 80"/>
          <p:cNvGrpSpPr/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70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2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2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3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1" lang="en-US" altLang="zh-CN" sz="14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33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3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3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7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3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0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3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8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5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1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5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5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1800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0" grpId="0" animBg="1"/>
      <p:bldP spid="20" grpId="0" animBg="1"/>
      <p:bldP spid="21" grpId="0" animBg="1"/>
      <p:bldP spid="22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1203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语法制导定义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SDD</a:t>
            </a:r>
            <a:endParaRPr lang="en-US" altLang="zh-CN" sz="20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S-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属性定义与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zh-CN" altLang="en-US" sz="20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语法制导翻译方案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SDT</a:t>
            </a:r>
            <a:endParaRPr lang="en-US" altLang="zh-CN" sz="20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属性定义的自顶向下翻译</a:t>
            </a:r>
            <a:endParaRPr lang="zh-CN" altLang="en-US" sz="20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属性定义的自底向上翻译 </a:t>
            </a:r>
            <a:endParaRPr lang="zh-CN" altLang="en-US" sz="200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4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2876550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1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6853" name="组合 11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6898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en-US" altLang="zh-CN">
              <a:solidFill>
                <a:srgbClr val="000000"/>
              </a:solidFill>
              <a:latin typeface="华文楷体" panose="02010600040101010101" pitchFamily="2" charset="-122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6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7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165725" y="3821113"/>
            <a:ext cx="865188" cy="341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5165725" y="4138613"/>
            <a:ext cx="865188" cy="369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5165725" y="3598863"/>
            <a:ext cx="865188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1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6863" name="组合 80"/>
          <p:cNvGrpSpPr/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64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5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67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69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0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0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72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1" lang="en-US" altLang="zh-CN" sz="14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75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76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78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9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1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2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4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5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7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8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9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90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91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92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3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94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95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6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1800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2565400"/>
            <a:ext cx="8915400" cy="2649538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1)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val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 top = 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2D83F4"/>
              </a:solidFill>
              <a:sym typeface="Times New Roman" panose="02020603050405020304" pitchFamily="18" charset="0"/>
            </a:endParaRPr>
          </a:p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chemeClr val="tx1"/>
                </a:solidFill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top+</a:t>
            </a:r>
            <a:r>
              <a:rPr lang="en-US" altLang="zh-CN" sz="2000" b="1" dirty="0">
                <a:solidFill>
                  <a:srgbClr val="2D83F4"/>
                </a:solidFill>
              </a:rPr>
              <a:t>1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</a:rPr>
              <a:t>val</a:t>
            </a:r>
            <a:r>
              <a:rPr lang="en-US" altLang="zh-CN" sz="2000" b="1" dirty="0">
                <a:solidFill>
                  <a:srgbClr val="2D83F4"/>
                </a:solidFill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</a:rPr>
              <a:t> top = top+</a:t>
            </a:r>
            <a:r>
              <a:rPr lang="en-US" altLang="zh-CN" sz="2000" b="1" dirty="0">
                <a:solidFill>
                  <a:srgbClr val="2D83F4"/>
                </a:solidFill>
              </a:rPr>
              <a:t>1;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 	</a:t>
            </a:r>
            <a:endParaRPr lang="en-US" altLang="zh-CN" sz="2000" b="1" dirty="0">
              <a:solidFill>
                <a:srgbClr val="2D83F4"/>
              </a:solidFill>
              <a:sym typeface="Times New Roman" panose="02020603050405020304" pitchFamily="18" charset="0"/>
            </a:endParaRPr>
          </a:p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2) 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dirty="0">
                <a:solidFill>
                  <a:schemeClr val="tx1"/>
                </a:solidFill>
              </a:rPr>
              <a:t>→*</a:t>
            </a:r>
            <a:r>
              <a:rPr lang="zh-CN" altLang="en-US" sz="2000" b="1" i="1" dirty="0">
                <a:solidFill>
                  <a:schemeClr val="tx1"/>
                </a:solidFill>
              </a:rPr>
              <a:t>F </a:t>
            </a: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en-US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3]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syn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</a:rPr>
              <a:t> top = top-</a:t>
            </a:r>
            <a:r>
              <a:rPr lang="en-US" altLang="zh-CN" sz="2000" b="1" dirty="0">
                <a:solidFill>
                  <a:srgbClr val="2D83F4"/>
                </a:solidFill>
              </a:rPr>
              <a:t>3;}</a:t>
            </a:r>
            <a:endParaRPr lang="en-US" altLang="zh-CN" sz="2000" b="1" dirty="0">
              <a:solidFill>
                <a:srgbClr val="2D83F4"/>
              </a:solidFill>
            </a:endParaRPr>
          </a:p>
          <a:p>
            <a:pPr lvl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top+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1]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2]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΄inh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×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;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 = top+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1;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 </a:t>
            </a:r>
            <a:endParaRPr lang="zh-CN" altLang="en-US" sz="2000" b="1" dirty="0">
              <a:solidFill>
                <a:srgbClr val="2D83F4"/>
              </a:solidFill>
              <a:sym typeface="Times New Roman" panose="02020603050405020304" pitchFamily="18" charset="0"/>
            </a:endParaRPr>
          </a:p>
          <a:p>
            <a:pPr marL="457200" lvl="1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3) </a:t>
            </a:r>
            <a:r>
              <a:rPr lang="zh-CN" altLang="en-US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</a:rPr>
              <a:t>′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+1].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+1;}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sym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solidFill>
                  <a:schemeClr val="tx1"/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digit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lexval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;</a:t>
            </a:r>
            <a:r>
              <a:rPr lang="en-US" altLang="zh-CN" sz="2000" b="1" dirty="0">
                <a:solidFill>
                  <a:srgbClr val="2D83F4"/>
                </a:solidFill>
              </a:rPr>
              <a:t>}</a:t>
            </a:r>
            <a:endParaRPr lang="zh-CN" altLang="en-US" sz="2000" b="1" dirty="0">
              <a:solidFill>
                <a:srgbClr val="2D83F4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12750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将语义动作改写为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可执行的栈操作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zh-CN" sz="1800" dirty="0">
              <a:solidFill>
                <a:srgbClr val="008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631825"/>
            <a:ext cx="8715375" cy="3225800"/>
          </a:xfrm>
        </p:spPr>
        <p:txBody>
          <a:bodyPr/>
          <a:lstStyle/>
          <a:p>
            <a:pPr marL="0" indent="0">
              <a:lnSpc>
                <a:spcPts val="27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给定一个以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文法为基础的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属性定义，可以修改这个文法，并在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语法分析过程中计算这个新文法之上的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endParaRPr lang="en-US" altLang="zh-CN" sz="2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3050" indent="-273050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首先构造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，在各个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非终结符之前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放置语义动作来计算它的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并在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产生式后端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放置语义动作计算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marL="273050" indent="-273050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对每个内嵌的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语义动作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，向文法中引入一个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标记非终结符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来替换它。每个这样的位置都有一个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不同的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标记，并且对于任意一个标记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都有一个产生式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marL="273050" indent="-273050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如果标记非终结符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在某个产生式</a:t>
            </a:r>
            <a:r>
              <a:rPr lang="el-GR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β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中替换了语义动作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，对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进行修改得到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a'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，并且将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a'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关联到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上。动作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a'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(a)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需要的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α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中符号的任何属性作为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进行复制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5945" lvl="1" indent="-273050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(b) 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中的方法计算各个属性，但是将计算得到的这些属性作为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综合属性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755650" y="1452127"/>
            <a:ext cx="4390019" cy="3119221"/>
            <a:chOff x="214313" y="1211263"/>
            <a:chExt cx="3115339" cy="311922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11922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marL="457200" indent="-457200"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457200" indent="-457200"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digit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.lexval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76" name="直接连接符 2"/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77" name="直接连接符 4"/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</p:grpSp>
      <p:sp>
        <p:nvSpPr>
          <p:cNvPr id="44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650" y="9443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240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4939" y="8596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的值</a:t>
            </a:r>
            <a:endParaRPr lang="zh-CN" altLang="en-US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24290" y="2383306"/>
            <a:ext cx="686501" cy="3598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9868" y="4189297"/>
            <a:ext cx="686501" cy="3332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03705" y="4501751"/>
            <a:ext cx="11851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67540" y="799474"/>
            <a:ext cx="15382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→ T * F | F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→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6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650" y="1452127"/>
            <a:ext cx="4390019" cy="3119221"/>
            <a:chOff x="214313" y="1211263"/>
            <a:chExt cx="3115339" cy="311922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11922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marL="457200" indent="-457200"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457200" indent="-457200"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digit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.lexval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3222" name="Line 7"/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93223" name="直接连接符 2"/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93224" name="直接连接符 4"/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</p:grpSp>
      <p:sp>
        <p:nvSpPr>
          <p:cNvPr id="44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650" y="9443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240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4939" y="8596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的值</a:t>
            </a:r>
            <a:endParaRPr lang="zh-CN" altLang="en-US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65672" y="2846132"/>
            <a:ext cx="829897" cy="31442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0593" y="2223689"/>
            <a:ext cx="149616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32909" y="3160556"/>
            <a:ext cx="146511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 bwMode="auto">
          <a:xfrm>
            <a:off x="5348634" y="1500209"/>
            <a:ext cx="1496547" cy="1071555"/>
            <a:chOff x="6579764" y="876404"/>
            <a:chExt cx="1496919" cy="1072428"/>
          </a:xfrm>
        </p:grpSpPr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6579764" y="1568200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7698658" y="1600664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6988832" y="876404"/>
              <a:ext cx="417513" cy="348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Line 11"/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" name="Line 12"/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组合 124933"/>
          <p:cNvGrpSpPr/>
          <p:nvPr/>
        </p:nvGrpSpPr>
        <p:grpSpPr bwMode="auto">
          <a:xfrm>
            <a:off x="5757598" y="2627773"/>
            <a:ext cx="1839914" cy="795736"/>
            <a:chOff x="6938648" y="2013704"/>
            <a:chExt cx="1840912" cy="794371"/>
          </a:xfrm>
        </p:grpSpPr>
        <p:sp>
          <p:nvSpPr>
            <p:cNvPr id="151" name="Line 8"/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Text Box 13"/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12"/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24933"/>
          <p:cNvGrpSpPr/>
          <p:nvPr/>
        </p:nvGrpSpPr>
        <p:grpSpPr bwMode="auto">
          <a:xfrm>
            <a:off x="6588346" y="3414576"/>
            <a:ext cx="1839914" cy="795736"/>
            <a:chOff x="6938648" y="2013704"/>
            <a:chExt cx="1840912" cy="794371"/>
          </a:xfrm>
        </p:grpSpPr>
        <p:sp>
          <p:nvSpPr>
            <p:cNvPr id="158" name="Line 8"/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Text Box 13"/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0" name="Line 11"/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2"/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" name="矩形 58"/>
          <p:cNvSpPr>
            <a:spLocks noChangeArrowheads="1"/>
          </p:cNvSpPr>
          <p:nvPr/>
        </p:nvSpPr>
        <p:spPr bwMode="auto">
          <a:xfrm>
            <a:off x="6173753" y="2315021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" name="矩形 58"/>
          <p:cNvSpPr>
            <a:spLocks noChangeArrowheads="1"/>
          </p:cNvSpPr>
          <p:nvPr/>
        </p:nvSpPr>
        <p:spPr bwMode="auto">
          <a:xfrm>
            <a:off x="6957656" y="3144986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" name="矩形 58"/>
          <p:cNvSpPr>
            <a:spLocks noChangeArrowheads="1"/>
          </p:cNvSpPr>
          <p:nvPr/>
        </p:nvSpPr>
        <p:spPr bwMode="auto">
          <a:xfrm>
            <a:off x="7771730" y="393416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" grpId="0"/>
      <p:bldP spid="165" grpId="0"/>
      <p:bldP spid="16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650" y="1452127"/>
            <a:ext cx="4390019" cy="3119221"/>
            <a:chOff x="214313" y="1211263"/>
            <a:chExt cx="3115339" cy="311922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11922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b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  <a:endPara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marL="457200" indent="-457200"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457200" indent="-457200"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(3)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	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inh</a:t>
              </a:r>
              <a:endPara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defTabSz="9144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(4)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	</a:t>
              </a:r>
              <a:r>
                <a:rPr kumimoji="1"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digit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.lexval</a:t>
              </a:r>
              <a:endPara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直接连接符 2"/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27" name="直接连接符 4"/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</p:cxnSp>
      </p:grpSp>
      <p:sp>
        <p:nvSpPr>
          <p:cNvPr id="44" name="标题 2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3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3000" i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650" y="9443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240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4939" y="8596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的值</a:t>
            </a:r>
            <a:endParaRPr lang="zh-CN" altLang="en-US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6968" y="3743563"/>
            <a:ext cx="806024" cy="353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18639" y="3595847"/>
            <a:ext cx="15481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618639" y="2691612"/>
            <a:ext cx="14753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430643" y="4078926"/>
            <a:ext cx="66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 bwMode="auto">
          <a:xfrm>
            <a:off x="5348634" y="1500209"/>
            <a:ext cx="1496547" cy="1071555"/>
            <a:chOff x="6579764" y="876404"/>
            <a:chExt cx="1496919" cy="1072428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6579764" y="1568200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9"/>
            <p:cNvSpPr>
              <a:spLocks noChangeArrowheads="1"/>
            </p:cNvSpPr>
            <p:nvPr/>
          </p:nvSpPr>
          <p:spPr bwMode="auto">
            <a:xfrm>
              <a:off x="7698658" y="1600664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"/>
            <p:cNvSpPr>
              <a:spLocks noChangeArrowheads="1"/>
            </p:cNvSpPr>
            <p:nvPr/>
          </p:nvSpPr>
          <p:spPr bwMode="auto">
            <a:xfrm>
              <a:off x="6988832" y="876404"/>
              <a:ext cx="417513" cy="348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Line 12"/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8070625" y="4201379"/>
            <a:ext cx="269626" cy="699538"/>
            <a:chOff x="8658440" y="2859782"/>
            <a:chExt cx="269377" cy="698404"/>
          </a:xfrm>
        </p:grpSpPr>
        <p:sp>
          <p:nvSpPr>
            <p:cNvPr id="129" name="Line 5"/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矩形 3"/>
            <p:cNvSpPr>
              <a:spLocks noChangeArrowheads="1"/>
            </p:cNvSpPr>
            <p:nvPr/>
          </p:nvSpPr>
          <p:spPr bwMode="auto">
            <a:xfrm>
              <a:off x="8658440" y="3220181"/>
              <a:ext cx="269377" cy="33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/>
              <a:r>
                <a:rPr lang="el-GR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24933"/>
          <p:cNvGrpSpPr/>
          <p:nvPr/>
        </p:nvGrpSpPr>
        <p:grpSpPr bwMode="auto">
          <a:xfrm>
            <a:off x="5757598" y="2627773"/>
            <a:ext cx="1839914" cy="795736"/>
            <a:chOff x="6938648" y="2013704"/>
            <a:chExt cx="1840912" cy="794371"/>
          </a:xfrm>
        </p:grpSpPr>
        <p:sp>
          <p:nvSpPr>
            <p:cNvPr id="132" name="Line 8"/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Text Box 13"/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" name="Line 11"/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12"/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"/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"/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组合 124933"/>
          <p:cNvGrpSpPr/>
          <p:nvPr/>
        </p:nvGrpSpPr>
        <p:grpSpPr bwMode="auto">
          <a:xfrm>
            <a:off x="6588346" y="3414576"/>
            <a:ext cx="1839914" cy="795736"/>
            <a:chOff x="6938648" y="2013704"/>
            <a:chExt cx="1840912" cy="794371"/>
          </a:xfrm>
        </p:grpSpPr>
        <p:sp>
          <p:nvSpPr>
            <p:cNvPr id="139" name="Line 8"/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Text Box 13"/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12"/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7500" tIns="35100" rIns="67500" bIns="35100" anchor="ctr">
              <a:spAutoFit/>
            </a:bodyPr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"/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/>
              <a:r>
                <a:rPr kumimoji="1"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" name="矩形 58"/>
          <p:cNvSpPr>
            <a:spLocks noChangeArrowheads="1"/>
          </p:cNvSpPr>
          <p:nvPr/>
        </p:nvSpPr>
        <p:spPr bwMode="auto">
          <a:xfrm>
            <a:off x="6173753" y="2315021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" name="矩形 58"/>
          <p:cNvSpPr>
            <a:spLocks noChangeArrowheads="1"/>
          </p:cNvSpPr>
          <p:nvPr/>
        </p:nvSpPr>
        <p:spPr bwMode="auto">
          <a:xfrm>
            <a:off x="6957656" y="3144986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" name="矩形 58"/>
          <p:cNvSpPr>
            <a:spLocks noChangeArrowheads="1"/>
          </p:cNvSpPr>
          <p:nvPr/>
        </p:nvSpPr>
        <p:spPr bwMode="auto">
          <a:xfrm>
            <a:off x="7771730" y="393416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1" hangingPunct="1"/>
            <a:r>
              <a:rPr kumimoji="1" lang="en-US" altLang="zh-CN" sz="14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8982" y="3933976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sz="1350" b="0" dirty="0">
              <a:solidFill>
                <a:srgbClr val="0000FF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483023" y="3143601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sz="1350" b="0" dirty="0">
              <a:solidFill>
                <a:srgbClr val="0000FF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677089" y="2314119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sz="1350" b="0" dirty="0">
              <a:solidFill>
                <a:srgbClr val="0000FF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51" name="任意多边形 124943"/>
          <p:cNvSpPr/>
          <p:nvPr/>
        </p:nvSpPr>
        <p:spPr bwMode="auto">
          <a:xfrm>
            <a:off x="7977184" y="4173540"/>
            <a:ext cx="493711" cy="136525"/>
          </a:xfrm>
          <a:custGeom>
            <a:avLst/>
            <a:gdLst>
              <a:gd name="connsiteX0" fmla="*/ 0 w 493986"/>
              <a:gd name="connsiteY0" fmla="*/ 0 h 136709"/>
              <a:gd name="connsiteX1" fmla="*/ 220717 w 493986"/>
              <a:gd name="connsiteY1" fmla="*/ 136634 h 136709"/>
              <a:gd name="connsiteX2" fmla="*/ 483476 w 493986"/>
              <a:gd name="connsiteY2" fmla="*/ 21021 h 136709"/>
              <a:gd name="connsiteX3" fmla="*/ 483476 w 493986"/>
              <a:gd name="connsiteY3" fmla="*/ 21021 h 136709"/>
              <a:gd name="connsiteX4" fmla="*/ 493986 w 493986"/>
              <a:gd name="connsiteY4" fmla="*/ 10510 h 13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986" h="136709">
                <a:moveTo>
                  <a:pt x="0" y="0"/>
                </a:moveTo>
                <a:cubicBezTo>
                  <a:pt x="70069" y="66565"/>
                  <a:pt x="140138" y="133131"/>
                  <a:pt x="220717" y="136634"/>
                </a:cubicBezTo>
                <a:cubicBezTo>
                  <a:pt x="301296" y="140137"/>
                  <a:pt x="483476" y="21021"/>
                  <a:pt x="483476" y="21021"/>
                </a:cubicBezTo>
                <a:lnTo>
                  <a:pt x="483476" y="21021"/>
                </a:lnTo>
                <a:lnTo>
                  <a:pt x="493986" y="1051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 flipH="1" flipV="1">
            <a:off x="7766769" y="3456182"/>
            <a:ext cx="669411" cy="38644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square" lIns="67500" tIns="35100" rIns="67500" bIns="35100" anchor="ctr">
            <a:spAutoFit/>
          </a:bodyPr>
          <a:lstStyle/>
          <a:p>
            <a:pPr defTabSz="914400"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53" name="Line 35"/>
          <p:cNvSpPr>
            <a:spLocks noChangeShapeType="1"/>
          </p:cNvSpPr>
          <p:nvPr/>
        </p:nvSpPr>
        <p:spPr bwMode="auto">
          <a:xfrm flipH="1" flipV="1">
            <a:off x="6938066" y="2645641"/>
            <a:ext cx="669411" cy="38644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square" lIns="67500" tIns="35100" rIns="67500" bIns="35100" anchor="ctr">
            <a:spAutoFit/>
          </a:bodyPr>
          <a:lstStyle/>
          <a:p>
            <a:pPr defTabSz="914400"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54" name="Line 35"/>
          <p:cNvSpPr>
            <a:spLocks noChangeShapeType="1"/>
          </p:cNvSpPr>
          <p:nvPr/>
        </p:nvSpPr>
        <p:spPr bwMode="auto">
          <a:xfrm flipH="1" flipV="1">
            <a:off x="6307090" y="1882753"/>
            <a:ext cx="484643" cy="26525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stealth" w="lg" len="lg"/>
          </a:ln>
        </p:spPr>
        <p:txBody>
          <a:bodyPr wrap="square" lIns="67500" tIns="35100" rIns="67500" bIns="35100" anchor="ctr">
            <a:spAutoFit/>
          </a:bodyPr>
          <a:lstStyle/>
          <a:p>
            <a:pPr defTabSz="914400"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1846" y="159801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endParaRPr lang="zh-CN" altLang="en-US" sz="1350" b="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820017" y="3975490"/>
            <a:ext cx="314276" cy="219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9" grpId="0"/>
      <p:bldP spid="150" grpId="0"/>
      <p:bldP spid="151" grpId="0" animBg="1"/>
      <p:bldP spid="152" grpId="0" animBg="1"/>
      <p:bldP spid="153" grpId="0" animBg="1"/>
      <p:bldP spid="154" grpId="0" animBg="1"/>
      <p:bldP spid="9" grpId="0"/>
      <p:bldP spid="15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语法制导定义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语法制导翻译方案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SDT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属性定义的自顶向下翻译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在非递归的预测分析过程中进行翻译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在递归的预测分析过程中进行翻译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属性定义的自底向上翻译 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46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996" name="组合 44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2998" name="五边形 46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3500" b="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af6d383-4122-440f-8a63-7100e997d7af"/>
  <p:tag name="COMMONDATA" val="eyJoZGlkIjoiNmMxMjYyNzNjNDVlZDk1MGE2ZDZjMmUxNDNiYzg3Zj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29881</Words>
  <Application>WPS 演示</Application>
  <PresentationFormat>全屏显示(16:9)</PresentationFormat>
  <Paragraphs>3160</Paragraphs>
  <Slides>97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97</vt:i4>
      </vt:variant>
    </vt:vector>
  </HeadingPairs>
  <TitlesOfParts>
    <vt:vector size="122" baseType="lpstr">
      <vt:lpstr>Arial</vt:lpstr>
      <vt:lpstr>宋体</vt:lpstr>
      <vt:lpstr>Wingdings</vt:lpstr>
      <vt:lpstr>Tahoma</vt:lpstr>
      <vt:lpstr>黑体</vt:lpstr>
      <vt:lpstr>Candara</vt:lpstr>
      <vt:lpstr>Symbol</vt:lpstr>
      <vt:lpstr>楷体_GB2312</vt:lpstr>
      <vt:lpstr>新宋体</vt:lpstr>
      <vt:lpstr>楷体_GB2312</vt:lpstr>
      <vt:lpstr>Calibri</vt:lpstr>
      <vt:lpstr>Times New Roman</vt:lpstr>
      <vt:lpstr>微软雅黑</vt:lpstr>
      <vt:lpstr>Candara</vt:lpstr>
      <vt:lpstr>楷体</vt:lpstr>
      <vt:lpstr>华文楷体</vt:lpstr>
      <vt:lpstr>Arial Unicode MS</vt:lpstr>
      <vt:lpstr>华文新魏</vt:lpstr>
      <vt:lpstr>1_波形</vt:lpstr>
      <vt:lpstr>波形</vt:lpstr>
      <vt:lpstr>4_波形</vt:lpstr>
      <vt:lpstr>2_波形</vt:lpstr>
      <vt:lpstr>3_波形</vt:lpstr>
      <vt:lpstr>5_波形</vt:lpstr>
      <vt:lpstr>10_波形</vt:lpstr>
      <vt:lpstr>PowerPoint 演示文稿</vt:lpstr>
      <vt:lpstr>什么是语法制导翻译</vt:lpstr>
      <vt:lpstr>语法制导翻译的基本思想</vt:lpstr>
      <vt:lpstr>两个概念</vt:lpstr>
      <vt:lpstr>语法制导定义(SDD)</vt:lpstr>
      <vt:lpstr>语法制导定义(SDD)</vt:lpstr>
      <vt:lpstr>语法制导翻译方案(SDT)</vt:lpstr>
      <vt:lpstr>SDD与SDT</vt:lpstr>
      <vt:lpstr>PowerPoint 演示文稿</vt:lpstr>
      <vt:lpstr>5.1 语法制导定义SDD</vt:lpstr>
      <vt:lpstr>综合属性(synthesized attribute)</vt:lpstr>
      <vt:lpstr>继承属性(inherited attribute)</vt:lpstr>
      <vt:lpstr>PowerPoint 演示文稿</vt:lpstr>
      <vt:lpstr>例：带有继承属性L.in的SDD </vt:lpstr>
      <vt:lpstr>属性文法 (Attribute Grammar)</vt:lpstr>
      <vt:lpstr>SDD的求值顺序</vt:lpstr>
      <vt:lpstr>依赖图(Dependency Graph)</vt:lpstr>
      <vt:lpstr>例</vt:lpstr>
      <vt:lpstr>属性值的计算顺序 </vt:lpstr>
      <vt:lpstr>例</vt:lpstr>
      <vt:lpstr>PowerPoint 演示文稿</vt:lpstr>
      <vt:lpstr>PowerPoint 演示文稿</vt:lpstr>
      <vt:lpstr>PowerPoint 演示文稿</vt:lpstr>
      <vt:lpstr>5.2 S-属性定义与L-属性定义</vt:lpstr>
      <vt:lpstr>L-属性定义</vt:lpstr>
      <vt:lpstr>L-SDD的正式定义</vt:lpstr>
      <vt:lpstr>L-SDD的正式定义</vt:lpstr>
      <vt:lpstr>L-SDD的正式定义</vt:lpstr>
      <vt:lpstr>例：L-SDD</vt:lpstr>
      <vt:lpstr>非L属性的SDD</vt:lpstr>
      <vt:lpstr>PowerPoint 演示文稿</vt:lpstr>
      <vt:lpstr>PowerPoint 演示文稿</vt:lpstr>
      <vt:lpstr>虚属性</vt:lpstr>
      <vt:lpstr>PowerPoint 演示文稿</vt:lpstr>
      <vt:lpstr>5.3 语法制导翻译方案SDT</vt:lpstr>
      <vt:lpstr>SDT可以看作是SDD的具体实施方案</vt:lpstr>
      <vt:lpstr>两类重要SDD的SDT实现</vt:lpstr>
      <vt:lpstr>① 将S-SDD转换为SDT</vt:lpstr>
      <vt:lpstr>S-属性定义的SDT 实现</vt:lpstr>
      <vt:lpstr>语法分析器的扩展</vt:lpstr>
      <vt:lpstr>语法分析器的扩展</vt:lpstr>
      <vt:lpstr>将语义动作中的抽象定义式改写成具体可执行的栈操作</vt:lpstr>
      <vt:lpstr>例：在自底向上语法分析栈中实现桌面计算器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② 将L-SDD转换为SDT</vt:lpstr>
      <vt:lpstr>例</vt:lpstr>
      <vt:lpstr>L-属性定义的SDT 实现</vt:lpstr>
      <vt:lpstr>L-属性定义的SDT 实现</vt:lpstr>
      <vt:lpstr>PowerPoint 演示文稿</vt:lpstr>
      <vt:lpstr>5.4 L-SDD的自顶向下翻译</vt:lpstr>
      <vt:lpstr>5.4 L-SDD的自顶向下翻译</vt:lpstr>
      <vt:lpstr>5.4.1 在非递归的预测分析过程中进行翻译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分析栈中的每一个记录都对应着一段执行代码</vt:lpstr>
      <vt:lpstr>例</vt:lpstr>
      <vt:lpstr>例</vt:lpstr>
      <vt:lpstr>例</vt:lpstr>
      <vt:lpstr>例</vt:lpstr>
      <vt:lpstr>5.4.2 在递归的预测分析过程中进行翻译</vt:lpstr>
      <vt:lpstr>5.4.2 在递归的预测分析过程中进行翻译</vt:lpstr>
      <vt:lpstr>5.4.2 在递归的预测分析过程中进行翻译</vt:lpstr>
      <vt:lpstr>5.4.2 在递归的预测分析过程中进行翻译</vt:lpstr>
      <vt:lpstr>算法</vt:lpstr>
      <vt:lpstr>算法（续）</vt:lpstr>
      <vt:lpstr>PowerPoint 演示文稿</vt:lpstr>
      <vt:lpstr>5.5 L-属性定义的自底向上翻译 </vt:lpstr>
      <vt:lpstr>例</vt:lpstr>
      <vt:lpstr>例</vt:lpstr>
      <vt:lpstr>例</vt:lpstr>
      <vt:lpstr>例</vt:lpstr>
      <vt:lpstr>例</vt:lpstr>
      <vt:lpstr>例</vt:lpstr>
      <vt:lpstr>将语义动作改写为 可执行的栈操作</vt:lpstr>
      <vt:lpstr>PowerPoint 演示文稿</vt:lpstr>
      <vt:lpstr>L-SDD的设计思路分析</vt:lpstr>
      <vt:lpstr>L-SDD的设计思路分析</vt:lpstr>
      <vt:lpstr>L-SDD的设计思路分析</vt:lpstr>
      <vt:lpstr>本章小结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语法制导翻译</dc:title>
  <dc:creator>chenyin</dc:creator>
  <cp:lastModifiedBy>乔睿</cp:lastModifiedBy>
  <cp:revision>858</cp:revision>
  <cp:lastPrinted>2019-03-25T08:02:00Z</cp:lastPrinted>
  <dcterms:created xsi:type="dcterms:W3CDTF">2023-03-14T08:50:00Z</dcterms:created>
  <dcterms:modified xsi:type="dcterms:W3CDTF">2023-03-14T08:50:10Z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DF529CA7AD3C4BE58C3907C4112CF536</vt:lpwstr>
  </property>
  <property fmtid="{D5CDD505-2E9C-101B-9397-08002B2CF9AE}" pid="3" name="KSOProductBuildVer">
    <vt:lpwstr>2052-11.1.0.13703</vt:lpwstr>
  </property>
</Properties>
</file>