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1" r:id="rId3"/>
    <p:sldMasterId id="2147483654" r:id="rId4"/>
    <p:sldMasterId id="2147483657" r:id="rId5"/>
    <p:sldMasterId id="2147483660" r:id="rId6"/>
    <p:sldMasterId id="2147483663" r:id="rId7"/>
    <p:sldMasterId id="2147483666" r:id="rId8"/>
  </p:sldMasterIdLst>
  <p:notesMasterIdLst>
    <p:notesMasterId r:id="rId10"/>
  </p:notesMasterIdLst>
  <p:handoutMasterIdLst>
    <p:handoutMasterId r:id="rId120"/>
  </p:handoutMasterIdLst>
  <p:sldIdLst>
    <p:sldId id="1190" r:id="rId9"/>
    <p:sldId id="1095" r:id="rId11"/>
    <p:sldId id="1193" r:id="rId12"/>
    <p:sldId id="1097" r:id="rId13"/>
    <p:sldId id="1098" r:id="rId14"/>
    <p:sldId id="1099" r:id="rId15"/>
    <p:sldId id="1100" r:id="rId16"/>
    <p:sldId id="1101" r:id="rId17"/>
    <p:sldId id="1102" r:id="rId18"/>
    <p:sldId id="1103" r:id="rId19"/>
    <p:sldId id="1106" r:id="rId20"/>
    <p:sldId id="1107" r:id="rId21"/>
    <p:sldId id="1108" r:id="rId22"/>
    <p:sldId id="1215" r:id="rId23"/>
    <p:sldId id="1109" r:id="rId24"/>
    <p:sldId id="1194" r:id="rId25"/>
    <p:sldId id="1195" r:id="rId26"/>
    <p:sldId id="1113" r:id="rId27"/>
    <p:sldId id="1114" r:id="rId28"/>
    <p:sldId id="1115" r:id="rId29"/>
    <p:sldId id="1116" r:id="rId30"/>
    <p:sldId id="1117" r:id="rId31"/>
    <p:sldId id="1118" r:id="rId32"/>
    <p:sldId id="1119" r:id="rId33"/>
    <p:sldId id="1120" r:id="rId34"/>
    <p:sldId id="1121" r:id="rId35"/>
    <p:sldId id="1122" r:id="rId36"/>
    <p:sldId id="1123" r:id="rId37"/>
    <p:sldId id="1254" r:id="rId38"/>
    <p:sldId id="1126" r:id="rId39"/>
    <p:sldId id="1127" r:id="rId40"/>
    <p:sldId id="1128" r:id="rId41"/>
    <p:sldId id="1129" r:id="rId42"/>
    <p:sldId id="1130" r:id="rId43"/>
    <p:sldId id="1202" r:id="rId44"/>
    <p:sldId id="1225" r:id="rId45"/>
    <p:sldId id="1231" r:id="rId46"/>
    <p:sldId id="1253" r:id="rId47"/>
    <p:sldId id="1255" r:id="rId48"/>
    <p:sldId id="1196" r:id="rId49"/>
    <p:sldId id="1137" r:id="rId50"/>
    <p:sldId id="1228" r:id="rId51"/>
    <p:sldId id="1249" r:id="rId52"/>
    <p:sldId id="1250" r:id="rId53"/>
    <p:sldId id="1138" r:id="rId54"/>
    <p:sldId id="1139" r:id="rId55"/>
    <p:sldId id="1140" r:id="rId56"/>
    <p:sldId id="1141" r:id="rId57"/>
    <p:sldId id="1142" r:id="rId58"/>
    <p:sldId id="1251" r:id="rId59"/>
    <p:sldId id="1145" r:id="rId60"/>
    <p:sldId id="1146" r:id="rId61"/>
    <p:sldId id="1147" r:id="rId62"/>
    <p:sldId id="1148" r:id="rId63"/>
    <p:sldId id="1149" r:id="rId64"/>
    <p:sldId id="1152" r:id="rId65"/>
    <p:sldId id="1153" r:id="rId66"/>
    <p:sldId id="1154" r:id="rId67"/>
    <p:sldId id="1155" r:id="rId68"/>
    <p:sldId id="1156" r:id="rId69"/>
    <p:sldId id="1157" r:id="rId70"/>
    <p:sldId id="1158" r:id="rId71"/>
    <p:sldId id="1159" r:id="rId72"/>
    <p:sldId id="1238" r:id="rId73"/>
    <p:sldId id="1239" r:id="rId74"/>
    <p:sldId id="1256" r:id="rId75"/>
    <p:sldId id="1241" r:id="rId76"/>
    <p:sldId id="1243" r:id="rId77"/>
    <p:sldId id="1242" r:id="rId78"/>
    <p:sldId id="1245" r:id="rId79"/>
    <p:sldId id="1257" r:id="rId80"/>
    <p:sldId id="1258" r:id="rId81"/>
    <p:sldId id="1259" r:id="rId82"/>
    <p:sldId id="1197" r:id="rId83"/>
    <p:sldId id="1163" r:id="rId84"/>
    <p:sldId id="1164" r:id="rId85"/>
    <p:sldId id="1165" r:id="rId86"/>
    <p:sldId id="1166" r:id="rId87"/>
    <p:sldId id="1167" r:id="rId88"/>
    <p:sldId id="1168" r:id="rId89"/>
    <p:sldId id="1169" r:id="rId90"/>
    <p:sldId id="1170" r:id="rId91"/>
    <p:sldId id="1171" r:id="rId92"/>
    <p:sldId id="1172" r:id="rId93"/>
    <p:sldId id="1173" r:id="rId94"/>
    <p:sldId id="1174" r:id="rId95"/>
    <p:sldId id="1175" r:id="rId96"/>
    <p:sldId id="1176" r:id="rId97"/>
    <p:sldId id="1179" r:id="rId98"/>
    <p:sldId id="1180" r:id="rId99"/>
    <p:sldId id="1181" r:id="rId100"/>
    <p:sldId id="1182" r:id="rId101"/>
    <p:sldId id="1183" r:id="rId102"/>
    <p:sldId id="1184" r:id="rId103"/>
    <p:sldId id="1252" r:id="rId104"/>
    <p:sldId id="1185" r:id="rId105"/>
    <p:sldId id="1186" r:id="rId106"/>
    <p:sldId id="1187" r:id="rId107"/>
    <p:sldId id="1198" r:id="rId108"/>
    <p:sldId id="706" r:id="rId109"/>
    <p:sldId id="498" r:id="rId110"/>
    <p:sldId id="708" r:id="rId111"/>
    <p:sldId id="1199" r:id="rId112"/>
    <p:sldId id="1082" r:id="rId113"/>
    <p:sldId id="1083" r:id="rId114"/>
    <p:sldId id="1094" r:id="rId115"/>
    <p:sldId id="1084" r:id="rId116"/>
    <p:sldId id="1085" r:id="rId117"/>
    <p:sldId id="1191" r:id="rId118"/>
    <p:sldId id="1192" r:id="rId119"/>
  </p:sldIdLst>
  <p:sldSz cx="9144000" cy="5143500" type="screen16x9"/>
  <p:notesSz cx="9926320" cy="6797675"/>
  <p:custDataLst>
    <p:tags r:id="rId1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9999"/>
    <a:srgbClr val="CC0000"/>
    <a:srgbClr val="CC3300"/>
    <a:srgbClr val="FF00FF"/>
    <a:srgbClr val="0000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6" autoAdjust="0"/>
    <p:restoredTop sz="86122" autoAdjust="0"/>
  </p:normalViewPr>
  <p:slideViewPr>
    <p:cSldViewPr showGuides="1">
      <p:cViewPr varScale="1">
        <p:scale>
          <a:sx n="146" d="100"/>
          <a:sy n="146" d="100"/>
        </p:scale>
        <p:origin x="8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0.xml"/><Relationship Id="rId98" Type="http://schemas.openxmlformats.org/officeDocument/2006/relationships/slide" Target="slides/slide89.xml"/><Relationship Id="rId97" Type="http://schemas.openxmlformats.org/officeDocument/2006/relationships/slide" Target="slides/slide88.xml"/><Relationship Id="rId96" Type="http://schemas.openxmlformats.org/officeDocument/2006/relationships/slide" Target="slides/slide87.xml"/><Relationship Id="rId95" Type="http://schemas.openxmlformats.org/officeDocument/2006/relationships/slide" Target="slides/slide86.xml"/><Relationship Id="rId94" Type="http://schemas.openxmlformats.org/officeDocument/2006/relationships/slide" Target="slides/slide85.xml"/><Relationship Id="rId93" Type="http://schemas.openxmlformats.org/officeDocument/2006/relationships/slide" Target="slides/slide84.xml"/><Relationship Id="rId92" Type="http://schemas.openxmlformats.org/officeDocument/2006/relationships/slide" Target="slides/slide83.xml"/><Relationship Id="rId91" Type="http://schemas.openxmlformats.org/officeDocument/2006/relationships/slide" Target="slides/slide82.xml"/><Relationship Id="rId90" Type="http://schemas.openxmlformats.org/officeDocument/2006/relationships/slide" Target="slides/slide81.xml"/><Relationship Id="rId9" Type="http://schemas.openxmlformats.org/officeDocument/2006/relationships/slide" Target="slides/slide1.xml"/><Relationship Id="rId89" Type="http://schemas.openxmlformats.org/officeDocument/2006/relationships/slide" Target="slides/slide80.xml"/><Relationship Id="rId88" Type="http://schemas.openxmlformats.org/officeDocument/2006/relationships/slide" Target="slides/slide79.xml"/><Relationship Id="rId87" Type="http://schemas.openxmlformats.org/officeDocument/2006/relationships/slide" Target="slides/slide78.xml"/><Relationship Id="rId86" Type="http://schemas.openxmlformats.org/officeDocument/2006/relationships/slide" Target="slides/slide77.xml"/><Relationship Id="rId85" Type="http://schemas.openxmlformats.org/officeDocument/2006/relationships/slide" Target="slides/slide76.xml"/><Relationship Id="rId84" Type="http://schemas.openxmlformats.org/officeDocument/2006/relationships/slide" Target="slides/slide75.xml"/><Relationship Id="rId83" Type="http://schemas.openxmlformats.org/officeDocument/2006/relationships/slide" Target="slides/slide74.xml"/><Relationship Id="rId82" Type="http://schemas.openxmlformats.org/officeDocument/2006/relationships/slide" Target="slides/slide73.xml"/><Relationship Id="rId81" Type="http://schemas.openxmlformats.org/officeDocument/2006/relationships/slide" Target="slides/slide72.xml"/><Relationship Id="rId80" Type="http://schemas.openxmlformats.org/officeDocument/2006/relationships/slide" Target="slides/slide71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70.xml"/><Relationship Id="rId78" Type="http://schemas.openxmlformats.org/officeDocument/2006/relationships/slide" Target="slides/slide69.xml"/><Relationship Id="rId77" Type="http://schemas.openxmlformats.org/officeDocument/2006/relationships/slide" Target="slides/slide68.xml"/><Relationship Id="rId76" Type="http://schemas.openxmlformats.org/officeDocument/2006/relationships/slide" Target="slides/slide67.xml"/><Relationship Id="rId75" Type="http://schemas.openxmlformats.org/officeDocument/2006/relationships/slide" Target="slides/slide66.xml"/><Relationship Id="rId74" Type="http://schemas.openxmlformats.org/officeDocument/2006/relationships/slide" Target="slides/slide65.xml"/><Relationship Id="rId73" Type="http://schemas.openxmlformats.org/officeDocument/2006/relationships/slide" Target="slides/slide64.xml"/><Relationship Id="rId72" Type="http://schemas.openxmlformats.org/officeDocument/2006/relationships/slide" Target="slides/slide63.xml"/><Relationship Id="rId71" Type="http://schemas.openxmlformats.org/officeDocument/2006/relationships/slide" Target="slides/slide62.xml"/><Relationship Id="rId70" Type="http://schemas.openxmlformats.org/officeDocument/2006/relationships/slide" Target="slides/slide61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0.xml"/><Relationship Id="rId68" Type="http://schemas.openxmlformats.org/officeDocument/2006/relationships/slide" Target="slides/slide59.xml"/><Relationship Id="rId67" Type="http://schemas.openxmlformats.org/officeDocument/2006/relationships/slide" Target="slides/slide58.xml"/><Relationship Id="rId66" Type="http://schemas.openxmlformats.org/officeDocument/2006/relationships/slide" Target="slides/slide57.xml"/><Relationship Id="rId65" Type="http://schemas.openxmlformats.org/officeDocument/2006/relationships/slide" Target="slides/slide56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0" Type="http://schemas.openxmlformats.org/officeDocument/2006/relationships/slide" Target="slides/slide5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4" Type="http://schemas.openxmlformats.org/officeDocument/2006/relationships/tags" Target="tags/tag1.xml"/><Relationship Id="rId123" Type="http://schemas.openxmlformats.org/officeDocument/2006/relationships/tableStyles" Target="tableStyles.xml"/><Relationship Id="rId122" Type="http://schemas.openxmlformats.org/officeDocument/2006/relationships/viewProps" Target="viewProps.xml"/><Relationship Id="rId121" Type="http://schemas.openxmlformats.org/officeDocument/2006/relationships/presProps" Target="presProps.xml"/><Relationship Id="rId120" Type="http://schemas.openxmlformats.org/officeDocument/2006/relationships/handoutMaster" Target="handoutMasters/handoutMaster1.xml"/><Relationship Id="rId12" Type="http://schemas.openxmlformats.org/officeDocument/2006/relationships/slide" Target="slides/slide3.xml"/><Relationship Id="rId119" Type="http://schemas.openxmlformats.org/officeDocument/2006/relationships/slide" Target="slides/slide110.xml"/><Relationship Id="rId118" Type="http://schemas.openxmlformats.org/officeDocument/2006/relationships/slide" Target="slides/slide109.xml"/><Relationship Id="rId117" Type="http://schemas.openxmlformats.org/officeDocument/2006/relationships/slide" Target="slides/slide108.xml"/><Relationship Id="rId116" Type="http://schemas.openxmlformats.org/officeDocument/2006/relationships/slide" Target="slides/slide107.xml"/><Relationship Id="rId115" Type="http://schemas.openxmlformats.org/officeDocument/2006/relationships/slide" Target="slides/slide106.xml"/><Relationship Id="rId114" Type="http://schemas.openxmlformats.org/officeDocument/2006/relationships/slide" Target="slides/slide105.xml"/><Relationship Id="rId113" Type="http://schemas.openxmlformats.org/officeDocument/2006/relationships/slide" Target="slides/slide104.xml"/><Relationship Id="rId112" Type="http://schemas.openxmlformats.org/officeDocument/2006/relationships/slide" Target="slides/slide103.xml"/><Relationship Id="rId111" Type="http://schemas.openxmlformats.org/officeDocument/2006/relationships/slide" Target="slides/slide102.xml"/><Relationship Id="rId110" Type="http://schemas.openxmlformats.org/officeDocument/2006/relationships/slide" Target="slides/slide101.xml"/><Relationship Id="rId11" Type="http://schemas.openxmlformats.org/officeDocument/2006/relationships/slide" Target="slides/slide2.xml"/><Relationship Id="rId109" Type="http://schemas.openxmlformats.org/officeDocument/2006/relationships/slide" Target="slides/slide100.xml"/><Relationship Id="rId108" Type="http://schemas.openxmlformats.org/officeDocument/2006/relationships/slide" Target="slides/slide99.xml"/><Relationship Id="rId107" Type="http://schemas.openxmlformats.org/officeDocument/2006/relationships/slide" Target="slides/slide98.xml"/><Relationship Id="rId106" Type="http://schemas.openxmlformats.org/officeDocument/2006/relationships/slide" Target="slides/slide97.xml"/><Relationship Id="rId105" Type="http://schemas.openxmlformats.org/officeDocument/2006/relationships/slide" Target="slides/slide96.xml"/><Relationship Id="rId104" Type="http://schemas.openxmlformats.org/officeDocument/2006/relationships/slide" Target="slides/slide95.xml"/><Relationship Id="rId103" Type="http://schemas.openxmlformats.org/officeDocument/2006/relationships/slide" Target="slides/slide94.xml"/><Relationship Id="rId102" Type="http://schemas.openxmlformats.org/officeDocument/2006/relationships/slide" Target="slides/slide93.xml"/><Relationship Id="rId101" Type="http://schemas.openxmlformats.org/officeDocument/2006/relationships/slide" Target="slides/slide92.xml"/><Relationship Id="rId100" Type="http://schemas.openxmlformats.org/officeDocument/2006/relationships/slide" Target="slides/slide9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553" cy="3408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1755" y="0"/>
            <a:ext cx="4302553" cy="3408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7D115E-E565-4D1B-80C1-7F53E89F79C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868"/>
            <a:ext cx="4302553" cy="3408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1755" y="6456868"/>
            <a:ext cx="4302553" cy="34080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91BD61CC-EDC9-404B-A9F5-90E70B142CD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553" cy="3397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06" tIns="44053" rIns="88106" bIns="44053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755" y="0"/>
            <a:ext cx="4302553" cy="3397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06" tIns="44053" rIns="88106" bIns="44053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00338" y="511175"/>
            <a:ext cx="45259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0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97" y="3228978"/>
            <a:ext cx="7940845" cy="30585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06" tIns="44053" rIns="88106" bIns="4405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00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869"/>
            <a:ext cx="4302553" cy="3397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06" tIns="44053" rIns="88106" bIns="44053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06" tIns="44053" rIns="88106" bIns="44053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2E8B07A-C14C-4E1E-B24B-3CF8BCF0164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8350" indent="-294005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4275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57350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2330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89530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6730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3930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1130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CAACB9-7A4A-4B09-A6AC-B2910A9D9873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E51221C-8992-46BB-8B0B-86D3A41721D8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70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9B135C-90AB-4DF5-AD72-C42ABE2ADC02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913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191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273020B-E37D-4874-BF31-C8AAD298C9A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1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25F676-EF10-4CA7-99DA-2B0F49AF9CB4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3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A83A8D6-E351-4CBB-B226-1AD3885913EB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2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C7F0955-5ADB-430E-992D-ABB3E5333DB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3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3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8350" indent="-294005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4275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57350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2330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89530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6730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3930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1130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A8A30D6-4C62-45F8-85F5-C42C71A39E6B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8350" indent="-294005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4275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57350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2330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89530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6730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3930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1130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A5D83B-E711-420D-8245-2BDABD10ADB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sz="27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01884A4-498D-4467-9EB7-F912192F79D2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EAA6A8-9D14-4528-A50A-77292931678D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zh-CN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F6F4EB0-4F48-4596-AA0C-CFFB70397643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57BE2BF-0B7C-40E0-A58B-EB7B700632B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E75A421-B561-4EFF-9395-F7650F42507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CA750E0-F7FF-4A78-B239-945CFFAEB629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sz="27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E8DC135-B9AA-4546-B1BA-F0483674F0D2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78D8C0E-A3B4-4AED-8E00-154A64E1011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030EF53-23C2-4BEA-BEFD-366A2F7108A1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  <a:cs typeface="楷体_GB2312" pitchFamily="49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3ED7E1-AD28-461F-B099-637233192F50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469A813-8CCE-4C6F-9F96-12CB6AC37BA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1A2C23-4A67-45BB-881C-563C260843F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FE9AB59-A7D0-4569-BE59-E3ABBEBD288A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31A825E-6734-4980-A326-7F59EF6D5BB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998D23-721A-4AA9-A5AB-6E748DF99E7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F4657D6-0A85-4762-8980-C90278F4877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CEBB49E-302C-4105-A5DC-01057064787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978B753-3129-4A4D-A702-A8AE518FE58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CEC17CE-BCC9-45AB-B877-4A771189EEC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sz="27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8DC135-B9AA-4546-B1BA-F0483674F0D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D3D29E6-4B8A-4F1E-8B96-B4788BC72955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A1A167E-C952-42F6-838B-CF242B4DFA8B}" type="slidenum"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1FF9E6-7A7D-49D9-8CA1-9EC673854808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>
              <a:solidFill>
                <a:schemeClr val="folHlin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604CF3C-665F-487C-B6F6-23C0D9290EA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43EF6B-A7F1-4A14-BFC9-6EC97C2CC1F5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D6D5D4A-2C56-464C-BE3C-5207C5256300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329B111-2843-41FF-9FC3-AA00951F027C}" type="slidenum"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A7D1556-F147-4DE6-B7BF-EB9031FA1C45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7DE626-5BF3-4336-BF88-A8C3D7F0F7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722813"/>
            <a:ext cx="4957763" cy="4473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lnSpc>
                <a:spcPct val="120000"/>
              </a:lnSpc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69620" indent="-295275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85545" indent="-23622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59890" indent="-23622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132965" indent="-23622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90165" indent="-23622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3047365" indent="-23622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504565" indent="-23622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961765" indent="-23622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D6CB34-0033-4E97-B9F3-E349968D419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6" y="3371809"/>
            <a:ext cx="7506604" cy="31945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7D1556-F147-4DE6-B7BF-EB9031FA1C4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B3BA944-F0AA-4292-9582-201022637098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C9E0407-01D4-4F8C-BF11-2320200A7BE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sz="800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0DCA93-67D2-4D37-849D-26298C80A5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sz="800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0DCA93-67D2-4D37-849D-26298C80A5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sz="800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0DCA93-67D2-4D37-849D-26298C80A5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sz="800" dirty="0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FD4FC9-7794-47D9-8622-0B23A7BF051E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855505A-FA20-4688-AB31-EC49CD0EBE79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 algn="just" eaLnBrk="1" hangingPunct="1">
              <a:defRPr/>
            </a:pPr>
            <a:endParaRPr lang="zh-CN" altLang="en-US" b="1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92E9D8-3711-47A1-81E2-F1625204CCE0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>
              <a:defRPr/>
            </a:pPr>
            <a:endParaRPr lang="en-US" altLang="zh-CN" b="1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363C49E-00C7-45B7-B7A2-FC188BF49975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>
              <a:defRPr/>
            </a:pPr>
            <a:endParaRPr lang="zh-CN" altLang="en-US" b="1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8985488-8A73-4B89-A8E7-255DCDA405B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E7E1988-65F1-4317-8DAF-3C25A16D1126}" type="slidenum">
              <a:rPr lang="zh-CN" altLang="en-US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41CB945-7A91-4F1E-A060-0778598D392D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EAFA1CB-5A5A-48B0-854F-1B0B85EC4685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E8FB93-6F15-40AE-8F26-6748072BCAA0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620CCC0-4121-4CA8-ABD6-49A8F59BE5D6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5A3CBB9-CBF2-401B-94EB-11C72267EEE3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3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DE4B286-80A2-4439-930C-17B78A010777}" type="slidenum">
              <a:rPr lang="zh-CN" altLang="en-US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7630F1F-4BEB-4AAA-899F-841CAB7AB436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37110E-DAC1-4B5C-AD01-2FB308466695}" type="slidenum">
              <a:rPr lang="zh-CN" altLang="en-US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 marL="714375" lvl="1" indent="-274320">
              <a:defRPr/>
            </a:pPr>
            <a:endParaRPr lang="en-US" altLang="zh-CN" sz="17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11C9898-E622-4056-94A8-9C90A8D12995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B193EAE-7CA6-4BFF-B3CD-8D72354FB087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0652FC-3EF3-436E-9102-375081B3A6C1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0652FC-3EF3-436E-9102-375081B3A6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0652FC-3EF3-436E-9102-375081B3A6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0652FC-3EF3-436E-9102-375081B3A6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DF0C2-4F8A-48B2-B524-80EF33871A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>
              <a:defRPr/>
            </a:pPr>
            <a:endParaRPr lang="en-US" altLang="zh-CN" b="1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B6B028-12F7-4C3F-BE6D-F008B84E2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sz="2400" dirty="0">
              <a:cs typeface="Times New Roman" panose="02020603050405020304" pitchFamily="18" charset="0"/>
            </a:endParaRPr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1963E7-EC6A-44DB-BDC5-F158943E9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278D93-EC84-4431-BF31-757EA675942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3294F7-3447-4207-9684-F47DB495FE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A8D5F3-F59C-4C2D-B918-CF71B77A36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A8D5F3-F59C-4C2D-B918-CF71B77A36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A8D5F3-F59C-4C2D-B918-CF71B77A36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B942CFA-8F65-42E9-90B3-CA4A61C668CA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defRPr/>
            </a:pPr>
            <a:endParaRPr lang="zh-CN" altLang="en-US" dirty="0"/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8CCB40-C6FF-4596-AC4D-6B288CF8449B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30249C-1573-419B-B514-AD56BA9F51E0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C964798-0C30-420B-8970-DE3C39ABF71D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8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1F0A5A-4D95-4315-BEBA-89EF5CD13B6F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EFF166C-79BF-4C38-B109-F359EB6184A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sz="8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71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029FE49-617F-4521-8FF5-F4AACC4248DB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345E599-0D46-4F08-87C0-3E108E30F355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 algn="just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5453447-B17E-4990-A5D1-701957EE6F02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 algn="just" eaLnBrk="1" hangingPunct="1">
              <a:defRPr/>
            </a:pPr>
            <a:endParaRPr lang="zh-CN" altLang="en-US" sz="2500" b="1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7ABF857-0E73-459F-9AE7-8ACDD1BFFAD1}" type="slidenum">
              <a:rPr lang="zh-CN" altLang="en-US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 algn="just" eaLnBrk="1" hangingPunct="1">
              <a:defRPr/>
            </a:pPr>
            <a:endParaRPr lang="en-US" altLang="zh-CN" b="1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D0E012F-B666-41C9-882A-2A543C9AFB14}" type="slidenum">
              <a:rPr lang="zh-CN" altLang="en-US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679842-012C-4E09-B1A3-7C3B22274AB1}" type="slidenum">
              <a:rPr lang="zh-CN" altLang="en-US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 algn="just" eaLnBrk="1" hangingPunct="1">
              <a:defRPr/>
            </a:pPr>
            <a:endParaRPr lang="en-US" altLang="zh-CN" b="1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A3C7CDE-627A-44D3-B03E-43C8B653124E}" type="slidenum">
              <a:rPr lang="zh-CN" altLang="en-US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b="1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DB5F8D4-3DD5-4D83-8592-DE29013F28F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A0AEB0-9AAD-45CE-8E9B-932445BCA7A9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 algn="just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B671C08-7E39-4412-B59A-4CB766BA5C2E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 algn="just" eaLnBrk="1" hangingPunct="1">
              <a:defRPr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66B5216-17D8-4CD1-94B3-11FA3DEE071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sz="8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568DEDB-B635-4FDD-974F-70F7C2F67ECE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5A17CD-E5CC-42AE-B91D-A112CD4E4359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4DBA6A-668E-4DDE-AF6A-58F700AA558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8B07A-C14C-4E1E-B24B-3CF8BCF0164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2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35AFC80-3718-4771-B123-C3449D448B9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F12A0CB-D29C-45B6-A716-568A5C354A97}" type="slidenum">
              <a:rPr lang="zh-CN" altLang="en-US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B1D67DE-2D17-496C-9D1D-0A83D12C0E5B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7FF5EEF-FFD9-433C-ACC1-6D6F8C0951DF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CCAA91-98EA-429D-AEAB-24BA98A39BC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26D839A4-97CA-4ECE-996E-D6786D06844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1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38EBED9C-586B-4744-BC68-452E2D8591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3D81B626-B19A-4078-96E6-0FDC004B096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BA16A77B-0C79-4F62-B802-2CA6846F18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1" y="171451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>
                <a:latin typeface="Times New Roman" panose="02020603050405020304" pitchFamily="18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>
              <a:defRPr b="1">
                <a:latin typeface="Times New Roman" panose="02020603050405020304" pitchFamily="18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54DE9C-EF8A-434A-A9AF-80EBC91D712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800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>
                <a:latin typeface="Times New Roman" panose="02020603050405020304" pitchFamily="18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>
              <a:defRPr b="1">
                <a:latin typeface="Times New Roman" panose="02020603050405020304" pitchFamily="18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776E3E9-DC9E-4990-BCC9-4E58880CF6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1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EDFD778F-0945-4811-B13F-DEB386CE0F4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 pitchFamily="49" charset="-122"/>
              </a:defRPr>
            </a:lvl1pPr>
          </a:lstStyle>
          <a:p>
            <a:fld id="{92F8617C-6159-4FFE-AFA1-4409555B3C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 pitchFamily="49" charset="-122"/>
              </a:defRPr>
            </a:lvl1pPr>
          </a:lstStyle>
          <a:p>
            <a:fld id="{9453F678-4D4E-4251-BB73-0E611FCA997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ABCA94F5-A93C-4F40-A8E0-4A3B163DED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CF52FDDC-F09C-44D6-861F-52EA924D0C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3403EE04-A7D3-4587-BFBE-36A3A16DAD7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C6E7B07-BC71-451C-A644-2D253F90647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1" y="171451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035AD7DB-9BB0-4EE5-AD4C-F7AAFFC4A43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1033" name="Freeform 14"/>
            <p:cNvSpPr/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8"/>
            <p:cNvSpPr/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2"/>
            <p:cNvSpPr/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6"/>
            <p:cNvSpPr/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D54BFABB-AA8A-4D5E-8F37-B8626D052657}" type="slidenum">
              <a:rPr lang="zh-CN" altLang="en-US"/>
            </a:fld>
            <a:endParaRPr lang="en-US" altLang="zh-CN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780" indent="-2717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7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730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51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205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06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>
                <a:solidFill>
                  <a:srgbClr val="073E87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>
                <a:solidFill>
                  <a:srgbClr val="073E87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9BD81CEC-74CC-4451-94F8-AA7F9A93B797}" type="slidenum">
              <a:rPr lang="zh-CN" altLang="en-US"/>
            </a:fld>
            <a:endParaRPr lang="en-US" altLang="zh-CN"/>
          </a:p>
        </p:txBody>
      </p:sp>
      <p:sp>
        <p:nvSpPr>
          <p:cNvPr id="20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3075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3081" name="Freeform 14"/>
            <p:cNvSpPr/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/>
            <p:cNvSpPr/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/>
            <p:cNvSpPr/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/>
            <p:cNvSpPr/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27FAD8EA-409D-46A5-AE8F-FB0A7705AB5A}" type="slidenum">
              <a:rPr lang="zh-CN" altLang="en-US"/>
            </a:fld>
            <a:endParaRPr lang="en-US" altLang="zh-CN"/>
          </a:p>
        </p:txBody>
      </p:sp>
      <p:sp>
        <p:nvSpPr>
          <p:cNvPr id="308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4099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/>
            <p:cNvSpPr/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/>
            <p:cNvSpPr/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/>
            <p:cNvSpPr/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/>
            <p:cNvSpPr/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2B24B636-5431-4FF5-A76A-CD1A19EE0771}" type="slidenum">
              <a:rPr lang="zh-CN" altLang="en-US"/>
            </a:fld>
            <a:endParaRPr lang="en-US" altLang="zh-CN"/>
          </a:p>
        </p:txBody>
      </p:sp>
      <p:sp>
        <p:nvSpPr>
          <p:cNvPr id="41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1" y="171451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9" y="1058863"/>
            <a:ext cx="8824912" cy="576262"/>
            <a:chOff x="-3905251" y="4294188"/>
            <a:chExt cx="13027839" cy="1892300"/>
          </a:xfrm>
        </p:grpSpPr>
        <p:sp>
          <p:nvSpPr>
            <p:cNvPr id="1033" name="Freeform 14"/>
            <p:cNvSpPr/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" name="Freeform 18"/>
            <p:cNvSpPr/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5" name="Freeform 22"/>
            <p:cNvSpPr/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6" name="Freeform 26"/>
            <p:cNvSpPr/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 useBgFill="1">
          <p:nvSpPr>
            <p:cNvPr id="103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A62B09EE-D7F1-41DB-A970-026B5AEA66AD}" type="slidenum">
              <a:rPr lang="zh-CN" altLang="en-US"/>
            </a:fld>
            <a:endParaRPr lang="en-US" altLang="zh-CN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145" indent="-27114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14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095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fld id="{C6CC3783-D791-4BA1-925B-8F731F15C217}" type="slidenum">
              <a:rPr lang="zh-CN" altLang="en-US"/>
            </a:fld>
            <a:endParaRPr lang="en-US" altLang="zh-CN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145" indent="-27114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14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095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1" y="171451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9" y="1058863"/>
            <a:ext cx="8824912" cy="576262"/>
            <a:chOff x="-3905251" y="4294188"/>
            <a:chExt cx="13027839" cy="1892300"/>
          </a:xfrm>
        </p:grpSpPr>
        <p:sp>
          <p:nvSpPr>
            <p:cNvPr id="1033" name="Freeform 14"/>
            <p:cNvSpPr/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" name="Freeform 18"/>
            <p:cNvSpPr/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5" name="Freeform 22"/>
            <p:cNvSpPr/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6" name="Freeform 26"/>
            <p:cNvSpPr/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 useBgFill="1">
          <p:nvSpPr>
            <p:cNvPr id="103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ctr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BDCB7CAD-2C0E-4EC3-AA0F-652A11C2BD42}" type="slidenum">
              <a:rPr lang="zh-CN" altLang="en-US"/>
            </a:fld>
            <a:endParaRPr lang="en-US" altLang="zh-CN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145" indent="-27114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14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095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G:\QQ截图201607142012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</a:t>
            </a:r>
            <a:endParaRPr lang="en-US" altLang="zh-CN" sz="24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中间代码生成</a:t>
            </a:r>
            <a:endParaRPr lang="en-US" altLang="zh-CN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哈尔滨工业</a:t>
            </a:r>
            <a:r>
              <a:rPr lang="zh-CN" altLang="en-US" sz="2000" b="1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大学  朱庆福</a:t>
            </a:r>
            <a:endParaRPr lang="zh-CN" altLang="en-US" sz="20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8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00438" y="796925"/>
            <a:ext cx="2571750" cy="1857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2765425"/>
            <a:ext cx="8070850" cy="4521200"/>
          </a:xfrm>
        </p:spPr>
        <p:txBody>
          <a:bodyPr/>
          <a:lstStyle/>
          <a:p>
            <a:pPr marL="575310" lvl="1" indent="-272415" eaLnBrk="1" hangingPunct="1">
              <a:lnSpc>
                <a:spcPts val="2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stype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绑定的类型表达式     </a:t>
            </a:r>
            <a:endParaRPr kumimoji="1" lang="zh-CN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54710" lvl="2" indent="-227330" eaLnBrk="1" hangingPunct="1">
              <a:lnSpc>
                <a:spcPts val="2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record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(</a:t>
            </a:r>
            <a:r>
              <a:rPr kumimoji="1"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name</a:t>
            </a:r>
            <a:r>
              <a:rPr kumimoji="1" lang="en-US" altLang="zh-CN" b="1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array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(8,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char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))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score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integer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) </a:t>
            </a:r>
            <a:endParaRPr kumimoji="1"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table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绑定的类型表达式 </a:t>
            </a:r>
            <a:endParaRPr kumimoji="1" lang="zh-CN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54710" lvl="2" indent="-227330" eaLnBrk="1" hangingPunct="1">
              <a:lnSpc>
                <a:spcPts val="2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array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(50, </a:t>
            </a:r>
            <a:r>
              <a:rPr kumimoji="1"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stype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endParaRPr kumimoji="1"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绑定的类型表达式  </a:t>
            </a:r>
            <a:endParaRPr kumimoji="1" lang="zh-CN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54710" lvl="2" indent="-227330" eaLnBrk="1" hangingPunct="1">
              <a:lnSpc>
                <a:spcPts val="2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pointer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stype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endParaRPr kumimoji="1"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kumimoji="1"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050" y="765175"/>
            <a:ext cx="8070850" cy="4521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/>
          <a:lstStyle/>
          <a:p>
            <a:pPr marL="272415" indent="-272415" eaLnBrk="1" hangingPunct="1">
              <a:lnSpc>
                <a:spcPts val="23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设有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程序片段：     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en-US" altLang="zh-CN" sz="22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stype</a:t>
            </a:r>
            <a:endParaRPr kumimoji="1" lang="en-US" altLang="zh-CN" sz="22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23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                        {   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[8] 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b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                                  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score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b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                           }; </a:t>
            </a:r>
            <a:b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                           </a:t>
            </a:r>
            <a:r>
              <a:rPr kumimoji="1" lang="en-US" altLang="zh-CN" sz="22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stype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[50] 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b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                           </a:t>
            </a:r>
            <a:r>
              <a:rPr kumimoji="1" lang="en-US" altLang="zh-CN" sz="22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stype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endParaRPr kumimoji="1" lang="zh-CN" altLang="en-US" sz="2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5927725" cy="3225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switch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begin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. . .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 – 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– 1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default: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end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6.5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switch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6192838" y="331365"/>
            <a:ext cx="197956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E.code</a:t>
            </a:r>
            <a:endParaRPr lang="en-US" altLang="zh-CN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6192838" y="1212428"/>
            <a:ext cx="197956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592" name="Text Box 11"/>
          <p:cNvSpPr txBox="1">
            <a:spLocks noChangeArrowheads="1"/>
          </p:cNvSpPr>
          <p:nvPr/>
        </p:nvSpPr>
        <p:spPr bwMode="auto">
          <a:xfrm>
            <a:off x="6715125" y="66252"/>
            <a:ext cx="8382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dirty="0">
                <a:latin typeface="Times New Roman" panose="02020603050405020304" pitchFamily="18" charset="0"/>
              </a:rPr>
              <a:t>switch</a:t>
            </a:r>
            <a:endParaRPr lang="en-US" altLang="zh-CN" sz="1500" b="1" dirty="0">
              <a:latin typeface="Times New Roman" panose="02020603050405020304" pitchFamily="18" charset="0"/>
            </a:endParaRPr>
          </a:p>
        </p:txBody>
      </p:sp>
      <p:sp>
        <p:nvSpPr>
          <p:cNvPr id="323593" name="Text Box 12"/>
          <p:cNvSpPr txBox="1">
            <a:spLocks noChangeArrowheads="1"/>
          </p:cNvSpPr>
          <p:nvPr/>
        </p:nvSpPr>
        <p:spPr bwMode="auto">
          <a:xfrm>
            <a:off x="6624638" y="2844378"/>
            <a:ext cx="7000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…</a:t>
            </a:r>
            <a:endParaRPr lang="en-US" altLang="zh-CN" sz="1500" b="1">
              <a:latin typeface="Times New Roman" panose="02020603050405020304" pitchFamily="18" charset="0"/>
            </a:endParaRPr>
          </a:p>
        </p:txBody>
      </p:sp>
      <p:sp>
        <p:nvSpPr>
          <p:cNvPr id="323594" name="Text Box 13"/>
          <p:cNvSpPr txBox="1">
            <a:spLocks noChangeArrowheads="1"/>
          </p:cNvSpPr>
          <p:nvPr/>
        </p:nvSpPr>
        <p:spPr bwMode="auto">
          <a:xfrm>
            <a:off x="5657850" y="4791992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  <a:endParaRPr lang="en-US" altLang="zh-CN" sz="1500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3595" name="Text Box 14"/>
          <p:cNvSpPr txBox="1">
            <a:spLocks noChangeArrowheads="1"/>
          </p:cNvSpPr>
          <p:nvPr/>
        </p:nvSpPr>
        <p:spPr bwMode="auto">
          <a:xfrm>
            <a:off x="5813425" y="1983953"/>
            <a:ext cx="323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596" name="Text Box 16"/>
          <p:cNvSpPr txBox="1">
            <a:spLocks noChangeArrowheads="1"/>
          </p:cNvSpPr>
          <p:nvPr/>
        </p:nvSpPr>
        <p:spPr bwMode="auto">
          <a:xfrm>
            <a:off x="6354763" y="615528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  <a:endParaRPr lang="en-US" altLang="zh-CN" sz="1500" b="1">
              <a:latin typeface="Times New Roman" panose="02020603050405020304" pitchFamily="18" charset="0"/>
            </a:endParaRPr>
          </a:p>
        </p:txBody>
      </p:sp>
      <p:sp>
        <p:nvSpPr>
          <p:cNvPr id="323600" name="Text Box 26"/>
          <p:cNvSpPr txBox="1">
            <a:spLocks noChangeArrowheads="1"/>
          </p:cNvSpPr>
          <p:nvPr/>
        </p:nvSpPr>
        <p:spPr bwMode="auto">
          <a:xfrm>
            <a:off x="6192838" y="4558878"/>
            <a:ext cx="197956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01" name="Text Box 27"/>
          <p:cNvSpPr txBox="1">
            <a:spLocks noChangeArrowheads="1"/>
          </p:cNvSpPr>
          <p:nvPr/>
        </p:nvSpPr>
        <p:spPr bwMode="auto">
          <a:xfrm>
            <a:off x="6192838" y="1528341"/>
            <a:ext cx="1979562" cy="2841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endParaRPr lang="en-US" altLang="zh-CN" sz="1400" b="1" i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02" name="Text Box 28"/>
          <p:cNvSpPr txBox="1">
            <a:spLocks noChangeArrowheads="1"/>
          </p:cNvSpPr>
          <p:nvPr/>
        </p:nvSpPr>
        <p:spPr bwMode="auto">
          <a:xfrm>
            <a:off x="6673850" y="4273128"/>
            <a:ext cx="7556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default</a:t>
            </a:r>
            <a:endParaRPr lang="en-US" altLang="zh-CN" sz="1500" b="1">
              <a:latin typeface="Times New Roman" panose="02020603050405020304" pitchFamily="18" charset="0"/>
            </a:endParaRPr>
          </a:p>
        </p:txBody>
      </p:sp>
      <p:sp>
        <p:nvSpPr>
          <p:cNvPr id="323613" name="Text Box 27"/>
          <p:cNvSpPr txBox="1">
            <a:spLocks noChangeArrowheads="1"/>
          </p:cNvSpPr>
          <p:nvPr/>
        </p:nvSpPr>
        <p:spPr bwMode="auto">
          <a:xfrm>
            <a:off x="6192838" y="894928"/>
            <a:ext cx="1979562" cy="28469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</a:t>
            </a:r>
            <a:r>
              <a:rPr lang="en-US" altLang="zh-CN" sz="1400" b="1" i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E.addr</a:t>
            </a: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1400" b="1" baseline="-300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19" name="Text Box 6"/>
          <p:cNvSpPr txBox="1">
            <a:spLocks noChangeArrowheads="1"/>
          </p:cNvSpPr>
          <p:nvPr/>
        </p:nvSpPr>
        <p:spPr bwMode="auto">
          <a:xfrm>
            <a:off x="6192838" y="2355428"/>
            <a:ext cx="197956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0" name="Text Box 16"/>
          <p:cNvSpPr txBox="1">
            <a:spLocks noChangeArrowheads="1"/>
          </p:cNvSpPr>
          <p:nvPr/>
        </p:nvSpPr>
        <p:spPr bwMode="auto">
          <a:xfrm>
            <a:off x="6354763" y="1758528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  <a:endParaRPr lang="en-US" altLang="zh-CN" sz="1500" b="1">
              <a:latin typeface="Times New Roman" panose="02020603050405020304" pitchFamily="18" charset="0"/>
            </a:endParaRPr>
          </a:p>
        </p:txBody>
      </p:sp>
      <p:sp>
        <p:nvSpPr>
          <p:cNvPr id="323621" name="Text Box 27"/>
          <p:cNvSpPr txBox="1">
            <a:spLocks noChangeArrowheads="1"/>
          </p:cNvSpPr>
          <p:nvPr/>
        </p:nvSpPr>
        <p:spPr bwMode="auto">
          <a:xfrm>
            <a:off x="6192838" y="2669753"/>
            <a:ext cx="1979562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next</a:t>
            </a:r>
            <a:endParaRPr lang="en-US" altLang="zh-CN" sz="1400" b="1" i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2" name="Text Box 27"/>
          <p:cNvSpPr txBox="1">
            <a:spLocks noChangeArrowheads="1"/>
          </p:cNvSpPr>
          <p:nvPr/>
        </p:nvSpPr>
        <p:spPr bwMode="auto">
          <a:xfrm>
            <a:off x="6192838" y="2037928"/>
            <a:ext cx="1979562" cy="28469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</a:t>
            </a:r>
            <a:r>
              <a:rPr lang="en-US" altLang="zh-CN" sz="1400" b="1" i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E.addr</a:t>
            </a:r>
            <a:r>
              <a:rPr lang="en-US" altLang="zh-CN" sz="1400" b="1" i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1400" b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1400" b="1" baseline="-300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3" name="Text Box 6"/>
          <p:cNvSpPr txBox="1">
            <a:spLocks noChangeArrowheads="1"/>
          </p:cNvSpPr>
          <p:nvPr/>
        </p:nvSpPr>
        <p:spPr bwMode="auto">
          <a:xfrm>
            <a:off x="6192838" y="3658766"/>
            <a:ext cx="197956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4" name="Text Box 16"/>
          <p:cNvSpPr txBox="1">
            <a:spLocks noChangeArrowheads="1"/>
          </p:cNvSpPr>
          <p:nvPr/>
        </p:nvSpPr>
        <p:spPr bwMode="auto">
          <a:xfrm>
            <a:off x="6354763" y="3058691"/>
            <a:ext cx="105092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  <a:endParaRPr lang="en-US" altLang="zh-CN" sz="1500" b="1">
              <a:latin typeface="Times New Roman" panose="02020603050405020304" pitchFamily="18" charset="0"/>
            </a:endParaRPr>
          </a:p>
        </p:txBody>
      </p:sp>
      <p:sp>
        <p:nvSpPr>
          <p:cNvPr id="323625" name="Text Box 27"/>
          <p:cNvSpPr txBox="1">
            <a:spLocks noChangeArrowheads="1"/>
          </p:cNvSpPr>
          <p:nvPr/>
        </p:nvSpPr>
        <p:spPr bwMode="auto">
          <a:xfrm>
            <a:off x="6192838" y="3987378"/>
            <a:ext cx="1979562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endParaRPr lang="en-US" altLang="zh-CN" sz="1400" b="1" i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6" name="Text Box 27"/>
          <p:cNvSpPr txBox="1">
            <a:spLocks noChangeArrowheads="1"/>
          </p:cNvSpPr>
          <p:nvPr/>
        </p:nvSpPr>
        <p:spPr bwMode="auto">
          <a:xfrm>
            <a:off x="6192838" y="3344441"/>
            <a:ext cx="1979562" cy="28469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E.addr</a:t>
            </a:r>
            <a:r>
              <a:rPr lang="en-US" altLang="zh-CN" sz="14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i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4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 i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L</a:t>
            </a:r>
            <a:r>
              <a:rPr lang="en-US" altLang="zh-CN" sz="1400" b="1" i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4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1400" b="1" baseline="-300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7" name="Text Box 14"/>
          <p:cNvSpPr txBox="1">
            <a:spLocks noChangeArrowheads="1"/>
          </p:cNvSpPr>
          <p:nvPr/>
        </p:nvSpPr>
        <p:spPr bwMode="auto">
          <a:xfrm>
            <a:off x="5707063" y="3279353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8" name="Text Box 14"/>
          <p:cNvSpPr txBox="1">
            <a:spLocks noChangeArrowheads="1"/>
          </p:cNvSpPr>
          <p:nvPr/>
        </p:nvSpPr>
        <p:spPr bwMode="auto">
          <a:xfrm>
            <a:off x="5715000" y="4492203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6" name="组合 5"/>
          <p:cNvGrpSpPr/>
          <p:nvPr/>
        </p:nvGrpSpPr>
        <p:grpSpPr bwMode="auto">
          <a:xfrm>
            <a:off x="6169690" y="864766"/>
            <a:ext cx="2018560" cy="2744788"/>
            <a:chOff x="6264693" y="1050925"/>
            <a:chExt cx="1656435" cy="2744961"/>
          </a:xfrm>
        </p:grpSpPr>
        <p:sp>
          <p:nvSpPr>
            <p:cNvPr id="27" name="矩形 26"/>
            <p:cNvSpPr/>
            <p:nvPr/>
          </p:nvSpPr>
          <p:spPr>
            <a:xfrm>
              <a:off x="6299600" y="3510118"/>
              <a:ext cx="1621528" cy="2857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264693" y="2214636"/>
              <a:ext cx="1656434" cy="2857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83733" y="1050925"/>
              <a:ext cx="1637395" cy="2857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3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3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3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3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3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3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 animBg="1"/>
      <p:bldP spid="323590" grpId="0" animBg="1"/>
      <p:bldP spid="323592" grpId="0"/>
      <p:bldP spid="323593" grpId="0"/>
      <p:bldP spid="323594" grpId="0"/>
      <p:bldP spid="323595" grpId="0"/>
      <p:bldP spid="323596" grpId="0"/>
      <p:bldP spid="323600" grpId="0" animBg="1"/>
      <p:bldP spid="323601" grpId="0" animBg="1"/>
      <p:bldP spid="323602" grpId="0"/>
      <p:bldP spid="323613" grpId="0" animBg="1"/>
      <p:bldP spid="323619" grpId="0" animBg="1"/>
      <p:bldP spid="323620" grpId="0"/>
      <p:bldP spid="323621" grpId="0" animBg="1"/>
      <p:bldP spid="323622" grpId="0" animBg="1"/>
      <p:bldP spid="323623" grpId="0" animBg="1"/>
      <p:bldP spid="323624" grpId="0"/>
      <p:bldP spid="323625" grpId="0" animBg="1"/>
      <p:bldP spid="323626" grpId="0" animBg="1"/>
      <p:bldP spid="323627" grpId="0"/>
      <p:bldP spid="32362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2087563" y="411163"/>
            <a:ext cx="42132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7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582" name="Text Box 27"/>
          <p:cNvSpPr txBox="1">
            <a:spLocks noChangeArrowheads="1"/>
          </p:cNvSpPr>
          <p:nvPr/>
        </p:nvSpPr>
        <p:spPr bwMode="auto">
          <a:xfrm>
            <a:off x="6764338" y="1492250"/>
            <a:ext cx="1696090" cy="25391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endParaRPr lang="en-US" altLang="zh-CN" sz="1200" b="1" i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9588" name="Text Box 27"/>
          <p:cNvSpPr txBox="1">
            <a:spLocks noChangeArrowheads="1"/>
          </p:cNvSpPr>
          <p:nvPr/>
        </p:nvSpPr>
        <p:spPr bwMode="auto">
          <a:xfrm>
            <a:off x="6764338" y="2227262"/>
            <a:ext cx="1696090" cy="25391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endParaRPr lang="en-US" altLang="zh-CN" sz="1200" b="1" i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9592" name="Text Box 27"/>
          <p:cNvSpPr txBox="1">
            <a:spLocks noChangeArrowheads="1"/>
          </p:cNvSpPr>
          <p:nvPr/>
        </p:nvSpPr>
        <p:spPr bwMode="auto">
          <a:xfrm>
            <a:off x="6764337" y="3052763"/>
            <a:ext cx="1696089" cy="23852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1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endParaRPr lang="en-US" altLang="zh-CN" sz="1100" b="1" i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9598" name="Text Box 27"/>
          <p:cNvSpPr txBox="1">
            <a:spLocks noChangeArrowheads="1"/>
          </p:cNvSpPr>
          <p:nvPr/>
        </p:nvSpPr>
        <p:spPr bwMode="auto">
          <a:xfrm>
            <a:off x="6764338" y="3767138"/>
            <a:ext cx="1696088" cy="25391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endParaRPr lang="en-US" altLang="zh-CN" sz="1200" b="1" i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9600" name="Text Box 13"/>
          <p:cNvSpPr txBox="1">
            <a:spLocks noChangeArrowheads="1"/>
          </p:cNvSpPr>
          <p:nvPr/>
        </p:nvSpPr>
        <p:spPr bwMode="auto">
          <a:xfrm>
            <a:off x="6384925" y="4948238"/>
            <a:ext cx="4873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  <a:endParaRPr lang="en-US" altLang="zh-CN" sz="12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5"/>
          <p:cNvGrpSpPr/>
          <p:nvPr/>
        </p:nvGrpSpPr>
        <p:grpSpPr bwMode="auto">
          <a:xfrm>
            <a:off x="6429375" y="755650"/>
            <a:ext cx="2031053" cy="3511550"/>
            <a:chOff x="6429375" y="755650"/>
            <a:chExt cx="2031053" cy="3511550"/>
          </a:xfrm>
        </p:grpSpPr>
        <p:sp>
          <p:nvSpPr>
            <p:cNvPr id="207902" name="Text Box 27"/>
            <p:cNvSpPr txBox="1">
              <a:spLocks noChangeArrowheads="1"/>
            </p:cNvSpPr>
            <p:nvPr/>
          </p:nvSpPr>
          <p:spPr bwMode="auto">
            <a:xfrm>
              <a:off x="6764338" y="755650"/>
              <a:ext cx="1696090" cy="25391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goto test</a:t>
              </a:r>
              <a:endPara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903" name="Text Box 13"/>
            <p:cNvSpPr txBox="1">
              <a:spLocks noChangeArrowheads="1"/>
            </p:cNvSpPr>
            <p:nvPr/>
          </p:nvSpPr>
          <p:spPr bwMode="auto">
            <a:xfrm>
              <a:off x="6429375" y="4013200"/>
              <a:ext cx="48736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test</a:t>
              </a:r>
              <a:endPara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组合 4"/>
          <p:cNvGrpSpPr/>
          <p:nvPr/>
        </p:nvGrpSpPr>
        <p:grpSpPr bwMode="auto">
          <a:xfrm>
            <a:off x="6429375" y="-50800"/>
            <a:ext cx="2031057" cy="5070380"/>
            <a:chOff x="6429375" y="-50800"/>
            <a:chExt cx="2031057" cy="5070380"/>
          </a:xfrm>
        </p:grpSpPr>
        <p:sp>
          <p:nvSpPr>
            <p:cNvPr id="207885" name="Text Box 5"/>
            <p:cNvSpPr txBox="1">
              <a:spLocks noChangeArrowheads="1"/>
            </p:cNvSpPr>
            <p:nvPr/>
          </p:nvSpPr>
          <p:spPr bwMode="auto">
            <a:xfrm>
              <a:off x="6764338" y="176212"/>
              <a:ext cx="1696094" cy="2539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E.code</a:t>
              </a:r>
              <a:endParaRPr lang="en-US" altLang="zh-CN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86" name="Text Box 6"/>
            <p:cNvSpPr txBox="1">
              <a:spLocks noChangeArrowheads="1"/>
            </p:cNvSpPr>
            <p:nvPr/>
          </p:nvSpPr>
          <p:spPr bwMode="auto">
            <a:xfrm>
              <a:off x="6764337" y="1203325"/>
              <a:ext cx="1696093" cy="2539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.code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87" name="Text Box 11"/>
            <p:cNvSpPr txBox="1">
              <a:spLocks noChangeArrowheads="1"/>
            </p:cNvSpPr>
            <p:nvPr/>
          </p:nvSpPr>
          <p:spPr bwMode="auto">
            <a:xfrm>
              <a:off x="6978650" y="-50800"/>
              <a:ext cx="8382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switch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07888" name="Text Box 12"/>
            <p:cNvSpPr txBox="1">
              <a:spLocks noChangeArrowheads="1"/>
            </p:cNvSpPr>
            <p:nvPr/>
          </p:nvSpPr>
          <p:spPr bwMode="auto">
            <a:xfrm>
              <a:off x="7229475" y="2370138"/>
              <a:ext cx="7000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…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07889" name="Text Box 16"/>
            <p:cNvSpPr txBox="1">
              <a:spLocks noChangeArrowheads="1"/>
            </p:cNvSpPr>
            <p:nvPr/>
          </p:nvSpPr>
          <p:spPr bwMode="auto">
            <a:xfrm>
              <a:off x="6926263" y="966788"/>
              <a:ext cx="10509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case V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>
                  <a:latin typeface="Times New Roman" panose="02020603050405020304" pitchFamily="18" charset="0"/>
                </a:rPr>
                <a:t>: 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07890" name="Text Box 26"/>
            <p:cNvSpPr txBox="1">
              <a:spLocks noChangeArrowheads="1"/>
            </p:cNvSpPr>
            <p:nvPr/>
          </p:nvSpPr>
          <p:spPr bwMode="auto">
            <a:xfrm>
              <a:off x="6764338" y="3481388"/>
              <a:ext cx="1696090" cy="2539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i="1" baseline="-300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.code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91" name="Text Box 28"/>
            <p:cNvSpPr txBox="1">
              <a:spLocks noChangeArrowheads="1"/>
            </p:cNvSpPr>
            <p:nvPr/>
          </p:nvSpPr>
          <p:spPr bwMode="auto">
            <a:xfrm>
              <a:off x="7088188" y="3254375"/>
              <a:ext cx="75406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default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07892" name="Text Box 27"/>
            <p:cNvSpPr txBox="1">
              <a:spLocks noChangeArrowheads="1"/>
            </p:cNvSpPr>
            <p:nvPr/>
          </p:nvSpPr>
          <p:spPr bwMode="auto">
            <a:xfrm>
              <a:off x="6764338" y="4057650"/>
              <a:ext cx="1696094" cy="96193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if</a:t>
              </a:r>
              <a:r>
                <a:rPr lang="en-US" altLang="zh-CN" sz="1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 i="1" dirty="0" err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E.addr</a:t>
              </a:r>
              <a:r>
                <a:rPr lang="en-US" altLang="zh-CN" sz="1200" b="1" baseline="-300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lang="en-US" altLang="zh-CN" sz="12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1200" b="1" baseline="-300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en-US" altLang="zh-CN" sz="1200" b="1" i="1" dirty="0" err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goto</a:t>
              </a:r>
              <a:r>
                <a:rPr lang="en-US" altLang="zh-CN" sz="1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r>
                <a:rPr lang="en-US" altLang="zh-CN" sz="1200" b="1" baseline="-300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12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if </a:t>
              </a:r>
              <a:r>
                <a:rPr lang="en-US" altLang="zh-CN" sz="1200" b="1" i="1" dirty="0" err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E.addr</a:t>
              </a:r>
              <a:r>
                <a:rPr lang="en-US" altLang="zh-CN" sz="1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2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200" b="1" baseline="-300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1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 dirty="0" err="1">
                  <a:solidFill>
                    <a:schemeClr val="hlink"/>
                  </a:solidFill>
                  <a:latin typeface="Times New Roman" panose="02020603050405020304" pitchFamily="18" charset="0"/>
                </a:rPr>
                <a:t>goto</a:t>
              </a:r>
              <a:r>
                <a:rPr lang="en-US" altLang="zh-CN" sz="1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baseline="-300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12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sz="12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if </a:t>
              </a:r>
              <a:r>
                <a:rPr lang="en-US" altLang="zh-CN" sz="1200" b="1" i="1" dirty="0" err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E.addr</a:t>
              </a:r>
              <a:r>
                <a:rPr lang="en-US" altLang="zh-CN" sz="1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2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200" b="1" i="1" baseline="-300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 dirty="0" err="1">
                  <a:solidFill>
                    <a:schemeClr val="hlink"/>
                  </a:solidFill>
                  <a:latin typeface="Times New Roman" panose="02020603050405020304" pitchFamily="18" charset="0"/>
                </a:rPr>
                <a:t>goto</a:t>
              </a:r>
              <a:r>
                <a:rPr lang="en-US" altLang="zh-CN" sz="1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12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 dirty="0" err="1">
                  <a:solidFill>
                    <a:schemeClr val="hlink"/>
                  </a:solidFill>
                  <a:latin typeface="Times New Roman" panose="02020603050405020304" pitchFamily="18" charset="0"/>
                </a:rPr>
                <a:t>goto</a:t>
              </a:r>
              <a:r>
                <a:rPr lang="en-US" altLang="zh-CN" sz="1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en-US" altLang="zh-CN" sz="1200" b="1" i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94" name="Text Box 6"/>
            <p:cNvSpPr txBox="1">
              <a:spLocks noChangeArrowheads="1"/>
            </p:cNvSpPr>
            <p:nvPr/>
          </p:nvSpPr>
          <p:spPr bwMode="auto">
            <a:xfrm>
              <a:off x="6764338" y="1925638"/>
              <a:ext cx="1696092" cy="2539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.code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95" name="Text Box 16"/>
            <p:cNvSpPr txBox="1">
              <a:spLocks noChangeArrowheads="1"/>
            </p:cNvSpPr>
            <p:nvPr/>
          </p:nvSpPr>
          <p:spPr bwMode="auto">
            <a:xfrm>
              <a:off x="6872288" y="1695450"/>
              <a:ext cx="10509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case V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1200">
                  <a:latin typeface="Times New Roman" panose="02020603050405020304" pitchFamily="18" charset="0"/>
                </a:rPr>
                <a:t>: </a:t>
              </a:r>
              <a:endParaRPr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207896" name="Text Box 6"/>
            <p:cNvSpPr txBox="1">
              <a:spLocks noChangeArrowheads="1"/>
            </p:cNvSpPr>
            <p:nvPr/>
          </p:nvSpPr>
          <p:spPr bwMode="auto">
            <a:xfrm>
              <a:off x="6764337" y="2767012"/>
              <a:ext cx="1696091" cy="2539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i="1" baseline="-30000"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97" name="Text Box 16"/>
            <p:cNvSpPr txBox="1">
              <a:spLocks noChangeArrowheads="1"/>
            </p:cNvSpPr>
            <p:nvPr/>
          </p:nvSpPr>
          <p:spPr bwMode="auto">
            <a:xfrm>
              <a:off x="6872288" y="2535238"/>
              <a:ext cx="1050925" cy="25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case V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n-1</a:t>
              </a:r>
              <a:r>
                <a:rPr lang="en-US" altLang="zh-CN" sz="1200" b="1">
                  <a:latin typeface="Times New Roman" panose="02020603050405020304" pitchFamily="18" charset="0"/>
                </a:rPr>
                <a:t>: 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07898" name="Text Box 14"/>
            <p:cNvSpPr txBox="1">
              <a:spLocks noChangeArrowheads="1"/>
            </p:cNvSpPr>
            <p:nvPr/>
          </p:nvSpPr>
          <p:spPr bwMode="auto">
            <a:xfrm>
              <a:off x="6462713" y="1201738"/>
              <a:ext cx="3238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zh-CN" altLang="en-US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99" name="Text Box 14"/>
            <p:cNvSpPr txBox="1">
              <a:spLocks noChangeArrowheads="1"/>
            </p:cNvSpPr>
            <p:nvPr/>
          </p:nvSpPr>
          <p:spPr bwMode="auto">
            <a:xfrm>
              <a:off x="6440488" y="1905000"/>
              <a:ext cx="3238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zh-CN" altLang="en-US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900" name="Text Box 14"/>
            <p:cNvSpPr txBox="1">
              <a:spLocks noChangeArrowheads="1"/>
            </p:cNvSpPr>
            <p:nvPr/>
          </p:nvSpPr>
          <p:spPr bwMode="auto">
            <a:xfrm>
              <a:off x="6429375" y="2798763"/>
              <a:ext cx="4857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zh-CN" altLang="en-US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901" name="Text Box 14"/>
            <p:cNvSpPr txBox="1">
              <a:spLocks noChangeArrowheads="1"/>
            </p:cNvSpPr>
            <p:nvPr/>
          </p:nvSpPr>
          <p:spPr bwMode="auto">
            <a:xfrm>
              <a:off x="6429375" y="3470275"/>
              <a:ext cx="4857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zh-CN" altLang="en-US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43000" y="3865563"/>
            <a:ext cx="5000625" cy="992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在代码生成阶段，根据分支的个数以及这些值是否在一个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较小的范围内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，这种条件跳转指令序列可以被翻译成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最高效的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路分支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69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4745038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语句的另一种翻译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4071937" cy="3225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switch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begin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. . .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 – 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– 1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default: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endParaRPr lang="en-US" altLang="zh-CN" sz="22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end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2" grpId="0" animBg="1"/>
      <p:bldP spid="109588" grpId="0" animBg="1"/>
      <p:bldP spid="109592" grpId="0" animBg="1"/>
      <p:bldP spid="109598" grpId="0" animBg="1"/>
      <p:bldP spid="109600" grpId="0"/>
      <p:bldP spid="2" grpId="0" animBg="1"/>
      <p:bldP spid="11266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Grp="1" noChangeArrowheads="1"/>
          </p:cNvSpPr>
          <p:nvPr>
            <p:ph idx="1"/>
          </p:nvPr>
        </p:nvSpPr>
        <p:spPr>
          <a:xfrm>
            <a:off x="857250" y="919163"/>
            <a:ext cx="3557588" cy="2346325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test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	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 t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. . .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-1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n-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 i="1" baseline="-300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endParaRPr lang="en-US" altLang="zh-CN" sz="2500" b="1" i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next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4691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增加一种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case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29188" y="919163"/>
            <a:ext cx="3214687" cy="2357437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test 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	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case t  V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   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case t  V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  . . .</a:t>
            </a: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case t  V</a:t>
            </a:r>
            <a:r>
              <a:rPr lang="en-US" altLang="zh-CN" sz="25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-1</a:t>
            </a: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case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  </a:t>
            </a:r>
            <a:r>
              <a:rPr lang="en-US" altLang="zh-CN" sz="25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5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next 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endParaRPr lang="zh-CN" altLang="en-US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7250" y="3490913"/>
            <a:ext cx="7286625" cy="12239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</a:t>
            </a:r>
            <a:r>
              <a:rPr lang="en-US" altLang="zh-CN"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case t V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500" b="1" kern="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t</a:t>
            </a:r>
            <a:r>
              <a:rPr lang="en-US" altLang="zh-CN" sz="25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500" b="1" kern="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的含义相同，   但是</a:t>
            </a:r>
            <a:r>
              <a:rPr lang="en-US" altLang="zh-CN" sz="25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case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更加容易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被最终的代码生成器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探测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到，从而对这些指令进行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特殊处理</a:t>
            </a:r>
            <a:endParaRPr lang="en-US" altLang="zh-CN" sz="25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4019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6.1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声明语句的翻译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switch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</a:t>
            </a:r>
            <a:r>
              <a:rPr lang="zh-CN" altLang="en-US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  <a:endParaRPr lang="zh-CN" altLang="en-US" sz="2800" b="1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</p:txBody>
      </p:sp>
      <p:pic>
        <p:nvPicPr>
          <p:cNvPr id="214020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idx="1"/>
          </p:nvPr>
        </p:nvSpPr>
        <p:spPr>
          <a:xfrm>
            <a:off x="858838" y="846138"/>
            <a:ext cx="5927725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endParaRPr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call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id (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Elist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Elist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Elist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endParaRPr lang="en-US" altLang="zh-CN" sz="28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Elist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endParaRPr lang="en-US" altLang="zh-CN" sz="28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100" dirty="0">
              <a:cs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6.6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过程调用的翻译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过程调用语句的代码结构</a:t>
            </a:r>
            <a:endParaRPr kumimoji="1" lang="en-US" altLang="zh-CN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660" name="Text Box 6"/>
          <p:cNvSpPr txBox="1">
            <a:spLocks noChangeArrowheads="1"/>
          </p:cNvSpPr>
          <p:nvPr/>
        </p:nvSpPr>
        <p:spPr bwMode="auto">
          <a:xfrm>
            <a:off x="6730627" y="1057275"/>
            <a:ext cx="17653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4661" name="Text Box 11"/>
          <p:cNvSpPr txBox="1">
            <a:spLocks noChangeArrowheads="1"/>
          </p:cNvSpPr>
          <p:nvPr/>
        </p:nvSpPr>
        <p:spPr bwMode="auto">
          <a:xfrm>
            <a:off x="7164288" y="700088"/>
            <a:ext cx="1196975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call id (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4663" name="Text Box 28"/>
          <p:cNvSpPr txBox="1">
            <a:spLocks noChangeArrowheads="1"/>
          </p:cNvSpPr>
          <p:nvPr/>
        </p:nvSpPr>
        <p:spPr bwMode="auto">
          <a:xfrm>
            <a:off x="7487865" y="3076575"/>
            <a:ext cx="3635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4665" name="Text Box 6"/>
          <p:cNvSpPr txBox="1">
            <a:spLocks noChangeArrowheads="1"/>
          </p:cNvSpPr>
          <p:nvPr/>
        </p:nvSpPr>
        <p:spPr bwMode="auto">
          <a:xfrm>
            <a:off x="6730627" y="1635125"/>
            <a:ext cx="176530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4666" name="Text Box 16"/>
          <p:cNvSpPr txBox="1">
            <a:spLocks noChangeArrowheads="1"/>
          </p:cNvSpPr>
          <p:nvPr/>
        </p:nvSpPr>
        <p:spPr bwMode="auto">
          <a:xfrm>
            <a:off x="7479927" y="1276350"/>
            <a:ext cx="6556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4667" name="Text Box 6"/>
          <p:cNvSpPr txBox="1">
            <a:spLocks noChangeArrowheads="1"/>
          </p:cNvSpPr>
          <p:nvPr/>
        </p:nvSpPr>
        <p:spPr bwMode="auto">
          <a:xfrm>
            <a:off x="6767140" y="2716213"/>
            <a:ext cx="17653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8121" name="Text Box 3"/>
          <p:cNvSpPr txBox="1">
            <a:spLocks noChangeArrowheads="1"/>
          </p:cNvSpPr>
          <p:nvPr/>
        </p:nvSpPr>
        <p:spPr bwMode="auto">
          <a:xfrm>
            <a:off x="785813" y="785813"/>
            <a:ext cx="37258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call id(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… , 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4390652" y="1058863"/>
            <a:ext cx="1792288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4788024" y="700088"/>
            <a:ext cx="1117254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call id (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5051052" y="2947988"/>
            <a:ext cx="49212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5187577" y="4349750"/>
            <a:ext cx="3556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390652" y="4732338"/>
            <a:ext cx="1792288" cy="3762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call 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id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000" b="1" baseline="-30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4390652" y="2066925"/>
            <a:ext cx="1792288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5190752" y="1708150"/>
            <a:ext cx="6413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4390652" y="3579813"/>
            <a:ext cx="1792288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4390652" y="1492250"/>
            <a:ext cx="1792288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  <a:endParaRPr lang="en-US" altLang="zh-CN" sz="2000" b="1" i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4390652" y="2527300"/>
            <a:ext cx="1792288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  <a:endParaRPr lang="en-US" altLang="zh-CN" sz="2000" b="1" i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4390652" y="4011613"/>
            <a:ext cx="1792288" cy="3778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  <a:endParaRPr lang="en-US" altLang="zh-CN" sz="2000" b="1" i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7354515" y="2066925"/>
            <a:ext cx="4937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7140" y="3505200"/>
            <a:ext cx="1765300" cy="1603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 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endParaRPr lang="en-US" altLang="zh-CN" sz="2000" b="1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30000" dirty="0" err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zh-CN" sz="2000" b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008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nimBg="1"/>
      <p:bldP spid="454661" grpId="0"/>
      <p:bldP spid="454663" grpId="0"/>
      <p:bldP spid="454665" grpId="0" animBg="1"/>
      <p:bldP spid="454666" grpId="0"/>
      <p:bldP spid="454667" grpId="0" animBg="1"/>
      <p:bldP spid="38" grpId="0" animBg="1"/>
      <p:bldP spid="38" grpId="1" animBg="1"/>
      <p:bldP spid="39" grpId="0"/>
      <p:bldP spid="39" grpId="1"/>
      <p:bldP spid="40" grpId="0"/>
      <p:bldP spid="40" grpId="1"/>
      <p:bldP spid="41" grpId="0"/>
      <p:bldP spid="41" grpId="1"/>
      <p:bldP spid="42" grpId="0" animBg="1"/>
      <p:bldP spid="42" grpId="1" animBg="1"/>
      <p:bldP spid="43" grpId="0" animBg="1"/>
      <p:bldP spid="43" grpId="1" animBg="1"/>
      <p:bldP spid="44" grpId="0"/>
      <p:bldP spid="44" grpId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28" grpId="0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过程调用语句的代码结构</a:t>
            </a:r>
            <a:endParaRPr kumimoji="1" lang="en-US" altLang="zh-CN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125" name="Text Box 3"/>
          <p:cNvSpPr txBox="1">
            <a:spLocks noChangeArrowheads="1"/>
          </p:cNvSpPr>
          <p:nvPr/>
        </p:nvSpPr>
        <p:spPr bwMode="auto">
          <a:xfrm>
            <a:off x="785813" y="785813"/>
            <a:ext cx="37258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call id(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… , 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042640" y="3579813"/>
            <a:ext cx="5689600" cy="1493837"/>
            <a:chOff x="611188" y="3579862"/>
            <a:chExt cx="5689004" cy="1493788"/>
          </a:xfrm>
        </p:grpSpPr>
        <p:sp>
          <p:nvSpPr>
            <p:cNvPr id="220173" name="AutoShape 6"/>
            <p:cNvSpPr/>
            <p:nvPr/>
          </p:nvSpPr>
          <p:spPr bwMode="auto">
            <a:xfrm>
              <a:off x="6172200" y="3579862"/>
              <a:ext cx="127992" cy="1080120"/>
            </a:xfrm>
            <a:prstGeom prst="leftBrace">
              <a:avLst>
                <a:gd name="adj1" fmla="val 5415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0174" name="Line 7"/>
            <p:cNvSpPr>
              <a:spLocks noChangeShapeType="1"/>
            </p:cNvSpPr>
            <p:nvPr/>
          </p:nvSpPr>
          <p:spPr bwMode="auto">
            <a:xfrm flipV="1">
              <a:off x="5327650" y="4000500"/>
              <a:ext cx="815975" cy="8397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611188" y="4389460"/>
              <a:ext cx="4888988" cy="684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lIns="68580" tIns="34290" rIns="68580" bIns="342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0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需要一个队列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存放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.addr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、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.addr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b="1" i="1" baseline="-25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.addr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，以生成</a:t>
              </a:r>
              <a:endPara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20165" name="Text Box 6"/>
          <p:cNvSpPr txBox="1">
            <a:spLocks noChangeArrowheads="1"/>
          </p:cNvSpPr>
          <p:nvPr/>
        </p:nvSpPr>
        <p:spPr bwMode="auto">
          <a:xfrm>
            <a:off x="6730627" y="1057275"/>
            <a:ext cx="17653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166" name="Text Box 11"/>
          <p:cNvSpPr txBox="1">
            <a:spLocks noChangeArrowheads="1"/>
          </p:cNvSpPr>
          <p:nvPr/>
        </p:nvSpPr>
        <p:spPr bwMode="auto">
          <a:xfrm>
            <a:off x="7164288" y="700088"/>
            <a:ext cx="112496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call id (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0167" name="Text Box 28"/>
          <p:cNvSpPr txBox="1">
            <a:spLocks noChangeArrowheads="1"/>
          </p:cNvSpPr>
          <p:nvPr/>
        </p:nvSpPr>
        <p:spPr bwMode="auto">
          <a:xfrm>
            <a:off x="7487865" y="3076575"/>
            <a:ext cx="3635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0168" name="Text Box 6"/>
          <p:cNvSpPr txBox="1">
            <a:spLocks noChangeArrowheads="1"/>
          </p:cNvSpPr>
          <p:nvPr/>
        </p:nvSpPr>
        <p:spPr bwMode="auto">
          <a:xfrm>
            <a:off x="6730627" y="1635125"/>
            <a:ext cx="176530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169" name="Text Box 16"/>
          <p:cNvSpPr txBox="1">
            <a:spLocks noChangeArrowheads="1"/>
          </p:cNvSpPr>
          <p:nvPr/>
        </p:nvSpPr>
        <p:spPr bwMode="auto">
          <a:xfrm>
            <a:off x="7479927" y="1276350"/>
            <a:ext cx="6556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0170" name="Text Box 6"/>
          <p:cNvSpPr txBox="1">
            <a:spLocks noChangeArrowheads="1"/>
          </p:cNvSpPr>
          <p:nvPr/>
        </p:nvSpPr>
        <p:spPr bwMode="auto">
          <a:xfrm>
            <a:off x="6767140" y="2716213"/>
            <a:ext cx="17653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171" name="Text Box 12"/>
          <p:cNvSpPr txBox="1">
            <a:spLocks noChangeArrowheads="1"/>
          </p:cNvSpPr>
          <p:nvPr/>
        </p:nvSpPr>
        <p:spPr bwMode="auto">
          <a:xfrm>
            <a:off x="7354515" y="2066925"/>
            <a:ext cx="4937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67140" y="3505200"/>
            <a:ext cx="1765300" cy="1603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 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endParaRPr lang="en-US" altLang="zh-CN" sz="2000" b="1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30000" dirty="0" err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zh-CN" sz="2000" b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008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96" name="Rectangle 20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过程调用语句的</a:t>
            </a:r>
            <a:r>
              <a:rPr lang="en-US" altLang="zh-CN" sz="3000" i="1" dirty="0">
                <a:solidFill>
                  <a:schemeClr val="tx1"/>
                </a:solidFill>
              </a:rPr>
              <a:t>SDD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9797" name="Rectangle 21"/>
          <p:cNvSpPr>
            <a:spLocks noChangeArrowheads="1"/>
          </p:cNvSpPr>
          <p:nvPr/>
        </p:nvSpPr>
        <p:spPr bwMode="auto">
          <a:xfrm>
            <a:off x="957263" y="714375"/>
            <a:ext cx="5829300" cy="40005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call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	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=0;</a:t>
            </a:r>
            <a:endParaRPr kumimoji="1"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	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中的每个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{	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	}</a:t>
            </a:r>
            <a:endParaRPr kumimoji="1"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gen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call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kumimoji="1"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kumimoji="1"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‘,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n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  <a:endParaRPr kumimoji="1"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 	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初始化为只包含</a:t>
            </a:r>
            <a:r>
              <a:rPr kumimoji="1"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E.addr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	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	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添加到</a:t>
            </a:r>
            <a:r>
              <a:rPr kumimoji="1"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的队尾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	}</a:t>
            </a:r>
            <a:endParaRPr kumimoji="1"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2212" name="Text Box 6"/>
          <p:cNvSpPr txBox="1">
            <a:spLocks noChangeArrowheads="1"/>
          </p:cNvSpPr>
          <p:nvPr/>
        </p:nvSpPr>
        <p:spPr bwMode="auto">
          <a:xfrm>
            <a:off x="6730627" y="1057275"/>
            <a:ext cx="17653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2213" name="Text Box 11"/>
          <p:cNvSpPr txBox="1">
            <a:spLocks noChangeArrowheads="1"/>
          </p:cNvSpPr>
          <p:nvPr/>
        </p:nvSpPr>
        <p:spPr bwMode="auto">
          <a:xfrm>
            <a:off x="7164288" y="700088"/>
            <a:ext cx="1196975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call id (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214" name="Text Box 28"/>
          <p:cNvSpPr txBox="1">
            <a:spLocks noChangeArrowheads="1"/>
          </p:cNvSpPr>
          <p:nvPr/>
        </p:nvSpPr>
        <p:spPr bwMode="auto">
          <a:xfrm>
            <a:off x="7487865" y="3076575"/>
            <a:ext cx="3635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215" name="Text Box 6"/>
          <p:cNvSpPr txBox="1">
            <a:spLocks noChangeArrowheads="1"/>
          </p:cNvSpPr>
          <p:nvPr/>
        </p:nvSpPr>
        <p:spPr bwMode="auto">
          <a:xfrm>
            <a:off x="6730627" y="1635125"/>
            <a:ext cx="176530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2216" name="Text Box 16"/>
          <p:cNvSpPr txBox="1">
            <a:spLocks noChangeArrowheads="1"/>
          </p:cNvSpPr>
          <p:nvPr/>
        </p:nvSpPr>
        <p:spPr bwMode="auto">
          <a:xfrm>
            <a:off x="7479927" y="1276350"/>
            <a:ext cx="6556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217" name="Text Box 6"/>
          <p:cNvSpPr txBox="1">
            <a:spLocks noChangeArrowheads="1"/>
          </p:cNvSpPr>
          <p:nvPr/>
        </p:nvSpPr>
        <p:spPr bwMode="auto">
          <a:xfrm>
            <a:off x="6767140" y="2716213"/>
            <a:ext cx="17653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2218" name="Text Box 12"/>
          <p:cNvSpPr txBox="1">
            <a:spLocks noChangeArrowheads="1"/>
          </p:cNvSpPr>
          <p:nvPr/>
        </p:nvSpPr>
        <p:spPr bwMode="auto">
          <a:xfrm>
            <a:off x="7354515" y="2066925"/>
            <a:ext cx="4937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67140" y="3505200"/>
            <a:ext cx="1765300" cy="1603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 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endParaRPr lang="en-US" altLang="zh-CN" sz="2000" b="1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30000" dirty="0" err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zh-CN" sz="2000" b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008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9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9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9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2987675" y="915988"/>
            <a:ext cx="2344738" cy="39449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lang="en-US" altLang="zh-CN" sz="25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- 1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endParaRPr lang="en-US" altLang="zh-CN" sz="25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baseline="-250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lang="en-US" altLang="zh-CN" sz="2500" b="1" baseline="-250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endParaRPr lang="en-US" altLang="zh-CN" sz="25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param y</a:t>
            </a:r>
            <a:endParaRPr lang="en-US" altLang="zh-CN" sz="25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call f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4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翻译以下语句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-1, </a:t>
            </a:r>
            <a:r>
              <a:rPr lang="en-US" altLang="zh-CN" sz="3000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0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3000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)</a:t>
            </a:r>
            <a:endParaRPr lang="zh-CN" altLang="en-US" sz="3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57188" y="842963"/>
            <a:ext cx="8501062" cy="2808287"/>
          </a:xfrm>
        </p:spPr>
        <p:txBody>
          <a:bodyPr/>
          <a:lstStyle/>
          <a:p>
            <a:pPr eaLnBrk="1" hangingPunct="1">
              <a:lnSpc>
                <a:spcPts val="288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声明语句的翻译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88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赋值语句的翻译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marL="575945" lvl="1" indent="-272415">
              <a:lnSpc>
                <a:spcPts val="288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简单赋值语句的翻译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575945" lvl="1" indent="-272415">
              <a:lnSpc>
                <a:spcPts val="288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数组引用的翻译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88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控制语句的翻译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88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回填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88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switch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语句的翻译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88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过程调用语句的翻译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880"/>
              </a:lnSpc>
              <a:buClrTx/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468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2692" name="组合 44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2694" name="五边形 46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785813"/>
            <a:ext cx="8358188" cy="3225800"/>
          </a:xfrm>
        </p:spPr>
        <p:txBody>
          <a:bodyPr/>
          <a:lstStyle/>
          <a:p>
            <a:pPr marL="272415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对于声明语句，语义分析的主要任务就是收集标识符的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类型</a:t>
            </a:r>
            <a:r>
              <a:rPr lang="zh-CN" altLang="en-US" sz="2500" b="1" dirty="0">
                <a:solidFill>
                  <a:schemeClr val="tx1"/>
                </a:solidFill>
              </a:rPr>
              <a:t>等属性信息，并为每一个名字分配一个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相对地址</a:t>
            </a:r>
            <a:endParaRPr lang="zh-CN" altLang="en-US" sz="2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75945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类型表达式</a:t>
            </a:r>
            <a:r>
              <a:rPr lang="zh-CN" altLang="en-US" b="1" dirty="0">
                <a:solidFill>
                  <a:schemeClr val="tx1"/>
                </a:solidFill>
              </a:rPr>
              <a:t>可以知道该类型在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运行时刻</a:t>
            </a:r>
            <a:r>
              <a:rPr lang="zh-CN" altLang="en-US" b="1" dirty="0">
                <a:solidFill>
                  <a:schemeClr val="tx1"/>
                </a:solidFill>
              </a:rPr>
              <a:t>所需的存储单元数量称为</a:t>
            </a:r>
            <a:r>
              <a:rPr lang="zh-CN" altLang="en-US" b="1" dirty="0">
                <a:solidFill>
                  <a:srgbClr val="FF0000"/>
                </a:solidFill>
              </a:rPr>
              <a:t>类型的宽度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width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575945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编译时刻</a:t>
            </a:r>
            <a:r>
              <a:rPr lang="zh-CN" altLang="en-US" b="1" dirty="0">
                <a:solidFill>
                  <a:schemeClr val="tx1"/>
                </a:solidFill>
              </a:rPr>
              <a:t>，可以使用类型的宽度为每一个名字分配一个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相对地址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2415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名字的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类型</a:t>
            </a:r>
            <a:r>
              <a:rPr lang="zh-CN" altLang="en-US" sz="2500" b="1" dirty="0">
                <a:solidFill>
                  <a:schemeClr val="tx1"/>
                </a:solidFill>
              </a:rPr>
              <a:t>和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相对地址</a:t>
            </a:r>
            <a:r>
              <a:rPr lang="zh-CN" altLang="en-US" sz="2500" b="1" dirty="0">
                <a:solidFill>
                  <a:schemeClr val="tx1"/>
                </a:solidFill>
              </a:rPr>
              <a:t>信息保存在相应的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符号表</a:t>
            </a:r>
            <a:r>
              <a:rPr lang="zh-CN" altLang="en-US" sz="2500" b="1" dirty="0">
                <a:solidFill>
                  <a:schemeClr val="tx1"/>
                </a:solidFill>
              </a:rPr>
              <a:t>记录中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局部变量的存储分配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8" name="Picture 3" descr="G:\QQ截图201607142012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74700"/>
            <a:ext cx="5783263" cy="3225800"/>
          </a:xfrm>
        </p:spPr>
        <p:txBody>
          <a:bodyPr/>
          <a:lstStyle/>
          <a:p>
            <a:pPr marL="272415" indent="-272415" eaLnBrk="1" hangingPunct="1"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0 }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ε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w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;}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C.type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C.width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↑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pointer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4; 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4; 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⑦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real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8; 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⑧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ε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C.type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C.width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w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⑨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[num]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C.type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array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num.val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C.width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num.val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*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}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变量声明语句的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en-US" altLang="zh-CN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4572000" y="123825"/>
            <a:ext cx="4537075" cy="1008063"/>
          </a:xfrm>
          <a:prstGeom prst="wedgeRectCallout">
            <a:avLst>
              <a:gd name="adj1" fmla="val -66400"/>
              <a:gd name="adj2" fmla="val 53211"/>
            </a:avLst>
          </a:prstGeom>
          <a:solidFill>
            <a:schemeClr val="accent5">
              <a:lumMod val="60000"/>
              <a:lumOff val="4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name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):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在符号表中为名字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创建记录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的类型设置为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相对地址设置为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18"/>
          <p:cNvGraphicFramePr>
            <a:graphicFrameLocks noGrp="1"/>
          </p:cNvGraphicFramePr>
          <p:nvPr/>
        </p:nvGraphicFramePr>
        <p:xfrm>
          <a:off x="5975350" y="3508375"/>
          <a:ext cx="3133725" cy="1485901"/>
        </p:xfrm>
        <a:graphic>
          <a:graphicData uri="http://schemas.openxmlformats.org/drawingml/2006/table">
            <a:tbl>
              <a:tblPr/>
              <a:tblGrid>
                <a:gridCol w="656004"/>
                <a:gridCol w="2477721"/>
              </a:tblGrid>
              <a:tr h="3733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作用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312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offset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下一个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可用的偏移地址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将类型和宽度信息从语法分析树中的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结点传递到对应于产生式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→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ε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的结点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8"/>
          <p:cNvGraphicFramePr>
            <a:graphicFrameLocks noGrp="1"/>
          </p:cNvGraphicFramePr>
          <p:nvPr/>
        </p:nvGraphicFramePr>
        <p:xfrm>
          <a:off x="6156325" y="1819275"/>
          <a:ext cx="2133600" cy="1493840"/>
        </p:xfrm>
        <a:graphic>
          <a:graphicData uri="http://schemas.openxmlformats.org/drawingml/2006/table">
            <a:tbl>
              <a:tblPr/>
              <a:tblGrid>
                <a:gridCol w="704851"/>
                <a:gridCol w="1428749"/>
              </a:tblGrid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综合属性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type, width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type, width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type, width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 bwMode="auto">
          <a:xfrm>
            <a:off x="1692275" y="2139950"/>
            <a:ext cx="2447925" cy="2016125"/>
            <a:chOff x="1691680" y="2139702"/>
            <a:chExt cx="2448272" cy="2016224"/>
          </a:xfrm>
        </p:grpSpPr>
        <p:sp>
          <p:nvSpPr>
            <p:cNvPr id="3" name="矩形 2"/>
            <p:cNvSpPr/>
            <p:nvPr/>
          </p:nvSpPr>
          <p:spPr>
            <a:xfrm>
              <a:off x="1691680" y="2139702"/>
              <a:ext cx="215931" cy="2873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71333" y="2139702"/>
              <a:ext cx="215931" cy="2873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83955" y="3866987"/>
              <a:ext cx="215931" cy="2873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24021" y="3868575"/>
              <a:ext cx="215931" cy="28735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3"/>
          <p:cNvSpPr>
            <a:spLocks noGrp="1" noChangeArrowheads="1"/>
          </p:cNvSpPr>
          <p:nvPr>
            <p:ph idx="1"/>
          </p:nvPr>
        </p:nvSpPr>
        <p:spPr>
          <a:xfrm>
            <a:off x="31750" y="906463"/>
            <a:ext cx="4543425" cy="3082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0 }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lang="en-US" altLang="zh-CN" sz="16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id;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); 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6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ε</a:t>
            </a:r>
            <a:endParaRPr lang="en-US" altLang="zh-CN" sz="16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;} 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↑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pointer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4; 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4; 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⑦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8; 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⑧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ε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⑨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[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array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*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}</a:t>
            </a:r>
            <a:endParaRPr lang="zh-CN" altLang="en-US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-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 </a:t>
            </a:r>
            <a:r>
              <a:rPr lang="en-US" altLang="zh-CN" sz="3000" spc="-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real</a:t>
            </a:r>
            <a:r>
              <a:rPr lang="en-US" altLang="zh-CN" sz="3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3000" dirty="0">
                <a:solidFill>
                  <a:schemeClr val="tx1"/>
                </a:solidFill>
                <a:cs typeface="Times New Roman" panose="02020603050405020304" pitchFamily="18" charset="0"/>
              </a:rPr>
              <a:t>; </a:t>
            </a:r>
            <a:r>
              <a:rPr lang="en-US" altLang="zh-CN" sz="30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0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000" dirty="0">
                <a:solidFill>
                  <a:schemeClr val="tx1"/>
                </a:solidFill>
                <a:cs typeface="Times New Roman" panose="02020603050405020304" pitchFamily="18" charset="0"/>
              </a:rPr>
              <a:t>;”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的语法制导翻译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7776" name="Rectangle 80"/>
          <p:cNvSpPr>
            <a:spLocks noChangeArrowheads="1"/>
          </p:cNvSpPr>
          <p:nvPr/>
        </p:nvSpPr>
        <p:spPr bwMode="auto">
          <a:xfrm>
            <a:off x="4659313" y="3743325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endParaRPr lang="en-US" altLang="zh-CN" sz="1600" b="1" i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en-US" altLang="zh-CN" sz="16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7792" name="Rectangle 96"/>
          <p:cNvSpPr>
            <a:spLocks noChangeArrowheads="1"/>
          </p:cNvSpPr>
          <p:nvPr/>
        </p:nvSpPr>
        <p:spPr bwMode="auto">
          <a:xfrm>
            <a:off x="5965825" y="3779838"/>
            <a:ext cx="9207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endParaRPr lang="en-US" altLang="zh-CN" sz="1600" b="1" i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en-US" altLang="zh-CN" sz="16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7793" name="Rectangle 97"/>
          <p:cNvSpPr>
            <a:spLocks noChangeArrowheads="1"/>
          </p:cNvSpPr>
          <p:nvPr/>
        </p:nvSpPr>
        <p:spPr bwMode="auto">
          <a:xfrm>
            <a:off x="5316538" y="2938463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endParaRPr lang="en-US" altLang="zh-CN" sz="1600" b="1" i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en-US" altLang="zh-CN" sz="16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7801" name="Rectangle 105"/>
          <p:cNvSpPr>
            <a:spLocks noChangeArrowheads="1"/>
          </p:cNvSpPr>
          <p:nvPr/>
        </p:nvSpPr>
        <p:spPr bwMode="auto">
          <a:xfrm>
            <a:off x="6765925" y="4430713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1600" b="1" i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en-US" altLang="zh-CN" sz="16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7811" name="Rectangle 115"/>
          <p:cNvSpPr>
            <a:spLocks noChangeArrowheads="1"/>
          </p:cNvSpPr>
          <p:nvPr/>
        </p:nvSpPr>
        <p:spPr bwMode="auto">
          <a:xfrm>
            <a:off x="7850188" y="4518025"/>
            <a:ext cx="7000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1600" b="1" i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en-US" altLang="zh-CN" sz="16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7812" name="Rectangle 116"/>
          <p:cNvSpPr>
            <a:spLocks noChangeArrowheads="1"/>
          </p:cNvSpPr>
          <p:nvPr/>
        </p:nvSpPr>
        <p:spPr bwMode="auto">
          <a:xfrm>
            <a:off x="7500938" y="3692525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1600" b="1" i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en-US" altLang="zh-CN" sz="16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8834438" y="3938588"/>
            <a:ext cx="323850" cy="649287"/>
            <a:chOff x="11567269" y="4868863"/>
            <a:chExt cx="431800" cy="865187"/>
          </a:xfrm>
        </p:grpSpPr>
        <p:sp>
          <p:nvSpPr>
            <p:cNvPr id="69730" name="Line 117"/>
            <p:cNvSpPr>
              <a:spLocks noChangeShapeType="1"/>
            </p:cNvSpPr>
            <p:nvPr/>
          </p:nvSpPr>
          <p:spPr bwMode="auto">
            <a:xfrm flipH="1">
              <a:off x="11783169" y="4868863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1" name="Rectangle 118"/>
            <p:cNvSpPr>
              <a:spLocks noChangeArrowheads="1"/>
            </p:cNvSpPr>
            <p:nvPr/>
          </p:nvSpPr>
          <p:spPr bwMode="auto">
            <a:xfrm>
              <a:off x="11567269" y="5373688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643063" y="4011613"/>
            <a:ext cx="1079500" cy="334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0 </a:t>
            </a:r>
            <a:endParaRPr lang="zh-CN" altLang="en-US" b="1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 flipV="1">
            <a:off x="2141538" y="625475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5" name="Line 57"/>
          <p:cNvSpPr>
            <a:spLocks noChangeShapeType="1"/>
          </p:cNvSpPr>
          <p:nvPr/>
        </p:nvSpPr>
        <p:spPr bwMode="auto">
          <a:xfrm flipV="1">
            <a:off x="2500313" y="625475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7" name="Line 57"/>
          <p:cNvSpPr>
            <a:spLocks noChangeShapeType="1"/>
          </p:cNvSpPr>
          <p:nvPr/>
        </p:nvSpPr>
        <p:spPr bwMode="auto">
          <a:xfrm flipV="1">
            <a:off x="2714625" y="625475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V="1">
            <a:off x="3071813" y="625475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6" name="Line 57"/>
          <p:cNvSpPr>
            <a:spLocks noChangeShapeType="1"/>
          </p:cNvSpPr>
          <p:nvPr/>
        </p:nvSpPr>
        <p:spPr bwMode="auto">
          <a:xfrm flipV="1">
            <a:off x="3429000" y="627063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0" name="Line 57"/>
          <p:cNvSpPr>
            <a:spLocks noChangeShapeType="1"/>
          </p:cNvSpPr>
          <p:nvPr/>
        </p:nvSpPr>
        <p:spPr bwMode="auto">
          <a:xfrm flipV="1">
            <a:off x="3571875" y="627063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1" name="Line 57"/>
          <p:cNvSpPr>
            <a:spLocks noChangeShapeType="1"/>
          </p:cNvSpPr>
          <p:nvPr/>
        </p:nvSpPr>
        <p:spPr bwMode="auto">
          <a:xfrm flipV="1">
            <a:off x="3714750" y="627063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5" name="组合 21"/>
          <p:cNvGrpSpPr/>
          <p:nvPr/>
        </p:nvGrpSpPr>
        <p:grpSpPr bwMode="auto">
          <a:xfrm>
            <a:off x="6340475" y="1803400"/>
            <a:ext cx="649288" cy="773113"/>
            <a:chOff x="7748873" y="1916113"/>
            <a:chExt cx="866490" cy="1032610"/>
          </a:xfrm>
        </p:grpSpPr>
        <p:sp>
          <p:nvSpPr>
            <p:cNvPr id="69725" name="Rectangle 70"/>
            <p:cNvSpPr>
              <a:spLocks noChangeArrowheads="1"/>
            </p:cNvSpPr>
            <p:nvPr/>
          </p:nvSpPr>
          <p:spPr bwMode="auto">
            <a:xfrm>
              <a:off x="8183563" y="191611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726" name="Rectangle 71"/>
            <p:cNvSpPr>
              <a:spLocks noChangeArrowheads="1"/>
            </p:cNvSpPr>
            <p:nvPr/>
          </p:nvSpPr>
          <p:spPr bwMode="auto">
            <a:xfrm>
              <a:off x="8183563" y="2636838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727" name="Line 72"/>
            <p:cNvSpPr>
              <a:spLocks noChangeShapeType="1"/>
            </p:cNvSpPr>
            <p:nvPr/>
          </p:nvSpPr>
          <p:spPr bwMode="auto">
            <a:xfrm>
              <a:off x="8399463" y="2276475"/>
              <a:ext cx="0" cy="288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79"/>
            <p:cNvSpPr>
              <a:spLocks noChangeArrowheads="1"/>
            </p:cNvSpPr>
            <p:nvPr/>
          </p:nvSpPr>
          <p:spPr bwMode="auto">
            <a:xfrm>
              <a:off x="7748873" y="2588264"/>
              <a:ext cx="432185" cy="3604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</a:t>
              </a:r>
              <a:endPara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729" name="Line 75"/>
            <p:cNvSpPr>
              <a:spLocks noChangeShapeType="1"/>
            </p:cNvSpPr>
            <p:nvPr/>
          </p:nvSpPr>
          <p:spPr bwMode="auto">
            <a:xfrm flipH="1">
              <a:off x="7967661" y="2266668"/>
              <a:ext cx="428911" cy="345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22"/>
          <p:cNvGrpSpPr/>
          <p:nvPr/>
        </p:nvGrpSpPr>
        <p:grpSpPr bwMode="auto">
          <a:xfrm>
            <a:off x="5045075" y="2559050"/>
            <a:ext cx="3336925" cy="649288"/>
            <a:chOff x="6022975" y="2924175"/>
            <a:chExt cx="4448233" cy="865188"/>
          </a:xfrm>
        </p:grpSpPr>
        <p:sp>
          <p:nvSpPr>
            <p:cNvPr id="69715" name="Line 73"/>
            <p:cNvSpPr>
              <a:spLocks noChangeShapeType="1"/>
            </p:cNvSpPr>
            <p:nvPr/>
          </p:nvSpPr>
          <p:spPr bwMode="auto">
            <a:xfrm flipH="1">
              <a:off x="6238875" y="2924175"/>
              <a:ext cx="2160588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6" name="Rectangle 74"/>
            <p:cNvSpPr>
              <a:spLocks noChangeArrowheads="1"/>
            </p:cNvSpPr>
            <p:nvPr/>
          </p:nvSpPr>
          <p:spPr bwMode="auto">
            <a:xfrm>
              <a:off x="6022975" y="3429000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717" name="Line 75"/>
            <p:cNvSpPr>
              <a:spLocks noChangeShapeType="1"/>
            </p:cNvSpPr>
            <p:nvPr/>
          </p:nvSpPr>
          <p:spPr bwMode="auto">
            <a:xfrm flipH="1">
              <a:off x="7751763" y="2924175"/>
              <a:ext cx="64770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8" name="Line 76"/>
            <p:cNvSpPr>
              <a:spLocks noChangeShapeType="1"/>
            </p:cNvSpPr>
            <p:nvPr/>
          </p:nvSpPr>
          <p:spPr bwMode="auto">
            <a:xfrm flipH="1">
              <a:off x="8399463" y="2924175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9" name="Line 77"/>
            <p:cNvSpPr>
              <a:spLocks noChangeShapeType="1"/>
            </p:cNvSpPr>
            <p:nvPr/>
          </p:nvSpPr>
          <p:spPr bwMode="auto">
            <a:xfrm>
              <a:off x="8399463" y="2924176"/>
              <a:ext cx="1830447" cy="5159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20" name="Rectangle 78"/>
            <p:cNvSpPr>
              <a:spLocks noChangeArrowheads="1"/>
            </p:cNvSpPr>
            <p:nvPr/>
          </p:nvSpPr>
          <p:spPr bwMode="auto">
            <a:xfrm>
              <a:off x="7535863" y="3429000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721" name="Rectangle 79"/>
            <p:cNvSpPr>
              <a:spLocks noChangeArrowheads="1"/>
            </p:cNvSpPr>
            <p:nvPr/>
          </p:nvSpPr>
          <p:spPr bwMode="auto">
            <a:xfrm>
              <a:off x="8183563" y="3429000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722" name="Rectangle 81"/>
            <p:cNvSpPr>
              <a:spLocks noChangeArrowheads="1"/>
            </p:cNvSpPr>
            <p:nvPr/>
          </p:nvSpPr>
          <p:spPr bwMode="auto">
            <a:xfrm>
              <a:off x="10039408" y="3500438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79"/>
            <p:cNvSpPr>
              <a:spLocks noChangeArrowheads="1"/>
            </p:cNvSpPr>
            <p:nvPr/>
          </p:nvSpPr>
          <p:spPr bwMode="auto">
            <a:xfrm>
              <a:off x="8765558" y="3427634"/>
              <a:ext cx="431703" cy="3596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</a:t>
              </a:r>
              <a:endPara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724" name="Line 75"/>
            <p:cNvSpPr>
              <a:spLocks noChangeShapeType="1"/>
            </p:cNvSpPr>
            <p:nvPr/>
          </p:nvSpPr>
          <p:spPr bwMode="auto">
            <a:xfrm>
              <a:off x="8396572" y="2924175"/>
              <a:ext cx="537879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23"/>
          <p:cNvGrpSpPr/>
          <p:nvPr/>
        </p:nvGrpSpPr>
        <p:grpSpPr bwMode="auto">
          <a:xfrm>
            <a:off x="4489450" y="3206750"/>
            <a:ext cx="2701925" cy="731838"/>
            <a:chOff x="5282205" y="3787279"/>
            <a:chExt cx="3601264" cy="976410"/>
          </a:xfrm>
        </p:grpSpPr>
        <p:sp>
          <p:nvSpPr>
            <p:cNvPr id="69707" name="Line 82"/>
            <p:cNvSpPr>
              <a:spLocks noChangeShapeType="1"/>
            </p:cNvSpPr>
            <p:nvPr/>
          </p:nvSpPr>
          <p:spPr bwMode="auto">
            <a:xfrm flipH="1">
              <a:off x="5753044" y="3787775"/>
              <a:ext cx="485438" cy="5094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8" name="Line 84"/>
            <p:cNvSpPr>
              <a:spLocks noChangeShapeType="1"/>
            </p:cNvSpPr>
            <p:nvPr/>
          </p:nvSpPr>
          <p:spPr bwMode="auto">
            <a:xfrm>
              <a:off x="6238479" y="3787775"/>
              <a:ext cx="1008635" cy="625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9" name="Rectangle 85"/>
            <p:cNvSpPr>
              <a:spLocks noChangeArrowheads="1"/>
            </p:cNvSpPr>
            <p:nvPr/>
          </p:nvSpPr>
          <p:spPr bwMode="auto">
            <a:xfrm>
              <a:off x="5282205" y="4306392"/>
              <a:ext cx="431602" cy="360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710" name="Rectangle 87"/>
            <p:cNvSpPr>
              <a:spLocks noChangeArrowheads="1"/>
            </p:cNvSpPr>
            <p:nvPr/>
          </p:nvSpPr>
          <p:spPr bwMode="auto">
            <a:xfrm>
              <a:off x="7027168" y="4451197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79"/>
            <p:cNvSpPr>
              <a:spLocks noChangeArrowheads="1"/>
            </p:cNvSpPr>
            <p:nvPr/>
          </p:nvSpPr>
          <p:spPr bwMode="auto">
            <a:xfrm>
              <a:off x="6725250" y="4369736"/>
              <a:ext cx="431644" cy="360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</a:t>
              </a:r>
              <a:endPara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8451825" y="4403625"/>
              <a:ext cx="431644" cy="360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{a}</a:t>
              </a:r>
              <a:endPara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713" name="Line 75"/>
            <p:cNvSpPr>
              <a:spLocks noChangeShapeType="1"/>
            </p:cNvSpPr>
            <p:nvPr/>
          </p:nvSpPr>
          <p:spPr bwMode="auto">
            <a:xfrm>
              <a:off x="6235700" y="3787279"/>
              <a:ext cx="615783" cy="6468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4" name="Line 75"/>
            <p:cNvSpPr>
              <a:spLocks noChangeShapeType="1"/>
            </p:cNvSpPr>
            <p:nvPr/>
          </p:nvSpPr>
          <p:spPr bwMode="auto">
            <a:xfrm>
              <a:off x="6235700" y="3809998"/>
              <a:ext cx="2338072" cy="619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24"/>
          <p:cNvGrpSpPr/>
          <p:nvPr/>
        </p:nvGrpSpPr>
        <p:grpSpPr bwMode="auto">
          <a:xfrm>
            <a:off x="4254500" y="3838575"/>
            <a:ext cx="690563" cy="658813"/>
            <a:chOff x="5105402" y="4652963"/>
            <a:chExt cx="922600" cy="877795"/>
          </a:xfrm>
        </p:grpSpPr>
        <p:sp>
          <p:nvSpPr>
            <p:cNvPr id="69703" name="Line 83"/>
            <p:cNvSpPr>
              <a:spLocks noChangeShapeType="1"/>
            </p:cNvSpPr>
            <p:nvPr/>
          </p:nvSpPr>
          <p:spPr bwMode="auto">
            <a:xfrm flipH="1">
              <a:off x="5379540" y="4652963"/>
              <a:ext cx="211636" cy="5540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4" name="Rectangle 86"/>
            <p:cNvSpPr>
              <a:spLocks noChangeArrowheads="1"/>
            </p:cNvSpPr>
            <p:nvPr/>
          </p:nvSpPr>
          <p:spPr bwMode="auto">
            <a:xfrm>
              <a:off x="5105402" y="5170396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5595335" y="5169064"/>
              <a:ext cx="432667" cy="3595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</a:t>
              </a:r>
              <a:endPara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706" name="Line 75"/>
            <p:cNvSpPr>
              <a:spLocks noChangeShapeType="1"/>
            </p:cNvSpPr>
            <p:nvPr/>
          </p:nvSpPr>
          <p:spPr bwMode="auto">
            <a:xfrm>
              <a:off x="5621338" y="4652964"/>
              <a:ext cx="76467" cy="496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25"/>
          <p:cNvGrpSpPr/>
          <p:nvPr/>
        </p:nvGrpSpPr>
        <p:grpSpPr bwMode="auto">
          <a:xfrm>
            <a:off x="5613400" y="3956050"/>
            <a:ext cx="625475" cy="696913"/>
            <a:chOff x="6671675" y="4724399"/>
            <a:chExt cx="833003" cy="927643"/>
          </a:xfrm>
        </p:grpSpPr>
        <p:sp>
          <p:nvSpPr>
            <p:cNvPr id="69699" name="Line 94"/>
            <p:cNvSpPr>
              <a:spLocks noChangeShapeType="1"/>
            </p:cNvSpPr>
            <p:nvPr/>
          </p:nvSpPr>
          <p:spPr bwMode="auto">
            <a:xfrm flipH="1">
              <a:off x="6945762" y="4724400"/>
              <a:ext cx="158301" cy="534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0" name="Rectangle 95"/>
            <p:cNvSpPr>
              <a:spLocks noChangeArrowheads="1"/>
            </p:cNvSpPr>
            <p:nvPr/>
          </p:nvSpPr>
          <p:spPr bwMode="auto">
            <a:xfrm>
              <a:off x="6671675" y="5286371"/>
              <a:ext cx="431800" cy="354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7073377" y="5292818"/>
              <a:ext cx="431301" cy="3592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</a:t>
              </a:r>
              <a:endPara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702" name="Line 75"/>
            <p:cNvSpPr>
              <a:spLocks noChangeShapeType="1"/>
            </p:cNvSpPr>
            <p:nvPr/>
          </p:nvSpPr>
          <p:spPr bwMode="auto">
            <a:xfrm>
              <a:off x="7142219" y="4724399"/>
              <a:ext cx="87808" cy="577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26"/>
          <p:cNvGrpSpPr/>
          <p:nvPr/>
        </p:nvGrpSpPr>
        <p:grpSpPr bwMode="auto">
          <a:xfrm>
            <a:off x="7207250" y="3224213"/>
            <a:ext cx="1949450" cy="739775"/>
            <a:chOff x="9104380" y="3821124"/>
            <a:chExt cx="2600138" cy="984354"/>
          </a:xfrm>
        </p:grpSpPr>
        <p:sp>
          <p:nvSpPr>
            <p:cNvPr id="69689" name="Line 98"/>
            <p:cNvSpPr>
              <a:spLocks noChangeShapeType="1"/>
            </p:cNvSpPr>
            <p:nvPr/>
          </p:nvSpPr>
          <p:spPr bwMode="auto">
            <a:xfrm flipH="1">
              <a:off x="9440689" y="3821994"/>
              <a:ext cx="1068661" cy="484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0" name="Rectangle 99"/>
            <p:cNvSpPr>
              <a:spLocks noChangeArrowheads="1"/>
            </p:cNvSpPr>
            <p:nvPr/>
          </p:nvSpPr>
          <p:spPr bwMode="auto">
            <a:xfrm>
              <a:off x="9104380" y="4460631"/>
              <a:ext cx="431801" cy="28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91" name="Line 100"/>
            <p:cNvSpPr>
              <a:spLocks noChangeShapeType="1"/>
            </p:cNvSpPr>
            <p:nvPr/>
          </p:nvSpPr>
          <p:spPr bwMode="auto">
            <a:xfrm>
              <a:off x="10523549" y="3821126"/>
              <a:ext cx="60959" cy="571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2" name="Line 101"/>
            <p:cNvSpPr>
              <a:spLocks noChangeShapeType="1"/>
            </p:cNvSpPr>
            <p:nvPr/>
          </p:nvSpPr>
          <p:spPr bwMode="auto">
            <a:xfrm>
              <a:off x="10523551" y="3821124"/>
              <a:ext cx="285751" cy="5715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3" name="Line 102"/>
            <p:cNvSpPr>
              <a:spLocks noChangeShapeType="1"/>
            </p:cNvSpPr>
            <p:nvPr/>
          </p:nvSpPr>
          <p:spPr bwMode="auto">
            <a:xfrm>
              <a:off x="10523551" y="3821124"/>
              <a:ext cx="952507" cy="571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4" name="Rectangle 103"/>
            <p:cNvSpPr>
              <a:spLocks noChangeArrowheads="1"/>
            </p:cNvSpPr>
            <p:nvPr/>
          </p:nvSpPr>
          <p:spPr bwMode="auto">
            <a:xfrm>
              <a:off x="10372611" y="4433233"/>
              <a:ext cx="431801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95" name="Rectangle 104"/>
            <p:cNvSpPr>
              <a:spLocks noChangeArrowheads="1"/>
            </p:cNvSpPr>
            <p:nvPr/>
          </p:nvSpPr>
          <p:spPr bwMode="auto">
            <a:xfrm>
              <a:off x="10621319" y="4404703"/>
              <a:ext cx="431801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96" name="Rectangle 106"/>
            <p:cNvSpPr>
              <a:spLocks noChangeArrowheads="1"/>
            </p:cNvSpPr>
            <p:nvPr/>
          </p:nvSpPr>
          <p:spPr bwMode="auto">
            <a:xfrm>
              <a:off x="11272717" y="4488272"/>
              <a:ext cx="431801" cy="28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79"/>
            <p:cNvSpPr>
              <a:spLocks noChangeArrowheads="1"/>
            </p:cNvSpPr>
            <p:nvPr/>
          </p:nvSpPr>
          <p:spPr bwMode="auto">
            <a:xfrm>
              <a:off x="10944381" y="4444266"/>
              <a:ext cx="431945" cy="361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{a}</a:t>
              </a:r>
              <a:endPara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98" name="Line 75"/>
            <p:cNvSpPr>
              <a:spLocks noChangeShapeType="1"/>
            </p:cNvSpPr>
            <p:nvPr/>
          </p:nvSpPr>
          <p:spPr bwMode="auto">
            <a:xfrm>
              <a:off x="10523552" y="3821125"/>
              <a:ext cx="571504" cy="571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27"/>
          <p:cNvGrpSpPr/>
          <p:nvPr/>
        </p:nvGrpSpPr>
        <p:grpSpPr bwMode="auto">
          <a:xfrm>
            <a:off x="6480175" y="4016375"/>
            <a:ext cx="2400300" cy="619125"/>
            <a:chOff x="7945668" y="4724401"/>
            <a:chExt cx="3198628" cy="824552"/>
          </a:xfrm>
        </p:grpSpPr>
        <p:sp>
          <p:nvSpPr>
            <p:cNvPr id="69681" name="Line 107"/>
            <p:cNvSpPr>
              <a:spLocks noChangeShapeType="1"/>
            </p:cNvSpPr>
            <p:nvPr/>
          </p:nvSpPr>
          <p:spPr bwMode="auto">
            <a:xfrm flipH="1">
              <a:off x="8245915" y="4724401"/>
              <a:ext cx="873610" cy="442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2" name="Line 109"/>
            <p:cNvSpPr>
              <a:spLocks noChangeShapeType="1"/>
            </p:cNvSpPr>
            <p:nvPr/>
          </p:nvSpPr>
          <p:spPr bwMode="auto">
            <a:xfrm>
              <a:off x="9119527" y="4724404"/>
              <a:ext cx="661014" cy="476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3" name="Rectangle 110"/>
            <p:cNvSpPr>
              <a:spLocks noChangeArrowheads="1"/>
            </p:cNvSpPr>
            <p:nvPr/>
          </p:nvSpPr>
          <p:spPr bwMode="auto">
            <a:xfrm>
              <a:off x="7945668" y="5188591"/>
              <a:ext cx="431469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84" name="Rectangle 112"/>
            <p:cNvSpPr>
              <a:spLocks noChangeArrowheads="1"/>
            </p:cNvSpPr>
            <p:nvPr/>
          </p:nvSpPr>
          <p:spPr bwMode="auto">
            <a:xfrm>
              <a:off x="9484197" y="5228744"/>
              <a:ext cx="431471" cy="28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9"/>
            <p:cNvSpPr>
              <a:spLocks noChangeArrowheads="1"/>
            </p:cNvSpPr>
            <p:nvPr/>
          </p:nvSpPr>
          <p:spPr bwMode="auto">
            <a:xfrm>
              <a:off x="9208619" y="5157820"/>
              <a:ext cx="431561" cy="3594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</a:t>
              </a:r>
              <a:endPara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9"/>
            <p:cNvSpPr>
              <a:spLocks noChangeArrowheads="1"/>
            </p:cNvSpPr>
            <p:nvPr/>
          </p:nvSpPr>
          <p:spPr bwMode="auto">
            <a:xfrm>
              <a:off x="10712735" y="5181076"/>
              <a:ext cx="431561" cy="3594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</a:t>
              </a:r>
              <a:endPara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87" name="Line 75"/>
            <p:cNvSpPr>
              <a:spLocks noChangeShapeType="1"/>
            </p:cNvSpPr>
            <p:nvPr/>
          </p:nvSpPr>
          <p:spPr bwMode="auto">
            <a:xfrm>
              <a:off x="9119527" y="4751308"/>
              <a:ext cx="280025" cy="449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8" name="Line 75"/>
            <p:cNvSpPr>
              <a:spLocks noChangeShapeType="1"/>
            </p:cNvSpPr>
            <p:nvPr/>
          </p:nvSpPr>
          <p:spPr bwMode="auto">
            <a:xfrm>
              <a:off x="9150350" y="4746626"/>
              <a:ext cx="1768730" cy="471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28"/>
          <p:cNvGrpSpPr/>
          <p:nvPr/>
        </p:nvGrpSpPr>
        <p:grpSpPr bwMode="auto">
          <a:xfrm>
            <a:off x="6188075" y="4627563"/>
            <a:ext cx="641350" cy="454025"/>
            <a:chOff x="7924456" y="5588005"/>
            <a:chExt cx="855799" cy="605951"/>
          </a:xfrm>
        </p:grpSpPr>
        <p:sp>
          <p:nvSpPr>
            <p:cNvPr id="69677" name="Line 108"/>
            <p:cNvSpPr>
              <a:spLocks noChangeShapeType="1"/>
            </p:cNvSpPr>
            <p:nvPr/>
          </p:nvSpPr>
          <p:spPr bwMode="auto">
            <a:xfrm flipH="1">
              <a:off x="8181795" y="5589590"/>
              <a:ext cx="290700" cy="26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8" name="Rectangle 111"/>
            <p:cNvSpPr>
              <a:spLocks noChangeArrowheads="1"/>
            </p:cNvSpPr>
            <p:nvPr/>
          </p:nvSpPr>
          <p:spPr bwMode="auto">
            <a:xfrm>
              <a:off x="7924456" y="5833591"/>
              <a:ext cx="431800" cy="360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79"/>
            <p:cNvSpPr>
              <a:spLocks noChangeArrowheads="1"/>
            </p:cNvSpPr>
            <p:nvPr/>
          </p:nvSpPr>
          <p:spPr bwMode="auto">
            <a:xfrm>
              <a:off x="8348119" y="5831656"/>
              <a:ext cx="432136" cy="3601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</a:t>
              </a:r>
              <a:endPara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80" name="Line 75"/>
            <p:cNvSpPr>
              <a:spLocks noChangeShapeType="1"/>
            </p:cNvSpPr>
            <p:nvPr/>
          </p:nvSpPr>
          <p:spPr bwMode="auto">
            <a:xfrm>
              <a:off x="8472333" y="5588005"/>
              <a:ext cx="66603" cy="273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29"/>
          <p:cNvGrpSpPr/>
          <p:nvPr/>
        </p:nvGrpSpPr>
        <p:grpSpPr bwMode="auto">
          <a:xfrm>
            <a:off x="7358063" y="4618038"/>
            <a:ext cx="655637" cy="527050"/>
            <a:chOff x="9502380" y="5794954"/>
            <a:chExt cx="872263" cy="701147"/>
          </a:xfrm>
        </p:grpSpPr>
        <p:sp>
          <p:nvSpPr>
            <p:cNvPr id="69673" name="Line 113"/>
            <p:cNvSpPr>
              <a:spLocks noChangeShapeType="1"/>
            </p:cNvSpPr>
            <p:nvPr/>
          </p:nvSpPr>
          <p:spPr bwMode="auto">
            <a:xfrm flipH="1">
              <a:off x="9732020" y="5832122"/>
              <a:ext cx="326908" cy="418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4" name="Rectangle 114"/>
            <p:cNvSpPr>
              <a:spLocks noChangeArrowheads="1"/>
            </p:cNvSpPr>
            <p:nvPr/>
          </p:nvSpPr>
          <p:spPr bwMode="auto">
            <a:xfrm>
              <a:off x="9502380" y="6135738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79"/>
            <p:cNvSpPr>
              <a:spLocks noChangeArrowheads="1"/>
            </p:cNvSpPr>
            <p:nvPr/>
          </p:nvSpPr>
          <p:spPr bwMode="auto">
            <a:xfrm>
              <a:off x="9943791" y="6118072"/>
              <a:ext cx="430852" cy="3590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{a}</a:t>
              </a:r>
              <a:endPara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76" name="Line 75"/>
            <p:cNvSpPr>
              <a:spLocks noChangeShapeType="1"/>
            </p:cNvSpPr>
            <p:nvPr/>
          </p:nvSpPr>
          <p:spPr bwMode="auto">
            <a:xfrm>
              <a:off x="10066408" y="5794954"/>
              <a:ext cx="83404" cy="412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任意多边形 38"/>
          <p:cNvSpPr/>
          <p:nvPr/>
        </p:nvSpPr>
        <p:spPr>
          <a:xfrm>
            <a:off x="2681288" y="4181475"/>
            <a:ext cx="3505200" cy="779463"/>
          </a:xfrm>
          <a:custGeom>
            <a:avLst/>
            <a:gdLst>
              <a:gd name="connsiteX0" fmla="*/ 0 w 5303520"/>
              <a:gd name="connsiteY0" fmla="*/ 1353312 h 1526928"/>
              <a:gd name="connsiteX1" fmla="*/ 2724912 w 5303520"/>
              <a:gd name="connsiteY1" fmla="*/ 1408176 h 1526928"/>
              <a:gd name="connsiteX2" fmla="*/ 5303520 w 5303520"/>
              <a:gd name="connsiteY2" fmla="*/ 0 h 152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3520" h="1526928">
                <a:moveTo>
                  <a:pt x="0" y="1353312"/>
                </a:moveTo>
                <a:cubicBezTo>
                  <a:pt x="920496" y="1493520"/>
                  <a:pt x="1840992" y="1633728"/>
                  <a:pt x="2724912" y="1408176"/>
                </a:cubicBezTo>
                <a:cubicBezTo>
                  <a:pt x="3608832" y="1182624"/>
                  <a:pt x="4456176" y="591312"/>
                  <a:pt x="530352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rot="21480000">
            <a:off x="2716213" y="4716463"/>
            <a:ext cx="4038600" cy="127000"/>
          </a:xfrm>
          <a:custGeom>
            <a:avLst/>
            <a:gdLst>
              <a:gd name="connsiteX0" fmla="*/ 6318913 w 6318913"/>
              <a:gd name="connsiteY0" fmla="*/ 0 h 709683"/>
              <a:gd name="connsiteX1" fmla="*/ 2975212 w 6318913"/>
              <a:gd name="connsiteY1" fmla="*/ 177420 h 709683"/>
              <a:gd name="connsiteX2" fmla="*/ 0 w 6318913"/>
              <a:gd name="connsiteY2" fmla="*/ 709683 h 7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8913" h="709683">
                <a:moveTo>
                  <a:pt x="6318913" y="0"/>
                </a:moveTo>
                <a:cubicBezTo>
                  <a:pt x="5173638" y="29569"/>
                  <a:pt x="4028364" y="59139"/>
                  <a:pt x="2975212" y="177420"/>
                </a:cubicBezTo>
                <a:cubicBezTo>
                  <a:pt x="1922060" y="295701"/>
                  <a:pt x="961030" y="502692"/>
                  <a:pt x="0" y="709683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rot="21540000">
            <a:off x="2640013" y="4878388"/>
            <a:ext cx="5207000" cy="150812"/>
          </a:xfrm>
          <a:custGeom>
            <a:avLst/>
            <a:gdLst>
              <a:gd name="connsiteX0" fmla="*/ 0 w 7955280"/>
              <a:gd name="connsiteY0" fmla="*/ 676656 h 950076"/>
              <a:gd name="connsiteX1" fmla="*/ 4187952 w 7955280"/>
              <a:gd name="connsiteY1" fmla="*/ 914400 h 950076"/>
              <a:gd name="connsiteX2" fmla="*/ 7955280 w 7955280"/>
              <a:gd name="connsiteY2" fmla="*/ 0 h 95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5280" h="950076">
                <a:moveTo>
                  <a:pt x="0" y="676656"/>
                </a:moveTo>
                <a:cubicBezTo>
                  <a:pt x="1431036" y="851916"/>
                  <a:pt x="2862072" y="1027176"/>
                  <a:pt x="4187952" y="914400"/>
                </a:cubicBezTo>
                <a:cubicBezTo>
                  <a:pt x="5513832" y="801624"/>
                  <a:pt x="6734556" y="400812"/>
                  <a:pt x="7955280" y="0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1643063" y="4419600"/>
            <a:ext cx="1071562" cy="658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= 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8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714625" y="3905250"/>
            <a:ext cx="2095500" cy="852488"/>
          </a:xfrm>
          <a:custGeom>
            <a:avLst/>
            <a:gdLst>
              <a:gd name="connsiteX0" fmla="*/ 3466532 w 3466532"/>
              <a:gd name="connsiteY0" fmla="*/ 0 h 1078174"/>
              <a:gd name="connsiteX1" fmla="*/ 1269242 w 3466532"/>
              <a:gd name="connsiteY1" fmla="*/ 354842 h 1078174"/>
              <a:gd name="connsiteX2" fmla="*/ 0 w 3466532"/>
              <a:gd name="connsiteY2" fmla="*/ 1078174 h 107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6532" h="1078174">
                <a:moveTo>
                  <a:pt x="3466532" y="0"/>
                </a:moveTo>
                <a:cubicBezTo>
                  <a:pt x="2656764" y="87573"/>
                  <a:pt x="1846997" y="175146"/>
                  <a:pt x="1269242" y="354842"/>
                </a:cubicBezTo>
                <a:cubicBezTo>
                  <a:pt x="691487" y="534538"/>
                  <a:pt x="345743" y="806356"/>
                  <a:pt x="0" y="107817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1638300" y="4011613"/>
            <a:ext cx="1079500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8 </a:t>
            </a:r>
            <a:endParaRPr lang="zh-CN" altLang="en-US" b="1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19250" y="4011613"/>
            <a:ext cx="1079500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12 </a:t>
            </a:r>
            <a:endParaRPr lang="zh-CN" altLang="en-US" b="1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19250" y="4427538"/>
            <a:ext cx="1071563" cy="65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=  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4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7113588" y="1438275"/>
            <a:ext cx="1811337" cy="487363"/>
          </a:xfrm>
          <a:prstGeom prst="borderCallout1">
            <a:avLst>
              <a:gd name="adj1" fmla="val 104946"/>
              <a:gd name="adj2" fmla="val 7291"/>
              <a:gd name="adj3" fmla="val 318176"/>
              <a:gd name="adj4" fmla="val 1111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0 )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" name="线形标注 1 101"/>
          <p:cNvSpPr/>
          <p:nvPr/>
        </p:nvSpPr>
        <p:spPr>
          <a:xfrm>
            <a:off x="7531100" y="2022475"/>
            <a:ext cx="1568450" cy="487363"/>
          </a:xfrm>
          <a:prstGeom prst="borderCallout1">
            <a:avLst>
              <a:gd name="adj1" fmla="val 109068"/>
              <a:gd name="adj2" fmla="val 89261"/>
              <a:gd name="adj3" fmla="val 357337"/>
              <a:gd name="adj4" fmla="val 7809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8 )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143625" y="3168650"/>
            <a:ext cx="252413" cy="501650"/>
          </a:xfrm>
          <a:custGeom>
            <a:avLst/>
            <a:gdLst>
              <a:gd name="connsiteX0" fmla="*/ 167425 w 252438"/>
              <a:gd name="connsiteY0" fmla="*/ 502276 h 502276"/>
              <a:gd name="connsiteX1" fmla="*/ 244698 w 252438"/>
              <a:gd name="connsiteY1" fmla="*/ 206062 h 502276"/>
              <a:gd name="connsiteX2" fmla="*/ 0 w 252438"/>
              <a:gd name="connsiteY2" fmla="*/ 0 h 50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38" h="502276">
                <a:moveTo>
                  <a:pt x="167425" y="502276"/>
                </a:moveTo>
                <a:cubicBezTo>
                  <a:pt x="220013" y="396025"/>
                  <a:pt x="272602" y="289775"/>
                  <a:pt x="244698" y="206062"/>
                </a:cubicBezTo>
                <a:cubicBezTo>
                  <a:pt x="216794" y="122349"/>
                  <a:pt x="108397" y="6117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8024813" y="4094163"/>
            <a:ext cx="220662" cy="368300"/>
          </a:xfrm>
          <a:custGeom>
            <a:avLst/>
            <a:gdLst>
              <a:gd name="connsiteX0" fmla="*/ 81886 w 219981"/>
              <a:gd name="connsiteY0" fmla="*/ 368490 h 368490"/>
              <a:gd name="connsiteX1" fmla="*/ 218364 w 219981"/>
              <a:gd name="connsiteY1" fmla="*/ 177421 h 368490"/>
              <a:gd name="connsiteX2" fmla="*/ 0 w 219981"/>
              <a:gd name="connsiteY2" fmla="*/ 0 h 36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981" h="368490">
                <a:moveTo>
                  <a:pt x="81886" y="368490"/>
                </a:moveTo>
                <a:cubicBezTo>
                  <a:pt x="156949" y="303663"/>
                  <a:pt x="232012" y="238836"/>
                  <a:pt x="218364" y="177421"/>
                </a:cubicBezTo>
                <a:cubicBezTo>
                  <a:pt x="204716" y="116006"/>
                  <a:pt x="102358" y="58003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591050" y="666750"/>
            <a:ext cx="21875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Select(1)={int,real, ↑,$}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Select(2)={int,real, ↑}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Select(3)={$}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Select(4)={int,real}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Select(5)={ ↑ }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Select(6)={ int }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Select(7)={ real }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Select(8)={ id }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Select(9)={ [ }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97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7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97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97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9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9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9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9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97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97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9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76" grpId="0"/>
      <p:bldP spid="797792" grpId="0"/>
      <p:bldP spid="797793" grpId="0"/>
      <p:bldP spid="797801" grpId="0"/>
      <p:bldP spid="797811" grpId="0"/>
      <p:bldP spid="797812" grpId="0"/>
      <p:bldP spid="2" grpId="0" animBg="1"/>
      <p:bldP spid="127" grpId="0" animBg="1"/>
      <p:bldP spid="98" grpId="0" animBg="1"/>
      <p:bldP spid="100" grpId="0" animBg="1"/>
      <p:bldP spid="101" grpId="0" animBg="1"/>
      <p:bldP spid="14" grpId="0" animBg="1"/>
      <p:bldP spid="102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49630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数组类型表达式的语法制导翻译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7776" name="Rectangle 80"/>
          <p:cNvSpPr>
            <a:spLocks noChangeArrowheads="1"/>
          </p:cNvSpPr>
          <p:nvPr/>
        </p:nvSpPr>
        <p:spPr bwMode="auto">
          <a:xfrm>
            <a:off x="4997450" y="2654300"/>
            <a:ext cx="855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1600" b="1" i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7792" name="Rectangle 96"/>
          <p:cNvSpPr>
            <a:spLocks noChangeArrowheads="1"/>
          </p:cNvSpPr>
          <p:nvPr/>
        </p:nvSpPr>
        <p:spPr bwMode="auto">
          <a:xfrm>
            <a:off x="6429375" y="2625725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1600" b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ectangle 80"/>
          <p:cNvSpPr>
            <a:spLocks noChangeArrowheads="1"/>
          </p:cNvSpPr>
          <p:nvPr/>
        </p:nvSpPr>
        <p:spPr bwMode="auto">
          <a:xfrm>
            <a:off x="7092950" y="3976688"/>
            <a:ext cx="855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1600" b="1" i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ectangle 80"/>
          <p:cNvSpPr>
            <a:spLocks noChangeArrowheads="1"/>
          </p:cNvSpPr>
          <p:nvPr/>
        </p:nvSpPr>
        <p:spPr bwMode="auto">
          <a:xfrm>
            <a:off x="6738938" y="3278188"/>
            <a:ext cx="14811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b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96"/>
          <p:cNvSpPr>
            <a:spLocks noChangeArrowheads="1"/>
          </p:cNvSpPr>
          <p:nvPr/>
        </p:nvSpPr>
        <p:spPr bwMode="auto">
          <a:xfrm>
            <a:off x="5715000" y="1903413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1600" b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11688" y="4360863"/>
            <a:ext cx="725487" cy="363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627563" y="3117850"/>
            <a:ext cx="446087" cy="1228725"/>
          </a:xfrm>
          <a:custGeom>
            <a:avLst/>
            <a:gdLst>
              <a:gd name="connsiteX0" fmla="*/ 498569 w 498569"/>
              <a:gd name="connsiteY0" fmla="*/ 0 h 1637731"/>
              <a:gd name="connsiteX1" fmla="*/ 20897 w 498569"/>
              <a:gd name="connsiteY1" fmla="*/ 272955 h 1637731"/>
              <a:gd name="connsiteX2" fmla="*/ 130079 w 498569"/>
              <a:gd name="connsiteY2" fmla="*/ 1637731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569" h="1637731">
                <a:moveTo>
                  <a:pt x="498569" y="0"/>
                </a:moveTo>
                <a:cubicBezTo>
                  <a:pt x="290440" y="0"/>
                  <a:pt x="82312" y="0"/>
                  <a:pt x="20897" y="272955"/>
                </a:cubicBezTo>
                <a:cubicBezTo>
                  <a:pt x="-40518" y="545910"/>
                  <a:pt x="44780" y="1091820"/>
                  <a:pt x="130079" y="163773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5337175" y="4437063"/>
            <a:ext cx="2057400" cy="304800"/>
          </a:xfrm>
          <a:custGeom>
            <a:avLst/>
            <a:gdLst>
              <a:gd name="connsiteX0" fmla="*/ 0 w 2066544"/>
              <a:gd name="connsiteY0" fmla="*/ 603504 h 634951"/>
              <a:gd name="connsiteX1" fmla="*/ 1078992 w 2066544"/>
              <a:gd name="connsiteY1" fmla="*/ 566928 h 634951"/>
              <a:gd name="connsiteX2" fmla="*/ 2066544 w 2066544"/>
              <a:gd name="connsiteY2" fmla="*/ 0 h 6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6544" h="634951">
                <a:moveTo>
                  <a:pt x="0" y="603504"/>
                </a:moveTo>
                <a:cubicBezTo>
                  <a:pt x="367284" y="635508"/>
                  <a:pt x="734568" y="667512"/>
                  <a:pt x="1078992" y="566928"/>
                </a:cubicBezTo>
                <a:cubicBezTo>
                  <a:pt x="1423416" y="466344"/>
                  <a:pt x="1744980" y="233172"/>
                  <a:pt x="2066544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693025" y="3489325"/>
            <a:ext cx="115888" cy="4381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7715250" y="2792413"/>
            <a:ext cx="15875" cy="4635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 flipV="1">
            <a:off x="7496175" y="2062163"/>
            <a:ext cx="196850" cy="42386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"/>
          <p:cNvSpPr>
            <a:spLocks noGrp="1" noChangeArrowheads="1"/>
          </p:cNvSpPr>
          <p:nvPr>
            <p:ph idx="1"/>
          </p:nvPr>
        </p:nvSpPr>
        <p:spPr>
          <a:xfrm>
            <a:off x="31750" y="906463"/>
            <a:ext cx="4543425" cy="3082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0 }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lang="en-US" altLang="zh-CN" sz="16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id;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); 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6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ε</a:t>
            </a:r>
            <a:endParaRPr lang="en-US" altLang="zh-CN" sz="16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;} 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↑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pointer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4; 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4; 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⑦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8; 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⑧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ε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⑨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[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array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*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}</a:t>
            </a:r>
            <a:endParaRPr lang="zh-CN" altLang="en-US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735513" y="1958975"/>
            <a:ext cx="2500312" cy="2954338"/>
            <a:chOff x="4735513" y="1958975"/>
            <a:chExt cx="2500312" cy="2954338"/>
          </a:xfrm>
        </p:grpSpPr>
        <p:grpSp>
          <p:nvGrpSpPr>
            <p:cNvPr id="71697" name="组合 3"/>
            <p:cNvGrpSpPr/>
            <p:nvPr/>
          </p:nvGrpSpPr>
          <p:grpSpPr bwMode="auto">
            <a:xfrm>
              <a:off x="4789488" y="1958975"/>
              <a:ext cx="1674812" cy="917575"/>
              <a:chOff x="5087243" y="3429000"/>
              <a:chExt cx="2232720" cy="1223963"/>
            </a:xfrm>
          </p:grpSpPr>
          <p:sp>
            <p:nvSpPr>
              <p:cNvPr id="71724" name="Rectangle 74"/>
              <p:cNvSpPr>
                <a:spLocks noChangeArrowheads="1"/>
              </p:cNvSpPr>
              <p:nvPr/>
            </p:nvSpPr>
            <p:spPr bwMode="auto">
              <a:xfrm>
                <a:off x="6022975" y="3429000"/>
                <a:ext cx="431800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5" name="Line 82"/>
              <p:cNvSpPr>
                <a:spLocks noChangeShapeType="1"/>
              </p:cNvSpPr>
              <p:nvPr/>
            </p:nvSpPr>
            <p:spPr bwMode="auto">
              <a:xfrm flipH="1">
                <a:off x="5591076" y="3787775"/>
                <a:ext cx="647403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6" name="Line 84"/>
              <p:cNvSpPr>
                <a:spLocks noChangeShapeType="1"/>
              </p:cNvSpPr>
              <p:nvPr/>
            </p:nvSpPr>
            <p:spPr bwMode="auto">
              <a:xfrm>
                <a:off x="6238479" y="3787775"/>
                <a:ext cx="720394" cy="576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7" name="Rectangle 85"/>
              <p:cNvSpPr>
                <a:spLocks noChangeArrowheads="1"/>
              </p:cNvSpPr>
              <p:nvPr/>
            </p:nvSpPr>
            <p:spPr bwMode="auto">
              <a:xfrm>
                <a:off x="5087243" y="4292600"/>
                <a:ext cx="431602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8" name="Rectangle 87"/>
              <p:cNvSpPr>
                <a:spLocks noChangeArrowheads="1"/>
              </p:cNvSpPr>
              <p:nvPr/>
            </p:nvSpPr>
            <p:spPr bwMode="auto">
              <a:xfrm>
                <a:off x="6888361" y="4293096"/>
                <a:ext cx="43160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8" name="组合 24"/>
            <p:cNvGrpSpPr/>
            <p:nvPr/>
          </p:nvGrpSpPr>
          <p:grpSpPr bwMode="auto">
            <a:xfrm>
              <a:off x="4735513" y="2876550"/>
              <a:ext cx="323850" cy="725488"/>
              <a:chOff x="5375275" y="4652963"/>
              <a:chExt cx="431800" cy="966798"/>
            </a:xfrm>
          </p:grpSpPr>
          <p:sp>
            <p:nvSpPr>
              <p:cNvPr id="71722" name="Line 83"/>
              <p:cNvSpPr>
                <a:spLocks noChangeShapeType="1"/>
              </p:cNvSpPr>
              <p:nvPr/>
            </p:nvSpPr>
            <p:spPr bwMode="auto">
              <a:xfrm flipH="1">
                <a:off x="5591175" y="4652963"/>
                <a:ext cx="0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3" name="Rectangle 86"/>
              <p:cNvSpPr>
                <a:spLocks noChangeArrowheads="1"/>
              </p:cNvSpPr>
              <p:nvPr/>
            </p:nvSpPr>
            <p:spPr bwMode="auto">
              <a:xfrm>
                <a:off x="5375275" y="5259399"/>
                <a:ext cx="431800" cy="36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9" name="组合 6"/>
            <p:cNvGrpSpPr/>
            <p:nvPr/>
          </p:nvGrpSpPr>
          <p:grpSpPr bwMode="auto">
            <a:xfrm>
              <a:off x="5594350" y="2801938"/>
              <a:ext cx="1239838" cy="635000"/>
              <a:chOff x="6485155" y="3427586"/>
              <a:chExt cx="1653585" cy="845064"/>
            </a:xfrm>
          </p:grpSpPr>
          <p:sp>
            <p:nvSpPr>
              <p:cNvPr id="71714" name="Line 94"/>
              <p:cNvSpPr>
                <a:spLocks noChangeShapeType="1"/>
              </p:cNvSpPr>
              <p:nvPr/>
            </p:nvSpPr>
            <p:spPr bwMode="auto">
              <a:xfrm>
                <a:off x="7464150" y="3428998"/>
                <a:ext cx="77001" cy="523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5" name="Rectangle 95"/>
              <p:cNvSpPr>
                <a:spLocks noChangeArrowheads="1"/>
              </p:cNvSpPr>
              <p:nvPr/>
            </p:nvSpPr>
            <p:spPr bwMode="auto">
              <a:xfrm>
                <a:off x="7388848" y="3908607"/>
                <a:ext cx="431800" cy="36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6" name="Line 75"/>
              <p:cNvSpPr>
                <a:spLocks noChangeShapeType="1"/>
              </p:cNvSpPr>
              <p:nvPr/>
            </p:nvSpPr>
            <p:spPr bwMode="auto">
              <a:xfrm>
                <a:off x="7493512" y="3427586"/>
                <a:ext cx="393619" cy="4679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7" name="Line 100"/>
              <p:cNvSpPr>
                <a:spLocks noChangeShapeType="1"/>
              </p:cNvSpPr>
              <p:nvPr/>
            </p:nvSpPr>
            <p:spPr bwMode="auto">
              <a:xfrm flipH="1">
                <a:off x="6816452" y="3449878"/>
                <a:ext cx="64770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8" name="Line 100"/>
              <p:cNvSpPr>
                <a:spLocks noChangeShapeType="1"/>
              </p:cNvSpPr>
              <p:nvPr/>
            </p:nvSpPr>
            <p:spPr bwMode="auto">
              <a:xfrm flipH="1">
                <a:off x="7178843" y="3432416"/>
                <a:ext cx="285307" cy="476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9" name="Rectangle 103"/>
              <p:cNvSpPr>
                <a:spLocks noChangeArrowheads="1"/>
              </p:cNvSpPr>
              <p:nvPr/>
            </p:nvSpPr>
            <p:spPr bwMode="auto">
              <a:xfrm>
                <a:off x="6485155" y="3912287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0" name="Rectangle 103"/>
              <p:cNvSpPr>
                <a:spLocks noChangeArrowheads="1"/>
              </p:cNvSpPr>
              <p:nvPr/>
            </p:nvSpPr>
            <p:spPr bwMode="auto">
              <a:xfrm>
                <a:off x="6940142" y="3941045"/>
                <a:ext cx="431800" cy="329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1" name="Rectangle 87"/>
              <p:cNvSpPr>
                <a:spLocks noChangeArrowheads="1"/>
              </p:cNvSpPr>
              <p:nvPr/>
            </p:nvSpPr>
            <p:spPr bwMode="auto">
              <a:xfrm>
                <a:off x="7707138" y="3964025"/>
                <a:ext cx="43160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0" name="组合 121"/>
            <p:cNvGrpSpPr/>
            <p:nvPr/>
          </p:nvGrpSpPr>
          <p:grpSpPr bwMode="auto">
            <a:xfrm>
              <a:off x="5994400" y="3519488"/>
              <a:ext cx="1241425" cy="633412"/>
              <a:chOff x="6485155" y="3427586"/>
              <a:chExt cx="1653585" cy="845064"/>
            </a:xfrm>
          </p:grpSpPr>
          <p:sp>
            <p:nvSpPr>
              <p:cNvPr id="71706" name="Line 94"/>
              <p:cNvSpPr>
                <a:spLocks noChangeShapeType="1"/>
              </p:cNvSpPr>
              <p:nvPr/>
            </p:nvSpPr>
            <p:spPr bwMode="auto">
              <a:xfrm>
                <a:off x="7464151" y="3429001"/>
                <a:ext cx="115194" cy="5018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7" name="Rectangle 95"/>
              <p:cNvSpPr>
                <a:spLocks noChangeArrowheads="1"/>
              </p:cNvSpPr>
              <p:nvPr/>
            </p:nvSpPr>
            <p:spPr bwMode="auto">
              <a:xfrm>
                <a:off x="7388847" y="3896058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8" name="Line 75"/>
              <p:cNvSpPr>
                <a:spLocks noChangeShapeType="1"/>
              </p:cNvSpPr>
              <p:nvPr/>
            </p:nvSpPr>
            <p:spPr bwMode="auto">
              <a:xfrm>
                <a:off x="7493512" y="3427586"/>
                <a:ext cx="393619" cy="4679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9" name="Line 100"/>
              <p:cNvSpPr>
                <a:spLocks noChangeShapeType="1"/>
              </p:cNvSpPr>
              <p:nvPr/>
            </p:nvSpPr>
            <p:spPr bwMode="auto">
              <a:xfrm flipH="1">
                <a:off x="6816452" y="3449878"/>
                <a:ext cx="647700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0" name="Line 100"/>
              <p:cNvSpPr>
                <a:spLocks noChangeShapeType="1"/>
              </p:cNvSpPr>
              <p:nvPr/>
            </p:nvSpPr>
            <p:spPr bwMode="auto">
              <a:xfrm flipH="1">
                <a:off x="7199494" y="3432417"/>
                <a:ext cx="264657" cy="4984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1" name="Rectangle 103"/>
              <p:cNvSpPr>
                <a:spLocks noChangeArrowheads="1"/>
              </p:cNvSpPr>
              <p:nvPr/>
            </p:nvSpPr>
            <p:spPr bwMode="auto">
              <a:xfrm>
                <a:off x="6485155" y="3912287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2" name="Rectangle 103"/>
              <p:cNvSpPr>
                <a:spLocks noChangeArrowheads="1"/>
              </p:cNvSpPr>
              <p:nvPr/>
            </p:nvSpPr>
            <p:spPr bwMode="auto">
              <a:xfrm>
                <a:off x="6958194" y="3893743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3" name="Rectangle 87"/>
              <p:cNvSpPr>
                <a:spLocks noChangeArrowheads="1"/>
              </p:cNvSpPr>
              <p:nvPr/>
            </p:nvSpPr>
            <p:spPr bwMode="auto">
              <a:xfrm>
                <a:off x="7707138" y="3940310"/>
                <a:ext cx="43160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1" name="组合 135"/>
            <p:cNvGrpSpPr/>
            <p:nvPr/>
          </p:nvGrpSpPr>
          <p:grpSpPr bwMode="auto">
            <a:xfrm>
              <a:off x="6908800" y="4264025"/>
              <a:ext cx="323850" cy="649288"/>
              <a:chOff x="6888163" y="4724400"/>
              <a:chExt cx="431800" cy="865188"/>
            </a:xfrm>
          </p:grpSpPr>
          <p:sp>
            <p:nvSpPr>
              <p:cNvPr id="71704" name="Line 94"/>
              <p:cNvSpPr>
                <a:spLocks noChangeShapeType="1"/>
              </p:cNvSpPr>
              <p:nvPr/>
            </p:nvSpPr>
            <p:spPr bwMode="auto">
              <a:xfrm flipH="1">
                <a:off x="7104063" y="4724400"/>
                <a:ext cx="0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5" name="Rectangle 95"/>
              <p:cNvSpPr>
                <a:spLocks noChangeArrowheads="1"/>
              </p:cNvSpPr>
              <p:nvPr/>
            </p:nvSpPr>
            <p:spPr bwMode="auto">
              <a:xfrm>
                <a:off x="6888163" y="5229225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702" name="Rectangle 80"/>
            <p:cNvSpPr>
              <a:spLocks noChangeArrowheads="1"/>
            </p:cNvSpPr>
            <p:nvPr/>
          </p:nvSpPr>
          <p:spPr bwMode="auto">
            <a:xfrm>
              <a:off x="5842000" y="3382963"/>
              <a:ext cx="649288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en-US" altLang="zh-CN" sz="1600" b="1" i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altLang="zh-CN" sz="1600" b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703" name="Rectangle 80"/>
            <p:cNvSpPr>
              <a:spLocks noChangeArrowheads="1"/>
            </p:cNvSpPr>
            <p:nvPr/>
          </p:nvSpPr>
          <p:spPr bwMode="auto">
            <a:xfrm>
              <a:off x="6256338" y="4086225"/>
              <a:ext cx="649287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en-US" altLang="zh-CN" sz="1600" b="1" i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altLang="zh-CN" sz="1600" b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endPara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654550" y="923925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[2][3]”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76" grpId="0"/>
      <p:bldP spid="797792" grpId="0"/>
      <p:bldP spid="141" grpId="0"/>
      <p:bldP spid="142" grpId="0"/>
      <p:bldP spid="143" grpId="0"/>
      <p:bldP spid="144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49630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-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数组类型表达式</a:t>
            </a:r>
            <a:r>
              <a:rPr lang="en-US" altLang="zh-CN" sz="3000" dirty="0">
                <a:solidFill>
                  <a:schemeClr val="tx1"/>
                </a:solidFill>
                <a:cs typeface="Times New Roman" panose="02020603050405020304" pitchFamily="18" charset="0"/>
              </a:rPr>
              <a:t>“</a:t>
            </a:r>
            <a:r>
              <a:rPr lang="en-US" altLang="zh-CN" sz="30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3000" dirty="0">
                <a:solidFill>
                  <a:schemeClr val="tx1"/>
                </a:solidFill>
                <a:cs typeface="Times New Roman" panose="02020603050405020304" pitchFamily="18" charset="0"/>
              </a:rPr>
              <a:t>[2][3]”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的语法制导翻译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7776" name="Rectangle 80"/>
          <p:cNvSpPr>
            <a:spLocks noChangeArrowheads="1"/>
          </p:cNvSpPr>
          <p:nvPr/>
        </p:nvSpPr>
        <p:spPr bwMode="auto">
          <a:xfrm>
            <a:off x="5011738" y="1708150"/>
            <a:ext cx="8556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1600" b="1" i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en-US" altLang="zh-CN" sz="1600" b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7792" name="Rectangle 96"/>
          <p:cNvSpPr>
            <a:spLocks noChangeArrowheads="1"/>
          </p:cNvSpPr>
          <p:nvPr/>
        </p:nvSpPr>
        <p:spPr bwMode="auto">
          <a:xfrm>
            <a:off x="6429375" y="1666875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1600" b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</a:t>
            </a:r>
            <a:endParaRPr lang="en-US" altLang="zh-CN" sz="1600" b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733" name="Line 57"/>
          <p:cNvSpPr>
            <a:spLocks noChangeShapeType="1"/>
          </p:cNvSpPr>
          <p:nvPr/>
        </p:nvSpPr>
        <p:spPr bwMode="auto">
          <a:xfrm flipV="1">
            <a:off x="4897438" y="681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4789488" y="1000125"/>
            <a:ext cx="4211637" cy="917575"/>
            <a:chOff x="5087243" y="3429000"/>
            <a:chExt cx="5616624" cy="1223963"/>
          </a:xfrm>
        </p:grpSpPr>
        <p:sp>
          <p:nvSpPr>
            <p:cNvPr id="73788" name="Rectangle 74"/>
            <p:cNvSpPr>
              <a:spLocks noChangeArrowheads="1"/>
            </p:cNvSpPr>
            <p:nvPr/>
          </p:nvSpPr>
          <p:spPr bwMode="auto">
            <a:xfrm>
              <a:off x="6022975" y="3429000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89" name="Line 82"/>
            <p:cNvSpPr>
              <a:spLocks noChangeShapeType="1"/>
            </p:cNvSpPr>
            <p:nvPr/>
          </p:nvSpPr>
          <p:spPr bwMode="auto">
            <a:xfrm flipH="1">
              <a:off x="5591076" y="3787775"/>
              <a:ext cx="647403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0" name="Line 84"/>
            <p:cNvSpPr>
              <a:spLocks noChangeShapeType="1"/>
            </p:cNvSpPr>
            <p:nvPr/>
          </p:nvSpPr>
          <p:spPr bwMode="auto">
            <a:xfrm>
              <a:off x="6238479" y="3787775"/>
              <a:ext cx="720394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1" name="Rectangle 85"/>
            <p:cNvSpPr>
              <a:spLocks noChangeArrowheads="1"/>
            </p:cNvSpPr>
            <p:nvPr/>
          </p:nvSpPr>
          <p:spPr bwMode="auto">
            <a:xfrm>
              <a:off x="5087243" y="4292600"/>
              <a:ext cx="431602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92" name="Rectangle 87"/>
            <p:cNvSpPr>
              <a:spLocks noChangeArrowheads="1"/>
            </p:cNvSpPr>
            <p:nvPr/>
          </p:nvSpPr>
          <p:spPr bwMode="auto">
            <a:xfrm>
              <a:off x="6888361" y="4293096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93" name="Rectangle 79"/>
            <p:cNvSpPr>
              <a:spLocks noChangeArrowheads="1"/>
            </p:cNvSpPr>
            <p:nvPr/>
          </p:nvSpPr>
          <p:spPr bwMode="auto">
            <a:xfrm>
              <a:off x="6383387" y="422116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b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94" name="Rectangle 79"/>
            <p:cNvSpPr>
              <a:spLocks noChangeArrowheads="1"/>
            </p:cNvSpPr>
            <p:nvPr/>
          </p:nvSpPr>
          <p:spPr bwMode="auto">
            <a:xfrm>
              <a:off x="10272067" y="426728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b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95" name="Line 75"/>
            <p:cNvSpPr>
              <a:spLocks noChangeShapeType="1"/>
            </p:cNvSpPr>
            <p:nvPr/>
          </p:nvSpPr>
          <p:spPr bwMode="auto">
            <a:xfrm>
              <a:off x="6235700" y="3789040"/>
              <a:ext cx="399257" cy="504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6" name="Line 75"/>
            <p:cNvSpPr>
              <a:spLocks noChangeShapeType="1"/>
            </p:cNvSpPr>
            <p:nvPr/>
          </p:nvSpPr>
          <p:spPr bwMode="auto">
            <a:xfrm>
              <a:off x="6235700" y="3796147"/>
              <a:ext cx="4252143" cy="50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4"/>
          <p:cNvGrpSpPr/>
          <p:nvPr/>
        </p:nvGrpSpPr>
        <p:grpSpPr bwMode="auto">
          <a:xfrm>
            <a:off x="4735513" y="1917700"/>
            <a:ext cx="730250" cy="725488"/>
            <a:chOff x="5375275" y="4652963"/>
            <a:chExt cx="974452" cy="966801"/>
          </a:xfrm>
        </p:grpSpPr>
        <p:sp>
          <p:nvSpPr>
            <p:cNvPr id="73784" name="Line 83"/>
            <p:cNvSpPr>
              <a:spLocks noChangeShapeType="1"/>
            </p:cNvSpPr>
            <p:nvPr/>
          </p:nvSpPr>
          <p:spPr bwMode="auto">
            <a:xfrm flipH="1">
              <a:off x="5591175" y="4652963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5" name="Rectangle 86"/>
            <p:cNvSpPr>
              <a:spLocks noChangeArrowheads="1"/>
            </p:cNvSpPr>
            <p:nvPr/>
          </p:nvSpPr>
          <p:spPr bwMode="auto">
            <a:xfrm>
              <a:off x="5375275" y="5259399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86" name="Rectangle 79"/>
            <p:cNvSpPr>
              <a:spLocks noChangeArrowheads="1"/>
            </p:cNvSpPr>
            <p:nvPr/>
          </p:nvSpPr>
          <p:spPr bwMode="auto">
            <a:xfrm>
              <a:off x="5917927" y="5259402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b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87" name="Line 75"/>
            <p:cNvSpPr>
              <a:spLocks noChangeShapeType="1"/>
            </p:cNvSpPr>
            <p:nvPr/>
          </p:nvSpPr>
          <p:spPr bwMode="auto">
            <a:xfrm>
              <a:off x="5621338" y="4652964"/>
              <a:ext cx="483453" cy="554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Line 57"/>
          <p:cNvSpPr>
            <a:spLocks noChangeShapeType="1"/>
          </p:cNvSpPr>
          <p:nvPr/>
        </p:nvSpPr>
        <p:spPr bwMode="auto">
          <a:xfrm flipV="1">
            <a:off x="5167313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4" name="组合 6"/>
          <p:cNvGrpSpPr/>
          <p:nvPr/>
        </p:nvGrpSpPr>
        <p:grpSpPr bwMode="auto">
          <a:xfrm>
            <a:off x="5622925" y="1925638"/>
            <a:ext cx="3378200" cy="676275"/>
            <a:chOff x="6485155" y="3427585"/>
            <a:chExt cx="4503601" cy="901696"/>
          </a:xfrm>
        </p:grpSpPr>
        <p:sp>
          <p:nvSpPr>
            <p:cNvPr id="73774" name="Line 94"/>
            <p:cNvSpPr>
              <a:spLocks noChangeShapeType="1"/>
            </p:cNvSpPr>
            <p:nvPr/>
          </p:nvSpPr>
          <p:spPr bwMode="auto">
            <a:xfrm>
              <a:off x="7464150" y="3428998"/>
              <a:ext cx="77001" cy="523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5" name="Rectangle 95"/>
            <p:cNvSpPr>
              <a:spLocks noChangeArrowheads="1"/>
            </p:cNvSpPr>
            <p:nvPr/>
          </p:nvSpPr>
          <p:spPr bwMode="auto">
            <a:xfrm>
              <a:off x="7388848" y="3908607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76" name="Rectangle 79"/>
            <p:cNvSpPr>
              <a:spLocks noChangeArrowheads="1"/>
            </p:cNvSpPr>
            <p:nvPr/>
          </p:nvSpPr>
          <p:spPr bwMode="auto">
            <a:xfrm>
              <a:off x="10556956" y="3968919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b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77" name="Line 75"/>
            <p:cNvSpPr>
              <a:spLocks noChangeShapeType="1"/>
            </p:cNvSpPr>
            <p:nvPr/>
          </p:nvSpPr>
          <p:spPr bwMode="auto">
            <a:xfrm>
              <a:off x="7493512" y="3427586"/>
              <a:ext cx="393619" cy="467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8" name="Line 100"/>
            <p:cNvSpPr>
              <a:spLocks noChangeShapeType="1"/>
            </p:cNvSpPr>
            <p:nvPr/>
          </p:nvSpPr>
          <p:spPr bwMode="auto">
            <a:xfrm flipH="1">
              <a:off x="6816452" y="3449878"/>
              <a:ext cx="64770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9" name="Line 100"/>
            <p:cNvSpPr>
              <a:spLocks noChangeShapeType="1"/>
            </p:cNvSpPr>
            <p:nvPr/>
          </p:nvSpPr>
          <p:spPr bwMode="auto">
            <a:xfrm flipH="1">
              <a:off x="7178843" y="3432416"/>
              <a:ext cx="285307" cy="476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0" name="Rectangle 103"/>
            <p:cNvSpPr>
              <a:spLocks noChangeArrowheads="1"/>
            </p:cNvSpPr>
            <p:nvPr/>
          </p:nvSpPr>
          <p:spPr bwMode="auto">
            <a:xfrm>
              <a:off x="6485155" y="3912287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81" name="Rectangle 103"/>
            <p:cNvSpPr>
              <a:spLocks noChangeArrowheads="1"/>
            </p:cNvSpPr>
            <p:nvPr/>
          </p:nvSpPr>
          <p:spPr bwMode="auto">
            <a:xfrm>
              <a:off x="6937540" y="389374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82" name="Line 75"/>
            <p:cNvSpPr>
              <a:spLocks noChangeShapeType="1"/>
            </p:cNvSpPr>
            <p:nvPr/>
          </p:nvSpPr>
          <p:spPr bwMode="auto">
            <a:xfrm>
              <a:off x="7470280" y="3427585"/>
              <a:ext cx="3086676" cy="702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3" name="Rectangle 87"/>
            <p:cNvSpPr>
              <a:spLocks noChangeArrowheads="1"/>
            </p:cNvSpPr>
            <p:nvPr/>
          </p:nvSpPr>
          <p:spPr bwMode="auto">
            <a:xfrm>
              <a:off x="7707138" y="3964025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Line 57"/>
          <p:cNvSpPr>
            <a:spLocks noChangeShapeType="1"/>
          </p:cNvSpPr>
          <p:nvPr/>
        </p:nvSpPr>
        <p:spPr bwMode="auto">
          <a:xfrm flipV="1">
            <a:off x="5316538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0" name="Line 57"/>
          <p:cNvSpPr>
            <a:spLocks noChangeShapeType="1"/>
          </p:cNvSpPr>
          <p:nvPr/>
        </p:nvSpPr>
        <p:spPr bwMode="auto">
          <a:xfrm flipV="1">
            <a:off x="5449888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1" name="Line 57"/>
          <p:cNvSpPr>
            <a:spLocks noChangeShapeType="1"/>
          </p:cNvSpPr>
          <p:nvPr/>
        </p:nvSpPr>
        <p:spPr bwMode="auto">
          <a:xfrm flipV="1">
            <a:off x="5611813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5" name="组合 121"/>
          <p:cNvGrpSpPr/>
          <p:nvPr/>
        </p:nvGrpSpPr>
        <p:grpSpPr bwMode="auto">
          <a:xfrm>
            <a:off x="5965825" y="2622550"/>
            <a:ext cx="2552700" cy="676275"/>
            <a:chOff x="6485155" y="3427586"/>
            <a:chExt cx="3403545" cy="901695"/>
          </a:xfrm>
        </p:grpSpPr>
        <p:sp>
          <p:nvSpPr>
            <p:cNvPr id="73764" name="Line 94"/>
            <p:cNvSpPr>
              <a:spLocks noChangeShapeType="1"/>
            </p:cNvSpPr>
            <p:nvPr/>
          </p:nvSpPr>
          <p:spPr bwMode="auto">
            <a:xfrm>
              <a:off x="7464151" y="3429001"/>
              <a:ext cx="115194" cy="501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5" name="Rectangle 95"/>
            <p:cNvSpPr>
              <a:spLocks noChangeArrowheads="1"/>
            </p:cNvSpPr>
            <p:nvPr/>
          </p:nvSpPr>
          <p:spPr bwMode="auto">
            <a:xfrm>
              <a:off x="7388847" y="3896058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66" name="Rectangle 79"/>
            <p:cNvSpPr>
              <a:spLocks noChangeArrowheads="1"/>
            </p:cNvSpPr>
            <p:nvPr/>
          </p:nvSpPr>
          <p:spPr bwMode="auto">
            <a:xfrm>
              <a:off x="9456900" y="3968919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b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67" name="Line 75"/>
            <p:cNvSpPr>
              <a:spLocks noChangeShapeType="1"/>
            </p:cNvSpPr>
            <p:nvPr/>
          </p:nvSpPr>
          <p:spPr bwMode="auto">
            <a:xfrm>
              <a:off x="7493512" y="3427586"/>
              <a:ext cx="393619" cy="467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8" name="Line 100"/>
            <p:cNvSpPr>
              <a:spLocks noChangeShapeType="1"/>
            </p:cNvSpPr>
            <p:nvPr/>
          </p:nvSpPr>
          <p:spPr bwMode="auto">
            <a:xfrm flipH="1">
              <a:off x="6816452" y="3449878"/>
              <a:ext cx="64770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9" name="Line 100"/>
            <p:cNvSpPr>
              <a:spLocks noChangeShapeType="1"/>
            </p:cNvSpPr>
            <p:nvPr/>
          </p:nvSpPr>
          <p:spPr bwMode="auto">
            <a:xfrm flipH="1">
              <a:off x="7199494" y="3432417"/>
              <a:ext cx="264657" cy="498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0" name="Rectangle 103"/>
            <p:cNvSpPr>
              <a:spLocks noChangeArrowheads="1"/>
            </p:cNvSpPr>
            <p:nvPr/>
          </p:nvSpPr>
          <p:spPr bwMode="auto">
            <a:xfrm>
              <a:off x="6485155" y="3912287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71" name="Rectangle 103"/>
            <p:cNvSpPr>
              <a:spLocks noChangeArrowheads="1"/>
            </p:cNvSpPr>
            <p:nvPr/>
          </p:nvSpPr>
          <p:spPr bwMode="auto">
            <a:xfrm>
              <a:off x="6958194" y="3893743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72" name="Line 75"/>
            <p:cNvSpPr>
              <a:spLocks noChangeShapeType="1"/>
            </p:cNvSpPr>
            <p:nvPr/>
          </p:nvSpPr>
          <p:spPr bwMode="auto">
            <a:xfrm>
              <a:off x="7470280" y="3427586"/>
              <a:ext cx="1916546" cy="608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3" name="Rectangle 87"/>
            <p:cNvSpPr>
              <a:spLocks noChangeArrowheads="1"/>
            </p:cNvSpPr>
            <p:nvPr/>
          </p:nvSpPr>
          <p:spPr bwMode="auto">
            <a:xfrm>
              <a:off x="7707138" y="3940310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3" name="Line 57"/>
          <p:cNvSpPr>
            <a:spLocks noChangeShapeType="1"/>
          </p:cNvSpPr>
          <p:nvPr/>
        </p:nvSpPr>
        <p:spPr bwMode="auto">
          <a:xfrm flipV="1">
            <a:off x="5776913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4" name="Line 57"/>
          <p:cNvSpPr>
            <a:spLocks noChangeShapeType="1"/>
          </p:cNvSpPr>
          <p:nvPr/>
        </p:nvSpPr>
        <p:spPr bwMode="auto">
          <a:xfrm flipV="1">
            <a:off x="5922963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5" name="Line 57"/>
          <p:cNvSpPr>
            <a:spLocks noChangeShapeType="1"/>
          </p:cNvSpPr>
          <p:nvPr/>
        </p:nvSpPr>
        <p:spPr bwMode="auto">
          <a:xfrm flipV="1">
            <a:off x="6084888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6" name="组合 135"/>
          <p:cNvGrpSpPr/>
          <p:nvPr/>
        </p:nvGrpSpPr>
        <p:grpSpPr bwMode="auto">
          <a:xfrm>
            <a:off x="6908800" y="3305175"/>
            <a:ext cx="735013" cy="649288"/>
            <a:chOff x="6888163" y="4724400"/>
            <a:chExt cx="979375" cy="865188"/>
          </a:xfrm>
        </p:grpSpPr>
        <p:sp>
          <p:nvSpPr>
            <p:cNvPr id="73760" name="Line 94"/>
            <p:cNvSpPr>
              <a:spLocks noChangeShapeType="1"/>
            </p:cNvSpPr>
            <p:nvPr/>
          </p:nvSpPr>
          <p:spPr bwMode="auto">
            <a:xfrm flipH="1">
              <a:off x="7104063" y="4724400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1" name="Rectangle 95"/>
            <p:cNvSpPr>
              <a:spLocks noChangeArrowheads="1"/>
            </p:cNvSpPr>
            <p:nvPr/>
          </p:nvSpPr>
          <p:spPr bwMode="auto">
            <a:xfrm>
              <a:off x="6888163" y="5229225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Rectangle 79"/>
            <p:cNvSpPr>
              <a:spLocks noChangeArrowheads="1"/>
            </p:cNvSpPr>
            <p:nvPr/>
          </p:nvSpPr>
          <p:spPr bwMode="auto">
            <a:xfrm>
              <a:off x="7436021" y="5204590"/>
              <a:ext cx="431517" cy="3617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</a:t>
              </a:r>
              <a:endPara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63" name="Line 75"/>
            <p:cNvSpPr>
              <a:spLocks noChangeShapeType="1"/>
            </p:cNvSpPr>
            <p:nvPr/>
          </p:nvSpPr>
          <p:spPr bwMode="auto">
            <a:xfrm>
              <a:off x="7142219" y="4724400"/>
              <a:ext cx="393619" cy="467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" name="Rectangle 80"/>
          <p:cNvSpPr>
            <a:spLocks noChangeArrowheads="1"/>
          </p:cNvSpPr>
          <p:nvPr/>
        </p:nvSpPr>
        <p:spPr bwMode="auto">
          <a:xfrm>
            <a:off x="7092950" y="3017838"/>
            <a:ext cx="855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1600" b="1" i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en-US" altLang="zh-CN" sz="1600" b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ectangle 80"/>
          <p:cNvSpPr>
            <a:spLocks noChangeArrowheads="1"/>
          </p:cNvSpPr>
          <p:nvPr/>
        </p:nvSpPr>
        <p:spPr bwMode="auto">
          <a:xfrm>
            <a:off x="6738938" y="2319338"/>
            <a:ext cx="14811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b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</a:t>
            </a:r>
            <a:endParaRPr lang="en-US" altLang="zh-CN" sz="1600" b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96"/>
          <p:cNvSpPr>
            <a:spLocks noChangeArrowheads="1"/>
          </p:cNvSpPr>
          <p:nvPr/>
        </p:nvSpPr>
        <p:spPr bwMode="auto">
          <a:xfrm>
            <a:off x="5715000" y="944563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1600" b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</a:t>
            </a:r>
            <a:endParaRPr lang="en-US" altLang="zh-CN" sz="1600" b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11688" y="3402013"/>
            <a:ext cx="725487" cy="65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500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5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4 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627563" y="2159000"/>
            <a:ext cx="446087" cy="1228725"/>
          </a:xfrm>
          <a:custGeom>
            <a:avLst/>
            <a:gdLst>
              <a:gd name="connsiteX0" fmla="*/ 498569 w 498569"/>
              <a:gd name="connsiteY0" fmla="*/ 0 h 1637731"/>
              <a:gd name="connsiteX1" fmla="*/ 20897 w 498569"/>
              <a:gd name="connsiteY1" fmla="*/ 272955 h 1637731"/>
              <a:gd name="connsiteX2" fmla="*/ 130079 w 498569"/>
              <a:gd name="connsiteY2" fmla="*/ 1637731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569" h="1637731">
                <a:moveTo>
                  <a:pt x="498569" y="0"/>
                </a:moveTo>
                <a:cubicBezTo>
                  <a:pt x="290440" y="0"/>
                  <a:pt x="82312" y="0"/>
                  <a:pt x="20897" y="272955"/>
                </a:cubicBezTo>
                <a:cubicBezTo>
                  <a:pt x="-40518" y="545910"/>
                  <a:pt x="44780" y="1091820"/>
                  <a:pt x="130079" y="163773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337175" y="3478213"/>
            <a:ext cx="2057400" cy="304800"/>
          </a:xfrm>
          <a:custGeom>
            <a:avLst/>
            <a:gdLst>
              <a:gd name="connsiteX0" fmla="*/ 0 w 2066544"/>
              <a:gd name="connsiteY0" fmla="*/ 603504 h 634951"/>
              <a:gd name="connsiteX1" fmla="*/ 1078992 w 2066544"/>
              <a:gd name="connsiteY1" fmla="*/ 566928 h 634951"/>
              <a:gd name="connsiteX2" fmla="*/ 2066544 w 2066544"/>
              <a:gd name="connsiteY2" fmla="*/ 0 h 6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6544" h="634951">
                <a:moveTo>
                  <a:pt x="0" y="603504"/>
                </a:moveTo>
                <a:cubicBezTo>
                  <a:pt x="367284" y="635508"/>
                  <a:pt x="734568" y="667512"/>
                  <a:pt x="1078992" y="566928"/>
                </a:cubicBezTo>
                <a:cubicBezTo>
                  <a:pt x="1423416" y="466344"/>
                  <a:pt x="1744980" y="233172"/>
                  <a:pt x="2066544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693025" y="2530475"/>
            <a:ext cx="115888" cy="4381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7715250" y="1833563"/>
            <a:ext cx="15875" cy="4635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 flipV="1">
            <a:off x="7496175" y="1103313"/>
            <a:ext cx="196850" cy="42386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"/>
          <p:cNvSpPr>
            <a:spLocks noGrp="1" noChangeArrowheads="1"/>
          </p:cNvSpPr>
          <p:nvPr>
            <p:ph idx="1"/>
          </p:nvPr>
        </p:nvSpPr>
        <p:spPr>
          <a:xfrm>
            <a:off x="31750" y="906463"/>
            <a:ext cx="4543425" cy="3082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0 }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lang="en-US" altLang="zh-CN" sz="16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id;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); 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6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ε</a:t>
            </a:r>
            <a:endParaRPr lang="en-US" altLang="zh-CN" sz="16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;} 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↑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pointer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4; 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4; 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⑦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8; 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⑧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ε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⑨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[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array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*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; }</a:t>
            </a:r>
            <a:endParaRPr lang="zh-CN" altLang="en-US" sz="1600" b="1" dirty="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Rectangle 80"/>
          <p:cNvSpPr>
            <a:spLocks noChangeArrowheads="1"/>
          </p:cNvSpPr>
          <p:nvPr/>
        </p:nvSpPr>
        <p:spPr bwMode="auto">
          <a:xfrm>
            <a:off x="5842000" y="2424113"/>
            <a:ext cx="6492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en-US" altLang="zh-CN" sz="1600" b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80"/>
          <p:cNvSpPr>
            <a:spLocks noChangeArrowheads="1"/>
          </p:cNvSpPr>
          <p:nvPr/>
        </p:nvSpPr>
        <p:spPr bwMode="auto">
          <a:xfrm>
            <a:off x="6256338" y="3127375"/>
            <a:ext cx="6492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en-US" altLang="zh-CN" sz="1600" b="1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16013" y="2159000"/>
            <a:ext cx="19431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971550" y="3402013"/>
            <a:ext cx="19446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76" grpId="0"/>
      <p:bldP spid="141" grpId="0"/>
      <p:bldP spid="144" grpId="0" animBg="1"/>
      <p:bldP spid="65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5779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6.1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声明语句的翻译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  <a:endParaRPr lang="zh-CN" altLang="en-US" sz="2800" b="1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switch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</p:txBody>
      </p:sp>
      <p:pic>
        <p:nvPicPr>
          <p:cNvPr id="75780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395288" y="1131888"/>
            <a:ext cx="8391525" cy="2879725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 6.2.1</a:t>
            </a:r>
            <a:r>
              <a:rPr lang="zh-CN" altLang="en-US" sz="2800" b="1">
                <a:solidFill>
                  <a:schemeClr val="tx1"/>
                </a:solidFill>
              </a:rPr>
              <a:t>简单赋值语句的翻译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 6.2.2</a:t>
            </a:r>
            <a:r>
              <a:rPr lang="zh-CN" altLang="en-US" sz="2800" b="1">
                <a:solidFill>
                  <a:schemeClr val="tx1"/>
                </a:solidFill>
              </a:rPr>
              <a:t>数组引用的翻译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赋值语句的翻译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简单赋值语句的翻译</a:t>
            </a:r>
            <a:endParaRPr lang="zh-CN" altLang="en-US" sz="3000" i="1" dirty="0">
              <a:solidFill>
                <a:schemeClr val="tx1"/>
              </a:solidFill>
            </a:endParaRPr>
          </a:p>
        </p:txBody>
      </p:sp>
      <p:sp>
        <p:nvSpPr>
          <p:cNvPr id="79875" name="矩形 2"/>
          <p:cNvSpPr>
            <a:spLocks noChangeArrowheads="1"/>
          </p:cNvSpPr>
          <p:nvPr/>
        </p:nvSpPr>
        <p:spPr bwMode="auto">
          <a:xfrm>
            <a:off x="727075" y="987425"/>
            <a:ext cx="3629025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赋值语句的基本文法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①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②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000" b="1" baseline="-30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③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000" b="1" baseline="-30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④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endParaRPr lang="en-US" altLang="zh-CN" sz="2400" b="1" baseline="-30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⑤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zh-CN" altLang="en-US" sz="2400" b="1">
                <a:latin typeface="宋体" panose="02010600030101010101" pitchFamily="2" charset="-122"/>
                <a:cs typeface="Times New Roman" panose="02020603050405020304" pitchFamily="18" charset="0"/>
              </a:rPr>
              <a:t>  ⑥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id 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464050" y="98742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159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赋值语句翻译的主要任务</a:t>
            </a:r>
            <a:endParaRPr lang="en-US" altLang="zh-CN" sz="2500" b="1" dirty="0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生成对表达式求值的三地址码</a:t>
            </a:r>
            <a:endParaRPr lang="en-US" altLang="zh-CN" sz="2000" b="1" dirty="0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5725" y="1995488"/>
            <a:ext cx="3168650" cy="2771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73050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0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15950" lvl="1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源程序片段</a:t>
            </a:r>
            <a:endParaRPr lang="en-US" altLang="zh-CN" sz="20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58850" lvl="2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15950" lvl="1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三地址码</a:t>
            </a:r>
            <a:endParaRPr lang="en-US" altLang="zh-CN" sz="20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58850" lvl="2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58850" lvl="2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kumimoji="1"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58850" lvl="2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858838"/>
            <a:ext cx="7766050" cy="4284662"/>
          </a:xfrm>
        </p:spPr>
        <p:txBody>
          <a:bodyPr/>
          <a:lstStyle/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      	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  <a:endParaRPr lang="en-US" altLang="zh-CN" sz="1800" b="1" i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  	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		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‘’</a:t>
            </a:r>
            <a:r>
              <a:rPr lang="en-US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; 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赋值语句的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838700" y="3803754"/>
            <a:ext cx="3306762" cy="585788"/>
          </a:xfrm>
          <a:prstGeom prst="wedgeRectCallout">
            <a:avLst>
              <a:gd name="adj1" fmla="val -86262"/>
              <a:gd name="adj2" fmla="val 8469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：查询符号表返回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对应的记录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572000" y="1563688"/>
            <a:ext cx="4286250" cy="612775"/>
          </a:xfrm>
          <a:prstGeom prst="wedgeRectCallout">
            <a:avLst>
              <a:gd name="adj1" fmla="val -72988"/>
              <a:gd name="adj2" fmla="val -1276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：生成一个新的临时变量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的地址</a:t>
            </a:r>
            <a:endParaRPr lang="en-US" altLang="zh-CN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249759" y="2468563"/>
            <a:ext cx="3714750" cy="323850"/>
          </a:xfrm>
          <a:prstGeom prst="wedgeRectCallout">
            <a:avLst>
              <a:gd name="adj1" fmla="val -56640"/>
              <a:gd name="adj2" fmla="val -91193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：生成三地址指令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18"/>
          <p:cNvGraphicFramePr>
            <a:graphicFrameLocks noGrp="1"/>
          </p:cNvGraphicFramePr>
          <p:nvPr/>
        </p:nvGraphicFramePr>
        <p:xfrm>
          <a:off x="6228184" y="50784"/>
          <a:ext cx="2857078" cy="1152814"/>
        </p:xfrm>
        <a:graphic>
          <a:graphicData uri="http://schemas.openxmlformats.org/drawingml/2006/table">
            <a:tbl>
              <a:tblPr/>
              <a:tblGrid>
                <a:gridCol w="792088"/>
                <a:gridCol w="2064990"/>
              </a:tblGrid>
              <a:tr h="37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综合属性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37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code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code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41" name="矩形 2"/>
          <p:cNvSpPr>
            <a:spLocks noChangeArrowheads="1"/>
          </p:cNvSpPr>
          <p:nvPr/>
        </p:nvSpPr>
        <p:spPr bwMode="auto">
          <a:xfrm>
            <a:off x="2949575" y="4156075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42" name="矩形 3"/>
          <p:cNvSpPr>
            <a:spLocks noChangeArrowheads="1"/>
          </p:cNvSpPr>
          <p:nvPr/>
        </p:nvSpPr>
        <p:spPr bwMode="auto">
          <a:xfrm>
            <a:off x="2484438" y="4722813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/>
          </a:p>
        </p:txBody>
      </p:sp>
      <p:sp>
        <p:nvSpPr>
          <p:cNvPr id="81943" name="矩形 4"/>
          <p:cNvSpPr>
            <a:spLocks noChangeArrowheads="1"/>
          </p:cNvSpPr>
          <p:nvPr/>
        </p:nvSpPr>
        <p:spPr bwMode="auto">
          <a:xfrm>
            <a:off x="3576638" y="1338263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44" name="矩形 5"/>
          <p:cNvSpPr>
            <a:spLocks noChangeArrowheads="1"/>
          </p:cNvSpPr>
          <p:nvPr/>
        </p:nvSpPr>
        <p:spPr bwMode="auto">
          <a:xfrm>
            <a:off x="5076825" y="2100263"/>
            <a:ext cx="274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45" name="矩形 10"/>
          <p:cNvSpPr>
            <a:spLocks noChangeArrowheads="1"/>
          </p:cNvSpPr>
          <p:nvPr/>
        </p:nvSpPr>
        <p:spPr bwMode="auto">
          <a:xfrm>
            <a:off x="5000625" y="2865438"/>
            <a:ext cx="276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46" name="矩形 11"/>
          <p:cNvSpPr>
            <a:spLocks noChangeArrowheads="1"/>
          </p:cNvSpPr>
          <p:nvPr/>
        </p:nvSpPr>
        <p:spPr bwMode="auto">
          <a:xfrm>
            <a:off x="4562475" y="3651250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54169" y="779567"/>
            <a:ext cx="1001712" cy="39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96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962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962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7107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zh-CN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6.1 </a:t>
            </a:r>
            <a:r>
              <a:rPr lang="zh-CN" altLang="en-US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声明语句的翻译</a:t>
            </a:r>
            <a:endParaRPr lang="zh-CN" altLang="en-US" sz="2800" b="1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switch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</p:txBody>
      </p:sp>
      <p:pic>
        <p:nvPicPr>
          <p:cNvPr id="4710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31654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858838"/>
            <a:ext cx="7766050" cy="4284662"/>
          </a:xfrm>
        </p:spPr>
        <p:txBody>
          <a:bodyPr/>
          <a:lstStyle/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S.code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  <a:endParaRPr lang="en-US" altLang="zh-CN" sz="1800" b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		        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  <a:endParaRPr lang="en-US" altLang="zh-CN" sz="1800" b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	      	      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  <a:endParaRPr lang="en-US" altLang="zh-CN" sz="1800" b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  <a:endParaRPr lang="en-US" altLang="zh-CN" sz="1800" b="1" i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  	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		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= ‘’</a:t>
            </a:r>
            <a:r>
              <a:rPr lang="en-US" altLang="en-US" sz="1800" b="1" dirty="0">
                <a:solidFill>
                  <a:srgbClr val="CC0000"/>
                </a:solidFill>
                <a:cs typeface="Times New Roman" panose="02020603050405020304" pitchFamily="18" charset="0"/>
              </a:rPr>
              <a:t>; </a:t>
            </a:r>
            <a:endParaRPr lang="zh-CN" altLang="en-US" sz="1800" b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增量翻译</a:t>
            </a:r>
            <a:r>
              <a:rPr lang="en-US" altLang="zh-CN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</a:rPr>
              <a:t>(</a:t>
            </a:r>
            <a:r>
              <a:rPr lang="en-US" altLang="zh-CN" sz="2200" i="1">
                <a:solidFill>
                  <a:srgbClr val="000000"/>
                </a:solidFill>
              </a:rPr>
              <a:t>Incremental Translation</a:t>
            </a:r>
            <a:r>
              <a:rPr lang="en-US" altLang="zh-CN" sz="2200">
                <a:solidFill>
                  <a:srgbClr val="000000"/>
                </a:solidFill>
              </a:rPr>
              <a:t>)</a:t>
            </a:r>
            <a:endParaRPr lang="zh-CN" altLang="en-US" sz="3000" i="1">
              <a:solidFill>
                <a:schemeClr val="tx1"/>
              </a:solidFill>
            </a:endParaRPr>
          </a:p>
        </p:txBody>
      </p:sp>
      <p:sp>
        <p:nvSpPr>
          <p:cNvPr id="83972" name="矩形 2"/>
          <p:cNvSpPr>
            <a:spLocks noChangeArrowheads="1"/>
          </p:cNvSpPr>
          <p:nvPr/>
        </p:nvSpPr>
        <p:spPr bwMode="auto">
          <a:xfrm>
            <a:off x="2949575" y="4156075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3" name="矩形 3"/>
          <p:cNvSpPr>
            <a:spLocks noChangeArrowheads="1"/>
          </p:cNvSpPr>
          <p:nvPr/>
        </p:nvSpPr>
        <p:spPr bwMode="auto">
          <a:xfrm>
            <a:off x="2484438" y="4722813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3974" name="矩形 4"/>
          <p:cNvSpPr>
            <a:spLocks noChangeArrowheads="1"/>
          </p:cNvSpPr>
          <p:nvPr/>
        </p:nvSpPr>
        <p:spPr bwMode="auto">
          <a:xfrm>
            <a:off x="3576638" y="1338263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5" name="矩形 5"/>
          <p:cNvSpPr>
            <a:spLocks noChangeArrowheads="1"/>
          </p:cNvSpPr>
          <p:nvPr/>
        </p:nvSpPr>
        <p:spPr bwMode="auto">
          <a:xfrm>
            <a:off x="5076825" y="2100263"/>
            <a:ext cx="274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6" name="矩形 10"/>
          <p:cNvSpPr>
            <a:spLocks noChangeArrowheads="1"/>
          </p:cNvSpPr>
          <p:nvPr/>
        </p:nvSpPr>
        <p:spPr bwMode="auto">
          <a:xfrm>
            <a:off x="5000625" y="2865438"/>
            <a:ext cx="276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7" name="矩形 11"/>
          <p:cNvSpPr>
            <a:spLocks noChangeArrowheads="1"/>
          </p:cNvSpPr>
          <p:nvPr/>
        </p:nvSpPr>
        <p:spPr bwMode="auto">
          <a:xfrm>
            <a:off x="4562475" y="3651250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4721225" y="1131888"/>
            <a:ext cx="4314825" cy="992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在增量方法中，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不仅要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构造出一个新的三地址指令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，还要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将它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添加到至今为止已生成的指令序列之后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962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内容占位符 2"/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zh-CN" altLang="en-US" sz="1800" b="1" dirty="0"/>
          </a:p>
        </p:txBody>
      </p:sp>
      <p:sp>
        <p:nvSpPr>
          <p:cNvPr id="86020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1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" name="Line 57"/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/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  <a:endPara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Line 57"/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1" name="Line 57"/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2" name="Rectangle 18"/>
          <p:cNvSpPr>
            <a:spLocks noChangeArrowheads="1"/>
          </p:cNvSpPr>
          <p:nvPr/>
        </p:nvSpPr>
        <p:spPr bwMode="auto">
          <a:xfrm>
            <a:off x="403225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Rectangle 18"/>
          <p:cNvSpPr>
            <a:spLocks noChangeArrowheads="1"/>
          </p:cNvSpPr>
          <p:nvPr/>
        </p:nvSpPr>
        <p:spPr bwMode="auto">
          <a:xfrm>
            <a:off x="403225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" name="Line 57"/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/>
          <p:cNvSpPr>
            <a:spLocks noChangeArrowheads="1"/>
          </p:cNvSpPr>
          <p:nvPr/>
        </p:nvSpPr>
        <p:spPr bwMode="auto">
          <a:xfrm>
            <a:off x="430212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Rectangle 19"/>
          <p:cNvSpPr>
            <a:spLocks noChangeArrowheads="1"/>
          </p:cNvSpPr>
          <p:nvPr/>
        </p:nvSpPr>
        <p:spPr bwMode="auto">
          <a:xfrm>
            <a:off x="430212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430212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" name="Line 57"/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3" grpId="0" animBg="1"/>
      <p:bldP spid="94" grpId="0" animBg="1"/>
      <p:bldP spid="96" grpId="0" animBg="1"/>
      <p:bldP spid="102" grpId="0" animBg="1"/>
      <p:bldP spid="104" grpId="0" animBg="1"/>
      <p:bldP spid="106" grpId="0" animBg="1"/>
      <p:bldP spid="106" grpId="1" animBg="1"/>
      <p:bldP spid="107" grpId="0" animBg="1"/>
      <p:bldP spid="108" grpId="0" animBg="1"/>
      <p:bldP spid="10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1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068" name="Line 57"/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8071" name="组合 1"/>
          <p:cNvGrpSpPr/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/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  <a:endPara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5" name="Line 57"/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8076" name="Line 57"/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2" name="Rectangle 18"/>
          <p:cNvSpPr>
            <a:spLocks noChangeArrowheads="1"/>
          </p:cNvSpPr>
          <p:nvPr/>
        </p:nvSpPr>
        <p:spPr bwMode="auto">
          <a:xfrm>
            <a:off x="403225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Rectangle 18"/>
          <p:cNvSpPr>
            <a:spLocks noChangeArrowheads="1"/>
          </p:cNvSpPr>
          <p:nvPr/>
        </p:nvSpPr>
        <p:spPr bwMode="auto">
          <a:xfrm>
            <a:off x="403225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9" name="Line 57"/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/>
          <p:cNvSpPr>
            <a:spLocks noChangeArrowheads="1"/>
          </p:cNvSpPr>
          <p:nvPr/>
        </p:nvSpPr>
        <p:spPr bwMode="auto">
          <a:xfrm>
            <a:off x="430212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Rectangle 19"/>
          <p:cNvSpPr>
            <a:spLocks noChangeArrowheads="1"/>
          </p:cNvSpPr>
          <p:nvPr/>
        </p:nvSpPr>
        <p:spPr bwMode="auto">
          <a:xfrm>
            <a:off x="430212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430212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83" name="Line 57"/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0" name="Rectangle 18"/>
          <p:cNvSpPr>
            <a:spLocks noChangeArrowheads="1"/>
          </p:cNvSpPr>
          <p:nvPr/>
        </p:nvSpPr>
        <p:spPr bwMode="auto">
          <a:xfrm>
            <a:off x="457200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" name="Rectangle 18"/>
          <p:cNvSpPr>
            <a:spLocks noChangeArrowheads="1"/>
          </p:cNvSpPr>
          <p:nvPr/>
        </p:nvSpPr>
        <p:spPr bwMode="auto">
          <a:xfrm>
            <a:off x="457200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" name="Line 57"/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5" name="Rectangle 18"/>
          <p:cNvSpPr>
            <a:spLocks noChangeArrowheads="1"/>
          </p:cNvSpPr>
          <p:nvPr/>
        </p:nvSpPr>
        <p:spPr bwMode="auto">
          <a:xfrm>
            <a:off x="4841875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6" name="Rectangle 19"/>
          <p:cNvSpPr>
            <a:spLocks noChangeArrowheads="1"/>
          </p:cNvSpPr>
          <p:nvPr/>
        </p:nvSpPr>
        <p:spPr bwMode="auto">
          <a:xfrm>
            <a:off x="4841875" y="4613275"/>
            <a:ext cx="27146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" name="Rectangle 18"/>
          <p:cNvSpPr>
            <a:spLocks noChangeArrowheads="1"/>
          </p:cNvSpPr>
          <p:nvPr/>
        </p:nvSpPr>
        <p:spPr bwMode="auto">
          <a:xfrm>
            <a:off x="4841875" y="40846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" name="Line 57"/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809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animBg="1"/>
      <p:bldP spid="110" grpId="0" animBg="1"/>
      <p:bldP spid="112" grpId="0" animBg="1"/>
      <p:bldP spid="195" grpId="0" animBg="1"/>
      <p:bldP spid="195" grpId="1" animBg="1"/>
      <p:bldP spid="196" grpId="0" animBg="1"/>
      <p:bldP spid="197" grpId="0" animBg="1"/>
      <p:bldP spid="19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图片 3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1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116" name="Line 57"/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0119" name="组合 1"/>
          <p:cNvGrpSpPr/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/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  <a:endPara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23" name="Line 57"/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124" name="Line 57"/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2" name="Rectangle 18"/>
          <p:cNvSpPr>
            <a:spLocks noChangeArrowheads="1"/>
          </p:cNvSpPr>
          <p:nvPr/>
        </p:nvSpPr>
        <p:spPr bwMode="auto">
          <a:xfrm>
            <a:off x="403225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Rectangle 18"/>
          <p:cNvSpPr>
            <a:spLocks noChangeArrowheads="1"/>
          </p:cNvSpPr>
          <p:nvPr/>
        </p:nvSpPr>
        <p:spPr bwMode="auto">
          <a:xfrm>
            <a:off x="403225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27" name="Line 57"/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/>
          <p:cNvSpPr>
            <a:spLocks noChangeArrowheads="1"/>
          </p:cNvSpPr>
          <p:nvPr/>
        </p:nvSpPr>
        <p:spPr bwMode="auto">
          <a:xfrm>
            <a:off x="430212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Rectangle 19"/>
          <p:cNvSpPr>
            <a:spLocks noChangeArrowheads="1"/>
          </p:cNvSpPr>
          <p:nvPr/>
        </p:nvSpPr>
        <p:spPr bwMode="auto">
          <a:xfrm>
            <a:off x="430212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430212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31" name="Line 57"/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0" name="Rectangle 18"/>
          <p:cNvSpPr>
            <a:spLocks noChangeArrowheads="1"/>
          </p:cNvSpPr>
          <p:nvPr/>
        </p:nvSpPr>
        <p:spPr bwMode="auto">
          <a:xfrm>
            <a:off x="457200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" name="Rectangle 18"/>
          <p:cNvSpPr>
            <a:spLocks noChangeArrowheads="1"/>
          </p:cNvSpPr>
          <p:nvPr/>
        </p:nvSpPr>
        <p:spPr bwMode="auto">
          <a:xfrm>
            <a:off x="457200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34" name="Line 57"/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5" name="Rectangle 18"/>
          <p:cNvSpPr>
            <a:spLocks noChangeArrowheads="1"/>
          </p:cNvSpPr>
          <p:nvPr/>
        </p:nvSpPr>
        <p:spPr bwMode="auto">
          <a:xfrm>
            <a:off x="4841875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" name="Rectangle 19"/>
          <p:cNvSpPr>
            <a:spLocks noChangeArrowheads="1"/>
          </p:cNvSpPr>
          <p:nvPr/>
        </p:nvSpPr>
        <p:spPr bwMode="auto">
          <a:xfrm>
            <a:off x="4841875" y="4613275"/>
            <a:ext cx="27146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" name="Rectangle 18"/>
          <p:cNvSpPr>
            <a:spLocks noChangeArrowheads="1"/>
          </p:cNvSpPr>
          <p:nvPr/>
        </p:nvSpPr>
        <p:spPr bwMode="auto">
          <a:xfrm>
            <a:off x="4841875" y="40846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139" name="Line 57"/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140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0" grpId="0" animBg="1"/>
      <p:bldP spid="112" grpId="0" animBg="1"/>
      <p:bldP spid="195" grpId="0" animBg="1"/>
      <p:bldP spid="195" grpId="1" animBg="1"/>
      <p:bldP spid="196" grpId="0" animBg="1"/>
      <p:bldP spid="197" grpId="0" animBg="1"/>
      <p:bldP spid="19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图片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1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164" name="Line 57"/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2167" name="组合 1"/>
          <p:cNvGrpSpPr/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/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  <a:endPara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1" name="Line 57"/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2172" name="Line 57"/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2" name="Rectangle 18"/>
          <p:cNvSpPr>
            <a:spLocks noChangeArrowheads="1"/>
          </p:cNvSpPr>
          <p:nvPr/>
        </p:nvSpPr>
        <p:spPr bwMode="auto">
          <a:xfrm>
            <a:off x="403225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Rectangle 18"/>
          <p:cNvSpPr>
            <a:spLocks noChangeArrowheads="1"/>
          </p:cNvSpPr>
          <p:nvPr/>
        </p:nvSpPr>
        <p:spPr bwMode="auto">
          <a:xfrm>
            <a:off x="403225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5" name="Line 57"/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/>
          <p:cNvSpPr>
            <a:spLocks noChangeArrowheads="1"/>
          </p:cNvSpPr>
          <p:nvPr/>
        </p:nvSpPr>
        <p:spPr bwMode="auto">
          <a:xfrm>
            <a:off x="4302125" y="4341813"/>
            <a:ext cx="34131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Rectangle 19"/>
          <p:cNvSpPr>
            <a:spLocks noChangeArrowheads="1"/>
          </p:cNvSpPr>
          <p:nvPr/>
        </p:nvSpPr>
        <p:spPr bwMode="auto">
          <a:xfrm>
            <a:off x="4302125" y="4613275"/>
            <a:ext cx="31591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18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4302125" y="4084638"/>
            <a:ext cx="34131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79" name="Line 57"/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2180" name="Line 57"/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2181" name="矩形 4"/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182" name="Line 57"/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9" name="Rectangle 18"/>
          <p:cNvSpPr>
            <a:spLocks noChangeArrowheads="1"/>
          </p:cNvSpPr>
          <p:nvPr/>
        </p:nvSpPr>
        <p:spPr bwMode="auto">
          <a:xfrm>
            <a:off x="462597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" name="Rectangle 18"/>
          <p:cNvSpPr>
            <a:spLocks noChangeArrowheads="1"/>
          </p:cNvSpPr>
          <p:nvPr/>
        </p:nvSpPr>
        <p:spPr bwMode="auto">
          <a:xfrm>
            <a:off x="462597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2" name="Line 57"/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218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4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99" grpId="0" animBg="1"/>
      <p:bldP spid="199" grpId="1" animBg="1"/>
      <p:bldP spid="201" grpId="0" animBg="1"/>
      <p:bldP spid="20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图片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1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212" name="Line 57"/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4215" name="组合 1"/>
          <p:cNvGrpSpPr/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/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  <a:endPara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9" name="Line 57"/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0" name="Line 57"/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1" name="Line 57"/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/>
          <p:cNvSpPr>
            <a:spLocks noChangeArrowheads="1"/>
          </p:cNvSpPr>
          <p:nvPr/>
        </p:nvSpPr>
        <p:spPr bwMode="auto">
          <a:xfrm>
            <a:off x="4032250" y="4341813"/>
            <a:ext cx="325438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Rectangle 19"/>
          <p:cNvSpPr>
            <a:spLocks noChangeArrowheads="1"/>
          </p:cNvSpPr>
          <p:nvPr/>
        </p:nvSpPr>
        <p:spPr bwMode="auto">
          <a:xfrm>
            <a:off x="4032250" y="4613275"/>
            <a:ext cx="31591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18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4032250" y="4084638"/>
            <a:ext cx="325438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25" name="Line 57"/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6" name="Line 57"/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7" name="矩形 4"/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228" name="Line 57"/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9" name="Line 57"/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1" name="Rectangle 18"/>
          <p:cNvSpPr>
            <a:spLocks noChangeArrowheads="1"/>
          </p:cNvSpPr>
          <p:nvPr/>
        </p:nvSpPr>
        <p:spPr bwMode="auto">
          <a:xfrm>
            <a:off x="4356100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" name="Rectangle 18"/>
          <p:cNvSpPr>
            <a:spLocks noChangeArrowheads="1"/>
          </p:cNvSpPr>
          <p:nvPr/>
        </p:nvSpPr>
        <p:spPr bwMode="auto">
          <a:xfrm>
            <a:off x="4357688" y="4084638"/>
            <a:ext cx="268287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6" name="Line 57"/>
          <p:cNvSpPr>
            <a:spLocks noChangeShapeType="1"/>
          </p:cNvSpPr>
          <p:nvPr/>
        </p:nvSpPr>
        <p:spPr bwMode="auto">
          <a:xfrm flipV="1">
            <a:off x="26812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7" name="Rectangle 18"/>
          <p:cNvSpPr>
            <a:spLocks noChangeArrowheads="1"/>
          </p:cNvSpPr>
          <p:nvPr/>
        </p:nvSpPr>
        <p:spPr bwMode="auto">
          <a:xfrm>
            <a:off x="462597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" name="Rectangle 19"/>
          <p:cNvSpPr>
            <a:spLocks noChangeArrowheads="1"/>
          </p:cNvSpPr>
          <p:nvPr/>
        </p:nvSpPr>
        <p:spPr bwMode="auto">
          <a:xfrm>
            <a:off x="462597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2" name="Rectangle 18"/>
          <p:cNvSpPr>
            <a:spLocks noChangeArrowheads="1"/>
          </p:cNvSpPr>
          <p:nvPr/>
        </p:nvSpPr>
        <p:spPr bwMode="auto">
          <a:xfrm>
            <a:off x="462597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3" name="Line 57"/>
          <p:cNvSpPr>
            <a:spLocks noChangeShapeType="1"/>
          </p:cNvSpPr>
          <p:nvPr/>
        </p:nvSpPr>
        <p:spPr bwMode="auto">
          <a:xfrm flipV="1">
            <a:off x="2844800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3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1" grpId="0" animBg="1"/>
      <p:bldP spid="195" grpId="0" animBg="1"/>
      <p:bldP spid="197" grpId="0" animBg="1"/>
      <p:bldP spid="197" grpId="1" animBg="1"/>
      <p:bldP spid="200" grpId="0" animBg="1"/>
      <p:bldP spid="202" grpId="0" animBg="1"/>
      <p:bldP spid="20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1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260" name="Line 57"/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6263" name="组合 1"/>
          <p:cNvGrpSpPr/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/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  <a:endPara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7" name="Line 57"/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68" name="Line 57"/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69" name="Line 57"/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/>
          <p:cNvSpPr>
            <a:spLocks noChangeArrowheads="1"/>
          </p:cNvSpPr>
          <p:nvPr/>
        </p:nvSpPr>
        <p:spPr bwMode="auto">
          <a:xfrm>
            <a:off x="4032250" y="4341813"/>
            <a:ext cx="325438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Rectangle 19"/>
          <p:cNvSpPr>
            <a:spLocks noChangeArrowheads="1"/>
          </p:cNvSpPr>
          <p:nvPr/>
        </p:nvSpPr>
        <p:spPr bwMode="auto">
          <a:xfrm>
            <a:off x="4032250" y="4613275"/>
            <a:ext cx="31591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18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4030663" y="4084638"/>
            <a:ext cx="32702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73" name="Line 57"/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74" name="Line 57"/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75" name="矩形 4"/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276" name="Line 57"/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77" name="Line 57"/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1" name="Rectangle 18"/>
          <p:cNvSpPr>
            <a:spLocks noChangeArrowheads="1"/>
          </p:cNvSpPr>
          <p:nvPr/>
        </p:nvSpPr>
        <p:spPr bwMode="auto">
          <a:xfrm>
            <a:off x="4356100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" name="Rectangle 18"/>
          <p:cNvSpPr>
            <a:spLocks noChangeArrowheads="1"/>
          </p:cNvSpPr>
          <p:nvPr/>
        </p:nvSpPr>
        <p:spPr bwMode="auto">
          <a:xfrm>
            <a:off x="4357688" y="4084638"/>
            <a:ext cx="268287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80" name="Line 57"/>
          <p:cNvSpPr>
            <a:spLocks noChangeShapeType="1"/>
          </p:cNvSpPr>
          <p:nvPr/>
        </p:nvSpPr>
        <p:spPr bwMode="auto">
          <a:xfrm flipV="1">
            <a:off x="26812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7" name="Rectangle 18"/>
          <p:cNvSpPr>
            <a:spLocks noChangeArrowheads="1"/>
          </p:cNvSpPr>
          <p:nvPr/>
        </p:nvSpPr>
        <p:spPr bwMode="auto">
          <a:xfrm>
            <a:off x="462597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" name="Rectangle 19"/>
          <p:cNvSpPr>
            <a:spLocks noChangeArrowheads="1"/>
          </p:cNvSpPr>
          <p:nvPr/>
        </p:nvSpPr>
        <p:spPr bwMode="auto">
          <a:xfrm>
            <a:off x="462597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2" name="Rectangle 18"/>
          <p:cNvSpPr>
            <a:spLocks noChangeArrowheads="1"/>
          </p:cNvSpPr>
          <p:nvPr/>
        </p:nvSpPr>
        <p:spPr bwMode="auto">
          <a:xfrm>
            <a:off x="462597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84" name="Line 57"/>
          <p:cNvSpPr>
            <a:spLocks noChangeShapeType="1"/>
          </p:cNvSpPr>
          <p:nvPr/>
        </p:nvSpPr>
        <p:spPr bwMode="auto">
          <a:xfrm flipV="1">
            <a:off x="2844800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92925" y="4354513"/>
            <a:ext cx="10525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28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1" grpId="0" animBg="1"/>
      <p:bldP spid="195" grpId="0" animBg="1"/>
      <p:bldP spid="197" grpId="0" animBg="1"/>
      <p:bldP spid="197" grpId="1" animBg="1"/>
      <p:bldP spid="200" grpId="0" animBg="1"/>
      <p:bldP spid="202" grpId="0" animBg="1"/>
      <p:bldP spid="202" grpId="1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图片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1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308" name="Line 57"/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8311" name="组合 1"/>
          <p:cNvGrpSpPr/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/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  <a:endPara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15" name="Line 57"/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16" name="Line 57"/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17" name="Line 57"/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/>
          <p:cNvSpPr>
            <a:spLocks noChangeArrowheads="1"/>
          </p:cNvSpPr>
          <p:nvPr/>
        </p:nvSpPr>
        <p:spPr bwMode="auto">
          <a:xfrm>
            <a:off x="4030663" y="4341813"/>
            <a:ext cx="32702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Rectangle 19"/>
          <p:cNvSpPr>
            <a:spLocks noChangeArrowheads="1"/>
          </p:cNvSpPr>
          <p:nvPr/>
        </p:nvSpPr>
        <p:spPr bwMode="auto">
          <a:xfrm>
            <a:off x="4032250" y="4613275"/>
            <a:ext cx="31591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CN" altLang="en-US" sz="18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4030663" y="4084638"/>
            <a:ext cx="32702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21" name="Line 57"/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2" name="Line 57"/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3" name="矩形 4"/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324" name="Line 57"/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5" name="Line 57"/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6" name="Line 57"/>
          <p:cNvSpPr>
            <a:spLocks noChangeShapeType="1"/>
          </p:cNvSpPr>
          <p:nvPr/>
        </p:nvSpPr>
        <p:spPr bwMode="auto">
          <a:xfrm flipV="1">
            <a:off x="26812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7" name="Line 57"/>
          <p:cNvSpPr>
            <a:spLocks noChangeShapeType="1"/>
          </p:cNvSpPr>
          <p:nvPr/>
        </p:nvSpPr>
        <p:spPr bwMode="auto">
          <a:xfrm flipV="1">
            <a:off x="2844800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8" name="矩形 2"/>
          <p:cNvSpPr>
            <a:spLocks noChangeArrowheads="1"/>
          </p:cNvSpPr>
          <p:nvPr/>
        </p:nvSpPr>
        <p:spPr bwMode="auto">
          <a:xfrm>
            <a:off x="6892925" y="4354513"/>
            <a:ext cx="10525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9" name="Rectangle 18"/>
          <p:cNvSpPr>
            <a:spLocks noChangeArrowheads="1"/>
          </p:cNvSpPr>
          <p:nvPr/>
        </p:nvSpPr>
        <p:spPr bwMode="auto">
          <a:xfrm>
            <a:off x="4356100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" name="Rectangle 18"/>
          <p:cNvSpPr>
            <a:spLocks noChangeArrowheads="1"/>
          </p:cNvSpPr>
          <p:nvPr/>
        </p:nvSpPr>
        <p:spPr bwMode="auto">
          <a:xfrm>
            <a:off x="4356100" y="40846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" name="Line 57"/>
          <p:cNvSpPr>
            <a:spLocks noChangeShapeType="1"/>
          </p:cNvSpPr>
          <p:nvPr/>
        </p:nvSpPr>
        <p:spPr bwMode="auto">
          <a:xfrm flipV="1">
            <a:off x="30591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904038" y="4732338"/>
            <a:ext cx="1016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33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3" grpId="0" animBg="1"/>
      <p:bldP spid="94" grpId="0" animBg="1"/>
      <p:bldP spid="96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99" grpId="0" animBg="1"/>
      <p:bldP spid="199" grpId="1" animBg="1"/>
      <p:bldP spid="204" grpId="0" animBg="1"/>
      <p:bldP spid="204" grpId="1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图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1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356" name="Line 57"/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00357" name="组合 1"/>
          <p:cNvGrpSpPr/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/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  <a:endPara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0358" name="Line 57"/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59" name="Line 57"/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0" name="Line 57"/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/>
          <p:cNvSpPr>
            <a:spLocks noChangeArrowheads="1"/>
          </p:cNvSpPr>
          <p:nvPr/>
        </p:nvSpPr>
        <p:spPr bwMode="auto">
          <a:xfrm>
            <a:off x="3492500" y="4341813"/>
            <a:ext cx="31591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3492500" y="4084638"/>
            <a:ext cx="31591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63" name="Line 57"/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4" name="Line 57"/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5" name="矩形 4"/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366" name="Line 57"/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7" name="Line 57"/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8" name="Line 57"/>
          <p:cNvSpPr>
            <a:spLocks noChangeShapeType="1"/>
          </p:cNvSpPr>
          <p:nvPr/>
        </p:nvSpPr>
        <p:spPr bwMode="auto">
          <a:xfrm flipV="1">
            <a:off x="26812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9" name="Line 57"/>
          <p:cNvSpPr>
            <a:spLocks noChangeShapeType="1"/>
          </p:cNvSpPr>
          <p:nvPr/>
        </p:nvSpPr>
        <p:spPr bwMode="auto">
          <a:xfrm flipV="1">
            <a:off x="2844800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70" name="矩形 2"/>
          <p:cNvSpPr>
            <a:spLocks noChangeArrowheads="1"/>
          </p:cNvSpPr>
          <p:nvPr/>
        </p:nvSpPr>
        <p:spPr bwMode="auto">
          <a:xfrm>
            <a:off x="6892925" y="4354513"/>
            <a:ext cx="10525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371" name="Line 57"/>
          <p:cNvSpPr>
            <a:spLocks noChangeShapeType="1"/>
          </p:cNvSpPr>
          <p:nvPr/>
        </p:nvSpPr>
        <p:spPr bwMode="auto">
          <a:xfrm flipV="1">
            <a:off x="30591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72" name="矩形 5"/>
          <p:cNvSpPr>
            <a:spLocks noChangeArrowheads="1"/>
          </p:cNvSpPr>
          <p:nvPr/>
        </p:nvSpPr>
        <p:spPr bwMode="auto">
          <a:xfrm>
            <a:off x="6904038" y="4732338"/>
            <a:ext cx="1016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37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395288" y="1131888"/>
            <a:ext cx="8391525" cy="2879725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</a:rPr>
              <a:t> 6.1 </a:t>
            </a:r>
            <a:r>
              <a:rPr lang="zh-CN" altLang="en-US" sz="2800" b="1" dirty="0">
                <a:solidFill>
                  <a:schemeClr val="tx1"/>
                </a:solidFill>
              </a:rPr>
              <a:t>声明语句的翻译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</a:rPr>
              <a:t> 6.2 </a:t>
            </a:r>
            <a:r>
              <a:rPr lang="zh-CN" altLang="en-US" sz="2800" b="1" dirty="0">
                <a:solidFill>
                  <a:schemeClr val="tx1"/>
                </a:solidFill>
              </a:rPr>
              <a:t>赋值语句的翻译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chemeClr val="tx1"/>
                </a:solidFill>
              </a:rPr>
              <a:t> 6.2.1</a:t>
            </a:r>
            <a:r>
              <a:rPr lang="zh-CN" altLang="en-US" sz="2600" b="1" dirty="0">
                <a:solidFill>
                  <a:schemeClr val="tx1"/>
                </a:solidFill>
              </a:rPr>
              <a:t>简单赋值语句的翻译</a:t>
            </a:r>
            <a:endParaRPr lang="zh-CN" altLang="en-US" sz="2600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chemeClr val="tx1"/>
                </a:solidFill>
              </a:rPr>
              <a:t> 6.2.2</a:t>
            </a:r>
            <a:r>
              <a:rPr lang="zh-CN" altLang="en-US" sz="2600" b="1" dirty="0">
                <a:solidFill>
                  <a:schemeClr val="tx1"/>
                </a:solidFill>
              </a:rPr>
              <a:t>数组引用的翻译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上一讲内容回顾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 txBox="1">
            <a:spLocks noChangeArrowheads="1"/>
          </p:cNvSpPr>
          <p:nvPr/>
        </p:nvSpPr>
        <p:spPr bwMode="auto">
          <a:xfrm>
            <a:off x="611188" y="915988"/>
            <a:ext cx="8075612" cy="42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78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声明语句翻译的主要任务：收集标识符的</a:t>
            </a:r>
            <a:r>
              <a:rPr lang="zh-CN" altLang="en-US" sz="28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类型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等属性信息，并为每一个名字分配一个</a:t>
            </a:r>
            <a:r>
              <a:rPr lang="zh-CN" altLang="en-US" sz="28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相对地址</a:t>
            </a:r>
            <a:endParaRPr lang="zh-CN" altLang="en-US" sz="2800" b="1">
              <a:solidFill>
                <a:srgbClr val="2D83F4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声明语句的翻译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2511425"/>
            <a:ext cx="8316912" cy="541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名字的</a:t>
            </a:r>
            <a:r>
              <a:rPr lang="zh-CN" altLang="en-US" sz="26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类型</a:t>
            </a: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zh-CN" altLang="en-US" sz="26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相对地址</a:t>
            </a: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信息保存在相应的</a:t>
            </a:r>
            <a:r>
              <a:rPr lang="zh-CN" altLang="en-US" sz="26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符号表</a:t>
            </a: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记录中</a:t>
            </a:r>
            <a:endParaRPr lang="zh-CN" altLang="en-US" sz="26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31888"/>
            <a:ext cx="5927725" cy="3225800"/>
          </a:xfrm>
        </p:spPr>
        <p:txBody>
          <a:bodyPr/>
          <a:lstStyle/>
          <a:p>
            <a:pPr marL="272415" indent="-272415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赋值语句的文法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272415" indent="-272415" algn="just" eaLnBrk="1" hangingPunct="1">
              <a:lnSpc>
                <a:spcPts val="35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35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(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|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endParaRPr lang="en-US" altLang="zh-CN" sz="2800" b="1" i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35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id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] |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数组引用的翻译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006600" y="160338"/>
            <a:ext cx="5845175" cy="1096962"/>
          </a:xfrm>
          <a:prstGeom prst="rect">
            <a:avLst/>
          </a:prstGeom>
        </p:spPr>
        <p:txBody>
          <a:bodyPr lIns="68580" tIns="34290" rIns="68580" bIns="3429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2400" dirty="0"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25" y="3363913"/>
            <a:ext cx="6985000" cy="8302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数组引用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翻译成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三地址码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时要解决的主要问题是确定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数组元素的存放地址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，也就是数组元素的寻址</a:t>
            </a:r>
            <a:endParaRPr lang="en-US" altLang="zh-CN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750888"/>
            <a:ext cx="7813675" cy="4464050"/>
          </a:xfrm>
        </p:spPr>
        <p:txBody>
          <a:bodyPr/>
          <a:lstStyle/>
          <a:p>
            <a:pPr marL="273050" indent="-273050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一维数组</a:t>
            </a:r>
            <a:endParaRPr lang="zh-CN" altLang="en-US" sz="25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5945" lvl="1" indent="-273050" eaLnBrk="1" hangingPunct="1">
              <a:lnSpc>
                <a:spcPts val="2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假设每个数组元素的宽度是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，则数组元素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的相对地址是：            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02895" lvl="1" indent="0" eaLnBrk="1" hangingPunct="1">
              <a:lnSpc>
                <a:spcPts val="22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zh-CN" sz="2000" b="1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base</a:t>
            </a:r>
            <a:r>
              <a:rPr lang="en-US" altLang="zh-CN" sz="20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endParaRPr kumimoji="1" lang="en-US" altLang="zh-CN" sz="2000" b="1" dirty="0">
              <a:solidFill>
                <a:srgbClr val="FF0000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02895" lvl="1" indent="0" eaLnBrk="1" hangingPunct="1">
              <a:lnSpc>
                <a:spcPts val="22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其中，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base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是数组的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基地址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kumimoji="1" lang="zh-CN" altLang="en-US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偏移地址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二维数组</a:t>
            </a:r>
            <a:endParaRPr lang="zh-CN" altLang="en-US" sz="25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5945" lvl="1" indent="-273050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假设一行的宽度是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，同一行中每个数组元素的宽度是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，则数组元素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 [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的相对地址是：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02895" lvl="1" indent="0"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base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273050" indent="-273050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维数组</a:t>
            </a:r>
            <a:endParaRPr lang="zh-CN" altLang="en-US" sz="25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5945" lvl="1" indent="-273050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数组元素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 [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 …[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的相对地址是：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02895" lvl="1" indent="0"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base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+…+</a:t>
            </a:r>
            <a:r>
              <a:rPr lang="en-US" altLang="zh-CN" sz="2000" b="1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endParaRPr lang="en-US" altLang="zh-CN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575945" lvl="1" indent="-273050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数组元素寻址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</a:rPr>
              <a:t>Addressing Array Elements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)</a:t>
            </a:r>
            <a:endParaRPr lang="zh-CN" altLang="en-US" sz="25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72"/>
          <p:cNvSpPr>
            <a:spLocks noChangeArrowheads="1"/>
          </p:cNvSpPr>
          <p:nvPr/>
        </p:nvSpPr>
        <p:spPr bwMode="auto">
          <a:xfrm>
            <a:off x="5867400" y="3903663"/>
            <a:ext cx="2747963" cy="1177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的宽度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的宽度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…[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的宽度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6"/>
          <p:cNvGrpSpPr/>
          <p:nvPr/>
        </p:nvGrpSpPr>
        <p:grpSpPr bwMode="auto">
          <a:xfrm>
            <a:off x="3854450" y="3571875"/>
            <a:ext cx="1223963" cy="368300"/>
            <a:chOff x="3707592" y="3899832"/>
            <a:chExt cx="1224136" cy="36933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707592" y="3939631"/>
              <a:ext cx="1224136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58" name="矩形 5"/>
            <p:cNvSpPr>
              <a:spLocks noChangeArrowheads="1"/>
            </p:cNvSpPr>
            <p:nvPr/>
          </p:nvSpPr>
          <p:spPr bwMode="auto">
            <a:xfrm>
              <a:off x="3751889" y="389983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偏移地址</a:t>
              </a:r>
              <a:endParaRPr lang="zh-CN" altLang="en-US" sz="160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6"/>
          <p:cNvGrpSpPr/>
          <p:nvPr/>
        </p:nvGrpSpPr>
        <p:grpSpPr bwMode="auto">
          <a:xfrm>
            <a:off x="3348038" y="4795838"/>
            <a:ext cx="2303462" cy="368300"/>
            <a:chOff x="3203465" y="3899832"/>
            <a:chExt cx="2304581" cy="3693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203465" y="3907791"/>
              <a:ext cx="2304581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56" name="矩形 5"/>
            <p:cNvSpPr>
              <a:spLocks noChangeArrowheads="1"/>
            </p:cNvSpPr>
            <p:nvPr/>
          </p:nvSpPr>
          <p:spPr bwMode="auto">
            <a:xfrm>
              <a:off x="3751889" y="389983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偏移地址</a:t>
              </a:r>
              <a:endParaRPr lang="zh-CN" altLang="en-US" sz="160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850" y="1203325"/>
            <a:ext cx="8424863" cy="2681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5945" lvl="1" indent="-273050"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array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) )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2895" lvl="1" indent="0" eaLnBrk="1" hangingPunct="1">
              <a:lnSpc>
                <a:spcPts val="35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一个整型变量占用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个字节，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addr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w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+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*160 +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*32 +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*4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6500" name="组合 15"/>
          <p:cNvGrpSpPr/>
          <p:nvPr/>
        </p:nvGrpSpPr>
        <p:grpSpPr bwMode="auto">
          <a:xfrm>
            <a:off x="3879850" y="3246438"/>
            <a:ext cx="2347913" cy="588962"/>
            <a:chOff x="3879504" y="2814638"/>
            <a:chExt cx="2348680" cy="58933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651733" y="2814638"/>
              <a:ext cx="576451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219792" y="3187933"/>
              <a:ext cx="576451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796243" y="2833700"/>
              <a:ext cx="63521" cy="35423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62" name="矩形 13"/>
            <p:cNvSpPr>
              <a:spLocks noChangeArrowheads="1"/>
            </p:cNvSpPr>
            <p:nvPr/>
          </p:nvSpPr>
          <p:spPr bwMode="auto">
            <a:xfrm>
              <a:off x="3879504" y="3003668"/>
              <a:ext cx="1413337" cy="4003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b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sz="2000" dirty="0">
                <a:solidFill>
                  <a:srgbClr val="2D83F4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501" name="组合 17"/>
          <p:cNvGrpSpPr/>
          <p:nvPr/>
        </p:nvGrpSpPr>
        <p:grpSpPr bwMode="auto">
          <a:xfrm>
            <a:off x="4849813" y="3246438"/>
            <a:ext cx="2530475" cy="939800"/>
            <a:chOff x="3533593" y="2814638"/>
            <a:chExt cx="2530158" cy="940078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652640" y="2814638"/>
              <a:ext cx="411111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219307" y="3538752"/>
              <a:ext cx="57619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5795497" y="2833694"/>
              <a:ext cx="63492" cy="70505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12" name="矩形 21"/>
            <p:cNvSpPr>
              <a:spLocks noChangeArrowheads="1"/>
            </p:cNvSpPr>
            <p:nvPr/>
          </p:nvSpPr>
          <p:spPr bwMode="auto">
            <a:xfrm>
              <a:off x="3533593" y="3354513"/>
              <a:ext cx="1737674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b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sz="2000">
                <a:solidFill>
                  <a:srgbClr val="2D83F4"/>
                </a:solidFill>
              </a:endParaRPr>
            </a:p>
          </p:txBody>
        </p:sp>
      </p:grpSp>
      <p:grpSp>
        <p:nvGrpSpPr>
          <p:cNvPr id="106502" name="组合 24"/>
          <p:cNvGrpSpPr/>
          <p:nvPr/>
        </p:nvGrpSpPr>
        <p:grpSpPr bwMode="auto">
          <a:xfrm>
            <a:off x="5532438" y="3219450"/>
            <a:ext cx="2898775" cy="1368425"/>
            <a:chOff x="3164757" y="2814638"/>
            <a:chExt cx="2898994" cy="1368212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652557" y="2814638"/>
              <a:ext cx="411194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149282" y="3966984"/>
              <a:ext cx="576306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725587" y="2833685"/>
              <a:ext cx="79381" cy="1149171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08" name="矩形 28"/>
            <p:cNvSpPr>
              <a:spLocks noChangeArrowheads="1"/>
            </p:cNvSpPr>
            <p:nvPr/>
          </p:nvSpPr>
          <p:spPr bwMode="auto">
            <a:xfrm>
              <a:off x="3164757" y="3782820"/>
              <a:ext cx="2063909" cy="400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b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sz="2000">
                <a:solidFill>
                  <a:srgbClr val="2D83F4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带有数组引用的赋值语句的翻译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5"/>
          <p:cNvSpPr txBox="1"/>
          <p:nvPr/>
        </p:nvSpPr>
        <p:spPr bwMode="auto">
          <a:xfrm>
            <a:off x="684213" y="842963"/>
            <a:ext cx="8208962" cy="45370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68580" tIns="34290" rIns="68580" bIns="34290"/>
          <a:lstStyle/>
          <a:p>
            <a:pPr marL="257175" indent="-257175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=array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57530" lvl="1" indent="-21463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源程序片段</a:t>
            </a:r>
            <a:endParaRPr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-1714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57530" lvl="1" indent="-21463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三地址码</a:t>
            </a:r>
            <a:endParaRPr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-1714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=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* 4    </a:t>
            </a:r>
            <a:endParaRPr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857250" lvl="2" indent="-1714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[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]</a:t>
            </a:r>
            <a:endParaRPr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857250" lvl="2" indent="-1714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c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9952" y="2340769"/>
            <a:ext cx="3030538" cy="461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 indent="0">
              <a:spcBef>
                <a:spcPct val="30000"/>
              </a:spcBef>
              <a:defRPr/>
            </a:pP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addr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=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*4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6"/>
          <p:cNvGrpSpPr/>
          <p:nvPr/>
        </p:nvGrpSpPr>
        <p:grpSpPr bwMode="auto">
          <a:xfrm>
            <a:off x="6516737" y="2672556"/>
            <a:ext cx="720725" cy="461963"/>
            <a:chOff x="3681830" y="3822828"/>
            <a:chExt cx="604382" cy="46136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681830" y="3910028"/>
              <a:ext cx="604382" cy="1585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853851" y="3822828"/>
              <a:ext cx="371415" cy="461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注: 弯曲线形 10"/>
          <p:cNvSpPr/>
          <p:nvPr/>
        </p:nvSpPr>
        <p:spPr>
          <a:xfrm>
            <a:off x="3779911" y="3541973"/>
            <a:ext cx="4849183" cy="1223342"/>
          </a:xfrm>
          <a:prstGeom prst="borderCallout2">
            <a:avLst>
              <a:gd name="adj1" fmla="val 19476"/>
              <a:gd name="adj2" fmla="val -862"/>
              <a:gd name="adj3" fmla="val 19476"/>
              <a:gd name="adj4" fmla="val -5905"/>
              <a:gd name="adj5" fmla="val -65772"/>
              <a:gd name="adj6" fmla="val -1958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2415" lvl="0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SzPct val="100000"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2400" b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lvl="0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SzPct val="100000"/>
              <a:defRPr/>
            </a:pP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lvl="0" indent="-272415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SzPct val="100000"/>
              <a:defRPr/>
            </a:pP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带有数组引用的赋值语句的翻译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5"/>
          <p:cNvSpPr txBox="1"/>
          <p:nvPr/>
        </p:nvSpPr>
        <p:spPr bwMode="auto">
          <a:xfrm>
            <a:off x="684213" y="915988"/>
            <a:ext cx="7632700" cy="43926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68580" tIns="34290" rIns="68580" bIns="34290"/>
          <a:lstStyle/>
          <a:p>
            <a:pPr marL="257175" indent="-257175">
              <a:lnSpc>
                <a:spcPts val="28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6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array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(3,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(5,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57530" lvl="1" indent="-214630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源程序片段</a:t>
            </a:r>
            <a:endParaRPr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];</a:t>
            </a:r>
            <a:endParaRPr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57530" lvl="1" indent="-214630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三地址码</a:t>
            </a:r>
            <a:endParaRPr lang="en-US" altLang="zh-CN" sz="25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20        </a:t>
            </a:r>
            <a:endParaRPr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4        </a:t>
            </a:r>
            <a:endParaRPr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 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[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         </a:t>
            </a:r>
            <a:endParaRPr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zh-CN" altLang="en-US" sz="25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8038" y="2139950"/>
            <a:ext cx="4695825" cy="47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addr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*20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*4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5" name="组合 6"/>
          <p:cNvGrpSpPr/>
          <p:nvPr/>
        </p:nvGrpSpPr>
        <p:grpSpPr bwMode="auto">
          <a:xfrm>
            <a:off x="6372225" y="2616200"/>
            <a:ext cx="720725" cy="461963"/>
            <a:chOff x="3681830" y="3822828"/>
            <a:chExt cx="604382" cy="46136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681830" y="3910028"/>
              <a:ext cx="604382" cy="1585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3861548" y="3822828"/>
              <a:ext cx="371415" cy="461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6"/>
          <p:cNvGrpSpPr/>
          <p:nvPr/>
        </p:nvGrpSpPr>
        <p:grpSpPr bwMode="auto">
          <a:xfrm>
            <a:off x="7308850" y="2614613"/>
            <a:ext cx="719138" cy="461962"/>
            <a:chOff x="3681830" y="3822828"/>
            <a:chExt cx="604382" cy="46136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681830" y="3910027"/>
              <a:ext cx="604382" cy="1586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5"/>
            <p:cNvSpPr>
              <a:spLocks noChangeArrowheads="1"/>
            </p:cNvSpPr>
            <p:nvPr/>
          </p:nvSpPr>
          <p:spPr bwMode="auto">
            <a:xfrm>
              <a:off x="3860610" y="3822828"/>
              <a:ext cx="313532" cy="461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973138"/>
            <a:ext cx="5927725" cy="1670050"/>
          </a:xfrm>
        </p:spPr>
        <p:txBody>
          <a:bodyPr/>
          <a:lstStyle/>
          <a:p>
            <a:pPr marL="272415" indent="-272415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赋值语句的基本文法</a:t>
            </a:r>
            <a:endParaRPr lang="zh-CN" altLang="en-US" sz="2500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272415" indent="-272415" algn="just" eaLnBrk="1" hangingPunct="1">
              <a:lnSpc>
                <a:spcPts val="25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5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  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(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|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endParaRPr lang="en-US" altLang="zh-CN" sz="2000" b="1" i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5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id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] |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数组元素寻址的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006600" y="160338"/>
            <a:ext cx="5845175" cy="1096962"/>
          </a:xfrm>
          <a:prstGeom prst="rect">
            <a:avLst/>
          </a:prstGeom>
        </p:spPr>
        <p:txBody>
          <a:bodyPr lIns="68580" tIns="34290" rIns="68580" bIns="3429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2400" dirty="0"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25" y="3292475"/>
            <a:ext cx="4105275" cy="1741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73050" indent="-273050" eaLnBrk="1" hangingPunct="1">
              <a:lnSpc>
                <a:spcPts val="2000"/>
              </a:lnSpc>
              <a:spcBef>
                <a:spcPct val="15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的综合属性</a:t>
            </a:r>
            <a:endParaRPr lang="zh-CN" altLang="en-US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marL="575945" lvl="1" indent="-273050" eaLnBrk="1" hangingPunct="1">
              <a:lnSpc>
                <a:spcPts val="2000"/>
              </a:lnSpc>
              <a:spcBef>
                <a:spcPct val="15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6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生成的数组元素的类型</a:t>
            </a:r>
            <a:endParaRPr lang="zh-CN" altLang="en-US" sz="16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5945" lvl="1" indent="-273050" eaLnBrk="1" hangingPunct="1">
              <a:lnSpc>
                <a:spcPts val="2000"/>
              </a:lnSpc>
              <a:spcBef>
                <a:spcPct val="15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L.offset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：指示一个临时变量，该临时变量用于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累加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公式中的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30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× 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1600" b="1" i="1" baseline="-30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项，从而计算数组元素的偏移量</a:t>
            </a:r>
            <a:endParaRPr lang="en-US" altLang="zh-CN" sz="1600" b="1" i="1" baseline="-30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5945" lvl="1" indent="-273050" eaLnBrk="1" hangingPunct="1">
              <a:lnSpc>
                <a:spcPts val="2000"/>
              </a:lnSpc>
              <a:spcBef>
                <a:spcPct val="15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6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：数组名在符号表的入口地址</a:t>
            </a:r>
            <a:endParaRPr lang="zh-CN" altLang="en-US" sz="16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925" y="2497138"/>
            <a:ext cx="4684713" cy="722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 anchor="b"/>
          <a:lstStyle/>
          <a:p>
            <a:pPr marL="0" lvl="1" indent="0" eaLnBrk="1" hangingPunct="1">
              <a:lnSpc>
                <a:spcPts val="25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假设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array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(3,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(5,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(8,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) 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ts val="25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翻译语句片段“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5183188" y="2263775"/>
            <a:ext cx="1196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</a:t>
            </a:r>
            <a:endParaRPr lang="en-US" altLang="zh-CN" sz="1600" b="1" baseline="-25000">
              <a:solidFill>
                <a:srgbClr val="2D83F4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5205413" y="2030413"/>
            <a:ext cx="237648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6024563" y="1416050"/>
            <a:ext cx="22161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int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6853238" y="785813"/>
            <a:ext cx="11906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type=int</a:t>
            </a:r>
            <a:endParaRPr kumimoji="1" lang="zh-CN" altLang="en-US" sz="1600" b="1" i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5945188" y="1663700"/>
            <a:ext cx="18446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160+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61"/>
          <p:cNvSpPr>
            <a:spLocks noChangeArrowheads="1"/>
          </p:cNvSpPr>
          <p:nvPr/>
        </p:nvSpPr>
        <p:spPr bwMode="auto">
          <a:xfrm>
            <a:off x="6818313" y="1019175"/>
            <a:ext cx="22320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160+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32+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63"/>
          <p:cNvSpPr>
            <a:spLocks noChangeArrowheads="1"/>
          </p:cNvSpPr>
          <p:nvPr/>
        </p:nvSpPr>
        <p:spPr bwMode="auto">
          <a:xfrm>
            <a:off x="5235575" y="1854200"/>
            <a:ext cx="8636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64"/>
          <p:cNvSpPr>
            <a:spLocks noChangeArrowheads="1"/>
          </p:cNvSpPr>
          <p:nvPr/>
        </p:nvSpPr>
        <p:spPr bwMode="auto">
          <a:xfrm>
            <a:off x="6019800" y="1287463"/>
            <a:ext cx="8096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853238" y="660400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Line 67"/>
          <p:cNvSpPr>
            <a:spLocks noChangeShapeType="1"/>
          </p:cNvSpPr>
          <p:nvPr/>
        </p:nvSpPr>
        <p:spPr bwMode="auto">
          <a:xfrm>
            <a:off x="6416675" y="2355850"/>
            <a:ext cx="962025" cy="15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2" name="Line 68"/>
          <p:cNvSpPr>
            <a:spLocks noChangeShapeType="1"/>
          </p:cNvSpPr>
          <p:nvPr/>
        </p:nvSpPr>
        <p:spPr bwMode="auto">
          <a:xfrm>
            <a:off x="7339013" y="1665288"/>
            <a:ext cx="1635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4889500" y="2035175"/>
            <a:ext cx="690563" cy="822325"/>
            <a:chOff x="4716670" y="3278751"/>
            <a:chExt cx="690355" cy="821763"/>
          </a:xfrm>
        </p:grpSpPr>
        <p:sp>
          <p:nvSpPr>
            <p:cNvPr id="112702" name="Line 18"/>
            <p:cNvSpPr>
              <a:spLocks noChangeShapeType="1"/>
            </p:cNvSpPr>
            <p:nvPr/>
          </p:nvSpPr>
          <p:spPr bwMode="auto">
            <a:xfrm>
              <a:off x="4973777" y="3530155"/>
              <a:ext cx="433248" cy="2548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703" name="Rectangle 13"/>
            <p:cNvSpPr>
              <a:spLocks noChangeArrowheads="1"/>
            </p:cNvSpPr>
            <p:nvPr/>
          </p:nvSpPr>
          <p:spPr bwMode="auto">
            <a:xfrm>
              <a:off x="4788024" y="3278751"/>
              <a:ext cx="323745" cy="217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04" name="Line 17"/>
            <p:cNvSpPr>
              <a:spLocks noChangeShapeType="1"/>
            </p:cNvSpPr>
            <p:nvPr/>
          </p:nvSpPr>
          <p:spPr bwMode="auto">
            <a:xfrm flipH="1">
              <a:off x="4716670" y="3530156"/>
              <a:ext cx="193466" cy="570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82986" name="Rectangle 19"/>
          <p:cNvSpPr>
            <a:spLocks noChangeArrowheads="1"/>
          </p:cNvSpPr>
          <p:nvPr/>
        </p:nvSpPr>
        <p:spPr bwMode="auto">
          <a:xfrm>
            <a:off x="4751388" y="2940050"/>
            <a:ext cx="3971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id                  id                  id      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5172075" y="1546225"/>
            <a:ext cx="1508125" cy="866775"/>
            <a:chOff x="5172076" y="1546226"/>
            <a:chExt cx="1508917" cy="867156"/>
          </a:xfrm>
        </p:grpSpPr>
        <p:sp>
          <p:nvSpPr>
            <p:cNvPr id="112699" name="Line 14"/>
            <p:cNvSpPr>
              <a:spLocks noChangeShapeType="1"/>
            </p:cNvSpPr>
            <p:nvPr/>
          </p:nvSpPr>
          <p:spPr bwMode="auto">
            <a:xfrm>
              <a:off x="5973763" y="1789907"/>
              <a:ext cx="707230" cy="623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700" name="Rectangle 10"/>
            <p:cNvSpPr>
              <a:spLocks noChangeArrowheads="1"/>
            </p:cNvSpPr>
            <p:nvPr/>
          </p:nvSpPr>
          <p:spPr bwMode="auto">
            <a:xfrm>
              <a:off x="5772943" y="154622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01" name="Line 12"/>
            <p:cNvSpPr>
              <a:spLocks noChangeShapeType="1"/>
            </p:cNvSpPr>
            <p:nvPr/>
          </p:nvSpPr>
          <p:spPr bwMode="auto">
            <a:xfrm flipH="1">
              <a:off x="5172076" y="1810545"/>
              <a:ext cx="665162" cy="234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6181725" y="917575"/>
            <a:ext cx="1508125" cy="1404938"/>
            <a:chOff x="6182518" y="917576"/>
            <a:chExt cx="1507333" cy="1405306"/>
          </a:xfrm>
        </p:grpSpPr>
        <p:sp>
          <p:nvSpPr>
            <p:cNvPr id="112696" name="Rectangle 25"/>
            <p:cNvSpPr>
              <a:spLocks noChangeArrowheads="1"/>
            </p:cNvSpPr>
            <p:nvPr/>
          </p:nvSpPr>
          <p:spPr bwMode="auto">
            <a:xfrm>
              <a:off x="6652419" y="91757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697" name="Line 26"/>
            <p:cNvSpPr>
              <a:spLocks noChangeShapeType="1"/>
            </p:cNvSpPr>
            <p:nvPr/>
          </p:nvSpPr>
          <p:spPr bwMode="auto">
            <a:xfrm flipH="1">
              <a:off x="6182518" y="1171576"/>
              <a:ext cx="4984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698" name="Line 27"/>
            <p:cNvSpPr>
              <a:spLocks noChangeShapeType="1"/>
            </p:cNvSpPr>
            <p:nvPr/>
          </p:nvSpPr>
          <p:spPr bwMode="auto">
            <a:xfrm>
              <a:off x="6869907" y="1223964"/>
              <a:ext cx="819944" cy="10989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2195513" y="2851150"/>
            <a:ext cx="2232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6940550" y="1847850"/>
            <a:ext cx="69850" cy="30956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0"/>
          </p:cNvCxnSpPr>
          <p:nvPr/>
        </p:nvCxnSpPr>
        <p:spPr>
          <a:xfrm flipV="1">
            <a:off x="7132638" y="1193800"/>
            <a:ext cx="80962" cy="2222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751388" y="3130550"/>
            <a:ext cx="3494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 5"/>
          <p:cNvSpPr>
            <a:spLocks noChangeArrowheads="1"/>
          </p:cNvSpPr>
          <p:nvPr/>
        </p:nvSpPr>
        <p:spPr bwMode="auto">
          <a:xfrm>
            <a:off x="4397375" y="3681413"/>
            <a:ext cx="44513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1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5495925" y="2568575"/>
            <a:ext cx="2451100" cy="393700"/>
            <a:chOff x="5322942" y="2341100"/>
            <a:chExt cx="2450370" cy="394146"/>
          </a:xfrm>
        </p:grpSpPr>
        <p:sp>
          <p:nvSpPr>
            <p:cNvPr id="112690" name="Rectangle 53"/>
            <p:cNvSpPr>
              <a:spLocks noChangeArrowheads="1"/>
            </p:cNvSpPr>
            <p:nvPr/>
          </p:nvSpPr>
          <p:spPr bwMode="auto">
            <a:xfrm>
              <a:off x="5322942" y="2341100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691" name="Line 54"/>
            <p:cNvSpPr>
              <a:spLocks noChangeShapeType="1"/>
            </p:cNvSpPr>
            <p:nvPr/>
          </p:nvSpPr>
          <p:spPr bwMode="auto">
            <a:xfrm>
              <a:off x="5476867" y="2558649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692" name="Rectangle 53"/>
            <p:cNvSpPr>
              <a:spLocks noChangeArrowheads="1"/>
            </p:cNvSpPr>
            <p:nvPr/>
          </p:nvSpPr>
          <p:spPr bwMode="auto">
            <a:xfrm>
              <a:off x="6369447" y="2348633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693" name="Line 54"/>
            <p:cNvSpPr>
              <a:spLocks noChangeShapeType="1"/>
            </p:cNvSpPr>
            <p:nvPr/>
          </p:nvSpPr>
          <p:spPr bwMode="auto">
            <a:xfrm>
              <a:off x="6523372" y="2566182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694" name="Rectangle 53"/>
            <p:cNvSpPr>
              <a:spLocks noChangeArrowheads="1"/>
            </p:cNvSpPr>
            <p:nvPr/>
          </p:nvSpPr>
          <p:spPr bwMode="auto">
            <a:xfrm>
              <a:off x="7449567" y="2355726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695" name="Line 54"/>
            <p:cNvSpPr>
              <a:spLocks noChangeShapeType="1"/>
            </p:cNvSpPr>
            <p:nvPr/>
          </p:nvSpPr>
          <p:spPr bwMode="auto">
            <a:xfrm>
              <a:off x="7603492" y="2573275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59" name="Line 67"/>
          <p:cNvSpPr>
            <a:spLocks noChangeShapeType="1"/>
          </p:cNvSpPr>
          <p:nvPr/>
        </p:nvSpPr>
        <p:spPr bwMode="auto">
          <a:xfrm flipV="1">
            <a:off x="4745038" y="3519488"/>
            <a:ext cx="13636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889500" y="3571875"/>
            <a:ext cx="0" cy="2349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5580063" y="3571875"/>
            <a:ext cx="69850" cy="2349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15"/>
          <p:cNvGrpSpPr/>
          <p:nvPr/>
        </p:nvGrpSpPr>
        <p:grpSpPr bwMode="auto">
          <a:xfrm>
            <a:off x="4216400" y="4071938"/>
            <a:ext cx="2041525" cy="525462"/>
            <a:chOff x="3984539" y="2814638"/>
            <a:chExt cx="2042831" cy="525099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652480" y="2814638"/>
              <a:ext cx="37489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220404" y="3187442"/>
              <a:ext cx="576632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5797036" y="2833675"/>
              <a:ext cx="61952" cy="353767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13"/>
            <p:cNvSpPr>
              <a:spLocks noChangeArrowheads="1"/>
            </p:cNvSpPr>
            <p:nvPr/>
          </p:nvSpPr>
          <p:spPr bwMode="auto">
            <a:xfrm>
              <a:off x="3984539" y="2970106"/>
              <a:ext cx="1293052" cy="3696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b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dirty="0">
                <a:solidFill>
                  <a:srgbClr val="2D83F4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17"/>
          <p:cNvGrpSpPr/>
          <p:nvPr/>
        </p:nvGrpSpPr>
        <p:grpSpPr bwMode="auto">
          <a:xfrm>
            <a:off x="4784725" y="4048125"/>
            <a:ext cx="2362200" cy="836613"/>
            <a:chOff x="3701303" y="2814638"/>
            <a:chExt cx="2362448" cy="837623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5652546" y="2814638"/>
              <a:ext cx="411205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219112" y="3499677"/>
              <a:ext cx="576324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5795436" y="2833711"/>
              <a:ext cx="63507" cy="705701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85" name="矩形 21"/>
            <p:cNvSpPr>
              <a:spLocks noChangeArrowheads="1"/>
            </p:cNvSpPr>
            <p:nvPr/>
          </p:nvSpPr>
          <p:spPr bwMode="auto">
            <a:xfrm>
              <a:off x="3701303" y="3282820"/>
              <a:ext cx="1587095" cy="3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b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>
                <a:solidFill>
                  <a:srgbClr val="2D83F4"/>
                </a:solidFill>
              </a:endParaRPr>
            </a:p>
          </p:txBody>
        </p:sp>
      </p:grpSp>
      <p:grpSp>
        <p:nvGrpSpPr>
          <p:cNvPr id="58" name="组合 24"/>
          <p:cNvGrpSpPr/>
          <p:nvPr/>
        </p:nvGrpSpPr>
        <p:grpSpPr bwMode="auto">
          <a:xfrm>
            <a:off x="5281613" y="4048125"/>
            <a:ext cx="2819400" cy="1125538"/>
            <a:chOff x="3244566" y="2814638"/>
            <a:chExt cx="2819185" cy="1125234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5652619" y="2814638"/>
              <a:ext cx="411132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149421" y="3714508"/>
              <a:ext cx="576218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5747862" y="2833683"/>
              <a:ext cx="57146" cy="922089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81" name="矩形 28"/>
            <p:cNvSpPr>
              <a:spLocks noChangeArrowheads="1"/>
            </p:cNvSpPr>
            <p:nvPr/>
          </p:nvSpPr>
          <p:spPr bwMode="auto">
            <a:xfrm>
              <a:off x="3244566" y="3570597"/>
              <a:ext cx="1882389" cy="36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b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>
                <a:solidFill>
                  <a:srgbClr val="2D83F4"/>
                </a:solidFill>
              </a:endParaRPr>
            </a:p>
          </p:txBody>
        </p:sp>
      </p:grpSp>
      <p:cxnSp>
        <p:nvCxnSpPr>
          <p:cNvPr id="65" name="直接箭头连接符 64"/>
          <p:cNvCxnSpPr/>
          <p:nvPr/>
        </p:nvCxnSpPr>
        <p:spPr>
          <a:xfrm flipH="1">
            <a:off x="6518275" y="3513138"/>
            <a:ext cx="177800" cy="301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7418388" y="3492500"/>
            <a:ext cx="319087" cy="317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ine 67"/>
          <p:cNvSpPr>
            <a:spLocks noChangeShapeType="1"/>
          </p:cNvSpPr>
          <p:nvPr/>
        </p:nvSpPr>
        <p:spPr bwMode="auto">
          <a:xfrm flipV="1">
            <a:off x="6096000" y="3508375"/>
            <a:ext cx="9969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>
            <a:off x="7019925" y="3508375"/>
            <a:ext cx="122078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allAtOnce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82986" grpId="0"/>
      <p:bldP spid="6" grpId="0"/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82550" y="623888"/>
            <a:ext cx="6769100" cy="4675187"/>
          </a:xfrm>
        </p:spPr>
        <p:txBody>
          <a:bodyPr/>
          <a:lstStyle/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endParaRPr lang="en-US" altLang="zh-CN" sz="1500" i="1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zh-CN" altLang="en-US" sz="18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array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‘[’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‘]’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(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| id   	</a:t>
            </a:r>
            <a:endParaRPr lang="en-US" altLang="zh-CN" sz="18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	|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 array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‘[’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L.offset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‘]’ 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id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L.array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L.array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type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L.array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type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elem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L.offset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         	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L.offset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L.type.width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baseline="-300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L.array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 array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L.type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.type.elem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         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L.type.width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L.offset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L.offset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.offset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 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4868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数组元素寻址的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endParaRPr lang="en-US" altLang="zh-CN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0181" name="Rectangle 8"/>
          <p:cNvSpPr>
            <a:spLocks noChangeArrowheads="1"/>
          </p:cNvSpPr>
          <p:nvPr/>
        </p:nvSpPr>
        <p:spPr bwMode="auto">
          <a:xfrm>
            <a:off x="4535488" y="123825"/>
            <a:ext cx="4573587" cy="628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 anchor="b"/>
          <a:lstStyle/>
          <a:p>
            <a:pPr marL="0" lvl="1" indent="0" eaLnBrk="1" hangingPunct="1"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假设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array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(3,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(5,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(8,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) 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b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翻译语句片段“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64" name="Rectangle 20"/>
          <p:cNvSpPr>
            <a:spLocks noChangeArrowheads="1"/>
          </p:cNvSpPr>
          <p:nvPr/>
        </p:nvSpPr>
        <p:spPr bwMode="auto">
          <a:xfrm>
            <a:off x="5253038" y="3714750"/>
            <a:ext cx="1196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0" name="Rectangle 38"/>
          <p:cNvSpPr>
            <a:spLocks noChangeArrowheads="1"/>
          </p:cNvSpPr>
          <p:nvPr/>
        </p:nvSpPr>
        <p:spPr bwMode="auto">
          <a:xfrm>
            <a:off x="5275263" y="3500438"/>
            <a:ext cx="237648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1" name="Rectangle 39"/>
          <p:cNvSpPr>
            <a:spLocks noChangeArrowheads="1"/>
          </p:cNvSpPr>
          <p:nvPr/>
        </p:nvSpPr>
        <p:spPr bwMode="auto">
          <a:xfrm>
            <a:off x="6061075" y="2928938"/>
            <a:ext cx="22161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int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2" name="Rectangle 40"/>
          <p:cNvSpPr>
            <a:spLocks noChangeArrowheads="1"/>
          </p:cNvSpPr>
          <p:nvPr/>
        </p:nvSpPr>
        <p:spPr bwMode="auto">
          <a:xfrm>
            <a:off x="6983413" y="2249488"/>
            <a:ext cx="1189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type=int</a:t>
            </a:r>
            <a:endParaRPr kumimoji="1" lang="zh-CN" altLang="en-US" sz="1600" b="1" i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9" name="Rectangle 59"/>
          <p:cNvSpPr>
            <a:spLocks noChangeArrowheads="1"/>
          </p:cNvSpPr>
          <p:nvPr/>
        </p:nvSpPr>
        <p:spPr bwMode="auto">
          <a:xfrm>
            <a:off x="6061075" y="3143250"/>
            <a:ext cx="10985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0" name="Rectangle 61"/>
          <p:cNvSpPr>
            <a:spLocks noChangeArrowheads="1"/>
          </p:cNvSpPr>
          <p:nvPr/>
        </p:nvSpPr>
        <p:spPr bwMode="auto">
          <a:xfrm>
            <a:off x="6983413" y="2482850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1" name="Rectangle 62"/>
          <p:cNvSpPr>
            <a:spLocks noChangeArrowheads="1"/>
          </p:cNvSpPr>
          <p:nvPr/>
        </p:nvSpPr>
        <p:spPr bwMode="auto">
          <a:xfrm>
            <a:off x="6983413" y="1708150"/>
            <a:ext cx="8651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2" name="Rectangle 63"/>
          <p:cNvSpPr>
            <a:spLocks noChangeArrowheads="1"/>
          </p:cNvSpPr>
          <p:nvPr/>
        </p:nvSpPr>
        <p:spPr bwMode="auto">
          <a:xfrm>
            <a:off x="5305425" y="3357563"/>
            <a:ext cx="8636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3" name="Rectangle 64"/>
          <p:cNvSpPr>
            <a:spLocks noChangeArrowheads="1"/>
          </p:cNvSpPr>
          <p:nvPr/>
        </p:nvSpPr>
        <p:spPr bwMode="auto">
          <a:xfrm>
            <a:off x="6061075" y="2801938"/>
            <a:ext cx="8096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4" name="Rectangle 65"/>
          <p:cNvSpPr>
            <a:spLocks noChangeArrowheads="1"/>
          </p:cNvSpPr>
          <p:nvPr/>
        </p:nvSpPr>
        <p:spPr bwMode="auto">
          <a:xfrm>
            <a:off x="6983413" y="2051050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5" name="Line 66"/>
          <p:cNvSpPr>
            <a:spLocks noChangeShapeType="1"/>
          </p:cNvSpPr>
          <p:nvPr/>
        </p:nvSpPr>
        <p:spPr bwMode="auto">
          <a:xfrm flipV="1">
            <a:off x="6767513" y="484188"/>
            <a:ext cx="21415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886" name="Line 67"/>
          <p:cNvSpPr>
            <a:spLocks noChangeShapeType="1"/>
          </p:cNvSpPr>
          <p:nvPr/>
        </p:nvSpPr>
        <p:spPr bwMode="auto">
          <a:xfrm>
            <a:off x="6561138" y="3786188"/>
            <a:ext cx="962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887" name="Line 68"/>
          <p:cNvSpPr>
            <a:spLocks noChangeShapeType="1"/>
          </p:cNvSpPr>
          <p:nvPr/>
        </p:nvSpPr>
        <p:spPr bwMode="auto">
          <a:xfrm>
            <a:off x="7418388" y="3214688"/>
            <a:ext cx="1635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888" name="Rectangle 69"/>
          <p:cNvSpPr>
            <a:spLocks noChangeArrowheads="1"/>
          </p:cNvSpPr>
          <p:nvPr/>
        </p:nvSpPr>
        <p:spPr bwMode="auto">
          <a:xfrm>
            <a:off x="5672138" y="4130675"/>
            <a:ext cx="10874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9" name="Rectangle 70"/>
          <p:cNvSpPr>
            <a:spLocks noChangeArrowheads="1"/>
          </p:cNvSpPr>
          <p:nvPr/>
        </p:nvSpPr>
        <p:spPr bwMode="auto">
          <a:xfrm>
            <a:off x="6743700" y="4141788"/>
            <a:ext cx="8651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90" name="Rectangle 71"/>
          <p:cNvSpPr>
            <a:spLocks noChangeArrowheads="1"/>
          </p:cNvSpPr>
          <p:nvPr/>
        </p:nvSpPr>
        <p:spPr bwMode="auto">
          <a:xfrm>
            <a:off x="7867650" y="4165600"/>
            <a:ext cx="7493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91" name="Rectangle 24"/>
          <p:cNvSpPr>
            <a:spLocks noChangeArrowheads="1"/>
          </p:cNvSpPr>
          <p:nvPr/>
        </p:nvSpPr>
        <p:spPr bwMode="auto">
          <a:xfrm>
            <a:off x="7885113" y="1785938"/>
            <a:ext cx="1122362" cy="17938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三地址码</a:t>
            </a:r>
            <a:endParaRPr lang="en-US" altLang="zh-CN" sz="16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i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i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1600" b="1" baseline="-25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i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en-US" altLang="zh-CN" sz="1600" b="1" baseline="-25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a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4710" name="矩形 2"/>
          <p:cNvSpPr>
            <a:spLocks noChangeArrowheads="1"/>
          </p:cNvSpPr>
          <p:nvPr/>
        </p:nvSpPr>
        <p:spPr bwMode="auto">
          <a:xfrm>
            <a:off x="3779838" y="2254250"/>
            <a:ext cx="2198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1160" name="矩形 5"/>
          <p:cNvSpPr>
            <a:spLocks noChangeArrowheads="1"/>
          </p:cNvSpPr>
          <p:nvPr/>
        </p:nvSpPr>
        <p:spPr bwMode="auto">
          <a:xfrm>
            <a:off x="4156075" y="754063"/>
            <a:ext cx="50244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1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addr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=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7050088" y="1146175"/>
            <a:ext cx="604837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5"/>
          <p:cNvSpPr>
            <a:spLocks noChangeArrowheads="1"/>
          </p:cNvSpPr>
          <p:nvPr/>
        </p:nvSpPr>
        <p:spPr bwMode="auto">
          <a:xfrm>
            <a:off x="7229475" y="1058863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1600">
              <a:solidFill>
                <a:srgbClr val="2D83F4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7756525" y="1146175"/>
            <a:ext cx="604838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"/>
          <p:cNvSpPr>
            <a:spLocks noChangeArrowheads="1"/>
          </p:cNvSpPr>
          <p:nvPr/>
        </p:nvSpPr>
        <p:spPr bwMode="auto">
          <a:xfrm>
            <a:off x="7935913" y="1058863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1600">
              <a:solidFill>
                <a:srgbClr val="2D83F4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8448675" y="1146175"/>
            <a:ext cx="604838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"/>
          <p:cNvSpPr>
            <a:spLocks noChangeArrowheads="1"/>
          </p:cNvSpPr>
          <p:nvPr/>
        </p:nvSpPr>
        <p:spPr bwMode="auto">
          <a:xfrm>
            <a:off x="8628063" y="1058863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zh-CN" altLang="en-US" sz="1600">
              <a:solidFill>
                <a:srgbClr val="2D83F4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 bwMode="auto">
          <a:xfrm>
            <a:off x="4953000" y="3549650"/>
            <a:ext cx="690563" cy="822325"/>
            <a:chOff x="4716670" y="3278751"/>
            <a:chExt cx="690355" cy="821763"/>
          </a:xfrm>
        </p:grpSpPr>
        <p:sp>
          <p:nvSpPr>
            <p:cNvPr id="114743" name="Line 18"/>
            <p:cNvSpPr>
              <a:spLocks noChangeShapeType="1"/>
            </p:cNvSpPr>
            <p:nvPr/>
          </p:nvSpPr>
          <p:spPr bwMode="auto">
            <a:xfrm>
              <a:off x="4973777" y="3530155"/>
              <a:ext cx="433248" cy="2548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44" name="Rectangle 13"/>
            <p:cNvSpPr>
              <a:spLocks noChangeArrowheads="1"/>
            </p:cNvSpPr>
            <p:nvPr/>
          </p:nvSpPr>
          <p:spPr bwMode="auto">
            <a:xfrm>
              <a:off x="4788024" y="3278751"/>
              <a:ext cx="323745" cy="217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45" name="Line 17"/>
            <p:cNvSpPr>
              <a:spLocks noChangeShapeType="1"/>
            </p:cNvSpPr>
            <p:nvPr/>
          </p:nvSpPr>
          <p:spPr bwMode="auto">
            <a:xfrm flipH="1">
              <a:off x="4716670" y="3530156"/>
              <a:ext cx="193466" cy="570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4814888" y="4454525"/>
            <a:ext cx="3971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id                  id                  id      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 bwMode="auto">
          <a:xfrm>
            <a:off x="5235575" y="3062288"/>
            <a:ext cx="1508125" cy="866775"/>
            <a:chOff x="5172076" y="1546226"/>
            <a:chExt cx="1508917" cy="867156"/>
          </a:xfrm>
        </p:grpSpPr>
        <p:sp>
          <p:nvSpPr>
            <p:cNvPr id="114740" name="Line 14"/>
            <p:cNvSpPr>
              <a:spLocks noChangeShapeType="1"/>
            </p:cNvSpPr>
            <p:nvPr/>
          </p:nvSpPr>
          <p:spPr bwMode="auto">
            <a:xfrm>
              <a:off x="5973763" y="1789907"/>
              <a:ext cx="707230" cy="623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41" name="Rectangle 10"/>
            <p:cNvSpPr>
              <a:spLocks noChangeArrowheads="1"/>
            </p:cNvSpPr>
            <p:nvPr/>
          </p:nvSpPr>
          <p:spPr bwMode="auto">
            <a:xfrm>
              <a:off x="5772943" y="154622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42" name="Line 12"/>
            <p:cNvSpPr>
              <a:spLocks noChangeShapeType="1"/>
            </p:cNvSpPr>
            <p:nvPr/>
          </p:nvSpPr>
          <p:spPr bwMode="auto">
            <a:xfrm flipH="1">
              <a:off x="5172076" y="1810545"/>
              <a:ext cx="665162" cy="234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6245225" y="2433638"/>
            <a:ext cx="1508125" cy="1404937"/>
            <a:chOff x="6182518" y="917576"/>
            <a:chExt cx="1507333" cy="1405306"/>
          </a:xfrm>
        </p:grpSpPr>
        <p:sp>
          <p:nvSpPr>
            <p:cNvPr id="114737" name="Rectangle 25"/>
            <p:cNvSpPr>
              <a:spLocks noChangeArrowheads="1"/>
            </p:cNvSpPr>
            <p:nvPr/>
          </p:nvSpPr>
          <p:spPr bwMode="auto">
            <a:xfrm>
              <a:off x="6652419" y="91757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38" name="Line 26"/>
            <p:cNvSpPr>
              <a:spLocks noChangeShapeType="1"/>
            </p:cNvSpPr>
            <p:nvPr/>
          </p:nvSpPr>
          <p:spPr bwMode="auto">
            <a:xfrm flipH="1">
              <a:off x="6182518" y="1171576"/>
              <a:ext cx="4984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39" name="Line 27"/>
            <p:cNvSpPr>
              <a:spLocks noChangeShapeType="1"/>
            </p:cNvSpPr>
            <p:nvPr/>
          </p:nvSpPr>
          <p:spPr bwMode="auto">
            <a:xfrm>
              <a:off x="6869907" y="1223964"/>
              <a:ext cx="819944" cy="10989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4814888" y="4645025"/>
            <a:ext cx="3494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>
              <a:solidFill>
                <a:srgbClr val="0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1" name="组合 70"/>
          <p:cNvGrpSpPr/>
          <p:nvPr/>
        </p:nvGrpSpPr>
        <p:grpSpPr bwMode="auto">
          <a:xfrm>
            <a:off x="5559425" y="4083050"/>
            <a:ext cx="2451100" cy="393700"/>
            <a:chOff x="5322942" y="2341100"/>
            <a:chExt cx="2450370" cy="394146"/>
          </a:xfrm>
        </p:grpSpPr>
        <p:sp>
          <p:nvSpPr>
            <p:cNvPr id="114731" name="Rectangle 53"/>
            <p:cNvSpPr>
              <a:spLocks noChangeArrowheads="1"/>
            </p:cNvSpPr>
            <p:nvPr/>
          </p:nvSpPr>
          <p:spPr bwMode="auto">
            <a:xfrm>
              <a:off x="5322942" y="2341100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2" name="Line 54"/>
            <p:cNvSpPr>
              <a:spLocks noChangeShapeType="1"/>
            </p:cNvSpPr>
            <p:nvPr/>
          </p:nvSpPr>
          <p:spPr bwMode="auto">
            <a:xfrm>
              <a:off x="5476867" y="2558649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33" name="Rectangle 53"/>
            <p:cNvSpPr>
              <a:spLocks noChangeArrowheads="1"/>
            </p:cNvSpPr>
            <p:nvPr/>
          </p:nvSpPr>
          <p:spPr bwMode="auto">
            <a:xfrm>
              <a:off x="6369447" y="2348633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4" name="Line 54"/>
            <p:cNvSpPr>
              <a:spLocks noChangeShapeType="1"/>
            </p:cNvSpPr>
            <p:nvPr/>
          </p:nvSpPr>
          <p:spPr bwMode="auto">
            <a:xfrm>
              <a:off x="6523372" y="2566182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35" name="Rectangle 53"/>
            <p:cNvSpPr>
              <a:spLocks noChangeArrowheads="1"/>
            </p:cNvSpPr>
            <p:nvPr/>
          </p:nvSpPr>
          <p:spPr bwMode="auto">
            <a:xfrm>
              <a:off x="7449567" y="2355726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6" name="Line 54"/>
            <p:cNvSpPr>
              <a:spLocks noChangeShapeType="1"/>
            </p:cNvSpPr>
            <p:nvPr/>
          </p:nvSpPr>
          <p:spPr bwMode="auto">
            <a:xfrm>
              <a:off x="7603492" y="2573275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78" name="Line 67"/>
          <p:cNvSpPr>
            <a:spLocks noChangeShapeType="1"/>
          </p:cNvSpPr>
          <p:nvPr/>
        </p:nvSpPr>
        <p:spPr bwMode="auto">
          <a:xfrm flipV="1">
            <a:off x="4745038" y="5030788"/>
            <a:ext cx="13636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9" name="Line 67"/>
          <p:cNvSpPr>
            <a:spLocks noChangeShapeType="1"/>
          </p:cNvSpPr>
          <p:nvPr/>
        </p:nvSpPr>
        <p:spPr bwMode="auto">
          <a:xfrm flipV="1">
            <a:off x="6096000" y="5019675"/>
            <a:ext cx="9969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0" name="Line 67"/>
          <p:cNvSpPr>
            <a:spLocks noChangeShapeType="1"/>
          </p:cNvSpPr>
          <p:nvPr/>
        </p:nvSpPr>
        <p:spPr bwMode="auto">
          <a:xfrm>
            <a:off x="7019925" y="5019675"/>
            <a:ext cx="122078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6767513" y="1708150"/>
            <a:ext cx="323850" cy="687388"/>
            <a:chOff x="6768220" y="1708150"/>
            <a:chExt cx="323912" cy="687423"/>
          </a:xfrm>
        </p:grpSpPr>
        <p:sp>
          <p:nvSpPr>
            <p:cNvPr id="114729" name="Rectangle 9"/>
            <p:cNvSpPr>
              <a:spLocks noChangeArrowheads="1"/>
            </p:cNvSpPr>
            <p:nvPr/>
          </p:nvSpPr>
          <p:spPr bwMode="auto">
            <a:xfrm>
              <a:off x="6768220" y="1708150"/>
              <a:ext cx="323912" cy="269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30" name="Line 11"/>
            <p:cNvSpPr>
              <a:spLocks noChangeShapeType="1"/>
            </p:cNvSpPr>
            <p:nvPr/>
          </p:nvSpPr>
          <p:spPr bwMode="auto">
            <a:xfrm>
              <a:off x="6930176" y="1909773"/>
              <a:ext cx="0" cy="4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8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8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8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8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78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78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78864" grpId="0"/>
      <p:bldP spid="78870" grpId="0"/>
      <p:bldP spid="78871" grpId="0"/>
      <p:bldP spid="78872" grpId="0"/>
      <p:bldP spid="78879" grpId="0"/>
      <p:bldP spid="78880" grpId="0"/>
      <p:bldP spid="78881" grpId="0"/>
      <p:bldP spid="78882" grpId="0"/>
      <p:bldP spid="78883" grpId="0"/>
      <p:bldP spid="78884" grpId="0"/>
      <p:bldP spid="78888" grpId="0"/>
      <p:bldP spid="78889" grpId="0"/>
      <p:bldP spid="78890" grpId="0"/>
      <p:bldP spid="78891" grpId="0" animBg="1" build="allAtOnce"/>
      <p:bldP spid="91160" grpId="0"/>
      <p:bldP spid="48" grpId="0"/>
      <p:bldP spid="54" grpId="0"/>
      <p:bldP spid="57" grpId="0"/>
      <p:bldP spid="61" grpId="0"/>
      <p:bldP spid="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8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en-US" altLang="zh-CN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0181" name="Rectangle 8"/>
          <p:cNvSpPr>
            <a:spLocks noChangeArrowheads="1"/>
          </p:cNvSpPr>
          <p:nvPr/>
        </p:nvSpPr>
        <p:spPr bwMode="auto">
          <a:xfrm>
            <a:off x="4535489" y="123825"/>
            <a:ext cx="4573587" cy="628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 anchor="b"/>
          <a:lstStyle/>
          <a:p>
            <a:pPr marL="0" lvl="1" indent="0" defTabSz="914400" eaLnBrk="1" hangingPunct="1"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假设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array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(3,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(5,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(8,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) 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b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翻译语句片段“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64" name="Rectangle 20"/>
          <p:cNvSpPr>
            <a:spLocks noChangeArrowheads="1"/>
          </p:cNvSpPr>
          <p:nvPr/>
        </p:nvSpPr>
        <p:spPr bwMode="auto">
          <a:xfrm>
            <a:off x="5253039" y="3714751"/>
            <a:ext cx="1196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0" name="Rectangle 38"/>
          <p:cNvSpPr>
            <a:spLocks noChangeArrowheads="1"/>
          </p:cNvSpPr>
          <p:nvPr/>
        </p:nvSpPr>
        <p:spPr bwMode="auto">
          <a:xfrm>
            <a:off x="5275263" y="3500438"/>
            <a:ext cx="2376292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array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1600" b="1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1" name="Rectangle 39"/>
          <p:cNvSpPr>
            <a:spLocks noChangeArrowheads="1"/>
          </p:cNvSpPr>
          <p:nvPr/>
        </p:nvSpPr>
        <p:spPr bwMode="auto">
          <a:xfrm>
            <a:off x="6061075" y="2928938"/>
            <a:ext cx="2216150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8,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int 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1600" b="1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2" name="Rectangle 40"/>
          <p:cNvSpPr>
            <a:spLocks noChangeArrowheads="1"/>
          </p:cNvSpPr>
          <p:nvPr/>
        </p:nvSpPr>
        <p:spPr bwMode="auto">
          <a:xfrm>
            <a:off x="6983414" y="2249488"/>
            <a:ext cx="1189037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type=int</a:t>
            </a:r>
            <a:endParaRPr kumimoji="1" lang="zh-CN" altLang="en-US" sz="1600" b="1" i="1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9" name="Rectangle 59"/>
          <p:cNvSpPr>
            <a:spLocks noChangeArrowheads="1"/>
          </p:cNvSpPr>
          <p:nvPr/>
        </p:nvSpPr>
        <p:spPr bwMode="auto">
          <a:xfrm>
            <a:off x="6061076" y="3143251"/>
            <a:ext cx="10985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0" name="Rectangle 61"/>
          <p:cNvSpPr>
            <a:spLocks noChangeArrowheads="1"/>
          </p:cNvSpPr>
          <p:nvPr/>
        </p:nvSpPr>
        <p:spPr bwMode="auto">
          <a:xfrm>
            <a:off x="6983414" y="2482851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1" name="Rectangle 62"/>
          <p:cNvSpPr>
            <a:spLocks noChangeArrowheads="1"/>
          </p:cNvSpPr>
          <p:nvPr/>
        </p:nvSpPr>
        <p:spPr bwMode="auto">
          <a:xfrm>
            <a:off x="6983414" y="1708150"/>
            <a:ext cx="8651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2" name="Rectangle 63"/>
          <p:cNvSpPr>
            <a:spLocks noChangeArrowheads="1"/>
          </p:cNvSpPr>
          <p:nvPr/>
        </p:nvSpPr>
        <p:spPr bwMode="auto">
          <a:xfrm>
            <a:off x="5305426" y="3357564"/>
            <a:ext cx="8636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3" name="Rectangle 64"/>
          <p:cNvSpPr>
            <a:spLocks noChangeArrowheads="1"/>
          </p:cNvSpPr>
          <p:nvPr/>
        </p:nvSpPr>
        <p:spPr bwMode="auto">
          <a:xfrm>
            <a:off x="6061076" y="2801939"/>
            <a:ext cx="8096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4" name="Rectangle 65"/>
          <p:cNvSpPr>
            <a:spLocks noChangeArrowheads="1"/>
          </p:cNvSpPr>
          <p:nvPr/>
        </p:nvSpPr>
        <p:spPr bwMode="auto">
          <a:xfrm>
            <a:off x="6983414" y="2051051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5" name="Line 66"/>
          <p:cNvSpPr>
            <a:spLocks noChangeShapeType="1"/>
          </p:cNvSpPr>
          <p:nvPr/>
        </p:nvSpPr>
        <p:spPr bwMode="auto">
          <a:xfrm flipV="1">
            <a:off x="6767514" y="484188"/>
            <a:ext cx="21415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8886" name="Line 67"/>
          <p:cNvSpPr>
            <a:spLocks noChangeShapeType="1"/>
          </p:cNvSpPr>
          <p:nvPr/>
        </p:nvSpPr>
        <p:spPr bwMode="auto">
          <a:xfrm>
            <a:off x="6561139" y="3786188"/>
            <a:ext cx="962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8887" name="Line 68"/>
          <p:cNvSpPr>
            <a:spLocks noChangeShapeType="1"/>
          </p:cNvSpPr>
          <p:nvPr/>
        </p:nvSpPr>
        <p:spPr bwMode="auto">
          <a:xfrm>
            <a:off x="7418388" y="3214688"/>
            <a:ext cx="1635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8888" name="Rectangle 69"/>
          <p:cNvSpPr>
            <a:spLocks noChangeArrowheads="1"/>
          </p:cNvSpPr>
          <p:nvPr/>
        </p:nvSpPr>
        <p:spPr bwMode="auto">
          <a:xfrm>
            <a:off x="5672138" y="4130676"/>
            <a:ext cx="10874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lang="en-US" altLang="zh-CN" sz="1600" b="1" i="1" dirty="0" err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</a:t>
            </a: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=i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9" name="Rectangle 70"/>
          <p:cNvSpPr>
            <a:spLocks noChangeArrowheads="1"/>
          </p:cNvSpPr>
          <p:nvPr/>
        </p:nvSpPr>
        <p:spPr bwMode="auto">
          <a:xfrm>
            <a:off x="6743700" y="4141789"/>
            <a:ext cx="8651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90" name="Rectangle 71"/>
          <p:cNvSpPr>
            <a:spLocks noChangeArrowheads="1"/>
          </p:cNvSpPr>
          <p:nvPr/>
        </p:nvSpPr>
        <p:spPr bwMode="auto">
          <a:xfrm>
            <a:off x="7867651" y="4165601"/>
            <a:ext cx="7493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94" name="矩形 2"/>
          <p:cNvSpPr>
            <a:spLocks noChangeArrowheads="1"/>
          </p:cNvSpPr>
          <p:nvPr/>
        </p:nvSpPr>
        <p:spPr bwMode="auto">
          <a:xfrm>
            <a:off x="3779839" y="2254250"/>
            <a:ext cx="21986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endParaRPr lang="zh-CN" altLang="en-US" sz="16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1160" name="矩形 5"/>
          <p:cNvSpPr>
            <a:spLocks noChangeArrowheads="1"/>
          </p:cNvSpPr>
          <p:nvPr/>
        </p:nvSpPr>
        <p:spPr bwMode="auto">
          <a:xfrm>
            <a:off x="4156076" y="754063"/>
            <a:ext cx="5024132" cy="3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1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01625" lvl="1" indent="0" defTabSz="914400" eaLnBrk="1" hangingPunct="1">
              <a:lnSpc>
                <a:spcPts val="2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addr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=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7050089" y="1146176"/>
            <a:ext cx="604837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5"/>
          <p:cNvSpPr>
            <a:spLocks noChangeArrowheads="1"/>
          </p:cNvSpPr>
          <p:nvPr/>
        </p:nvSpPr>
        <p:spPr bwMode="auto">
          <a:xfrm>
            <a:off x="7229475" y="105886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r>
              <a:rPr lang="en-US" altLang="zh-CN" sz="16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1600" dirty="0">
              <a:solidFill>
                <a:srgbClr val="2D83F4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7756525" y="1146176"/>
            <a:ext cx="604838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"/>
          <p:cNvSpPr>
            <a:spLocks noChangeArrowheads="1"/>
          </p:cNvSpPr>
          <p:nvPr/>
        </p:nvSpPr>
        <p:spPr bwMode="auto">
          <a:xfrm>
            <a:off x="7935913" y="105886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1600">
              <a:solidFill>
                <a:srgbClr val="2D83F4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8448676" y="1146176"/>
            <a:ext cx="604838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"/>
          <p:cNvSpPr>
            <a:spLocks noChangeArrowheads="1"/>
          </p:cNvSpPr>
          <p:nvPr/>
        </p:nvSpPr>
        <p:spPr bwMode="auto">
          <a:xfrm>
            <a:off x="8628063" y="105886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r>
              <a:rPr lang="en-US" altLang="zh-CN" sz="16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rgbClr val="2D83F4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 bwMode="auto">
          <a:xfrm>
            <a:off x="4953001" y="3549651"/>
            <a:ext cx="690563" cy="822325"/>
            <a:chOff x="4716670" y="3278751"/>
            <a:chExt cx="690355" cy="821763"/>
          </a:xfrm>
        </p:grpSpPr>
        <p:sp>
          <p:nvSpPr>
            <p:cNvPr id="28727" name="Line 18"/>
            <p:cNvSpPr>
              <a:spLocks noChangeShapeType="1"/>
            </p:cNvSpPr>
            <p:nvPr/>
          </p:nvSpPr>
          <p:spPr bwMode="auto">
            <a:xfrm>
              <a:off x="4973777" y="3530155"/>
              <a:ext cx="433248" cy="2548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728" name="Rectangle 13"/>
            <p:cNvSpPr>
              <a:spLocks noChangeArrowheads="1"/>
            </p:cNvSpPr>
            <p:nvPr/>
          </p:nvSpPr>
          <p:spPr bwMode="auto">
            <a:xfrm>
              <a:off x="4788024" y="3278751"/>
              <a:ext cx="323745" cy="217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29" name="Line 17"/>
            <p:cNvSpPr>
              <a:spLocks noChangeShapeType="1"/>
            </p:cNvSpPr>
            <p:nvPr/>
          </p:nvSpPr>
          <p:spPr bwMode="auto">
            <a:xfrm flipH="1">
              <a:off x="4716670" y="3530156"/>
              <a:ext cx="193466" cy="570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4814888" y="4454525"/>
            <a:ext cx="3971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id                  id                  id      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 bwMode="auto">
          <a:xfrm>
            <a:off x="5235576" y="3062288"/>
            <a:ext cx="1508125" cy="866775"/>
            <a:chOff x="5172076" y="1546226"/>
            <a:chExt cx="1508917" cy="867156"/>
          </a:xfrm>
        </p:grpSpPr>
        <p:sp>
          <p:nvSpPr>
            <p:cNvPr id="28724" name="Line 14"/>
            <p:cNvSpPr>
              <a:spLocks noChangeShapeType="1"/>
            </p:cNvSpPr>
            <p:nvPr/>
          </p:nvSpPr>
          <p:spPr bwMode="auto">
            <a:xfrm>
              <a:off x="5973763" y="1789907"/>
              <a:ext cx="707230" cy="623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725" name="Rectangle 10"/>
            <p:cNvSpPr>
              <a:spLocks noChangeArrowheads="1"/>
            </p:cNvSpPr>
            <p:nvPr/>
          </p:nvSpPr>
          <p:spPr bwMode="auto">
            <a:xfrm>
              <a:off x="5772943" y="154622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26" name="Line 12"/>
            <p:cNvSpPr>
              <a:spLocks noChangeShapeType="1"/>
            </p:cNvSpPr>
            <p:nvPr/>
          </p:nvSpPr>
          <p:spPr bwMode="auto">
            <a:xfrm flipH="1">
              <a:off x="5172076" y="1810545"/>
              <a:ext cx="665162" cy="234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6245226" y="2433639"/>
            <a:ext cx="1508125" cy="1404937"/>
            <a:chOff x="6182518" y="917576"/>
            <a:chExt cx="1507333" cy="1405306"/>
          </a:xfrm>
        </p:grpSpPr>
        <p:sp>
          <p:nvSpPr>
            <p:cNvPr id="28721" name="Rectangle 25"/>
            <p:cNvSpPr>
              <a:spLocks noChangeArrowheads="1"/>
            </p:cNvSpPr>
            <p:nvPr/>
          </p:nvSpPr>
          <p:spPr bwMode="auto">
            <a:xfrm>
              <a:off x="6652419" y="91757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22" name="Line 26"/>
            <p:cNvSpPr>
              <a:spLocks noChangeShapeType="1"/>
            </p:cNvSpPr>
            <p:nvPr/>
          </p:nvSpPr>
          <p:spPr bwMode="auto">
            <a:xfrm flipH="1">
              <a:off x="6182518" y="1171576"/>
              <a:ext cx="4984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723" name="Line 27"/>
            <p:cNvSpPr>
              <a:spLocks noChangeShapeType="1"/>
            </p:cNvSpPr>
            <p:nvPr/>
          </p:nvSpPr>
          <p:spPr bwMode="auto">
            <a:xfrm>
              <a:off x="6869907" y="1223964"/>
              <a:ext cx="819944" cy="10989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4814888" y="4645026"/>
            <a:ext cx="3493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>
              <a:solidFill>
                <a:srgbClr val="0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1" name="组合 70"/>
          <p:cNvGrpSpPr/>
          <p:nvPr/>
        </p:nvGrpSpPr>
        <p:grpSpPr bwMode="auto">
          <a:xfrm>
            <a:off x="5559426" y="4083051"/>
            <a:ext cx="2451100" cy="393700"/>
            <a:chOff x="5322942" y="2341100"/>
            <a:chExt cx="2450370" cy="394146"/>
          </a:xfrm>
        </p:grpSpPr>
        <p:sp>
          <p:nvSpPr>
            <p:cNvPr id="28715" name="Rectangle 53"/>
            <p:cNvSpPr>
              <a:spLocks noChangeArrowheads="1"/>
            </p:cNvSpPr>
            <p:nvPr/>
          </p:nvSpPr>
          <p:spPr bwMode="auto">
            <a:xfrm>
              <a:off x="5322942" y="2341100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6" name="Line 54"/>
            <p:cNvSpPr>
              <a:spLocks noChangeShapeType="1"/>
            </p:cNvSpPr>
            <p:nvPr/>
          </p:nvSpPr>
          <p:spPr bwMode="auto">
            <a:xfrm>
              <a:off x="5476867" y="2558649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717" name="Rectangle 53"/>
            <p:cNvSpPr>
              <a:spLocks noChangeArrowheads="1"/>
            </p:cNvSpPr>
            <p:nvPr/>
          </p:nvSpPr>
          <p:spPr bwMode="auto">
            <a:xfrm>
              <a:off x="6369447" y="2348633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8" name="Line 54"/>
            <p:cNvSpPr>
              <a:spLocks noChangeShapeType="1"/>
            </p:cNvSpPr>
            <p:nvPr/>
          </p:nvSpPr>
          <p:spPr bwMode="auto">
            <a:xfrm>
              <a:off x="6523372" y="2566182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719" name="Rectangle 53"/>
            <p:cNvSpPr>
              <a:spLocks noChangeArrowheads="1"/>
            </p:cNvSpPr>
            <p:nvPr/>
          </p:nvSpPr>
          <p:spPr bwMode="auto">
            <a:xfrm>
              <a:off x="7449567" y="2355726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20" name="Line 54"/>
            <p:cNvSpPr>
              <a:spLocks noChangeShapeType="1"/>
            </p:cNvSpPr>
            <p:nvPr/>
          </p:nvSpPr>
          <p:spPr bwMode="auto">
            <a:xfrm>
              <a:off x="7603492" y="2573275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8" name="Line 67"/>
          <p:cNvSpPr>
            <a:spLocks noChangeShapeType="1"/>
          </p:cNvSpPr>
          <p:nvPr/>
        </p:nvSpPr>
        <p:spPr bwMode="auto">
          <a:xfrm flipV="1">
            <a:off x="4745038" y="5030788"/>
            <a:ext cx="13636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Line 67"/>
          <p:cNvSpPr>
            <a:spLocks noChangeShapeType="1"/>
          </p:cNvSpPr>
          <p:nvPr/>
        </p:nvSpPr>
        <p:spPr bwMode="auto">
          <a:xfrm flipV="1">
            <a:off x="6096001" y="5019675"/>
            <a:ext cx="9969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0" name="Line 67"/>
          <p:cNvSpPr>
            <a:spLocks noChangeShapeType="1"/>
          </p:cNvSpPr>
          <p:nvPr/>
        </p:nvSpPr>
        <p:spPr bwMode="auto">
          <a:xfrm>
            <a:off x="7019925" y="5019675"/>
            <a:ext cx="122078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6767513" y="1708151"/>
            <a:ext cx="323850" cy="687388"/>
            <a:chOff x="6768220" y="1708150"/>
            <a:chExt cx="323912" cy="687423"/>
          </a:xfrm>
        </p:grpSpPr>
        <p:sp>
          <p:nvSpPr>
            <p:cNvPr id="28713" name="Rectangle 9"/>
            <p:cNvSpPr>
              <a:spLocks noChangeArrowheads="1"/>
            </p:cNvSpPr>
            <p:nvPr/>
          </p:nvSpPr>
          <p:spPr bwMode="auto">
            <a:xfrm>
              <a:off x="6768220" y="1708150"/>
              <a:ext cx="323912" cy="269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14" name="Line 11"/>
            <p:cNvSpPr>
              <a:spLocks noChangeShapeType="1"/>
            </p:cNvSpPr>
            <p:nvPr/>
          </p:nvSpPr>
          <p:spPr bwMode="auto">
            <a:xfrm>
              <a:off x="6930176" y="1909773"/>
              <a:ext cx="0" cy="4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8960" y="2534510"/>
            <a:ext cx="2770584" cy="2257425"/>
            <a:chOff x="516676" y="3434220"/>
            <a:chExt cx="3694112" cy="3009900"/>
          </a:xfrm>
        </p:grpSpPr>
        <p:sp>
          <p:nvSpPr>
            <p:cNvPr id="105" name="Rectangle 80"/>
            <p:cNvSpPr>
              <a:spLocks noChangeArrowheads="1"/>
            </p:cNvSpPr>
            <p:nvPr/>
          </p:nvSpPr>
          <p:spPr bwMode="auto">
            <a:xfrm>
              <a:off x="792901" y="4197807"/>
              <a:ext cx="855662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1435" tIns="25718" rIns="51435" bIns="25718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lang="en-US" altLang="zh-CN" sz="1200" b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200" b="1" i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CN" sz="12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685800" eaLnBrk="1" fontAlgn="auto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width</a:t>
              </a:r>
              <a:r>
                <a:rPr lang="en-US" altLang="zh-CN" sz="1200" b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en-US" altLang="zh-CN" sz="12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96"/>
            <p:cNvSpPr>
              <a:spLocks noChangeArrowheads="1"/>
            </p:cNvSpPr>
            <p:nvPr/>
          </p:nvSpPr>
          <p:spPr bwMode="auto">
            <a:xfrm>
              <a:off x="2210538" y="4156532"/>
              <a:ext cx="200025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1435" tIns="25718" rIns="51435" bIns="25718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(5, </a:t>
              </a: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(8,</a:t>
              </a: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))</a:t>
              </a:r>
              <a:endParaRPr lang="en-US" altLang="zh-CN" sz="12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685800" eaLnBrk="1" fontAlgn="auto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width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=160</a:t>
              </a:r>
              <a:endParaRPr lang="en-US" altLang="zh-CN" sz="12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7" name="组合 3"/>
            <p:cNvGrpSpPr/>
            <p:nvPr/>
          </p:nvGrpSpPr>
          <p:grpSpPr bwMode="auto">
            <a:xfrm>
              <a:off x="570652" y="3489782"/>
              <a:ext cx="1674210" cy="917575"/>
              <a:chOff x="5087243" y="3429000"/>
              <a:chExt cx="2232720" cy="1223963"/>
            </a:xfrm>
          </p:grpSpPr>
          <p:sp>
            <p:nvSpPr>
              <p:cNvPr id="108" name="Rectangle 74"/>
              <p:cNvSpPr>
                <a:spLocks noChangeArrowheads="1"/>
              </p:cNvSpPr>
              <p:nvPr/>
            </p:nvSpPr>
            <p:spPr bwMode="auto">
              <a:xfrm>
                <a:off x="6022975" y="3429000"/>
                <a:ext cx="431800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135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Line 82"/>
              <p:cNvSpPr>
                <a:spLocks noChangeShapeType="1"/>
              </p:cNvSpPr>
              <p:nvPr/>
            </p:nvSpPr>
            <p:spPr bwMode="auto">
              <a:xfrm flipH="1">
                <a:off x="5591076" y="3787775"/>
                <a:ext cx="647403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110" name="Line 84"/>
              <p:cNvSpPr>
                <a:spLocks noChangeShapeType="1"/>
              </p:cNvSpPr>
              <p:nvPr/>
            </p:nvSpPr>
            <p:spPr bwMode="auto">
              <a:xfrm>
                <a:off x="6238479" y="3787775"/>
                <a:ext cx="720394" cy="576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111" name="Rectangle 85"/>
              <p:cNvSpPr>
                <a:spLocks noChangeArrowheads="1"/>
              </p:cNvSpPr>
              <p:nvPr/>
            </p:nvSpPr>
            <p:spPr bwMode="auto">
              <a:xfrm>
                <a:off x="5087243" y="4292600"/>
                <a:ext cx="431602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135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87"/>
              <p:cNvSpPr>
                <a:spLocks noChangeArrowheads="1"/>
              </p:cNvSpPr>
              <p:nvPr/>
            </p:nvSpPr>
            <p:spPr bwMode="auto">
              <a:xfrm>
                <a:off x="6888361" y="4293096"/>
                <a:ext cx="43160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135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7" name="组合 24"/>
            <p:cNvGrpSpPr/>
            <p:nvPr/>
          </p:nvGrpSpPr>
          <p:grpSpPr bwMode="auto">
            <a:xfrm>
              <a:off x="516676" y="4407358"/>
              <a:ext cx="323589" cy="725486"/>
              <a:chOff x="5375275" y="4652963"/>
              <a:chExt cx="431800" cy="966798"/>
            </a:xfrm>
          </p:grpSpPr>
          <p:sp>
            <p:nvSpPr>
              <p:cNvPr id="118" name="Line 83"/>
              <p:cNvSpPr>
                <a:spLocks noChangeShapeType="1"/>
              </p:cNvSpPr>
              <p:nvPr/>
            </p:nvSpPr>
            <p:spPr bwMode="auto">
              <a:xfrm flipH="1">
                <a:off x="5591175" y="4652963"/>
                <a:ext cx="0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119" name="Rectangle 86"/>
              <p:cNvSpPr>
                <a:spLocks noChangeArrowheads="1"/>
              </p:cNvSpPr>
              <p:nvPr/>
            </p:nvSpPr>
            <p:spPr bwMode="auto">
              <a:xfrm>
                <a:off x="5375275" y="5259399"/>
                <a:ext cx="431800" cy="36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组合 6"/>
            <p:cNvGrpSpPr/>
            <p:nvPr/>
          </p:nvGrpSpPr>
          <p:grpSpPr bwMode="auto">
            <a:xfrm>
              <a:off x="1404088" y="4415297"/>
              <a:ext cx="1240372" cy="633801"/>
              <a:chOff x="6485155" y="3427586"/>
              <a:chExt cx="1653585" cy="845064"/>
            </a:xfrm>
          </p:grpSpPr>
          <p:sp>
            <p:nvSpPr>
              <p:cNvPr id="123" name="Line 94"/>
              <p:cNvSpPr>
                <a:spLocks noChangeShapeType="1"/>
              </p:cNvSpPr>
              <p:nvPr/>
            </p:nvSpPr>
            <p:spPr bwMode="auto">
              <a:xfrm>
                <a:off x="7464150" y="3428998"/>
                <a:ext cx="77001" cy="523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124" name="Rectangle 95"/>
              <p:cNvSpPr>
                <a:spLocks noChangeArrowheads="1"/>
              </p:cNvSpPr>
              <p:nvPr/>
            </p:nvSpPr>
            <p:spPr bwMode="auto">
              <a:xfrm>
                <a:off x="7388848" y="3908607"/>
                <a:ext cx="431800" cy="36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Line 75"/>
              <p:cNvSpPr>
                <a:spLocks noChangeShapeType="1"/>
              </p:cNvSpPr>
              <p:nvPr/>
            </p:nvSpPr>
            <p:spPr bwMode="auto">
              <a:xfrm>
                <a:off x="7493512" y="3427586"/>
                <a:ext cx="393619" cy="4679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127" name="Line 100"/>
              <p:cNvSpPr>
                <a:spLocks noChangeShapeType="1"/>
              </p:cNvSpPr>
              <p:nvPr/>
            </p:nvSpPr>
            <p:spPr bwMode="auto">
              <a:xfrm flipH="1">
                <a:off x="6816452" y="3449878"/>
                <a:ext cx="64770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128" name="Line 100"/>
              <p:cNvSpPr>
                <a:spLocks noChangeShapeType="1"/>
              </p:cNvSpPr>
              <p:nvPr/>
            </p:nvSpPr>
            <p:spPr bwMode="auto">
              <a:xfrm flipH="1">
                <a:off x="7178843" y="3432416"/>
                <a:ext cx="285307" cy="476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129" name="Rectangle 103"/>
              <p:cNvSpPr>
                <a:spLocks noChangeArrowheads="1"/>
              </p:cNvSpPr>
              <p:nvPr/>
            </p:nvSpPr>
            <p:spPr bwMode="auto">
              <a:xfrm>
                <a:off x="6485155" y="3912287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endParaRPr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03"/>
              <p:cNvSpPr>
                <a:spLocks noChangeArrowheads="1"/>
              </p:cNvSpPr>
              <p:nvPr/>
            </p:nvSpPr>
            <p:spPr bwMode="auto">
              <a:xfrm>
                <a:off x="6937540" y="3893743"/>
                <a:ext cx="431800" cy="36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</a:t>
                </a:r>
                <a:endParaRPr lang="en-US" altLang="zh-CN" sz="13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87"/>
              <p:cNvSpPr>
                <a:spLocks noChangeArrowheads="1"/>
              </p:cNvSpPr>
              <p:nvPr/>
            </p:nvSpPr>
            <p:spPr bwMode="auto">
              <a:xfrm>
                <a:off x="7707138" y="3964025"/>
                <a:ext cx="43160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135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" name="组合 121"/>
            <p:cNvGrpSpPr/>
            <p:nvPr/>
          </p:nvGrpSpPr>
          <p:grpSpPr bwMode="auto">
            <a:xfrm>
              <a:off x="1746989" y="5112209"/>
              <a:ext cx="1240209" cy="633802"/>
              <a:chOff x="6485155" y="3427586"/>
              <a:chExt cx="1653585" cy="845064"/>
            </a:xfrm>
          </p:grpSpPr>
          <p:sp>
            <p:nvSpPr>
              <p:cNvPr id="134" name="Line 94"/>
              <p:cNvSpPr>
                <a:spLocks noChangeShapeType="1"/>
              </p:cNvSpPr>
              <p:nvPr/>
            </p:nvSpPr>
            <p:spPr bwMode="auto">
              <a:xfrm>
                <a:off x="7464151" y="3429001"/>
                <a:ext cx="115194" cy="5018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135" name="Rectangle 95"/>
              <p:cNvSpPr>
                <a:spLocks noChangeArrowheads="1"/>
              </p:cNvSpPr>
              <p:nvPr/>
            </p:nvSpPr>
            <p:spPr bwMode="auto">
              <a:xfrm>
                <a:off x="7388847" y="3896058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Line 75"/>
              <p:cNvSpPr>
                <a:spLocks noChangeShapeType="1"/>
              </p:cNvSpPr>
              <p:nvPr/>
            </p:nvSpPr>
            <p:spPr bwMode="auto">
              <a:xfrm>
                <a:off x="7493512" y="3427586"/>
                <a:ext cx="393619" cy="4679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138" name="Line 100"/>
              <p:cNvSpPr>
                <a:spLocks noChangeShapeType="1"/>
              </p:cNvSpPr>
              <p:nvPr/>
            </p:nvSpPr>
            <p:spPr bwMode="auto">
              <a:xfrm flipH="1">
                <a:off x="6816452" y="3449878"/>
                <a:ext cx="647700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139" name="Line 100"/>
              <p:cNvSpPr>
                <a:spLocks noChangeShapeType="1"/>
              </p:cNvSpPr>
              <p:nvPr/>
            </p:nvSpPr>
            <p:spPr bwMode="auto">
              <a:xfrm flipH="1">
                <a:off x="7199494" y="3432417"/>
                <a:ext cx="264657" cy="4984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140" name="Rectangle 103"/>
              <p:cNvSpPr>
                <a:spLocks noChangeArrowheads="1"/>
              </p:cNvSpPr>
              <p:nvPr/>
            </p:nvSpPr>
            <p:spPr bwMode="auto">
              <a:xfrm>
                <a:off x="6485155" y="3912287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endParaRPr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Rectangle 103"/>
              <p:cNvSpPr>
                <a:spLocks noChangeArrowheads="1"/>
              </p:cNvSpPr>
              <p:nvPr/>
            </p:nvSpPr>
            <p:spPr bwMode="auto">
              <a:xfrm>
                <a:off x="6958194" y="3893743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</a:t>
                </a:r>
                <a:endParaRPr lang="en-US" altLang="zh-CN" sz="13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Rectangle 87"/>
              <p:cNvSpPr>
                <a:spLocks noChangeArrowheads="1"/>
              </p:cNvSpPr>
              <p:nvPr/>
            </p:nvSpPr>
            <p:spPr bwMode="auto">
              <a:xfrm>
                <a:off x="7707138" y="3940310"/>
                <a:ext cx="43160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135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4" name="组合 135"/>
            <p:cNvGrpSpPr/>
            <p:nvPr/>
          </p:nvGrpSpPr>
          <p:grpSpPr bwMode="auto">
            <a:xfrm>
              <a:off x="2689973" y="5794832"/>
              <a:ext cx="324063" cy="649288"/>
              <a:chOff x="6888163" y="4724400"/>
              <a:chExt cx="431800" cy="865188"/>
            </a:xfrm>
          </p:grpSpPr>
          <p:sp>
            <p:nvSpPr>
              <p:cNvPr id="145" name="Line 94"/>
              <p:cNvSpPr>
                <a:spLocks noChangeShapeType="1"/>
              </p:cNvSpPr>
              <p:nvPr/>
            </p:nvSpPr>
            <p:spPr bwMode="auto">
              <a:xfrm flipH="1">
                <a:off x="7104063" y="4724400"/>
                <a:ext cx="0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146" name="Rectangle 95"/>
              <p:cNvSpPr>
                <a:spLocks noChangeArrowheads="1"/>
              </p:cNvSpPr>
              <p:nvPr/>
            </p:nvSpPr>
            <p:spPr bwMode="auto">
              <a:xfrm>
                <a:off x="6888163" y="5229225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b="1" i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en-US" altLang="zh-CN" sz="1350" b="1" i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9" name="Rectangle 80"/>
            <p:cNvSpPr>
              <a:spLocks noChangeArrowheads="1"/>
            </p:cNvSpPr>
            <p:nvPr/>
          </p:nvSpPr>
          <p:spPr bwMode="auto">
            <a:xfrm>
              <a:off x="2874113" y="5507495"/>
              <a:ext cx="855663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1435" tIns="25718" rIns="51435" bIns="25718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lang="en-US" altLang="zh-CN" sz="1200" b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200" b="1" i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CN" sz="12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685800" eaLnBrk="1" fontAlgn="auto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width</a:t>
              </a:r>
              <a:r>
                <a:rPr lang="en-US" altLang="zh-CN" sz="1200" b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en-US" altLang="zh-CN" sz="12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Rectangle 80"/>
            <p:cNvSpPr>
              <a:spLocks noChangeArrowheads="1"/>
            </p:cNvSpPr>
            <p:nvPr/>
          </p:nvSpPr>
          <p:spPr bwMode="auto">
            <a:xfrm>
              <a:off x="2520101" y="4808995"/>
              <a:ext cx="1481137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1435" tIns="25718" rIns="51435" bIns="25718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(8,</a:t>
              </a: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12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685800" eaLnBrk="1" fontAlgn="auto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width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=32</a:t>
              </a:r>
              <a:endParaRPr lang="en-US" altLang="zh-CN" sz="12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96"/>
            <p:cNvSpPr>
              <a:spLocks noChangeArrowheads="1"/>
            </p:cNvSpPr>
            <p:nvPr/>
          </p:nvSpPr>
          <p:spPr bwMode="auto">
            <a:xfrm>
              <a:off x="1496163" y="3434220"/>
              <a:ext cx="200025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1435" tIns="25718" rIns="51435" bIns="25718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(5, </a:t>
              </a: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(8,</a:t>
              </a: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))</a:t>
              </a:r>
              <a:endParaRPr lang="en-US" altLang="zh-CN" sz="12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685800" eaLnBrk="1" fontAlgn="auto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width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=160</a:t>
              </a:r>
              <a:endParaRPr lang="en-US" altLang="zh-CN" sz="12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V="1">
              <a:off x="3474188" y="5020132"/>
              <a:ext cx="115888" cy="43815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H="1" flipV="1">
              <a:off x="3496413" y="4323220"/>
              <a:ext cx="15875" cy="46355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/>
            <p:nvPr/>
          </p:nvCxnSpPr>
          <p:spPr>
            <a:xfrm flipH="1" flipV="1">
              <a:off x="3277338" y="3592970"/>
              <a:ext cx="196850" cy="42386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80"/>
            <p:cNvSpPr>
              <a:spLocks noChangeArrowheads="1"/>
            </p:cNvSpPr>
            <p:nvPr/>
          </p:nvSpPr>
          <p:spPr bwMode="auto">
            <a:xfrm>
              <a:off x="1623163" y="4913770"/>
              <a:ext cx="649288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1435" tIns="25718" rIns="51435" bIns="25718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 dirty="0" err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=5</a:t>
              </a:r>
              <a:endParaRPr lang="en-US" altLang="zh-CN" sz="12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Rectangle 80"/>
            <p:cNvSpPr>
              <a:spLocks noChangeArrowheads="1"/>
            </p:cNvSpPr>
            <p:nvPr/>
          </p:nvSpPr>
          <p:spPr bwMode="auto">
            <a:xfrm>
              <a:off x="2037501" y="5617032"/>
              <a:ext cx="649287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1435" tIns="25718" rIns="51435" bIns="25718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 dirty="0" err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altLang="zh-CN" sz="1200" b="1" dirty="0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=8</a:t>
              </a:r>
              <a:endParaRPr lang="en-US" altLang="zh-CN" sz="12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9570" y="193132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数组</a:t>
            </a:r>
            <a:r>
              <a:rPr lang="zh-CN" altLang="en-US" b="1" dirty="0">
                <a:solidFill>
                  <a:srgbClr val="0000FF"/>
                </a:solidFill>
                <a:latin typeface="Candara" panose="020E0502030303020204"/>
                <a:ea typeface="华文楷体" panose="02010600040101010101" pitchFamily="2" charset="-122"/>
              </a:rPr>
              <a:t>声明语句</a:t>
            </a:r>
            <a:r>
              <a:rPr lang="zh-CN" altLang="en-US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的翻译</a:t>
            </a:r>
            <a:endParaRPr lang="zh-CN" altLang="en-US" b="1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9605" y="1237484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属性：计算</a:t>
            </a:r>
            <a:r>
              <a:rPr lang="zh-CN" altLang="en-US" sz="15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宽度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endParaRPr lang="en-US" altLang="zh-CN" sz="15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offset</a:t>
            </a: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属性：累积公式中的</a:t>
            </a:r>
            <a:r>
              <a:rPr lang="zh-CN" altLang="en-US" sz="15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偏移地址</a:t>
            </a:r>
            <a:endParaRPr lang="zh-CN" altLang="en-US" sz="15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属性：传递数组的</a:t>
            </a:r>
            <a:r>
              <a:rPr lang="zh-CN" altLang="en-US" sz="15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基地址</a:t>
            </a:r>
            <a:endParaRPr lang="zh-CN" altLang="en-US" sz="15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9497" y="924811"/>
            <a:ext cx="226215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>
                <a:solidFill>
                  <a:srgbClr val="FF0000"/>
                </a:solidFill>
                <a:latin typeface="Candara" panose="020E0502030303020204"/>
                <a:ea typeface="华文楷体" panose="02010600040101010101" pitchFamily="2" charset="-122"/>
              </a:rPr>
              <a:t>翻译声明语句时已经计算过</a:t>
            </a:r>
            <a:endParaRPr lang="zh-CN" altLang="en-US" sz="1350" dirty="0">
              <a:solidFill>
                <a:srgbClr val="FF0000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405394" y="1097000"/>
            <a:ext cx="644369" cy="22092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2956694" y="3120059"/>
            <a:ext cx="809086" cy="1396806"/>
            <a:chOff x="3942253" y="4160079"/>
            <a:chExt cx="1078780" cy="1862407"/>
          </a:xfrm>
        </p:grpSpPr>
        <p:cxnSp>
          <p:nvCxnSpPr>
            <p:cNvPr id="10" name="直接箭头连接符 9"/>
            <p:cNvCxnSpPr/>
            <p:nvPr/>
          </p:nvCxnSpPr>
          <p:spPr>
            <a:xfrm flipH="1">
              <a:off x="3963175" y="5737852"/>
              <a:ext cx="3703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3942253" y="5051596"/>
              <a:ext cx="3703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H="1">
              <a:off x="3942253" y="4403372"/>
              <a:ext cx="3703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426744" y="5489006"/>
              <a:ext cx="588195" cy="533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w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350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432839" y="4781871"/>
              <a:ext cx="588194" cy="533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w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 sz="1350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4414551" y="4160079"/>
              <a:ext cx="588194" cy="533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w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zh-CN" altLang="en-US" sz="1350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符号表的组织</a:t>
            </a:r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28626" y="846139"/>
            <a:ext cx="8429625" cy="3225800"/>
          </a:xfrm>
        </p:spPr>
        <p:txBody>
          <a:bodyPr/>
          <a:lstStyle/>
          <a:p>
            <a:pPr marL="575310" lvl="1" indent="-272415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zh-CN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02895" lvl="1" indent="0" eaLnBrk="1" hangingPunct="1">
              <a:buClrTx/>
              <a:buNone/>
            </a:pP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	int </a:t>
            </a:r>
            <a:r>
              <a:rPr lang="en-US" altLang="zh-CN" sz="24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abc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02895" lvl="1" indent="0" eaLnBrk="1" hangingPunct="1">
              <a:buClrTx/>
              <a:buNone/>
            </a:pP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	int </a:t>
            </a:r>
            <a:r>
              <a:rPr lang="en-US" altLang="zh-CN" sz="24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02895" lvl="1" indent="0" eaLnBrk="1" hangingPunct="1">
              <a:buClrTx/>
              <a:buNone/>
            </a:pP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	int </a:t>
            </a:r>
            <a:r>
              <a:rPr lang="en-US" altLang="zh-CN" sz="24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myarray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[3][4];</a:t>
            </a:r>
            <a:endParaRPr lang="en-US" altLang="zh-CN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2" name="Group 18"/>
          <p:cNvGraphicFramePr>
            <a:graphicFrameLocks noGrp="1"/>
          </p:cNvGraphicFramePr>
          <p:nvPr/>
        </p:nvGraphicFramePr>
        <p:xfrm>
          <a:off x="1177670" y="2964953"/>
          <a:ext cx="3631173" cy="1508844"/>
        </p:xfrm>
        <a:graphic>
          <a:graphicData uri="http://schemas.openxmlformats.org/drawingml/2006/table">
            <a:tbl>
              <a:tblPr/>
              <a:tblGrid>
                <a:gridCol w="736083"/>
                <a:gridCol w="635171"/>
                <a:gridCol w="460467"/>
                <a:gridCol w="607356"/>
                <a:gridCol w="1192096"/>
              </a:tblGrid>
              <a:tr h="2514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名字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基本属性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251474">
                <a:tc vMerge="1"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种属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类型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扩展属性指针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251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变量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变量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myarray</a:t>
                      </a: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数组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altLang="zh-CN" sz="1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8"/>
          <p:cNvGraphicFramePr>
            <a:graphicFrameLocks noGrp="1"/>
          </p:cNvGraphicFramePr>
          <p:nvPr/>
        </p:nvGraphicFramePr>
        <p:xfrm>
          <a:off x="5429665" y="3884000"/>
          <a:ext cx="1010714" cy="502948"/>
        </p:xfrm>
        <a:graphic>
          <a:graphicData uri="http://schemas.openxmlformats.org/drawingml/2006/table">
            <a:tbl>
              <a:tblPr/>
              <a:tblGrid>
                <a:gridCol w="369131"/>
                <a:gridCol w="300046"/>
                <a:gridCol w="341537"/>
              </a:tblGrid>
              <a:tr h="2514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74">
                <a:tc vMerge="1"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4439987" y="4071938"/>
            <a:ext cx="9374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84961" y="4366229"/>
            <a:ext cx="74792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各维宽度</a:t>
            </a:r>
            <a:endParaRPr lang="zh-CN" altLang="en-US" sz="1050" b="1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6944" y="2964953"/>
            <a:ext cx="1036159" cy="276999"/>
          </a:xfrm>
          <a:prstGeom prst="rect">
            <a:avLst/>
          </a:prstGeom>
          <a:solidFill>
            <a:srgbClr val="B5CEED"/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扩展属性</a:t>
            </a:r>
            <a:endParaRPr lang="zh-CN" altLang="en-US" sz="1200" b="1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16944" y="3681854"/>
            <a:ext cx="111593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维数   各维维长</a:t>
            </a:r>
            <a:endParaRPr lang="zh-CN" altLang="en-US" sz="1050" b="1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82550" y="623888"/>
            <a:ext cx="6769100" cy="4675187"/>
          </a:xfrm>
        </p:spPr>
        <p:txBody>
          <a:bodyPr/>
          <a:lstStyle/>
          <a:p>
            <a:pPr marL="272415" indent="-272415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endParaRPr lang="en-US" altLang="zh-CN" sz="1500" i="1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zh-CN" altLang="en-US" sz="18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array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‘[’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‘]’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(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| id   	</a:t>
            </a:r>
            <a:endParaRPr lang="en-US" altLang="zh-CN" sz="18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	|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 array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‘[’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L.offset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‘]’ 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id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L.array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L.array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type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L.array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type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elem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L.offset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         	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L.offset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L.type.width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 }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baseline="-300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L.array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 array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L.type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.type.elem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         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L.type.width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L.offset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lnSpc>
                <a:spcPts val="2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L.offset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.offset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 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4868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数组元素寻址的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endParaRPr lang="en-US" altLang="zh-CN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0181" name="Rectangle 8"/>
          <p:cNvSpPr>
            <a:spLocks noChangeArrowheads="1"/>
          </p:cNvSpPr>
          <p:nvPr/>
        </p:nvSpPr>
        <p:spPr bwMode="auto">
          <a:xfrm>
            <a:off x="4535488" y="123825"/>
            <a:ext cx="4573587" cy="628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 anchor="b"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假设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array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(5,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(8,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) 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b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翻译语句片段“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64" name="Rectangle 20"/>
          <p:cNvSpPr>
            <a:spLocks noChangeArrowheads="1"/>
          </p:cNvSpPr>
          <p:nvPr/>
        </p:nvSpPr>
        <p:spPr bwMode="auto">
          <a:xfrm>
            <a:off x="5253038" y="3714750"/>
            <a:ext cx="1196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1600" b="1" i="0" u="none" strike="noStrike" kern="1200" cap="none" spc="0" normalizeH="0" baseline="-25000" noProof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0" name="Rectangle 38"/>
          <p:cNvSpPr>
            <a:spLocks noChangeArrowheads="1"/>
          </p:cNvSpPr>
          <p:nvPr/>
        </p:nvSpPr>
        <p:spPr bwMode="auto">
          <a:xfrm>
            <a:off x="5275263" y="3500438"/>
            <a:ext cx="237648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array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1" name="Rectangle 39"/>
          <p:cNvSpPr>
            <a:spLocks noChangeArrowheads="1"/>
          </p:cNvSpPr>
          <p:nvPr/>
        </p:nvSpPr>
        <p:spPr bwMode="auto">
          <a:xfrm>
            <a:off x="6061075" y="2928938"/>
            <a:ext cx="22161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8,</a:t>
            </a:r>
            <a:r>
              <a: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int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2" name="Rectangle 40"/>
          <p:cNvSpPr>
            <a:spLocks noChangeArrowheads="1"/>
          </p:cNvSpPr>
          <p:nvPr/>
        </p:nvSpPr>
        <p:spPr bwMode="auto">
          <a:xfrm>
            <a:off x="6983413" y="2249488"/>
            <a:ext cx="1189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type=int</a:t>
            </a:r>
            <a:endParaRPr kumimoji="1" lang="zh-CN" altLang="en-US" sz="1600" b="1" i="1" u="none" strike="noStrike" kern="1200" cap="none" spc="0" normalizeH="0" baseline="0" noProof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9" name="Rectangle 59"/>
          <p:cNvSpPr>
            <a:spLocks noChangeArrowheads="1"/>
          </p:cNvSpPr>
          <p:nvPr/>
        </p:nvSpPr>
        <p:spPr bwMode="auto">
          <a:xfrm>
            <a:off x="6061075" y="3143250"/>
            <a:ext cx="10985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1600" b="1" i="0" u="none" strike="noStrike" kern="1200" cap="none" spc="0" normalizeH="0" baseline="-25000" noProof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0" name="Rectangle 61"/>
          <p:cNvSpPr>
            <a:spLocks noChangeArrowheads="1"/>
          </p:cNvSpPr>
          <p:nvPr/>
        </p:nvSpPr>
        <p:spPr bwMode="auto">
          <a:xfrm>
            <a:off x="6983413" y="2482850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1600" b="1" i="0" u="none" strike="noStrike" kern="1200" cap="none" spc="0" normalizeH="0" baseline="-25000" noProof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1" name="Rectangle 62"/>
          <p:cNvSpPr>
            <a:spLocks noChangeArrowheads="1"/>
          </p:cNvSpPr>
          <p:nvPr/>
        </p:nvSpPr>
        <p:spPr bwMode="auto">
          <a:xfrm>
            <a:off x="6983413" y="1708150"/>
            <a:ext cx="8651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sz="1600" b="1" i="0" u="none" strike="noStrike" kern="1200" cap="none" spc="0" normalizeH="0" baseline="-25000" noProof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2" name="Rectangle 63"/>
          <p:cNvSpPr>
            <a:spLocks noChangeArrowheads="1"/>
          </p:cNvSpPr>
          <p:nvPr/>
        </p:nvSpPr>
        <p:spPr bwMode="auto">
          <a:xfrm>
            <a:off x="5305425" y="3357563"/>
            <a:ext cx="8636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kumimoji="0" lang="en-US" altLang="zh-CN" sz="1600" b="1" i="1" u="none" strike="noStrike" kern="1200" cap="none" spc="0" normalizeH="0" baseline="-25000" noProof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3" name="Rectangle 64"/>
          <p:cNvSpPr>
            <a:spLocks noChangeArrowheads="1"/>
          </p:cNvSpPr>
          <p:nvPr/>
        </p:nvSpPr>
        <p:spPr bwMode="auto">
          <a:xfrm>
            <a:off x="6061075" y="2801938"/>
            <a:ext cx="8096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kumimoji="0" lang="en-US" altLang="zh-CN" sz="1600" b="1" i="1" u="none" strike="noStrike" kern="1200" cap="none" spc="0" normalizeH="0" baseline="-25000" noProof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4" name="Rectangle 65"/>
          <p:cNvSpPr>
            <a:spLocks noChangeArrowheads="1"/>
          </p:cNvSpPr>
          <p:nvPr/>
        </p:nvSpPr>
        <p:spPr bwMode="auto">
          <a:xfrm>
            <a:off x="6983413" y="2051050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kumimoji="0" lang="en-US" altLang="zh-CN" sz="1600" b="1" i="1" u="none" strike="noStrike" kern="1200" cap="none" spc="0" normalizeH="0" baseline="-25000" noProof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5" name="Line 66"/>
          <p:cNvSpPr>
            <a:spLocks noChangeShapeType="1"/>
          </p:cNvSpPr>
          <p:nvPr/>
        </p:nvSpPr>
        <p:spPr bwMode="auto">
          <a:xfrm flipV="1">
            <a:off x="6767513" y="484188"/>
            <a:ext cx="21415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86" name="Line 67"/>
          <p:cNvSpPr>
            <a:spLocks noChangeShapeType="1"/>
          </p:cNvSpPr>
          <p:nvPr/>
        </p:nvSpPr>
        <p:spPr bwMode="auto">
          <a:xfrm>
            <a:off x="6561138" y="3786188"/>
            <a:ext cx="962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87" name="Line 68"/>
          <p:cNvSpPr>
            <a:spLocks noChangeShapeType="1"/>
          </p:cNvSpPr>
          <p:nvPr/>
        </p:nvSpPr>
        <p:spPr bwMode="auto">
          <a:xfrm>
            <a:off x="7418388" y="3214688"/>
            <a:ext cx="1635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88" name="Rectangle 69"/>
          <p:cNvSpPr>
            <a:spLocks noChangeArrowheads="1"/>
          </p:cNvSpPr>
          <p:nvPr/>
        </p:nvSpPr>
        <p:spPr bwMode="auto">
          <a:xfrm>
            <a:off x="5672138" y="4130675"/>
            <a:ext cx="10874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1600" b="1" i="0" u="none" strike="noStrike" kern="1200" cap="none" spc="0" normalizeH="0" baseline="-25000" noProof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9" name="Rectangle 70"/>
          <p:cNvSpPr>
            <a:spLocks noChangeArrowheads="1"/>
          </p:cNvSpPr>
          <p:nvPr/>
        </p:nvSpPr>
        <p:spPr bwMode="auto">
          <a:xfrm>
            <a:off x="6743700" y="4141788"/>
            <a:ext cx="8651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1600" b="1" i="0" u="none" strike="noStrike" kern="1200" cap="none" spc="0" normalizeH="0" baseline="-25000" noProof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90" name="Rectangle 71"/>
          <p:cNvSpPr>
            <a:spLocks noChangeArrowheads="1"/>
          </p:cNvSpPr>
          <p:nvPr/>
        </p:nvSpPr>
        <p:spPr bwMode="auto">
          <a:xfrm>
            <a:off x="7867650" y="4165600"/>
            <a:ext cx="7493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1600" b="1" i="0" u="none" strike="noStrike" kern="1200" cap="none" spc="0" normalizeH="0" baseline="-25000" noProof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91" name="Rectangle 24"/>
          <p:cNvSpPr>
            <a:spLocks noChangeArrowheads="1"/>
          </p:cNvSpPr>
          <p:nvPr/>
        </p:nvSpPr>
        <p:spPr bwMode="auto">
          <a:xfrm>
            <a:off x="7885113" y="1785938"/>
            <a:ext cx="1122362" cy="17938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三地址码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i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i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16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i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16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a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4710" name="矩形 2"/>
          <p:cNvSpPr>
            <a:spLocks noChangeArrowheads="1"/>
          </p:cNvSpPr>
          <p:nvPr/>
        </p:nvSpPr>
        <p:spPr bwMode="auto">
          <a:xfrm>
            <a:off x="3779838" y="2254250"/>
            <a:ext cx="2198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60" name="矩形 5"/>
          <p:cNvSpPr>
            <a:spLocks noChangeArrowheads="1"/>
          </p:cNvSpPr>
          <p:nvPr/>
        </p:nvSpPr>
        <p:spPr bwMode="auto">
          <a:xfrm>
            <a:off x="4156075" y="754063"/>
            <a:ext cx="50244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1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01625" marR="0" lvl="1" indent="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addr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=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0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0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0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7050088" y="1146175"/>
            <a:ext cx="604837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5"/>
          <p:cNvSpPr>
            <a:spLocks noChangeArrowheads="1"/>
          </p:cNvSpPr>
          <p:nvPr/>
        </p:nvSpPr>
        <p:spPr bwMode="auto">
          <a:xfrm>
            <a:off x="7229475" y="1058863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ahoma" panose="020B060403050404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7756525" y="1146175"/>
            <a:ext cx="604838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"/>
          <p:cNvSpPr>
            <a:spLocks noChangeArrowheads="1"/>
          </p:cNvSpPr>
          <p:nvPr/>
        </p:nvSpPr>
        <p:spPr bwMode="auto">
          <a:xfrm>
            <a:off x="7935913" y="1058863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ahoma" panose="020B060403050404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8448675" y="1146175"/>
            <a:ext cx="604838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"/>
          <p:cNvSpPr>
            <a:spLocks noChangeArrowheads="1"/>
          </p:cNvSpPr>
          <p:nvPr/>
        </p:nvSpPr>
        <p:spPr bwMode="auto">
          <a:xfrm>
            <a:off x="8628063" y="1058863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ahoma" panose="020B060403050404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 bwMode="auto">
          <a:xfrm>
            <a:off x="4953000" y="3549650"/>
            <a:ext cx="690563" cy="822325"/>
            <a:chOff x="4716670" y="3278751"/>
            <a:chExt cx="690355" cy="821763"/>
          </a:xfrm>
        </p:grpSpPr>
        <p:sp>
          <p:nvSpPr>
            <p:cNvPr id="114743" name="Line 18"/>
            <p:cNvSpPr>
              <a:spLocks noChangeShapeType="1"/>
            </p:cNvSpPr>
            <p:nvPr/>
          </p:nvSpPr>
          <p:spPr bwMode="auto">
            <a:xfrm>
              <a:off x="4973777" y="3530155"/>
              <a:ext cx="433248" cy="2548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44" name="Rectangle 13"/>
            <p:cNvSpPr>
              <a:spLocks noChangeArrowheads="1"/>
            </p:cNvSpPr>
            <p:nvPr/>
          </p:nvSpPr>
          <p:spPr bwMode="auto">
            <a:xfrm>
              <a:off x="4788024" y="3278751"/>
              <a:ext cx="323745" cy="217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45" name="Line 17"/>
            <p:cNvSpPr>
              <a:spLocks noChangeShapeType="1"/>
            </p:cNvSpPr>
            <p:nvPr/>
          </p:nvSpPr>
          <p:spPr bwMode="auto">
            <a:xfrm flipH="1">
              <a:off x="4716670" y="3530156"/>
              <a:ext cx="193466" cy="570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4814888" y="4454525"/>
            <a:ext cx="3971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          id                  id                  id      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 bwMode="auto">
          <a:xfrm>
            <a:off x="5235575" y="3062288"/>
            <a:ext cx="1508125" cy="866775"/>
            <a:chOff x="5172076" y="1546226"/>
            <a:chExt cx="1508917" cy="867156"/>
          </a:xfrm>
        </p:grpSpPr>
        <p:sp>
          <p:nvSpPr>
            <p:cNvPr id="114740" name="Line 14"/>
            <p:cNvSpPr>
              <a:spLocks noChangeShapeType="1"/>
            </p:cNvSpPr>
            <p:nvPr/>
          </p:nvSpPr>
          <p:spPr bwMode="auto">
            <a:xfrm>
              <a:off x="5973763" y="1789907"/>
              <a:ext cx="707230" cy="623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41" name="Rectangle 10"/>
            <p:cNvSpPr>
              <a:spLocks noChangeArrowheads="1"/>
            </p:cNvSpPr>
            <p:nvPr/>
          </p:nvSpPr>
          <p:spPr bwMode="auto">
            <a:xfrm>
              <a:off x="5772943" y="154622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42" name="Line 12"/>
            <p:cNvSpPr>
              <a:spLocks noChangeShapeType="1"/>
            </p:cNvSpPr>
            <p:nvPr/>
          </p:nvSpPr>
          <p:spPr bwMode="auto">
            <a:xfrm flipH="1">
              <a:off x="5172076" y="1810545"/>
              <a:ext cx="665162" cy="234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6245225" y="2433638"/>
            <a:ext cx="1508125" cy="1404937"/>
            <a:chOff x="6182518" y="917576"/>
            <a:chExt cx="1507333" cy="1405306"/>
          </a:xfrm>
        </p:grpSpPr>
        <p:sp>
          <p:nvSpPr>
            <p:cNvPr id="114737" name="Rectangle 25"/>
            <p:cNvSpPr>
              <a:spLocks noChangeArrowheads="1"/>
            </p:cNvSpPr>
            <p:nvPr/>
          </p:nvSpPr>
          <p:spPr bwMode="auto">
            <a:xfrm>
              <a:off x="6652419" y="91757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8" name="Line 26"/>
            <p:cNvSpPr>
              <a:spLocks noChangeShapeType="1"/>
            </p:cNvSpPr>
            <p:nvPr/>
          </p:nvSpPr>
          <p:spPr bwMode="auto">
            <a:xfrm flipH="1">
              <a:off x="6182518" y="1171576"/>
              <a:ext cx="4984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39" name="Line 27"/>
            <p:cNvSpPr>
              <a:spLocks noChangeShapeType="1"/>
            </p:cNvSpPr>
            <p:nvPr/>
          </p:nvSpPr>
          <p:spPr bwMode="auto">
            <a:xfrm>
              <a:off x="6869907" y="1223964"/>
              <a:ext cx="819944" cy="10989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4814888" y="4645025"/>
            <a:ext cx="3494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   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    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   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   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1" name="组合 70"/>
          <p:cNvGrpSpPr/>
          <p:nvPr/>
        </p:nvGrpSpPr>
        <p:grpSpPr bwMode="auto">
          <a:xfrm>
            <a:off x="5559425" y="4083050"/>
            <a:ext cx="2451100" cy="393700"/>
            <a:chOff x="5322942" y="2341100"/>
            <a:chExt cx="2450370" cy="394146"/>
          </a:xfrm>
        </p:grpSpPr>
        <p:sp>
          <p:nvSpPr>
            <p:cNvPr id="114731" name="Rectangle 53"/>
            <p:cNvSpPr>
              <a:spLocks noChangeArrowheads="1"/>
            </p:cNvSpPr>
            <p:nvPr/>
          </p:nvSpPr>
          <p:spPr bwMode="auto">
            <a:xfrm>
              <a:off x="5322942" y="2341100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2" name="Line 54"/>
            <p:cNvSpPr>
              <a:spLocks noChangeShapeType="1"/>
            </p:cNvSpPr>
            <p:nvPr/>
          </p:nvSpPr>
          <p:spPr bwMode="auto">
            <a:xfrm>
              <a:off x="5476867" y="2558649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33" name="Rectangle 53"/>
            <p:cNvSpPr>
              <a:spLocks noChangeArrowheads="1"/>
            </p:cNvSpPr>
            <p:nvPr/>
          </p:nvSpPr>
          <p:spPr bwMode="auto">
            <a:xfrm>
              <a:off x="6369447" y="2348633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4" name="Line 54"/>
            <p:cNvSpPr>
              <a:spLocks noChangeShapeType="1"/>
            </p:cNvSpPr>
            <p:nvPr/>
          </p:nvSpPr>
          <p:spPr bwMode="auto">
            <a:xfrm>
              <a:off x="6523372" y="2566182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35" name="Rectangle 53"/>
            <p:cNvSpPr>
              <a:spLocks noChangeArrowheads="1"/>
            </p:cNvSpPr>
            <p:nvPr/>
          </p:nvSpPr>
          <p:spPr bwMode="auto">
            <a:xfrm>
              <a:off x="7449567" y="2355726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6" name="Line 54"/>
            <p:cNvSpPr>
              <a:spLocks noChangeShapeType="1"/>
            </p:cNvSpPr>
            <p:nvPr/>
          </p:nvSpPr>
          <p:spPr bwMode="auto">
            <a:xfrm>
              <a:off x="7603492" y="2573275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8" name="Line 67"/>
          <p:cNvSpPr>
            <a:spLocks noChangeShapeType="1"/>
          </p:cNvSpPr>
          <p:nvPr/>
        </p:nvSpPr>
        <p:spPr bwMode="auto">
          <a:xfrm flipV="1">
            <a:off x="4745038" y="5030788"/>
            <a:ext cx="13636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Line 67"/>
          <p:cNvSpPr>
            <a:spLocks noChangeShapeType="1"/>
          </p:cNvSpPr>
          <p:nvPr/>
        </p:nvSpPr>
        <p:spPr bwMode="auto">
          <a:xfrm flipV="1">
            <a:off x="6096000" y="5019675"/>
            <a:ext cx="9969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67"/>
          <p:cNvSpPr>
            <a:spLocks noChangeShapeType="1"/>
          </p:cNvSpPr>
          <p:nvPr/>
        </p:nvSpPr>
        <p:spPr bwMode="auto">
          <a:xfrm>
            <a:off x="7019925" y="5019675"/>
            <a:ext cx="122078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6767513" y="1708150"/>
            <a:ext cx="323850" cy="687388"/>
            <a:chOff x="6768220" y="1708150"/>
            <a:chExt cx="323912" cy="687423"/>
          </a:xfrm>
        </p:grpSpPr>
        <p:sp>
          <p:nvSpPr>
            <p:cNvPr id="114729" name="Rectangle 9"/>
            <p:cNvSpPr>
              <a:spLocks noChangeArrowheads="1"/>
            </p:cNvSpPr>
            <p:nvPr/>
          </p:nvSpPr>
          <p:spPr bwMode="auto">
            <a:xfrm>
              <a:off x="6768220" y="1708150"/>
              <a:ext cx="323912" cy="269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0" name="Line 11"/>
            <p:cNvSpPr>
              <a:spLocks noChangeShapeType="1"/>
            </p:cNvSpPr>
            <p:nvPr/>
          </p:nvSpPr>
          <p:spPr bwMode="auto">
            <a:xfrm>
              <a:off x="6930176" y="1909773"/>
              <a:ext cx="0" cy="4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7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3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integer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real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char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boolean</a:t>
            </a:r>
            <a:endParaRPr kumimoji="1"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type_error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出错类型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无类型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6739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6.1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声明语句的翻译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  <a:endParaRPr lang="zh-CN" altLang="en-US" sz="2800" b="1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switch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</p:txBody>
      </p:sp>
      <p:pic>
        <p:nvPicPr>
          <p:cNvPr id="116740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idx="1"/>
          </p:nvPr>
        </p:nvSpPr>
        <p:spPr>
          <a:xfrm>
            <a:off x="644525" y="1074738"/>
            <a:ext cx="8285163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rgbClr val="000000"/>
                </a:solidFill>
                <a:cs typeface="Times New Roman" panose="02020603050405020304" pitchFamily="18" charset="0"/>
              </a:rPr>
              <a:t>控制流语句的基本文法</a:t>
            </a:r>
            <a:endParaRPr lang="en-US" altLang="zh-CN" sz="3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endParaRPr lang="en-US" altLang="zh-CN" sz="25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baseline="-300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;	   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| if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| while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500" b="1" baseline="-300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控制语句的翻译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4811714" y="842964"/>
            <a:ext cx="41624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78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1730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0500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77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49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21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893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B=“a&lt;b”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三地址指令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a&lt;b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.first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.first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B=“a&lt;b || a&gt;200 &amp;&amp; b&lt;100 ”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500064" y="785814"/>
            <a:ext cx="758825" cy="560387"/>
          </a:xfrm>
        </p:spPr>
        <p:txBody>
          <a:bodyPr/>
          <a:lstStyle/>
          <a:p>
            <a:pPr marL="273050" indent="-273050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例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342900" lvl="1" indent="0">
              <a:lnSpc>
                <a:spcPts val="3500"/>
              </a:lnSpc>
              <a:buNone/>
              <a:defRPr/>
            </a:pP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控制流语句的代码结构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5726" y="825501"/>
            <a:ext cx="31822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76376" y="4384675"/>
            <a:ext cx="3024188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914400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布尔表达式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被翻译成由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跳转指令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构成的跳转代码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929189" y="4689475"/>
            <a:ext cx="4044950" cy="40011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用指令的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标号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标识一条三地址指令</a:t>
            </a:r>
            <a:endParaRPr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116085" y="1250951"/>
            <a:ext cx="3609904" cy="2689225"/>
            <a:chOff x="1177998" y="1250950"/>
            <a:chExt cx="3609902" cy="2689225"/>
          </a:xfrm>
        </p:grpSpPr>
        <p:sp>
          <p:nvSpPr>
            <p:cNvPr id="44" name="矩形 43"/>
            <p:cNvSpPr/>
            <p:nvPr/>
          </p:nvSpPr>
          <p:spPr bwMode="auto">
            <a:xfrm>
              <a:off x="1222376" y="1346200"/>
              <a:ext cx="3565524" cy="25939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矩形 2"/>
            <p:cNvSpPr>
              <a:spLocks noChangeArrowheads="1"/>
            </p:cNvSpPr>
            <p:nvPr/>
          </p:nvSpPr>
          <p:spPr bwMode="auto">
            <a:xfrm>
              <a:off x="1177998" y="1250950"/>
              <a:ext cx="875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2" name="Text Box 11"/>
            <p:cNvSpPr txBox="1">
              <a:spLocks noChangeArrowheads="1"/>
            </p:cNvSpPr>
            <p:nvPr/>
          </p:nvSpPr>
          <p:spPr bwMode="auto">
            <a:xfrm>
              <a:off x="2865160" y="1302999"/>
              <a:ext cx="377888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3" name="Text Box 16"/>
            <p:cNvSpPr txBox="1">
              <a:spLocks noChangeArrowheads="1"/>
            </p:cNvSpPr>
            <p:nvPr/>
          </p:nvSpPr>
          <p:spPr bwMode="auto">
            <a:xfrm>
              <a:off x="2696857" y="1942131"/>
              <a:ext cx="744662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4" name="Text Box 28"/>
            <p:cNvSpPr txBox="1">
              <a:spLocks noChangeArrowheads="1"/>
            </p:cNvSpPr>
            <p:nvPr/>
          </p:nvSpPr>
          <p:spPr bwMode="auto">
            <a:xfrm>
              <a:off x="2784185" y="3084448"/>
              <a:ext cx="538251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5" name="Text Box 5"/>
            <p:cNvSpPr txBox="1">
              <a:spLocks noChangeArrowheads="1"/>
            </p:cNvSpPr>
            <p:nvPr/>
          </p:nvSpPr>
          <p:spPr bwMode="auto">
            <a:xfrm>
              <a:off x="2376129" y="1643859"/>
              <a:ext cx="1298791" cy="3770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6" name="Text Box 6"/>
            <p:cNvSpPr txBox="1">
              <a:spLocks noChangeArrowheads="1"/>
            </p:cNvSpPr>
            <p:nvPr/>
          </p:nvSpPr>
          <p:spPr bwMode="auto">
            <a:xfrm>
              <a:off x="2379305" y="2253095"/>
              <a:ext cx="1295615" cy="3770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7" name="Text Box 26"/>
            <p:cNvSpPr txBox="1">
              <a:spLocks noChangeArrowheads="1"/>
            </p:cNvSpPr>
            <p:nvPr/>
          </p:nvSpPr>
          <p:spPr bwMode="auto">
            <a:xfrm>
              <a:off x="2372953" y="3390651"/>
              <a:ext cx="1324195" cy="3770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970309" y="1275749"/>
            <a:ext cx="2192443" cy="1117451"/>
            <a:chOff x="8161086" y="1155886"/>
            <a:chExt cx="2923258" cy="1489934"/>
          </a:xfrm>
        </p:grpSpPr>
        <p:sp>
          <p:nvSpPr>
            <p:cNvPr id="3" name="矩形 2"/>
            <p:cNvSpPr/>
            <p:nvPr/>
          </p:nvSpPr>
          <p:spPr>
            <a:xfrm>
              <a:off x="9641213" y="1155886"/>
              <a:ext cx="1443131" cy="430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5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标号</a:t>
              </a:r>
              <a:r>
                <a:rPr lang="en-US" altLang="zh-CN" sz="15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15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常量</a:t>
              </a:r>
              <a:r>
                <a:rPr lang="en-US" altLang="zh-CN" sz="15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en-US" sz="900" dirty="0">
                <a:solidFill>
                  <a:srgbClr val="FF0000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H="1">
              <a:off x="9131942" y="1419342"/>
              <a:ext cx="509271" cy="26410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 bwMode="auto">
            <a:xfrm>
              <a:off x="8161086" y="1695325"/>
              <a:ext cx="980387" cy="9504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929189" y="2508782"/>
            <a:ext cx="3490912" cy="7275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914400">
              <a:lnSpc>
                <a:spcPts val="2625"/>
              </a:lnSpc>
              <a:spcBef>
                <a:spcPts val="0"/>
              </a:spcBef>
              <a:defRPr/>
            </a:pPr>
            <a:r>
              <a:rPr lang="zh-CN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问题：生成跳转指令的时候，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5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.first</a:t>
            </a:r>
            <a:r>
              <a:rPr lang="zh-CN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endParaRPr lang="en-US" altLang="zh-CN" sz="15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625"/>
              </a:lnSpc>
              <a:spcBef>
                <a:spcPts val="0"/>
              </a:spcBef>
              <a:defRPr/>
            </a:pP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S</a:t>
            </a:r>
            <a:r>
              <a:rPr lang="en-US" altLang="zh-CN" sz="15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.first</a:t>
            </a:r>
            <a:r>
              <a:rPr lang="zh-CN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</a:t>
            </a:r>
            <a:r>
              <a:rPr lang="zh-CN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还</a:t>
            </a:r>
            <a:r>
              <a:rPr lang="zh-CN" altLang="en-US" sz="15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不知道</a:t>
            </a:r>
            <a:endParaRPr lang="zh-CN" altLang="en-US" sz="15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  <p:bldP spid="4" grpId="0" animBg="1"/>
      <p:bldP spid="32" grpId="0" animBg="1"/>
      <p:bldP spid="34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4811714" y="842964"/>
            <a:ext cx="2770186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78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1730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0500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77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49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21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893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B=“a&lt;b”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三地址指令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a&lt;b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.first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.first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临时指令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a&lt;b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B.true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B.false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3000"/>
              </a:lnSpc>
              <a:buClrTx/>
              <a:buNone/>
              <a:defRPr/>
            </a:pPr>
            <a:endParaRPr lang="en-US" altLang="zh-CN" sz="21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500064" y="785814"/>
            <a:ext cx="758825" cy="560387"/>
          </a:xfrm>
        </p:spPr>
        <p:txBody>
          <a:bodyPr/>
          <a:lstStyle/>
          <a:p>
            <a:pPr marL="273050" indent="-273050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例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342900" lvl="1" indent="0">
              <a:lnSpc>
                <a:spcPts val="3500"/>
              </a:lnSpc>
              <a:buNone/>
              <a:defRPr/>
            </a:pP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控制流语句的代码结构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5726" y="825501"/>
            <a:ext cx="31822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76376" y="4384675"/>
            <a:ext cx="3024188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914400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布尔表达式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被翻译成由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跳转指令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构成的跳转代码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929189" y="4689475"/>
            <a:ext cx="4044950" cy="40011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用指令的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标号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标识一条三地址指令</a:t>
            </a:r>
            <a:endParaRPr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116085" y="1250951"/>
            <a:ext cx="3609904" cy="2689225"/>
            <a:chOff x="1177998" y="1250950"/>
            <a:chExt cx="3609902" cy="2689225"/>
          </a:xfrm>
        </p:grpSpPr>
        <p:sp>
          <p:nvSpPr>
            <p:cNvPr id="44" name="矩形 43"/>
            <p:cNvSpPr/>
            <p:nvPr/>
          </p:nvSpPr>
          <p:spPr bwMode="auto">
            <a:xfrm>
              <a:off x="1222376" y="1346200"/>
              <a:ext cx="3565524" cy="25939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矩形 2"/>
            <p:cNvSpPr>
              <a:spLocks noChangeArrowheads="1"/>
            </p:cNvSpPr>
            <p:nvPr/>
          </p:nvSpPr>
          <p:spPr bwMode="auto">
            <a:xfrm>
              <a:off x="1177998" y="1250950"/>
              <a:ext cx="875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2" name="Text Box 11"/>
            <p:cNvSpPr txBox="1">
              <a:spLocks noChangeArrowheads="1"/>
            </p:cNvSpPr>
            <p:nvPr/>
          </p:nvSpPr>
          <p:spPr bwMode="auto">
            <a:xfrm>
              <a:off x="2865160" y="1302999"/>
              <a:ext cx="377888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3" name="Text Box 16"/>
            <p:cNvSpPr txBox="1">
              <a:spLocks noChangeArrowheads="1"/>
            </p:cNvSpPr>
            <p:nvPr/>
          </p:nvSpPr>
          <p:spPr bwMode="auto">
            <a:xfrm>
              <a:off x="2696857" y="1942131"/>
              <a:ext cx="744662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4" name="Text Box 28"/>
            <p:cNvSpPr txBox="1">
              <a:spLocks noChangeArrowheads="1"/>
            </p:cNvSpPr>
            <p:nvPr/>
          </p:nvSpPr>
          <p:spPr bwMode="auto">
            <a:xfrm>
              <a:off x="2784185" y="3084448"/>
              <a:ext cx="538251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5" name="Text Box 5"/>
            <p:cNvSpPr txBox="1">
              <a:spLocks noChangeArrowheads="1"/>
            </p:cNvSpPr>
            <p:nvPr/>
          </p:nvSpPr>
          <p:spPr bwMode="auto">
            <a:xfrm>
              <a:off x="2376129" y="1643859"/>
              <a:ext cx="1298791" cy="3770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6" name="Text Box 6"/>
            <p:cNvSpPr txBox="1">
              <a:spLocks noChangeArrowheads="1"/>
            </p:cNvSpPr>
            <p:nvPr/>
          </p:nvSpPr>
          <p:spPr bwMode="auto">
            <a:xfrm>
              <a:off x="2379305" y="2253095"/>
              <a:ext cx="1295615" cy="3770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7" name="Text Box 26"/>
            <p:cNvSpPr txBox="1">
              <a:spLocks noChangeArrowheads="1"/>
            </p:cNvSpPr>
            <p:nvPr/>
          </p:nvSpPr>
          <p:spPr bwMode="auto">
            <a:xfrm>
              <a:off x="2372953" y="3390651"/>
              <a:ext cx="1324195" cy="3770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969449" y="2503443"/>
            <a:ext cx="1664149" cy="1029721"/>
            <a:chOff x="7983186" y="1070467"/>
            <a:chExt cx="2218864" cy="1372961"/>
          </a:xfrm>
        </p:grpSpPr>
        <p:sp>
          <p:nvSpPr>
            <p:cNvPr id="48" name="矩形 47"/>
            <p:cNvSpPr/>
            <p:nvPr/>
          </p:nvSpPr>
          <p:spPr>
            <a:xfrm>
              <a:off x="9442868" y="1070467"/>
              <a:ext cx="75918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变量</a:t>
              </a:r>
              <a:endParaRPr lang="zh-CN" altLang="en-US" sz="900" dirty="0">
                <a:solidFill>
                  <a:srgbClr val="FF0000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H="1">
              <a:off x="8955190" y="1310070"/>
              <a:ext cx="509271" cy="26410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 bwMode="auto">
            <a:xfrm>
              <a:off x="7983186" y="1570594"/>
              <a:ext cx="980387" cy="87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970309" y="1275749"/>
            <a:ext cx="2192443" cy="1117451"/>
            <a:chOff x="8161086" y="1155886"/>
            <a:chExt cx="2923258" cy="1489934"/>
          </a:xfrm>
        </p:grpSpPr>
        <p:sp>
          <p:nvSpPr>
            <p:cNvPr id="53" name="矩形 52"/>
            <p:cNvSpPr/>
            <p:nvPr/>
          </p:nvSpPr>
          <p:spPr>
            <a:xfrm>
              <a:off x="9641213" y="1155886"/>
              <a:ext cx="1443131" cy="430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5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标号</a:t>
              </a:r>
              <a:r>
                <a:rPr lang="en-US" altLang="zh-CN" sz="15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15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常量</a:t>
              </a:r>
              <a:r>
                <a:rPr lang="en-US" altLang="zh-CN" sz="15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en-US" sz="900" dirty="0">
                <a:solidFill>
                  <a:srgbClr val="FF0000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9131942" y="1419342"/>
              <a:ext cx="509271" cy="26410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 bwMode="auto">
            <a:xfrm>
              <a:off x="8161086" y="1695325"/>
              <a:ext cx="980387" cy="9504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500064" y="785814"/>
            <a:ext cx="758825" cy="560387"/>
          </a:xfrm>
        </p:spPr>
        <p:txBody>
          <a:bodyPr/>
          <a:lstStyle/>
          <a:p>
            <a:pPr marL="273050" indent="-273050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例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342900" lvl="1" indent="0">
              <a:lnSpc>
                <a:spcPts val="3500"/>
              </a:lnSpc>
              <a:buNone/>
              <a:defRPr/>
            </a:pP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控制流语句的代码结构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5726" y="825501"/>
            <a:ext cx="31822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76376" y="4384675"/>
            <a:ext cx="3024188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914400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布尔表达式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被翻译成由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跳转指令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构成的跳转代码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811714" y="842963"/>
            <a:ext cx="4192587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78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1730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0500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77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49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21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893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B=“a&lt;b”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三地址指令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a&lt;b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.first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.first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临时指令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a&lt;b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B.true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B.false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3000"/>
              </a:lnSpc>
              <a:buClrTx/>
              <a:buNone/>
              <a:defRPr/>
            </a:pPr>
            <a:endParaRPr lang="en-US" altLang="zh-CN" sz="21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929189" y="4689475"/>
            <a:ext cx="4044950" cy="40011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用指令的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标号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标识一条三地址指令</a:t>
            </a:r>
            <a:endParaRPr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116085" y="1250951"/>
            <a:ext cx="3609904" cy="2689225"/>
            <a:chOff x="1177998" y="1250950"/>
            <a:chExt cx="3609902" cy="2689225"/>
          </a:xfrm>
        </p:grpSpPr>
        <p:sp>
          <p:nvSpPr>
            <p:cNvPr id="44" name="矩形 43"/>
            <p:cNvSpPr/>
            <p:nvPr/>
          </p:nvSpPr>
          <p:spPr bwMode="auto">
            <a:xfrm>
              <a:off x="1222376" y="1346200"/>
              <a:ext cx="3565524" cy="25939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矩形 2"/>
            <p:cNvSpPr>
              <a:spLocks noChangeArrowheads="1"/>
            </p:cNvSpPr>
            <p:nvPr/>
          </p:nvSpPr>
          <p:spPr bwMode="auto">
            <a:xfrm>
              <a:off x="1177998" y="1250950"/>
              <a:ext cx="875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2" name="Text Box 11"/>
            <p:cNvSpPr txBox="1">
              <a:spLocks noChangeArrowheads="1"/>
            </p:cNvSpPr>
            <p:nvPr/>
          </p:nvSpPr>
          <p:spPr bwMode="auto">
            <a:xfrm>
              <a:off x="2865160" y="1302999"/>
              <a:ext cx="377888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3" name="Text Box 16"/>
            <p:cNvSpPr txBox="1">
              <a:spLocks noChangeArrowheads="1"/>
            </p:cNvSpPr>
            <p:nvPr/>
          </p:nvSpPr>
          <p:spPr bwMode="auto">
            <a:xfrm>
              <a:off x="2696857" y="1942131"/>
              <a:ext cx="744662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4" name="Text Box 28"/>
            <p:cNvSpPr txBox="1">
              <a:spLocks noChangeArrowheads="1"/>
            </p:cNvSpPr>
            <p:nvPr/>
          </p:nvSpPr>
          <p:spPr bwMode="auto">
            <a:xfrm>
              <a:off x="2784185" y="3084448"/>
              <a:ext cx="538251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5" name="Text Box 5"/>
            <p:cNvSpPr txBox="1">
              <a:spLocks noChangeArrowheads="1"/>
            </p:cNvSpPr>
            <p:nvPr/>
          </p:nvSpPr>
          <p:spPr bwMode="auto">
            <a:xfrm>
              <a:off x="2376129" y="1643859"/>
              <a:ext cx="1298791" cy="3770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6" name="Text Box 6"/>
            <p:cNvSpPr txBox="1">
              <a:spLocks noChangeArrowheads="1"/>
            </p:cNvSpPr>
            <p:nvPr/>
          </p:nvSpPr>
          <p:spPr bwMode="auto">
            <a:xfrm>
              <a:off x="2379305" y="2253095"/>
              <a:ext cx="1295615" cy="3770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7" name="Text Box 26"/>
            <p:cNvSpPr txBox="1">
              <a:spLocks noChangeArrowheads="1"/>
            </p:cNvSpPr>
            <p:nvPr/>
          </p:nvSpPr>
          <p:spPr bwMode="auto">
            <a:xfrm>
              <a:off x="2372953" y="3390651"/>
              <a:ext cx="1324195" cy="3770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970713" y="2804021"/>
            <a:ext cx="2255836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2625"/>
              </a:lnSpc>
              <a:spcBef>
                <a:spcPct val="20000"/>
              </a:spcBef>
              <a:buSzPct val="100000"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a&lt;b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625"/>
              </a:lnSpc>
              <a:spcBef>
                <a:spcPct val="20000"/>
              </a:spcBef>
              <a:buSzPct val="100000"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箭头: 右 19"/>
          <p:cNvSpPr/>
          <p:nvPr/>
        </p:nvSpPr>
        <p:spPr>
          <a:xfrm>
            <a:off x="6700839" y="3008560"/>
            <a:ext cx="388937" cy="330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21" name="箭头: 上下 20"/>
          <p:cNvSpPr/>
          <p:nvPr/>
        </p:nvSpPr>
        <p:spPr>
          <a:xfrm rot="-2700000">
            <a:off x="6968224" y="2051582"/>
            <a:ext cx="363474" cy="9121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785813"/>
            <a:ext cx="758825" cy="560387"/>
          </a:xfrm>
        </p:spPr>
        <p:txBody>
          <a:bodyPr/>
          <a:lstStyle/>
          <a:p>
            <a:pPr marL="273050" indent="-273050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例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342900" lvl="1" indent="0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控制流语句的代码结构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5725" y="825500"/>
            <a:ext cx="3308350" cy="47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1476375" y="4384675"/>
            <a:ext cx="3024188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布尔表达式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被翻译成由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跳转指令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构成的跳转代码</a:t>
            </a:r>
            <a:endParaRPr lang="zh-CN" altLang="en-US" sz="1400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811713" y="842963"/>
            <a:ext cx="4192587" cy="401955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71780" indent="-27178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78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1730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0500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77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49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21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893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继承属性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B.true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是一个地址，该地址用来存放当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真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时控制流转向的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指令的标号</a:t>
            </a:r>
            <a:endParaRPr lang="en-US" altLang="zh-CN" sz="2000" b="1" dirty="0">
              <a:solidFill>
                <a:srgbClr val="2D83F4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B.false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是一个地址，该地址用来存放当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假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时控制流转向的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指令的标号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S.next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是一个地址，该地址用来存放紧跟在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代码之后执行的指令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后继指令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标号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929188" y="4689475"/>
            <a:ext cx="4044950" cy="40005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用指令的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标号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标识一条三地址指令</a:t>
            </a:r>
            <a:endParaRPr lang="zh-CN" altLang="en-US" sz="1400"/>
          </a:p>
        </p:txBody>
      </p:sp>
      <p:grpSp>
        <p:nvGrpSpPr>
          <p:cNvPr id="2" name="组合 6"/>
          <p:cNvGrpSpPr/>
          <p:nvPr/>
        </p:nvGrpSpPr>
        <p:grpSpPr bwMode="auto">
          <a:xfrm>
            <a:off x="1354138" y="2481263"/>
            <a:ext cx="1428750" cy="1603375"/>
            <a:chOff x="1354138" y="2481263"/>
            <a:chExt cx="1428750" cy="1603375"/>
          </a:xfrm>
        </p:grpSpPr>
        <p:sp>
          <p:nvSpPr>
            <p:cNvPr id="37" name="Line 61"/>
            <p:cNvSpPr>
              <a:spLocks noChangeShapeType="1"/>
            </p:cNvSpPr>
            <p:nvPr/>
          </p:nvSpPr>
          <p:spPr bwMode="auto">
            <a:xfrm flipH="1">
              <a:off x="1363663" y="2481263"/>
              <a:ext cx="935037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1354138" y="2481263"/>
              <a:ext cx="0" cy="160178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1384300" y="2533650"/>
              <a:ext cx="904875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1700213" y="3635375"/>
              <a:ext cx="1082675" cy="376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1692275" y="3689350"/>
              <a:ext cx="60642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Line 62"/>
            <p:cNvSpPr>
              <a:spLocks noChangeShapeType="1"/>
            </p:cNvSpPr>
            <p:nvPr/>
          </p:nvSpPr>
          <p:spPr bwMode="auto">
            <a:xfrm>
              <a:off x="1690688" y="3684588"/>
              <a:ext cx="1587" cy="4000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139825" y="4011613"/>
            <a:ext cx="1416050" cy="377825"/>
            <a:chOff x="1139825" y="4011613"/>
            <a:chExt cx="1416050" cy="377825"/>
          </a:xfrm>
        </p:grpSpPr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438275" y="4011613"/>
              <a:ext cx="1117600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63"/>
            <p:cNvSpPr>
              <a:spLocks noChangeShapeType="1"/>
            </p:cNvSpPr>
            <p:nvPr/>
          </p:nvSpPr>
          <p:spPr bwMode="auto">
            <a:xfrm>
              <a:off x="1139825" y="4083050"/>
              <a:ext cx="1179513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2324100" y="2700338"/>
            <a:ext cx="1311275" cy="37623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lIns="68580" tIns="34290" rIns="68580" bIns="3429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endParaRPr lang="en-US" altLang="zh-CN" sz="2000" b="1" i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562100" y="1635125"/>
            <a:ext cx="1065213" cy="642938"/>
            <a:chOff x="1562395" y="1635646"/>
            <a:chExt cx="1065390" cy="642417"/>
          </a:xfrm>
        </p:grpSpPr>
        <p:sp>
          <p:nvSpPr>
            <p:cNvPr id="120860" name="Text Box 12"/>
            <p:cNvSpPr txBox="1">
              <a:spLocks noChangeArrowheads="1"/>
            </p:cNvSpPr>
            <p:nvPr/>
          </p:nvSpPr>
          <p:spPr bwMode="auto">
            <a:xfrm>
              <a:off x="1562395" y="1635646"/>
              <a:ext cx="1065390" cy="376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B.true</a:t>
              </a:r>
              <a:endPara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H="1" flipV="1">
              <a:off x="1595739" y="1702267"/>
              <a:ext cx="1587" cy="57579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1597326" y="1708612"/>
              <a:ext cx="83675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rot="10800000" flipH="1">
              <a:off x="1597326" y="2278063"/>
              <a:ext cx="727196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968500" y="1527175"/>
            <a:ext cx="2747963" cy="1927225"/>
            <a:chOff x="1968500" y="1526920"/>
            <a:chExt cx="2747380" cy="1927480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 flipH="1" flipV="1">
              <a:off x="3350920" y="1707919"/>
              <a:ext cx="352350" cy="158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855" name="Text Box 13"/>
            <p:cNvSpPr txBox="1">
              <a:spLocks noChangeArrowheads="1"/>
            </p:cNvSpPr>
            <p:nvPr/>
          </p:nvSpPr>
          <p:spPr bwMode="auto">
            <a:xfrm>
              <a:off x="3666368" y="1526920"/>
              <a:ext cx="1049512" cy="377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B.false</a:t>
              </a:r>
              <a:endPara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968500" y="3143209"/>
              <a:ext cx="0" cy="31119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1973262" y="3143209"/>
              <a:ext cx="173000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59"/>
            <p:cNvSpPr>
              <a:spLocks noChangeShapeType="1"/>
            </p:cNvSpPr>
            <p:nvPr/>
          </p:nvSpPr>
          <p:spPr bwMode="auto">
            <a:xfrm>
              <a:off x="1973262" y="3454400"/>
              <a:ext cx="323781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60"/>
            <p:cNvSpPr>
              <a:spLocks noChangeShapeType="1"/>
            </p:cNvSpPr>
            <p:nvPr/>
          </p:nvSpPr>
          <p:spPr bwMode="auto">
            <a:xfrm>
              <a:off x="3698508" y="1701568"/>
              <a:ext cx="4762" cy="144164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1250950"/>
            <a:ext cx="3609975" cy="2689225"/>
            <a:chOff x="1177926" y="1250950"/>
            <a:chExt cx="3609974" cy="2689225"/>
          </a:xfrm>
        </p:grpSpPr>
        <p:sp>
          <p:nvSpPr>
            <p:cNvPr id="44" name="矩形 43"/>
            <p:cNvSpPr/>
            <p:nvPr/>
          </p:nvSpPr>
          <p:spPr bwMode="auto">
            <a:xfrm>
              <a:off x="1222376" y="1346200"/>
              <a:ext cx="3565524" cy="25939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7" name="矩形 2"/>
            <p:cNvSpPr>
              <a:spLocks noChangeArrowheads="1"/>
            </p:cNvSpPr>
            <p:nvPr/>
          </p:nvSpPr>
          <p:spPr bwMode="auto">
            <a:xfrm>
              <a:off x="1177926" y="1250950"/>
              <a:ext cx="875706" cy="4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48" name="Text Box 11"/>
            <p:cNvSpPr txBox="1">
              <a:spLocks noChangeArrowheads="1"/>
            </p:cNvSpPr>
            <p:nvPr/>
          </p:nvSpPr>
          <p:spPr bwMode="auto">
            <a:xfrm>
              <a:off x="2865160" y="1302999"/>
              <a:ext cx="377888" cy="37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849" name="Text Box 16"/>
            <p:cNvSpPr txBox="1">
              <a:spLocks noChangeArrowheads="1"/>
            </p:cNvSpPr>
            <p:nvPr/>
          </p:nvSpPr>
          <p:spPr bwMode="auto">
            <a:xfrm>
              <a:off x="2696857" y="1942131"/>
              <a:ext cx="744662" cy="37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850" name="Text Box 28"/>
            <p:cNvSpPr txBox="1">
              <a:spLocks noChangeArrowheads="1"/>
            </p:cNvSpPr>
            <p:nvPr/>
          </p:nvSpPr>
          <p:spPr bwMode="auto">
            <a:xfrm>
              <a:off x="2784185" y="3084448"/>
              <a:ext cx="538251" cy="377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851" name="Text Box 5"/>
            <p:cNvSpPr txBox="1">
              <a:spLocks noChangeArrowheads="1"/>
            </p:cNvSpPr>
            <p:nvPr/>
          </p:nvSpPr>
          <p:spPr bwMode="auto">
            <a:xfrm>
              <a:off x="2376129" y="1643859"/>
              <a:ext cx="1298791" cy="3775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2" name="Text Box 6"/>
            <p:cNvSpPr txBox="1">
              <a:spLocks noChangeArrowheads="1"/>
            </p:cNvSpPr>
            <p:nvPr/>
          </p:nvSpPr>
          <p:spPr bwMode="auto">
            <a:xfrm>
              <a:off x="2379305" y="2253095"/>
              <a:ext cx="1295615" cy="3760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3" name="Text Box 26"/>
            <p:cNvSpPr txBox="1">
              <a:spLocks noChangeArrowheads="1"/>
            </p:cNvSpPr>
            <p:nvPr/>
          </p:nvSpPr>
          <p:spPr bwMode="auto">
            <a:xfrm>
              <a:off x="2372953" y="3390651"/>
              <a:ext cx="1324195" cy="37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644525" y="858838"/>
            <a:ext cx="8285163" cy="3225800"/>
          </a:xfrm>
        </p:spPr>
        <p:txBody>
          <a:bodyPr/>
          <a:lstStyle/>
          <a:p>
            <a:pPr marL="271780" lvl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 }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lvl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 }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5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;	   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defRPr/>
            </a:pPr>
            <a:endParaRPr lang="zh-CN" altLang="en-US" sz="25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控制流语句的</a:t>
            </a:r>
            <a:r>
              <a:rPr lang="en-US" altLang="zh-CN" sz="30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6588125" y="1563688"/>
            <a:ext cx="2341563" cy="1008062"/>
          </a:xfrm>
          <a:prstGeom prst="wedgeRectCallout">
            <a:avLst>
              <a:gd name="adj1" fmla="val -44109"/>
              <a:gd name="adj2" fmla="val -7617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): 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将下一条三地址指令的标号存放到地址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4284663" y="90488"/>
            <a:ext cx="4275137" cy="714375"/>
          </a:xfrm>
          <a:prstGeom prst="wedgeRectCallout">
            <a:avLst>
              <a:gd name="adj1" fmla="val -47912"/>
              <a:gd name="adj2" fmla="val 73089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): 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生成一个用于存放标号的新的临时变量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，返回变量地址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33388" y="857250"/>
            <a:ext cx="8853487" cy="3225800"/>
          </a:xfrm>
        </p:spPr>
        <p:txBody>
          <a:bodyPr/>
          <a:lstStyle/>
          <a:p>
            <a:pPr marL="272415" indent="-272415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575310" lvl="1" indent="-272415">
              <a:defRPr/>
            </a:pPr>
            <a:endParaRPr lang="zh-CN" altLang="en-US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2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2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2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2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                                     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                        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                         }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611" name="Rectangle 24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714875" y="500063"/>
            <a:ext cx="3500438" cy="3252787"/>
            <a:chOff x="4714876" y="500063"/>
            <a:chExt cx="3500437" cy="3252943"/>
          </a:xfrm>
        </p:grpSpPr>
        <p:sp>
          <p:nvSpPr>
            <p:cNvPr id="65564" name="Line 9"/>
            <p:cNvSpPr>
              <a:spLocks noChangeShapeType="1"/>
            </p:cNvSpPr>
            <p:nvPr/>
          </p:nvSpPr>
          <p:spPr bwMode="auto">
            <a:xfrm flipH="1" flipV="1">
              <a:off x="6851650" y="985861"/>
              <a:ext cx="350838" cy="158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37" name="Text Box 11"/>
            <p:cNvSpPr txBox="1">
              <a:spLocks noChangeArrowheads="1"/>
            </p:cNvSpPr>
            <p:nvPr/>
          </p:nvSpPr>
          <p:spPr bwMode="auto">
            <a:xfrm>
              <a:off x="6311900" y="500063"/>
              <a:ext cx="377825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567" name="Text Box 12"/>
            <p:cNvSpPr txBox="1">
              <a:spLocks noChangeArrowheads="1"/>
            </p:cNvSpPr>
            <p:nvPr/>
          </p:nvSpPr>
          <p:spPr bwMode="auto">
            <a:xfrm>
              <a:off x="5091114" y="900132"/>
              <a:ext cx="1065212" cy="3762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568" name="Text Box 13"/>
            <p:cNvSpPr txBox="1">
              <a:spLocks noChangeArrowheads="1"/>
            </p:cNvSpPr>
            <p:nvPr/>
          </p:nvSpPr>
          <p:spPr bwMode="auto">
            <a:xfrm>
              <a:off x="7165975" y="806465"/>
              <a:ext cx="1049338" cy="3778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569" name="Text Box 14"/>
            <p:cNvSpPr txBox="1">
              <a:spLocks noChangeArrowheads="1"/>
            </p:cNvSpPr>
            <p:nvPr/>
          </p:nvSpPr>
          <p:spPr bwMode="auto">
            <a:xfrm>
              <a:off x="4786314" y="3429140"/>
              <a:ext cx="1117600" cy="3238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941" name="Text Box 16"/>
            <p:cNvSpPr txBox="1">
              <a:spLocks noChangeArrowheads="1"/>
            </p:cNvSpPr>
            <p:nvPr/>
          </p:nvSpPr>
          <p:spPr bwMode="auto">
            <a:xfrm>
              <a:off x="6143625" y="1195388"/>
              <a:ext cx="744538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5468939" y="2424205"/>
              <a:ext cx="0" cy="31116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6" name="Line 23"/>
            <p:cNvSpPr>
              <a:spLocks noChangeShapeType="1"/>
            </p:cNvSpPr>
            <p:nvPr/>
          </p:nvSpPr>
          <p:spPr bwMode="auto">
            <a:xfrm flipV="1">
              <a:off x="5097464" y="966810"/>
              <a:ext cx="0" cy="59216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7" name="Line 24"/>
            <p:cNvSpPr>
              <a:spLocks noChangeShapeType="1"/>
            </p:cNvSpPr>
            <p:nvPr/>
          </p:nvSpPr>
          <p:spPr bwMode="auto">
            <a:xfrm>
              <a:off x="5097464" y="987448"/>
              <a:ext cx="83661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80" name="Text Box 27"/>
            <p:cNvSpPr txBox="1">
              <a:spLocks noChangeArrowheads="1"/>
            </p:cNvSpPr>
            <p:nvPr/>
          </p:nvSpPr>
          <p:spPr bwMode="auto">
            <a:xfrm>
              <a:off x="5834064" y="1930469"/>
              <a:ext cx="1309687" cy="376256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S.next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46" name="Text Box 28"/>
            <p:cNvSpPr txBox="1">
              <a:spLocks noChangeArrowheads="1"/>
            </p:cNvSpPr>
            <p:nvPr/>
          </p:nvSpPr>
          <p:spPr bwMode="auto">
            <a:xfrm>
              <a:off x="6230938" y="2338388"/>
              <a:ext cx="538162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584" name="Line 31"/>
            <p:cNvSpPr>
              <a:spLocks noChangeShapeType="1"/>
            </p:cNvSpPr>
            <p:nvPr/>
          </p:nvSpPr>
          <p:spPr bwMode="auto">
            <a:xfrm>
              <a:off x="5473701" y="2424205"/>
              <a:ext cx="172878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1" name="Line 39"/>
            <p:cNvSpPr>
              <a:spLocks noChangeShapeType="1"/>
            </p:cNvSpPr>
            <p:nvPr/>
          </p:nvSpPr>
          <p:spPr bwMode="auto">
            <a:xfrm rot="10800000" flipH="1">
              <a:off x="5097464" y="1558976"/>
              <a:ext cx="72707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5" name="Line 59"/>
            <p:cNvSpPr>
              <a:spLocks noChangeShapeType="1"/>
            </p:cNvSpPr>
            <p:nvPr/>
          </p:nvSpPr>
          <p:spPr bwMode="auto">
            <a:xfrm>
              <a:off x="5473701" y="2735370"/>
              <a:ext cx="32385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6" name="Line 60"/>
            <p:cNvSpPr>
              <a:spLocks noChangeShapeType="1"/>
            </p:cNvSpPr>
            <p:nvPr/>
          </p:nvSpPr>
          <p:spPr bwMode="auto">
            <a:xfrm>
              <a:off x="7188200" y="966810"/>
              <a:ext cx="14288" cy="145739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7" name="Line 61"/>
            <p:cNvSpPr>
              <a:spLocks noChangeShapeType="1"/>
            </p:cNvSpPr>
            <p:nvPr/>
          </p:nvSpPr>
          <p:spPr bwMode="auto">
            <a:xfrm flipH="1">
              <a:off x="4938714" y="1776474"/>
              <a:ext cx="935037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8" name="Line 62"/>
            <p:cNvSpPr>
              <a:spLocks noChangeShapeType="1"/>
            </p:cNvSpPr>
            <p:nvPr/>
          </p:nvSpPr>
          <p:spPr bwMode="auto">
            <a:xfrm>
              <a:off x="4929189" y="1776474"/>
              <a:ext cx="0" cy="1727283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9" name="Line 63"/>
            <p:cNvSpPr>
              <a:spLocks noChangeShapeType="1"/>
            </p:cNvSpPr>
            <p:nvPr/>
          </p:nvSpPr>
          <p:spPr bwMode="auto">
            <a:xfrm>
              <a:off x="4714876" y="3500582"/>
              <a:ext cx="86360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4929189" y="1735197"/>
              <a:ext cx="904875" cy="3778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5275264" y="2930642"/>
              <a:ext cx="1082675" cy="3762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257801" y="2932230"/>
              <a:ext cx="60642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Line 62"/>
            <p:cNvSpPr>
              <a:spLocks noChangeShapeType="1"/>
            </p:cNvSpPr>
            <p:nvPr/>
          </p:nvSpPr>
          <p:spPr bwMode="auto">
            <a:xfrm>
              <a:off x="5275264" y="2930642"/>
              <a:ext cx="0" cy="57629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8" name="Text Box 5"/>
            <p:cNvSpPr txBox="1">
              <a:spLocks noChangeArrowheads="1"/>
            </p:cNvSpPr>
            <p:nvPr/>
          </p:nvSpPr>
          <p:spPr bwMode="auto">
            <a:xfrm>
              <a:off x="5822950" y="896938"/>
              <a:ext cx="1298575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59" name="Text Box 6"/>
            <p:cNvSpPr txBox="1">
              <a:spLocks noChangeArrowheads="1"/>
            </p:cNvSpPr>
            <p:nvPr/>
          </p:nvSpPr>
          <p:spPr bwMode="auto">
            <a:xfrm>
              <a:off x="5826125" y="1506538"/>
              <a:ext cx="1295400" cy="376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60" name="Text Box 26"/>
            <p:cNvSpPr txBox="1">
              <a:spLocks noChangeArrowheads="1"/>
            </p:cNvSpPr>
            <p:nvPr/>
          </p:nvSpPr>
          <p:spPr bwMode="auto">
            <a:xfrm>
              <a:off x="5819775" y="2644775"/>
              <a:ext cx="1323975" cy="376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562475" y="427038"/>
            <a:ext cx="3609975" cy="2859087"/>
            <a:chOff x="4562673" y="426820"/>
            <a:chExt cx="3609376" cy="2859307"/>
          </a:xfrm>
        </p:grpSpPr>
        <p:sp>
          <p:nvSpPr>
            <p:cNvPr id="30" name="矩形 29"/>
            <p:cNvSpPr/>
            <p:nvPr/>
          </p:nvSpPr>
          <p:spPr bwMode="auto">
            <a:xfrm>
              <a:off x="4607116" y="522077"/>
              <a:ext cx="3564933" cy="27640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35" name="矩形 30"/>
            <p:cNvSpPr>
              <a:spLocks noChangeArrowheads="1"/>
            </p:cNvSpPr>
            <p:nvPr/>
          </p:nvSpPr>
          <p:spPr bwMode="auto">
            <a:xfrm>
              <a:off x="4562673" y="426820"/>
              <a:ext cx="875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797550" y="4001524"/>
            <a:ext cx="29130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‘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}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561618" y="4032707"/>
            <a:ext cx="2062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540949" y="4366526"/>
            <a:ext cx="2062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824319" y="3693531"/>
            <a:ext cx="27939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  <p:bldP spid="40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719138" y="714375"/>
            <a:ext cx="7308850" cy="322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/>
          <a:lstStyle/>
          <a:p>
            <a:pPr marL="272415" indent="-272415" algn="just" eaLnBrk="1" hangingPunct="1"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 baseline="-30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75310" lvl="1" indent="-272415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75310" lvl="1" indent="-272415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buClr>
                <a:schemeClr val="accent1"/>
              </a:buClr>
              <a:buSzPct val="100000"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 </a:t>
            </a:r>
            <a:r>
              <a:rPr lang="zh-CN" altLang="en-US" sz="2400" dirty="0"/>
              <a:t>                       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eaLnBrk="1" hangingPunct="1"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                             }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70388" y="1276350"/>
            <a:ext cx="1065212" cy="639763"/>
            <a:chOff x="4370388" y="1276350"/>
            <a:chExt cx="1065212" cy="639763"/>
          </a:xfrm>
        </p:grpSpPr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4370388" y="1276350"/>
              <a:ext cx="1065212" cy="376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 flipV="1">
              <a:off x="4389438" y="1328738"/>
              <a:ext cx="0" cy="58737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4389438" y="1347788"/>
              <a:ext cx="83661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rot="10800000" flipH="1">
              <a:off x="4389438" y="1916113"/>
              <a:ext cx="72707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71938" y="2981325"/>
            <a:ext cx="1149350" cy="376238"/>
            <a:chOff x="4071938" y="2981325"/>
            <a:chExt cx="1149350" cy="376238"/>
          </a:xfrm>
        </p:grpSpPr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4103688" y="2981325"/>
              <a:ext cx="1117600" cy="376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4071938" y="3000375"/>
              <a:ext cx="86360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221163" y="2092325"/>
            <a:ext cx="946150" cy="904875"/>
            <a:chOff x="4221163" y="2092325"/>
            <a:chExt cx="946150" cy="904875"/>
          </a:xfrm>
        </p:grpSpPr>
        <p:sp>
          <p:nvSpPr>
            <p:cNvPr id="43" name="Line 61"/>
            <p:cNvSpPr>
              <a:spLocks noChangeShapeType="1"/>
            </p:cNvSpPr>
            <p:nvPr/>
          </p:nvSpPr>
          <p:spPr bwMode="auto">
            <a:xfrm flipH="1">
              <a:off x="4230688" y="2133600"/>
              <a:ext cx="93662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>
              <a:off x="4221163" y="2133600"/>
              <a:ext cx="0" cy="86360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4221163" y="2092325"/>
              <a:ext cx="904875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71938" y="795338"/>
            <a:ext cx="3565525" cy="1992312"/>
            <a:chOff x="4071938" y="795338"/>
            <a:chExt cx="3565525" cy="1992312"/>
          </a:xfrm>
        </p:grpSpPr>
        <p:sp>
          <p:nvSpPr>
            <p:cNvPr id="22" name="矩形 21"/>
            <p:cNvSpPr/>
            <p:nvPr/>
          </p:nvSpPr>
          <p:spPr bwMode="auto">
            <a:xfrm>
              <a:off x="4071938" y="795338"/>
              <a:ext cx="3565525" cy="19923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984" name="Text Box 11"/>
            <p:cNvSpPr txBox="1">
              <a:spLocks noChangeArrowheads="1"/>
            </p:cNvSpPr>
            <p:nvPr/>
          </p:nvSpPr>
          <p:spPr bwMode="auto">
            <a:xfrm>
              <a:off x="5603538" y="857387"/>
              <a:ext cx="379476" cy="376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988" name="Text Box 16"/>
            <p:cNvSpPr txBox="1">
              <a:spLocks noChangeArrowheads="1"/>
            </p:cNvSpPr>
            <p:nvPr/>
          </p:nvSpPr>
          <p:spPr bwMode="auto">
            <a:xfrm>
              <a:off x="5436823" y="1552674"/>
              <a:ext cx="743073" cy="376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998" name="Text Box 5"/>
            <p:cNvSpPr txBox="1">
              <a:spLocks noChangeArrowheads="1"/>
            </p:cNvSpPr>
            <p:nvPr/>
          </p:nvSpPr>
          <p:spPr bwMode="auto">
            <a:xfrm>
              <a:off x="5116095" y="1254241"/>
              <a:ext cx="1298791" cy="377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999" name="Text Box 6"/>
            <p:cNvSpPr txBox="1">
              <a:spLocks noChangeArrowheads="1"/>
            </p:cNvSpPr>
            <p:nvPr/>
          </p:nvSpPr>
          <p:spPr bwMode="auto">
            <a:xfrm>
              <a:off x="5117682" y="1863807"/>
              <a:ext cx="1297203" cy="3762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52975" y="1163638"/>
            <a:ext cx="2755900" cy="1839912"/>
            <a:chOff x="4752975" y="1163638"/>
            <a:chExt cx="2755900" cy="1839912"/>
          </a:xfrm>
        </p:grpSpPr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H="1" flipV="1">
              <a:off x="6414885" y="1347786"/>
              <a:ext cx="79578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6459538" y="1163638"/>
              <a:ext cx="1049337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4765675" y="2643188"/>
              <a:ext cx="172878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Line 60"/>
            <p:cNvSpPr>
              <a:spLocks noChangeShapeType="1"/>
            </p:cNvSpPr>
            <p:nvPr/>
          </p:nvSpPr>
          <p:spPr bwMode="auto">
            <a:xfrm>
              <a:off x="6494463" y="1362075"/>
              <a:ext cx="0" cy="125730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Line 62"/>
            <p:cNvSpPr>
              <a:spLocks noChangeShapeType="1"/>
            </p:cNvSpPr>
            <p:nvPr/>
          </p:nvSpPr>
          <p:spPr bwMode="auto">
            <a:xfrm>
              <a:off x="4752975" y="2643188"/>
              <a:ext cx="0" cy="3603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7001" name="矩形 22"/>
          <p:cNvSpPr>
            <a:spLocks noChangeArrowheads="1"/>
          </p:cNvSpPr>
          <p:nvPr/>
        </p:nvSpPr>
        <p:spPr bwMode="auto">
          <a:xfrm>
            <a:off x="4027489" y="700088"/>
            <a:ext cx="875706" cy="4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S.code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66459" y="3795886"/>
            <a:ext cx="2869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449259" y="4177315"/>
            <a:ext cx="2272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1" grpId="0"/>
      <p:bldP spid="33" grpId="0"/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728663" y="142875"/>
            <a:ext cx="8629650" cy="3225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                              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                           }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683" name="Rectangle 23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</a:rPr>
              <a:t>SDT</a:t>
            </a:r>
            <a:endParaRPr lang="zh-CN" altLang="en-US" sz="3000" i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6604" name="Text Box 16"/>
          <p:cNvSpPr txBox="1">
            <a:spLocks noChangeArrowheads="1"/>
          </p:cNvSpPr>
          <p:nvPr/>
        </p:nvSpPr>
        <p:spPr bwMode="auto">
          <a:xfrm>
            <a:off x="5165725" y="-1643063"/>
            <a:ext cx="7572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i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zh-CN" sz="1500" i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6367463" y="2449513"/>
            <a:ext cx="1517650" cy="37623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lIns="68580" tIns="34290" rIns="68580" bIns="3429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B.begin</a:t>
            </a:r>
            <a:endParaRPr lang="en-US" altLang="zh-CN" sz="20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94350" y="1474788"/>
            <a:ext cx="1065213" cy="585787"/>
            <a:chOff x="5594350" y="1474788"/>
            <a:chExt cx="1065213" cy="585787"/>
          </a:xfrm>
        </p:grpSpPr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5594350" y="1474788"/>
              <a:ext cx="1065213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 flipV="1">
              <a:off x="5630863" y="1570038"/>
              <a:ext cx="0" cy="4889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5630863" y="1563688"/>
              <a:ext cx="83661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Line 39"/>
            <p:cNvSpPr>
              <a:spLocks noChangeShapeType="1"/>
            </p:cNvSpPr>
            <p:nvPr/>
          </p:nvSpPr>
          <p:spPr bwMode="auto">
            <a:xfrm rot="10800000" flipH="1">
              <a:off x="5630863" y="2060575"/>
              <a:ext cx="72707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62588" y="1489075"/>
            <a:ext cx="1143000" cy="1098550"/>
            <a:chOff x="5462588" y="1489075"/>
            <a:chExt cx="1143000" cy="1098550"/>
          </a:xfrm>
        </p:grpSpPr>
        <p:sp>
          <p:nvSpPr>
            <p:cNvPr id="60" name="Line 61"/>
            <p:cNvSpPr>
              <a:spLocks noChangeShapeType="1"/>
            </p:cNvSpPr>
            <p:nvPr/>
          </p:nvSpPr>
          <p:spPr bwMode="auto">
            <a:xfrm flipH="1">
              <a:off x="5472113" y="2295525"/>
              <a:ext cx="935037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 flipH="1" flipV="1">
              <a:off x="5462588" y="1489075"/>
              <a:ext cx="0" cy="8064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5522913" y="2211388"/>
              <a:ext cx="1082675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33963" y="1111250"/>
            <a:ext cx="1550987" cy="377825"/>
            <a:chOff x="5033963" y="1111250"/>
            <a:chExt cx="1550987" cy="377825"/>
          </a:xfrm>
        </p:grpSpPr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5467350" y="1111250"/>
              <a:ext cx="1117600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B.begin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 flipV="1">
              <a:off x="5033963" y="1489075"/>
              <a:ext cx="132556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15063" y="1325563"/>
            <a:ext cx="2749550" cy="2174875"/>
            <a:chOff x="6215063" y="1325563"/>
            <a:chExt cx="2749550" cy="2174875"/>
          </a:xfrm>
        </p:grpSpPr>
        <p:sp>
          <p:nvSpPr>
            <p:cNvPr id="45" name="Line 9"/>
            <p:cNvSpPr>
              <a:spLocks noChangeShapeType="1"/>
            </p:cNvSpPr>
            <p:nvPr/>
          </p:nvSpPr>
          <p:spPr bwMode="auto">
            <a:xfrm flipH="1" flipV="1">
              <a:off x="7605713" y="1492250"/>
              <a:ext cx="350837" cy="158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7915275" y="1325563"/>
              <a:ext cx="1049338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31"/>
            <p:cNvSpPr>
              <a:spLocks noChangeShapeType="1"/>
            </p:cNvSpPr>
            <p:nvPr/>
          </p:nvSpPr>
          <p:spPr bwMode="auto">
            <a:xfrm>
              <a:off x="6227763" y="2943225"/>
              <a:ext cx="1728787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7942263" y="1489075"/>
              <a:ext cx="14287" cy="14541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6215063" y="2938463"/>
              <a:ext cx="0" cy="56197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54625" y="3075806"/>
            <a:ext cx="1325563" cy="411162"/>
            <a:chOff x="5254625" y="3078163"/>
            <a:chExt cx="1325563" cy="411162"/>
          </a:xfrm>
        </p:grpSpPr>
        <p:sp>
          <p:nvSpPr>
            <p:cNvPr id="73" name="Line 63"/>
            <p:cNvSpPr>
              <a:spLocks noChangeShapeType="1"/>
            </p:cNvSpPr>
            <p:nvPr/>
          </p:nvSpPr>
          <p:spPr bwMode="auto">
            <a:xfrm flipV="1">
              <a:off x="5254625" y="3489325"/>
              <a:ext cx="1325563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5321300" y="3078163"/>
              <a:ext cx="1082675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89514" y="703262"/>
            <a:ext cx="3903661" cy="2374900"/>
            <a:chOff x="4989514" y="703262"/>
            <a:chExt cx="3903661" cy="2374900"/>
          </a:xfrm>
        </p:grpSpPr>
        <p:sp>
          <p:nvSpPr>
            <p:cNvPr id="129034" name="Text Box 11"/>
            <p:cNvSpPr txBox="1">
              <a:spLocks noChangeArrowheads="1"/>
            </p:cNvSpPr>
            <p:nvPr/>
          </p:nvSpPr>
          <p:spPr bwMode="auto">
            <a:xfrm>
              <a:off x="6676974" y="1019175"/>
              <a:ext cx="974694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endPara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038" name="Text Box 16"/>
            <p:cNvSpPr txBox="1">
              <a:spLocks noChangeArrowheads="1"/>
            </p:cNvSpPr>
            <p:nvPr/>
          </p:nvSpPr>
          <p:spPr bwMode="auto">
            <a:xfrm>
              <a:off x="6861118" y="1714500"/>
              <a:ext cx="744514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048" name="Text Box 5"/>
            <p:cNvSpPr txBox="1">
              <a:spLocks noChangeArrowheads="1"/>
            </p:cNvSpPr>
            <p:nvPr/>
          </p:nvSpPr>
          <p:spPr bwMode="auto">
            <a:xfrm>
              <a:off x="6356309" y="1416050"/>
              <a:ext cx="1468466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049" name="Text Box 6"/>
            <p:cNvSpPr txBox="1">
              <a:spLocks noChangeArrowheads="1"/>
            </p:cNvSpPr>
            <p:nvPr/>
          </p:nvSpPr>
          <p:spPr bwMode="auto">
            <a:xfrm>
              <a:off x="6359484" y="2025650"/>
              <a:ext cx="1492277" cy="376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037138" y="798513"/>
              <a:ext cx="3856037" cy="22796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32" name="矩形 28"/>
            <p:cNvSpPr>
              <a:spLocks noChangeArrowheads="1"/>
            </p:cNvSpPr>
            <p:nvPr/>
          </p:nvSpPr>
          <p:spPr bwMode="auto">
            <a:xfrm>
              <a:off x="4989514" y="703262"/>
              <a:ext cx="946949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304545" y="3091243"/>
            <a:ext cx="3051430" cy="453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1780" marR="0" lvl="0" indent="-27178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B.begin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24820" y="2691990"/>
            <a:ext cx="2606684" cy="453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1780" marR="0" lvl="0" indent="-27178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327481" y="3490496"/>
            <a:ext cx="2452431" cy="453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1780" marR="0" lvl="0" indent="-27178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B.begin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19587" y="3886254"/>
            <a:ext cx="6586045" cy="453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1780" marR="0" lvl="0" indent="-27178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B.begin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                         }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389768" y="3893794"/>
            <a:ext cx="2177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75035" y="4296663"/>
            <a:ext cx="4677156" cy="453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1780" marR="0" lvl="0" indent="-27178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B.begin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7" grpId="0"/>
      <p:bldP spid="39" grpId="0"/>
      <p:bldP spid="41" grpId="0"/>
      <p:bldP spid="43" grpId="0"/>
      <p:bldP spid="46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78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1730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可以为类型表达式命名，</a:t>
            </a:r>
            <a:r>
              <a:rPr lang="zh-CN" altLang="en-US" sz="2400" b="1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类型名</a:t>
            </a:r>
            <a:r>
              <a:rPr lang="zh-CN" altLang="en-US" sz="24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也是类型表达式</a:t>
            </a:r>
            <a:endParaRPr lang="zh-CN" altLang="en-US" sz="2400" b="1">
              <a:solidFill>
                <a:srgbClr val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2400" b="1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类型构造符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 constructor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作用于</a:t>
            </a:r>
            <a:r>
              <a:rPr lang="zh-CN" altLang="en-US" sz="2400" b="1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类型表达式</a:t>
            </a:r>
            <a:r>
              <a:rPr lang="zh-CN" altLang="en-US" sz="2400" b="1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4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构成新的类型表达式</a:t>
            </a: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数组构造符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 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3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是类型表达式，则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zh-CN" altLang="en-US" sz="18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是类型表达式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是一个整数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18"/>
          <p:cNvGraphicFramePr>
            <a:graphicFrameLocks noGrp="1"/>
          </p:cNvGraphicFramePr>
          <p:nvPr/>
        </p:nvGraphicFramePr>
        <p:xfrm>
          <a:off x="1979613" y="3292475"/>
          <a:ext cx="4702175" cy="1211280"/>
        </p:xfrm>
        <a:graphic>
          <a:graphicData uri="http://schemas.openxmlformats.org/drawingml/2006/table">
            <a:tbl>
              <a:tblPr/>
              <a:tblGrid>
                <a:gridCol w="1487493"/>
                <a:gridCol w="3214682"/>
              </a:tblGrid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类型表达式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[3]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(3, </a:t>
                      </a:r>
                      <a:r>
                        <a:rPr kumimoji="1" lang="en-US" altLang="zh-CN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[2][3]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(2, 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(3,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) ) 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785814"/>
            <a:ext cx="8715375" cy="4089398"/>
          </a:xfrm>
        </p:spPr>
        <p:txBody>
          <a:bodyPr/>
          <a:lstStyle/>
          <a:p>
            <a:pPr marL="575310" lvl="1" indent="-272415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分析每一个非终结符之前</a:t>
            </a:r>
            <a:endParaRPr lang="zh-CN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54710" lvl="2" indent="-272415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先计算</a:t>
            </a:r>
            <a:r>
              <a:rPr lang="zh-CN" altLang="en-US" sz="2200" b="1" dirty="0">
                <a:solidFill>
                  <a:srgbClr val="0000FF"/>
                </a:solidFill>
                <a:cs typeface="Times New Roman" panose="02020603050405020304" pitchFamily="18" charset="0"/>
              </a:rPr>
              <a:t>继承属性</a:t>
            </a:r>
            <a:endParaRPr lang="zh-CN" altLang="en-US" sz="22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854710" lvl="2" indent="-272415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再观察</a:t>
            </a:r>
            <a:r>
              <a:rPr lang="zh-CN" altLang="en-US" sz="2200" b="1" dirty="0">
                <a:solidFill>
                  <a:srgbClr val="0000FF"/>
                </a:solidFill>
                <a:cs typeface="Times New Roman" panose="02020603050405020304" pitchFamily="18" charset="0"/>
              </a:rPr>
              <a:t>代码结构图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中该非终结符对应的方框顶部是否有</a:t>
            </a:r>
            <a:r>
              <a:rPr lang="zh-CN" altLang="en-US" sz="2200" b="1" dirty="0">
                <a:solidFill>
                  <a:srgbClr val="0000FF"/>
                </a:solidFill>
                <a:cs typeface="Times New Roman" panose="02020603050405020304" pitchFamily="18" charset="0"/>
              </a:rPr>
              <a:t>导入箭头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。如果有，调用</a:t>
            </a:r>
            <a:r>
              <a:rPr lang="en-US" altLang="zh-CN" sz="2200" b="1" dirty="0">
                <a:solidFill>
                  <a:srgbClr val="0000FF"/>
                </a:solidFill>
                <a:cs typeface="Times New Roman" panose="02020603050405020304" pitchFamily="18" charset="0"/>
              </a:rPr>
              <a:t>label( )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函数</a:t>
            </a:r>
            <a:endParaRPr lang="zh-CN" altLang="en-US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上一个代码框执行完</a:t>
            </a:r>
            <a:r>
              <a:rPr lang="zh-CN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不顺序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执行下一个代码框时，生成一条</a:t>
            </a:r>
            <a:r>
              <a:rPr lang="zh-CN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显式跳转指令</a:t>
            </a:r>
            <a:endParaRPr lang="zh-CN" altLang="en-US" sz="24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有</a:t>
            </a:r>
            <a:r>
              <a:rPr lang="zh-CN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自下而上的箭头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时，设置</a:t>
            </a:r>
            <a:r>
              <a:rPr lang="en-US" altLang="zh-CN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begin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属性。且定义后直接调用</a:t>
            </a:r>
            <a:r>
              <a:rPr lang="en-US" altLang="zh-CN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label( )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函数绑定地址</a:t>
            </a:r>
            <a:endParaRPr lang="zh-CN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225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控制流语句</a:t>
            </a:r>
            <a:r>
              <a:rPr lang="en-US" altLang="zh-CN" sz="3000" spc="225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3000" spc="2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编写要点</a:t>
            </a:r>
            <a:endParaRPr kumimoji="1"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3"/>
            <a:ext cx="5927725" cy="3743325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latin typeface="楷体" panose="02010609060101010101" pitchFamily="49" charset="-122"/>
              </a:rPr>
              <a:t>布尔表达式的基本文法</a:t>
            </a:r>
            <a:endParaRPr lang="en-US" altLang="zh-CN" sz="3000" b="1" dirty="0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sz="2500" dirty="0"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not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(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true 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false</a:t>
            </a: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布尔表达式的翻译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626" name="Rectangle 27"/>
          <p:cNvSpPr>
            <a:spLocks noChangeArrowheads="1"/>
          </p:cNvSpPr>
          <p:nvPr/>
        </p:nvSpPr>
        <p:spPr bwMode="auto">
          <a:xfrm>
            <a:off x="3279774" y="1924050"/>
            <a:ext cx="4892625" cy="54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逻辑运算符优先级：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not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and &gt;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9627" name="AutoShape 11"/>
          <p:cNvSpPr/>
          <p:nvPr/>
        </p:nvSpPr>
        <p:spPr bwMode="auto">
          <a:xfrm>
            <a:off x="2987675" y="1695450"/>
            <a:ext cx="215900" cy="962025"/>
          </a:xfrm>
          <a:prstGeom prst="rightBrace">
            <a:avLst>
              <a:gd name="adj1" fmla="val 22959"/>
              <a:gd name="adj2" fmla="val 50000"/>
            </a:avLst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48038" y="4022725"/>
            <a:ext cx="3721100" cy="922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/>
          <a:lstStyle>
            <a:lvl1pPr marL="27178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7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r</a:t>
            </a:r>
            <a:r>
              <a:rPr lang="es-ES" altLang="zh-CN" sz="2800" b="1" dirty="0">
                <a:solidFill>
                  <a:schemeClr val="tx1"/>
                </a:solidFill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</a:rPr>
              <a:t>lop</a:t>
            </a:r>
            <a:r>
              <a:rPr lang="zh-CN" altLang="en-US" sz="2800" b="1" dirty="0">
                <a:solidFill>
                  <a:schemeClr val="tx1"/>
                </a:solidFill>
              </a:rPr>
              <a:t>（关系运算符）：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&lt;,  &lt;=, &gt;,  &gt;=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</a:rPr>
              <a:t>==,  ! = </a:t>
            </a:r>
            <a:endParaRPr lang="en-US" altLang="zh-CN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组合 6"/>
          <p:cNvGrpSpPr/>
          <p:nvPr/>
        </p:nvGrpSpPr>
        <p:grpSpPr bwMode="auto">
          <a:xfrm>
            <a:off x="1547813" y="3051175"/>
            <a:ext cx="4421187" cy="744538"/>
            <a:chOff x="1619672" y="2764279"/>
            <a:chExt cx="4420876" cy="743575"/>
          </a:xfrm>
        </p:grpSpPr>
        <p:sp>
          <p:nvSpPr>
            <p:cNvPr id="2" name="矩形 1"/>
            <p:cNvSpPr/>
            <p:nvPr/>
          </p:nvSpPr>
          <p:spPr>
            <a:xfrm>
              <a:off x="1619672" y="3119419"/>
              <a:ext cx="1573101" cy="388435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" name="直接箭头连接符 3"/>
            <p:cNvCxnSpPr/>
            <p:nvPr/>
          </p:nvCxnSpPr>
          <p:spPr>
            <a:xfrm flipH="1">
              <a:off x="3275318" y="3003682"/>
              <a:ext cx="1007992" cy="21562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4253149" y="2764279"/>
              <a:ext cx="1787399" cy="477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5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关系表达式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6" grpId="0"/>
      <p:bldP spid="239627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642938"/>
            <a:ext cx="8415338" cy="3225800"/>
          </a:xfrm>
        </p:spPr>
        <p:txBody>
          <a:bodyPr/>
          <a:lstStyle/>
          <a:p>
            <a:pPr marL="272415" indent="-272415">
              <a:lnSpc>
                <a:spcPts val="2000"/>
              </a:lnSpc>
              <a:buClrTx/>
              <a:buFont typeface="Wingdings" panose="05000000000000000000" pitchFamily="2" charset="2"/>
              <a:buChar char="Ø"/>
              <a:tabLst>
                <a:tab pos="5382895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在跳转代码中，逻辑运算符</a:t>
            </a:r>
            <a:r>
              <a:rPr lang="en-US" altLang="zh-CN" sz="2000" b="1" dirty="0">
                <a:solidFill>
                  <a:schemeClr val="tx1"/>
                </a:solidFill>
              </a:rPr>
              <a:t>&amp;&amp;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</a:rPr>
              <a:t>|| </a:t>
            </a:r>
            <a:r>
              <a:rPr lang="zh-CN" altLang="en-US" sz="2000" b="1" dirty="0">
                <a:solidFill>
                  <a:schemeClr val="tx1"/>
                </a:solidFill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</a:rPr>
              <a:t> ! </a:t>
            </a:r>
            <a:r>
              <a:rPr lang="zh-CN" altLang="en-US" sz="2000" b="1" dirty="0">
                <a:solidFill>
                  <a:schemeClr val="tx1"/>
                </a:solidFill>
              </a:rPr>
              <a:t>被翻译成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跳转指令</a:t>
            </a:r>
            <a:r>
              <a:rPr lang="zh-CN" altLang="en-US" sz="2000" b="1" dirty="0">
                <a:solidFill>
                  <a:schemeClr val="tx1"/>
                </a:solidFill>
              </a:rPr>
              <a:t>。运算符本身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不出现在代码中</a:t>
            </a:r>
            <a:r>
              <a:rPr lang="zh-CN" altLang="en-US" sz="2000" b="1" dirty="0">
                <a:solidFill>
                  <a:schemeClr val="tx1"/>
                </a:solidFill>
              </a:rPr>
              <a:t>，布尔表达式的值是通过代码序列中的位置来表示的</a:t>
            </a:r>
            <a:endParaRPr lang="zh-CN" altLang="en-US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2415" indent="-272415"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zh-CN" alt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语句            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三地址代码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6188" y="2262188"/>
            <a:ext cx="3495675" cy="2790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if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&lt;100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4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 </a:t>
            </a:r>
            <a:endParaRPr lang="en-US" altLang="zh-CN" sz="24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&gt;200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en-US" altLang="zh-CN" sz="24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!=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4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188" y="1411288"/>
            <a:ext cx="3495675" cy="800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if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&lt;100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&gt;200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073150"/>
            <a:ext cx="8640763" cy="3082925"/>
          </a:xfrm>
        </p:spPr>
        <p:txBody>
          <a:bodyPr/>
          <a:lstStyle/>
          <a:p>
            <a:pPr marL="272415" indent="-272415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→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‘if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；                            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ClrTx/>
              <a:buFont typeface="Symbol" panose="05050102010706020507" pitchFamily="18" charset="2"/>
              <a:buNone/>
              <a:defRPr/>
            </a:pP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                   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→ true 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b="1" baseline="-25000" dirty="0">
              <a:solidFill>
                <a:srgbClr val="073E87">
                  <a:lumMod val="60000"/>
                  <a:lumOff val="40000"/>
                </a:srgb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→ false 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endParaRPr lang="zh-CN" altLang="en-US" b="1" dirty="0">
              <a:solidFill>
                <a:srgbClr val="073E87">
                  <a:lumMod val="60000"/>
                  <a:lumOff val="40000"/>
                </a:srgbClr>
              </a:solidFill>
              <a:cs typeface="Times New Roman" panose="02020603050405020304" pitchFamily="18" charset="0"/>
            </a:endParaRPr>
          </a:p>
          <a:p>
            <a:pPr marL="273050" indent="-27305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→ (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B.</a:t>
            </a:r>
            <a:r>
              <a:rPr lang="en-US" altLang="zh-CN" b="1" i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) </a:t>
            </a:r>
            <a:endParaRPr lang="en-US" altLang="zh-CN" b="1" dirty="0">
              <a:solidFill>
                <a:prstClr val="black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→ not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endParaRPr lang="en-US" altLang="zh-CN" b="1" baseline="-25000" dirty="0">
              <a:solidFill>
                <a:srgbClr val="073E87">
                  <a:lumMod val="60000"/>
                  <a:lumOff val="40000"/>
                </a:srgb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575310" lvl="1" indent="-272415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布尔表达式的</a:t>
            </a:r>
            <a:r>
              <a:rPr lang="en-US" altLang="zh-CN" sz="30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48264" y="1464469"/>
            <a:ext cx="2016224" cy="1539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/>
          <a:lstStyle>
            <a:lvl1pPr marL="271780" indent="-27178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78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1730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0500" indent="-22733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77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49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21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89300" indent="-227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“a&lt;b”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a&lt;b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B.true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2625"/>
              </a:lnSpc>
              <a:buClrTx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B.false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ts val="3000"/>
              </a:lnSpc>
              <a:buClrTx/>
              <a:buNone/>
              <a:defRPr/>
            </a:pPr>
            <a:endParaRPr lang="en-US" altLang="zh-CN" sz="21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箭头: 下 1"/>
          <p:cNvSpPr/>
          <p:nvPr/>
        </p:nvSpPr>
        <p:spPr>
          <a:xfrm>
            <a:off x="7668344" y="1923678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uiExpand="1" build="allAtOnce"/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143000"/>
            <a:ext cx="7874000" cy="3225800"/>
          </a:xfrm>
        </p:spPr>
        <p:txBody>
          <a:bodyPr/>
          <a:lstStyle/>
          <a:p>
            <a:pPr marL="272415" indent="-272415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or 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575310" lvl="1" indent="-272415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                                     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575310" lvl="1" indent="-272415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  or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                                                         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320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or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320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94150" y="3643313"/>
            <a:ext cx="1182688" cy="915987"/>
            <a:chOff x="3994150" y="3643313"/>
            <a:chExt cx="1182688" cy="915987"/>
          </a:xfrm>
        </p:grpSpPr>
        <p:sp>
          <p:nvSpPr>
            <p:cNvPr id="122894" name="Line 14"/>
            <p:cNvSpPr>
              <a:spLocks noChangeShapeType="1"/>
            </p:cNvSpPr>
            <p:nvPr/>
          </p:nvSpPr>
          <p:spPr bwMode="auto">
            <a:xfrm>
              <a:off x="3994150" y="3724275"/>
              <a:ext cx="79375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4000500" y="3643313"/>
              <a:ext cx="1176338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02" name="Line 24"/>
            <p:cNvSpPr>
              <a:spLocks noChangeShapeType="1"/>
            </p:cNvSpPr>
            <p:nvPr/>
          </p:nvSpPr>
          <p:spPr bwMode="auto">
            <a:xfrm>
              <a:off x="3994150" y="3724275"/>
              <a:ext cx="0" cy="83502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97525" y="2859088"/>
            <a:ext cx="1797050" cy="798512"/>
            <a:chOff x="5597525" y="2859088"/>
            <a:chExt cx="1797050" cy="798512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6227763" y="2859088"/>
              <a:ext cx="1166812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>
              <a:off x="5597525" y="3441700"/>
              <a:ext cx="0" cy="21590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895" name="Line 17"/>
            <p:cNvSpPr>
              <a:spLocks noChangeShapeType="1"/>
            </p:cNvSpPr>
            <p:nvPr/>
          </p:nvSpPr>
          <p:spPr bwMode="auto">
            <a:xfrm flipH="1">
              <a:off x="5597525" y="3441700"/>
              <a:ext cx="1566863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896" name="Line 18"/>
            <p:cNvSpPr>
              <a:spLocks noChangeShapeType="1"/>
            </p:cNvSpPr>
            <p:nvPr/>
          </p:nvSpPr>
          <p:spPr bwMode="auto">
            <a:xfrm flipH="1" flipV="1">
              <a:off x="7145338" y="2932113"/>
              <a:ext cx="4762" cy="50958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03" name="Line 25"/>
            <p:cNvSpPr>
              <a:spLocks noChangeShapeType="1"/>
            </p:cNvSpPr>
            <p:nvPr/>
          </p:nvSpPr>
          <p:spPr bwMode="auto">
            <a:xfrm>
              <a:off x="6246813" y="2932113"/>
              <a:ext cx="91757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40163" y="2841625"/>
            <a:ext cx="1084262" cy="1712913"/>
            <a:chOff x="3840163" y="2841625"/>
            <a:chExt cx="1084262" cy="1712913"/>
          </a:xfrm>
        </p:grpSpPr>
        <p:sp>
          <p:nvSpPr>
            <p:cNvPr id="122897" name="Line 19"/>
            <p:cNvSpPr>
              <a:spLocks noChangeShapeType="1"/>
            </p:cNvSpPr>
            <p:nvPr/>
          </p:nvSpPr>
          <p:spPr bwMode="auto">
            <a:xfrm>
              <a:off x="3843338" y="2932113"/>
              <a:ext cx="1081087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941763" y="2841625"/>
              <a:ext cx="960437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04" name="Line 26"/>
            <p:cNvSpPr>
              <a:spLocks noChangeShapeType="1"/>
            </p:cNvSpPr>
            <p:nvPr/>
          </p:nvSpPr>
          <p:spPr bwMode="auto">
            <a:xfrm>
              <a:off x="3840163" y="2932113"/>
              <a:ext cx="0" cy="162242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27763" y="3651250"/>
            <a:ext cx="1296987" cy="936625"/>
            <a:chOff x="6227763" y="3651250"/>
            <a:chExt cx="1296987" cy="936625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6227763" y="3651250"/>
              <a:ext cx="1296987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01" name="Line 23"/>
            <p:cNvSpPr>
              <a:spLocks noChangeShapeType="1"/>
            </p:cNvSpPr>
            <p:nvPr/>
          </p:nvSpPr>
          <p:spPr bwMode="auto">
            <a:xfrm flipV="1">
              <a:off x="6299200" y="3709988"/>
              <a:ext cx="84613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07" name="Line 29"/>
            <p:cNvSpPr>
              <a:spLocks noChangeShapeType="1"/>
            </p:cNvSpPr>
            <p:nvPr/>
          </p:nvSpPr>
          <p:spPr bwMode="auto">
            <a:xfrm>
              <a:off x="7145338" y="3689350"/>
              <a:ext cx="0" cy="89852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44900" y="4516050"/>
            <a:ext cx="4094163" cy="379800"/>
            <a:chOff x="3644900" y="4516050"/>
            <a:chExt cx="4094163" cy="379800"/>
          </a:xfrm>
        </p:grpSpPr>
        <p:sp>
          <p:nvSpPr>
            <p:cNvPr id="137223" name="Text Box 6"/>
            <p:cNvSpPr txBox="1">
              <a:spLocks noChangeArrowheads="1"/>
            </p:cNvSpPr>
            <p:nvPr/>
          </p:nvSpPr>
          <p:spPr bwMode="auto">
            <a:xfrm>
              <a:off x="6550088" y="4519607"/>
              <a:ext cx="1188975" cy="376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890" name="Line 9"/>
            <p:cNvSpPr>
              <a:spLocks noChangeShapeType="1"/>
            </p:cNvSpPr>
            <p:nvPr/>
          </p:nvSpPr>
          <p:spPr bwMode="auto">
            <a:xfrm>
              <a:off x="3667125" y="4559300"/>
              <a:ext cx="855663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06" name="Line 28"/>
            <p:cNvSpPr>
              <a:spLocks noChangeShapeType="1"/>
            </p:cNvSpPr>
            <p:nvPr/>
          </p:nvSpPr>
          <p:spPr bwMode="auto">
            <a:xfrm flipH="1">
              <a:off x="6573838" y="4587875"/>
              <a:ext cx="91916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40" name="Text Box 30"/>
            <p:cNvSpPr txBox="1">
              <a:spLocks noChangeArrowheads="1"/>
            </p:cNvSpPr>
            <p:nvPr/>
          </p:nvSpPr>
          <p:spPr bwMode="auto">
            <a:xfrm>
              <a:off x="3644900" y="4516050"/>
              <a:ext cx="1027057" cy="376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6197" y="2441575"/>
            <a:ext cx="3596303" cy="2001838"/>
            <a:chOff x="3706197" y="2441575"/>
            <a:chExt cx="3596303" cy="2001838"/>
          </a:xfrm>
        </p:grpSpPr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5272707" y="3333750"/>
              <a:ext cx="379413" cy="376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or</a:t>
              </a:r>
              <a:endPara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/>
            <p:cNvSpPr/>
            <p:nvPr/>
          </p:nvSpPr>
          <p:spPr bwMode="auto">
            <a:xfrm>
              <a:off x="3736975" y="2500313"/>
              <a:ext cx="3565525" cy="19431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4816475" y="2900363"/>
              <a:ext cx="1458913" cy="346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818063" y="3638550"/>
              <a:ext cx="1457325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22" name="矩形 28"/>
            <p:cNvSpPr>
              <a:spLocks noChangeArrowheads="1"/>
            </p:cNvSpPr>
            <p:nvPr/>
          </p:nvSpPr>
          <p:spPr bwMode="auto">
            <a:xfrm>
              <a:off x="3706197" y="2441575"/>
              <a:ext cx="904465" cy="40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3630613" y="1582904"/>
            <a:ext cx="2616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97525" y="1935359"/>
            <a:ext cx="195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630613" y="1935133"/>
            <a:ext cx="2385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900113"/>
            <a:ext cx="8928100" cy="3225800"/>
          </a:xfrm>
        </p:spPr>
        <p:txBody>
          <a:bodyPr/>
          <a:lstStyle/>
          <a:p>
            <a:pPr marL="272415" indent="-272415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575310" lvl="1" indent="-272415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                                }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500" b="1" i="1" baseline="-25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575310" lvl="1" indent="-272415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                                                        }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en-US" altLang="zh-CN" sz="25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2415" indent="-272415">
              <a:defRPr/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 anchor="ctr"/>
          <a:lstStyle/>
          <a:p>
            <a:pPr>
              <a:defRPr/>
            </a:pP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spc="3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en-US" altLang="zh-CN" sz="3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endParaRPr lang="zh-CN" altLang="en-US" sz="30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00500" y="3714750"/>
            <a:ext cx="922338" cy="841375"/>
            <a:chOff x="4000500" y="3714750"/>
            <a:chExt cx="922338" cy="841375"/>
          </a:xfrm>
        </p:grpSpPr>
        <p:sp>
          <p:nvSpPr>
            <p:cNvPr id="124943" name="Line 14"/>
            <p:cNvSpPr>
              <a:spLocks noChangeShapeType="1"/>
            </p:cNvSpPr>
            <p:nvPr/>
          </p:nvSpPr>
          <p:spPr bwMode="auto">
            <a:xfrm>
              <a:off x="4006850" y="3724275"/>
              <a:ext cx="78105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4000500" y="3714750"/>
              <a:ext cx="922338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48" name="Line 24"/>
            <p:cNvSpPr>
              <a:spLocks noChangeShapeType="1"/>
            </p:cNvSpPr>
            <p:nvPr/>
          </p:nvSpPr>
          <p:spPr bwMode="auto">
            <a:xfrm flipH="1">
              <a:off x="4003675" y="3724275"/>
              <a:ext cx="0" cy="8318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29063" y="2857500"/>
            <a:ext cx="1074737" cy="800100"/>
            <a:chOff x="3929063" y="2857500"/>
            <a:chExt cx="1074737" cy="800100"/>
          </a:xfrm>
        </p:grpSpPr>
        <p:sp>
          <p:nvSpPr>
            <p:cNvPr id="124944" name="Line 19"/>
            <p:cNvSpPr>
              <a:spLocks noChangeShapeType="1"/>
            </p:cNvSpPr>
            <p:nvPr/>
          </p:nvSpPr>
          <p:spPr bwMode="auto">
            <a:xfrm>
              <a:off x="3941763" y="2932113"/>
              <a:ext cx="87471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3929063" y="2857500"/>
              <a:ext cx="960437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50" name="Line 26"/>
            <p:cNvSpPr>
              <a:spLocks noChangeShapeType="1"/>
            </p:cNvSpPr>
            <p:nvPr/>
          </p:nvSpPr>
          <p:spPr bwMode="auto">
            <a:xfrm>
              <a:off x="5003800" y="3492500"/>
              <a:ext cx="0" cy="16510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34" name="Line 17"/>
            <p:cNvSpPr>
              <a:spLocks noChangeShapeType="1"/>
            </p:cNvSpPr>
            <p:nvPr/>
          </p:nvSpPr>
          <p:spPr bwMode="auto">
            <a:xfrm flipH="1" flipV="1">
              <a:off x="3941763" y="3479800"/>
              <a:ext cx="1062037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35" name="Line 18"/>
            <p:cNvSpPr>
              <a:spLocks noChangeShapeType="1"/>
            </p:cNvSpPr>
            <p:nvPr/>
          </p:nvSpPr>
          <p:spPr bwMode="auto">
            <a:xfrm flipV="1">
              <a:off x="3941763" y="2932113"/>
              <a:ext cx="0" cy="56038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46813" y="2928938"/>
            <a:ext cx="1206500" cy="1643062"/>
            <a:chOff x="6246813" y="2928938"/>
            <a:chExt cx="1206500" cy="1643062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6286500" y="2928938"/>
              <a:ext cx="1166813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49" name="Line 25"/>
            <p:cNvSpPr>
              <a:spLocks noChangeShapeType="1"/>
            </p:cNvSpPr>
            <p:nvPr/>
          </p:nvSpPr>
          <p:spPr bwMode="auto">
            <a:xfrm>
              <a:off x="6246813" y="2932113"/>
              <a:ext cx="106045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36" name="Line 26"/>
            <p:cNvSpPr>
              <a:spLocks noChangeShapeType="1"/>
            </p:cNvSpPr>
            <p:nvPr/>
          </p:nvSpPr>
          <p:spPr bwMode="auto">
            <a:xfrm flipH="1">
              <a:off x="7286625" y="2932113"/>
              <a:ext cx="0" cy="163988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27763" y="3714750"/>
            <a:ext cx="1296987" cy="857250"/>
            <a:chOff x="6227763" y="3714750"/>
            <a:chExt cx="1296987" cy="857250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6227763" y="3714750"/>
              <a:ext cx="1296987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47" name="Line 23"/>
            <p:cNvSpPr>
              <a:spLocks noChangeShapeType="1"/>
            </p:cNvSpPr>
            <p:nvPr/>
          </p:nvSpPr>
          <p:spPr bwMode="auto">
            <a:xfrm flipV="1">
              <a:off x="6281738" y="3724275"/>
              <a:ext cx="88265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37" name="Line 24"/>
            <p:cNvSpPr>
              <a:spLocks noChangeShapeType="1"/>
            </p:cNvSpPr>
            <p:nvPr/>
          </p:nvSpPr>
          <p:spPr bwMode="auto">
            <a:xfrm flipH="1">
              <a:off x="7164388" y="3724275"/>
              <a:ext cx="0" cy="84772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06813" y="2427288"/>
            <a:ext cx="3960812" cy="2016125"/>
            <a:chOff x="3706813" y="2427288"/>
            <a:chExt cx="3960812" cy="2016125"/>
          </a:xfrm>
        </p:grpSpPr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5357813" y="3214688"/>
              <a:ext cx="571500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and</a:t>
              </a:r>
              <a:endPara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736975" y="2427288"/>
              <a:ext cx="3930650" cy="20161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Text Box 5"/>
            <p:cNvSpPr txBox="1">
              <a:spLocks noChangeArrowheads="1"/>
            </p:cNvSpPr>
            <p:nvPr/>
          </p:nvSpPr>
          <p:spPr bwMode="auto">
            <a:xfrm>
              <a:off x="4816475" y="2900363"/>
              <a:ext cx="1458913" cy="346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4818063" y="3638550"/>
              <a:ext cx="1457325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276" name="矩形 28"/>
            <p:cNvSpPr>
              <a:spLocks noChangeArrowheads="1"/>
            </p:cNvSpPr>
            <p:nvPr/>
          </p:nvSpPr>
          <p:spPr bwMode="auto">
            <a:xfrm>
              <a:off x="3706813" y="2441074"/>
              <a:ext cx="904111" cy="400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60800" y="4559300"/>
            <a:ext cx="4019550" cy="398463"/>
            <a:chOff x="3860800" y="4559300"/>
            <a:chExt cx="4019550" cy="398463"/>
          </a:xfrm>
        </p:grpSpPr>
        <p:sp>
          <p:nvSpPr>
            <p:cNvPr id="139277" name="Text Box 6"/>
            <p:cNvSpPr txBox="1">
              <a:spLocks noChangeArrowheads="1"/>
            </p:cNvSpPr>
            <p:nvPr/>
          </p:nvSpPr>
          <p:spPr bwMode="auto">
            <a:xfrm>
              <a:off x="6691710" y="4581402"/>
              <a:ext cx="1188640" cy="376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52" name="Line 29"/>
            <p:cNvSpPr>
              <a:spLocks noChangeShapeType="1"/>
            </p:cNvSpPr>
            <p:nvPr/>
          </p:nvSpPr>
          <p:spPr bwMode="auto">
            <a:xfrm flipH="1">
              <a:off x="6683375" y="4572000"/>
              <a:ext cx="105568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89" name="Text Box 30"/>
            <p:cNvSpPr txBox="1">
              <a:spLocks noChangeArrowheads="1"/>
            </p:cNvSpPr>
            <p:nvPr/>
          </p:nvSpPr>
          <p:spPr bwMode="auto">
            <a:xfrm>
              <a:off x="3923891" y="4571876"/>
              <a:ext cx="1026768" cy="376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3860800" y="4559300"/>
              <a:ext cx="855663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497927" y="1350036"/>
            <a:ext cx="278810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487765" y="1806664"/>
            <a:ext cx="226069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975865" y="1802552"/>
            <a:ext cx="280117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644525" y="915988"/>
            <a:ext cx="8285163" cy="3873500"/>
          </a:xfrm>
        </p:spPr>
        <p:txBody>
          <a:bodyPr/>
          <a:lstStyle/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18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id=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|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id[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while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not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(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  <a:endParaRPr lang="en-US" altLang="zh-CN" sz="2000" b="1" dirty="0">
              <a:solidFill>
                <a:prstClr val="black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zh-CN" altLang="en-US" sz="2000" b="1" dirty="0">
              <a:solidFill>
                <a:prstClr val="black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defRPr/>
            </a:pPr>
            <a:endParaRPr lang="zh-CN" altLang="en-US" sz="20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控制流语句的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endParaRPr lang="zh-CN" altLang="en-US" sz="3000" i="1" spc="3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84256" y="2571750"/>
            <a:ext cx="2447925" cy="2448272"/>
          </a:xfrm>
          <a:prstGeom prst="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69056" tIns="34529" rIns="69056" bIns="34529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+mn-ea"/>
                <a:ea typeface="+mn-ea"/>
              </a:rPr>
              <a:t>例：</a:t>
            </a:r>
            <a:endParaRPr lang="en-US" altLang="zh-CN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endParaRPr lang="en-US" altLang="zh-CN" sz="25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 c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endParaRPr lang="en-US" altLang="zh-CN" sz="2500" b="1" i="1" baseline="-25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x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5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endParaRPr lang="en-US" altLang="zh-CN" sz="25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5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38824" y="1636600"/>
            <a:ext cx="4690864" cy="431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/>
          <a:lstStyle>
            <a:lvl1pPr marL="27178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7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000"/>
              </a:lnSpc>
              <a:buClrTx/>
              <a:buNone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基础文法：可以使用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LR</a:t>
            </a:r>
            <a:r>
              <a:rPr lang="zh-CN" altLang="en-US" b="1" dirty="0">
                <a:solidFill>
                  <a:schemeClr val="tx1"/>
                </a:solidFill>
              </a:rPr>
              <a:t>分析技术</a:t>
            </a:r>
            <a:endParaRPr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38824" y="123478"/>
            <a:ext cx="4690864" cy="1407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/>
          <a:lstStyle>
            <a:lvl1pPr marL="27178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7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2500"/>
              </a:lnSpc>
              <a:buClrTx/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SDD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L-SDD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25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赋值语句：只定义了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综合属性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ts val="25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分支、循环语句：只定义了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继承属性</a:t>
            </a:r>
            <a:r>
              <a:rPr lang="zh-CN" altLang="en-US" sz="2000" b="1" dirty="0">
                <a:solidFill>
                  <a:schemeClr val="tx1"/>
                </a:solidFill>
              </a:rPr>
              <a:t>，且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</a:t>
            </a:r>
            <a:r>
              <a:rPr lang="zh-CN" altLang="en-US" sz="2000" b="1" dirty="0">
                <a:solidFill>
                  <a:schemeClr val="tx1"/>
                </a:solidFill>
              </a:rPr>
              <a:t>依赖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右兄弟</a:t>
            </a:r>
            <a:r>
              <a:rPr lang="zh-CN" altLang="en-US" sz="2000" b="1" dirty="0">
                <a:solidFill>
                  <a:schemeClr val="tx1"/>
                </a:solidFill>
              </a:rPr>
              <a:t>节点属性值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203325"/>
            <a:ext cx="7813675" cy="1800225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任何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都可以通过下面的方法实现</a:t>
            </a:r>
            <a:endParaRPr lang="en-US" altLang="zh-CN" sz="2500" b="1" dirty="0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</a:rPr>
              <a:t>首先</a:t>
            </a:r>
            <a:r>
              <a:rPr lang="zh-CN" altLang="en-US" sz="2300" b="1" dirty="0">
                <a:solidFill>
                  <a:srgbClr val="0000FF"/>
                </a:solidFill>
                <a:latin typeface="楷体" panose="02010609060101010101" pitchFamily="49" charset="-122"/>
              </a:rPr>
              <a:t>建立</a:t>
            </a: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</a:rPr>
              <a:t>一棵语法</a:t>
            </a:r>
            <a:r>
              <a:rPr lang="zh-CN" altLang="en-US" sz="2300" b="1" dirty="0">
                <a:solidFill>
                  <a:srgbClr val="0000FF"/>
                </a:solidFill>
                <a:latin typeface="楷体" panose="02010609060101010101" pitchFamily="49" charset="-122"/>
              </a:rPr>
              <a:t>分析树</a:t>
            </a:r>
            <a:endParaRPr lang="en-US" altLang="zh-CN" sz="2300" b="1" dirty="0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</a:rPr>
              <a:t>然后按照</a:t>
            </a:r>
            <a:r>
              <a:rPr lang="zh-CN" altLang="en-US" sz="2300" b="1" dirty="0">
                <a:solidFill>
                  <a:srgbClr val="0000FF"/>
                </a:solidFill>
                <a:latin typeface="楷体" panose="02010609060101010101" pitchFamily="49" charset="-122"/>
              </a:rPr>
              <a:t>从左到右</a:t>
            </a: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</a:rPr>
              <a:t>的</a:t>
            </a:r>
            <a:r>
              <a:rPr lang="zh-CN" altLang="en-US" sz="2300" b="1" dirty="0">
                <a:solidFill>
                  <a:srgbClr val="0000FF"/>
                </a:solidFill>
                <a:latin typeface="楷体" panose="02010609060101010101" pitchFamily="49" charset="-122"/>
              </a:rPr>
              <a:t>深度优先</a:t>
            </a: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</a:rPr>
              <a:t>顺序来</a:t>
            </a:r>
            <a:r>
              <a:rPr lang="zh-CN" altLang="en-US" sz="2300" b="1" dirty="0">
                <a:solidFill>
                  <a:srgbClr val="0000FF"/>
                </a:solidFill>
                <a:latin typeface="楷体" panose="02010609060101010101" pitchFamily="49" charset="-122"/>
              </a:rPr>
              <a:t>执行</a:t>
            </a: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</a:rPr>
              <a:t>这些</a:t>
            </a:r>
            <a:r>
              <a:rPr lang="zh-CN" altLang="en-US" sz="2300" b="1" dirty="0">
                <a:solidFill>
                  <a:srgbClr val="0000FF"/>
                </a:solidFill>
                <a:latin typeface="楷体" panose="02010609060101010101" pitchFamily="49" charset="-122"/>
              </a:rPr>
              <a:t>动作</a:t>
            </a:r>
            <a:endParaRPr lang="zh-CN" altLang="en-US" sz="23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的通用实现方法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644525" y="915988"/>
            <a:ext cx="8285163" cy="3873500"/>
          </a:xfrm>
        </p:spPr>
        <p:txBody>
          <a:bodyPr/>
          <a:lstStyle/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18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id=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|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id[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while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not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(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  <a:endParaRPr lang="en-US" altLang="zh-CN" sz="2000" b="1" dirty="0">
              <a:solidFill>
                <a:prstClr val="black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zh-CN" altLang="en-US" sz="2000" b="1" dirty="0">
              <a:solidFill>
                <a:prstClr val="black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defRPr/>
            </a:pPr>
            <a:endParaRPr lang="zh-CN" altLang="en-US" sz="20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控制流语句的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endParaRPr lang="zh-CN" altLang="en-US" sz="3000" i="1" spc="3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95963" y="700088"/>
            <a:ext cx="2447925" cy="2087562"/>
          </a:xfrm>
          <a:prstGeom prst="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69056" tIns="34529" rIns="69056" bIns="34529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endParaRPr lang="en-US" altLang="zh-CN" sz="25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 c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endParaRPr lang="en-US" altLang="zh-CN" sz="2500" b="1" i="1" baseline="-25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x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5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endParaRPr lang="en-US" altLang="zh-CN" sz="25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5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58813" y="1022350"/>
            <a:ext cx="358775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endParaRPr lang="en-US" altLang="zh-CN" sz="2500" b="1" i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 c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endParaRPr lang="en-US" altLang="zh-CN" sz="2500" b="1" i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x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endParaRPr lang="en-US" altLang="zh-CN" sz="2500" b="1" i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833438" y="1736725"/>
            <a:ext cx="698500" cy="474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770" name="Text Box 10"/>
          <p:cNvSpPr txBox="1">
            <a:spLocks noChangeArrowheads="1"/>
          </p:cNvSpPr>
          <p:nvPr/>
        </p:nvSpPr>
        <p:spPr bwMode="auto">
          <a:xfrm>
            <a:off x="817563" y="2520950"/>
            <a:ext cx="627062" cy="477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46063" y="1492250"/>
            <a:ext cx="622300" cy="1350963"/>
            <a:chOff x="246063" y="1492181"/>
            <a:chExt cx="622843" cy="1350710"/>
          </a:xfrm>
        </p:grpSpPr>
        <p:sp>
          <p:nvSpPr>
            <p:cNvPr id="73769" name="Text Box 9"/>
            <p:cNvSpPr txBox="1">
              <a:spLocks noChangeArrowheads="1"/>
            </p:cNvSpPr>
            <p:nvPr/>
          </p:nvSpPr>
          <p:spPr bwMode="auto">
            <a:xfrm>
              <a:off x="246063" y="1917551"/>
              <a:ext cx="576765" cy="4809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5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5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71" name="AutoShape 11"/>
            <p:cNvSpPr/>
            <p:nvPr/>
          </p:nvSpPr>
          <p:spPr bwMode="auto">
            <a:xfrm>
              <a:off x="654406" y="1492181"/>
              <a:ext cx="214500" cy="1350710"/>
            </a:xfrm>
            <a:prstGeom prst="leftBrace">
              <a:avLst>
                <a:gd name="adj1" fmla="val 37569"/>
                <a:gd name="adj2" fmla="val 50000"/>
              </a:avLst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1531938" y="522288"/>
            <a:ext cx="1285875" cy="857250"/>
            <a:chOff x="1532240" y="522288"/>
            <a:chExt cx="1286176" cy="856838"/>
          </a:xfrm>
        </p:grpSpPr>
        <p:sp>
          <p:nvSpPr>
            <p:cNvPr id="147504" name="Text Box 12"/>
            <p:cNvSpPr txBox="1">
              <a:spLocks noChangeArrowheads="1"/>
            </p:cNvSpPr>
            <p:nvPr/>
          </p:nvSpPr>
          <p:spPr bwMode="auto">
            <a:xfrm>
              <a:off x="2386118" y="522288"/>
              <a:ext cx="432298" cy="47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500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en-US" altLang="zh-CN" sz="2500" b="1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830" name="Rectangle 13"/>
            <p:cNvSpPr>
              <a:spLocks noChangeArrowheads="1"/>
            </p:cNvSpPr>
            <p:nvPr/>
          </p:nvSpPr>
          <p:spPr bwMode="auto">
            <a:xfrm>
              <a:off x="1532240" y="1041151"/>
              <a:ext cx="785996" cy="337975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831" name="Line 14"/>
            <p:cNvSpPr>
              <a:spLocks noChangeShapeType="1"/>
            </p:cNvSpPr>
            <p:nvPr/>
          </p:nvSpPr>
          <p:spPr bwMode="auto">
            <a:xfrm flipH="1">
              <a:off x="2318236" y="879303"/>
              <a:ext cx="109564" cy="16184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246188" y="1093788"/>
            <a:ext cx="2384425" cy="642937"/>
            <a:chOff x="1246423" y="1093513"/>
            <a:chExt cx="2384190" cy="642629"/>
          </a:xfrm>
        </p:grpSpPr>
        <p:sp>
          <p:nvSpPr>
            <p:cNvPr id="118832" name="Line 16"/>
            <p:cNvSpPr>
              <a:spLocks noChangeShapeType="1"/>
            </p:cNvSpPr>
            <p:nvPr/>
          </p:nvSpPr>
          <p:spPr bwMode="auto">
            <a:xfrm flipH="1">
              <a:off x="2032158" y="1379126"/>
              <a:ext cx="1000026" cy="104725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33" name="Text Box 19"/>
            <p:cNvSpPr txBox="1">
              <a:spLocks noChangeArrowheads="1"/>
            </p:cNvSpPr>
            <p:nvPr/>
          </p:nvSpPr>
          <p:spPr bwMode="auto">
            <a:xfrm>
              <a:off x="2960754" y="1093513"/>
              <a:ext cx="669859" cy="4760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5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5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834" name="Rectangle 20"/>
            <p:cNvSpPr>
              <a:spLocks noChangeArrowheads="1"/>
            </p:cNvSpPr>
            <p:nvPr/>
          </p:nvSpPr>
          <p:spPr bwMode="auto">
            <a:xfrm>
              <a:off x="1246423" y="1450529"/>
              <a:ext cx="815895" cy="285613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746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7465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2" name="五边形 51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7500" name="五边形 50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423863" y="2127250"/>
            <a:ext cx="8108950" cy="2768600"/>
            <a:chOff x="423069" y="2126752"/>
            <a:chExt cx="8109371" cy="2769098"/>
          </a:xfrm>
        </p:grpSpPr>
        <p:sp>
          <p:nvSpPr>
            <p:cNvPr id="247811" name="Rectangle 35"/>
            <p:cNvSpPr>
              <a:spLocks noChangeArrowheads="1"/>
            </p:cNvSpPr>
            <p:nvPr/>
          </p:nvSpPr>
          <p:spPr bwMode="auto">
            <a:xfrm>
              <a:off x="4139599" y="3489072"/>
              <a:ext cx="427060" cy="217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68" name="Line 37"/>
            <p:cNvSpPr>
              <a:spLocks noChangeShapeType="1"/>
            </p:cNvSpPr>
            <p:nvPr/>
          </p:nvSpPr>
          <p:spPr bwMode="auto">
            <a:xfrm>
              <a:off x="4354513" y="3001963"/>
              <a:ext cx="1892300" cy="485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69" name="Line 38"/>
            <p:cNvSpPr>
              <a:spLocks noChangeShapeType="1"/>
            </p:cNvSpPr>
            <p:nvPr/>
          </p:nvSpPr>
          <p:spPr bwMode="auto">
            <a:xfrm>
              <a:off x="4354513" y="3003550"/>
              <a:ext cx="0" cy="512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7825" name="Rectangle 49"/>
            <p:cNvSpPr>
              <a:spLocks noChangeArrowheads="1"/>
            </p:cNvSpPr>
            <p:nvPr/>
          </p:nvSpPr>
          <p:spPr bwMode="auto">
            <a:xfrm>
              <a:off x="4787333" y="4082904"/>
              <a:ext cx="647734" cy="2524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71" name="Rectangle 50"/>
            <p:cNvSpPr>
              <a:spLocks noChangeArrowheads="1"/>
            </p:cNvSpPr>
            <p:nvPr/>
          </p:nvSpPr>
          <p:spPr bwMode="auto">
            <a:xfrm>
              <a:off x="6111875" y="354330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72" name="Line 51"/>
            <p:cNvSpPr>
              <a:spLocks noChangeShapeType="1"/>
            </p:cNvSpPr>
            <p:nvPr/>
          </p:nvSpPr>
          <p:spPr bwMode="auto">
            <a:xfrm flipH="1">
              <a:off x="5111750" y="3759200"/>
              <a:ext cx="1135063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73" name="Line 53"/>
            <p:cNvSpPr>
              <a:spLocks noChangeShapeType="1"/>
            </p:cNvSpPr>
            <p:nvPr/>
          </p:nvSpPr>
          <p:spPr bwMode="auto">
            <a:xfrm>
              <a:off x="6192838" y="3760788"/>
              <a:ext cx="431800" cy="376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7831" name="Rectangle 55"/>
            <p:cNvSpPr>
              <a:spLocks noChangeArrowheads="1"/>
            </p:cNvSpPr>
            <p:nvPr/>
          </p:nvSpPr>
          <p:spPr bwMode="auto">
            <a:xfrm>
              <a:off x="6516210" y="4084492"/>
              <a:ext cx="539778" cy="2524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75" name="Rectangle 65"/>
            <p:cNvSpPr>
              <a:spLocks noChangeArrowheads="1"/>
            </p:cNvSpPr>
            <p:nvPr/>
          </p:nvSpPr>
          <p:spPr bwMode="auto">
            <a:xfrm>
              <a:off x="4194175" y="278765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76" name="Line 38"/>
            <p:cNvSpPr>
              <a:spLocks noChangeShapeType="1"/>
            </p:cNvSpPr>
            <p:nvPr/>
          </p:nvSpPr>
          <p:spPr bwMode="auto">
            <a:xfrm>
              <a:off x="4354513" y="2357437"/>
              <a:ext cx="1587" cy="403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77" name="Rectangle 65"/>
            <p:cNvSpPr>
              <a:spLocks noChangeArrowheads="1"/>
            </p:cNvSpPr>
            <p:nvPr/>
          </p:nvSpPr>
          <p:spPr bwMode="auto">
            <a:xfrm>
              <a:off x="4194175" y="2126752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78" name="Line 39"/>
            <p:cNvSpPr>
              <a:spLocks noChangeShapeType="1"/>
            </p:cNvSpPr>
            <p:nvPr/>
          </p:nvSpPr>
          <p:spPr bwMode="auto">
            <a:xfrm flipH="1">
              <a:off x="2843213" y="3003550"/>
              <a:ext cx="1512887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79" name="Line 32"/>
            <p:cNvSpPr>
              <a:spLocks noChangeShapeType="1"/>
            </p:cNvSpPr>
            <p:nvPr/>
          </p:nvSpPr>
          <p:spPr bwMode="auto">
            <a:xfrm flipH="1">
              <a:off x="4733925" y="3759200"/>
              <a:ext cx="1512888" cy="325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80" name="Line 34"/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81" name="Rectangle 37"/>
            <p:cNvSpPr>
              <a:spLocks noChangeArrowheads="1"/>
            </p:cNvSpPr>
            <p:nvPr/>
          </p:nvSpPr>
          <p:spPr bwMode="auto">
            <a:xfrm>
              <a:off x="4464050" y="4083050"/>
              <a:ext cx="427038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82" name="Line 46"/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4409488" y="4651331"/>
              <a:ext cx="593756" cy="2445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c&lt;d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84" name="Line 33"/>
            <p:cNvSpPr>
              <a:spLocks noChangeShapeType="1"/>
            </p:cNvSpPr>
            <p:nvPr/>
          </p:nvSpPr>
          <p:spPr bwMode="auto">
            <a:xfrm flipH="1" flipV="1">
              <a:off x="6192838" y="3759200"/>
              <a:ext cx="106362" cy="373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85" name="Rectangle 41"/>
            <p:cNvSpPr>
              <a:spLocks noChangeArrowheads="1"/>
            </p:cNvSpPr>
            <p:nvPr/>
          </p:nvSpPr>
          <p:spPr bwMode="auto">
            <a:xfrm>
              <a:off x="6138863" y="4157675"/>
              <a:ext cx="4318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86" name="Line 51"/>
            <p:cNvSpPr>
              <a:spLocks noChangeShapeType="1"/>
            </p:cNvSpPr>
            <p:nvPr/>
          </p:nvSpPr>
          <p:spPr bwMode="auto">
            <a:xfrm>
              <a:off x="6299200" y="4454539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5857363" y="4622751"/>
              <a:ext cx="811255" cy="2461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788567" y="4082904"/>
              <a:ext cx="427059" cy="217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89" name="Line 41"/>
            <p:cNvSpPr>
              <a:spLocks noChangeShapeType="1"/>
            </p:cNvSpPr>
            <p:nvPr/>
          </p:nvSpPr>
          <p:spPr bwMode="auto">
            <a:xfrm flipH="1">
              <a:off x="3173636" y="3759201"/>
              <a:ext cx="3019202" cy="364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90" name="Line 59"/>
            <p:cNvSpPr>
              <a:spLocks noChangeShapeType="1"/>
            </p:cNvSpPr>
            <p:nvPr/>
          </p:nvSpPr>
          <p:spPr bwMode="auto">
            <a:xfrm>
              <a:off x="2517999" y="3867150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2196398" y="4028919"/>
              <a:ext cx="593756" cy="2461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92" name="Rectangle 42"/>
            <p:cNvSpPr>
              <a:spLocks noChangeArrowheads="1"/>
            </p:cNvSpPr>
            <p:nvPr/>
          </p:nvSpPr>
          <p:spPr bwMode="auto">
            <a:xfrm>
              <a:off x="2410049" y="3651250"/>
              <a:ext cx="4318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47493" name="Line 36"/>
            <p:cNvSpPr>
              <a:spLocks noChangeShapeType="1"/>
            </p:cNvSpPr>
            <p:nvPr/>
          </p:nvSpPr>
          <p:spPr bwMode="auto">
            <a:xfrm flipH="1">
              <a:off x="1178719" y="3003550"/>
              <a:ext cx="3231356" cy="57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9" name="Rectangle 47"/>
            <p:cNvSpPr>
              <a:spLocks noChangeArrowheads="1"/>
            </p:cNvSpPr>
            <p:nvPr/>
          </p:nvSpPr>
          <p:spPr bwMode="auto">
            <a:xfrm>
              <a:off x="423069" y="3487485"/>
              <a:ext cx="755689" cy="2715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95" name="Line 43"/>
            <p:cNvSpPr>
              <a:spLocks noChangeShapeType="1"/>
            </p:cNvSpPr>
            <p:nvPr/>
          </p:nvSpPr>
          <p:spPr bwMode="auto">
            <a:xfrm flipH="1" flipV="1">
              <a:off x="6137274" y="3759200"/>
              <a:ext cx="1844674" cy="3870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96" name="Rectangle 45"/>
            <p:cNvSpPr>
              <a:spLocks noChangeArrowheads="1"/>
            </p:cNvSpPr>
            <p:nvPr/>
          </p:nvSpPr>
          <p:spPr bwMode="auto">
            <a:xfrm>
              <a:off x="7883153" y="4159263"/>
              <a:ext cx="43021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97" name="Line 52"/>
            <p:cNvSpPr>
              <a:spLocks noChangeShapeType="1"/>
            </p:cNvSpPr>
            <p:nvPr/>
          </p:nvSpPr>
          <p:spPr bwMode="auto">
            <a:xfrm>
              <a:off x="8045078" y="4487863"/>
              <a:ext cx="0" cy="18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7721185" y="4643393"/>
              <a:ext cx="811255" cy="2445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x=y-z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0" grpId="0" build="allAtOnce"/>
      <p:bldP spid="3" grpId="0"/>
      <p:bldP spid="3" grpId="1"/>
      <p:bldP spid="73770" grpId="0"/>
      <p:bldP spid="7377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/>
          <a:lstStyle/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可以为类型表达式命名，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类型名</a:t>
            </a: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也是类型表达式</a:t>
            </a:r>
            <a:endParaRPr lang="zh-CN" altLang="en-US" sz="2400" b="1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类型构造符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 constructor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作用于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类型表达式</a:t>
            </a:r>
            <a:r>
              <a:rPr lang="zh-CN" altLang="en-US" sz="2400" b="1" dirty="0"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构成新的类型表达式</a:t>
            </a:r>
            <a:endParaRPr kumimoji="1" lang="zh-CN" altLang="en-US" sz="24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54710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数组构造符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 </a:t>
            </a:r>
            <a:endParaRPr kumimoji="1" lang="en-US" altLang="zh-CN" sz="2000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4075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指针构造符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000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1141730" lvl="3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是类型表达式，则 </a:t>
            </a:r>
            <a:r>
              <a:rPr kumimoji="1"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是类型表达式，它表示一个指针类型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54710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kumimoji="1"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928688"/>
            <a:ext cx="6986588" cy="322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5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5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 }</a:t>
            </a:r>
            <a:r>
              <a:rPr lang="en-US" altLang="zh-CN" sz="25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9507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39" name="五边形 38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9544" name="五边形 50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49508" name="组合 40"/>
          <p:cNvGrpSpPr/>
          <p:nvPr/>
        </p:nvGrpSpPr>
        <p:grpSpPr bwMode="auto">
          <a:xfrm>
            <a:off x="2843213" y="2787650"/>
            <a:ext cx="4213225" cy="2108200"/>
            <a:chOff x="2843213" y="2787650"/>
            <a:chExt cx="4213225" cy="2108200"/>
          </a:xfrm>
        </p:grpSpPr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4140200" y="3489325"/>
              <a:ext cx="427038" cy="2174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25" name="Line 37"/>
            <p:cNvSpPr>
              <a:spLocks noChangeShapeType="1"/>
            </p:cNvSpPr>
            <p:nvPr/>
          </p:nvSpPr>
          <p:spPr bwMode="auto">
            <a:xfrm>
              <a:off x="4354513" y="3001963"/>
              <a:ext cx="1892300" cy="485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26" name="Line 38"/>
            <p:cNvSpPr>
              <a:spLocks noChangeShapeType="1"/>
            </p:cNvSpPr>
            <p:nvPr/>
          </p:nvSpPr>
          <p:spPr bwMode="auto">
            <a:xfrm>
              <a:off x="4354513" y="3003550"/>
              <a:ext cx="0" cy="512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787900" y="4083050"/>
              <a:ext cx="647700" cy="2524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28" name="Rectangle 50"/>
            <p:cNvSpPr>
              <a:spLocks noChangeArrowheads="1"/>
            </p:cNvSpPr>
            <p:nvPr/>
          </p:nvSpPr>
          <p:spPr bwMode="auto">
            <a:xfrm>
              <a:off x="6111875" y="354330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29" name="Line 51"/>
            <p:cNvSpPr>
              <a:spLocks noChangeShapeType="1"/>
            </p:cNvSpPr>
            <p:nvPr/>
          </p:nvSpPr>
          <p:spPr bwMode="auto">
            <a:xfrm flipH="1">
              <a:off x="5111750" y="3759200"/>
              <a:ext cx="1135063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30" name="Line 53"/>
            <p:cNvSpPr>
              <a:spLocks noChangeShapeType="1"/>
            </p:cNvSpPr>
            <p:nvPr/>
          </p:nvSpPr>
          <p:spPr bwMode="auto">
            <a:xfrm>
              <a:off x="6192838" y="3760788"/>
              <a:ext cx="431800" cy="376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6516688" y="4084638"/>
              <a:ext cx="539750" cy="2524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32" name="Rectangle 65"/>
            <p:cNvSpPr>
              <a:spLocks noChangeArrowheads="1"/>
            </p:cNvSpPr>
            <p:nvPr/>
          </p:nvSpPr>
          <p:spPr bwMode="auto">
            <a:xfrm>
              <a:off x="4194175" y="278765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33" name="Line 39"/>
            <p:cNvSpPr>
              <a:spLocks noChangeShapeType="1"/>
            </p:cNvSpPr>
            <p:nvPr/>
          </p:nvSpPr>
          <p:spPr bwMode="auto">
            <a:xfrm flipH="1">
              <a:off x="2843213" y="3003550"/>
              <a:ext cx="1512887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34" name="Line 32"/>
            <p:cNvSpPr>
              <a:spLocks noChangeShapeType="1"/>
            </p:cNvSpPr>
            <p:nvPr/>
          </p:nvSpPr>
          <p:spPr bwMode="auto">
            <a:xfrm flipH="1">
              <a:off x="4733925" y="3759200"/>
              <a:ext cx="1512888" cy="325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35" name="Line 34"/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36" name="Rectangle 37"/>
            <p:cNvSpPr>
              <a:spLocks noChangeArrowheads="1"/>
            </p:cNvSpPr>
            <p:nvPr/>
          </p:nvSpPr>
          <p:spPr bwMode="auto">
            <a:xfrm>
              <a:off x="4464050" y="4083050"/>
              <a:ext cx="427038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37" name="Line 46"/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" name="Rectangle 58"/>
            <p:cNvSpPr>
              <a:spLocks noChangeArrowheads="1"/>
            </p:cNvSpPr>
            <p:nvPr/>
          </p:nvSpPr>
          <p:spPr bwMode="auto">
            <a:xfrm>
              <a:off x="4410075" y="4651375"/>
              <a:ext cx="593725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c&lt;d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39" name="Line 33"/>
            <p:cNvSpPr>
              <a:spLocks noChangeShapeType="1"/>
            </p:cNvSpPr>
            <p:nvPr/>
          </p:nvSpPr>
          <p:spPr bwMode="auto">
            <a:xfrm flipH="1" flipV="1">
              <a:off x="6192838" y="3759200"/>
              <a:ext cx="106362" cy="373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40" name="Rectangle 41"/>
            <p:cNvSpPr>
              <a:spLocks noChangeArrowheads="1"/>
            </p:cNvSpPr>
            <p:nvPr/>
          </p:nvSpPr>
          <p:spPr bwMode="auto">
            <a:xfrm>
              <a:off x="6138863" y="4157675"/>
              <a:ext cx="4318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41" name="Line 51"/>
            <p:cNvSpPr>
              <a:spLocks noChangeShapeType="1"/>
            </p:cNvSpPr>
            <p:nvPr/>
          </p:nvSpPr>
          <p:spPr bwMode="auto">
            <a:xfrm>
              <a:off x="6299200" y="4454539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5857875" y="4622800"/>
              <a:ext cx="811213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9509" name="Line 38"/>
          <p:cNvSpPr>
            <a:spLocks noChangeShapeType="1"/>
          </p:cNvSpPr>
          <p:nvPr/>
        </p:nvSpPr>
        <p:spPr bwMode="auto">
          <a:xfrm>
            <a:off x="4354513" y="2357438"/>
            <a:ext cx="1587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9510" name="Rectangle 65"/>
          <p:cNvSpPr>
            <a:spLocks noChangeArrowheads="1"/>
          </p:cNvSpPr>
          <p:nvPr/>
        </p:nvSpPr>
        <p:spPr bwMode="auto">
          <a:xfrm>
            <a:off x="4194175" y="2127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11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66"/>
          <p:cNvSpPr>
            <a:spLocks noChangeArrowheads="1"/>
          </p:cNvSpPr>
          <p:nvPr/>
        </p:nvSpPr>
        <p:spPr bwMode="auto">
          <a:xfrm>
            <a:off x="3132138" y="2659063"/>
            <a:ext cx="11509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S.n=L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13" name="Line 36"/>
          <p:cNvSpPr>
            <a:spLocks noChangeShapeType="1"/>
          </p:cNvSpPr>
          <p:nvPr/>
        </p:nvSpPr>
        <p:spPr bwMode="auto">
          <a:xfrm flipH="1">
            <a:off x="1179513" y="3003550"/>
            <a:ext cx="3230562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423863" y="3487738"/>
            <a:ext cx="755650" cy="271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40"/>
          <p:cNvSpPr>
            <a:spLocks noChangeArrowheads="1"/>
          </p:cNvSpPr>
          <p:nvPr/>
        </p:nvSpPr>
        <p:spPr bwMode="auto">
          <a:xfrm>
            <a:off x="2787650" y="4083050"/>
            <a:ext cx="427038" cy="217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16" name="Line 41"/>
          <p:cNvSpPr>
            <a:spLocks noChangeShapeType="1"/>
          </p:cNvSpPr>
          <p:nvPr/>
        </p:nvSpPr>
        <p:spPr bwMode="auto">
          <a:xfrm flipH="1">
            <a:off x="3173413" y="3759200"/>
            <a:ext cx="3019425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9517" name="Line 59"/>
          <p:cNvSpPr>
            <a:spLocks noChangeShapeType="1"/>
          </p:cNvSpPr>
          <p:nvPr/>
        </p:nvSpPr>
        <p:spPr bwMode="auto">
          <a:xfrm>
            <a:off x="2517775" y="386715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2195513" y="4029075"/>
            <a:ext cx="593725" cy="246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19" name="Rectangle 42"/>
          <p:cNvSpPr>
            <a:spLocks noChangeArrowheads="1"/>
          </p:cNvSpPr>
          <p:nvPr/>
        </p:nvSpPr>
        <p:spPr bwMode="auto">
          <a:xfrm>
            <a:off x="2409825" y="3651250"/>
            <a:ext cx="4318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49520" name="Line 43"/>
          <p:cNvSpPr>
            <a:spLocks noChangeShapeType="1"/>
          </p:cNvSpPr>
          <p:nvPr/>
        </p:nvSpPr>
        <p:spPr bwMode="auto">
          <a:xfrm flipH="1" flipV="1">
            <a:off x="6137275" y="3759200"/>
            <a:ext cx="1844675" cy="38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9521" name="Rectangle 45"/>
          <p:cNvSpPr>
            <a:spLocks noChangeArrowheads="1"/>
          </p:cNvSpPr>
          <p:nvPr/>
        </p:nvSpPr>
        <p:spPr bwMode="auto">
          <a:xfrm>
            <a:off x="7883525" y="4159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22" name="Line 52"/>
          <p:cNvSpPr>
            <a:spLocks noChangeShapeType="1"/>
          </p:cNvSpPr>
          <p:nvPr/>
        </p:nvSpPr>
        <p:spPr bwMode="auto">
          <a:xfrm>
            <a:off x="8045450" y="4487863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721600" y="4643438"/>
            <a:ext cx="811213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x=y-z</a:t>
            </a:r>
            <a:endParaRPr lang="en-US" altLang="zh-CN" sz="20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317206" y="2657445"/>
            <a:ext cx="1946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73025" y="784225"/>
            <a:ext cx="5927725" cy="3225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while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B.begin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B.begin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;}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	do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S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B.begin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;}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B.begin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b="1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8196" name="Line 68"/>
          <p:cNvSpPr>
            <a:spLocks noChangeShapeType="1"/>
          </p:cNvSpPr>
          <p:nvPr/>
        </p:nvSpPr>
        <p:spPr bwMode="auto">
          <a:xfrm flipH="1">
            <a:off x="2128838" y="2981325"/>
            <a:ext cx="1643062" cy="1041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88197" name="Rectangle 69"/>
          <p:cNvSpPr>
            <a:spLocks noChangeArrowheads="1"/>
          </p:cNvSpPr>
          <p:nvPr/>
        </p:nvSpPr>
        <p:spPr bwMode="auto">
          <a:xfrm>
            <a:off x="4714875" y="3486150"/>
            <a:ext cx="14589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.n=L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66"/>
          <p:cNvSpPr>
            <a:spLocks noChangeArrowheads="1"/>
          </p:cNvSpPr>
          <p:nvPr/>
        </p:nvSpPr>
        <p:spPr bwMode="auto">
          <a:xfrm>
            <a:off x="31750" y="4616450"/>
            <a:ext cx="1857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B.begin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71" name="Rectangle 47"/>
          <p:cNvSpPr>
            <a:spLocks noChangeArrowheads="1"/>
          </p:cNvSpPr>
          <p:nvPr/>
        </p:nvSpPr>
        <p:spPr bwMode="auto">
          <a:xfrm>
            <a:off x="2641600" y="1157288"/>
            <a:ext cx="4883150" cy="946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sz="19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1900" b="1" dirty="0">
                <a:latin typeface="Times New Roman" panose="02020603050405020304" pitchFamily="18" charset="0"/>
                <a:ea typeface="楷体_GB2312" pitchFamily="49" charset="-122"/>
              </a:rPr>
              <a:t> → </a:t>
            </a:r>
            <a:r>
              <a:rPr lang="en-US" altLang="zh-CN" sz="19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9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9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900" b="1" dirty="0">
                <a:latin typeface="Times New Roman" panose="02020603050405020304" pitchFamily="18" charset="0"/>
                <a:ea typeface="楷体_GB2312" pitchFamily="49" charset="-122"/>
              </a:rPr>
              <a:t>relop</a:t>
            </a:r>
            <a:r>
              <a:rPr lang="en-US" altLang="zh-CN" sz="1900" b="1" i="1" dirty="0"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9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9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 sz="19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19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900" b="1" kern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900" b="1" kern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‘</a:t>
            </a:r>
            <a:r>
              <a:rPr lang="en-US" altLang="zh-CN" sz="19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sz="19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1900" b="1" kern="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9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gen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19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’ </a:t>
            </a:r>
            <a:r>
              <a:rPr lang="en-US" altLang="zh-CN" sz="19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zh-CN" altLang="en-US" sz="1900" b="1" kern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1560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45" name="五边形 4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51601" name="五边形 50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51561" name="组合 47"/>
          <p:cNvGrpSpPr/>
          <p:nvPr/>
        </p:nvGrpSpPr>
        <p:grpSpPr bwMode="auto">
          <a:xfrm>
            <a:off x="423863" y="2787650"/>
            <a:ext cx="6632575" cy="2108200"/>
            <a:chOff x="423069" y="2787650"/>
            <a:chExt cx="6633369" cy="2108200"/>
          </a:xfrm>
        </p:grpSpPr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4139851" y="3489325"/>
              <a:ext cx="427089" cy="2174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80" name="Line 36"/>
            <p:cNvSpPr>
              <a:spLocks noChangeShapeType="1"/>
            </p:cNvSpPr>
            <p:nvPr/>
          </p:nvSpPr>
          <p:spPr bwMode="auto">
            <a:xfrm flipH="1">
              <a:off x="1178719" y="3003550"/>
              <a:ext cx="3231356" cy="57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 dirty="0"/>
            </a:p>
          </p:txBody>
        </p:sp>
        <p:sp>
          <p:nvSpPr>
            <p:cNvPr id="151581" name="Line 37"/>
            <p:cNvSpPr>
              <a:spLocks noChangeShapeType="1"/>
            </p:cNvSpPr>
            <p:nvPr/>
          </p:nvSpPr>
          <p:spPr bwMode="auto">
            <a:xfrm>
              <a:off x="4354513" y="3001963"/>
              <a:ext cx="1892300" cy="485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82" name="Line 38"/>
            <p:cNvSpPr>
              <a:spLocks noChangeShapeType="1"/>
            </p:cNvSpPr>
            <p:nvPr/>
          </p:nvSpPr>
          <p:spPr bwMode="auto">
            <a:xfrm>
              <a:off x="4354513" y="3003550"/>
              <a:ext cx="0" cy="512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423069" y="3487738"/>
              <a:ext cx="755740" cy="2714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4787628" y="4083050"/>
              <a:ext cx="647778" cy="2524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85" name="Rectangle 50"/>
            <p:cNvSpPr>
              <a:spLocks noChangeArrowheads="1"/>
            </p:cNvSpPr>
            <p:nvPr/>
          </p:nvSpPr>
          <p:spPr bwMode="auto">
            <a:xfrm>
              <a:off x="6111875" y="354330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86" name="Line 51"/>
            <p:cNvSpPr>
              <a:spLocks noChangeShapeType="1"/>
            </p:cNvSpPr>
            <p:nvPr/>
          </p:nvSpPr>
          <p:spPr bwMode="auto">
            <a:xfrm flipH="1">
              <a:off x="5111750" y="3759200"/>
              <a:ext cx="1135063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87" name="Line 53"/>
            <p:cNvSpPr>
              <a:spLocks noChangeShapeType="1"/>
            </p:cNvSpPr>
            <p:nvPr/>
          </p:nvSpPr>
          <p:spPr bwMode="auto">
            <a:xfrm>
              <a:off x="6192838" y="3760788"/>
              <a:ext cx="431800" cy="376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6516623" y="4084638"/>
              <a:ext cx="539815" cy="2524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89" name="Rectangle 65"/>
            <p:cNvSpPr>
              <a:spLocks noChangeArrowheads="1"/>
            </p:cNvSpPr>
            <p:nvPr/>
          </p:nvSpPr>
          <p:spPr bwMode="auto">
            <a:xfrm>
              <a:off x="4194175" y="278765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90" name="Line 39"/>
            <p:cNvSpPr>
              <a:spLocks noChangeShapeType="1"/>
            </p:cNvSpPr>
            <p:nvPr/>
          </p:nvSpPr>
          <p:spPr bwMode="auto">
            <a:xfrm flipH="1">
              <a:off x="2843213" y="3003550"/>
              <a:ext cx="1512887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91" name="Line 32"/>
            <p:cNvSpPr>
              <a:spLocks noChangeShapeType="1"/>
            </p:cNvSpPr>
            <p:nvPr/>
          </p:nvSpPr>
          <p:spPr bwMode="auto">
            <a:xfrm flipH="1">
              <a:off x="4733925" y="3759200"/>
              <a:ext cx="1512888" cy="325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92" name="Line 34"/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93" name="Rectangle 37"/>
            <p:cNvSpPr>
              <a:spLocks noChangeArrowheads="1"/>
            </p:cNvSpPr>
            <p:nvPr/>
          </p:nvSpPr>
          <p:spPr bwMode="auto">
            <a:xfrm>
              <a:off x="4464050" y="4083050"/>
              <a:ext cx="427038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94" name="Line 46"/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2" name="Rectangle 58"/>
            <p:cNvSpPr>
              <a:spLocks noChangeArrowheads="1"/>
            </p:cNvSpPr>
            <p:nvPr/>
          </p:nvSpPr>
          <p:spPr bwMode="auto">
            <a:xfrm>
              <a:off x="4409758" y="4651375"/>
              <a:ext cx="593796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c&lt;d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96" name="Line 33"/>
            <p:cNvSpPr>
              <a:spLocks noChangeShapeType="1"/>
            </p:cNvSpPr>
            <p:nvPr/>
          </p:nvSpPr>
          <p:spPr bwMode="auto">
            <a:xfrm flipH="1" flipV="1">
              <a:off x="6192838" y="3759200"/>
              <a:ext cx="106362" cy="373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97" name="Rectangle 41"/>
            <p:cNvSpPr>
              <a:spLocks noChangeArrowheads="1"/>
            </p:cNvSpPr>
            <p:nvPr/>
          </p:nvSpPr>
          <p:spPr bwMode="auto">
            <a:xfrm>
              <a:off x="6138863" y="4157675"/>
              <a:ext cx="4318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98" name="Line 51"/>
            <p:cNvSpPr>
              <a:spLocks noChangeShapeType="1"/>
            </p:cNvSpPr>
            <p:nvPr/>
          </p:nvSpPr>
          <p:spPr bwMode="auto">
            <a:xfrm>
              <a:off x="6299200" y="4454539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6" name="Rectangle 61"/>
            <p:cNvSpPr>
              <a:spLocks noChangeArrowheads="1"/>
            </p:cNvSpPr>
            <p:nvPr/>
          </p:nvSpPr>
          <p:spPr bwMode="auto">
            <a:xfrm>
              <a:off x="5857732" y="4622800"/>
              <a:ext cx="811310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1562" name="Line 38"/>
          <p:cNvSpPr>
            <a:spLocks noChangeShapeType="1"/>
          </p:cNvSpPr>
          <p:nvPr/>
        </p:nvSpPr>
        <p:spPr bwMode="auto">
          <a:xfrm>
            <a:off x="4354513" y="2357438"/>
            <a:ext cx="1587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1563" name="Rectangle 65"/>
          <p:cNvSpPr>
            <a:spLocks noChangeArrowheads="1"/>
          </p:cNvSpPr>
          <p:nvPr/>
        </p:nvSpPr>
        <p:spPr bwMode="auto">
          <a:xfrm>
            <a:off x="4194175" y="2127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6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02450" y="536575"/>
            <a:ext cx="2266950" cy="1876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indent="-271780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indent="-271780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indent="-271780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indent="-271780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indent="-271780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250113" y="3219450"/>
            <a:ext cx="922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7" name="Rectangle 66"/>
          <p:cNvSpPr>
            <a:spLocks noChangeArrowheads="1"/>
          </p:cNvSpPr>
          <p:nvPr/>
        </p:nvSpPr>
        <p:spPr bwMode="auto">
          <a:xfrm>
            <a:off x="3132138" y="2659063"/>
            <a:ext cx="11509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S.n=L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68" name="Line 43"/>
          <p:cNvSpPr>
            <a:spLocks noChangeShapeType="1"/>
          </p:cNvSpPr>
          <p:nvPr/>
        </p:nvSpPr>
        <p:spPr bwMode="auto">
          <a:xfrm flipH="1" flipV="1">
            <a:off x="6137275" y="3759200"/>
            <a:ext cx="1844675" cy="38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1569" name="Rectangle 45"/>
          <p:cNvSpPr>
            <a:spLocks noChangeArrowheads="1"/>
          </p:cNvSpPr>
          <p:nvPr/>
        </p:nvSpPr>
        <p:spPr bwMode="auto">
          <a:xfrm>
            <a:off x="7883525" y="4159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70" name="Line 52"/>
          <p:cNvSpPr>
            <a:spLocks noChangeShapeType="1"/>
          </p:cNvSpPr>
          <p:nvPr/>
        </p:nvSpPr>
        <p:spPr bwMode="auto">
          <a:xfrm>
            <a:off x="8045450" y="4487863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1" name="Rectangle 64"/>
          <p:cNvSpPr>
            <a:spLocks noChangeArrowheads="1"/>
          </p:cNvSpPr>
          <p:nvPr/>
        </p:nvSpPr>
        <p:spPr bwMode="auto">
          <a:xfrm>
            <a:off x="7721600" y="4643438"/>
            <a:ext cx="811213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x=y-z</a:t>
            </a:r>
            <a:endParaRPr lang="en-US" altLang="zh-CN" sz="20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40"/>
          <p:cNvSpPr>
            <a:spLocks noChangeArrowheads="1"/>
          </p:cNvSpPr>
          <p:nvPr/>
        </p:nvSpPr>
        <p:spPr bwMode="auto">
          <a:xfrm>
            <a:off x="2787650" y="4083050"/>
            <a:ext cx="427038" cy="217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73" name="Line 41"/>
          <p:cNvSpPr>
            <a:spLocks noChangeShapeType="1"/>
          </p:cNvSpPr>
          <p:nvPr/>
        </p:nvSpPr>
        <p:spPr bwMode="auto">
          <a:xfrm flipH="1">
            <a:off x="3173413" y="3759200"/>
            <a:ext cx="3019425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1574" name="Line 59"/>
          <p:cNvSpPr>
            <a:spLocks noChangeShapeType="1"/>
          </p:cNvSpPr>
          <p:nvPr/>
        </p:nvSpPr>
        <p:spPr bwMode="auto">
          <a:xfrm>
            <a:off x="2517775" y="386715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2195513" y="4029075"/>
            <a:ext cx="593725" cy="246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131888" y="366395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78" name="Rectangle 42"/>
          <p:cNvSpPr>
            <a:spLocks noChangeArrowheads="1"/>
          </p:cNvSpPr>
          <p:nvPr/>
        </p:nvSpPr>
        <p:spPr bwMode="auto">
          <a:xfrm>
            <a:off x="2409825" y="3651250"/>
            <a:ext cx="4318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33174" y="4495800"/>
            <a:ext cx="590551" cy="512763"/>
            <a:chOff x="1133174" y="4495800"/>
            <a:chExt cx="590551" cy="512763"/>
          </a:xfrm>
        </p:grpSpPr>
        <p:sp>
          <p:nvSpPr>
            <p:cNvPr id="50" name="椭圆 49"/>
            <p:cNvSpPr/>
            <p:nvPr/>
          </p:nvSpPr>
          <p:spPr bwMode="auto">
            <a:xfrm>
              <a:off x="1133174" y="4649788"/>
              <a:ext cx="312738" cy="358775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410987" y="4495800"/>
              <a:ext cx="312738" cy="400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757110" y="3435642"/>
            <a:ext cx="590719" cy="512763"/>
            <a:chOff x="1133174" y="4495800"/>
            <a:chExt cx="590719" cy="512763"/>
          </a:xfrm>
        </p:grpSpPr>
        <p:sp>
          <p:nvSpPr>
            <p:cNvPr id="54" name="椭圆 53"/>
            <p:cNvSpPr/>
            <p:nvPr/>
          </p:nvSpPr>
          <p:spPr bwMode="auto">
            <a:xfrm>
              <a:off x="1133174" y="4649788"/>
              <a:ext cx="312738" cy="358775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410987" y="449580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直接箭头连接符 5"/>
          <p:cNvCxnSpPr>
            <a:stCxn id="3" idx="1"/>
            <a:endCxn id="151585" idx="3"/>
          </p:cNvCxnSpPr>
          <p:nvPr/>
        </p:nvCxnSpPr>
        <p:spPr>
          <a:xfrm flipH="1">
            <a:off x="6542150" y="3419475"/>
            <a:ext cx="707963" cy="25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317206" y="2657445"/>
            <a:ext cx="1946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8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77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77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97" grpId="0"/>
      <p:bldP spid="2" grpId="0"/>
      <p:bldP spid="77871" grpId="0" animBg="1"/>
      <p:bldP spid="77871" grpId="1" animBg="1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698500"/>
            <a:ext cx="8915400" cy="3225800"/>
          </a:xfrm>
        </p:spPr>
        <p:txBody>
          <a:bodyPr/>
          <a:lstStyle/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2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‘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S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3603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4" name="五边形 53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53676" name="五边形 50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53" name="Rectangle 60"/>
          <p:cNvSpPr>
            <a:spLocks noChangeArrowheads="1"/>
          </p:cNvSpPr>
          <p:nvPr/>
        </p:nvSpPr>
        <p:spPr bwMode="auto">
          <a:xfrm>
            <a:off x="3143250" y="41862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61"/>
          <p:cNvSpPr>
            <a:spLocks noChangeArrowheads="1"/>
          </p:cNvSpPr>
          <p:nvPr/>
        </p:nvSpPr>
        <p:spPr bwMode="auto">
          <a:xfrm>
            <a:off x="5184775" y="4160838"/>
            <a:ext cx="10810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.n=L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62"/>
          <p:cNvSpPr>
            <a:spLocks noChangeArrowheads="1"/>
          </p:cNvSpPr>
          <p:nvPr/>
        </p:nvSpPr>
        <p:spPr bwMode="auto">
          <a:xfrm>
            <a:off x="6894513" y="4159250"/>
            <a:ext cx="10795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.n=L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Line 63"/>
          <p:cNvSpPr>
            <a:spLocks noChangeShapeType="1"/>
          </p:cNvSpPr>
          <p:nvPr/>
        </p:nvSpPr>
        <p:spPr bwMode="auto">
          <a:xfrm>
            <a:off x="5868988" y="3759200"/>
            <a:ext cx="106362" cy="373063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8" name="Line 64"/>
          <p:cNvSpPr>
            <a:spLocks noChangeShapeType="1"/>
          </p:cNvSpPr>
          <p:nvPr/>
        </p:nvSpPr>
        <p:spPr bwMode="auto">
          <a:xfrm>
            <a:off x="5903913" y="3759200"/>
            <a:ext cx="1249362" cy="377825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53611" name="组合 100"/>
          <p:cNvGrpSpPr/>
          <p:nvPr/>
        </p:nvGrpSpPr>
        <p:grpSpPr bwMode="auto">
          <a:xfrm>
            <a:off x="2195513" y="2659063"/>
            <a:ext cx="6337300" cy="2236787"/>
            <a:chOff x="2195736" y="2659594"/>
            <a:chExt cx="6336704" cy="2236256"/>
          </a:xfrm>
        </p:grpSpPr>
        <p:sp>
          <p:nvSpPr>
            <p:cNvPr id="153644" name="Rectangle 69"/>
            <p:cNvSpPr>
              <a:spLocks noChangeArrowheads="1"/>
            </p:cNvSpPr>
            <p:nvPr/>
          </p:nvSpPr>
          <p:spPr bwMode="auto">
            <a:xfrm>
              <a:off x="4714876" y="3486159"/>
              <a:ext cx="1458926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.n=L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45" name="Rectangle 66"/>
            <p:cNvSpPr>
              <a:spLocks noChangeArrowheads="1"/>
            </p:cNvSpPr>
            <p:nvPr/>
          </p:nvSpPr>
          <p:spPr bwMode="auto">
            <a:xfrm>
              <a:off x="3131840" y="2659594"/>
              <a:ext cx="1150938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S.n=L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646" name="组合 67"/>
            <p:cNvGrpSpPr/>
            <p:nvPr/>
          </p:nvGrpSpPr>
          <p:grpSpPr bwMode="auto">
            <a:xfrm>
              <a:off x="2195736" y="2787650"/>
              <a:ext cx="6336704" cy="2108200"/>
              <a:chOff x="2195736" y="2787650"/>
              <a:chExt cx="6336704" cy="2108200"/>
            </a:xfrm>
          </p:grpSpPr>
          <p:sp>
            <p:nvSpPr>
              <p:cNvPr id="69" name="Rectangle 35"/>
              <p:cNvSpPr>
                <a:spLocks noChangeArrowheads="1"/>
              </p:cNvSpPr>
              <p:nvPr/>
            </p:nvSpPr>
            <p:spPr bwMode="auto">
              <a:xfrm>
                <a:off x="4140240" y="3489659"/>
                <a:ext cx="426998" cy="2174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48" name="Line 37"/>
              <p:cNvSpPr>
                <a:spLocks noChangeShapeType="1"/>
              </p:cNvSpPr>
              <p:nvPr/>
            </p:nvSpPr>
            <p:spPr bwMode="auto">
              <a:xfrm>
                <a:off x="4354513" y="3001963"/>
                <a:ext cx="1892300" cy="4857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49" name="Line 38"/>
              <p:cNvSpPr>
                <a:spLocks noChangeShapeType="1"/>
              </p:cNvSpPr>
              <p:nvPr/>
            </p:nvSpPr>
            <p:spPr bwMode="auto">
              <a:xfrm>
                <a:off x="4354513" y="3003550"/>
                <a:ext cx="0" cy="5127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3" name="Rectangle 40"/>
              <p:cNvSpPr>
                <a:spLocks noChangeArrowheads="1"/>
              </p:cNvSpPr>
              <p:nvPr/>
            </p:nvSpPr>
            <p:spPr bwMode="auto">
              <a:xfrm>
                <a:off x="2787817" y="4083243"/>
                <a:ext cx="426998" cy="2174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endPara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51" name="Line 41"/>
              <p:cNvSpPr>
                <a:spLocks noChangeShapeType="1"/>
              </p:cNvSpPr>
              <p:nvPr/>
            </p:nvSpPr>
            <p:spPr bwMode="auto">
              <a:xfrm flipH="1">
                <a:off x="3173636" y="3759201"/>
                <a:ext cx="3019202" cy="3644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6" name="Rectangle 49"/>
              <p:cNvSpPr>
                <a:spLocks noChangeArrowheads="1"/>
              </p:cNvSpPr>
              <p:nvPr/>
            </p:nvSpPr>
            <p:spPr bwMode="auto">
              <a:xfrm>
                <a:off x="4787879" y="4083243"/>
                <a:ext cx="647639" cy="25235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endPara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53" name="Rectangle 50"/>
              <p:cNvSpPr>
                <a:spLocks noChangeArrowheads="1"/>
              </p:cNvSpPr>
              <p:nvPr/>
            </p:nvSpPr>
            <p:spPr bwMode="auto">
              <a:xfrm>
                <a:off x="6111875" y="3543300"/>
                <a:ext cx="430213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54" name="Line 51"/>
              <p:cNvSpPr>
                <a:spLocks noChangeShapeType="1"/>
              </p:cNvSpPr>
              <p:nvPr/>
            </p:nvSpPr>
            <p:spPr bwMode="auto">
              <a:xfrm flipH="1">
                <a:off x="5111750" y="3759200"/>
                <a:ext cx="1135063" cy="3778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55" name="Line 53"/>
              <p:cNvSpPr>
                <a:spLocks noChangeShapeType="1"/>
              </p:cNvSpPr>
              <p:nvPr/>
            </p:nvSpPr>
            <p:spPr bwMode="auto">
              <a:xfrm>
                <a:off x="6192838" y="3760788"/>
                <a:ext cx="431800" cy="376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0" name="Rectangle 55"/>
              <p:cNvSpPr>
                <a:spLocks noChangeArrowheads="1"/>
              </p:cNvSpPr>
              <p:nvPr/>
            </p:nvSpPr>
            <p:spPr bwMode="auto">
              <a:xfrm>
                <a:off x="6516505" y="4084831"/>
                <a:ext cx="539699" cy="2523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endPara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57" name="Rectangle 65"/>
              <p:cNvSpPr>
                <a:spLocks noChangeArrowheads="1"/>
              </p:cNvSpPr>
              <p:nvPr/>
            </p:nvSpPr>
            <p:spPr bwMode="auto">
              <a:xfrm>
                <a:off x="4194175" y="2787650"/>
                <a:ext cx="430213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58" name="Line 39"/>
              <p:cNvSpPr>
                <a:spLocks noChangeShapeType="1"/>
              </p:cNvSpPr>
              <p:nvPr/>
            </p:nvSpPr>
            <p:spPr bwMode="auto">
              <a:xfrm flipH="1">
                <a:off x="2843213" y="3003550"/>
                <a:ext cx="1512887" cy="6223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59" name="Rectangle 42"/>
              <p:cNvSpPr>
                <a:spLocks noChangeArrowheads="1"/>
              </p:cNvSpPr>
              <p:nvPr/>
            </p:nvSpPr>
            <p:spPr bwMode="auto">
              <a:xfrm>
                <a:off x="2410049" y="3651250"/>
                <a:ext cx="431800" cy="271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B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60" name="Line 59"/>
              <p:cNvSpPr>
                <a:spLocks noChangeShapeType="1"/>
              </p:cNvSpPr>
              <p:nvPr/>
            </p:nvSpPr>
            <p:spPr bwMode="auto">
              <a:xfrm>
                <a:off x="2517999" y="3867150"/>
                <a:ext cx="0" cy="188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7" name="Rectangle 60"/>
              <p:cNvSpPr>
                <a:spLocks noChangeArrowheads="1"/>
              </p:cNvSpPr>
              <p:nvPr/>
            </p:nvSpPr>
            <p:spPr bwMode="auto">
              <a:xfrm>
                <a:off x="2195736" y="4029281"/>
                <a:ext cx="593669" cy="24600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62" name="Line 32"/>
              <p:cNvSpPr>
                <a:spLocks noChangeShapeType="1"/>
              </p:cNvSpPr>
              <p:nvPr/>
            </p:nvSpPr>
            <p:spPr bwMode="auto">
              <a:xfrm flipH="1">
                <a:off x="4733925" y="3759200"/>
                <a:ext cx="1512888" cy="3254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63" name="Line 34"/>
              <p:cNvSpPr>
                <a:spLocks noChangeShapeType="1"/>
              </p:cNvSpPr>
              <p:nvPr/>
            </p:nvSpPr>
            <p:spPr bwMode="auto">
              <a:xfrm>
                <a:off x="4625975" y="4460875"/>
                <a:ext cx="0" cy="188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64" name="Rectangle 37"/>
              <p:cNvSpPr>
                <a:spLocks noChangeArrowheads="1"/>
              </p:cNvSpPr>
              <p:nvPr/>
            </p:nvSpPr>
            <p:spPr bwMode="auto">
              <a:xfrm>
                <a:off x="4464050" y="4083050"/>
                <a:ext cx="427038" cy="217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65" name="Line 46"/>
              <p:cNvSpPr>
                <a:spLocks noChangeShapeType="1"/>
              </p:cNvSpPr>
              <p:nvPr/>
            </p:nvSpPr>
            <p:spPr bwMode="auto">
              <a:xfrm>
                <a:off x="4625975" y="4460875"/>
                <a:ext cx="0" cy="188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92" name="Rectangle 58"/>
              <p:cNvSpPr>
                <a:spLocks noChangeArrowheads="1"/>
              </p:cNvSpPr>
              <p:nvPr/>
            </p:nvSpPr>
            <p:spPr bwMode="auto">
              <a:xfrm>
                <a:off x="4410090" y="4651433"/>
                <a:ext cx="593669" cy="2444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c&lt;d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67" name="Line 33"/>
              <p:cNvSpPr>
                <a:spLocks noChangeShapeType="1"/>
              </p:cNvSpPr>
              <p:nvPr/>
            </p:nvSpPr>
            <p:spPr bwMode="auto">
              <a:xfrm flipH="1" flipV="1">
                <a:off x="6192838" y="3759200"/>
                <a:ext cx="106362" cy="3730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68" name="Rectangle 41"/>
              <p:cNvSpPr>
                <a:spLocks noChangeArrowheads="1"/>
              </p:cNvSpPr>
              <p:nvPr/>
            </p:nvSpPr>
            <p:spPr bwMode="auto">
              <a:xfrm>
                <a:off x="6138863" y="4157675"/>
                <a:ext cx="431800" cy="271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69" name="Line 51"/>
              <p:cNvSpPr>
                <a:spLocks noChangeShapeType="1"/>
              </p:cNvSpPr>
              <p:nvPr/>
            </p:nvSpPr>
            <p:spPr bwMode="auto">
              <a:xfrm>
                <a:off x="6299200" y="4454539"/>
                <a:ext cx="0" cy="188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96" name="Rectangle 61"/>
              <p:cNvSpPr>
                <a:spLocks noChangeArrowheads="1"/>
              </p:cNvSpPr>
              <p:nvPr/>
            </p:nvSpPr>
            <p:spPr bwMode="auto">
              <a:xfrm>
                <a:off x="5857754" y="4622865"/>
                <a:ext cx="811137" cy="24600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b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71" name="Line 43"/>
              <p:cNvSpPr>
                <a:spLocks noChangeShapeType="1"/>
              </p:cNvSpPr>
              <p:nvPr/>
            </p:nvSpPr>
            <p:spPr bwMode="auto">
              <a:xfrm flipH="1" flipV="1">
                <a:off x="6137274" y="3759200"/>
                <a:ext cx="1844674" cy="38706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72" name="Rectangle 45"/>
              <p:cNvSpPr>
                <a:spLocks noChangeArrowheads="1"/>
              </p:cNvSpPr>
              <p:nvPr/>
            </p:nvSpPr>
            <p:spPr bwMode="auto">
              <a:xfrm>
                <a:off x="7883153" y="4159263"/>
                <a:ext cx="430212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73" name="Line 52"/>
              <p:cNvSpPr>
                <a:spLocks noChangeShapeType="1"/>
              </p:cNvSpPr>
              <p:nvPr/>
            </p:nvSpPr>
            <p:spPr bwMode="auto">
              <a:xfrm>
                <a:off x="8045078" y="4487863"/>
                <a:ext cx="0" cy="188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7721303" y="4643498"/>
                <a:ext cx="811137" cy="2444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x=y-z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3612" name="Line 38"/>
          <p:cNvSpPr>
            <a:spLocks noChangeShapeType="1"/>
          </p:cNvSpPr>
          <p:nvPr/>
        </p:nvSpPr>
        <p:spPr bwMode="auto">
          <a:xfrm>
            <a:off x="4354513" y="2357438"/>
            <a:ext cx="1587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3613" name="Rectangle 65"/>
          <p:cNvSpPr>
            <a:spLocks noChangeArrowheads="1"/>
          </p:cNvSpPr>
          <p:nvPr/>
        </p:nvSpPr>
        <p:spPr bwMode="auto">
          <a:xfrm>
            <a:off x="4194175" y="2127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1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902450" y="536575"/>
            <a:ext cx="22669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780" indent="-2717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2: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3: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&lt;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4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4: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5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5: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6: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7: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8: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9: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000" b="1" baseline="-25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10: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11: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16" name="矩形 65"/>
          <p:cNvSpPr>
            <a:spLocks noChangeArrowheads="1"/>
          </p:cNvSpPr>
          <p:nvPr/>
        </p:nvSpPr>
        <p:spPr bwMode="auto">
          <a:xfrm>
            <a:off x="7250113" y="3219450"/>
            <a:ext cx="922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18" name="Line 36"/>
          <p:cNvSpPr>
            <a:spLocks noChangeShapeType="1"/>
          </p:cNvSpPr>
          <p:nvPr/>
        </p:nvSpPr>
        <p:spPr bwMode="auto">
          <a:xfrm flipH="1">
            <a:off x="1179513" y="3003550"/>
            <a:ext cx="3230562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0" name="Rectangle 47"/>
          <p:cNvSpPr>
            <a:spLocks noChangeArrowheads="1"/>
          </p:cNvSpPr>
          <p:nvPr/>
        </p:nvSpPr>
        <p:spPr bwMode="auto">
          <a:xfrm>
            <a:off x="423863" y="3487738"/>
            <a:ext cx="755650" cy="271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20" name="Rectangle 67"/>
          <p:cNvSpPr>
            <a:spLocks noChangeArrowheads="1"/>
          </p:cNvSpPr>
          <p:nvPr/>
        </p:nvSpPr>
        <p:spPr bwMode="auto">
          <a:xfrm>
            <a:off x="1131888" y="366395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22" name="Line 68"/>
          <p:cNvSpPr>
            <a:spLocks noChangeShapeType="1"/>
          </p:cNvSpPr>
          <p:nvPr/>
        </p:nvSpPr>
        <p:spPr bwMode="auto">
          <a:xfrm flipH="1">
            <a:off x="2128838" y="2981325"/>
            <a:ext cx="1643062" cy="1041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8" name="组合 6"/>
          <p:cNvGrpSpPr/>
          <p:nvPr/>
        </p:nvGrpSpPr>
        <p:grpSpPr bwMode="auto">
          <a:xfrm>
            <a:off x="7810500" y="153988"/>
            <a:ext cx="1370013" cy="3511550"/>
            <a:chOff x="7810080" y="154215"/>
            <a:chExt cx="1370432" cy="3511112"/>
          </a:xfrm>
        </p:grpSpPr>
        <p:grpSp>
          <p:nvGrpSpPr>
            <p:cNvPr id="153626" name="组合 5"/>
            <p:cNvGrpSpPr/>
            <p:nvPr/>
          </p:nvGrpSpPr>
          <p:grpSpPr bwMode="auto">
            <a:xfrm>
              <a:off x="8676397" y="154215"/>
              <a:ext cx="312906" cy="689343"/>
              <a:chOff x="8676397" y="154215"/>
              <a:chExt cx="312906" cy="689343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8688237" y="536754"/>
                <a:ext cx="276310" cy="30635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8677120" y="154215"/>
                <a:ext cx="312834" cy="4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627" name="组合 104"/>
            <p:cNvGrpSpPr/>
            <p:nvPr/>
          </p:nvGrpSpPr>
          <p:grpSpPr bwMode="auto">
            <a:xfrm>
              <a:off x="7830163" y="809078"/>
              <a:ext cx="671242" cy="400110"/>
              <a:chOff x="8686800" y="479775"/>
              <a:chExt cx="671242" cy="400110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8687361" y="537610"/>
                <a:ext cx="277897" cy="30635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8931911" y="480467"/>
                <a:ext cx="425580" cy="4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628" name="组合 107"/>
            <p:cNvGrpSpPr/>
            <p:nvPr/>
          </p:nvGrpSpPr>
          <p:grpSpPr bwMode="auto">
            <a:xfrm>
              <a:off x="8686859" y="947504"/>
              <a:ext cx="493653" cy="541014"/>
              <a:chOff x="8686800" y="302544"/>
              <a:chExt cx="493653" cy="541014"/>
            </a:xfrm>
          </p:grpSpPr>
          <p:sp>
            <p:nvSpPr>
              <p:cNvPr id="109" name="椭圆 108"/>
              <p:cNvSpPr/>
              <p:nvPr/>
            </p:nvSpPr>
            <p:spPr>
              <a:xfrm>
                <a:off x="8686589" y="536239"/>
                <a:ext cx="277898" cy="307937"/>
              </a:xfrm>
              <a:prstGeom prst="ellipse">
                <a:avLst/>
              </a:prstGeom>
              <a:noFill/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867619" y="302906"/>
                <a:ext cx="312834" cy="4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629" name="组合 113"/>
            <p:cNvGrpSpPr/>
            <p:nvPr/>
          </p:nvGrpSpPr>
          <p:grpSpPr bwMode="auto">
            <a:xfrm>
              <a:off x="7835437" y="1394126"/>
              <a:ext cx="557172" cy="400110"/>
              <a:chOff x="8686800" y="479775"/>
              <a:chExt cx="557172" cy="400110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8686851" y="536689"/>
                <a:ext cx="277898" cy="30635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8931401" y="479546"/>
                <a:ext cx="312833" cy="4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630" name="组合 116"/>
            <p:cNvGrpSpPr/>
            <p:nvPr/>
          </p:nvGrpSpPr>
          <p:grpSpPr bwMode="auto">
            <a:xfrm>
              <a:off x="7861198" y="2315656"/>
              <a:ext cx="557172" cy="400110"/>
              <a:chOff x="8686800" y="479775"/>
              <a:chExt cx="557172" cy="400110"/>
            </a:xfrm>
          </p:grpSpPr>
          <p:sp>
            <p:nvSpPr>
              <p:cNvPr id="118" name="椭圆 117"/>
              <p:cNvSpPr/>
              <p:nvPr/>
            </p:nvSpPr>
            <p:spPr>
              <a:xfrm>
                <a:off x="8686498" y="537382"/>
                <a:ext cx="277898" cy="306349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8931048" y="480239"/>
                <a:ext cx="312833" cy="4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631" name="组合 119"/>
            <p:cNvGrpSpPr/>
            <p:nvPr/>
          </p:nvGrpSpPr>
          <p:grpSpPr bwMode="auto">
            <a:xfrm>
              <a:off x="7810080" y="3265217"/>
              <a:ext cx="557172" cy="400110"/>
              <a:chOff x="8686800" y="479775"/>
              <a:chExt cx="557172" cy="400110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8686800" y="537028"/>
                <a:ext cx="277898" cy="306349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8931350" y="479885"/>
                <a:ext cx="312833" cy="4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3624" name="Rectangle 66"/>
          <p:cNvSpPr>
            <a:spLocks noChangeArrowheads="1"/>
          </p:cNvSpPr>
          <p:nvPr/>
        </p:nvSpPr>
        <p:spPr bwMode="auto">
          <a:xfrm>
            <a:off x="31750" y="4616450"/>
            <a:ext cx="1857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B.begin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133174" y="4495800"/>
            <a:ext cx="590551" cy="512763"/>
            <a:chOff x="1133174" y="4495800"/>
            <a:chExt cx="590551" cy="512763"/>
          </a:xfrm>
        </p:grpSpPr>
        <p:sp>
          <p:nvSpPr>
            <p:cNvPr id="78" name="椭圆 77"/>
            <p:cNvSpPr/>
            <p:nvPr/>
          </p:nvSpPr>
          <p:spPr bwMode="auto">
            <a:xfrm>
              <a:off x="1133174" y="4649788"/>
              <a:ext cx="312738" cy="358775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1410987" y="4495800"/>
              <a:ext cx="312738" cy="400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757110" y="3435642"/>
            <a:ext cx="590719" cy="512763"/>
            <a:chOff x="1133174" y="4495800"/>
            <a:chExt cx="590719" cy="512763"/>
          </a:xfrm>
        </p:grpSpPr>
        <p:sp>
          <p:nvSpPr>
            <p:cNvPr id="82" name="椭圆 81"/>
            <p:cNvSpPr/>
            <p:nvPr/>
          </p:nvSpPr>
          <p:spPr bwMode="auto">
            <a:xfrm>
              <a:off x="1133174" y="4649788"/>
              <a:ext cx="312738" cy="358775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410987" y="449580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861726" y="3926681"/>
            <a:ext cx="590719" cy="512763"/>
            <a:chOff x="1133174" y="4495800"/>
            <a:chExt cx="590719" cy="512763"/>
          </a:xfrm>
        </p:grpSpPr>
        <p:sp>
          <p:nvSpPr>
            <p:cNvPr id="85" name="椭圆 84"/>
            <p:cNvSpPr/>
            <p:nvPr/>
          </p:nvSpPr>
          <p:spPr bwMode="auto">
            <a:xfrm>
              <a:off x="1133174" y="4649788"/>
              <a:ext cx="312738" cy="358775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1410987" y="449580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837710" y="4275138"/>
            <a:ext cx="590719" cy="512763"/>
            <a:chOff x="1133174" y="4495800"/>
            <a:chExt cx="590719" cy="512763"/>
          </a:xfrm>
        </p:grpSpPr>
        <p:sp>
          <p:nvSpPr>
            <p:cNvPr id="89" name="椭圆 88"/>
            <p:cNvSpPr/>
            <p:nvPr/>
          </p:nvSpPr>
          <p:spPr bwMode="auto">
            <a:xfrm>
              <a:off x="1133174" y="4649788"/>
              <a:ext cx="312738" cy="358775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1410987" y="449580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1" name="直接箭头连接符 90"/>
          <p:cNvCxnSpPr/>
          <p:nvPr/>
        </p:nvCxnSpPr>
        <p:spPr>
          <a:xfrm flipH="1">
            <a:off x="6542150" y="3419475"/>
            <a:ext cx="707963" cy="25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317206" y="2657445"/>
            <a:ext cx="1946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lang="zh-CN" altLang="en-US" sz="1400" dirty="0"/>
          </a:p>
        </p:txBody>
      </p:sp>
      <p:grpSp>
        <p:nvGrpSpPr>
          <p:cNvPr id="94" name="组合 93"/>
          <p:cNvGrpSpPr/>
          <p:nvPr/>
        </p:nvGrpSpPr>
        <p:grpSpPr>
          <a:xfrm>
            <a:off x="3663697" y="2525211"/>
            <a:ext cx="704789" cy="512763"/>
            <a:chOff x="1133174" y="4495800"/>
            <a:chExt cx="704789" cy="512763"/>
          </a:xfrm>
        </p:grpSpPr>
        <p:sp>
          <p:nvSpPr>
            <p:cNvPr id="95" name="椭圆 94"/>
            <p:cNvSpPr/>
            <p:nvPr/>
          </p:nvSpPr>
          <p:spPr bwMode="auto">
            <a:xfrm>
              <a:off x="1133174" y="4649788"/>
              <a:ext cx="312738" cy="358775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1410987" y="4495800"/>
              <a:ext cx="4269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2703512" cy="4357687"/>
          </a:xfrm>
        </p:spPr>
        <p:txBody>
          <a:bodyPr lIns="69056" tIns="34529" rIns="69056" bIns="34529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11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4: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lang="en-US" altLang="zh-CN" sz="25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 baseline="-250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lang="en-US" altLang="zh-CN" sz="25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baseline="-250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11: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888413" cy="358775"/>
          </a:xfrm>
        </p:spPr>
        <p:txBody>
          <a:bodyPr lIns="69056" tIns="34529" rIns="69056" bIns="34529"/>
          <a:lstStyle/>
          <a:p>
            <a:pPr eaLnBrk="1" hangingPunct="1">
              <a:defRPr/>
            </a:pPr>
            <a:r>
              <a:rPr lang="zh-CN" altLang="en-US" sz="2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2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2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2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kumimoji="1"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2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kumimoji="1"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x=</a:t>
            </a:r>
            <a:r>
              <a:rPr kumimoji="1" lang="en-US" altLang="zh-CN" sz="2200" i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y+z</a:t>
            </a:r>
            <a:r>
              <a:rPr kumimoji="1"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2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kumimoji="1"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x=y-z</a:t>
            </a:r>
            <a:r>
              <a:rPr kumimoji="1" lang="zh-CN" altLang="en-US" sz="2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的三地址代码</a:t>
            </a:r>
            <a:endParaRPr lang="zh-CN" altLang="en-US" sz="2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357688" y="771525"/>
            <a:ext cx="3287712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1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 (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&lt;,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a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3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2: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- ,  - , 11 )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5 )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4: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- ,  - ,  8 ) 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5: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+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6: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=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-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7: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- ,  - ,  1 )</a:t>
            </a:r>
            <a:endParaRPr lang="zh-CN" altLang="en-US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8: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-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9: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=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- ,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- ,  - ,  1 )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11:</a:t>
            </a:r>
            <a:r>
              <a:rPr lang="zh-CN" altLang="en-US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1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2703512" cy="4357687"/>
          </a:xfrm>
        </p:spPr>
        <p:txBody>
          <a:bodyPr lIns="69056" tIns="34529" rIns="69056" bIns="34529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4: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 baseline="-25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baseline="-25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11: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47864" y="785812"/>
            <a:ext cx="3744416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anchor="t" anchorCtr="0" compatLnSpc="1"/>
          <a:lstStyle>
            <a:lvl1pPr marL="27178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7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11</a:t>
            </a:r>
            <a:endParaRPr lang="en-US" altLang="zh-CN" sz="2500" b="1" dirty="0">
              <a:solidFill>
                <a:srgbClr val="FF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4: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 baseline="-25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baseline="-25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11: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88884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zh-CN" altLang="en-US" sz="2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200" i="1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200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20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200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200" i="1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kumimoji="1" lang="en-US" altLang="zh-CN" sz="2200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20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200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200" i="1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kumimoji="1" lang="en-US" altLang="zh-CN" sz="2200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x=y+z  </a:t>
            </a:r>
            <a:r>
              <a:rPr kumimoji="1" lang="en-US" altLang="zh-CN" sz="2200" i="1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kumimoji="1" lang="en-US" altLang="zh-CN" sz="2200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x=y-z</a:t>
            </a:r>
            <a:r>
              <a:rPr kumimoji="1" lang="zh-CN" altLang="en-US" sz="220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的三地址代码</a:t>
            </a:r>
            <a:endParaRPr lang="zh-CN" altLang="en-US" sz="2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5126955" y="2504280"/>
            <a:ext cx="3930650" cy="2481263"/>
            <a:chOff x="4714875" y="1019175"/>
            <a:chExt cx="3930774" cy="2481263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7286706" y="1492250"/>
              <a:ext cx="350848" cy="158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6357938" y="1019175"/>
              <a:ext cx="974725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275280" y="1474788"/>
              <a:ext cx="1065247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7596278" y="1325563"/>
              <a:ext cx="1049371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5148276" y="1111250"/>
              <a:ext cx="1117635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B.begin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6542088" y="1714500"/>
              <a:ext cx="744537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5311794" y="1570038"/>
              <a:ext cx="0" cy="4889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5311794" y="1563688"/>
              <a:ext cx="83663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6048417" y="2449513"/>
              <a:ext cx="1517698" cy="376237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B.begin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5908713" y="2943225"/>
              <a:ext cx="172884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 rot="10800000" flipH="1">
              <a:off x="5311794" y="2060575"/>
              <a:ext cx="72709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Line 60"/>
            <p:cNvSpPr>
              <a:spLocks noChangeShapeType="1"/>
            </p:cNvSpPr>
            <p:nvPr/>
          </p:nvSpPr>
          <p:spPr bwMode="auto">
            <a:xfrm>
              <a:off x="7623267" y="1489075"/>
              <a:ext cx="14287" cy="14541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61"/>
            <p:cNvSpPr>
              <a:spLocks noChangeShapeType="1"/>
            </p:cNvSpPr>
            <p:nvPr/>
          </p:nvSpPr>
          <p:spPr bwMode="auto">
            <a:xfrm flipH="1">
              <a:off x="5153039" y="2295525"/>
              <a:ext cx="935066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62"/>
            <p:cNvSpPr>
              <a:spLocks noChangeShapeType="1"/>
            </p:cNvSpPr>
            <p:nvPr/>
          </p:nvSpPr>
          <p:spPr bwMode="auto">
            <a:xfrm flipH="1" flipV="1">
              <a:off x="5143514" y="1489075"/>
              <a:ext cx="0" cy="8064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5203840" y="2211388"/>
              <a:ext cx="1082709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6037263" y="1416050"/>
              <a:ext cx="1468512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6040438" y="2025650"/>
              <a:ext cx="1492324" cy="376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63"/>
            <p:cNvSpPr>
              <a:spLocks noChangeShapeType="1"/>
            </p:cNvSpPr>
            <p:nvPr/>
          </p:nvSpPr>
          <p:spPr bwMode="auto">
            <a:xfrm flipV="1">
              <a:off x="4714875" y="1489075"/>
              <a:ext cx="1325604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Line 62"/>
            <p:cNvSpPr>
              <a:spLocks noChangeShapeType="1"/>
            </p:cNvSpPr>
            <p:nvPr/>
          </p:nvSpPr>
          <p:spPr bwMode="auto">
            <a:xfrm>
              <a:off x="5896012" y="2938463"/>
              <a:ext cx="0" cy="56197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Line 63"/>
            <p:cNvSpPr>
              <a:spLocks noChangeShapeType="1"/>
            </p:cNvSpPr>
            <p:nvPr/>
          </p:nvSpPr>
          <p:spPr bwMode="auto">
            <a:xfrm flipV="1">
              <a:off x="4935544" y="3489325"/>
              <a:ext cx="132560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5002221" y="3078163"/>
              <a:ext cx="1082709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-89526" y="699542"/>
            <a:ext cx="989118" cy="369332"/>
            <a:chOff x="-89526" y="771550"/>
            <a:chExt cx="989118" cy="369332"/>
          </a:xfrm>
        </p:grpSpPr>
        <p:sp>
          <p:nvSpPr>
            <p:cNvPr id="3" name="矩形 2"/>
            <p:cNvSpPr/>
            <p:nvPr/>
          </p:nvSpPr>
          <p:spPr>
            <a:xfrm>
              <a:off x="-89526" y="771550"/>
              <a:ext cx="7809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-86512" y="1491630"/>
            <a:ext cx="989118" cy="369332"/>
            <a:chOff x="-89526" y="771550"/>
            <a:chExt cx="989118" cy="369332"/>
          </a:xfrm>
        </p:grpSpPr>
        <p:sp>
          <p:nvSpPr>
            <p:cNvPr id="33" name="矩形 32"/>
            <p:cNvSpPr/>
            <p:nvPr/>
          </p:nvSpPr>
          <p:spPr>
            <a:xfrm>
              <a:off x="-89526" y="771550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6698580" y="812796"/>
            <a:ext cx="2359025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避免生成冗余的</a:t>
            </a:r>
            <a:r>
              <a:rPr lang="en-US" altLang="zh-CN" sz="2400" b="1" dirty="0" err="1">
                <a:latin typeface="+mn-ea"/>
                <a:ea typeface="+mn-ea"/>
              </a:rPr>
              <a:t>goto</a:t>
            </a:r>
            <a:r>
              <a:rPr lang="zh-CN" altLang="en-US" sz="2400" b="1" dirty="0">
                <a:latin typeface="+mn-ea"/>
                <a:ea typeface="+mn-ea"/>
              </a:rPr>
              <a:t>指令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3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2703512" cy="4357687"/>
          </a:xfrm>
        </p:spPr>
        <p:txBody>
          <a:bodyPr lIns="69056" tIns="34529" rIns="69056" bIns="34529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4: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 baseline="-25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baseline="-25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11: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47864" y="785812"/>
            <a:ext cx="3744416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anchor="t" anchorCtr="0" compatLnSpc="1"/>
          <a:lstStyle>
            <a:lvl1pPr marL="27178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7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4: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5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5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11: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88884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x=y+z 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x=y-z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的三地址代码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 bwMode="auto">
          <a:xfrm>
            <a:off x="5436096" y="1779662"/>
            <a:ext cx="3500438" cy="3252787"/>
            <a:chOff x="4714876" y="500063"/>
            <a:chExt cx="3500437" cy="3252943"/>
          </a:xfrm>
        </p:grpSpPr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H="1" flipV="1">
              <a:off x="6851650" y="985861"/>
              <a:ext cx="350838" cy="158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6311900" y="500063"/>
              <a:ext cx="377825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5091114" y="900132"/>
              <a:ext cx="1065212" cy="3762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165975" y="806465"/>
              <a:ext cx="1049338" cy="3778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4786314" y="3429140"/>
              <a:ext cx="1117600" cy="3238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6143625" y="1195388"/>
              <a:ext cx="744538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 flipH="1">
              <a:off x="5468939" y="2424205"/>
              <a:ext cx="0" cy="31116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5097464" y="966810"/>
              <a:ext cx="0" cy="59216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5097464" y="987448"/>
              <a:ext cx="83661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5834064" y="1930469"/>
              <a:ext cx="1309687" cy="376256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S.next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6230938" y="2338388"/>
              <a:ext cx="538162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31"/>
            <p:cNvSpPr>
              <a:spLocks noChangeShapeType="1"/>
            </p:cNvSpPr>
            <p:nvPr/>
          </p:nvSpPr>
          <p:spPr bwMode="auto">
            <a:xfrm>
              <a:off x="5473701" y="2424205"/>
              <a:ext cx="172878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rot="10800000" flipH="1">
              <a:off x="5097464" y="1558976"/>
              <a:ext cx="72707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5473701" y="2735370"/>
              <a:ext cx="32385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7188200" y="966810"/>
              <a:ext cx="14288" cy="145739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H="1">
              <a:off x="4938714" y="1776474"/>
              <a:ext cx="935037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4929189" y="1776474"/>
              <a:ext cx="0" cy="1727283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63"/>
            <p:cNvSpPr>
              <a:spLocks noChangeShapeType="1"/>
            </p:cNvSpPr>
            <p:nvPr/>
          </p:nvSpPr>
          <p:spPr bwMode="auto">
            <a:xfrm>
              <a:off x="4714876" y="3500582"/>
              <a:ext cx="86360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4929189" y="1735197"/>
              <a:ext cx="904875" cy="3778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5275264" y="2930642"/>
              <a:ext cx="1082675" cy="3762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>
              <a:off x="5257801" y="2932230"/>
              <a:ext cx="60642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Line 62"/>
            <p:cNvSpPr>
              <a:spLocks noChangeShapeType="1"/>
            </p:cNvSpPr>
            <p:nvPr/>
          </p:nvSpPr>
          <p:spPr bwMode="auto">
            <a:xfrm>
              <a:off x="5275264" y="2930642"/>
              <a:ext cx="0" cy="57629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Text Box 5"/>
            <p:cNvSpPr txBox="1">
              <a:spLocks noChangeArrowheads="1"/>
            </p:cNvSpPr>
            <p:nvPr/>
          </p:nvSpPr>
          <p:spPr bwMode="auto">
            <a:xfrm>
              <a:off x="5822950" y="896938"/>
              <a:ext cx="1298575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5826125" y="1506538"/>
              <a:ext cx="1295400" cy="376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5819775" y="2644775"/>
              <a:ext cx="1323975" cy="376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-81648" y="1477655"/>
            <a:ext cx="989118" cy="369332"/>
            <a:chOff x="-89526" y="771550"/>
            <a:chExt cx="989118" cy="369332"/>
          </a:xfrm>
        </p:grpSpPr>
        <p:sp>
          <p:nvSpPr>
            <p:cNvPr id="59" name="矩形 58"/>
            <p:cNvSpPr/>
            <p:nvPr/>
          </p:nvSpPr>
          <p:spPr>
            <a:xfrm>
              <a:off x="-89526" y="771550"/>
              <a:ext cx="7809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-78634" y="2290288"/>
            <a:ext cx="989118" cy="369332"/>
            <a:chOff x="-89526" y="771550"/>
            <a:chExt cx="989118" cy="369332"/>
          </a:xfrm>
        </p:grpSpPr>
        <p:sp>
          <p:nvSpPr>
            <p:cNvPr id="62" name="矩形 61"/>
            <p:cNvSpPr/>
            <p:nvPr/>
          </p:nvSpPr>
          <p:spPr>
            <a:xfrm>
              <a:off x="-89526" y="771550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-81648" y="3433233"/>
            <a:ext cx="989118" cy="369332"/>
            <a:chOff x="-89526" y="771550"/>
            <a:chExt cx="989118" cy="369332"/>
          </a:xfrm>
        </p:grpSpPr>
        <p:sp>
          <p:nvSpPr>
            <p:cNvPr id="66" name="矩形 65"/>
            <p:cNvSpPr/>
            <p:nvPr/>
          </p:nvSpPr>
          <p:spPr>
            <a:xfrm>
              <a:off x="-89526" y="771550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2703512" cy="4357687"/>
          </a:xfrm>
        </p:spPr>
        <p:txBody>
          <a:bodyPr lIns="69056" tIns="34529" rIns="69056" bIns="34529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4: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 baseline="-25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baseline="-25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11: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47864" y="785812"/>
            <a:ext cx="3744416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anchor="t" anchorCtr="0" compatLnSpc="1"/>
          <a:lstStyle>
            <a:lvl1pPr marL="27178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7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4: 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5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5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11: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88884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x=y+z 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x=y-z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的三地址代码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 bwMode="auto">
          <a:xfrm>
            <a:off x="5436096" y="1779662"/>
            <a:ext cx="3500438" cy="3252787"/>
            <a:chOff x="4714876" y="500063"/>
            <a:chExt cx="3500437" cy="3252943"/>
          </a:xfrm>
        </p:grpSpPr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H="1" flipV="1">
              <a:off x="6851650" y="985861"/>
              <a:ext cx="350838" cy="158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6311900" y="500063"/>
              <a:ext cx="377825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endPara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5091114" y="900132"/>
              <a:ext cx="1065212" cy="3762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B.true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165975" y="806465"/>
              <a:ext cx="1049338" cy="3778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B.false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4786314" y="3429140"/>
              <a:ext cx="1117600" cy="3238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S.next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6143625" y="1195388"/>
              <a:ext cx="744538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then</a:t>
              </a:r>
              <a:endPara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 flipH="1">
              <a:off x="5468939" y="2424205"/>
              <a:ext cx="0" cy="31116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5097464" y="966810"/>
              <a:ext cx="0" cy="59216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5097464" y="987448"/>
              <a:ext cx="83661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5834064" y="1930469"/>
              <a:ext cx="1309687" cy="376256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goto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S.next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6230938" y="2338388"/>
              <a:ext cx="538162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else</a:t>
              </a:r>
              <a:endPara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Line 31"/>
            <p:cNvSpPr>
              <a:spLocks noChangeShapeType="1"/>
            </p:cNvSpPr>
            <p:nvPr/>
          </p:nvSpPr>
          <p:spPr bwMode="auto">
            <a:xfrm>
              <a:off x="5473701" y="2424205"/>
              <a:ext cx="172878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rot="10800000" flipH="1">
              <a:off x="5097464" y="1558976"/>
              <a:ext cx="72707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5473701" y="2735370"/>
              <a:ext cx="32385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7188200" y="966810"/>
              <a:ext cx="14288" cy="145739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H="1">
              <a:off x="4938714" y="1776474"/>
              <a:ext cx="935037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4929189" y="1776474"/>
              <a:ext cx="0" cy="1727283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63"/>
            <p:cNvSpPr>
              <a:spLocks noChangeShapeType="1"/>
            </p:cNvSpPr>
            <p:nvPr/>
          </p:nvSpPr>
          <p:spPr bwMode="auto">
            <a:xfrm>
              <a:off x="4714876" y="3500582"/>
              <a:ext cx="86360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4929189" y="1735197"/>
              <a:ext cx="904875" cy="3778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.next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5275264" y="2930642"/>
              <a:ext cx="1082675" cy="3762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.next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>
              <a:off x="5257801" y="2932230"/>
              <a:ext cx="60642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62"/>
            <p:cNvSpPr>
              <a:spLocks noChangeShapeType="1"/>
            </p:cNvSpPr>
            <p:nvPr/>
          </p:nvSpPr>
          <p:spPr bwMode="auto">
            <a:xfrm>
              <a:off x="5275264" y="2930642"/>
              <a:ext cx="0" cy="57629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lg" len="lg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Text Box 5"/>
            <p:cNvSpPr txBox="1">
              <a:spLocks noChangeArrowheads="1"/>
            </p:cNvSpPr>
            <p:nvPr/>
          </p:nvSpPr>
          <p:spPr bwMode="auto">
            <a:xfrm>
              <a:off x="5822950" y="896938"/>
              <a:ext cx="1298575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5826125" y="1506538"/>
              <a:ext cx="1295400" cy="376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-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kumimoji="0" lang="zh-CN" altLang="en-US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5819775" y="2644775"/>
              <a:ext cx="1323975" cy="376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-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kumimoji="0" lang="zh-CN" altLang="en-US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-81648" y="1477655"/>
            <a:ext cx="989118" cy="369332"/>
            <a:chOff x="-89526" y="771550"/>
            <a:chExt cx="989118" cy="369332"/>
          </a:xfrm>
        </p:grpSpPr>
        <p:sp>
          <p:nvSpPr>
            <p:cNvPr id="59" name="矩形 58"/>
            <p:cNvSpPr/>
            <p:nvPr/>
          </p:nvSpPr>
          <p:spPr>
            <a:xfrm>
              <a:off x="-89526" y="771550"/>
              <a:ext cx="7809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B.first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-78634" y="2290288"/>
            <a:ext cx="989118" cy="369332"/>
            <a:chOff x="-89526" y="771550"/>
            <a:chExt cx="989118" cy="369332"/>
          </a:xfrm>
        </p:grpSpPr>
        <p:sp>
          <p:nvSpPr>
            <p:cNvPr id="62" name="矩形 61"/>
            <p:cNvSpPr/>
            <p:nvPr/>
          </p:nvSpPr>
          <p:spPr>
            <a:xfrm>
              <a:off x="-89526" y="771550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.first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-81648" y="3433233"/>
            <a:ext cx="989118" cy="369332"/>
            <a:chOff x="-89526" y="771550"/>
            <a:chExt cx="989118" cy="369332"/>
          </a:xfrm>
        </p:grpSpPr>
        <p:sp>
          <p:nvSpPr>
            <p:cNvPr id="66" name="矩形 65"/>
            <p:cNvSpPr/>
            <p:nvPr/>
          </p:nvSpPr>
          <p:spPr>
            <a:xfrm>
              <a:off x="-89526" y="771550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.first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719138" y="714375"/>
            <a:ext cx="7308850" cy="3571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/>
          <a:lstStyle/>
          <a:p>
            <a:pPr marL="575310" marR="0" lvl="1" indent="-27241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75310" marR="0" lvl="1" indent="-27241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75310" marR="0" lvl="1" indent="-27241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marR="0" lvl="0" indent="-27241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marR="0" lvl="0" indent="-27241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marR="0" lvl="0" indent="-27241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marR="0" lvl="0" indent="-27241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marR="0" lvl="0" indent="-27241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}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 bwMode="auto">
          <a:xfrm>
            <a:off x="5076825" y="289469"/>
            <a:ext cx="3609975" cy="2657475"/>
            <a:chOff x="4028087" y="699942"/>
            <a:chExt cx="3609376" cy="2657621"/>
          </a:xfrm>
        </p:grpSpPr>
        <p:sp>
          <p:nvSpPr>
            <p:cNvPr id="22" name="矩形 21"/>
            <p:cNvSpPr/>
            <p:nvPr/>
          </p:nvSpPr>
          <p:spPr bwMode="auto">
            <a:xfrm>
              <a:off x="4072530" y="795197"/>
              <a:ext cx="3564933" cy="19924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6982" name="组合 1"/>
            <p:cNvGrpSpPr/>
            <p:nvPr/>
          </p:nvGrpSpPr>
          <p:grpSpPr bwMode="auto">
            <a:xfrm>
              <a:off x="4028087" y="699942"/>
              <a:ext cx="3480809" cy="2657621"/>
              <a:chOff x="4028087" y="699942"/>
              <a:chExt cx="3480809" cy="2657621"/>
            </a:xfrm>
          </p:grpSpPr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 flipH="1" flipV="1">
                <a:off x="6145460" y="1346089"/>
                <a:ext cx="3491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984" name="Text Box 11"/>
              <p:cNvSpPr txBox="1">
                <a:spLocks noChangeArrowheads="1"/>
              </p:cNvSpPr>
              <p:nvPr/>
            </p:nvSpPr>
            <p:spPr bwMode="auto">
              <a:xfrm>
                <a:off x="5603875" y="857250"/>
                <a:ext cx="379413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</a:t>
                </a:r>
                <a:endPara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4370930" y="1276236"/>
                <a:ext cx="1065035" cy="376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B.true</a:t>
                </a:r>
                <a:endPara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6459733" y="1163517"/>
                <a:ext cx="1049163" cy="3778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B.false</a:t>
                </a:r>
                <a:endPara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4104274" y="2981304"/>
                <a:ext cx="1117414" cy="376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S.next</a:t>
                </a: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8" name="Text Box 16"/>
              <p:cNvSpPr txBox="1">
                <a:spLocks noChangeArrowheads="1"/>
              </p:cNvSpPr>
              <p:nvPr/>
            </p:nvSpPr>
            <p:spPr bwMode="auto">
              <a:xfrm>
                <a:off x="5437188" y="1552575"/>
                <a:ext cx="742950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then</a:t>
                </a:r>
                <a:endPara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23"/>
              <p:cNvSpPr>
                <a:spLocks noChangeShapeType="1"/>
              </p:cNvSpPr>
              <p:nvPr/>
            </p:nvSpPr>
            <p:spPr bwMode="auto">
              <a:xfrm flipV="1">
                <a:off x="4389977" y="1328627"/>
                <a:ext cx="0" cy="58740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24"/>
              <p:cNvSpPr>
                <a:spLocks noChangeShapeType="1"/>
              </p:cNvSpPr>
              <p:nvPr/>
            </p:nvSpPr>
            <p:spPr bwMode="auto">
              <a:xfrm>
                <a:off x="4389977" y="1347678"/>
                <a:ext cx="836473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4766151" y="2643149"/>
                <a:ext cx="1728501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Line 39"/>
              <p:cNvSpPr>
                <a:spLocks noChangeShapeType="1"/>
              </p:cNvSpPr>
              <p:nvPr/>
            </p:nvSpPr>
            <p:spPr bwMode="auto">
              <a:xfrm rot="10800000" flipH="1">
                <a:off x="4389977" y="1916034"/>
                <a:ext cx="726954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Line 60"/>
              <p:cNvSpPr>
                <a:spLocks noChangeShapeType="1"/>
              </p:cNvSpPr>
              <p:nvPr/>
            </p:nvSpPr>
            <p:spPr bwMode="auto">
              <a:xfrm>
                <a:off x="6494652" y="1361965"/>
                <a:ext cx="0" cy="1257369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 flipH="1">
                <a:off x="4231253" y="2133533"/>
                <a:ext cx="936469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Line 62"/>
              <p:cNvSpPr>
                <a:spLocks noChangeShapeType="1"/>
              </p:cNvSpPr>
              <p:nvPr/>
            </p:nvSpPr>
            <p:spPr bwMode="auto">
              <a:xfrm>
                <a:off x="4221730" y="2133533"/>
                <a:ext cx="0" cy="86364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tailEnd type="stealth" w="lg" len="lg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Line 63"/>
              <p:cNvSpPr>
                <a:spLocks noChangeShapeType="1"/>
              </p:cNvSpPr>
              <p:nvPr/>
            </p:nvSpPr>
            <p:spPr bwMode="auto">
              <a:xfrm>
                <a:off x="4072530" y="3000355"/>
                <a:ext cx="863457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Text Box 14"/>
              <p:cNvSpPr txBox="1">
                <a:spLocks noChangeArrowheads="1"/>
              </p:cNvSpPr>
              <p:nvPr/>
            </p:nvSpPr>
            <p:spPr bwMode="auto">
              <a:xfrm>
                <a:off x="4221730" y="2092255"/>
                <a:ext cx="904725" cy="3778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.next</a:t>
                </a: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98" name="Text Box 5"/>
              <p:cNvSpPr txBox="1">
                <a:spLocks noChangeArrowheads="1"/>
              </p:cNvSpPr>
              <p:nvPr/>
            </p:nvSpPr>
            <p:spPr bwMode="auto">
              <a:xfrm>
                <a:off x="5116513" y="1254125"/>
                <a:ext cx="1298575" cy="377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B.code</a:t>
                </a:r>
                <a:endPara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99" name="Text Box 6"/>
              <p:cNvSpPr txBox="1">
                <a:spLocks noChangeArrowheads="1"/>
              </p:cNvSpPr>
              <p:nvPr/>
            </p:nvSpPr>
            <p:spPr bwMode="auto">
              <a:xfrm>
                <a:off x="5118100" y="1863725"/>
                <a:ext cx="1296988" cy="3762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000" b="1" i="0" u="none" strike="noStrike" kern="1200" cap="none" spc="0" normalizeH="0" baseline="-30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.code</a:t>
                </a:r>
                <a:endParaRPr kumimoji="0" lang="zh-CN" altLang="en-US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62"/>
              <p:cNvSpPr>
                <a:spLocks noChangeShapeType="1"/>
              </p:cNvSpPr>
              <p:nvPr/>
            </p:nvSpPr>
            <p:spPr bwMode="auto">
              <a:xfrm>
                <a:off x="4753454" y="2643149"/>
                <a:ext cx="0" cy="36038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tailEnd type="stealth" w="lg" len="lg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001" name="矩形 22"/>
              <p:cNvSpPr>
                <a:spLocks noChangeArrowheads="1"/>
              </p:cNvSpPr>
              <p:nvPr/>
            </p:nvSpPr>
            <p:spPr bwMode="auto">
              <a:xfrm>
                <a:off x="4028087" y="699942"/>
                <a:ext cx="8755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S.code</a:t>
                </a:r>
                <a:endParaRPr kumimoji="0" lang="zh-CN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647130" y="4261033"/>
            <a:ext cx="622912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2415" lvl="0" indent="-272415" algn="just" eaLnBrk="1" hangingPunct="1">
              <a:buClr>
                <a:srgbClr val="31B6FD"/>
              </a:buClr>
              <a:buSzPct val="100000"/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lvl="0" indent="-272415" algn="just" eaLnBrk="1" hangingPunct="1">
              <a:buClr>
                <a:srgbClr val="31B6FD"/>
              </a:buClr>
              <a:buSzPct val="10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384804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省略。不生成任何跳转指令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699792" y="4130587"/>
            <a:ext cx="379189" cy="29750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/>
          <p:cNvSpPr/>
          <p:nvPr/>
        </p:nvSpPr>
        <p:spPr>
          <a:xfrm>
            <a:off x="3449633" y="3893365"/>
            <a:ext cx="432048" cy="36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073151"/>
            <a:ext cx="8640763" cy="922536"/>
          </a:xfrm>
        </p:spPr>
        <p:txBody>
          <a:bodyPr/>
          <a:lstStyle/>
          <a:p>
            <a:pPr marL="272415" indent="-272415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→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‘if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；                            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ClrTx/>
              <a:buFont typeface="Symbol" panose="05050102010706020507" pitchFamily="18" charset="2"/>
              <a:buNone/>
              <a:defRPr/>
            </a:pP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                   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28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2800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800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→ </a:t>
            </a:r>
            <a:r>
              <a:rPr lang="en-US" altLang="zh-CN" sz="2800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800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03237" y="2355726"/>
            <a:ext cx="8640763" cy="251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27178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7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2415" indent="-272415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→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b="1" baseline="-25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ClrTx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if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≠fall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≠fall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endParaRPr lang="en-US" altLang="zh-CN" sz="2000" b="1" i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ClrTx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；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ClrTx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else if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 ≠ fall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then 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；                           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ClrTx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else if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≠ fall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then 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.addr‘goto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ClrTx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else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’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ClrTx/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箭头: 下 1"/>
          <p:cNvSpPr/>
          <p:nvPr/>
        </p:nvSpPr>
        <p:spPr>
          <a:xfrm>
            <a:off x="3779912" y="2081736"/>
            <a:ext cx="432048" cy="36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2176376"/>
            <a:ext cx="7874000" cy="827420"/>
          </a:xfrm>
        </p:spPr>
        <p:txBody>
          <a:bodyPr/>
          <a:lstStyle/>
          <a:p>
            <a:pPr marL="0" indent="0">
              <a:buClrTx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575310" lvl="1" indent="-272415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  or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2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320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or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320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7221" name="组合 2"/>
          <p:cNvGrpSpPr/>
          <p:nvPr/>
        </p:nvGrpSpPr>
        <p:grpSpPr bwMode="auto">
          <a:xfrm>
            <a:off x="5393692" y="115888"/>
            <a:ext cx="3951762" cy="1812091"/>
            <a:chOff x="3747184" y="2841558"/>
            <a:chExt cx="3951972" cy="1812065"/>
          </a:xfrm>
        </p:grpSpPr>
        <p:sp>
          <p:nvSpPr>
            <p:cNvPr id="137223" name="Text Box 6"/>
            <p:cNvSpPr txBox="1">
              <a:spLocks noChangeArrowheads="1"/>
            </p:cNvSpPr>
            <p:nvPr/>
          </p:nvSpPr>
          <p:spPr bwMode="auto">
            <a:xfrm>
              <a:off x="6510118" y="4277385"/>
              <a:ext cx="1189038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B.false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6228569" y="2859021"/>
              <a:ext cx="1166874" cy="3778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.false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890" name="Line 9"/>
            <p:cNvSpPr>
              <a:spLocks noChangeShapeType="1"/>
            </p:cNvSpPr>
            <p:nvPr/>
          </p:nvSpPr>
          <p:spPr bwMode="auto">
            <a:xfrm>
              <a:off x="3747184" y="4131534"/>
              <a:ext cx="855709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6228569" y="3651172"/>
              <a:ext cx="1297056" cy="3778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.false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>
              <a:off x="5598297" y="3441625"/>
              <a:ext cx="0" cy="21589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894" name="Line 14"/>
            <p:cNvSpPr>
              <a:spLocks noChangeShapeType="1"/>
            </p:cNvSpPr>
            <p:nvPr/>
          </p:nvSpPr>
          <p:spPr bwMode="auto">
            <a:xfrm>
              <a:off x="3994837" y="3724196"/>
              <a:ext cx="79379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895" name="Line 17"/>
            <p:cNvSpPr>
              <a:spLocks noChangeShapeType="1"/>
            </p:cNvSpPr>
            <p:nvPr/>
          </p:nvSpPr>
          <p:spPr bwMode="auto">
            <a:xfrm flipH="1">
              <a:off x="5598297" y="3441625"/>
              <a:ext cx="1566946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896" name="Line 18"/>
            <p:cNvSpPr>
              <a:spLocks noChangeShapeType="1"/>
            </p:cNvSpPr>
            <p:nvPr/>
          </p:nvSpPr>
          <p:spPr bwMode="auto">
            <a:xfrm flipH="1" flipV="1">
              <a:off x="7146192" y="2932045"/>
              <a:ext cx="4762" cy="50958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897" name="Line 19"/>
            <p:cNvSpPr>
              <a:spLocks noChangeShapeType="1"/>
            </p:cNvSpPr>
            <p:nvPr/>
          </p:nvSpPr>
          <p:spPr bwMode="auto">
            <a:xfrm>
              <a:off x="3844017" y="2932045"/>
              <a:ext cx="108114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942447" y="2841558"/>
              <a:ext cx="960488" cy="3778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.true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4001187" y="3643235"/>
              <a:ext cx="1176401" cy="3778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.true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01" name="Line 23"/>
            <p:cNvSpPr>
              <a:spLocks noChangeShapeType="1"/>
            </p:cNvSpPr>
            <p:nvPr/>
          </p:nvSpPr>
          <p:spPr bwMode="auto">
            <a:xfrm flipV="1">
              <a:off x="6300009" y="3709909"/>
              <a:ext cx="846183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2" name="Line 24"/>
            <p:cNvSpPr>
              <a:spLocks noChangeShapeType="1"/>
            </p:cNvSpPr>
            <p:nvPr/>
          </p:nvSpPr>
          <p:spPr bwMode="auto">
            <a:xfrm>
              <a:off x="3994837" y="3724197"/>
              <a:ext cx="0" cy="40733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3" name="Line 25"/>
            <p:cNvSpPr>
              <a:spLocks noChangeShapeType="1"/>
            </p:cNvSpPr>
            <p:nvPr/>
          </p:nvSpPr>
          <p:spPr bwMode="auto">
            <a:xfrm>
              <a:off x="6247620" y="2932045"/>
              <a:ext cx="917624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4" name="Line 26"/>
            <p:cNvSpPr>
              <a:spLocks noChangeShapeType="1"/>
            </p:cNvSpPr>
            <p:nvPr/>
          </p:nvSpPr>
          <p:spPr bwMode="auto">
            <a:xfrm>
              <a:off x="3840840" y="2932046"/>
              <a:ext cx="3171" cy="112392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6" name="Line 28"/>
            <p:cNvSpPr>
              <a:spLocks noChangeShapeType="1"/>
            </p:cNvSpPr>
            <p:nvPr/>
          </p:nvSpPr>
          <p:spPr bwMode="auto">
            <a:xfrm flipH="1">
              <a:off x="6580863" y="4223233"/>
              <a:ext cx="919211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7" name="Line 29"/>
            <p:cNvSpPr>
              <a:spLocks noChangeShapeType="1"/>
            </p:cNvSpPr>
            <p:nvPr/>
          </p:nvSpPr>
          <p:spPr bwMode="auto">
            <a:xfrm flipH="1">
              <a:off x="7146191" y="3689272"/>
              <a:ext cx="1" cy="5339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40" name="Text Box 30"/>
            <p:cNvSpPr txBox="1">
              <a:spLocks noChangeArrowheads="1"/>
            </p:cNvSpPr>
            <p:nvPr/>
          </p:nvSpPr>
          <p:spPr bwMode="auto">
            <a:xfrm>
              <a:off x="3747184" y="4055971"/>
              <a:ext cx="1027112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B.true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5652275" y="3333676"/>
              <a:ext cx="379433" cy="376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or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4817205" y="2900295"/>
              <a:ext cx="1458991" cy="3460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818793" y="3638472"/>
              <a:ext cx="1457403" cy="3778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552" y="3473611"/>
            <a:ext cx="8527407" cy="82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27178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7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==fall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?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                        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or 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ClrTx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                                                          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==fall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then 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27" name="箭头: 下 26"/>
          <p:cNvSpPr/>
          <p:nvPr/>
        </p:nvSpPr>
        <p:spPr>
          <a:xfrm>
            <a:off x="3707904" y="3003796"/>
            <a:ext cx="432048" cy="36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959558" y="3467784"/>
            <a:ext cx="1817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1532" y="3827824"/>
            <a:ext cx="2048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74884" y="3827824"/>
            <a:ext cx="2169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5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/>
          <a:lstStyle/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可以为类型表达式命名，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类型名</a:t>
            </a: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也是类型表达式</a:t>
            </a:r>
            <a:endParaRPr lang="zh-CN" altLang="en-US" sz="2400" b="1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类型构造符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 constructor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作用于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类型表达式</a:t>
            </a:r>
            <a:r>
              <a:rPr lang="zh-CN" altLang="en-US" sz="2400" b="1" dirty="0"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构成新的类型表达式</a:t>
            </a:r>
            <a:endParaRPr kumimoji="1" lang="zh-CN" altLang="en-US" sz="24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54710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数组构造符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 </a:t>
            </a:r>
            <a:endParaRPr kumimoji="1" lang="en-US" altLang="zh-CN" sz="2000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4075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指针构造符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854075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笛卡尔乘积构造符</a:t>
            </a:r>
            <a:r>
              <a:rPr kumimoji="1" lang="zh-CN" altLang="en-US" sz="20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141730" lvl="3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是类型表达式，则</a:t>
            </a:r>
            <a:r>
              <a:rPr kumimoji="1"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笛卡尔乘积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54075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kumimoji="1" lang="zh-CN" altLang="en-US" sz="2000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215456" y="2182559"/>
            <a:ext cx="8928100" cy="998662"/>
          </a:xfrm>
        </p:spPr>
        <p:txBody>
          <a:bodyPr/>
          <a:lstStyle/>
          <a:p>
            <a:pPr marL="0" indent="0">
              <a:buClrTx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();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500" b="1" i="1" baseline="-25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575310" lvl="1" indent="-272415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defRPr/>
            </a:pPr>
            <a:endParaRPr lang="en-US" altLang="zh-CN" sz="25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2415" indent="-272415">
              <a:defRPr/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 anchor="ctr"/>
          <a:lstStyle/>
          <a:p>
            <a:pPr lvl="0">
              <a:defRPr/>
            </a:pPr>
            <a:r>
              <a:rPr lang="zh-CN" altLang="en-US" sz="3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endParaRPr kumimoji="0" lang="zh-CN" altLang="en-US" sz="3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364088" y="4633"/>
            <a:ext cx="4019551" cy="2100263"/>
            <a:chOff x="3860826" y="2857460"/>
            <a:chExt cx="4020220" cy="2100077"/>
          </a:xfrm>
        </p:grpSpPr>
        <p:grpSp>
          <p:nvGrpSpPr>
            <p:cNvPr id="139269" name="组合 2"/>
            <p:cNvGrpSpPr/>
            <p:nvPr/>
          </p:nvGrpSpPr>
          <p:grpSpPr bwMode="auto">
            <a:xfrm>
              <a:off x="3923928" y="2857460"/>
              <a:ext cx="3957118" cy="2100077"/>
              <a:chOff x="3924017" y="2857759"/>
              <a:chExt cx="3957783" cy="2099355"/>
            </a:xfrm>
          </p:grpSpPr>
          <p:grpSp>
            <p:nvGrpSpPr>
              <p:cNvPr id="139271" name="组合 1"/>
              <p:cNvGrpSpPr/>
              <p:nvPr/>
            </p:nvGrpSpPr>
            <p:grpSpPr bwMode="auto">
              <a:xfrm>
                <a:off x="3924017" y="2857759"/>
                <a:ext cx="3957783" cy="2099355"/>
                <a:chOff x="3924017" y="2857778"/>
                <a:chExt cx="3957783" cy="2099577"/>
              </a:xfrm>
            </p:grpSpPr>
            <p:sp>
              <p:nvSpPr>
                <p:cNvPr id="13927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692762" y="4581117"/>
                  <a:ext cx="1189038" cy="376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B.false</a:t>
                  </a:r>
                  <a:endPara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287416" y="2929193"/>
                  <a:ext cx="1167204" cy="3761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.false</a:t>
                  </a:r>
                  <a:endPara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228660" y="3714748"/>
                  <a:ext cx="1297421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.false</a:t>
                  </a:r>
                  <a:endPara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943" name="Line 14"/>
                <p:cNvSpPr>
                  <a:spLocks noChangeShapeType="1"/>
                </p:cNvSpPr>
                <p:nvPr/>
              </p:nvSpPr>
              <p:spPr bwMode="auto">
                <a:xfrm>
                  <a:off x="4007003" y="3724270"/>
                  <a:ext cx="781311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44" name="Line 19"/>
                <p:cNvSpPr>
                  <a:spLocks noChangeShapeType="1"/>
                </p:cNvSpPr>
                <p:nvPr/>
              </p:nvSpPr>
              <p:spPr bwMode="auto">
                <a:xfrm>
                  <a:off x="3941895" y="2932367"/>
                  <a:ext cx="87500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29190" y="2857778"/>
                  <a:ext cx="960759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.true</a:t>
                  </a:r>
                  <a:endPara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00651" y="3714748"/>
                  <a:ext cx="922647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.true</a:t>
                  </a:r>
                  <a:endPara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94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282653" y="3724270"/>
                  <a:ext cx="88294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48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4003827" y="3724270"/>
                  <a:ext cx="0" cy="83157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49" name="Line 25"/>
                <p:cNvSpPr>
                  <a:spLocks noChangeShapeType="1"/>
                </p:cNvSpPr>
                <p:nvPr/>
              </p:nvSpPr>
              <p:spPr bwMode="auto">
                <a:xfrm>
                  <a:off x="6247716" y="2932367"/>
                  <a:ext cx="106080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50" name="Line 26"/>
                <p:cNvSpPr>
                  <a:spLocks noChangeShapeType="1"/>
                </p:cNvSpPr>
                <p:nvPr/>
              </p:nvSpPr>
              <p:spPr bwMode="auto">
                <a:xfrm>
                  <a:off x="5004287" y="3492571"/>
                  <a:ext cx="0" cy="165046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52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6684424" y="4571718"/>
                  <a:ext cx="1056041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928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24017" y="4571594"/>
                  <a:ext cx="1027112" cy="376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B.true</a:t>
                  </a:r>
                  <a:endPara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358419" y="3214850"/>
                  <a:ext cx="571691" cy="3761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and</a:t>
                  </a:r>
                  <a:endPara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816899" y="2900627"/>
                  <a:ext cx="1459401" cy="34596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kumimoji="0" lang="en-US" altLang="zh-CN" sz="1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.code</a:t>
                  </a:r>
                  <a:endParaRPr kumimoji="0" lang="zh-CN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818488" y="3638573"/>
                  <a:ext cx="1457813" cy="37770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.code</a:t>
                  </a:r>
                  <a:endPara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4934" name="Line 17"/>
              <p:cNvSpPr>
                <a:spLocks noChangeShapeType="1"/>
              </p:cNvSpPr>
              <p:nvPr/>
            </p:nvSpPr>
            <p:spPr bwMode="auto">
              <a:xfrm flipH="1" flipV="1">
                <a:off x="3941895" y="3479791"/>
                <a:ext cx="1062392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935" name="Line 18"/>
              <p:cNvSpPr>
                <a:spLocks noChangeShapeType="1"/>
              </p:cNvSpPr>
              <p:nvPr/>
            </p:nvSpPr>
            <p:spPr bwMode="auto">
              <a:xfrm flipV="1">
                <a:off x="3941895" y="2932341"/>
                <a:ext cx="0" cy="560145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936" name="Line 26"/>
              <p:cNvSpPr>
                <a:spLocks noChangeShapeType="1"/>
              </p:cNvSpPr>
              <p:nvPr/>
            </p:nvSpPr>
            <p:spPr bwMode="auto">
              <a:xfrm flipH="1">
                <a:off x="7287876" y="2932341"/>
                <a:ext cx="0" cy="163917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937" name="Line 24"/>
              <p:cNvSpPr>
                <a:spLocks noChangeShapeType="1"/>
              </p:cNvSpPr>
              <p:nvPr/>
            </p:nvSpPr>
            <p:spPr bwMode="auto">
              <a:xfrm flipH="1">
                <a:off x="7165598" y="3724160"/>
                <a:ext cx="0" cy="847359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3860826" y="4559111"/>
              <a:ext cx="85580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15455" y="3738054"/>
            <a:ext cx="9168183" cy="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27178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7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                                                                              }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i="1" baseline="-25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lvl="0" indent="0" defTabSz="1219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                                                          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lvl="0" indent="0" defTabSz="1219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    {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B. false ==fall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then 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2415" indent="-272415">
              <a:defRPr/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32" name="箭头: 下 31"/>
          <p:cNvSpPr/>
          <p:nvPr/>
        </p:nvSpPr>
        <p:spPr>
          <a:xfrm>
            <a:off x="4139952" y="3297305"/>
            <a:ext cx="432048" cy="36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411760" y="3723962"/>
            <a:ext cx="6039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 == fall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?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():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29802" y="4037330"/>
            <a:ext cx="2051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56024" y="4049834"/>
            <a:ext cx="215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5" grpId="0"/>
      <p:bldP spid="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标题 2"/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7465" name="组合 5"/>
          <p:cNvGrpSpPr/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2" name="五边形 51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7500" name="五边形 50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2402" y="827965"/>
            <a:ext cx="35542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if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&lt;100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&gt;200 &amp;&amp;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914400"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6" name="Rectangle 67"/>
          <p:cNvSpPr>
            <a:spLocks noChangeArrowheads="1"/>
          </p:cNvSpPr>
          <p:nvPr/>
        </p:nvSpPr>
        <p:spPr bwMode="auto">
          <a:xfrm>
            <a:off x="1339933" y="2974876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Rectangle 66"/>
          <p:cNvSpPr>
            <a:spLocks noChangeArrowheads="1"/>
          </p:cNvSpPr>
          <p:nvPr/>
        </p:nvSpPr>
        <p:spPr bwMode="auto">
          <a:xfrm>
            <a:off x="2028988" y="2041493"/>
            <a:ext cx="11509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8588" y="2677516"/>
            <a:ext cx="3635932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if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&lt;100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4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ifFalse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x&gt;2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ifFalse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x!=y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endParaRPr lang="en-US" altLang="zh-CN" sz="22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3385117" y="3047111"/>
            <a:ext cx="1459063" cy="3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.n=L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179512" y="3524579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Rectangle 67"/>
          <p:cNvSpPr>
            <a:spLocks noChangeArrowheads="1"/>
          </p:cNvSpPr>
          <p:nvPr/>
        </p:nvSpPr>
        <p:spPr bwMode="auto">
          <a:xfrm>
            <a:off x="2685427" y="3662909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1730874" y="4279597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Rectangle 67"/>
          <p:cNvSpPr>
            <a:spLocks noChangeArrowheads="1"/>
          </p:cNvSpPr>
          <p:nvPr/>
        </p:nvSpPr>
        <p:spPr bwMode="auto">
          <a:xfrm>
            <a:off x="3894691" y="4413250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71265" y="42619"/>
            <a:ext cx="5448003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2415" indent="-272415" algn="just" defTabSz="914400">
              <a:lnSpc>
                <a:spcPts val="2400"/>
              </a:lnSpc>
              <a:buClr>
                <a:srgbClr val="31B6FD"/>
              </a:buClr>
              <a:buSzPct val="100000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defTabSz="914400">
              <a:lnSpc>
                <a:spcPts val="2400"/>
              </a:lnSpc>
              <a:buClr>
                <a:srgbClr val="31B6FD"/>
              </a:buClr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400"/>
              </a:lnSpc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==fall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?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():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==fall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400"/>
              </a:lnSpc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==fall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?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():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;}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 false ==fall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defTabSz="914400"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9443" y="1424045"/>
            <a:ext cx="5077166" cy="3684766"/>
            <a:chOff x="499442" y="1424044"/>
            <a:chExt cx="5077166" cy="3684766"/>
          </a:xfrm>
        </p:grpSpPr>
        <p:grpSp>
          <p:nvGrpSpPr>
            <p:cNvPr id="4" name="组合 3"/>
            <p:cNvGrpSpPr/>
            <p:nvPr/>
          </p:nvGrpSpPr>
          <p:grpSpPr>
            <a:xfrm>
              <a:off x="499442" y="1424044"/>
              <a:ext cx="5077166" cy="3684766"/>
              <a:chOff x="499442" y="1424044"/>
              <a:chExt cx="5077166" cy="3684766"/>
            </a:xfrm>
          </p:grpSpPr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 flipH="1">
                <a:off x="2940098" y="3998702"/>
                <a:ext cx="954593" cy="3666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499442" y="1424044"/>
                <a:ext cx="5077166" cy="3684766"/>
                <a:chOff x="499442" y="1424044"/>
                <a:chExt cx="5077166" cy="3684766"/>
              </a:xfrm>
            </p:grpSpPr>
            <p:sp>
              <p:nvSpPr>
                <p:cNvPr id="247811" name="Rectangle 35"/>
                <p:cNvSpPr>
                  <a:spLocks noChangeArrowheads="1"/>
                </p:cNvSpPr>
                <p:nvPr/>
              </p:nvSpPr>
              <p:spPr bwMode="auto">
                <a:xfrm>
                  <a:off x="3130584" y="2974875"/>
                  <a:ext cx="677704" cy="1625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then</a:t>
                  </a:r>
                  <a:endParaRPr lang="en-US" altLang="zh-CN" sz="2000" b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68" name="Line 37"/>
                <p:cNvSpPr>
                  <a:spLocks noChangeShapeType="1"/>
                </p:cNvSpPr>
                <p:nvPr/>
              </p:nvSpPr>
              <p:spPr bwMode="auto">
                <a:xfrm>
                  <a:off x="2940098" y="2415217"/>
                  <a:ext cx="1892202" cy="4856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69" name="Line 38"/>
                <p:cNvSpPr>
                  <a:spLocks noChangeShapeType="1"/>
                </p:cNvSpPr>
                <p:nvPr/>
              </p:nvSpPr>
              <p:spPr bwMode="auto">
                <a:xfrm>
                  <a:off x="2940098" y="2395630"/>
                  <a:ext cx="335642" cy="5528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71" name="Rectangle 50"/>
                <p:cNvSpPr>
                  <a:spLocks noChangeArrowheads="1"/>
                </p:cNvSpPr>
                <p:nvPr/>
              </p:nvSpPr>
              <p:spPr bwMode="auto">
                <a:xfrm>
                  <a:off x="4709249" y="2948523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5" name="Rectangle 65"/>
                <p:cNvSpPr>
                  <a:spLocks noChangeArrowheads="1"/>
                </p:cNvSpPr>
                <p:nvPr/>
              </p:nvSpPr>
              <p:spPr bwMode="auto">
                <a:xfrm>
                  <a:off x="2807459" y="2160193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US" altLang="zh-CN" sz="2000" b="1" i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6" name="Line 38"/>
                <p:cNvSpPr>
                  <a:spLocks noChangeShapeType="1"/>
                </p:cNvSpPr>
                <p:nvPr/>
              </p:nvSpPr>
              <p:spPr bwMode="auto">
                <a:xfrm>
                  <a:off x="2967789" y="1730058"/>
                  <a:ext cx="1587" cy="4031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77" name="Rectangle 65"/>
                <p:cNvSpPr>
                  <a:spLocks noChangeArrowheads="1"/>
                </p:cNvSpPr>
                <p:nvPr/>
              </p:nvSpPr>
              <p:spPr bwMode="auto">
                <a:xfrm>
                  <a:off x="2794048" y="1424044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endParaRPr lang="en-US" altLang="zh-CN" sz="2000" b="1" i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8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604456" y="2425170"/>
                  <a:ext cx="335642" cy="5104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79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415123" y="3322250"/>
                  <a:ext cx="1189333" cy="3034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81" name="Rectangle 37"/>
                <p:cNvSpPr>
                  <a:spLocks noChangeArrowheads="1"/>
                </p:cNvSpPr>
                <p:nvPr/>
              </p:nvSpPr>
              <p:spPr bwMode="auto">
                <a:xfrm>
                  <a:off x="1164555" y="3646041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82" name="Line 46"/>
                <p:cNvSpPr>
                  <a:spLocks noChangeShapeType="1"/>
                </p:cNvSpPr>
                <p:nvPr/>
              </p:nvSpPr>
              <p:spPr bwMode="auto">
                <a:xfrm>
                  <a:off x="1326472" y="4023798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Rectangle 58"/>
                <p:cNvSpPr>
                  <a:spLocks noChangeArrowheads="1"/>
                </p:cNvSpPr>
                <p:nvPr/>
              </p:nvSpPr>
              <p:spPr bwMode="auto">
                <a:xfrm>
                  <a:off x="919052" y="4212677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x&lt;100</a:t>
                  </a:r>
                  <a:endParaRPr lang="en-US" altLang="zh-CN" sz="2000" b="1" i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84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090650" y="3322249"/>
                  <a:ext cx="459835" cy="3999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8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88789" y="3757922"/>
                  <a:ext cx="431778" cy="271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2" name="Rectangle 42"/>
                <p:cNvSpPr>
                  <a:spLocks noChangeArrowheads="1"/>
                </p:cNvSpPr>
                <p:nvPr/>
              </p:nvSpPr>
              <p:spPr bwMode="auto">
                <a:xfrm>
                  <a:off x="2324372" y="3002880"/>
                  <a:ext cx="593725" cy="267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 B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749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87139" y="2425171"/>
                  <a:ext cx="2252959" cy="3885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Rectangle 47"/>
                <p:cNvSpPr>
                  <a:spLocks noChangeArrowheads="1"/>
                </p:cNvSpPr>
                <p:nvPr/>
              </p:nvSpPr>
              <p:spPr bwMode="auto">
                <a:xfrm>
                  <a:off x="499442" y="2839144"/>
                  <a:ext cx="755650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</a:t>
                  </a:r>
                  <a:endParaRPr lang="en-US" altLang="zh-CN" sz="2000" b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5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2494924" y="3322248"/>
                  <a:ext cx="1418695" cy="35900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96" name="Rectangle 45"/>
                <p:cNvSpPr>
                  <a:spLocks noChangeArrowheads="1"/>
                </p:cNvSpPr>
                <p:nvPr/>
              </p:nvSpPr>
              <p:spPr bwMode="auto">
                <a:xfrm>
                  <a:off x="3755689" y="3728875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7" name="Line 52"/>
                <p:cNvSpPr>
                  <a:spLocks noChangeShapeType="1"/>
                </p:cNvSpPr>
                <p:nvPr/>
              </p:nvSpPr>
              <p:spPr bwMode="auto">
                <a:xfrm>
                  <a:off x="5089271" y="4686334"/>
                  <a:ext cx="0" cy="1888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Rectangle 64"/>
                <p:cNvSpPr>
                  <a:spLocks noChangeArrowheads="1"/>
                </p:cNvSpPr>
                <p:nvPr/>
              </p:nvSpPr>
              <p:spPr bwMode="auto">
                <a:xfrm>
                  <a:off x="4765395" y="4841837"/>
                  <a:ext cx="811213" cy="24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000" b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!</a:t>
                  </a:r>
                  <a:r>
                    <a:rPr lang="en-US" altLang="zh-CN" sz="2000" b="1" i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=y</a:t>
                  </a:r>
                  <a:endParaRPr lang="en-US" altLang="zh-CN" sz="2000" b="1" i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37"/>
                <p:cNvSpPr>
                  <a:spLocks noChangeArrowheads="1"/>
                </p:cNvSpPr>
                <p:nvPr/>
              </p:nvSpPr>
              <p:spPr bwMode="auto">
                <a:xfrm>
                  <a:off x="2670238" y="4363802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Line 46"/>
                <p:cNvSpPr>
                  <a:spLocks noChangeShapeType="1"/>
                </p:cNvSpPr>
                <p:nvPr/>
              </p:nvSpPr>
              <p:spPr bwMode="auto">
                <a:xfrm>
                  <a:off x="2831103" y="4648469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58"/>
                <p:cNvSpPr>
                  <a:spLocks noChangeArrowheads="1"/>
                </p:cNvSpPr>
                <p:nvPr/>
              </p:nvSpPr>
              <p:spPr bwMode="auto">
                <a:xfrm>
                  <a:off x="2423683" y="4837348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x&gt;200</a:t>
                  </a:r>
                  <a:endParaRPr lang="en-US" altLang="zh-CN" sz="2000" b="1" i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519831" y="3998700"/>
                  <a:ext cx="407467" cy="38699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41"/>
                <p:cNvSpPr>
                  <a:spLocks noChangeArrowheads="1"/>
                </p:cNvSpPr>
                <p:nvPr/>
              </p:nvSpPr>
              <p:spPr bwMode="auto">
                <a:xfrm>
                  <a:off x="3298473" y="4427007"/>
                  <a:ext cx="58707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3913619" y="3998700"/>
                  <a:ext cx="1214495" cy="3174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4937282" y="4406627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1" name="Rectangle 64"/>
            <p:cNvSpPr>
              <a:spLocks noChangeArrowheads="1"/>
            </p:cNvSpPr>
            <p:nvPr/>
          </p:nvSpPr>
          <p:spPr bwMode="auto">
            <a:xfrm>
              <a:off x="4608089" y="3350106"/>
              <a:ext cx="811213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 defTabSz="914400">
                <a:defRPr/>
              </a:pPr>
              <a:r>
                <a:rPr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x=0</a:t>
              </a:r>
              <a:endPara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5"/>
            <p:cNvCxnSpPr>
              <a:stCxn id="71" idx="3"/>
            </p:cNvCxnSpPr>
            <p:nvPr/>
          </p:nvCxnSpPr>
          <p:spPr>
            <a:xfrm>
              <a:off x="4844179" y="3197165"/>
              <a:ext cx="0" cy="1983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5851488" y="3678185"/>
            <a:ext cx="593432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/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1" grpId="0"/>
      <p:bldP spid="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标题 2"/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7465" name="组合 5"/>
          <p:cNvGrpSpPr/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2" name="五边形 51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7500" name="五边形 50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2402" y="827965"/>
            <a:ext cx="35542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if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&lt;100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&gt;200 &amp;&amp;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914400"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6" name="Rectangle 67"/>
          <p:cNvSpPr>
            <a:spLocks noChangeArrowheads="1"/>
          </p:cNvSpPr>
          <p:nvPr/>
        </p:nvSpPr>
        <p:spPr bwMode="auto">
          <a:xfrm>
            <a:off x="1339933" y="2974876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Rectangle 66"/>
          <p:cNvSpPr>
            <a:spLocks noChangeArrowheads="1"/>
          </p:cNvSpPr>
          <p:nvPr/>
        </p:nvSpPr>
        <p:spPr bwMode="auto">
          <a:xfrm>
            <a:off x="2028988" y="2041493"/>
            <a:ext cx="11509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8588" y="2677516"/>
            <a:ext cx="3635932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if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&lt;100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4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ifFalse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x&gt;2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ifFalse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x!=y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endParaRPr lang="en-US" altLang="zh-CN" sz="22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3385117" y="3047111"/>
            <a:ext cx="1459063" cy="3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.n=L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179512" y="3524579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Rectangle 67"/>
          <p:cNvSpPr>
            <a:spLocks noChangeArrowheads="1"/>
          </p:cNvSpPr>
          <p:nvPr/>
        </p:nvSpPr>
        <p:spPr bwMode="auto">
          <a:xfrm>
            <a:off x="2685427" y="3662909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1730874" y="4279597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Rectangle 67"/>
          <p:cNvSpPr>
            <a:spLocks noChangeArrowheads="1"/>
          </p:cNvSpPr>
          <p:nvPr/>
        </p:nvSpPr>
        <p:spPr bwMode="auto">
          <a:xfrm>
            <a:off x="3894691" y="4413250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9443" y="1424045"/>
            <a:ext cx="5077166" cy="3684766"/>
            <a:chOff x="499442" y="1424044"/>
            <a:chExt cx="5077166" cy="3684766"/>
          </a:xfrm>
        </p:grpSpPr>
        <p:grpSp>
          <p:nvGrpSpPr>
            <p:cNvPr id="4" name="组合 3"/>
            <p:cNvGrpSpPr/>
            <p:nvPr/>
          </p:nvGrpSpPr>
          <p:grpSpPr>
            <a:xfrm>
              <a:off x="499442" y="1424044"/>
              <a:ext cx="5077166" cy="3684766"/>
              <a:chOff x="499442" y="1424044"/>
              <a:chExt cx="5077166" cy="3684766"/>
            </a:xfrm>
          </p:grpSpPr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 flipH="1">
                <a:off x="2940098" y="3998702"/>
                <a:ext cx="954593" cy="3666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499442" y="1424044"/>
                <a:ext cx="5077166" cy="3684766"/>
                <a:chOff x="499442" y="1424044"/>
                <a:chExt cx="5077166" cy="3684766"/>
              </a:xfrm>
            </p:grpSpPr>
            <p:sp>
              <p:nvSpPr>
                <p:cNvPr id="247811" name="Rectangle 35"/>
                <p:cNvSpPr>
                  <a:spLocks noChangeArrowheads="1"/>
                </p:cNvSpPr>
                <p:nvPr/>
              </p:nvSpPr>
              <p:spPr bwMode="auto">
                <a:xfrm>
                  <a:off x="3130584" y="2974875"/>
                  <a:ext cx="677704" cy="177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then</a:t>
                  </a:r>
                  <a:endParaRPr lang="en-US" altLang="zh-CN" sz="2000" b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68" name="Line 37"/>
                <p:cNvSpPr>
                  <a:spLocks noChangeShapeType="1"/>
                </p:cNvSpPr>
                <p:nvPr/>
              </p:nvSpPr>
              <p:spPr bwMode="auto">
                <a:xfrm>
                  <a:off x="2940098" y="2415217"/>
                  <a:ext cx="1892202" cy="4856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69" name="Line 38"/>
                <p:cNvSpPr>
                  <a:spLocks noChangeShapeType="1"/>
                </p:cNvSpPr>
                <p:nvPr/>
              </p:nvSpPr>
              <p:spPr bwMode="auto">
                <a:xfrm>
                  <a:off x="2940098" y="2395630"/>
                  <a:ext cx="335642" cy="5528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71" name="Rectangle 50"/>
                <p:cNvSpPr>
                  <a:spLocks noChangeArrowheads="1"/>
                </p:cNvSpPr>
                <p:nvPr/>
              </p:nvSpPr>
              <p:spPr bwMode="auto">
                <a:xfrm>
                  <a:off x="4709249" y="2948523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5" name="Rectangle 65"/>
                <p:cNvSpPr>
                  <a:spLocks noChangeArrowheads="1"/>
                </p:cNvSpPr>
                <p:nvPr/>
              </p:nvSpPr>
              <p:spPr bwMode="auto">
                <a:xfrm>
                  <a:off x="2807459" y="2160193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US" altLang="zh-CN" sz="2000" b="1" i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6" name="Line 38"/>
                <p:cNvSpPr>
                  <a:spLocks noChangeShapeType="1"/>
                </p:cNvSpPr>
                <p:nvPr/>
              </p:nvSpPr>
              <p:spPr bwMode="auto">
                <a:xfrm>
                  <a:off x="2967789" y="1730058"/>
                  <a:ext cx="1587" cy="4031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77" name="Rectangle 65"/>
                <p:cNvSpPr>
                  <a:spLocks noChangeArrowheads="1"/>
                </p:cNvSpPr>
                <p:nvPr/>
              </p:nvSpPr>
              <p:spPr bwMode="auto">
                <a:xfrm>
                  <a:off x="2794048" y="1424044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endParaRPr lang="en-US" altLang="zh-CN" sz="2000" b="1" i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8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604456" y="2425170"/>
                  <a:ext cx="335642" cy="5104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79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415123" y="3322250"/>
                  <a:ext cx="1189333" cy="3034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81" name="Rectangle 37"/>
                <p:cNvSpPr>
                  <a:spLocks noChangeArrowheads="1"/>
                </p:cNvSpPr>
                <p:nvPr/>
              </p:nvSpPr>
              <p:spPr bwMode="auto">
                <a:xfrm>
                  <a:off x="1164555" y="3646041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82" name="Line 46"/>
                <p:cNvSpPr>
                  <a:spLocks noChangeShapeType="1"/>
                </p:cNvSpPr>
                <p:nvPr/>
              </p:nvSpPr>
              <p:spPr bwMode="auto">
                <a:xfrm>
                  <a:off x="1326472" y="4023798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Rectangle 58"/>
                <p:cNvSpPr>
                  <a:spLocks noChangeArrowheads="1"/>
                </p:cNvSpPr>
                <p:nvPr/>
              </p:nvSpPr>
              <p:spPr bwMode="auto">
                <a:xfrm>
                  <a:off x="919052" y="4212677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x&lt;100</a:t>
                  </a:r>
                  <a:endParaRPr lang="en-US" altLang="zh-CN" sz="2000" b="1" i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84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090650" y="3322249"/>
                  <a:ext cx="459835" cy="3999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8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88789" y="3757922"/>
                  <a:ext cx="431778" cy="271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2" name="Rectangle 42"/>
                <p:cNvSpPr>
                  <a:spLocks noChangeArrowheads="1"/>
                </p:cNvSpPr>
                <p:nvPr/>
              </p:nvSpPr>
              <p:spPr bwMode="auto">
                <a:xfrm>
                  <a:off x="2324372" y="3002880"/>
                  <a:ext cx="593725" cy="267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 B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749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87139" y="2425171"/>
                  <a:ext cx="2252959" cy="3885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Rectangle 47"/>
                <p:cNvSpPr>
                  <a:spLocks noChangeArrowheads="1"/>
                </p:cNvSpPr>
                <p:nvPr/>
              </p:nvSpPr>
              <p:spPr bwMode="auto">
                <a:xfrm>
                  <a:off x="499442" y="2839144"/>
                  <a:ext cx="755650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</a:t>
                  </a:r>
                  <a:endParaRPr lang="en-US" altLang="zh-CN" sz="2000" b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5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2494924" y="3322248"/>
                  <a:ext cx="1418695" cy="35900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96" name="Rectangle 45"/>
                <p:cNvSpPr>
                  <a:spLocks noChangeArrowheads="1"/>
                </p:cNvSpPr>
                <p:nvPr/>
              </p:nvSpPr>
              <p:spPr bwMode="auto">
                <a:xfrm>
                  <a:off x="3755689" y="3728875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7" name="Line 52"/>
                <p:cNvSpPr>
                  <a:spLocks noChangeShapeType="1"/>
                </p:cNvSpPr>
                <p:nvPr/>
              </p:nvSpPr>
              <p:spPr bwMode="auto">
                <a:xfrm>
                  <a:off x="5089271" y="4686334"/>
                  <a:ext cx="0" cy="1888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Rectangle 64"/>
                <p:cNvSpPr>
                  <a:spLocks noChangeArrowheads="1"/>
                </p:cNvSpPr>
                <p:nvPr/>
              </p:nvSpPr>
              <p:spPr bwMode="auto">
                <a:xfrm>
                  <a:off x="4765395" y="4841837"/>
                  <a:ext cx="811213" cy="24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000" b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!</a:t>
                  </a:r>
                  <a:r>
                    <a:rPr lang="en-US" altLang="zh-CN" sz="2000" b="1" i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=y</a:t>
                  </a:r>
                  <a:endParaRPr lang="en-US" altLang="zh-CN" sz="2000" b="1" i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37"/>
                <p:cNvSpPr>
                  <a:spLocks noChangeArrowheads="1"/>
                </p:cNvSpPr>
                <p:nvPr/>
              </p:nvSpPr>
              <p:spPr bwMode="auto">
                <a:xfrm>
                  <a:off x="2670238" y="4363802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Line 46"/>
                <p:cNvSpPr>
                  <a:spLocks noChangeShapeType="1"/>
                </p:cNvSpPr>
                <p:nvPr/>
              </p:nvSpPr>
              <p:spPr bwMode="auto">
                <a:xfrm>
                  <a:off x="2831103" y="4648469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58"/>
                <p:cNvSpPr>
                  <a:spLocks noChangeArrowheads="1"/>
                </p:cNvSpPr>
                <p:nvPr/>
              </p:nvSpPr>
              <p:spPr bwMode="auto">
                <a:xfrm>
                  <a:off x="2423683" y="4837348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x&gt;200</a:t>
                  </a:r>
                  <a:endParaRPr lang="en-US" altLang="zh-CN" sz="2000" b="1" i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519831" y="3998700"/>
                  <a:ext cx="407467" cy="38699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41"/>
                <p:cNvSpPr>
                  <a:spLocks noChangeArrowheads="1"/>
                </p:cNvSpPr>
                <p:nvPr/>
              </p:nvSpPr>
              <p:spPr bwMode="auto">
                <a:xfrm>
                  <a:off x="3298473" y="4427007"/>
                  <a:ext cx="58707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3913619" y="3998700"/>
                  <a:ext cx="1214495" cy="3174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4937282" y="4406627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1" name="Rectangle 64"/>
            <p:cNvSpPr>
              <a:spLocks noChangeArrowheads="1"/>
            </p:cNvSpPr>
            <p:nvPr/>
          </p:nvSpPr>
          <p:spPr bwMode="auto">
            <a:xfrm>
              <a:off x="4608089" y="3350106"/>
              <a:ext cx="811213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 defTabSz="914400">
                <a:defRPr/>
              </a:pPr>
              <a:r>
                <a:rPr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x=0</a:t>
              </a:r>
              <a:endPara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5"/>
            <p:cNvCxnSpPr>
              <a:stCxn id="71" idx="3"/>
            </p:cNvCxnSpPr>
            <p:nvPr/>
          </p:nvCxnSpPr>
          <p:spPr>
            <a:xfrm>
              <a:off x="4844179" y="3197165"/>
              <a:ext cx="0" cy="1983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5887715" y="4073163"/>
            <a:ext cx="5934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51488" y="3678185"/>
            <a:ext cx="593432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71265" y="42619"/>
            <a:ext cx="5448003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2415" indent="-272415" algn="just" defTabSz="914400">
              <a:lnSpc>
                <a:spcPts val="2400"/>
              </a:lnSpc>
              <a:buClr>
                <a:srgbClr val="31B6FD"/>
              </a:buClr>
              <a:buSzPct val="100000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defTabSz="914400">
              <a:lnSpc>
                <a:spcPts val="2400"/>
              </a:lnSpc>
              <a:buClr>
                <a:srgbClr val="31B6FD"/>
              </a:buClr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400"/>
              </a:lnSpc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==fall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?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():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==fall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400"/>
              </a:lnSpc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==fall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?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():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;}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 false ==fall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defTabSz="914400"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标题 2"/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7465" name="组合 5"/>
          <p:cNvGrpSpPr/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2" name="五边形 51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7500" name="五边形 50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2402" y="827965"/>
            <a:ext cx="35542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if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&gt;200 &amp;&amp;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&lt;100 )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914400"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6" name="Rectangle 67"/>
          <p:cNvSpPr>
            <a:spLocks noChangeArrowheads="1"/>
          </p:cNvSpPr>
          <p:nvPr/>
        </p:nvSpPr>
        <p:spPr bwMode="auto">
          <a:xfrm>
            <a:off x="1843239" y="2934243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Rectangle 66"/>
          <p:cNvSpPr>
            <a:spLocks noChangeArrowheads="1"/>
          </p:cNvSpPr>
          <p:nvPr/>
        </p:nvSpPr>
        <p:spPr bwMode="auto">
          <a:xfrm>
            <a:off x="1967755" y="2055631"/>
            <a:ext cx="1150937" cy="2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19302" y="3212718"/>
            <a:ext cx="3635932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ifFalse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x&gt;2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lang="en-US" altLang="zh-CN" sz="22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if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x!=y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ifFalse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&lt;100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4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endParaRPr lang="en-US" altLang="zh-CN" sz="22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3255555" y="3040268"/>
            <a:ext cx="1459063" cy="3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.n=L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724857" y="3533093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Rectangle 67"/>
          <p:cNvSpPr>
            <a:spLocks noChangeArrowheads="1"/>
          </p:cNvSpPr>
          <p:nvPr/>
        </p:nvSpPr>
        <p:spPr bwMode="auto">
          <a:xfrm>
            <a:off x="2881006" y="3662284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1996446" y="4331074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Rectangle 67"/>
          <p:cNvSpPr>
            <a:spLocks noChangeArrowheads="1"/>
          </p:cNvSpPr>
          <p:nvPr/>
        </p:nvSpPr>
        <p:spPr bwMode="auto">
          <a:xfrm>
            <a:off x="88767" y="4331073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fall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defTabSz="914400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3054" y="1422441"/>
            <a:ext cx="4482965" cy="3715378"/>
            <a:chOff x="206909" y="1372085"/>
            <a:chExt cx="4482965" cy="3715378"/>
          </a:xfrm>
        </p:grpSpPr>
        <p:grpSp>
          <p:nvGrpSpPr>
            <p:cNvPr id="4" name="组合 3"/>
            <p:cNvGrpSpPr/>
            <p:nvPr/>
          </p:nvGrpSpPr>
          <p:grpSpPr>
            <a:xfrm>
              <a:off x="206909" y="1372085"/>
              <a:ext cx="4206530" cy="3715378"/>
              <a:chOff x="206909" y="1372085"/>
              <a:chExt cx="4206530" cy="3715378"/>
            </a:xfrm>
          </p:grpSpPr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 flipH="1">
                <a:off x="705004" y="3987903"/>
                <a:ext cx="665616" cy="2889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206909" y="1372085"/>
                <a:ext cx="4206530" cy="3715378"/>
                <a:chOff x="206909" y="1372085"/>
                <a:chExt cx="4206530" cy="3715378"/>
              </a:xfrm>
            </p:grpSpPr>
            <p:sp>
              <p:nvSpPr>
                <p:cNvPr id="247811" name="Rectangle 35"/>
                <p:cNvSpPr>
                  <a:spLocks noChangeArrowheads="1"/>
                </p:cNvSpPr>
                <p:nvPr/>
              </p:nvSpPr>
              <p:spPr bwMode="auto">
                <a:xfrm>
                  <a:off x="2689307" y="2931294"/>
                  <a:ext cx="631532" cy="2661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then</a:t>
                  </a:r>
                  <a:endParaRPr lang="en-US" altLang="zh-CN" sz="2000" b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68" name="Line 37"/>
                <p:cNvSpPr>
                  <a:spLocks noChangeShapeType="1"/>
                </p:cNvSpPr>
                <p:nvPr/>
              </p:nvSpPr>
              <p:spPr bwMode="auto">
                <a:xfrm>
                  <a:off x="2380650" y="2395179"/>
                  <a:ext cx="1690056" cy="55345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69" name="Line 38"/>
                <p:cNvSpPr>
                  <a:spLocks noChangeShapeType="1"/>
                </p:cNvSpPr>
                <p:nvPr/>
              </p:nvSpPr>
              <p:spPr bwMode="auto">
                <a:xfrm>
                  <a:off x="2401940" y="2381207"/>
                  <a:ext cx="648796" cy="6216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71" name="Rectangle 50"/>
                <p:cNvSpPr>
                  <a:spLocks noChangeArrowheads="1"/>
                </p:cNvSpPr>
                <p:nvPr/>
              </p:nvSpPr>
              <p:spPr bwMode="auto">
                <a:xfrm>
                  <a:off x="3983248" y="2984712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5" name="Rectangle 65"/>
                <p:cNvSpPr>
                  <a:spLocks noChangeArrowheads="1"/>
                </p:cNvSpPr>
                <p:nvPr/>
              </p:nvSpPr>
              <p:spPr bwMode="auto">
                <a:xfrm>
                  <a:off x="2259164" y="2128380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6" name="Line 38"/>
                <p:cNvSpPr>
                  <a:spLocks noChangeShapeType="1"/>
                </p:cNvSpPr>
                <p:nvPr/>
              </p:nvSpPr>
              <p:spPr bwMode="auto">
                <a:xfrm>
                  <a:off x="2413212" y="1658694"/>
                  <a:ext cx="1587" cy="4031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77" name="Rectangle 65"/>
                <p:cNvSpPr>
                  <a:spLocks noChangeArrowheads="1"/>
                </p:cNvSpPr>
                <p:nvPr/>
              </p:nvSpPr>
              <p:spPr bwMode="auto">
                <a:xfrm>
                  <a:off x="2259164" y="1372085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endPara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8" name="Line 39"/>
                <p:cNvSpPr>
                  <a:spLocks noChangeShapeType="1"/>
                </p:cNvSpPr>
                <p:nvPr/>
              </p:nvSpPr>
              <p:spPr bwMode="auto">
                <a:xfrm>
                  <a:off x="2401941" y="2381207"/>
                  <a:ext cx="121484" cy="6077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79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415123" y="3322250"/>
                  <a:ext cx="1189333" cy="3034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81" name="Rectangle 37"/>
                <p:cNvSpPr>
                  <a:spLocks noChangeArrowheads="1"/>
                </p:cNvSpPr>
                <p:nvPr/>
              </p:nvSpPr>
              <p:spPr bwMode="auto">
                <a:xfrm>
                  <a:off x="1164555" y="3646041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82" name="Line 46"/>
                <p:cNvSpPr>
                  <a:spLocks noChangeShapeType="1"/>
                </p:cNvSpPr>
                <p:nvPr/>
              </p:nvSpPr>
              <p:spPr bwMode="auto">
                <a:xfrm>
                  <a:off x="2604044" y="4633657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Rectangle 58"/>
                <p:cNvSpPr>
                  <a:spLocks noChangeArrowheads="1"/>
                </p:cNvSpPr>
                <p:nvPr/>
              </p:nvSpPr>
              <p:spPr bwMode="auto">
                <a:xfrm>
                  <a:off x="3075259" y="4283784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x&lt;100</a:t>
                  </a:r>
                  <a:endParaRPr lang="en-US" altLang="zh-CN" sz="2000" b="1" i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84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090650" y="3322249"/>
                  <a:ext cx="459835" cy="3999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8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88789" y="3757922"/>
                  <a:ext cx="431778" cy="271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2" name="Rectangle 42"/>
                <p:cNvSpPr>
                  <a:spLocks noChangeArrowheads="1"/>
                </p:cNvSpPr>
                <p:nvPr/>
              </p:nvSpPr>
              <p:spPr bwMode="auto">
                <a:xfrm>
                  <a:off x="2324372" y="3002880"/>
                  <a:ext cx="593725" cy="267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 B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749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708494" y="2398206"/>
                  <a:ext cx="1693446" cy="4148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Rectangle 47"/>
                <p:cNvSpPr>
                  <a:spLocks noChangeArrowheads="1"/>
                </p:cNvSpPr>
                <p:nvPr/>
              </p:nvSpPr>
              <p:spPr bwMode="auto">
                <a:xfrm>
                  <a:off x="499442" y="2839144"/>
                  <a:ext cx="755650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</a:t>
                  </a:r>
                  <a:endParaRPr lang="en-US" altLang="zh-CN" sz="2000" b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5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2494924" y="3322247"/>
                  <a:ext cx="934018" cy="3174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496" name="Rectangle 45"/>
                <p:cNvSpPr>
                  <a:spLocks noChangeArrowheads="1"/>
                </p:cNvSpPr>
                <p:nvPr/>
              </p:nvSpPr>
              <p:spPr bwMode="auto">
                <a:xfrm>
                  <a:off x="3285360" y="3728577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7" name="Line 52"/>
                <p:cNvSpPr>
                  <a:spLocks noChangeShapeType="1"/>
                </p:cNvSpPr>
                <p:nvPr/>
              </p:nvSpPr>
              <p:spPr bwMode="auto">
                <a:xfrm>
                  <a:off x="3438880" y="3992562"/>
                  <a:ext cx="0" cy="1888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Rectangle 64"/>
                <p:cNvSpPr>
                  <a:spLocks noChangeArrowheads="1"/>
                </p:cNvSpPr>
                <p:nvPr/>
              </p:nvSpPr>
              <p:spPr bwMode="auto">
                <a:xfrm>
                  <a:off x="2241325" y="4831038"/>
                  <a:ext cx="811213" cy="24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000" b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!</a:t>
                  </a:r>
                  <a:r>
                    <a:rPr lang="en-US" altLang="zh-CN" sz="2000" b="1" i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=y</a:t>
                  </a:r>
                  <a:endParaRPr lang="en-US" altLang="zh-CN" sz="2000" b="1" i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37"/>
                <p:cNvSpPr>
                  <a:spLocks noChangeArrowheads="1"/>
                </p:cNvSpPr>
                <p:nvPr/>
              </p:nvSpPr>
              <p:spPr bwMode="auto">
                <a:xfrm>
                  <a:off x="489594" y="4335234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Line 46"/>
                <p:cNvSpPr>
                  <a:spLocks noChangeShapeType="1"/>
                </p:cNvSpPr>
                <p:nvPr/>
              </p:nvSpPr>
              <p:spPr bwMode="auto">
                <a:xfrm>
                  <a:off x="687138" y="4648240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58"/>
                <p:cNvSpPr>
                  <a:spLocks noChangeArrowheads="1"/>
                </p:cNvSpPr>
                <p:nvPr/>
              </p:nvSpPr>
              <p:spPr bwMode="auto">
                <a:xfrm>
                  <a:off x="206909" y="4816001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68580" tIns="8100" rIns="68580" bIns="8100"/>
                <a:lstStyle/>
                <a:p>
                  <a:pPr algn="just" defTabSz="914400">
                    <a:defRPr/>
                  </a:pPr>
                  <a:r>
                    <a:rPr lang="en-US" altLang="zh-CN" sz="2000" b="1" i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x&gt;200</a:t>
                  </a:r>
                  <a:endParaRPr lang="en-US" altLang="zh-CN" sz="2000" b="1" i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301842" y="3987901"/>
                  <a:ext cx="101386" cy="36510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41"/>
                <p:cNvSpPr>
                  <a:spLocks noChangeArrowheads="1"/>
                </p:cNvSpPr>
                <p:nvPr/>
              </p:nvSpPr>
              <p:spPr bwMode="auto">
                <a:xfrm>
                  <a:off x="938709" y="4406309"/>
                  <a:ext cx="58707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389549" y="3987901"/>
                  <a:ext cx="1214495" cy="3174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defTabSz="914400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2413212" y="4395828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4400">
                    <a:lnSpc>
                      <a:spcPct val="80000"/>
                    </a:lnSpc>
                    <a:defRPr/>
                  </a:pPr>
                  <a:r>
                    <a:rPr lang="en-US" altLang="zh-CN" sz="20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1" name="Rectangle 64"/>
            <p:cNvSpPr>
              <a:spLocks noChangeArrowheads="1"/>
            </p:cNvSpPr>
            <p:nvPr/>
          </p:nvSpPr>
          <p:spPr bwMode="auto">
            <a:xfrm>
              <a:off x="3878661" y="3332550"/>
              <a:ext cx="811213" cy="24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 defTabSz="914400">
                <a:defRPr/>
              </a:pPr>
              <a:r>
                <a:rPr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x=0</a:t>
              </a:r>
              <a:endPara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131811" y="3222682"/>
              <a:ext cx="0" cy="1983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5739707" y="4213344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39707" y="4562056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45719" y="3876454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71265" y="42619"/>
            <a:ext cx="5448003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2415" indent="-272415" algn="just" defTabSz="914400">
              <a:lnSpc>
                <a:spcPts val="2400"/>
              </a:lnSpc>
              <a:buClr>
                <a:srgbClr val="31B6FD"/>
              </a:buClr>
              <a:buSzPct val="100000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defTabSz="914400">
              <a:lnSpc>
                <a:spcPts val="2400"/>
              </a:lnSpc>
              <a:buClr>
                <a:srgbClr val="31B6FD"/>
              </a:buClr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.next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S.next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400"/>
              </a:lnSpc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==fall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?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():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==fall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2400"/>
              </a:lnSpc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==fall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?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():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;}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 false ==fall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 algn="just" defTabSz="914400"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1" grpId="0"/>
      <p:bldP spid="9" grpId="0"/>
      <p:bldP spid="10" grpId="0"/>
      <p:bldP spid="5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7699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zh-CN" sz="2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6.1 </a:t>
            </a:r>
            <a:r>
              <a:rPr lang="zh-CN" altLang="en-US" sz="2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声明语句的翻译</a:t>
            </a:r>
            <a:endParaRPr lang="zh-CN" altLang="en-US" sz="2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  <a:endParaRPr lang="zh-CN" altLang="en-US" sz="2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  <a:endParaRPr lang="zh-CN" altLang="en-US" sz="2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 b="1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800" b="1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  <a:endParaRPr lang="zh-CN" altLang="en-US" sz="2800" b="1" dirty="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switch</a:t>
            </a:r>
            <a:r>
              <a:rPr lang="zh-CN" altLang="en-US" sz="2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  <a:endParaRPr lang="zh-CN" altLang="en-US" sz="2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</a:t>
            </a:r>
            <a:r>
              <a:rPr lang="zh-CN" altLang="en-US" sz="2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  <a:endParaRPr lang="zh-CN" altLang="en-US" sz="2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</p:txBody>
      </p:sp>
      <p:pic>
        <p:nvPicPr>
          <p:cNvPr id="157700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857250"/>
            <a:ext cx="8343900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基本思想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生成一个跳转指令时，暂时不指定该跳转指令的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目标标号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。这样的指令都被放入由跳转指令组成的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列表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中。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同一个列表中的所有跳转指令具有相同的目标标号。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等到 能够确定正确的目标标号时，才去填充这些指令的目标标号</a:t>
            </a:r>
            <a:endParaRPr lang="zh-CN" altLang="en-US" sz="25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回填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Backpatching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内容占位符 2"/>
          <p:cNvSpPr>
            <a:spLocks noGrp="1"/>
          </p:cNvSpPr>
          <p:nvPr>
            <p:ph idx="1"/>
          </p:nvPr>
        </p:nvSpPr>
        <p:spPr>
          <a:xfrm>
            <a:off x="428625" y="989013"/>
            <a:ext cx="8070850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B.truelist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：指向一个包含跳转指令的列表，这些指令最终获得的目标标号就是当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真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时控制流应该转向的指令的标号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B.falselist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：指向一个包含跳转指令的列表，这些指令最终获得的目标标号就是当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假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时控制流应该转向的指令的标号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294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非终结符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的综合属性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85813"/>
            <a:ext cx="8285163" cy="3944937"/>
          </a:xfrm>
        </p:spPr>
        <p:txBody>
          <a:bodyPr/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kumimoji="1" lang="en-US" altLang="zh-CN" sz="28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makelist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创建一个只包含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的列表，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是跳转指令的标号，函数返回指向新创建的列表的指针</a:t>
            </a:r>
            <a:endParaRPr kumimoji="1" lang="zh-CN" altLang="en-US" sz="2500" b="1" dirty="0">
              <a:solidFill>
                <a:schemeClr val="tx1"/>
              </a:solidFill>
              <a:ea typeface="楷体_GB2312" pitchFamily="49" charset="-122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merge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( </a:t>
            </a: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2 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kumimoji="1" lang="en-US" altLang="zh-CN" sz="2800" b="1" dirty="0">
              <a:solidFill>
                <a:schemeClr val="tx1"/>
              </a:solidFill>
              <a:ea typeface="楷体_GB2312" pitchFamily="49" charset="-122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将 </a:t>
            </a:r>
            <a:r>
              <a:rPr lang="en-US" altLang="zh-CN" sz="2500" b="1" i="1" dirty="0">
                <a:solidFill>
                  <a:schemeClr val="tx1"/>
                </a:solidFill>
              </a:rPr>
              <a:t>p</a:t>
            </a:r>
            <a:r>
              <a:rPr lang="en-US" altLang="zh-CN" sz="25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</a:rPr>
              <a:t>和</a:t>
            </a:r>
            <a:r>
              <a:rPr lang="en-US" altLang="zh-CN" sz="2500" b="1" dirty="0">
                <a:solidFill>
                  <a:schemeClr val="tx1"/>
                </a:solidFill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</a:rPr>
              <a:t>p</a:t>
            </a:r>
            <a:r>
              <a:rPr lang="en-US" altLang="zh-CN" sz="2500" b="1" baseline="-25000" dirty="0">
                <a:solidFill>
                  <a:schemeClr val="tx1"/>
                </a:solidFill>
              </a:rPr>
              <a:t>2 </a:t>
            </a:r>
            <a:r>
              <a:rPr lang="zh-CN" altLang="en-US" sz="2500" b="1" dirty="0">
                <a:solidFill>
                  <a:schemeClr val="tx1"/>
                </a:solidFill>
              </a:rPr>
              <a:t>指向的列表进行合并，返回指向合并后的列表的指针</a:t>
            </a:r>
            <a:endParaRPr lang="zh-CN" altLang="en-US" sz="2500" b="1" dirty="0">
              <a:solidFill>
                <a:schemeClr val="tx1"/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backpatch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( </a:t>
            </a: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800" b="1" i="1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kumimoji="1" lang="en-US" altLang="zh-CN" sz="2800" b="1" dirty="0">
              <a:solidFill>
                <a:schemeClr val="tx1"/>
              </a:solidFill>
              <a:ea typeface="楷体_GB2312" pitchFamily="49" charset="-122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将</a:t>
            </a:r>
            <a:r>
              <a:rPr lang="en-US" altLang="zh-CN" sz="2500" b="1" dirty="0">
                <a:solidFill>
                  <a:schemeClr val="tx1"/>
                </a:solidFill>
              </a:rPr>
              <a:t>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i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</a:rPr>
              <a:t>作为目标标号插入到 </a:t>
            </a:r>
            <a:r>
              <a:rPr lang="en-US" altLang="zh-CN" sz="2500" b="1" i="1" dirty="0">
                <a:solidFill>
                  <a:schemeClr val="tx1"/>
                </a:solidFill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</a:rPr>
              <a:t>所指列表中的各指令中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857250"/>
            <a:ext cx="5927725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relop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makelist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nextquad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makelist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nextquad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+1);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_’);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_’);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布尔表达式的回填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6056" y="1707654"/>
            <a:ext cx="396044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nextquad</a:t>
            </a:r>
            <a:r>
              <a:rPr lang="zh-CN" altLang="en-US" sz="1600" b="1" dirty="0">
                <a:latin typeface="+mn-ea"/>
                <a:ea typeface="+mn-ea"/>
              </a:rPr>
              <a:t>：即将生成的下一条指令的标号</a:t>
            </a:r>
            <a:endParaRPr lang="zh-CN" altLang="en-US" sz="16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368425"/>
            <a:ext cx="5927725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true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makelist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nextquad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_’);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7939" name="内容占位符 2"/>
          <p:cNvSpPr txBox="1"/>
          <p:nvPr/>
        </p:nvSpPr>
        <p:spPr bwMode="auto">
          <a:xfrm>
            <a:off x="500063" y="857250"/>
            <a:ext cx="59277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布尔表达式的回填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/>
          <a:lstStyle/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可以为类型表达式命名，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类型名</a:t>
            </a: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也是类型表达式</a:t>
            </a:r>
            <a:endParaRPr lang="zh-CN" altLang="en-US" sz="2400" b="1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类型构造符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 constructor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作用于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类型表达式</a:t>
            </a:r>
            <a:r>
              <a:rPr lang="zh-CN" altLang="en-US" sz="2400" b="1" dirty="0"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构成新的类型表达式</a:t>
            </a:r>
            <a:endParaRPr kumimoji="1" lang="zh-CN" altLang="en-US" sz="24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54710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数组构造符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 </a:t>
            </a:r>
            <a:endParaRPr kumimoji="1" lang="en-US" altLang="zh-CN" sz="2000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4075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指针构造符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854075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笛卡尔乘积构造符</a:t>
            </a:r>
            <a:r>
              <a:rPr kumimoji="1" lang="zh-CN" altLang="en-US" sz="20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kumimoji="1" lang="en-US" altLang="zh-CN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854075" lvl="2" indent="-227330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函数构造符</a:t>
            </a:r>
            <a:r>
              <a:rPr kumimoji="1" lang="zh-CN" altLang="en-US" sz="20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endParaRPr kumimoji="1" lang="zh-CN" altLang="en-US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141730" lvl="3" indent="-227330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是类型表达式，则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</a:t>
            </a:r>
            <a:endParaRPr kumimoji="1" lang="zh-CN" altLang="en-US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26745" lvl="2" indent="0" eaLnBrk="1" hangingPunct="1">
              <a:lnSpc>
                <a:spcPts val="2500"/>
              </a:lnSpc>
              <a:spcBef>
                <a:spcPct val="20000"/>
              </a:spcBef>
              <a:buSzPct val="100000"/>
              <a:defRPr/>
            </a:pPr>
            <a:endParaRPr kumimoji="1" lang="zh-CN" altLang="en-US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650" y="1846263"/>
            <a:ext cx="5927725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false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makelist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nextquad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_’);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9987" name="内容占位符 2"/>
          <p:cNvSpPr txBox="1"/>
          <p:nvPr/>
        </p:nvSpPr>
        <p:spPr bwMode="auto">
          <a:xfrm>
            <a:off x="500063" y="1368425"/>
            <a:ext cx="59277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true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9988" name="内容占位符 2"/>
          <p:cNvSpPr txBox="1"/>
          <p:nvPr/>
        </p:nvSpPr>
        <p:spPr bwMode="auto">
          <a:xfrm>
            <a:off x="500063" y="857250"/>
            <a:ext cx="59277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布尔表达式的回填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650" y="2357438"/>
            <a:ext cx="5927725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.truelist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.falselist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2035" name="内容占位符 2"/>
          <p:cNvSpPr txBox="1"/>
          <p:nvPr/>
        </p:nvSpPr>
        <p:spPr bwMode="auto">
          <a:xfrm>
            <a:off x="501650" y="1846263"/>
            <a:ext cx="59277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false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2036" name="内容占位符 2"/>
          <p:cNvSpPr txBox="1"/>
          <p:nvPr/>
        </p:nvSpPr>
        <p:spPr bwMode="auto">
          <a:xfrm>
            <a:off x="500063" y="1368425"/>
            <a:ext cx="59277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true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2037" name="内容占位符 2"/>
          <p:cNvSpPr txBox="1"/>
          <p:nvPr/>
        </p:nvSpPr>
        <p:spPr bwMode="auto">
          <a:xfrm>
            <a:off x="500063" y="857250"/>
            <a:ext cx="5927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布尔表达式的回填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650" y="2846388"/>
            <a:ext cx="5927725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not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3059" name="内容占位符 2"/>
          <p:cNvSpPr txBox="1"/>
          <p:nvPr/>
        </p:nvSpPr>
        <p:spPr bwMode="auto">
          <a:xfrm>
            <a:off x="501650" y="2357438"/>
            <a:ext cx="59277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3060" name="内容占位符 2"/>
          <p:cNvSpPr txBox="1"/>
          <p:nvPr/>
        </p:nvSpPr>
        <p:spPr bwMode="auto">
          <a:xfrm>
            <a:off x="501650" y="1846263"/>
            <a:ext cx="59277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false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3061" name="内容占位符 2"/>
          <p:cNvSpPr txBox="1"/>
          <p:nvPr/>
        </p:nvSpPr>
        <p:spPr bwMode="auto">
          <a:xfrm>
            <a:off x="500063" y="1368425"/>
            <a:ext cx="59277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true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3062" name="内容占位符 2"/>
          <p:cNvSpPr txBox="1"/>
          <p:nvPr/>
        </p:nvSpPr>
        <p:spPr bwMode="auto">
          <a:xfrm>
            <a:off x="500063" y="857250"/>
            <a:ext cx="5927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布尔表达式的回填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715963" y="-439738"/>
            <a:ext cx="5927725" cy="3225801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merge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.falselist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M.quad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ε</a:t>
            </a:r>
            <a:endParaRPr lang="el-GR" altLang="zh-CN" sz="2500" b="1" i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M.quad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nextquad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}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7"/>
          <p:cNvGrpSpPr/>
          <p:nvPr/>
        </p:nvGrpSpPr>
        <p:grpSpPr bwMode="auto">
          <a:xfrm>
            <a:off x="4929188" y="3603625"/>
            <a:ext cx="973137" cy="377825"/>
            <a:chOff x="4929188" y="3297238"/>
            <a:chExt cx="973137" cy="377825"/>
          </a:xfrm>
        </p:grpSpPr>
        <p:sp>
          <p:nvSpPr>
            <p:cNvPr id="174107" name="Text Box 15"/>
            <p:cNvSpPr txBox="1">
              <a:spLocks noChangeArrowheads="1"/>
            </p:cNvSpPr>
            <p:nvPr/>
          </p:nvSpPr>
          <p:spPr bwMode="auto">
            <a:xfrm>
              <a:off x="4929188" y="3297238"/>
              <a:ext cx="973137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M.quad</a:t>
              </a:r>
              <a:endPara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7" name="Line 16"/>
            <p:cNvSpPr>
              <a:spLocks noChangeShapeType="1"/>
            </p:cNvSpPr>
            <p:nvPr/>
          </p:nvSpPr>
          <p:spPr bwMode="auto">
            <a:xfrm rot="10800000" flipH="1">
              <a:off x="5202238" y="3675063"/>
              <a:ext cx="53340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组合 6"/>
          <p:cNvGrpSpPr/>
          <p:nvPr/>
        </p:nvGrpSpPr>
        <p:grpSpPr bwMode="auto">
          <a:xfrm>
            <a:off x="4500563" y="2973388"/>
            <a:ext cx="4000500" cy="2055812"/>
            <a:chOff x="4499421" y="2666999"/>
            <a:chExt cx="4001644" cy="2055813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6824186" y="4281487"/>
              <a:ext cx="1189377" cy="376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7203706" y="2666999"/>
              <a:ext cx="1297359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0" name="Line 9"/>
            <p:cNvSpPr>
              <a:spLocks noChangeShapeType="1"/>
            </p:cNvSpPr>
            <p:nvPr/>
          </p:nvSpPr>
          <p:spPr bwMode="auto">
            <a:xfrm flipV="1">
              <a:off x="4499421" y="4340225"/>
              <a:ext cx="1090924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7203706" y="3633786"/>
              <a:ext cx="1297359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925" name="Line 13"/>
            <p:cNvSpPr>
              <a:spLocks noChangeShapeType="1"/>
            </p:cNvSpPr>
            <p:nvPr/>
          </p:nvSpPr>
          <p:spPr bwMode="auto">
            <a:xfrm>
              <a:off x="6446253" y="3441699"/>
              <a:ext cx="0" cy="21590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5291810" y="4011612"/>
              <a:ext cx="431923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27" name="Line 17"/>
            <p:cNvSpPr>
              <a:spLocks noChangeShapeType="1"/>
            </p:cNvSpPr>
            <p:nvPr/>
          </p:nvSpPr>
          <p:spPr bwMode="auto">
            <a:xfrm flipH="1">
              <a:off x="6446253" y="3441699"/>
              <a:ext cx="156731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28" name="Line 18"/>
            <p:cNvSpPr>
              <a:spLocks noChangeShapeType="1"/>
            </p:cNvSpPr>
            <p:nvPr/>
          </p:nvSpPr>
          <p:spPr bwMode="auto">
            <a:xfrm flipV="1">
              <a:off x="8013563" y="3062286"/>
              <a:ext cx="0" cy="37941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29" name="Line 19"/>
            <p:cNvSpPr>
              <a:spLocks noChangeShapeType="1"/>
            </p:cNvSpPr>
            <p:nvPr/>
          </p:nvSpPr>
          <p:spPr bwMode="auto">
            <a:xfrm>
              <a:off x="4643924" y="3076574"/>
              <a:ext cx="108139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4570878" y="2666999"/>
              <a:ext cx="1344998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.truelist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4570878" y="3708400"/>
              <a:ext cx="1513321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.truelist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81" name="Line 23"/>
            <p:cNvSpPr>
              <a:spLocks noChangeShapeType="1"/>
            </p:cNvSpPr>
            <p:nvPr/>
          </p:nvSpPr>
          <p:spPr bwMode="auto">
            <a:xfrm>
              <a:off x="7095725" y="4011612"/>
              <a:ext cx="9178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82" name="Line 24"/>
            <p:cNvSpPr>
              <a:spLocks noChangeShapeType="1"/>
            </p:cNvSpPr>
            <p:nvPr/>
          </p:nvSpPr>
          <p:spPr bwMode="auto">
            <a:xfrm>
              <a:off x="5291810" y="4011612"/>
              <a:ext cx="0" cy="32226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35" name="Line 25"/>
            <p:cNvSpPr>
              <a:spLocks noChangeShapeType="1"/>
            </p:cNvSpPr>
            <p:nvPr/>
          </p:nvSpPr>
          <p:spPr bwMode="auto">
            <a:xfrm>
              <a:off x="7095725" y="3062286"/>
              <a:ext cx="9178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36" name="Line 26"/>
            <p:cNvSpPr>
              <a:spLocks noChangeShapeType="1"/>
            </p:cNvSpPr>
            <p:nvPr/>
          </p:nvSpPr>
          <p:spPr bwMode="auto">
            <a:xfrm flipH="1">
              <a:off x="4643924" y="3062286"/>
              <a:ext cx="0" cy="1271589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86" name="Line 28"/>
            <p:cNvSpPr>
              <a:spLocks noChangeShapeType="1"/>
            </p:cNvSpPr>
            <p:nvPr/>
          </p:nvSpPr>
          <p:spPr bwMode="auto">
            <a:xfrm flipH="1" flipV="1">
              <a:off x="6770195" y="4352925"/>
              <a:ext cx="13529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87" name="Line 29"/>
            <p:cNvSpPr>
              <a:spLocks noChangeShapeType="1"/>
            </p:cNvSpPr>
            <p:nvPr/>
          </p:nvSpPr>
          <p:spPr bwMode="auto">
            <a:xfrm>
              <a:off x="8013563" y="4011612"/>
              <a:ext cx="0" cy="34766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4558175" y="4346575"/>
              <a:ext cx="1157619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B.truelist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6500243" y="3333749"/>
              <a:ext cx="571663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or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5744377" y="2687636"/>
              <a:ext cx="1459329" cy="460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5745964" y="3638549"/>
              <a:ext cx="1457742" cy="4667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728663" y="-582613"/>
            <a:ext cx="7343775" cy="3225801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18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merge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M.quad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2500" baseline="-300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4"/>
          <p:cNvGrpSpPr/>
          <p:nvPr/>
        </p:nvGrpSpPr>
        <p:grpSpPr bwMode="auto">
          <a:xfrm>
            <a:off x="2859088" y="3529013"/>
            <a:ext cx="973137" cy="377825"/>
            <a:chOff x="2859088" y="3529013"/>
            <a:chExt cx="973137" cy="377825"/>
          </a:xfrm>
        </p:grpSpPr>
        <p:sp>
          <p:nvSpPr>
            <p:cNvPr id="176155" name="Text Box 15"/>
            <p:cNvSpPr txBox="1">
              <a:spLocks noChangeArrowheads="1"/>
            </p:cNvSpPr>
            <p:nvPr/>
          </p:nvSpPr>
          <p:spPr bwMode="auto">
            <a:xfrm>
              <a:off x="2859088" y="3529013"/>
              <a:ext cx="973137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M.quad</a:t>
              </a:r>
              <a:endPara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 rot="10800000" flipH="1">
              <a:off x="3430588" y="3878263"/>
              <a:ext cx="3778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组合 3"/>
          <p:cNvGrpSpPr/>
          <p:nvPr/>
        </p:nvGrpSpPr>
        <p:grpSpPr bwMode="auto">
          <a:xfrm>
            <a:off x="2627313" y="2868613"/>
            <a:ext cx="4133850" cy="2020887"/>
            <a:chOff x="2571750" y="2857500"/>
            <a:chExt cx="4132920" cy="2020888"/>
          </a:xfrm>
        </p:grpSpPr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5019124" y="4478338"/>
              <a:ext cx="1188770" cy="376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5276241" y="2857500"/>
              <a:ext cx="1298283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4" name="Line 9"/>
            <p:cNvSpPr>
              <a:spLocks noChangeShapeType="1"/>
            </p:cNvSpPr>
            <p:nvPr/>
          </p:nvSpPr>
          <p:spPr bwMode="auto">
            <a:xfrm>
              <a:off x="2930444" y="4216401"/>
              <a:ext cx="0" cy="32385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5276241" y="3735387"/>
              <a:ext cx="1298283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 flipH="1">
              <a:off x="4508064" y="3508375"/>
              <a:ext cx="0" cy="31273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>
              <a:off x="5284177" y="4227513"/>
              <a:ext cx="607876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9" name="Line 17"/>
            <p:cNvSpPr>
              <a:spLocks noChangeShapeType="1"/>
            </p:cNvSpPr>
            <p:nvPr/>
          </p:nvSpPr>
          <p:spPr bwMode="auto">
            <a:xfrm flipH="1">
              <a:off x="2930444" y="3508375"/>
              <a:ext cx="156651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0" name="Line 18"/>
            <p:cNvSpPr>
              <a:spLocks noChangeShapeType="1"/>
            </p:cNvSpPr>
            <p:nvPr/>
          </p:nvSpPr>
          <p:spPr bwMode="auto">
            <a:xfrm flipV="1">
              <a:off x="2930444" y="3225800"/>
              <a:ext cx="0" cy="303212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1" name="Line 19"/>
            <p:cNvSpPr>
              <a:spLocks noChangeShapeType="1"/>
            </p:cNvSpPr>
            <p:nvPr/>
          </p:nvSpPr>
          <p:spPr bwMode="auto">
            <a:xfrm flipV="1">
              <a:off x="5292113" y="3214687"/>
              <a:ext cx="122368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2573337" y="2876550"/>
              <a:ext cx="1344310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.truelist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2571750" y="3922713"/>
              <a:ext cx="1512547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.truelist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5" name="Line 23"/>
            <p:cNvSpPr>
              <a:spLocks noChangeShapeType="1"/>
            </p:cNvSpPr>
            <p:nvPr/>
          </p:nvSpPr>
          <p:spPr bwMode="auto">
            <a:xfrm>
              <a:off x="2930444" y="4225926"/>
              <a:ext cx="879277" cy="158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6" name="Line 24"/>
            <p:cNvSpPr>
              <a:spLocks noChangeShapeType="1"/>
            </p:cNvSpPr>
            <p:nvPr/>
          </p:nvSpPr>
          <p:spPr bwMode="auto">
            <a:xfrm flipH="1">
              <a:off x="5868245" y="4216401"/>
              <a:ext cx="0" cy="24447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7" name="Line 25"/>
            <p:cNvSpPr>
              <a:spLocks noChangeShapeType="1"/>
            </p:cNvSpPr>
            <p:nvPr/>
          </p:nvSpPr>
          <p:spPr bwMode="auto">
            <a:xfrm>
              <a:off x="2941554" y="3225800"/>
              <a:ext cx="917369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8" name="Line 26"/>
            <p:cNvSpPr>
              <a:spLocks noChangeShapeType="1"/>
            </p:cNvSpPr>
            <p:nvPr/>
          </p:nvSpPr>
          <p:spPr bwMode="auto">
            <a:xfrm>
              <a:off x="6515800" y="3214687"/>
              <a:ext cx="0" cy="1217614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0" name="Line 28"/>
            <p:cNvSpPr>
              <a:spLocks noChangeShapeType="1"/>
            </p:cNvSpPr>
            <p:nvPr/>
          </p:nvSpPr>
          <p:spPr bwMode="auto">
            <a:xfrm flipH="1">
              <a:off x="2803473" y="4522788"/>
              <a:ext cx="134113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1" name="Line 29"/>
            <p:cNvSpPr>
              <a:spLocks noChangeShapeType="1"/>
            </p:cNvSpPr>
            <p:nvPr/>
          </p:nvSpPr>
          <p:spPr bwMode="auto">
            <a:xfrm flipH="1">
              <a:off x="5031821" y="4452938"/>
              <a:ext cx="1672849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4573137" y="3449637"/>
              <a:ext cx="571371" cy="376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and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"/>
            <p:cNvSpPr txBox="1">
              <a:spLocks noChangeArrowheads="1"/>
            </p:cNvSpPr>
            <p:nvPr/>
          </p:nvSpPr>
          <p:spPr bwMode="auto">
            <a:xfrm>
              <a:off x="3817657" y="2859087"/>
              <a:ext cx="1458585" cy="460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3819244" y="3802062"/>
              <a:ext cx="1456997" cy="4667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3105030" y="4500563"/>
              <a:ext cx="1130046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B.truelist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1784350" y="3857625"/>
            <a:ext cx="20034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8100" rIns="68580" bIns="8100"/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{100}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{101}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305" name="Line 9"/>
          <p:cNvSpPr>
            <a:spLocks noChangeShapeType="1"/>
          </p:cNvSpPr>
          <p:nvPr/>
        </p:nvSpPr>
        <p:spPr bwMode="auto">
          <a:xfrm>
            <a:off x="1658938" y="446087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8180" name="Rectangle 10"/>
          <p:cNvSpPr>
            <a:spLocks noChangeArrowheads="1"/>
          </p:cNvSpPr>
          <p:nvPr/>
        </p:nvSpPr>
        <p:spPr bwMode="auto">
          <a:xfrm>
            <a:off x="1544638" y="4632325"/>
            <a:ext cx="42862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81" name="Rectangle 17"/>
          <p:cNvSpPr>
            <a:spLocks noChangeArrowheads="1"/>
          </p:cNvSpPr>
          <p:nvPr/>
        </p:nvSpPr>
        <p:spPr bwMode="auto">
          <a:xfrm>
            <a:off x="1116013" y="4624388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82" name="Rectangle 18"/>
          <p:cNvSpPr>
            <a:spLocks noChangeArrowheads="1"/>
          </p:cNvSpPr>
          <p:nvPr/>
        </p:nvSpPr>
        <p:spPr bwMode="auto">
          <a:xfrm>
            <a:off x="1982788" y="46243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314" name="Line 19"/>
          <p:cNvSpPr>
            <a:spLocks noChangeShapeType="1"/>
          </p:cNvSpPr>
          <p:nvPr/>
        </p:nvSpPr>
        <p:spPr bwMode="auto">
          <a:xfrm flipH="1">
            <a:off x="1331913" y="446246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1315" name="Line 20"/>
          <p:cNvSpPr>
            <a:spLocks noChangeShapeType="1"/>
          </p:cNvSpPr>
          <p:nvPr/>
        </p:nvSpPr>
        <p:spPr bwMode="auto">
          <a:xfrm>
            <a:off x="1817688" y="446246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8185" name="Rectangle 21"/>
          <p:cNvSpPr>
            <a:spLocks noChangeArrowheads="1"/>
          </p:cNvSpPr>
          <p:nvPr/>
        </p:nvSpPr>
        <p:spPr bwMode="auto">
          <a:xfrm>
            <a:off x="2627313" y="46243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86" name="Rectangle 32"/>
          <p:cNvSpPr>
            <a:spLocks noChangeArrowheads="1"/>
          </p:cNvSpPr>
          <p:nvPr/>
        </p:nvSpPr>
        <p:spPr bwMode="auto">
          <a:xfrm>
            <a:off x="4140200" y="462438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87" name="Rectangle 33"/>
          <p:cNvSpPr>
            <a:spLocks noChangeArrowheads="1"/>
          </p:cNvSpPr>
          <p:nvPr/>
        </p:nvSpPr>
        <p:spPr bwMode="auto">
          <a:xfrm>
            <a:off x="3709988" y="4618038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88" name="Rectangle 34"/>
          <p:cNvSpPr>
            <a:spLocks noChangeArrowheads="1"/>
          </p:cNvSpPr>
          <p:nvPr/>
        </p:nvSpPr>
        <p:spPr bwMode="auto">
          <a:xfrm>
            <a:off x="4578350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89" name="Rectangle 38"/>
          <p:cNvSpPr>
            <a:spLocks noChangeArrowheads="1"/>
          </p:cNvSpPr>
          <p:nvPr/>
        </p:nvSpPr>
        <p:spPr bwMode="auto">
          <a:xfrm>
            <a:off x="6918325" y="462438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90" name="Rectangle 39"/>
          <p:cNvSpPr>
            <a:spLocks noChangeArrowheads="1"/>
          </p:cNvSpPr>
          <p:nvPr/>
        </p:nvSpPr>
        <p:spPr bwMode="auto">
          <a:xfrm>
            <a:off x="6489700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91" name="Rectangle 40"/>
          <p:cNvSpPr>
            <a:spLocks noChangeArrowheads="1"/>
          </p:cNvSpPr>
          <p:nvPr/>
        </p:nvSpPr>
        <p:spPr bwMode="auto">
          <a:xfrm>
            <a:off x="7356475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700" name="Rectangle 44"/>
          <p:cNvSpPr>
            <a:spLocks noChangeArrowheads="1"/>
          </p:cNvSpPr>
          <p:nvPr/>
        </p:nvSpPr>
        <p:spPr bwMode="auto">
          <a:xfrm>
            <a:off x="5837238" y="714375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a&lt;b goto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785813" y="714375"/>
            <a:ext cx="5292725" cy="1511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relop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makelist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nextquad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makelist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nextquad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+1);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‘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_’);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_’);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8194" name="Rectangle 27"/>
          <p:cNvSpPr>
            <a:spLocks noChangeArrowheads="1"/>
          </p:cNvSpPr>
          <p:nvPr/>
        </p:nvSpPr>
        <p:spPr bwMode="auto">
          <a:xfrm>
            <a:off x="5057775" y="4624388"/>
            <a:ext cx="8096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493838" y="4030663"/>
            <a:ext cx="3794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819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8197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23" name="五边形 2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8199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allAtOnce"/>
      <p:bldP spid="712707" grpId="1" build="allAtOnce"/>
      <p:bldP spid="2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3295650" y="4067175"/>
            <a:ext cx="919163" cy="290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=102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13358" name="Rectangle 14"/>
          <p:cNvSpPr>
            <a:spLocks noChangeArrowheads="1"/>
          </p:cNvSpPr>
          <p:nvPr/>
        </p:nvSpPr>
        <p:spPr bwMode="auto">
          <a:xfrm>
            <a:off x="4429125" y="3957638"/>
            <a:ext cx="10255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{102}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{103}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3367" name="Line 24"/>
          <p:cNvSpPr>
            <a:spLocks noChangeShapeType="1"/>
          </p:cNvSpPr>
          <p:nvPr/>
        </p:nvSpPr>
        <p:spPr bwMode="auto">
          <a:xfrm>
            <a:off x="3222625" y="4516438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3373" name="Line 31"/>
          <p:cNvSpPr>
            <a:spLocks noChangeShapeType="1"/>
          </p:cNvSpPr>
          <p:nvPr/>
        </p:nvSpPr>
        <p:spPr bwMode="auto">
          <a:xfrm>
            <a:off x="4254500" y="4452938"/>
            <a:ext cx="1588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3377" name="Line 35"/>
          <p:cNvSpPr>
            <a:spLocks noChangeShapeType="1"/>
          </p:cNvSpPr>
          <p:nvPr/>
        </p:nvSpPr>
        <p:spPr bwMode="auto">
          <a:xfrm flipH="1">
            <a:off x="3925888" y="445611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3378" name="Line 36"/>
          <p:cNvSpPr>
            <a:spLocks noChangeShapeType="1"/>
          </p:cNvSpPr>
          <p:nvPr/>
        </p:nvSpPr>
        <p:spPr bwMode="auto">
          <a:xfrm>
            <a:off x="4411663" y="445611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82700" name="Rectangle 44"/>
          <p:cNvSpPr>
            <a:spLocks noChangeArrowheads="1"/>
          </p:cNvSpPr>
          <p:nvPr/>
        </p:nvSpPr>
        <p:spPr bwMode="auto">
          <a:xfrm>
            <a:off x="5837238" y="1376363"/>
            <a:ext cx="25923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3387" name="Rectangle 27"/>
          <p:cNvSpPr>
            <a:spLocks noChangeArrowheads="1"/>
          </p:cNvSpPr>
          <p:nvPr/>
        </p:nvSpPr>
        <p:spPr bwMode="auto">
          <a:xfrm>
            <a:off x="3006725" y="4084638"/>
            <a:ext cx="3778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M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313388" name="Rectangle 27"/>
          <p:cNvSpPr>
            <a:spLocks noChangeArrowheads="1"/>
          </p:cNvSpPr>
          <p:nvPr/>
        </p:nvSpPr>
        <p:spPr bwMode="auto">
          <a:xfrm>
            <a:off x="4122738" y="4086225"/>
            <a:ext cx="3794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313404" name="Rectangle 3"/>
          <p:cNvSpPr>
            <a:spLocks noChangeArrowheads="1"/>
          </p:cNvSpPr>
          <p:nvPr/>
        </p:nvSpPr>
        <p:spPr bwMode="auto">
          <a:xfrm>
            <a:off x="785813" y="785813"/>
            <a:ext cx="5130800" cy="1620837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baseline="-30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M.quad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merge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);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.falselist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ε</a:t>
            </a:r>
            <a:endParaRPr lang="el-GR" altLang="zh-CN" sz="2000" b="1" i="1" baseline="-30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M.quad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nextquad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784350" y="3857625"/>
            <a:ext cx="20034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8100" rIns="68580" bIns="8100"/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{100}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{101}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37" name="Line 9"/>
          <p:cNvSpPr>
            <a:spLocks noChangeShapeType="1"/>
          </p:cNvSpPr>
          <p:nvPr/>
        </p:nvSpPr>
        <p:spPr bwMode="auto">
          <a:xfrm>
            <a:off x="1658938" y="446087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0238" name="Rectangle 10"/>
          <p:cNvSpPr>
            <a:spLocks noChangeArrowheads="1"/>
          </p:cNvSpPr>
          <p:nvPr/>
        </p:nvSpPr>
        <p:spPr bwMode="auto">
          <a:xfrm>
            <a:off x="1544638" y="4632325"/>
            <a:ext cx="42862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39" name="Rectangle 17"/>
          <p:cNvSpPr>
            <a:spLocks noChangeArrowheads="1"/>
          </p:cNvSpPr>
          <p:nvPr/>
        </p:nvSpPr>
        <p:spPr bwMode="auto">
          <a:xfrm>
            <a:off x="1116013" y="4624388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40" name="Rectangle 18"/>
          <p:cNvSpPr>
            <a:spLocks noChangeArrowheads="1"/>
          </p:cNvSpPr>
          <p:nvPr/>
        </p:nvSpPr>
        <p:spPr bwMode="auto">
          <a:xfrm>
            <a:off x="1982788" y="46243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41" name="Line 19"/>
          <p:cNvSpPr>
            <a:spLocks noChangeShapeType="1"/>
          </p:cNvSpPr>
          <p:nvPr/>
        </p:nvSpPr>
        <p:spPr bwMode="auto">
          <a:xfrm flipH="1">
            <a:off x="1331913" y="446246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0242" name="Line 20"/>
          <p:cNvSpPr>
            <a:spLocks noChangeShapeType="1"/>
          </p:cNvSpPr>
          <p:nvPr/>
        </p:nvSpPr>
        <p:spPr bwMode="auto">
          <a:xfrm>
            <a:off x="1817688" y="446246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0243" name="Rectangle 21"/>
          <p:cNvSpPr>
            <a:spLocks noChangeArrowheads="1"/>
          </p:cNvSpPr>
          <p:nvPr/>
        </p:nvSpPr>
        <p:spPr bwMode="auto">
          <a:xfrm>
            <a:off x="2619375" y="46243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44" name="Rectangle 32"/>
          <p:cNvSpPr>
            <a:spLocks noChangeArrowheads="1"/>
          </p:cNvSpPr>
          <p:nvPr/>
        </p:nvSpPr>
        <p:spPr bwMode="auto">
          <a:xfrm>
            <a:off x="4140200" y="462438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45" name="Rectangle 33"/>
          <p:cNvSpPr>
            <a:spLocks noChangeArrowheads="1"/>
          </p:cNvSpPr>
          <p:nvPr/>
        </p:nvSpPr>
        <p:spPr bwMode="auto">
          <a:xfrm>
            <a:off x="3709988" y="4618038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46" name="Rectangle 34"/>
          <p:cNvSpPr>
            <a:spLocks noChangeArrowheads="1"/>
          </p:cNvSpPr>
          <p:nvPr/>
        </p:nvSpPr>
        <p:spPr bwMode="auto">
          <a:xfrm>
            <a:off x="4578350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47" name="Rectangle 38"/>
          <p:cNvSpPr>
            <a:spLocks noChangeArrowheads="1"/>
          </p:cNvSpPr>
          <p:nvPr/>
        </p:nvSpPr>
        <p:spPr bwMode="auto">
          <a:xfrm>
            <a:off x="6918325" y="462438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48" name="Rectangle 39"/>
          <p:cNvSpPr>
            <a:spLocks noChangeArrowheads="1"/>
          </p:cNvSpPr>
          <p:nvPr/>
        </p:nvSpPr>
        <p:spPr bwMode="auto">
          <a:xfrm>
            <a:off x="6489700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49" name="Rectangle 40"/>
          <p:cNvSpPr>
            <a:spLocks noChangeArrowheads="1"/>
          </p:cNvSpPr>
          <p:nvPr/>
        </p:nvSpPr>
        <p:spPr bwMode="auto">
          <a:xfrm>
            <a:off x="7356475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50" name="Rectangle 44"/>
          <p:cNvSpPr>
            <a:spLocks noChangeArrowheads="1"/>
          </p:cNvSpPr>
          <p:nvPr/>
        </p:nvSpPr>
        <p:spPr bwMode="auto">
          <a:xfrm>
            <a:off x="5837238" y="714375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a&lt;b goto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0251" name="Rectangle 27"/>
          <p:cNvSpPr>
            <a:spLocks noChangeArrowheads="1"/>
          </p:cNvSpPr>
          <p:nvPr/>
        </p:nvSpPr>
        <p:spPr bwMode="auto">
          <a:xfrm>
            <a:off x="5057775" y="4624388"/>
            <a:ext cx="77946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52" name="Rectangle 27"/>
          <p:cNvSpPr>
            <a:spLocks noChangeArrowheads="1"/>
          </p:cNvSpPr>
          <p:nvPr/>
        </p:nvSpPr>
        <p:spPr bwMode="auto">
          <a:xfrm>
            <a:off x="1493838" y="4030663"/>
            <a:ext cx="3794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8025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254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0" name="五边形 49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025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3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3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3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87" grpId="0"/>
      <p:bldP spid="313388" grpId="0"/>
      <p:bldP spid="313404" grpId="0" build="allAtOnce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Line 26"/>
          <p:cNvSpPr>
            <a:spLocks noChangeShapeType="1"/>
          </p:cNvSpPr>
          <p:nvPr/>
        </p:nvSpPr>
        <p:spPr bwMode="auto">
          <a:xfrm>
            <a:off x="5489575" y="3598863"/>
            <a:ext cx="368300" cy="544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03" name="Rectangle 11"/>
          <p:cNvSpPr>
            <a:spLocks noChangeArrowheads="1"/>
          </p:cNvSpPr>
          <p:nvPr/>
        </p:nvSpPr>
        <p:spPr bwMode="auto">
          <a:xfrm>
            <a:off x="5643563" y="3067050"/>
            <a:ext cx="19018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{104}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{103,105}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 flipH="1">
            <a:off x="4357688" y="3598863"/>
            <a:ext cx="1136650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05" name="Line 13"/>
          <p:cNvSpPr>
            <a:spLocks noChangeShapeType="1"/>
          </p:cNvSpPr>
          <p:nvPr/>
        </p:nvSpPr>
        <p:spPr bwMode="auto">
          <a:xfrm>
            <a:off x="5489575" y="3598863"/>
            <a:ext cx="1439863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07" name="Rectangle 15"/>
          <p:cNvSpPr>
            <a:spLocks noChangeArrowheads="1"/>
          </p:cNvSpPr>
          <p:nvPr/>
        </p:nvSpPr>
        <p:spPr bwMode="auto">
          <a:xfrm>
            <a:off x="7181850" y="3744913"/>
            <a:ext cx="11763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= {104}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{105}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5416" name="Rectangle 25"/>
          <p:cNvSpPr>
            <a:spLocks noChangeArrowheads="1"/>
          </p:cNvSpPr>
          <p:nvPr/>
        </p:nvSpPr>
        <p:spPr bwMode="auto">
          <a:xfrm>
            <a:off x="6072188" y="4068763"/>
            <a:ext cx="917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=104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5418" name="Line 28"/>
          <p:cNvSpPr>
            <a:spLocks noChangeShapeType="1"/>
          </p:cNvSpPr>
          <p:nvPr/>
        </p:nvSpPr>
        <p:spPr bwMode="auto">
          <a:xfrm flipH="1">
            <a:off x="5437188" y="3640138"/>
            <a:ext cx="52387" cy="973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20" name="Line 30"/>
          <p:cNvSpPr>
            <a:spLocks noChangeShapeType="1"/>
          </p:cNvSpPr>
          <p:nvPr/>
        </p:nvSpPr>
        <p:spPr bwMode="auto">
          <a:xfrm>
            <a:off x="5922963" y="448151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27" name="Line 37"/>
          <p:cNvSpPr>
            <a:spLocks noChangeShapeType="1"/>
          </p:cNvSpPr>
          <p:nvPr/>
        </p:nvSpPr>
        <p:spPr bwMode="auto">
          <a:xfrm>
            <a:off x="7032625" y="4452938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31" name="Line 41"/>
          <p:cNvSpPr>
            <a:spLocks noChangeShapeType="1"/>
          </p:cNvSpPr>
          <p:nvPr/>
        </p:nvSpPr>
        <p:spPr bwMode="auto">
          <a:xfrm flipH="1">
            <a:off x="6705600" y="445611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32" name="Line 42"/>
          <p:cNvSpPr>
            <a:spLocks noChangeShapeType="1"/>
          </p:cNvSpPr>
          <p:nvPr/>
        </p:nvSpPr>
        <p:spPr bwMode="auto">
          <a:xfrm>
            <a:off x="7191375" y="445611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82700" name="Rectangle 44"/>
          <p:cNvSpPr>
            <a:spLocks noChangeArrowheads="1"/>
          </p:cNvSpPr>
          <p:nvPr/>
        </p:nvSpPr>
        <p:spPr bwMode="auto">
          <a:xfrm>
            <a:off x="5837238" y="2000250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5437" name="Rectangle 27"/>
          <p:cNvSpPr>
            <a:spLocks noChangeArrowheads="1"/>
          </p:cNvSpPr>
          <p:nvPr/>
        </p:nvSpPr>
        <p:spPr bwMode="auto">
          <a:xfrm>
            <a:off x="5761038" y="4086225"/>
            <a:ext cx="3778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M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315438" name="Rectangle 27"/>
          <p:cNvSpPr>
            <a:spLocks noChangeArrowheads="1"/>
          </p:cNvSpPr>
          <p:nvPr/>
        </p:nvSpPr>
        <p:spPr bwMode="auto">
          <a:xfrm>
            <a:off x="6907213" y="4087813"/>
            <a:ext cx="3794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315440" name="Rectangle 48"/>
          <p:cNvSpPr>
            <a:spLocks noChangeArrowheads="1"/>
          </p:cNvSpPr>
          <p:nvPr/>
        </p:nvSpPr>
        <p:spPr bwMode="auto">
          <a:xfrm>
            <a:off x="7548563" y="1357313"/>
            <a:ext cx="523875" cy="376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5451" name="Rectangle 3"/>
          <p:cNvSpPr>
            <a:spLocks noChangeArrowheads="1"/>
          </p:cNvSpPr>
          <p:nvPr/>
        </p:nvSpPr>
        <p:spPr bwMode="auto">
          <a:xfrm>
            <a:off x="785813" y="785813"/>
            <a:ext cx="5022850" cy="140335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eaLnBrk="1" hangingPunct="1">
              <a:lnSpc>
                <a:spcPts val="24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000" b="1" i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 </a:t>
            </a:r>
            <a:r>
              <a:rPr lang="en-US" altLang="zh-CN" sz="2000" b="1" i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kern="0" baseline="-30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merge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);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M.quad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);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buClr>
                <a:schemeClr val="folHlink"/>
              </a:buClr>
              <a:buSzPct val="60000"/>
              <a:defRPr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5327650" y="3219450"/>
            <a:ext cx="3794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182291" name="组合 94"/>
          <p:cNvGrpSpPr/>
          <p:nvPr/>
        </p:nvGrpSpPr>
        <p:grpSpPr bwMode="auto">
          <a:xfrm>
            <a:off x="1116013" y="3857625"/>
            <a:ext cx="6667500" cy="992188"/>
            <a:chOff x="1115616" y="3857635"/>
            <a:chExt cx="6667897" cy="992178"/>
          </a:xfrm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3295383" y="4067183"/>
              <a:ext cx="919218" cy="2905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 =102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299" name="Rectangle 14"/>
            <p:cNvSpPr>
              <a:spLocks noChangeArrowheads="1"/>
            </p:cNvSpPr>
            <p:nvPr/>
          </p:nvSpPr>
          <p:spPr bwMode="auto">
            <a:xfrm>
              <a:off x="4429124" y="3958185"/>
              <a:ext cx="102552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{102}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{103}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0" name="Line 24"/>
            <p:cNvSpPr>
              <a:spLocks noChangeShapeType="1"/>
            </p:cNvSpPr>
            <p:nvPr/>
          </p:nvSpPr>
          <p:spPr bwMode="auto">
            <a:xfrm>
              <a:off x="3222625" y="4516438"/>
              <a:ext cx="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1" name="Line 31"/>
            <p:cNvSpPr>
              <a:spLocks noChangeShapeType="1"/>
            </p:cNvSpPr>
            <p:nvPr/>
          </p:nvSpPr>
          <p:spPr bwMode="auto">
            <a:xfrm>
              <a:off x="4254500" y="4452938"/>
              <a:ext cx="1588" cy="18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2" name="Line 35"/>
            <p:cNvSpPr>
              <a:spLocks noChangeShapeType="1"/>
            </p:cNvSpPr>
            <p:nvPr/>
          </p:nvSpPr>
          <p:spPr bwMode="auto">
            <a:xfrm flipH="1">
              <a:off x="3925888" y="445611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3" name="Line 36"/>
            <p:cNvSpPr>
              <a:spLocks noChangeShapeType="1"/>
            </p:cNvSpPr>
            <p:nvPr/>
          </p:nvSpPr>
          <p:spPr bwMode="auto">
            <a:xfrm>
              <a:off x="4411663" y="445611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4" name="Rectangle 27"/>
            <p:cNvSpPr>
              <a:spLocks noChangeArrowheads="1"/>
            </p:cNvSpPr>
            <p:nvPr/>
          </p:nvSpPr>
          <p:spPr bwMode="auto">
            <a:xfrm>
              <a:off x="3006725" y="4084638"/>
              <a:ext cx="3778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M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82305" name="Rectangle 27"/>
            <p:cNvSpPr>
              <a:spLocks noChangeArrowheads="1"/>
            </p:cNvSpPr>
            <p:nvPr/>
          </p:nvSpPr>
          <p:spPr bwMode="auto">
            <a:xfrm>
              <a:off x="4122738" y="4086238"/>
              <a:ext cx="379412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5"/>
            <p:cNvSpPr>
              <a:spLocks noChangeArrowheads="1"/>
            </p:cNvSpPr>
            <p:nvPr/>
          </p:nvSpPr>
          <p:spPr bwMode="auto">
            <a:xfrm>
              <a:off x="1783993" y="3857635"/>
              <a:ext cx="2003544" cy="4619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{100}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{101}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307" name="Line 9"/>
            <p:cNvSpPr>
              <a:spLocks noChangeShapeType="1"/>
            </p:cNvSpPr>
            <p:nvPr/>
          </p:nvSpPr>
          <p:spPr bwMode="auto">
            <a:xfrm>
              <a:off x="1658541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8" name="Rectangle 10"/>
            <p:cNvSpPr>
              <a:spLocks noChangeArrowheads="1"/>
            </p:cNvSpPr>
            <p:nvPr/>
          </p:nvSpPr>
          <p:spPr bwMode="auto">
            <a:xfrm>
              <a:off x="1544241" y="4632325"/>
              <a:ext cx="428625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309" name="Rectangle 17"/>
            <p:cNvSpPr>
              <a:spLocks noChangeArrowheads="1"/>
            </p:cNvSpPr>
            <p:nvPr/>
          </p:nvSpPr>
          <p:spPr bwMode="auto">
            <a:xfrm>
              <a:off x="1115616" y="462438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310" name="Rectangle 18"/>
            <p:cNvSpPr>
              <a:spLocks noChangeArrowheads="1"/>
            </p:cNvSpPr>
            <p:nvPr/>
          </p:nvSpPr>
          <p:spPr bwMode="auto">
            <a:xfrm>
              <a:off x="1982391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311" name="Line 19"/>
            <p:cNvSpPr>
              <a:spLocks noChangeShapeType="1"/>
            </p:cNvSpPr>
            <p:nvPr/>
          </p:nvSpPr>
          <p:spPr bwMode="auto">
            <a:xfrm flipH="1">
              <a:off x="1331516" y="446246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12" name="Line 20"/>
            <p:cNvSpPr>
              <a:spLocks noChangeShapeType="1"/>
            </p:cNvSpPr>
            <p:nvPr/>
          </p:nvSpPr>
          <p:spPr bwMode="auto">
            <a:xfrm>
              <a:off x="1817291" y="446246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13" name="Rectangle 21"/>
            <p:cNvSpPr>
              <a:spLocks noChangeArrowheads="1"/>
            </p:cNvSpPr>
            <p:nvPr/>
          </p:nvSpPr>
          <p:spPr bwMode="auto">
            <a:xfrm>
              <a:off x="2627313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314" name="Rectangle 32"/>
            <p:cNvSpPr>
              <a:spLocks noChangeArrowheads="1"/>
            </p:cNvSpPr>
            <p:nvPr/>
          </p:nvSpPr>
          <p:spPr bwMode="auto">
            <a:xfrm>
              <a:off x="4140200" y="462438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315" name="Rectangle 33"/>
            <p:cNvSpPr>
              <a:spLocks noChangeArrowheads="1"/>
            </p:cNvSpPr>
            <p:nvPr/>
          </p:nvSpPr>
          <p:spPr bwMode="auto">
            <a:xfrm>
              <a:off x="3709988" y="461803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316" name="Rectangle 34"/>
            <p:cNvSpPr>
              <a:spLocks noChangeArrowheads="1"/>
            </p:cNvSpPr>
            <p:nvPr/>
          </p:nvSpPr>
          <p:spPr bwMode="auto">
            <a:xfrm>
              <a:off x="457835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317" name="Rectangle 38"/>
            <p:cNvSpPr>
              <a:spLocks noChangeArrowheads="1"/>
            </p:cNvSpPr>
            <p:nvPr/>
          </p:nvSpPr>
          <p:spPr bwMode="auto">
            <a:xfrm>
              <a:off x="6918325" y="462438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318" name="Rectangle 39"/>
            <p:cNvSpPr>
              <a:spLocks noChangeArrowheads="1"/>
            </p:cNvSpPr>
            <p:nvPr/>
          </p:nvSpPr>
          <p:spPr bwMode="auto">
            <a:xfrm>
              <a:off x="648970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319" name="Rectangle 40"/>
            <p:cNvSpPr>
              <a:spLocks noChangeArrowheads="1"/>
            </p:cNvSpPr>
            <p:nvPr/>
          </p:nvSpPr>
          <p:spPr bwMode="auto">
            <a:xfrm>
              <a:off x="7356475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320" name="Rectangle 27"/>
            <p:cNvSpPr>
              <a:spLocks noChangeArrowheads="1"/>
            </p:cNvSpPr>
            <p:nvPr/>
          </p:nvSpPr>
          <p:spPr bwMode="auto">
            <a:xfrm>
              <a:off x="5057775" y="4624388"/>
              <a:ext cx="703143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321" name="Rectangle 27"/>
            <p:cNvSpPr>
              <a:spLocks noChangeArrowheads="1"/>
            </p:cNvSpPr>
            <p:nvPr/>
          </p:nvSpPr>
          <p:spPr bwMode="auto">
            <a:xfrm>
              <a:off x="1493441" y="4030663"/>
              <a:ext cx="37941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2292" name="Rectangle 44"/>
          <p:cNvSpPr>
            <a:spLocks noChangeArrowheads="1"/>
          </p:cNvSpPr>
          <p:nvPr/>
        </p:nvSpPr>
        <p:spPr bwMode="auto">
          <a:xfrm>
            <a:off x="5837238" y="1376363"/>
            <a:ext cx="25923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293" name="Rectangle 44"/>
          <p:cNvSpPr>
            <a:spLocks noChangeArrowheads="1"/>
          </p:cNvSpPr>
          <p:nvPr/>
        </p:nvSpPr>
        <p:spPr bwMode="auto">
          <a:xfrm>
            <a:off x="5837238" y="714375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a&lt;b goto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294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2295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00" name="五边形 99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2297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37" grpId="0"/>
      <p:bldP spid="315438" grpId="0"/>
      <p:bldP spid="315440" grpId="0"/>
      <p:bldP spid="315451" grpId="0" build="allAtOnce"/>
      <p:bldP spid="7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2951163" y="2286000"/>
            <a:ext cx="1763712" cy="566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= {100, 104}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= {103,105}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20518" name="Line 6"/>
          <p:cNvSpPr>
            <a:spLocks noChangeShapeType="1"/>
          </p:cNvSpPr>
          <p:nvPr/>
        </p:nvSpPr>
        <p:spPr bwMode="auto">
          <a:xfrm flipH="1">
            <a:off x="1773238" y="2733675"/>
            <a:ext cx="1071562" cy="1243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19" name="Line 7"/>
          <p:cNvSpPr>
            <a:spLocks noChangeShapeType="1"/>
          </p:cNvSpPr>
          <p:nvPr/>
        </p:nvSpPr>
        <p:spPr bwMode="auto">
          <a:xfrm>
            <a:off x="2844800" y="2733675"/>
            <a:ext cx="2420938" cy="623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20" name="Line 8"/>
          <p:cNvSpPr>
            <a:spLocks noChangeShapeType="1"/>
          </p:cNvSpPr>
          <p:nvPr/>
        </p:nvSpPr>
        <p:spPr bwMode="auto">
          <a:xfrm>
            <a:off x="2844800" y="2733675"/>
            <a:ext cx="0" cy="1782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33" name="Line 22"/>
          <p:cNvSpPr>
            <a:spLocks noChangeShapeType="1"/>
          </p:cNvSpPr>
          <p:nvPr/>
        </p:nvSpPr>
        <p:spPr bwMode="auto">
          <a:xfrm>
            <a:off x="2844800" y="2733675"/>
            <a:ext cx="377825" cy="1296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1" name="Rectangle 27"/>
          <p:cNvSpPr>
            <a:spLocks noChangeArrowheads="1"/>
          </p:cNvSpPr>
          <p:nvPr/>
        </p:nvSpPr>
        <p:spPr bwMode="auto">
          <a:xfrm>
            <a:off x="2693988" y="2444750"/>
            <a:ext cx="3778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320562" name="Rectangle 50"/>
          <p:cNvSpPr>
            <a:spLocks noChangeArrowheads="1"/>
          </p:cNvSpPr>
          <p:nvPr/>
        </p:nvSpPr>
        <p:spPr bwMode="auto">
          <a:xfrm>
            <a:off x="6858000" y="1000125"/>
            <a:ext cx="5238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</a:t>
            </a:r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0564" name="Line 52"/>
          <p:cNvSpPr>
            <a:spLocks noChangeShapeType="1"/>
          </p:cNvSpPr>
          <p:nvPr/>
        </p:nvSpPr>
        <p:spPr bwMode="auto">
          <a:xfrm flipH="1" flipV="1">
            <a:off x="7748588" y="928688"/>
            <a:ext cx="1008062" cy="555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5" name="Line 53"/>
          <p:cNvSpPr>
            <a:spLocks noChangeShapeType="1"/>
          </p:cNvSpPr>
          <p:nvPr/>
        </p:nvSpPr>
        <p:spPr bwMode="auto">
          <a:xfrm flipH="1">
            <a:off x="7643813" y="984250"/>
            <a:ext cx="1112837" cy="12303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6" name="Rectangle 54"/>
          <p:cNvSpPr>
            <a:spLocks noChangeArrowheads="1"/>
          </p:cNvSpPr>
          <p:nvPr/>
        </p:nvSpPr>
        <p:spPr bwMode="auto">
          <a:xfrm>
            <a:off x="8791575" y="765175"/>
            <a:ext cx="2095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endParaRPr lang="zh-CN" altLang="en-US" sz="2000" b="1" i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0567" name="Line 55"/>
          <p:cNvSpPr>
            <a:spLocks noChangeShapeType="1"/>
          </p:cNvSpPr>
          <p:nvPr/>
        </p:nvSpPr>
        <p:spPr bwMode="auto">
          <a:xfrm flipH="1" flipV="1">
            <a:off x="7146925" y="1978025"/>
            <a:ext cx="1497013" cy="307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8" name="Line 56"/>
          <p:cNvSpPr>
            <a:spLocks noChangeShapeType="1"/>
          </p:cNvSpPr>
          <p:nvPr/>
        </p:nvSpPr>
        <p:spPr bwMode="auto">
          <a:xfrm flipH="1">
            <a:off x="7165975" y="2286000"/>
            <a:ext cx="1477963" cy="285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9" name="Rectangle 57"/>
          <p:cNvSpPr>
            <a:spLocks noChangeArrowheads="1"/>
          </p:cNvSpPr>
          <p:nvPr/>
        </p:nvSpPr>
        <p:spPr bwMode="auto">
          <a:xfrm>
            <a:off x="8634413" y="2124075"/>
            <a:ext cx="2238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lang="zh-CN" altLang="en-US" sz="2000" b="1" i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0571" name="Rectangle 3"/>
          <p:cNvSpPr>
            <a:spLocks noChangeArrowheads="1"/>
          </p:cNvSpPr>
          <p:nvPr/>
        </p:nvSpPr>
        <p:spPr bwMode="auto">
          <a:xfrm>
            <a:off x="785813" y="758825"/>
            <a:ext cx="6429375" cy="109855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20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2000" b="1" kern="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kern="0" baseline="-30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merge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);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.falselist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M.quad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 eaLnBrk="1" hangingPunct="1">
              <a:lnSpc>
                <a:spcPct val="80000"/>
              </a:lnSpc>
              <a:buClr>
                <a:schemeClr val="folHlink"/>
              </a:buClr>
              <a:buSzPct val="60000"/>
              <a:defRPr/>
            </a:pP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36" name="Rectangle 48"/>
          <p:cNvSpPr>
            <a:spLocks noChangeArrowheads="1"/>
          </p:cNvSpPr>
          <p:nvPr/>
        </p:nvSpPr>
        <p:spPr bwMode="auto">
          <a:xfrm>
            <a:off x="7516813" y="1368425"/>
            <a:ext cx="5238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</a:t>
            </a:r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37" name="Rectangle 10"/>
          <p:cNvSpPr>
            <a:spLocks noChangeArrowheads="1"/>
          </p:cNvSpPr>
          <p:nvPr/>
        </p:nvSpPr>
        <p:spPr bwMode="auto">
          <a:xfrm>
            <a:off x="1760538" y="4632325"/>
            <a:ext cx="42862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38" name="Line 26"/>
          <p:cNvSpPr>
            <a:spLocks noChangeShapeType="1"/>
          </p:cNvSpPr>
          <p:nvPr/>
        </p:nvSpPr>
        <p:spPr bwMode="auto">
          <a:xfrm>
            <a:off x="5489575" y="3598863"/>
            <a:ext cx="368300" cy="544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39" name="Rectangle 11"/>
          <p:cNvSpPr>
            <a:spLocks noChangeArrowheads="1"/>
          </p:cNvSpPr>
          <p:nvPr/>
        </p:nvSpPr>
        <p:spPr bwMode="auto">
          <a:xfrm>
            <a:off x="5643563" y="3067050"/>
            <a:ext cx="19018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{104}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{103,105}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40" name="Line 12"/>
          <p:cNvSpPr>
            <a:spLocks noChangeShapeType="1"/>
          </p:cNvSpPr>
          <p:nvPr/>
        </p:nvSpPr>
        <p:spPr bwMode="auto">
          <a:xfrm flipH="1">
            <a:off x="4357688" y="3598863"/>
            <a:ext cx="1136650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1" name="Line 13"/>
          <p:cNvSpPr>
            <a:spLocks noChangeShapeType="1"/>
          </p:cNvSpPr>
          <p:nvPr/>
        </p:nvSpPr>
        <p:spPr bwMode="auto">
          <a:xfrm>
            <a:off x="5489575" y="3598863"/>
            <a:ext cx="1439863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2" name="Rectangle 15"/>
          <p:cNvSpPr>
            <a:spLocks noChangeArrowheads="1"/>
          </p:cNvSpPr>
          <p:nvPr/>
        </p:nvSpPr>
        <p:spPr bwMode="auto">
          <a:xfrm>
            <a:off x="7181850" y="3744913"/>
            <a:ext cx="11763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= {104}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{105}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43" name="Rectangle 25"/>
          <p:cNvSpPr>
            <a:spLocks noChangeArrowheads="1"/>
          </p:cNvSpPr>
          <p:nvPr/>
        </p:nvSpPr>
        <p:spPr bwMode="auto">
          <a:xfrm>
            <a:off x="6072188" y="4068763"/>
            <a:ext cx="917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=104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44" name="Line 28"/>
          <p:cNvSpPr>
            <a:spLocks noChangeShapeType="1"/>
          </p:cNvSpPr>
          <p:nvPr/>
        </p:nvSpPr>
        <p:spPr bwMode="auto">
          <a:xfrm flipH="1">
            <a:off x="5437188" y="3640138"/>
            <a:ext cx="52387" cy="973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5" name="Line 30"/>
          <p:cNvSpPr>
            <a:spLocks noChangeShapeType="1"/>
          </p:cNvSpPr>
          <p:nvPr/>
        </p:nvSpPr>
        <p:spPr bwMode="auto">
          <a:xfrm>
            <a:off x="5922963" y="448151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6" name="Line 37"/>
          <p:cNvSpPr>
            <a:spLocks noChangeShapeType="1"/>
          </p:cNvSpPr>
          <p:nvPr/>
        </p:nvSpPr>
        <p:spPr bwMode="auto">
          <a:xfrm>
            <a:off x="7032625" y="4452938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7" name="Line 41"/>
          <p:cNvSpPr>
            <a:spLocks noChangeShapeType="1"/>
          </p:cNvSpPr>
          <p:nvPr/>
        </p:nvSpPr>
        <p:spPr bwMode="auto">
          <a:xfrm flipH="1">
            <a:off x="6705600" y="445611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8" name="Line 42"/>
          <p:cNvSpPr>
            <a:spLocks noChangeShapeType="1"/>
          </p:cNvSpPr>
          <p:nvPr/>
        </p:nvSpPr>
        <p:spPr bwMode="auto">
          <a:xfrm>
            <a:off x="7191375" y="445611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9" name="Rectangle 27"/>
          <p:cNvSpPr>
            <a:spLocks noChangeArrowheads="1"/>
          </p:cNvSpPr>
          <p:nvPr/>
        </p:nvSpPr>
        <p:spPr bwMode="auto">
          <a:xfrm>
            <a:off x="5761038" y="4086225"/>
            <a:ext cx="3778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M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84350" name="Rectangle 27"/>
          <p:cNvSpPr>
            <a:spLocks noChangeArrowheads="1"/>
          </p:cNvSpPr>
          <p:nvPr/>
        </p:nvSpPr>
        <p:spPr bwMode="auto">
          <a:xfrm>
            <a:off x="6907213" y="4087813"/>
            <a:ext cx="3794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84351" name="Rectangle 27"/>
          <p:cNvSpPr>
            <a:spLocks noChangeArrowheads="1"/>
          </p:cNvSpPr>
          <p:nvPr/>
        </p:nvSpPr>
        <p:spPr bwMode="auto">
          <a:xfrm>
            <a:off x="5327650" y="3219450"/>
            <a:ext cx="3794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184352" name="组合 70"/>
          <p:cNvGrpSpPr/>
          <p:nvPr/>
        </p:nvGrpSpPr>
        <p:grpSpPr bwMode="auto">
          <a:xfrm>
            <a:off x="1116013" y="3857625"/>
            <a:ext cx="6667500" cy="1004888"/>
            <a:chOff x="1115616" y="3857635"/>
            <a:chExt cx="6667897" cy="1004879"/>
          </a:xfrm>
        </p:grpSpPr>
        <p:sp>
          <p:nvSpPr>
            <p:cNvPr id="72" name="Rectangle 4"/>
            <p:cNvSpPr>
              <a:spLocks noChangeArrowheads="1"/>
            </p:cNvSpPr>
            <p:nvPr/>
          </p:nvSpPr>
          <p:spPr bwMode="auto">
            <a:xfrm>
              <a:off x="3295383" y="4067183"/>
              <a:ext cx="919218" cy="2905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 =102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61" name="Rectangle 14"/>
            <p:cNvSpPr>
              <a:spLocks noChangeArrowheads="1"/>
            </p:cNvSpPr>
            <p:nvPr/>
          </p:nvSpPr>
          <p:spPr bwMode="auto">
            <a:xfrm>
              <a:off x="4429124" y="3958185"/>
              <a:ext cx="102552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{102}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{103}</a:t>
              </a:r>
              <a:endPara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62" name="Line 24"/>
            <p:cNvSpPr>
              <a:spLocks noChangeShapeType="1"/>
            </p:cNvSpPr>
            <p:nvPr/>
          </p:nvSpPr>
          <p:spPr bwMode="auto">
            <a:xfrm>
              <a:off x="3222625" y="4516438"/>
              <a:ext cx="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63" name="Line 31"/>
            <p:cNvSpPr>
              <a:spLocks noChangeShapeType="1"/>
            </p:cNvSpPr>
            <p:nvPr/>
          </p:nvSpPr>
          <p:spPr bwMode="auto">
            <a:xfrm>
              <a:off x="4254500" y="4452938"/>
              <a:ext cx="1588" cy="18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64" name="Line 35"/>
            <p:cNvSpPr>
              <a:spLocks noChangeShapeType="1"/>
            </p:cNvSpPr>
            <p:nvPr/>
          </p:nvSpPr>
          <p:spPr bwMode="auto">
            <a:xfrm flipH="1">
              <a:off x="3925888" y="445611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65" name="Line 36"/>
            <p:cNvSpPr>
              <a:spLocks noChangeShapeType="1"/>
            </p:cNvSpPr>
            <p:nvPr/>
          </p:nvSpPr>
          <p:spPr bwMode="auto">
            <a:xfrm>
              <a:off x="4411663" y="445611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66" name="Rectangle 27"/>
            <p:cNvSpPr>
              <a:spLocks noChangeArrowheads="1"/>
            </p:cNvSpPr>
            <p:nvPr/>
          </p:nvSpPr>
          <p:spPr bwMode="auto">
            <a:xfrm>
              <a:off x="3006725" y="4084638"/>
              <a:ext cx="3778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M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84367" name="Rectangle 27"/>
            <p:cNvSpPr>
              <a:spLocks noChangeArrowheads="1"/>
            </p:cNvSpPr>
            <p:nvPr/>
          </p:nvSpPr>
          <p:spPr bwMode="auto">
            <a:xfrm>
              <a:off x="4122738" y="4086238"/>
              <a:ext cx="379412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1783993" y="3857635"/>
              <a:ext cx="1116079" cy="4619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8100" rIns="68580" bIns="8100"/>
            <a:lstStyle/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{100}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{101}</a:t>
              </a:r>
              <a:endPara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69" name="Line 9"/>
            <p:cNvSpPr>
              <a:spLocks noChangeShapeType="1"/>
            </p:cNvSpPr>
            <p:nvPr/>
          </p:nvSpPr>
          <p:spPr bwMode="auto">
            <a:xfrm>
              <a:off x="1658541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70" name="Rectangle 10"/>
            <p:cNvSpPr>
              <a:spLocks noChangeArrowheads="1"/>
            </p:cNvSpPr>
            <p:nvPr/>
          </p:nvSpPr>
          <p:spPr bwMode="auto">
            <a:xfrm>
              <a:off x="1544241" y="4632325"/>
              <a:ext cx="428625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71" name="Rectangle 17"/>
            <p:cNvSpPr>
              <a:spLocks noChangeArrowheads="1"/>
            </p:cNvSpPr>
            <p:nvPr/>
          </p:nvSpPr>
          <p:spPr bwMode="auto">
            <a:xfrm>
              <a:off x="1115616" y="462438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72" name="Rectangle 18"/>
            <p:cNvSpPr>
              <a:spLocks noChangeArrowheads="1"/>
            </p:cNvSpPr>
            <p:nvPr/>
          </p:nvSpPr>
          <p:spPr bwMode="auto">
            <a:xfrm>
              <a:off x="1982391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73" name="Line 19"/>
            <p:cNvSpPr>
              <a:spLocks noChangeShapeType="1"/>
            </p:cNvSpPr>
            <p:nvPr/>
          </p:nvSpPr>
          <p:spPr bwMode="auto">
            <a:xfrm flipH="1">
              <a:off x="1331516" y="446246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74" name="Line 20"/>
            <p:cNvSpPr>
              <a:spLocks noChangeShapeType="1"/>
            </p:cNvSpPr>
            <p:nvPr/>
          </p:nvSpPr>
          <p:spPr bwMode="auto">
            <a:xfrm>
              <a:off x="1817291" y="446246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75" name="Rectangle 21"/>
            <p:cNvSpPr>
              <a:spLocks noChangeArrowheads="1"/>
            </p:cNvSpPr>
            <p:nvPr/>
          </p:nvSpPr>
          <p:spPr bwMode="auto">
            <a:xfrm>
              <a:off x="2627313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76" name="Rectangle 32"/>
            <p:cNvSpPr>
              <a:spLocks noChangeArrowheads="1"/>
            </p:cNvSpPr>
            <p:nvPr/>
          </p:nvSpPr>
          <p:spPr bwMode="auto">
            <a:xfrm>
              <a:off x="4140200" y="462438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77" name="Rectangle 33"/>
            <p:cNvSpPr>
              <a:spLocks noChangeArrowheads="1"/>
            </p:cNvSpPr>
            <p:nvPr/>
          </p:nvSpPr>
          <p:spPr bwMode="auto">
            <a:xfrm>
              <a:off x="3709988" y="461803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78" name="Rectangle 34"/>
            <p:cNvSpPr>
              <a:spLocks noChangeArrowheads="1"/>
            </p:cNvSpPr>
            <p:nvPr/>
          </p:nvSpPr>
          <p:spPr bwMode="auto">
            <a:xfrm>
              <a:off x="457835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79" name="Rectangle 38"/>
            <p:cNvSpPr>
              <a:spLocks noChangeArrowheads="1"/>
            </p:cNvSpPr>
            <p:nvPr/>
          </p:nvSpPr>
          <p:spPr bwMode="auto">
            <a:xfrm>
              <a:off x="6918325" y="462438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80" name="Rectangle 39"/>
            <p:cNvSpPr>
              <a:spLocks noChangeArrowheads="1"/>
            </p:cNvSpPr>
            <p:nvPr/>
          </p:nvSpPr>
          <p:spPr bwMode="auto">
            <a:xfrm>
              <a:off x="648970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81" name="Rectangle 40"/>
            <p:cNvSpPr>
              <a:spLocks noChangeArrowheads="1"/>
            </p:cNvSpPr>
            <p:nvPr/>
          </p:nvSpPr>
          <p:spPr bwMode="auto">
            <a:xfrm>
              <a:off x="7356475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82" name="Rectangle 27"/>
            <p:cNvSpPr>
              <a:spLocks noChangeArrowheads="1"/>
            </p:cNvSpPr>
            <p:nvPr/>
          </p:nvSpPr>
          <p:spPr bwMode="auto">
            <a:xfrm>
              <a:off x="5057775" y="4624388"/>
              <a:ext cx="779347" cy="238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83" name="Rectangle 27"/>
            <p:cNvSpPr>
              <a:spLocks noChangeArrowheads="1"/>
            </p:cNvSpPr>
            <p:nvPr/>
          </p:nvSpPr>
          <p:spPr bwMode="auto">
            <a:xfrm>
              <a:off x="1493441" y="4030663"/>
              <a:ext cx="37941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4353" name="Rectangle 44"/>
          <p:cNvSpPr>
            <a:spLocks noChangeArrowheads="1"/>
          </p:cNvSpPr>
          <p:nvPr/>
        </p:nvSpPr>
        <p:spPr bwMode="auto">
          <a:xfrm>
            <a:off x="5837238" y="2000250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54" name="Rectangle 44"/>
          <p:cNvSpPr>
            <a:spLocks noChangeArrowheads="1"/>
          </p:cNvSpPr>
          <p:nvPr/>
        </p:nvSpPr>
        <p:spPr bwMode="auto">
          <a:xfrm>
            <a:off x="5837238" y="1376363"/>
            <a:ext cx="25923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55" name="Rectangle 44"/>
          <p:cNvSpPr>
            <a:spLocks noChangeArrowheads="1"/>
          </p:cNvSpPr>
          <p:nvPr/>
        </p:nvSpPr>
        <p:spPr bwMode="auto">
          <a:xfrm>
            <a:off x="5837238" y="714375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a&lt;b goto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5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57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02" name="五边形 101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4359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0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0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0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0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0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0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0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0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0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0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0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0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0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0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0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0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0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0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61" grpId="0"/>
      <p:bldP spid="320562" grpId="0"/>
      <p:bldP spid="320566" grpId="0"/>
      <p:bldP spid="32056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内容占位符 2"/>
          <p:cNvSpPr>
            <a:spLocks noGrp="1"/>
          </p:cNvSpPr>
          <p:nvPr>
            <p:ph idx="1"/>
          </p:nvPr>
        </p:nvSpPr>
        <p:spPr>
          <a:xfrm>
            <a:off x="430213" y="774700"/>
            <a:ext cx="8070850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文法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baseline="-30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400" b="1" baseline="-3000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;	   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8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 | if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8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 | while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综合属性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  <a:p>
            <a:pPr lvl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 i="1">
                <a:solidFill>
                  <a:schemeClr val="tx1"/>
                </a:solidFill>
              </a:rPr>
              <a:t>S.next1ist</a:t>
            </a:r>
            <a:r>
              <a:rPr lang="zh-CN" altLang="en-US" sz="2400" b="1">
                <a:solidFill>
                  <a:schemeClr val="tx1"/>
                </a:solidFill>
              </a:rPr>
              <a:t>：指向一个包含跳转指令的列表，这些指令最终获得的目标标号就是按照运行顺序紧跟在</a:t>
            </a:r>
            <a:r>
              <a:rPr lang="en-US" altLang="zh-CN" sz="2400" b="1">
                <a:solidFill>
                  <a:schemeClr val="tx1"/>
                </a:solidFill>
              </a:rPr>
              <a:t>S</a:t>
            </a:r>
            <a:r>
              <a:rPr lang="zh-CN" altLang="en-US" sz="2400" b="1">
                <a:solidFill>
                  <a:schemeClr val="tx1"/>
                </a:solidFill>
              </a:rPr>
              <a:t>代码之后的指令的标号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9830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控制流语句的回填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/>
          <a:lstStyle/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基本类型是类型表达式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可以为类型表达式命名，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类型名</a:t>
            </a: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也是类型表达式</a:t>
            </a:r>
            <a:endParaRPr lang="zh-CN" altLang="en-US" sz="2400" b="1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类型构造符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 constructor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作用于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类型表达式</a:t>
            </a:r>
            <a:r>
              <a:rPr lang="zh-CN" altLang="en-US" sz="2400" b="1" dirty="0"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4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  <a:cs typeface="Times New Roman" panose="02020603050405020304" pitchFamily="18" charset="0"/>
              </a:rPr>
              <a:t>构成新的类型表达式</a:t>
            </a:r>
            <a:endParaRPr kumimoji="1" lang="zh-CN" altLang="en-US" sz="24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54710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数组构造符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 </a:t>
            </a:r>
            <a:endParaRPr kumimoji="1" lang="en-US" altLang="zh-CN" sz="2000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4075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指针构造符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854075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笛卡尔乘积构造符</a:t>
            </a:r>
            <a:r>
              <a:rPr kumimoji="1" lang="zh-CN" altLang="en-US" sz="20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kumimoji="1" lang="en-US" altLang="zh-CN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854075" lvl="2" indent="-227330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函数构造符</a:t>
            </a:r>
            <a:r>
              <a:rPr kumimoji="1" lang="zh-CN" altLang="en-US" sz="20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endParaRPr kumimoji="1" lang="en-US" altLang="zh-CN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54075" lvl="2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记录构造符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record</a:t>
            </a:r>
            <a:endParaRPr kumimoji="1" lang="en-US" altLang="zh-CN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141730" lvl="3" indent="-22733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若有标识符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与类型表达式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 则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914400" lvl="3" indent="0" eaLnBrk="1" hangingPunct="1">
              <a:lnSpc>
                <a:spcPts val="2500"/>
              </a:lnSpc>
              <a:spcBef>
                <a:spcPct val="20000"/>
              </a:spcBef>
              <a:buSzPct val="100000"/>
              <a:defRPr/>
            </a:pPr>
            <a:r>
              <a:rPr kumimoji="1"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kumimoji="1"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record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( 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N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N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))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是一个类型表达式 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54075" lvl="2" indent="-227330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kumimoji="1" lang="zh-CN" altLang="en-US" sz="16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5310" lvl="1" indent="-272415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16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787400" y="785813"/>
            <a:ext cx="5927725" cy="3225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S.nextlist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merge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.nextlist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M.quad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kern="0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sp>
        <p:nvSpPr>
          <p:cNvPr id="188420" name="Rectangle 2"/>
          <p:cNvSpPr>
            <a:spLocks noChangeArrowheads="1"/>
          </p:cNvSpPr>
          <p:nvPr/>
        </p:nvSpPr>
        <p:spPr bwMode="auto">
          <a:xfrm>
            <a:off x="2006600" y="160338"/>
            <a:ext cx="5845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00" b="1" baseline="-300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组合 4"/>
          <p:cNvGrpSpPr/>
          <p:nvPr/>
        </p:nvGrpSpPr>
        <p:grpSpPr bwMode="auto">
          <a:xfrm>
            <a:off x="4765675" y="3449638"/>
            <a:ext cx="1227138" cy="376237"/>
            <a:chOff x="4765800" y="3220195"/>
            <a:chExt cx="1227138" cy="376237"/>
          </a:xfrm>
        </p:grpSpPr>
        <p:sp>
          <p:nvSpPr>
            <p:cNvPr id="101400" name="Line 26"/>
            <p:cNvSpPr>
              <a:spLocks noChangeShapeType="1"/>
            </p:cNvSpPr>
            <p:nvPr/>
          </p:nvSpPr>
          <p:spPr bwMode="auto">
            <a:xfrm>
              <a:off x="5097588" y="3291632"/>
              <a:ext cx="64770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55" name="Text Box 27"/>
            <p:cNvSpPr txBox="1">
              <a:spLocks noChangeArrowheads="1"/>
            </p:cNvSpPr>
            <p:nvPr/>
          </p:nvSpPr>
          <p:spPr bwMode="auto">
            <a:xfrm>
              <a:off x="4765800" y="3220195"/>
              <a:ext cx="1227138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M.quad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4559300" y="2138363"/>
            <a:ext cx="4227513" cy="2627312"/>
            <a:chOff x="4559300" y="1909763"/>
            <a:chExt cx="4227513" cy="2627312"/>
          </a:xfrm>
        </p:grpSpPr>
        <p:sp>
          <p:nvSpPr>
            <p:cNvPr id="101383" name="Line 8"/>
            <p:cNvSpPr>
              <a:spLocks noChangeShapeType="1"/>
            </p:cNvSpPr>
            <p:nvPr/>
          </p:nvSpPr>
          <p:spPr bwMode="auto">
            <a:xfrm flipV="1">
              <a:off x="8388350" y="2571750"/>
              <a:ext cx="0" cy="1512888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84" name="Line 10"/>
            <p:cNvSpPr>
              <a:spLocks noChangeShapeType="1"/>
            </p:cNvSpPr>
            <p:nvPr/>
          </p:nvSpPr>
          <p:spPr bwMode="auto">
            <a:xfrm rot="16200000">
              <a:off x="5557838" y="2959100"/>
              <a:ext cx="0" cy="37782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39" name="Text Box 11"/>
            <p:cNvSpPr txBox="1">
              <a:spLocks noChangeArrowheads="1"/>
            </p:cNvSpPr>
            <p:nvPr/>
          </p:nvSpPr>
          <p:spPr bwMode="auto">
            <a:xfrm>
              <a:off x="6338888" y="1909763"/>
              <a:ext cx="379412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4559300" y="2195513"/>
              <a:ext cx="1370013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B.truelist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7286625" y="2195513"/>
              <a:ext cx="1500188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6916738" y="4160838"/>
              <a:ext cx="1441450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7215188" y="3338513"/>
              <a:ext cx="1358900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auto">
            <a:xfrm>
              <a:off x="6126163" y="2714625"/>
              <a:ext cx="809625" cy="376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91" name="Line 18"/>
            <p:cNvSpPr>
              <a:spLocks noChangeShapeType="1"/>
            </p:cNvSpPr>
            <p:nvPr/>
          </p:nvSpPr>
          <p:spPr bwMode="auto">
            <a:xfrm flipV="1">
              <a:off x="5362575" y="2573338"/>
              <a:ext cx="7938" cy="57467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2" name="Line 19"/>
            <p:cNvSpPr>
              <a:spLocks noChangeShapeType="1"/>
            </p:cNvSpPr>
            <p:nvPr/>
          </p:nvSpPr>
          <p:spPr bwMode="auto">
            <a:xfrm>
              <a:off x="5370513" y="2573338"/>
              <a:ext cx="48260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3" name="Line 20"/>
            <p:cNvSpPr>
              <a:spLocks noChangeShapeType="1"/>
            </p:cNvSpPr>
            <p:nvPr/>
          </p:nvSpPr>
          <p:spPr bwMode="auto">
            <a:xfrm>
              <a:off x="6916738" y="4103688"/>
              <a:ext cx="15827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4" name="Line 21"/>
            <p:cNvSpPr>
              <a:spLocks noChangeShapeType="1"/>
            </p:cNvSpPr>
            <p:nvPr/>
          </p:nvSpPr>
          <p:spPr bwMode="auto">
            <a:xfrm>
              <a:off x="7097713" y="3727450"/>
              <a:ext cx="7016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5" name="Line 22"/>
            <p:cNvSpPr>
              <a:spLocks noChangeShapeType="1"/>
            </p:cNvSpPr>
            <p:nvPr/>
          </p:nvSpPr>
          <p:spPr bwMode="auto">
            <a:xfrm flipH="1">
              <a:off x="7797800" y="3727450"/>
              <a:ext cx="0" cy="35877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7" name="Line 31"/>
            <p:cNvSpPr>
              <a:spLocks noChangeShapeType="1"/>
            </p:cNvSpPr>
            <p:nvPr/>
          </p:nvSpPr>
          <p:spPr bwMode="auto">
            <a:xfrm>
              <a:off x="7204075" y="2571750"/>
              <a:ext cx="11842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5745163" y="2270125"/>
              <a:ext cx="1458912" cy="3762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34" name="Text Box 6"/>
            <p:cNvSpPr txBox="1">
              <a:spLocks noChangeArrowheads="1"/>
            </p:cNvSpPr>
            <p:nvPr/>
          </p:nvSpPr>
          <p:spPr bwMode="auto">
            <a:xfrm>
              <a:off x="5746750" y="3071813"/>
              <a:ext cx="1458913" cy="723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fontAlgn="ctr" hangingPunct="1">
                <a:lnSpc>
                  <a:spcPts val="6000"/>
                </a:lnSpc>
                <a:spcBef>
                  <a:spcPct val="50000"/>
                </a:spcBef>
                <a:defRPr/>
              </a:pP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000750" y="3152775"/>
            <a:ext cx="960438" cy="746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ctr" hangingPunct="1">
              <a:lnSpc>
                <a:spcPts val="60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endParaRPr lang="en-US" altLang="zh-CN" sz="20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4275137" cy="3663950"/>
          </a:xfrm>
        </p:spPr>
        <p:txBody>
          <a:bodyPr/>
          <a:lstStyle/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merge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merge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                                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l-GR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makelist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nextquad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); 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_’);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kern="0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S</a:t>
            </a:r>
            <a:r>
              <a:rPr lang="en-US" altLang="zh-CN" sz="2500" kern="0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grpSp>
        <p:nvGrpSpPr>
          <p:cNvPr id="190468" name="组合 6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90505" name="五边形 40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0506" name="五边形 8"/>
            <p:cNvSpPr>
              <a:spLocks noChangeArrowheads="1"/>
            </p:cNvSpPr>
            <p:nvPr/>
          </p:nvSpPr>
          <p:spPr bwMode="auto">
            <a:xfrm>
              <a:off x="-786" y="196677"/>
              <a:ext cx="756363" cy="89266"/>
            </a:xfrm>
            <a:prstGeom prst="homePlate">
              <a:avLst>
                <a:gd name="adj" fmla="val 49976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组合 4"/>
          <p:cNvGrpSpPr/>
          <p:nvPr/>
        </p:nvGrpSpPr>
        <p:grpSpPr bwMode="auto">
          <a:xfrm>
            <a:off x="5076825" y="2068513"/>
            <a:ext cx="1685925" cy="2098675"/>
            <a:chOff x="5076056" y="1491630"/>
            <a:chExt cx="1686694" cy="2099295"/>
          </a:xfrm>
        </p:grpSpPr>
        <p:sp>
          <p:nvSpPr>
            <p:cNvPr id="93" name="Text Box 21"/>
            <p:cNvSpPr txBox="1">
              <a:spLocks noChangeArrowheads="1"/>
            </p:cNvSpPr>
            <p:nvPr/>
          </p:nvSpPr>
          <p:spPr bwMode="auto">
            <a:xfrm>
              <a:off x="5076056" y="1491630"/>
              <a:ext cx="1205463" cy="3763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.quad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32" name="Line 39"/>
            <p:cNvSpPr>
              <a:spLocks noChangeShapeType="1"/>
            </p:cNvSpPr>
            <p:nvPr/>
          </p:nvSpPr>
          <p:spPr bwMode="auto">
            <a:xfrm rot="10800000" flipH="1">
              <a:off x="6114755" y="1707594"/>
              <a:ext cx="64799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Text Box 40"/>
            <p:cNvSpPr txBox="1">
              <a:spLocks noChangeArrowheads="1"/>
            </p:cNvSpPr>
            <p:nvPr/>
          </p:nvSpPr>
          <p:spPr bwMode="auto">
            <a:xfrm>
              <a:off x="5380995" y="3214576"/>
              <a:ext cx="1167345" cy="3763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.quad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34" name="Line 41"/>
            <p:cNvSpPr>
              <a:spLocks noChangeShapeType="1"/>
            </p:cNvSpPr>
            <p:nvPr/>
          </p:nvSpPr>
          <p:spPr bwMode="auto">
            <a:xfrm rot="10800000" flipH="1">
              <a:off x="6384753" y="3465475"/>
              <a:ext cx="37799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0" name="Text Box 42"/>
          <p:cNvSpPr txBox="1">
            <a:spLocks noChangeArrowheads="1"/>
          </p:cNvSpPr>
          <p:nvPr/>
        </p:nvSpPr>
        <p:spPr bwMode="auto">
          <a:xfrm>
            <a:off x="5534025" y="3059113"/>
            <a:ext cx="1282700" cy="376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N.nextlist</a:t>
            </a:r>
            <a:endParaRPr lang="en-US" altLang="zh-CN" sz="20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2"/>
          <p:cNvGrpSpPr/>
          <p:nvPr/>
        </p:nvGrpSpPr>
        <p:grpSpPr bwMode="auto">
          <a:xfrm>
            <a:off x="5076825" y="1131888"/>
            <a:ext cx="3924300" cy="4032250"/>
            <a:chOff x="5076825" y="555526"/>
            <a:chExt cx="3924300" cy="4032452"/>
          </a:xfrm>
        </p:grpSpPr>
        <p:sp>
          <p:nvSpPr>
            <p:cNvPr id="102406" name="Line 8"/>
            <p:cNvSpPr>
              <a:spLocks noChangeShapeType="1"/>
            </p:cNvSpPr>
            <p:nvPr/>
          </p:nvSpPr>
          <p:spPr bwMode="auto">
            <a:xfrm flipV="1">
              <a:off x="5356225" y="3033737"/>
              <a:ext cx="0" cy="116528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07" name="Line 9"/>
            <p:cNvSpPr>
              <a:spLocks noChangeShapeType="1"/>
            </p:cNvSpPr>
            <p:nvPr/>
          </p:nvSpPr>
          <p:spPr bwMode="auto">
            <a:xfrm flipH="1">
              <a:off x="7627938" y="1276287"/>
              <a:ext cx="487362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08" name="Line 10"/>
            <p:cNvSpPr>
              <a:spLocks noChangeShapeType="1"/>
            </p:cNvSpPr>
            <p:nvPr/>
          </p:nvSpPr>
          <p:spPr bwMode="auto">
            <a:xfrm rot="16200000">
              <a:off x="6492875" y="1346154"/>
              <a:ext cx="0" cy="53975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7143750" y="555526"/>
              <a:ext cx="379413" cy="3762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5572125" y="895268"/>
              <a:ext cx="1189038" cy="3762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B.truelist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13"/>
            <p:cNvSpPr txBox="1">
              <a:spLocks noChangeArrowheads="1"/>
            </p:cNvSpPr>
            <p:nvPr/>
          </p:nvSpPr>
          <p:spPr bwMode="auto">
            <a:xfrm>
              <a:off x="7681913" y="912731"/>
              <a:ext cx="1319212" cy="3762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14"/>
            <p:cNvSpPr txBox="1">
              <a:spLocks noChangeArrowheads="1"/>
            </p:cNvSpPr>
            <p:nvPr/>
          </p:nvSpPr>
          <p:spPr bwMode="auto">
            <a:xfrm>
              <a:off x="5754688" y="4210134"/>
              <a:ext cx="1389062" cy="3778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15"/>
            <p:cNvSpPr txBox="1">
              <a:spLocks noChangeArrowheads="1"/>
            </p:cNvSpPr>
            <p:nvPr/>
          </p:nvSpPr>
          <p:spPr bwMode="auto">
            <a:xfrm>
              <a:off x="5357813" y="1962121"/>
              <a:ext cx="1349375" cy="3778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16"/>
            <p:cNvSpPr txBox="1">
              <a:spLocks noChangeArrowheads="1"/>
            </p:cNvSpPr>
            <p:nvPr/>
          </p:nvSpPr>
          <p:spPr bwMode="auto">
            <a:xfrm>
              <a:off x="6929438" y="1252473"/>
              <a:ext cx="735012" cy="3762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15" name="Line 17"/>
            <p:cNvSpPr>
              <a:spLocks noChangeShapeType="1"/>
            </p:cNvSpPr>
            <p:nvPr/>
          </p:nvSpPr>
          <p:spPr bwMode="auto">
            <a:xfrm>
              <a:off x="5791200" y="4011686"/>
              <a:ext cx="11334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16" name="Line 19"/>
            <p:cNvSpPr>
              <a:spLocks noChangeShapeType="1"/>
            </p:cNvSpPr>
            <p:nvPr/>
          </p:nvSpPr>
          <p:spPr bwMode="auto">
            <a:xfrm>
              <a:off x="6438900" y="3195670"/>
              <a:ext cx="0" cy="16193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17" name="Line 20"/>
            <p:cNvSpPr>
              <a:spLocks noChangeShapeType="1"/>
            </p:cNvSpPr>
            <p:nvPr/>
          </p:nvSpPr>
          <p:spPr bwMode="auto">
            <a:xfrm>
              <a:off x="5076825" y="4227597"/>
              <a:ext cx="1471613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19" name="Line 23"/>
            <p:cNvSpPr>
              <a:spLocks noChangeShapeType="1"/>
            </p:cNvSpPr>
            <p:nvPr/>
          </p:nvSpPr>
          <p:spPr bwMode="auto">
            <a:xfrm flipV="1">
              <a:off x="6223000" y="1235010"/>
              <a:ext cx="0" cy="381019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0" name="Line 24"/>
            <p:cNvSpPr>
              <a:spLocks noChangeShapeType="1"/>
            </p:cNvSpPr>
            <p:nvPr/>
          </p:nvSpPr>
          <p:spPr bwMode="auto">
            <a:xfrm>
              <a:off x="6223000" y="1236597"/>
              <a:ext cx="649288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Text Box 28"/>
            <p:cNvSpPr txBox="1">
              <a:spLocks noChangeArrowheads="1"/>
            </p:cNvSpPr>
            <p:nvPr/>
          </p:nvSpPr>
          <p:spPr bwMode="auto">
            <a:xfrm>
              <a:off x="6929438" y="2840052"/>
              <a:ext cx="539750" cy="3762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24" name="Line 30"/>
            <p:cNvSpPr>
              <a:spLocks noChangeShapeType="1"/>
            </p:cNvSpPr>
            <p:nvPr/>
          </p:nvSpPr>
          <p:spPr bwMode="auto">
            <a:xfrm>
              <a:off x="5795963" y="4010099"/>
              <a:ext cx="0" cy="217498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5" name="Line 31"/>
            <p:cNvSpPr>
              <a:spLocks noChangeShapeType="1"/>
            </p:cNvSpPr>
            <p:nvPr/>
          </p:nvSpPr>
          <p:spPr bwMode="auto">
            <a:xfrm>
              <a:off x="6438900" y="3195670"/>
              <a:ext cx="1674813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6" name="Line 32"/>
            <p:cNvSpPr>
              <a:spLocks noChangeShapeType="1"/>
            </p:cNvSpPr>
            <p:nvPr/>
          </p:nvSpPr>
          <p:spPr bwMode="auto">
            <a:xfrm>
              <a:off x="8113713" y="1271524"/>
              <a:ext cx="0" cy="1924146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7" name="Line 34"/>
            <p:cNvSpPr>
              <a:spLocks noChangeShapeType="1"/>
            </p:cNvSpPr>
            <p:nvPr/>
          </p:nvSpPr>
          <p:spPr bwMode="auto">
            <a:xfrm>
              <a:off x="5143500" y="3033737"/>
              <a:ext cx="97155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8" name="Line 35"/>
            <p:cNvSpPr>
              <a:spLocks noChangeShapeType="1"/>
            </p:cNvSpPr>
            <p:nvPr/>
          </p:nvSpPr>
          <p:spPr bwMode="auto">
            <a:xfrm flipH="1">
              <a:off x="5500688" y="2817826"/>
              <a:ext cx="13160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9" name="Line 36"/>
            <p:cNvSpPr>
              <a:spLocks noChangeShapeType="1"/>
            </p:cNvSpPr>
            <p:nvPr/>
          </p:nvSpPr>
          <p:spPr bwMode="auto">
            <a:xfrm>
              <a:off x="5508625" y="2817826"/>
              <a:ext cx="0" cy="217499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30" name="Line 37"/>
            <p:cNvSpPr>
              <a:spLocks noChangeShapeType="1"/>
            </p:cNvSpPr>
            <p:nvPr/>
          </p:nvSpPr>
          <p:spPr bwMode="auto">
            <a:xfrm flipH="1">
              <a:off x="5292725" y="2332027"/>
              <a:ext cx="0" cy="70171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31" name="Line 38"/>
            <p:cNvSpPr>
              <a:spLocks noChangeShapeType="1"/>
            </p:cNvSpPr>
            <p:nvPr/>
          </p:nvSpPr>
          <p:spPr bwMode="auto">
            <a:xfrm>
              <a:off x="5292725" y="2308214"/>
              <a:ext cx="163195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36" name="Line 46"/>
            <p:cNvSpPr>
              <a:spLocks noChangeShapeType="1"/>
            </p:cNvSpPr>
            <p:nvPr/>
          </p:nvSpPr>
          <p:spPr bwMode="auto">
            <a:xfrm>
              <a:off x="6438900" y="3357603"/>
              <a:ext cx="32385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Text Box 5"/>
            <p:cNvSpPr txBox="1">
              <a:spLocks noChangeArrowheads="1"/>
            </p:cNvSpPr>
            <p:nvPr/>
          </p:nvSpPr>
          <p:spPr bwMode="auto">
            <a:xfrm>
              <a:off x="6761163" y="954008"/>
              <a:ext cx="920750" cy="3762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Text Box 27"/>
            <p:cNvSpPr txBox="1">
              <a:spLocks noChangeArrowheads="1"/>
            </p:cNvSpPr>
            <p:nvPr/>
          </p:nvSpPr>
          <p:spPr bwMode="auto">
            <a:xfrm>
              <a:off x="6762750" y="2533650"/>
              <a:ext cx="920750" cy="3778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-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6"/>
            <p:cNvSpPr txBox="1">
              <a:spLocks noChangeArrowheads="1"/>
            </p:cNvSpPr>
            <p:nvPr/>
          </p:nvSpPr>
          <p:spPr bwMode="auto">
            <a:xfrm>
              <a:off x="6762750" y="1563638"/>
              <a:ext cx="920750" cy="8779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200"/>
                </a:lnSpc>
                <a:spcBef>
                  <a:spcPct val="50000"/>
                </a:spcBef>
                <a:defRPr/>
              </a:pP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200"/>
                </a:lnSpc>
                <a:spcBef>
                  <a:spcPct val="50000"/>
                </a:spcBef>
                <a:defRPr/>
              </a:pP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26"/>
            <p:cNvSpPr txBox="1">
              <a:spLocks noChangeArrowheads="1"/>
            </p:cNvSpPr>
            <p:nvPr/>
          </p:nvSpPr>
          <p:spPr bwMode="auto">
            <a:xfrm>
              <a:off x="6762750" y="3303626"/>
              <a:ext cx="920750" cy="7620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 altLang="zh-CN" sz="600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600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5429250" y="3635430"/>
              <a:ext cx="1317625" cy="3762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915816" y="803488"/>
            <a:ext cx="341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4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715963" y="846138"/>
            <a:ext cx="5927725" cy="3225800"/>
          </a:xfrm>
        </p:spPr>
        <p:txBody>
          <a:bodyPr/>
          <a:lstStyle/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while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kern="0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grpSp>
        <p:nvGrpSpPr>
          <p:cNvPr id="3" name="组合 4"/>
          <p:cNvGrpSpPr/>
          <p:nvPr/>
        </p:nvGrpSpPr>
        <p:grpSpPr bwMode="auto">
          <a:xfrm>
            <a:off x="5121275" y="2427288"/>
            <a:ext cx="1038225" cy="376237"/>
            <a:chOff x="5121524" y="2427734"/>
            <a:chExt cx="1037976" cy="376237"/>
          </a:xfrm>
        </p:grpSpPr>
        <p:sp>
          <p:nvSpPr>
            <p:cNvPr id="101405" name="Text Box 29"/>
            <p:cNvSpPr txBox="1">
              <a:spLocks noChangeArrowheads="1"/>
            </p:cNvSpPr>
            <p:nvPr/>
          </p:nvSpPr>
          <p:spPr bwMode="auto">
            <a:xfrm>
              <a:off x="5121524" y="2427734"/>
              <a:ext cx="1037976" cy="376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.quad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447" name="Line 39"/>
            <p:cNvSpPr>
              <a:spLocks noChangeShapeType="1"/>
            </p:cNvSpPr>
            <p:nvPr/>
          </p:nvSpPr>
          <p:spPr bwMode="auto">
            <a:xfrm rot="10800000" flipH="1">
              <a:off x="5457993" y="2499171"/>
              <a:ext cx="64754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4572000" y="1274763"/>
            <a:ext cx="4579938" cy="3116262"/>
            <a:chOff x="4572000" y="1274763"/>
            <a:chExt cx="4579938" cy="3117055"/>
          </a:xfrm>
        </p:grpSpPr>
        <p:sp>
          <p:nvSpPr>
            <p:cNvPr id="103429" name="Line 9"/>
            <p:cNvSpPr>
              <a:spLocks noChangeShapeType="1"/>
            </p:cNvSpPr>
            <p:nvPr/>
          </p:nvSpPr>
          <p:spPr bwMode="auto">
            <a:xfrm flipH="1">
              <a:off x="7508875" y="1928979"/>
              <a:ext cx="323850" cy="158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30" name="Line 10"/>
            <p:cNvSpPr>
              <a:spLocks noChangeShapeType="1"/>
            </p:cNvSpPr>
            <p:nvPr/>
          </p:nvSpPr>
          <p:spPr bwMode="auto">
            <a:xfrm flipH="1" flipV="1">
              <a:off x="6926263" y="3999606"/>
              <a:ext cx="14890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31" name="Line 12"/>
            <p:cNvSpPr>
              <a:spLocks noChangeShapeType="1"/>
            </p:cNvSpPr>
            <p:nvPr/>
          </p:nvSpPr>
          <p:spPr bwMode="auto">
            <a:xfrm>
              <a:off x="4646613" y="1654272"/>
              <a:ext cx="151288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6483350" y="1274763"/>
              <a:ext cx="809625" cy="3763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while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4929188" y="1622513"/>
              <a:ext cx="1228725" cy="3763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B.truelist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92" name="Text Box 16"/>
            <p:cNvSpPr txBox="1">
              <a:spLocks noChangeArrowheads="1"/>
            </p:cNvSpPr>
            <p:nvPr/>
          </p:nvSpPr>
          <p:spPr bwMode="auto">
            <a:xfrm>
              <a:off x="7643813" y="1571701"/>
              <a:ext cx="1508125" cy="3763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7040563" y="4015485"/>
              <a:ext cx="1206500" cy="3763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4859338" y="2859491"/>
              <a:ext cx="1295400" cy="3763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baseline="30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95" name="Text Box 19"/>
            <p:cNvSpPr txBox="1">
              <a:spLocks noChangeArrowheads="1"/>
            </p:cNvSpPr>
            <p:nvPr/>
          </p:nvSpPr>
          <p:spPr bwMode="auto">
            <a:xfrm>
              <a:off x="6710363" y="1981380"/>
              <a:ext cx="433387" cy="3763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do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439" name="Line 20"/>
            <p:cNvSpPr>
              <a:spLocks noChangeShapeType="1"/>
            </p:cNvSpPr>
            <p:nvPr/>
          </p:nvSpPr>
          <p:spPr bwMode="auto">
            <a:xfrm flipV="1">
              <a:off x="4929188" y="3219945"/>
              <a:ext cx="120808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0" name="Line 21"/>
            <p:cNvSpPr>
              <a:spLocks noChangeShapeType="1"/>
            </p:cNvSpPr>
            <p:nvPr/>
          </p:nvSpPr>
          <p:spPr bwMode="auto">
            <a:xfrm flipV="1">
              <a:off x="5511800" y="1928979"/>
              <a:ext cx="0" cy="43191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1" name="Line 22"/>
            <p:cNvSpPr>
              <a:spLocks noChangeShapeType="1"/>
            </p:cNvSpPr>
            <p:nvPr/>
          </p:nvSpPr>
          <p:spPr bwMode="auto">
            <a:xfrm>
              <a:off x="5511800" y="1924215"/>
              <a:ext cx="7016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2" name="Line 25"/>
            <p:cNvSpPr>
              <a:spLocks noChangeShapeType="1"/>
            </p:cNvSpPr>
            <p:nvPr/>
          </p:nvSpPr>
          <p:spPr bwMode="auto">
            <a:xfrm flipH="1">
              <a:off x="4808538" y="3651855"/>
              <a:ext cx="14573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3" name="Line 26"/>
            <p:cNvSpPr>
              <a:spLocks noChangeShapeType="1"/>
            </p:cNvSpPr>
            <p:nvPr/>
          </p:nvSpPr>
          <p:spPr bwMode="auto">
            <a:xfrm flipH="1" flipV="1">
              <a:off x="4808538" y="1654272"/>
              <a:ext cx="0" cy="199440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4" name="Line 28"/>
            <p:cNvSpPr>
              <a:spLocks noChangeShapeType="1"/>
            </p:cNvSpPr>
            <p:nvPr/>
          </p:nvSpPr>
          <p:spPr bwMode="auto">
            <a:xfrm flipV="1">
              <a:off x="4940300" y="1654272"/>
              <a:ext cx="0" cy="156567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6" name="Line 33"/>
            <p:cNvSpPr>
              <a:spLocks noChangeShapeType="1"/>
            </p:cNvSpPr>
            <p:nvPr/>
          </p:nvSpPr>
          <p:spPr bwMode="auto">
            <a:xfrm>
              <a:off x="5511800" y="2360889"/>
              <a:ext cx="5937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81" name="Text Box 5"/>
            <p:cNvSpPr txBox="1">
              <a:spLocks noChangeArrowheads="1"/>
            </p:cNvSpPr>
            <p:nvPr/>
          </p:nvSpPr>
          <p:spPr bwMode="auto">
            <a:xfrm>
              <a:off x="6159500" y="1620926"/>
              <a:ext cx="1458913" cy="3763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382" name="Text Box 6"/>
            <p:cNvSpPr txBox="1">
              <a:spLocks noChangeArrowheads="1"/>
            </p:cNvSpPr>
            <p:nvPr/>
          </p:nvSpPr>
          <p:spPr bwMode="auto">
            <a:xfrm>
              <a:off x="6159500" y="2306901"/>
              <a:ext cx="1458913" cy="9495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 altLang="zh-CN" sz="600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endParaRPr lang="en-US" altLang="zh-CN" sz="800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400" name="Text Box 24"/>
            <p:cNvSpPr txBox="1">
              <a:spLocks noChangeArrowheads="1"/>
            </p:cNvSpPr>
            <p:nvPr/>
          </p:nvSpPr>
          <p:spPr bwMode="auto">
            <a:xfrm>
              <a:off x="6159500" y="3420021"/>
              <a:ext cx="1555750" cy="3763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.quad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451" name="Line 21"/>
            <p:cNvSpPr>
              <a:spLocks noChangeShapeType="1"/>
            </p:cNvSpPr>
            <p:nvPr/>
          </p:nvSpPr>
          <p:spPr bwMode="auto">
            <a:xfrm flipV="1">
              <a:off x="7832725" y="1924215"/>
              <a:ext cx="0" cy="2008699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572000" y="1274763"/>
              <a:ext cx="1533525" cy="3763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.quad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787400" y="774700"/>
            <a:ext cx="5927725" cy="3225800"/>
          </a:xfrm>
        </p:spPr>
        <p:txBody>
          <a:bodyPr/>
          <a:lstStyle/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.nextlist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S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4"/>
          <p:cNvGrpSpPr/>
          <p:nvPr/>
        </p:nvGrpSpPr>
        <p:grpSpPr bwMode="auto">
          <a:xfrm>
            <a:off x="4546600" y="3665538"/>
            <a:ext cx="1027113" cy="376237"/>
            <a:chOff x="4549775" y="2643758"/>
            <a:chExt cx="1027113" cy="376238"/>
          </a:xfrm>
        </p:grpSpPr>
        <p:sp>
          <p:nvSpPr>
            <p:cNvPr id="102415" name="Text Box 15"/>
            <p:cNvSpPr txBox="1">
              <a:spLocks noChangeArrowheads="1"/>
            </p:cNvSpPr>
            <p:nvPr/>
          </p:nvSpPr>
          <p:spPr bwMode="auto">
            <a:xfrm>
              <a:off x="4549775" y="2643758"/>
              <a:ext cx="973138" cy="376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M.quad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462" name="Line 23"/>
            <p:cNvSpPr>
              <a:spLocks noChangeShapeType="1"/>
            </p:cNvSpPr>
            <p:nvPr/>
          </p:nvSpPr>
          <p:spPr bwMode="auto">
            <a:xfrm>
              <a:off x="4983163" y="2677095"/>
              <a:ext cx="5937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4211638" y="2932113"/>
            <a:ext cx="4143375" cy="1719262"/>
            <a:chOff x="4214813" y="1909763"/>
            <a:chExt cx="4143375" cy="1719633"/>
          </a:xfrm>
        </p:grpSpPr>
        <p:grpSp>
          <p:nvGrpSpPr>
            <p:cNvPr id="194566" name="组合 3"/>
            <p:cNvGrpSpPr/>
            <p:nvPr/>
          </p:nvGrpSpPr>
          <p:grpSpPr bwMode="auto">
            <a:xfrm>
              <a:off x="4214813" y="1909763"/>
              <a:ext cx="4143375" cy="1719633"/>
              <a:chOff x="4214813" y="1909763"/>
              <a:chExt cx="4143375" cy="1719633"/>
            </a:xfrm>
          </p:grpSpPr>
          <p:sp>
            <p:nvSpPr>
              <p:cNvPr id="102406" name="Text Box 6"/>
              <p:cNvSpPr txBox="1">
                <a:spLocks noChangeArrowheads="1"/>
              </p:cNvSpPr>
              <p:nvPr/>
            </p:nvSpPr>
            <p:spPr bwMode="auto">
              <a:xfrm>
                <a:off x="6373813" y="3253078"/>
                <a:ext cx="1377950" cy="3763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S.nextlist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407" name="Text Box 7"/>
              <p:cNvSpPr txBox="1">
                <a:spLocks noChangeArrowheads="1"/>
              </p:cNvSpPr>
              <p:nvPr/>
            </p:nvSpPr>
            <p:spPr bwMode="auto">
              <a:xfrm>
                <a:off x="4214813" y="1909763"/>
                <a:ext cx="1295400" cy="3763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.nextlist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455" name="Line 9"/>
              <p:cNvSpPr>
                <a:spLocks noChangeShapeType="1"/>
              </p:cNvSpPr>
              <p:nvPr/>
            </p:nvSpPr>
            <p:spPr bwMode="auto">
              <a:xfrm>
                <a:off x="7359650" y="2838650"/>
                <a:ext cx="0" cy="381082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410" name="Text Box 10"/>
              <p:cNvSpPr txBox="1">
                <a:spLocks noChangeArrowheads="1"/>
              </p:cNvSpPr>
              <p:nvPr/>
            </p:nvSpPr>
            <p:spPr bwMode="auto">
              <a:xfrm>
                <a:off x="7062788" y="2428987"/>
                <a:ext cx="1295400" cy="3763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.nextlist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457" name="Line 14"/>
              <p:cNvSpPr>
                <a:spLocks noChangeShapeType="1"/>
              </p:cNvSpPr>
              <p:nvPr/>
            </p:nvSpPr>
            <p:spPr bwMode="auto">
              <a:xfrm>
                <a:off x="6927850" y="2838650"/>
                <a:ext cx="431800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59" name="Line 18"/>
              <p:cNvSpPr>
                <a:spLocks noChangeShapeType="1"/>
              </p:cNvSpPr>
              <p:nvPr/>
            </p:nvSpPr>
            <p:spPr bwMode="auto">
              <a:xfrm flipH="1" flipV="1">
                <a:off x="5197475" y="2244797"/>
                <a:ext cx="0" cy="32392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60" name="Line 19"/>
              <p:cNvSpPr>
                <a:spLocks noChangeShapeType="1"/>
              </p:cNvSpPr>
              <p:nvPr/>
            </p:nvSpPr>
            <p:spPr bwMode="auto">
              <a:xfrm>
                <a:off x="5199063" y="2244797"/>
                <a:ext cx="539750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61" name="Line 22"/>
              <p:cNvSpPr>
                <a:spLocks noChangeShapeType="1"/>
              </p:cNvSpPr>
              <p:nvPr/>
            </p:nvSpPr>
            <p:spPr bwMode="auto">
              <a:xfrm>
                <a:off x="5199063" y="2568717"/>
                <a:ext cx="377825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405" name="Text Box 5"/>
              <p:cNvSpPr txBox="1">
                <a:spLocks noChangeArrowheads="1"/>
              </p:cNvSpPr>
              <p:nvPr/>
            </p:nvSpPr>
            <p:spPr bwMode="auto">
              <a:xfrm>
                <a:off x="5576888" y="1920877"/>
                <a:ext cx="1458912" cy="4668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 eaLnBrk="1" hangingPunct="1">
                  <a:lnSpc>
                    <a:spcPts val="35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.code</a:t>
                </a:r>
                <a:endParaRPr lang="zh-CN" altLang="en-US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411" name="Text Box 11"/>
              <p:cNvSpPr txBox="1">
                <a:spLocks noChangeArrowheads="1"/>
              </p:cNvSpPr>
              <p:nvPr/>
            </p:nvSpPr>
            <p:spPr bwMode="auto">
              <a:xfrm>
                <a:off x="5576888" y="2514731"/>
                <a:ext cx="1458912" cy="4668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 eaLnBrk="1" hangingPunct="1">
                  <a:lnSpc>
                    <a:spcPts val="35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.code</a:t>
                </a:r>
                <a:endParaRPr lang="zh-CN" altLang="en-US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 flipV="1">
              <a:off x="6318250" y="3219733"/>
              <a:ext cx="14890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858838" y="1357313"/>
            <a:ext cx="6953250" cy="927100"/>
          </a:xfrm>
        </p:spPr>
        <p:txBody>
          <a:bodyPr/>
          <a:lstStyle/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sz="3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=</a:t>
            </a:r>
            <a:r>
              <a:rPr lang="en-US" altLang="zh-CN" sz="3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3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;</a:t>
            </a:r>
            <a:r>
              <a:rPr lang="en-US" altLang="zh-CN" sz="3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3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S.nextlist</a:t>
            </a:r>
            <a:r>
              <a:rPr lang="en-US" altLang="zh-CN" sz="3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null</a:t>
            </a:r>
            <a:r>
              <a:rPr lang="en-US" altLang="zh-CN" sz="3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endParaRPr lang="en-US" altLang="zh-CN" sz="3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3050" indent="-273050">
              <a:defRPr/>
            </a:pPr>
            <a:endParaRPr lang="zh-CN" altLang="en-US" dirty="0"/>
          </a:p>
        </p:txBody>
      </p:sp>
      <p:sp>
        <p:nvSpPr>
          <p:cNvPr id="196611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id =</a:t>
            </a:r>
            <a:r>
              <a:rPr lang="en-US" altLang="zh-CN" sz="3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3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;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857251"/>
            <a:ext cx="8450262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文法改造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list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箭头指向的位置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设置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标记非终结符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M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在产生式末尾的语义动作中</a:t>
            </a: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计算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综合属性</a:t>
            </a:r>
            <a:endParaRPr lang="zh-CN" altLang="en-US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backpatch ( 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函数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回填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各个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list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生成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必要的附加指令</a:t>
            </a: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回填技术</a:t>
            </a:r>
            <a:r>
              <a:rPr lang="en-US" altLang="zh-CN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编写要点</a:t>
            </a:r>
            <a:endParaRPr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/>
          <p:cNvSpPr>
            <a:spLocks noGrp="1" noChangeArrowheads="1"/>
          </p:cNvSpPr>
          <p:nvPr>
            <p:ph idx="1"/>
          </p:nvPr>
        </p:nvSpPr>
        <p:spPr>
          <a:xfrm>
            <a:off x="715963" y="933450"/>
            <a:ext cx="5927725" cy="3225800"/>
          </a:xfrm>
        </p:spPr>
        <p:txBody>
          <a:bodyPr lIns="69056" tIns="34529" rIns="69056" bIns="34529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do</a:t>
            </a:r>
            <a:endParaRPr lang="en-US" altLang="zh-CN" sz="25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 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if  c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5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endParaRPr lang="en-US" altLang="zh-CN" sz="25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 </a:t>
            </a:r>
            <a:endParaRPr lang="en-US" altLang="zh-CN" sz="2500" b="1" baseline="-250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while x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&gt;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+ 1;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</a:t>
            </a:r>
            <a:endParaRPr lang="en-US" altLang="zh-CN" sz="25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5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69056" tIns="34529" rIns="69056" bIns="34529"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ChangeArrowheads="1"/>
          </p:cNvSpPr>
          <p:nvPr/>
        </p:nvSpPr>
        <p:spPr bwMode="auto">
          <a:xfrm>
            <a:off x="285750" y="4714875"/>
            <a:ext cx="8501063" cy="341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8100" rIns="68580" bIns="8100"/>
          <a:lstStyle/>
          <a:p>
            <a:pPr algn="ctr"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&lt;5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 while x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+1;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1"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的注释分析树</a:t>
            </a:r>
            <a:endParaRPr lang="zh-CN" altLang="en-US" sz="20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8659" name="Rectangle 4"/>
          <p:cNvSpPr>
            <a:spLocks noChangeArrowheads="1"/>
          </p:cNvSpPr>
          <p:nvPr/>
        </p:nvSpPr>
        <p:spPr bwMode="auto">
          <a:xfrm>
            <a:off x="2051050" y="1438275"/>
            <a:ext cx="1362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={101}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0" name="Rectangle 5"/>
          <p:cNvSpPr>
            <a:spLocks noChangeArrowheads="1"/>
          </p:cNvSpPr>
          <p:nvPr/>
        </p:nvSpPr>
        <p:spPr bwMode="auto">
          <a:xfrm>
            <a:off x="-50800" y="2006600"/>
            <a:ext cx="70008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while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1" name="Line 6"/>
          <p:cNvSpPr>
            <a:spLocks noChangeShapeType="1"/>
          </p:cNvSpPr>
          <p:nvPr/>
        </p:nvSpPr>
        <p:spPr bwMode="auto">
          <a:xfrm flipV="1">
            <a:off x="381000" y="1684338"/>
            <a:ext cx="1990725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62" name="Rectangle 7"/>
          <p:cNvSpPr>
            <a:spLocks noChangeArrowheads="1"/>
          </p:cNvSpPr>
          <p:nvPr/>
        </p:nvSpPr>
        <p:spPr bwMode="auto">
          <a:xfrm>
            <a:off x="398463" y="1958975"/>
            <a:ext cx="954087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=100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3" name="Line 8"/>
          <p:cNvSpPr>
            <a:spLocks noChangeShapeType="1"/>
          </p:cNvSpPr>
          <p:nvPr/>
        </p:nvSpPr>
        <p:spPr bwMode="auto">
          <a:xfrm flipH="1">
            <a:off x="898525" y="1690688"/>
            <a:ext cx="1481138" cy="29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64" name="Rectangle 9"/>
          <p:cNvSpPr>
            <a:spLocks noChangeArrowheads="1"/>
          </p:cNvSpPr>
          <p:nvPr/>
        </p:nvSpPr>
        <p:spPr bwMode="auto">
          <a:xfrm>
            <a:off x="542925" y="235585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l-GR" altLang="zh-CN" sz="14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5" name="Line 10"/>
          <p:cNvSpPr>
            <a:spLocks noChangeShapeType="1"/>
          </p:cNvSpPr>
          <p:nvPr/>
        </p:nvSpPr>
        <p:spPr bwMode="auto">
          <a:xfrm>
            <a:off x="652463" y="2286000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66" name="Rectangle 11"/>
          <p:cNvSpPr>
            <a:spLocks noChangeArrowheads="1"/>
          </p:cNvSpPr>
          <p:nvPr/>
        </p:nvSpPr>
        <p:spPr bwMode="auto">
          <a:xfrm>
            <a:off x="1274763" y="1909763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 {100}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B.f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 {101}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7" name="Line 12"/>
          <p:cNvSpPr>
            <a:spLocks noChangeShapeType="1"/>
          </p:cNvSpPr>
          <p:nvPr/>
        </p:nvSpPr>
        <p:spPr bwMode="auto">
          <a:xfrm>
            <a:off x="1536700" y="227012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68" name="Rectangle 13"/>
          <p:cNvSpPr>
            <a:spLocks noChangeArrowheads="1"/>
          </p:cNvSpPr>
          <p:nvPr/>
        </p:nvSpPr>
        <p:spPr bwMode="auto">
          <a:xfrm>
            <a:off x="1422400" y="242887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&lt;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9" name="Rectangle 14"/>
          <p:cNvSpPr>
            <a:spLocks noChangeArrowheads="1"/>
          </p:cNvSpPr>
          <p:nvPr/>
        </p:nvSpPr>
        <p:spPr bwMode="auto">
          <a:xfrm>
            <a:off x="993775" y="242252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a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0" name="Rectangle 15"/>
          <p:cNvSpPr>
            <a:spLocks noChangeArrowheads="1"/>
          </p:cNvSpPr>
          <p:nvPr/>
        </p:nvSpPr>
        <p:spPr bwMode="auto">
          <a:xfrm>
            <a:off x="1860550" y="242252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b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1" name="Line 16"/>
          <p:cNvSpPr>
            <a:spLocks noChangeShapeType="1"/>
          </p:cNvSpPr>
          <p:nvPr/>
        </p:nvSpPr>
        <p:spPr bwMode="auto">
          <a:xfrm flipH="1">
            <a:off x="1230313" y="2282825"/>
            <a:ext cx="290512" cy="131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2" name="Line 17"/>
          <p:cNvSpPr>
            <a:spLocks noChangeShapeType="1"/>
          </p:cNvSpPr>
          <p:nvPr/>
        </p:nvSpPr>
        <p:spPr bwMode="auto">
          <a:xfrm>
            <a:off x="1520825" y="2271713"/>
            <a:ext cx="357188" cy="131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3" name="Line 18"/>
          <p:cNvSpPr>
            <a:spLocks noChangeShapeType="1"/>
          </p:cNvSpPr>
          <p:nvPr/>
        </p:nvSpPr>
        <p:spPr bwMode="auto">
          <a:xfrm flipH="1">
            <a:off x="1701800" y="1701800"/>
            <a:ext cx="660400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4" name="Rectangle 19"/>
          <p:cNvSpPr>
            <a:spLocks noChangeArrowheads="1"/>
          </p:cNvSpPr>
          <p:nvPr/>
        </p:nvSpPr>
        <p:spPr bwMode="auto">
          <a:xfrm>
            <a:off x="2127250" y="2006600"/>
            <a:ext cx="5397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do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5" name="Line 20"/>
          <p:cNvSpPr>
            <a:spLocks noChangeShapeType="1"/>
          </p:cNvSpPr>
          <p:nvPr/>
        </p:nvSpPr>
        <p:spPr bwMode="auto">
          <a:xfrm flipH="1">
            <a:off x="2324100" y="1700213"/>
            <a:ext cx="55563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6" name="Rectangle 21"/>
          <p:cNvSpPr>
            <a:spLocks noChangeArrowheads="1"/>
          </p:cNvSpPr>
          <p:nvPr/>
        </p:nvSpPr>
        <p:spPr bwMode="auto">
          <a:xfrm>
            <a:off x="2343150" y="1958975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=102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7" name="Line 22"/>
          <p:cNvSpPr>
            <a:spLocks noChangeShapeType="1"/>
          </p:cNvSpPr>
          <p:nvPr/>
        </p:nvSpPr>
        <p:spPr bwMode="auto">
          <a:xfrm>
            <a:off x="2397125" y="1709738"/>
            <a:ext cx="406400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8" name="Rectangle 23"/>
          <p:cNvSpPr>
            <a:spLocks noChangeArrowheads="1"/>
          </p:cNvSpPr>
          <p:nvPr/>
        </p:nvSpPr>
        <p:spPr bwMode="auto">
          <a:xfrm>
            <a:off x="2559050" y="230505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l-GR" altLang="zh-CN" sz="14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9" name="Line 24"/>
          <p:cNvSpPr>
            <a:spLocks noChangeShapeType="1"/>
          </p:cNvSpPr>
          <p:nvPr/>
        </p:nvSpPr>
        <p:spPr bwMode="auto">
          <a:xfrm>
            <a:off x="2647950" y="2197100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80" name="Rectangle 25"/>
          <p:cNvSpPr>
            <a:spLocks noChangeArrowheads="1"/>
          </p:cNvSpPr>
          <p:nvPr/>
        </p:nvSpPr>
        <p:spPr bwMode="auto">
          <a:xfrm>
            <a:off x="3198813" y="1998663"/>
            <a:ext cx="180816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={105,109}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81" name="Line 26"/>
          <p:cNvSpPr>
            <a:spLocks noChangeShapeType="1"/>
          </p:cNvSpPr>
          <p:nvPr/>
        </p:nvSpPr>
        <p:spPr bwMode="auto">
          <a:xfrm>
            <a:off x="2362200" y="1693863"/>
            <a:ext cx="138430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82" name="Rectangle 27"/>
          <p:cNvSpPr>
            <a:spLocks noChangeArrowheads="1"/>
          </p:cNvSpPr>
          <p:nvPr/>
        </p:nvSpPr>
        <p:spPr bwMode="auto">
          <a:xfrm>
            <a:off x="746125" y="2884488"/>
            <a:ext cx="32385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if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83" name="Line 28"/>
          <p:cNvSpPr>
            <a:spLocks noChangeShapeType="1"/>
          </p:cNvSpPr>
          <p:nvPr/>
        </p:nvSpPr>
        <p:spPr bwMode="auto">
          <a:xfrm flipV="1">
            <a:off x="1403350" y="2320925"/>
            <a:ext cx="2233613" cy="541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84" name="Rectangle 29"/>
          <p:cNvSpPr>
            <a:spLocks noChangeArrowheads="1"/>
          </p:cNvSpPr>
          <p:nvPr/>
        </p:nvSpPr>
        <p:spPr bwMode="auto">
          <a:xfrm>
            <a:off x="1125538" y="2882900"/>
            <a:ext cx="135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B.t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 {102}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 {103}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85" name="Line 30"/>
          <p:cNvSpPr>
            <a:spLocks noChangeShapeType="1"/>
          </p:cNvSpPr>
          <p:nvPr/>
        </p:nvSpPr>
        <p:spPr bwMode="auto">
          <a:xfrm flipH="1">
            <a:off x="1231900" y="3222625"/>
            <a:ext cx="46038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86" name="Rectangle 31"/>
          <p:cNvSpPr>
            <a:spLocks noChangeArrowheads="1"/>
          </p:cNvSpPr>
          <p:nvPr/>
        </p:nvSpPr>
        <p:spPr bwMode="auto">
          <a:xfrm>
            <a:off x="1117600" y="3422650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&lt;</a:t>
            </a:r>
            <a:endParaRPr lang="en-US" altLang="zh-CN" sz="1400" b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87" name="Rectangle 32"/>
          <p:cNvSpPr>
            <a:spLocks noChangeArrowheads="1"/>
          </p:cNvSpPr>
          <p:nvPr/>
        </p:nvSpPr>
        <p:spPr bwMode="auto">
          <a:xfrm>
            <a:off x="687388" y="3414713"/>
            <a:ext cx="4270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c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88" name="Rectangle 33"/>
          <p:cNvSpPr>
            <a:spLocks noChangeArrowheads="1"/>
          </p:cNvSpPr>
          <p:nvPr/>
        </p:nvSpPr>
        <p:spPr bwMode="auto">
          <a:xfrm>
            <a:off x="1555750" y="3414713"/>
            <a:ext cx="4270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5</a:t>
            </a:r>
            <a:endParaRPr lang="en-US" altLang="zh-CN" sz="1400" b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89" name="Line 34"/>
          <p:cNvSpPr>
            <a:spLocks noChangeShapeType="1"/>
          </p:cNvSpPr>
          <p:nvPr/>
        </p:nvSpPr>
        <p:spPr bwMode="auto">
          <a:xfrm flipH="1">
            <a:off x="903288" y="3222625"/>
            <a:ext cx="354012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0" name="Line 35"/>
          <p:cNvSpPr>
            <a:spLocks noChangeShapeType="1"/>
          </p:cNvSpPr>
          <p:nvPr/>
        </p:nvSpPr>
        <p:spPr bwMode="auto">
          <a:xfrm>
            <a:off x="1257300" y="3222625"/>
            <a:ext cx="293688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1" name="Line 36"/>
          <p:cNvSpPr>
            <a:spLocks noChangeShapeType="1"/>
          </p:cNvSpPr>
          <p:nvPr/>
        </p:nvSpPr>
        <p:spPr bwMode="auto">
          <a:xfrm flipV="1">
            <a:off x="2216150" y="2289175"/>
            <a:ext cx="1489075" cy="601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2" name="Rectangle 37"/>
          <p:cNvSpPr>
            <a:spLocks noChangeArrowheads="1"/>
          </p:cNvSpPr>
          <p:nvPr/>
        </p:nvSpPr>
        <p:spPr bwMode="auto">
          <a:xfrm>
            <a:off x="2006600" y="2882900"/>
            <a:ext cx="474663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then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93" name="Line 38"/>
          <p:cNvSpPr>
            <a:spLocks noChangeShapeType="1"/>
          </p:cNvSpPr>
          <p:nvPr/>
        </p:nvSpPr>
        <p:spPr bwMode="auto">
          <a:xfrm flipV="1">
            <a:off x="2779713" y="2314575"/>
            <a:ext cx="906462" cy="60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4" name="Rectangle 39"/>
          <p:cNvSpPr>
            <a:spLocks noChangeArrowheads="1"/>
          </p:cNvSpPr>
          <p:nvPr/>
        </p:nvSpPr>
        <p:spPr bwMode="auto">
          <a:xfrm>
            <a:off x="2354263" y="2863850"/>
            <a:ext cx="1404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=104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95" name="Rectangle 40"/>
          <p:cNvSpPr>
            <a:spLocks noChangeArrowheads="1"/>
          </p:cNvSpPr>
          <p:nvPr/>
        </p:nvSpPr>
        <p:spPr bwMode="auto">
          <a:xfrm>
            <a:off x="2684463" y="3222625"/>
            <a:ext cx="3730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l-GR" altLang="zh-CN" sz="14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96" name="Line 41"/>
          <p:cNvSpPr>
            <a:spLocks noChangeShapeType="1"/>
          </p:cNvSpPr>
          <p:nvPr/>
        </p:nvSpPr>
        <p:spPr bwMode="auto">
          <a:xfrm>
            <a:off x="2786063" y="307816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7" name="Line 42"/>
          <p:cNvSpPr>
            <a:spLocks noChangeShapeType="1"/>
          </p:cNvSpPr>
          <p:nvPr/>
        </p:nvSpPr>
        <p:spPr bwMode="auto">
          <a:xfrm flipV="1">
            <a:off x="3327400" y="2282825"/>
            <a:ext cx="376238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8" name="Rectangle 43"/>
          <p:cNvSpPr>
            <a:spLocks noChangeArrowheads="1"/>
          </p:cNvSpPr>
          <p:nvPr/>
        </p:nvSpPr>
        <p:spPr bwMode="auto">
          <a:xfrm>
            <a:off x="3003550" y="3206750"/>
            <a:ext cx="12954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={105}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99" name="Line 44"/>
          <p:cNvSpPr>
            <a:spLocks noChangeShapeType="1"/>
          </p:cNvSpPr>
          <p:nvPr/>
        </p:nvSpPr>
        <p:spPr bwMode="auto">
          <a:xfrm flipV="1">
            <a:off x="947738" y="2286000"/>
            <a:ext cx="280670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0" name="Rectangle 45"/>
          <p:cNvSpPr>
            <a:spLocks noChangeArrowheads="1"/>
          </p:cNvSpPr>
          <p:nvPr/>
        </p:nvSpPr>
        <p:spPr bwMode="auto">
          <a:xfrm>
            <a:off x="3489325" y="2863850"/>
            <a:ext cx="1377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N.n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={109}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01" name="Rectangle 46"/>
          <p:cNvSpPr>
            <a:spLocks noChangeArrowheads="1"/>
          </p:cNvSpPr>
          <p:nvPr/>
        </p:nvSpPr>
        <p:spPr bwMode="auto">
          <a:xfrm>
            <a:off x="3921125" y="3149600"/>
            <a:ext cx="2889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l-GR" altLang="zh-CN" sz="14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02" name="Line 47"/>
          <p:cNvSpPr>
            <a:spLocks noChangeShapeType="1"/>
          </p:cNvSpPr>
          <p:nvPr/>
        </p:nvSpPr>
        <p:spPr bwMode="auto">
          <a:xfrm>
            <a:off x="4002088" y="307816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3" name="Line 48"/>
          <p:cNvSpPr>
            <a:spLocks noChangeShapeType="1"/>
          </p:cNvSpPr>
          <p:nvPr/>
        </p:nvSpPr>
        <p:spPr bwMode="auto">
          <a:xfrm flipH="1" flipV="1">
            <a:off x="3744913" y="2301875"/>
            <a:ext cx="111125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4" name="Rectangle 49"/>
          <p:cNvSpPr>
            <a:spLocks noChangeArrowheads="1"/>
          </p:cNvSpPr>
          <p:nvPr/>
        </p:nvSpPr>
        <p:spPr bwMode="auto">
          <a:xfrm>
            <a:off x="4352925" y="2936875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else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05" name="Line 50"/>
          <p:cNvSpPr>
            <a:spLocks noChangeShapeType="1"/>
          </p:cNvSpPr>
          <p:nvPr/>
        </p:nvSpPr>
        <p:spPr bwMode="auto">
          <a:xfrm flipH="1" flipV="1">
            <a:off x="3741738" y="2330450"/>
            <a:ext cx="534987" cy="522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6" name="Rectangle 51"/>
          <p:cNvSpPr>
            <a:spLocks noChangeArrowheads="1"/>
          </p:cNvSpPr>
          <p:nvPr/>
        </p:nvSpPr>
        <p:spPr bwMode="auto">
          <a:xfrm>
            <a:off x="4713288" y="2862263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=110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07" name="Rectangle 52"/>
          <p:cNvSpPr>
            <a:spLocks noChangeArrowheads="1"/>
          </p:cNvSpPr>
          <p:nvPr/>
        </p:nvSpPr>
        <p:spPr bwMode="auto">
          <a:xfrm>
            <a:off x="5181600" y="314960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l-GR" altLang="zh-CN" sz="14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08" name="Line 53"/>
          <p:cNvSpPr>
            <a:spLocks noChangeShapeType="1"/>
          </p:cNvSpPr>
          <p:nvPr/>
        </p:nvSpPr>
        <p:spPr bwMode="auto">
          <a:xfrm>
            <a:off x="5253038" y="307816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9" name="Rectangle 54"/>
          <p:cNvSpPr>
            <a:spLocks noChangeArrowheads="1"/>
          </p:cNvSpPr>
          <p:nvPr/>
        </p:nvSpPr>
        <p:spPr bwMode="auto">
          <a:xfrm>
            <a:off x="5538788" y="2901950"/>
            <a:ext cx="10525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4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10" name="Line 55"/>
          <p:cNvSpPr>
            <a:spLocks noChangeShapeType="1"/>
          </p:cNvSpPr>
          <p:nvPr/>
        </p:nvSpPr>
        <p:spPr bwMode="auto">
          <a:xfrm>
            <a:off x="3721100" y="2289175"/>
            <a:ext cx="139700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1" name="Line 56"/>
          <p:cNvSpPr>
            <a:spLocks noChangeShapeType="1"/>
          </p:cNvSpPr>
          <p:nvPr/>
        </p:nvSpPr>
        <p:spPr bwMode="auto">
          <a:xfrm>
            <a:off x="3735388" y="2301875"/>
            <a:ext cx="1914525" cy="525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2" name="Line 57"/>
          <p:cNvSpPr>
            <a:spLocks noChangeShapeType="1"/>
          </p:cNvSpPr>
          <p:nvPr/>
        </p:nvSpPr>
        <p:spPr bwMode="auto">
          <a:xfrm>
            <a:off x="5919788" y="3138488"/>
            <a:ext cx="1587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3" name="Rectangle 58"/>
          <p:cNvSpPr>
            <a:spLocks noChangeArrowheads="1"/>
          </p:cNvSpPr>
          <p:nvPr/>
        </p:nvSpPr>
        <p:spPr bwMode="auto">
          <a:xfrm>
            <a:off x="5795963" y="3292475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=</a:t>
            </a:r>
            <a:endParaRPr lang="en-US" altLang="zh-CN" sz="1400" b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14" name="Rectangle 59"/>
          <p:cNvSpPr>
            <a:spLocks noChangeArrowheads="1"/>
          </p:cNvSpPr>
          <p:nvPr/>
        </p:nvSpPr>
        <p:spPr bwMode="auto">
          <a:xfrm>
            <a:off x="5589588" y="3257550"/>
            <a:ext cx="4270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x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15" name="Rectangle 60"/>
          <p:cNvSpPr>
            <a:spLocks noChangeArrowheads="1"/>
          </p:cNvSpPr>
          <p:nvPr/>
        </p:nvSpPr>
        <p:spPr bwMode="auto">
          <a:xfrm>
            <a:off x="6084888" y="32527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y  ;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16" name="Line 61"/>
          <p:cNvSpPr>
            <a:spLocks noChangeShapeType="1"/>
          </p:cNvSpPr>
          <p:nvPr/>
        </p:nvSpPr>
        <p:spPr bwMode="auto">
          <a:xfrm flipH="1">
            <a:off x="5749925" y="3103563"/>
            <a:ext cx="150813" cy="20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7" name="Line 62"/>
          <p:cNvSpPr>
            <a:spLocks noChangeShapeType="1"/>
          </p:cNvSpPr>
          <p:nvPr/>
        </p:nvSpPr>
        <p:spPr bwMode="auto">
          <a:xfrm>
            <a:off x="5916613" y="3125788"/>
            <a:ext cx="184150" cy="153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8" name="Rectangle 63"/>
          <p:cNvSpPr>
            <a:spLocks noChangeArrowheads="1"/>
          </p:cNvSpPr>
          <p:nvPr/>
        </p:nvSpPr>
        <p:spPr bwMode="auto">
          <a:xfrm>
            <a:off x="758825" y="3822700"/>
            <a:ext cx="70167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while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19" name="Rectangle 64"/>
          <p:cNvSpPr>
            <a:spLocks noChangeArrowheads="1"/>
          </p:cNvSpPr>
          <p:nvPr/>
        </p:nvSpPr>
        <p:spPr bwMode="auto">
          <a:xfrm>
            <a:off x="1433513" y="3775075"/>
            <a:ext cx="8858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=104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20" name="Rectangle 65"/>
          <p:cNvSpPr>
            <a:spLocks noChangeArrowheads="1"/>
          </p:cNvSpPr>
          <p:nvPr/>
        </p:nvSpPr>
        <p:spPr bwMode="auto">
          <a:xfrm>
            <a:off x="1704975" y="417195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l-GR" altLang="zh-CN" sz="14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21" name="Line 66"/>
          <p:cNvSpPr>
            <a:spLocks noChangeShapeType="1"/>
          </p:cNvSpPr>
          <p:nvPr/>
        </p:nvSpPr>
        <p:spPr bwMode="auto">
          <a:xfrm>
            <a:off x="1830388" y="4092575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22" name="Rectangle 67"/>
          <p:cNvSpPr>
            <a:spLocks noChangeArrowheads="1"/>
          </p:cNvSpPr>
          <p:nvPr/>
        </p:nvSpPr>
        <p:spPr bwMode="auto">
          <a:xfrm>
            <a:off x="2355850" y="3725863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 {104}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B.f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 {105}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23" name="Line 68"/>
          <p:cNvSpPr>
            <a:spLocks noChangeShapeType="1"/>
          </p:cNvSpPr>
          <p:nvPr/>
        </p:nvSpPr>
        <p:spPr bwMode="auto">
          <a:xfrm>
            <a:off x="2840038" y="408622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24" name="Rectangle 69"/>
          <p:cNvSpPr>
            <a:spLocks noChangeArrowheads="1"/>
          </p:cNvSpPr>
          <p:nvPr/>
        </p:nvSpPr>
        <p:spPr bwMode="auto">
          <a:xfrm>
            <a:off x="2725738" y="4257675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&gt;</a:t>
            </a:r>
            <a:endParaRPr lang="en-US" altLang="zh-CN" sz="1400" b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25" name="Rectangle 70"/>
          <p:cNvSpPr>
            <a:spLocks noChangeArrowheads="1"/>
          </p:cNvSpPr>
          <p:nvPr/>
        </p:nvSpPr>
        <p:spPr bwMode="auto">
          <a:xfrm>
            <a:off x="2295525" y="425132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x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26" name="Rectangle 71"/>
          <p:cNvSpPr>
            <a:spLocks noChangeArrowheads="1"/>
          </p:cNvSpPr>
          <p:nvPr/>
        </p:nvSpPr>
        <p:spPr bwMode="auto">
          <a:xfrm>
            <a:off x="3163888" y="4251325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y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27" name="Line 72"/>
          <p:cNvSpPr>
            <a:spLocks noChangeShapeType="1"/>
          </p:cNvSpPr>
          <p:nvPr/>
        </p:nvSpPr>
        <p:spPr bwMode="auto">
          <a:xfrm flipH="1">
            <a:off x="2513013" y="4110038"/>
            <a:ext cx="306387" cy="13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28" name="Line 73"/>
          <p:cNvSpPr>
            <a:spLocks noChangeShapeType="1"/>
          </p:cNvSpPr>
          <p:nvPr/>
        </p:nvSpPr>
        <p:spPr bwMode="auto">
          <a:xfrm>
            <a:off x="2830513" y="4098925"/>
            <a:ext cx="341312" cy="13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29" name="Rectangle 74"/>
          <p:cNvSpPr>
            <a:spLocks noChangeArrowheads="1"/>
          </p:cNvSpPr>
          <p:nvPr/>
        </p:nvSpPr>
        <p:spPr bwMode="auto">
          <a:xfrm>
            <a:off x="3244850" y="3822700"/>
            <a:ext cx="5381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do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30" name="Rectangle 75"/>
          <p:cNvSpPr>
            <a:spLocks noChangeArrowheads="1"/>
          </p:cNvSpPr>
          <p:nvPr/>
        </p:nvSpPr>
        <p:spPr bwMode="auto">
          <a:xfrm>
            <a:off x="3495675" y="3775075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=106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31" name="Rectangle 76"/>
          <p:cNvSpPr>
            <a:spLocks noChangeArrowheads="1"/>
          </p:cNvSpPr>
          <p:nvPr/>
        </p:nvSpPr>
        <p:spPr bwMode="auto">
          <a:xfrm>
            <a:off x="3657600" y="417195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l-GR" altLang="zh-CN" sz="14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32" name="Line 77"/>
          <p:cNvSpPr>
            <a:spLocks noChangeShapeType="1"/>
          </p:cNvSpPr>
          <p:nvPr/>
        </p:nvSpPr>
        <p:spPr bwMode="auto">
          <a:xfrm>
            <a:off x="3790950" y="4092575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33" name="Rectangle 78"/>
          <p:cNvSpPr>
            <a:spLocks noChangeArrowheads="1"/>
          </p:cNvSpPr>
          <p:nvPr/>
        </p:nvSpPr>
        <p:spPr bwMode="auto">
          <a:xfrm>
            <a:off x="4573588" y="4075113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=</a:t>
            </a:r>
            <a:endParaRPr lang="en-US" altLang="zh-CN" sz="1400" b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34" name="Rectangle 79"/>
          <p:cNvSpPr>
            <a:spLocks noChangeArrowheads="1"/>
          </p:cNvSpPr>
          <p:nvPr/>
        </p:nvSpPr>
        <p:spPr bwMode="auto">
          <a:xfrm>
            <a:off x="4143375" y="406717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z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35" name="Rectangle 80"/>
          <p:cNvSpPr>
            <a:spLocks noChangeArrowheads="1"/>
          </p:cNvSpPr>
          <p:nvPr/>
        </p:nvSpPr>
        <p:spPr bwMode="auto">
          <a:xfrm>
            <a:off x="4900613" y="4067175"/>
            <a:ext cx="12684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E.addr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400" b="1" i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36" name="Line 81"/>
          <p:cNvSpPr>
            <a:spLocks noChangeShapeType="1"/>
          </p:cNvSpPr>
          <p:nvPr/>
        </p:nvSpPr>
        <p:spPr bwMode="auto">
          <a:xfrm flipH="1">
            <a:off x="4305300" y="3941763"/>
            <a:ext cx="363538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37" name="Line 82"/>
          <p:cNvSpPr>
            <a:spLocks noChangeShapeType="1"/>
          </p:cNvSpPr>
          <p:nvPr/>
        </p:nvSpPr>
        <p:spPr bwMode="auto">
          <a:xfrm>
            <a:off x="4684713" y="396081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38" name="Line 83"/>
          <p:cNvSpPr>
            <a:spLocks noChangeShapeType="1"/>
          </p:cNvSpPr>
          <p:nvPr/>
        </p:nvSpPr>
        <p:spPr bwMode="auto">
          <a:xfrm>
            <a:off x="4668838" y="3941763"/>
            <a:ext cx="501650" cy="12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39" name="Line 84"/>
          <p:cNvSpPr>
            <a:spLocks noChangeShapeType="1"/>
          </p:cNvSpPr>
          <p:nvPr/>
        </p:nvSpPr>
        <p:spPr bwMode="auto">
          <a:xfrm flipV="1">
            <a:off x="1114425" y="3405188"/>
            <a:ext cx="224790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0" name="Line 85"/>
          <p:cNvSpPr>
            <a:spLocks noChangeShapeType="1"/>
          </p:cNvSpPr>
          <p:nvPr/>
        </p:nvSpPr>
        <p:spPr bwMode="auto">
          <a:xfrm flipV="1">
            <a:off x="1917700" y="3384550"/>
            <a:ext cx="1504950" cy="404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1" name="Line 86"/>
          <p:cNvSpPr>
            <a:spLocks noChangeShapeType="1"/>
          </p:cNvSpPr>
          <p:nvPr/>
        </p:nvSpPr>
        <p:spPr bwMode="auto">
          <a:xfrm flipV="1">
            <a:off x="3094038" y="3384550"/>
            <a:ext cx="328612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2" name="Line 87"/>
          <p:cNvSpPr>
            <a:spLocks noChangeShapeType="1"/>
          </p:cNvSpPr>
          <p:nvPr/>
        </p:nvSpPr>
        <p:spPr bwMode="auto">
          <a:xfrm flipH="1">
            <a:off x="3397250" y="3422650"/>
            <a:ext cx="7938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3" name="Line 88"/>
          <p:cNvSpPr>
            <a:spLocks noChangeShapeType="1"/>
          </p:cNvSpPr>
          <p:nvPr/>
        </p:nvSpPr>
        <p:spPr bwMode="auto">
          <a:xfrm>
            <a:off x="3422650" y="3384550"/>
            <a:ext cx="366713" cy="390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4" name="Line 89"/>
          <p:cNvSpPr>
            <a:spLocks noChangeShapeType="1"/>
          </p:cNvSpPr>
          <p:nvPr/>
        </p:nvSpPr>
        <p:spPr bwMode="auto">
          <a:xfrm>
            <a:off x="3422650" y="3384550"/>
            <a:ext cx="1246188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6058" name="Rectangle 90"/>
          <p:cNvSpPr>
            <a:spLocks noChangeArrowheads="1"/>
          </p:cNvSpPr>
          <p:nvPr/>
        </p:nvSpPr>
        <p:spPr bwMode="auto">
          <a:xfrm>
            <a:off x="400050" y="1951038"/>
            <a:ext cx="969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=100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59" name="Rectangle 91"/>
          <p:cNvSpPr>
            <a:spLocks noChangeArrowheads="1"/>
          </p:cNvSpPr>
          <p:nvPr/>
        </p:nvSpPr>
        <p:spPr bwMode="auto">
          <a:xfrm>
            <a:off x="1270000" y="1905000"/>
            <a:ext cx="1355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 {100}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 {101}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60" name="Rectangle 92"/>
          <p:cNvSpPr>
            <a:spLocks noChangeArrowheads="1"/>
          </p:cNvSpPr>
          <p:nvPr/>
        </p:nvSpPr>
        <p:spPr bwMode="auto">
          <a:xfrm>
            <a:off x="2344738" y="1951038"/>
            <a:ext cx="14033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=102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61" name="Rectangle 93"/>
          <p:cNvSpPr>
            <a:spLocks noChangeArrowheads="1"/>
          </p:cNvSpPr>
          <p:nvPr/>
        </p:nvSpPr>
        <p:spPr bwMode="auto">
          <a:xfrm>
            <a:off x="1119188" y="2882900"/>
            <a:ext cx="135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= {102}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= {103}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62" name="Rectangle 94"/>
          <p:cNvSpPr>
            <a:spLocks noChangeArrowheads="1"/>
          </p:cNvSpPr>
          <p:nvPr/>
        </p:nvSpPr>
        <p:spPr bwMode="auto">
          <a:xfrm>
            <a:off x="2355850" y="2863850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=104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63" name="Rectangle 95"/>
          <p:cNvSpPr>
            <a:spLocks noChangeArrowheads="1"/>
          </p:cNvSpPr>
          <p:nvPr/>
        </p:nvSpPr>
        <p:spPr bwMode="auto">
          <a:xfrm>
            <a:off x="1433513" y="3781425"/>
            <a:ext cx="9096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=104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64" name="Rectangle 96"/>
          <p:cNvSpPr>
            <a:spLocks noChangeArrowheads="1"/>
          </p:cNvSpPr>
          <p:nvPr/>
        </p:nvSpPr>
        <p:spPr bwMode="auto">
          <a:xfrm>
            <a:off x="2355850" y="3725863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 {104}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 {105}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65" name="Rectangle 97"/>
          <p:cNvSpPr>
            <a:spLocks noChangeArrowheads="1"/>
          </p:cNvSpPr>
          <p:nvPr/>
        </p:nvSpPr>
        <p:spPr bwMode="auto">
          <a:xfrm>
            <a:off x="3495675" y="3781425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=106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53" name="Line 98"/>
          <p:cNvSpPr>
            <a:spLocks noChangeShapeType="1"/>
          </p:cNvSpPr>
          <p:nvPr/>
        </p:nvSpPr>
        <p:spPr bwMode="auto">
          <a:xfrm>
            <a:off x="5175250" y="4338638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54" name="Rectangle 99"/>
          <p:cNvSpPr>
            <a:spLocks noChangeArrowheads="1"/>
          </p:cNvSpPr>
          <p:nvPr/>
        </p:nvSpPr>
        <p:spPr bwMode="auto">
          <a:xfrm>
            <a:off x="5026025" y="444182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+</a:t>
            </a:r>
            <a:endParaRPr lang="en-US" altLang="zh-CN" sz="1400" b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55" name="Rectangle 100"/>
          <p:cNvSpPr>
            <a:spLocks noChangeArrowheads="1"/>
          </p:cNvSpPr>
          <p:nvPr/>
        </p:nvSpPr>
        <p:spPr bwMode="auto">
          <a:xfrm>
            <a:off x="4630738" y="4441825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x</a:t>
            </a:r>
            <a:endParaRPr lang="en-US" altLang="zh-CN" sz="1400" b="1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56" name="Rectangle 101"/>
          <p:cNvSpPr>
            <a:spLocks noChangeArrowheads="1"/>
          </p:cNvSpPr>
          <p:nvPr/>
        </p:nvSpPr>
        <p:spPr bwMode="auto">
          <a:xfrm>
            <a:off x="5368925" y="4443413"/>
            <a:ext cx="8207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1</a:t>
            </a:r>
            <a:endParaRPr lang="en-US" altLang="zh-CN" sz="1400" b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57" name="Line 102"/>
          <p:cNvSpPr>
            <a:spLocks noChangeShapeType="1"/>
          </p:cNvSpPr>
          <p:nvPr/>
        </p:nvSpPr>
        <p:spPr bwMode="auto">
          <a:xfrm flipH="1">
            <a:off x="4846638" y="4322763"/>
            <a:ext cx="334962" cy="179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58" name="Line 103"/>
          <p:cNvSpPr>
            <a:spLocks noChangeShapeType="1"/>
          </p:cNvSpPr>
          <p:nvPr/>
        </p:nvSpPr>
        <p:spPr bwMode="auto">
          <a:xfrm>
            <a:off x="5157788" y="4327525"/>
            <a:ext cx="239712" cy="227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6072" name="Rectangle 104"/>
          <p:cNvSpPr>
            <a:spLocks noChangeArrowheads="1"/>
          </p:cNvSpPr>
          <p:nvPr/>
        </p:nvSpPr>
        <p:spPr bwMode="auto">
          <a:xfrm>
            <a:off x="4900613" y="4067175"/>
            <a:ext cx="12684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E.addr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400" b="1" i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73" name="Rectangle 105"/>
          <p:cNvSpPr>
            <a:spLocks noChangeArrowheads="1"/>
          </p:cNvSpPr>
          <p:nvPr/>
        </p:nvSpPr>
        <p:spPr bwMode="auto">
          <a:xfrm>
            <a:off x="3003550" y="3206750"/>
            <a:ext cx="13509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={105}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761" name="Rectangle 106"/>
          <p:cNvSpPr>
            <a:spLocks noChangeArrowheads="1"/>
          </p:cNvSpPr>
          <p:nvPr/>
        </p:nvSpPr>
        <p:spPr bwMode="auto">
          <a:xfrm>
            <a:off x="4414838" y="3725863"/>
            <a:ext cx="10255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4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75" name="Rectangle 107"/>
          <p:cNvSpPr>
            <a:spLocks noChangeArrowheads="1"/>
          </p:cNvSpPr>
          <p:nvPr/>
        </p:nvSpPr>
        <p:spPr bwMode="auto">
          <a:xfrm>
            <a:off x="4414838" y="3725863"/>
            <a:ext cx="118745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4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76" name="Rectangle 108"/>
          <p:cNvSpPr>
            <a:spLocks noChangeArrowheads="1"/>
          </p:cNvSpPr>
          <p:nvPr/>
        </p:nvSpPr>
        <p:spPr bwMode="auto">
          <a:xfrm>
            <a:off x="3490913" y="2863850"/>
            <a:ext cx="17002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N.n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={109}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77" name="Rectangle 109"/>
          <p:cNvSpPr>
            <a:spLocks noChangeArrowheads="1"/>
          </p:cNvSpPr>
          <p:nvPr/>
        </p:nvSpPr>
        <p:spPr bwMode="auto">
          <a:xfrm>
            <a:off x="4713288" y="2863850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=110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78" name="Rectangle 110"/>
          <p:cNvSpPr>
            <a:spLocks noChangeArrowheads="1"/>
          </p:cNvSpPr>
          <p:nvPr/>
        </p:nvSpPr>
        <p:spPr bwMode="auto">
          <a:xfrm>
            <a:off x="5538788" y="2905125"/>
            <a:ext cx="9985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4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79" name="Rectangle 111"/>
          <p:cNvSpPr>
            <a:spLocks noChangeArrowheads="1"/>
          </p:cNvSpPr>
          <p:nvPr/>
        </p:nvSpPr>
        <p:spPr bwMode="auto">
          <a:xfrm>
            <a:off x="3198813" y="2000250"/>
            <a:ext cx="16732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={105,109}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80" name="Rectangle 112"/>
          <p:cNvSpPr>
            <a:spLocks noChangeArrowheads="1"/>
          </p:cNvSpPr>
          <p:nvPr/>
        </p:nvSpPr>
        <p:spPr bwMode="auto">
          <a:xfrm>
            <a:off x="2051050" y="1438275"/>
            <a:ext cx="1362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={101}</a:t>
            </a:r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8768" name="组合 6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98781" name="五边形 117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 b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8782" name="五边形 8"/>
            <p:cNvSpPr>
              <a:spLocks noChangeArrowheads="1"/>
            </p:cNvSpPr>
            <p:nvPr/>
          </p:nvSpPr>
          <p:spPr bwMode="auto">
            <a:xfrm>
              <a:off x="-786" y="196677"/>
              <a:ext cx="756363" cy="89266"/>
            </a:xfrm>
            <a:prstGeom prst="homePlate">
              <a:avLst>
                <a:gd name="adj" fmla="val 49976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 b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948488" y="1622425"/>
            <a:ext cx="1863725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780" indent="-27178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a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_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5 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x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&gt;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_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106: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+ 1 </a:t>
            </a:r>
            <a:endParaRPr lang="en-US" altLang="zh-CN" sz="14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107: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1400" b="1" baseline="-25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108: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goto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104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109: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_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110: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endParaRPr lang="en-US" altLang="zh-CN" sz="1400" b="1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111: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100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112: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6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50800"/>
            <a:ext cx="3419475" cy="1471613"/>
          </a:xfrm>
        </p:spPr>
        <p:txBody>
          <a:bodyPr/>
          <a:lstStyle/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while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S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16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16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</a:t>
            </a:r>
            <a:endParaRPr lang="en-US" altLang="zh-CN" sz="16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</a:t>
            </a:r>
            <a:endParaRPr lang="en-US" altLang="zh-CN" sz="16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  <a:endParaRPr lang="en-US" altLang="zh-CN" sz="16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" name="Rectangle 3"/>
          <p:cNvSpPr txBox="1">
            <a:spLocks noChangeArrowheads="1"/>
          </p:cNvSpPr>
          <p:nvPr/>
        </p:nvSpPr>
        <p:spPr bwMode="auto">
          <a:xfrm>
            <a:off x="4233863" y="34925"/>
            <a:ext cx="4784725" cy="1763713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7178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7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S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S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16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merge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merge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6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);</a:t>
            </a:r>
            <a:endParaRPr lang="en-US" altLang="zh-CN" sz="16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16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backpatch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lang="en-US" altLang="zh-CN" sz="16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l-GR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makelist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nextquad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);                                              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gen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(‘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_’); }</a:t>
            </a:r>
            <a:endParaRPr lang="en-US" altLang="zh-CN" sz="16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32788" y="1587500"/>
            <a:ext cx="454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12150" y="2055813"/>
            <a:ext cx="454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1200" y="2544763"/>
            <a:ext cx="454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106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43825" y="2311400"/>
            <a:ext cx="4445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34300" y="2787650"/>
            <a:ext cx="454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1600" y="3713163"/>
            <a:ext cx="452438" cy="306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8778" name="Line 103"/>
          <p:cNvSpPr>
            <a:spLocks noChangeShapeType="1"/>
          </p:cNvSpPr>
          <p:nvPr/>
        </p:nvSpPr>
        <p:spPr bwMode="auto">
          <a:xfrm>
            <a:off x="4700588" y="3932238"/>
            <a:ext cx="1241425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79" name="Line 62"/>
          <p:cNvSpPr>
            <a:spLocks noChangeShapeType="1"/>
          </p:cNvSpPr>
          <p:nvPr/>
        </p:nvSpPr>
        <p:spPr bwMode="auto">
          <a:xfrm>
            <a:off x="5913438" y="3100388"/>
            <a:ext cx="44450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80" name="矩形 8"/>
          <p:cNvSpPr>
            <a:spLocks noChangeArrowheads="1"/>
          </p:cNvSpPr>
          <p:nvPr/>
        </p:nvSpPr>
        <p:spPr bwMode="auto">
          <a:xfrm>
            <a:off x="5772150" y="4130675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 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9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9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9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9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9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9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58" grpId="0"/>
      <p:bldP spid="596059" grpId="0"/>
      <p:bldP spid="596060" grpId="0"/>
      <p:bldP spid="596061" grpId="0"/>
      <p:bldP spid="596062" grpId="0"/>
      <p:bldP spid="596063" grpId="0"/>
      <p:bldP spid="596064" grpId="0"/>
      <p:bldP spid="596065" grpId="0"/>
      <p:bldP spid="596072" grpId="0"/>
      <p:bldP spid="596073" grpId="0"/>
      <p:bldP spid="596075" grpId="0"/>
      <p:bldP spid="596076" grpId="0"/>
      <p:bldP spid="596077" grpId="0"/>
      <p:bldP spid="596078" grpId="0"/>
      <p:bldP spid="596079" grpId="0"/>
      <p:bldP spid="596080" grpId="0"/>
      <p:bldP spid="116" grpId="0" uiExpand="1" build="p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"/>
          <p:cNvSpPr>
            <a:spLocks noGrp="1" noChangeArrowheads="1"/>
          </p:cNvSpPr>
          <p:nvPr>
            <p:ph idx="1"/>
          </p:nvPr>
        </p:nvSpPr>
        <p:spPr>
          <a:xfrm>
            <a:off x="715963" y="642938"/>
            <a:ext cx="2847975" cy="4500562"/>
          </a:xfrm>
        </p:spPr>
        <p:txBody>
          <a:bodyPr lIns="69056" tIns="34529" rIns="69056" bIns="34529"/>
          <a:lstStyle/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100: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if a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102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_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&lt; 5 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104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110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if x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&gt;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106 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100 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106: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+ 1 </a:t>
            </a:r>
            <a:endParaRPr lang="en-US" altLang="zh-CN" sz="2000" b="1" i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107: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108: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104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109: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100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110: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endParaRPr lang="en-US" altLang="zh-CN" sz="2000" b="1" i="1" baseline="-250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111: </a:t>
            </a:r>
            <a:r>
              <a:rPr lang="en-US" altLang="zh-CN" sz="2000" b="1" i="1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100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112: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sz="2000" b="1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070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do if c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&lt;5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 while x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+1;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sz="25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4357688" y="642938"/>
            <a:ext cx="3810000" cy="3086100"/>
          </a:xfrm>
        </p:spPr>
        <p:txBody>
          <a:bodyPr/>
          <a:lstStyle/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&lt;,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102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- ,  - ,  -     )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5 , 104 )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, - ,  - , 110 ) 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106 )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, - ,  - , 100 ) 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106: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+ 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1 ,  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107: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= 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- ,  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)</a:t>
            </a:r>
            <a:endParaRPr lang="en-US" altLang="zh-CN" sz="2000" b="1" baseline="-25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108: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, - ,  - , 104 )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109: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- ,  - , 100 )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110: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= 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- ,  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) 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111: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j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- ,  - , 100 )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112: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3506" y="2004539"/>
            <a:ext cx="2420342" cy="13592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lgDash"/>
          </a:ln>
          <a:effectLst/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400" kern="0" dirty="0">
              <a:solidFill>
                <a:srgbClr val="FFFFFF"/>
              </a:solidFill>
              <a:latin typeface="Tahoma" panose="020B060403050404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1560" y="1347614"/>
            <a:ext cx="2744688" cy="302433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lgDash"/>
          </a:ln>
          <a:effectLst/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400" kern="0" dirty="0">
              <a:solidFill>
                <a:srgbClr val="FFFFFF"/>
              </a:solidFill>
              <a:latin typeface="Tahoma" panose="020B060403050404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267744" y="3314216"/>
            <a:ext cx="2376263" cy="481670"/>
            <a:chOff x="2267744" y="3314216"/>
            <a:chExt cx="2376263" cy="481670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2267744" y="3579862"/>
              <a:ext cx="1224136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lgDash"/>
              <a:tailEnd type="triangle"/>
            </a:ln>
            <a:effectLst/>
          </p:spPr>
        </p:cxnSp>
        <p:sp>
          <p:nvSpPr>
            <p:cNvPr id="13" name="文本框 12"/>
            <p:cNvSpPr txBox="1"/>
            <p:nvPr/>
          </p:nvSpPr>
          <p:spPr>
            <a:xfrm>
              <a:off x="3444608" y="3314216"/>
              <a:ext cx="1199399" cy="481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来自于内层</a:t>
              </a: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while</a:t>
              </a: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语句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267744" y="3795887"/>
            <a:ext cx="2376263" cy="261610"/>
            <a:chOff x="2267744" y="3795887"/>
            <a:chExt cx="2376263" cy="261610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2267744" y="3912977"/>
              <a:ext cx="1224136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lgDash"/>
              <a:tailEnd type="triangle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3444608" y="3795887"/>
              <a:ext cx="119939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来自于</a:t>
              </a: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if</a:t>
              </a: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语句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67744" y="4299942"/>
            <a:ext cx="2376263" cy="481670"/>
            <a:chOff x="2267744" y="4299942"/>
            <a:chExt cx="2376263" cy="481670"/>
          </a:xfrm>
        </p:grpSpPr>
        <p:cxnSp>
          <p:nvCxnSpPr>
            <p:cNvPr id="19" name="直接箭头连接符 18"/>
            <p:cNvCxnSpPr/>
            <p:nvPr/>
          </p:nvCxnSpPr>
          <p:spPr>
            <a:xfrm flipH="1">
              <a:off x="2267744" y="4561048"/>
              <a:ext cx="1224136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lgDash"/>
              <a:tailEnd type="triangle"/>
            </a:ln>
            <a:effectLst/>
          </p:spPr>
        </p:cxnSp>
        <p:sp>
          <p:nvSpPr>
            <p:cNvPr id="20" name="文本框 19"/>
            <p:cNvSpPr txBox="1"/>
            <p:nvPr/>
          </p:nvSpPr>
          <p:spPr>
            <a:xfrm>
              <a:off x="3444608" y="4299942"/>
              <a:ext cx="1199399" cy="481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来自于外层</a:t>
              </a: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while</a:t>
              </a: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语句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1731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6.1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声明语句的翻译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switch</a:t>
            </a:r>
            <a:r>
              <a:rPr lang="zh-CN" altLang="en-US" sz="28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  <a:endParaRPr lang="zh-CN" altLang="en-US" sz="2800" b="1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</a:t>
            </a:r>
            <a:r>
              <a:rPr lang="zh-CN" altLang="en-US" sz="2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  <a:endParaRPr lang="zh-CN" altLang="en-US" sz="28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</p:txBody>
      </p:sp>
      <p:pic>
        <p:nvPicPr>
          <p:cNvPr id="201732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4371cb4-7382-4587-81a0-4db8e60fadc3"/>
  <p:tag name="COMMONDATA" val="eyJoZGlkIjoiNmMxMjYyNzNjNDVlZDk1MGE2ZDZjMmUxNDNiYzg3Zj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34207</Words>
  <Application>WPS 演示</Application>
  <PresentationFormat>全屏显示(16:9)</PresentationFormat>
  <Paragraphs>3805</Paragraphs>
  <Slides>110</Slides>
  <Notes>106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110</vt:i4>
      </vt:variant>
    </vt:vector>
  </HeadingPairs>
  <TitlesOfParts>
    <vt:vector size="134" baseType="lpstr">
      <vt:lpstr>Arial</vt:lpstr>
      <vt:lpstr>宋体</vt:lpstr>
      <vt:lpstr>Wingdings</vt:lpstr>
      <vt:lpstr>Tahoma</vt:lpstr>
      <vt:lpstr>Candara</vt:lpstr>
      <vt:lpstr>黑体</vt:lpstr>
      <vt:lpstr>Symbol</vt:lpstr>
      <vt:lpstr>楷体_GB2312</vt:lpstr>
      <vt:lpstr>新宋体</vt:lpstr>
      <vt:lpstr>楷体_GB2312</vt:lpstr>
      <vt:lpstr>Calibri</vt:lpstr>
      <vt:lpstr>Times New Roman</vt:lpstr>
      <vt:lpstr>微软雅黑</vt:lpstr>
      <vt:lpstr>Candara</vt:lpstr>
      <vt:lpstr>楷体</vt:lpstr>
      <vt:lpstr>华文楷体</vt:lpstr>
      <vt:lpstr>Arial Unicode MS</vt:lpstr>
      <vt:lpstr>1_波形</vt:lpstr>
      <vt:lpstr>4_波形</vt:lpstr>
      <vt:lpstr>2_波形</vt:lpstr>
      <vt:lpstr>3_波形</vt:lpstr>
      <vt:lpstr>5_波形</vt:lpstr>
      <vt:lpstr>6_波形</vt:lpstr>
      <vt:lpstr>7_波形</vt:lpstr>
      <vt:lpstr>PowerPoint 演示文稿</vt:lpstr>
      <vt:lpstr>PowerPoint 演示文稿</vt:lpstr>
      <vt:lpstr>6.1 声明语句的翻译</vt:lpstr>
      <vt:lpstr>类型表达式 (Type Expressions)</vt:lpstr>
      <vt:lpstr>类型表达式 (Type Expressions)</vt:lpstr>
      <vt:lpstr>类型表达式 (Type Expressions)</vt:lpstr>
      <vt:lpstr>类型表达式 (Type Expressions)</vt:lpstr>
      <vt:lpstr>类型表达式 (Type Expressions)</vt:lpstr>
      <vt:lpstr>类型表达式 (Type Expressions)</vt:lpstr>
      <vt:lpstr>例</vt:lpstr>
      <vt:lpstr>局部变量的存储分配</vt:lpstr>
      <vt:lpstr>变量声明语句的SDT</vt:lpstr>
      <vt:lpstr>例： “real x; int i;”的语法制导翻译</vt:lpstr>
      <vt:lpstr>数组类型表达式的语法制导翻译</vt:lpstr>
      <vt:lpstr>例：数组类型表达式“int[2][3]”的语法制导翻译</vt:lpstr>
      <vt:lpstr>PowerPoint 演示文稿</vt:lpstr>
      <vt:lpstr>6.2 赋值语句的翻译</vt:lpstr>
      <vt:lpstr>6.2.1 简单赋值语句的翻译</vt:lpstr>
      <vt:lpstr>赋值语句的SDT</vt:lpstr>
      <vt:lpstr>增量翻译 (Incremental Translation)</vt:lpstr>
      <vt:lpstr>例</vt:lpstr>
      <vt:lpstr>例</vt:lpstr>
      <vt:lpstr>例</vt:lpstr>
      <vt:lpstr>例</vt:lpstr>
      <vt:lpstr>例</vt:lpstr>
      <vt:lpstr>例</vt:lpstr>
      <vt:lpstr>例</vt:lpstr>
      <vt:lpstr>例</vt:lpstr>
      <vt:lpstr>上一讲内容回顾</vt:lpstr>
      <vt:lpstr>6.2.2 数组引用的翻译</vt:lpstr>
      <vt:lpstr>数组元素寻址 (Addressing Array Elements )</vt:lpstr>
      <vt:lpstr>例</vt:lpstr>
      <vt:lpstr>带有数组引用的赋值语句的翻译</vt:lpstr>
      <vt:lpstr>带有数组引用的赋值语句的翻译</vt:lpstr>
      <vt:lpstr>数组元素寻址的SDT</vt:lpstr>
      <vt:lpstr>数组元素寻址的SDT</vt:lpstr>
      <vt:lpstr>总结</vt:lpstr>
      <vt:lpstr>符号表的组织——数组</vt:lpstr>
      <vt:lpstr>数组元素寻址的SDT</vt:lpstr>
      <vt:lpstr>PowerPoint 演示文稿</vt:lpstr>
      <vt:lpstr>6.3 控制语句的翻译</vt:lpstr>
      <vt:lpstr>控制流语句的代码结构</vt:lpstr>
      <vt:lpstr>控制流语句的代码结构</vt:lpstr>
      <vt:lpstr>控制流语句的代码结构</vt:lpstr>
      <vt:lpstr>控制流语句的代码结构</vt:lpstr>
      <vt:lpstr>控制流语句的SDT</vt:lpstr>
      <vt:lpstr>if-then-else语句的SDT</vt:lpstr>
      <vt:lpstr>if-then语句的SDT</vt:lpstr>
      <vt:lpstr>while-do语句的SDT</vt:lpstr>
      <vt:lpstr>控制流语句SDT编写要点</vt:lpstr>
      <vt:lpstr>布尔表达式的翻译</vt:lpstr>
      <vt:lpstr>PowerPoint 演示文稿</vt:lpstr>
      <vt:lpstr>布尔表达式的SDT</vt:lpstr>
      <vt:lpstr>B → B1 or B2  的SDT</vt:lpstr>
      <vt:lpstr>PowerPoint 演示文稿</vt:lpstr>
      <vt:lpstr>控制流语句的SDT</vt:lpstr>
      <vt:lpstr>SDT的通用实现方法</vt:lpstr>
      <vt:lpstr>控制流语句的SDT</vt:lpstr>
      <vt:lpstr>例</vt:lpstr>
      <vt:lpstr>例</vt:lpstr>
      <vt:lpstr>例</vt:lpstr>
      <vt:lpstr>例</vt:lpstr>
      <vt:lpstr>语句“while a&lt;b do if c&lt;d then x=y+z  else x=y-z”的三地址代码</vt:lpstr>
      <vt:lpstr>PowerPoint 演示文稿</vt:lpstr>
      <vt:lpstr>PowerPoint 演示文稿</vt:lpstr>
      <vt:lpstr>PowerPoint 演示文稿</vt:lpstr>
      <vt:lpstr>修改if-then语句的SDT</vt:lpstr>
      <vt:lpstr>修改B → E1 relop E2的SDT</vt:lpstr>
      <vt:lpstr>修改B → B1 or B2  的SDT</vt:lpstr>
      <vt:lpstr>PowerPoint 演示文稿</vt:lpstr>
      <vt:lpstr>例</vt:lpstr>
      <vt:lpstr>例</vt:lpstr>
      <vt:lpstr>例</vt:lpstr>
      <vt:lpstr>PowerPoint 演示文稿</vt:lpstr>
      <vt:lpstr>6.4 回填 (Backpatching)</vt:lpstr>
      <vt:lpstr>非终结符B的综合属性</vt:lpstr>
      <vt:lpstr>函数</vt:lpstr>
      <vt:lpstr>布尔表达式的回填</vt:lpstr>
      <vt:lpstr>布尔表达式的回填</vt:lpstr>
      <vt:lpstr>布尔表达式的回填</vt:lpstr>
      <vt:lpstr>布尔表达式的回填</vt:lpstr>
      <vt:lpstr>布尔表达式的回填</vt:lpstr>
      <vt:lpstr>B  B1 or B2</vt:lpstr>
      <vt:lpstr>B  B1 and B2</vt:lpstr>
      <vt:lpstr>例</vt:lpstr>
      <vt:lpstr>例</vt:lpstr>
      <vt:lpstr>例</vt:lpstr>
      <vt:lpstr>例</vt:lpstr>
      <vt:lpstr>控制流语句的回填</vt:lpstr>
      <vt:lpstr>S  if B then S1</vt:lpstr>
      <vt:lpstr>S  if B then S1 else S2</vt:lpstr>
      <vt:lpstr>S  while B do S1</vt:lpstr>
      <vt:lpstr>S  S1 S2</vt:lpstr>
      <vt:lpstr>PowerPoint 演示文稿</vt:lpstr>
      <vt:lpstr>回填技术SDT编写要点</vt:lpstr>
      <vt:lpstr>例</vt:lpstr>
      <vt:lpstr>PowerPoint 演示文稿</vt:lpstr>
      <vt:lpstr>while a&lt;b do if c&lt;5 then while x&gt;y do z=x+1; else x=y;</vt:lpstr>
      <vt:lpstr>PowerPoint 演示文稿</vt:lpstr>
      <vt:lpstr>6.5 switch语句的翻译</vt:lpstr>
      <vt:lpstr>switch语句的另一种翻译</vt:lpstr>
      <vt:lpstr>增加一种case指令</vt:lpstr>
      <vt:lpstr>PowerPoint 演示文稿</vt:lpstr>
      <vt:lpstr>6.6 过程调用的翻译</vt:lpstr>
      <vt:lpstr>过程调用语句的代码结构</vt:lpstr>
      <vt:lpstr>过程调用语句的代码结构</vt:lpstr>
      <vt:lpstr>过程调用语句的SDD</vt:lpstr>
      <vt:lpstr>例：翻译以下语句f ( b*c-1, x+y, x, y )</vt:lpstr>
      <vt:lpstr>本章小结</vt:lpstr>
      <vt:lpstr>PowerPoint 演示文稿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乔睿</cp:lastModifiedBy>
  <cp:revision>1566</cp:revision>
  <cp:lastPrinted>2020-04-18T08:32:00Z</cp:lastPrinted>
  <dcterms:created xsi:type="dcterms:W3CDTF">2003-07-09T14:46:00Z</dcterms:created>
  <dcterms:modified xsi:type="dcterms:W3CDTF">2023-03-14T08:50:32Z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ICV">
    <vt:lpwstr>CEF3C10AA8764F8D99E7A7519B0EF7AE</vt:lpwstr>
  </property>
  <property fmtid="{D5CDD505-2E9C-101B-9397-08002B2CF9AE}" pid="4" name="KSOProductBuildVer">
    <vt:lpwstr>2052-11.1.0.13703</vt:lpwstr>
  </property>
</Properties>
</file>