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</p:sldMasterIdLst>
  <p:notesMasterIdLst>
    <p:notesMasterId r:id="rId7"/>
  </p:notesMasterIdLst>
  <p:sldIdLst>
    <p:sldId id="1119" r:id="rId6"/>
    <p:sldId id="1120" r:id="rId8"/>
    <p:sldId id="340" r:id="rId9"/>
    <p:sldId id="421" r:id="rId10"/>
    <p:sldId id="420" r:id="rId11"/>
    <p:sldId id="1121" r:id="rId12"/>
    <p:sldId id="351" r:id="rId13"/>
    <p:sldId id="352" r:id="rId14"/>
    <p:sldId id="1131" r:id="rId15"/>
    <p:sldId id="1130" r:id="rId16"/>
    <p:sldId id="386" r:id="rId17"/>
    <p:sldId id="1129" r:id="rId18"/>
    <p:sldId id="1128" r:id="rId19"/>
    <p:sldId id="389" r:id="rId20"/>
    <p:sldId id="1127" r:id="rId21"/>
    <p:sldId id="1122" r:id="rId22"/>
    <p:sldId id="354" r:id="rId23"/>
    <p:sldId id="355" r:id="rId24"/>
    <p:sldId id="356" r:id="rId25"/>
    <p:sldId id="357" r:id="rId26"/>
    <p:sldId id="358" r:id="rId27"/>
    <p:sldId id="359" r:id="rId28"/>
    <p:sldId id="440" r:id="rId29"/>
    <p:sldId id="390" r:id="rId30"/>
    <p:sldId id="441" r:id="rId31"/>
    <p:sldId id="449" r:id="rId32"/>
    <p:sldId id="443" r:id="rId33"/>
    <p:sldId id="444" r:id="rId34"/>
    <p:sldId id="445" r:id="rId35"/>
    <p:sldId id="446" r:id="rId36"/>
    <p:sldId id="447" r:id="rId37"/>
    <p:sldId id="448" r:id="rId38"/>
    <p:sldId id="1123" r:id="rId39"/>
    <p:sldId id="372" r:id="rId40"/>
    <p:sldId id="317" r:id="rId41"/>
    <p:sldId id="375" r:id="rId42"/>
    <p:sldId id="376" r:id="rId43"/>
    <p:sldId id="377" r:id="rId44"/>
    <p:sldId id="378" r:id="rId45"/>
    <p:sldId id="408" r:id="rId46"/>
    <p:sldId id="382" r:id="rId47"/>
    <p:sldId id="402" r:id="rId48"/>
    <p:sldId id="403" r:id="rId49"/>
    <p:sldId id="404" r:id="rId50"/>
    <p:sldId id="405" r:id="rId51"/>
    <p:sldId id="406" r:id="rId52"/>
    <p:sldId id="410" r:id="rId53"/>
    <p:sldId id="411" r:id="rId54"/>
    <p:sldId id="412" r:id="rId55"/>
    <p:sldId id="1125" r:id="rId56"/>
    <p:sldId id="318" r:id="rId57"/>
    <p:sldId id="416" r:id="rId58"/>
    <p:sldId id="319" r:id="rId59"/>
    <p:sldId id="415" r:id="rId60"/>
    <p:sldId id="418" r:id="rId61"/>
    <p:sldId id="324" r:id="rId62"/>
    <p:sldId id="325" r:id="rId63"/>
    <p:sldId id="1126" r:id="rId64"/>
  </p:sldIdLst>
  <p:sldSz cx="9144000" cy="5143500" type="screen16x9"/>
  <p:notesSz cx="6760845" cy="9942195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31B6FD"/>
    <a:srgbClr val="CDE5FE"/>
    <a:srgbClr val="000099"/>
    <a:srgbClr val="777777"/>
    <a:srgbClr val="0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 autoAdjust="0"/>
    <p:restoredTop sz="68707" autoAdjust="0"/>
  </p:normalViewPr>
  <p:slideViewPr>
    <p:cSldViewPr showGuides="1">
      <p:cViewPr varScale="1">
        <p:scale>
          <a:sx n="114" d="100"/>
          <a:sy n="114" d="100"/>
        </p:scale>
        <p:origin x="179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/>
          <a:lstStyle>
            <a:lvl1pPr defTabSz="954405">
              <a:defRPr sz="13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/>
          <a:lstStyle>
            <a:lvl1pPr algn="r" defTabSz="954405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/>
          <a:lstStyle>
            <a:lvl1pPr defTabSz="954405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/>
          <a:lstStyle>
            <a:lvl1pPr algn="r" defTabSz="954405">
              <a:defRPr sz="1300">
                <a:latin typeface="Arial" panose="020B0604020202020204" pitchFamily="34" charset="0"/>
              </a:defRPr>
            </a:lvl1pPr>
          </a:lstStyle>
          <a:p>
            <a:fld id="{57214CFA-32F9-4EE5-B147-1DBFFF29F43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93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1004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BBA999-AC22-47AA-86A8-B051162E37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830" indent="-30670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630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75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830" indent="-30670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630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75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endParaRPr lang="zh-CN" altLang="en-US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830" indent="-30670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630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75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287AF7-4586-4ADD-8DA4-2F3B5B09020D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138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endParaRPr lang="zh-CN" altLang="en-US" sz="1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830" indent="-30670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630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75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4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93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45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4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1004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37EDAA-1CB0-42D5-81E4-D7786DA874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solidFill>
                <a:srgbClr val="777777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830" indent="-30670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630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75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012E988-66C5-4E57-A7D6-82EEB641B95A}" type="slidenum"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/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/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1FD4502B-9CC5-4BF8-A021-FC7A279559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/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/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EADC2684-B72D-4B3E-BD4A-08EED3B3B6B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4C1357E7-88A0-45C5-9400-1B6FE9D2D6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88F7EAA1-E74A-4BF9-91FD-DA9D50C426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5D1E69B-381E-42DF-986E-CF9F0540A8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88C94744-D803-4A83-B9C9-48BC02ADC9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27" name="组合 5"/>
          <p:cNvGrpSpPr/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780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FDCE807E-CAD9-40D8-812A-55F6BBD57F7D}" type="slidenum">
              <a:rPr lang="zh-CN" altLang="en-US"/>
            </a:fld>
            <a:endParaRPr lang="en-US" altLang="zh-CN"/>
          </a:p>
        </p:txBody>
      </p:sp>
      <p:sp>
        <p:nvSpPr>
          <p:cNvPr id="30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4099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3A45CE4C-EA7B-4067-AF70-38591E0D1779}" type="slidenum">
              <a:rPr lang="zh-CN" altLang="en-US"/>
            </a:fld>
            <a:endParaRPr lang="en-US" altLang="zh-CN"/>
          </a:p>
        </p:txBody>
      </p:sp>
      <p:sp>
        <p:nvSpPr>
          <p:cNvPr id="41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780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7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6147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6153" name="Freeform 14"/>
            <p:cNvSpPr/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8"/>
            <p:cNvSpPr/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22"/>
            <p:cNvSpPr/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26"/>
            <p:cNvSpPr/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5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6A492C1C-E550-4428-8D32-21EF21DF681B}" type="slidenum">
              <a:rPr lang="zh-CN" altLang="en-US"/>
            </a:fld>
            <a:endParaRPr lang="en-US" altLang="zh-CN"/>
          </a:p>
        </p:txBody>
      </p:sp>
      <p:sp>
        <p:nvSpPr>
          <p:cNvPr id="61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endParaRPr kumimoji="0" lang="en-US" altLang="zh-CN" sz="2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</a:t>
            </a:r>
            <a:r>
              <a:rPr lang="zh-CN" altLang="en-US" sz="35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kumimoji="0" lang="en-US" altLang="zh-CN" sz="35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楷体" panose="02010609060101010101" pitchFamily="49" charset="-122"/>
                <a:cs typeface="+mn-cs"/>
              </a:rPr>
              <a:t>哈尔滨工业大学  </a:t>
            </a:r>
            <a:r>
              <a:rPr lang="zh-CN" altLang="en-US" sz="2000" b="1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朱庆福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编译原理</a:t>
            </a:r>
            <a:endParaRPr kumimoji="0" lang="zh-CN" altLang="en-US" sz="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7746084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是一个寄存器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这个寻址方式对于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数组访问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是很有用的</a:t>
            </a:r>
            <a:endParaRPr lang="zh-CN" altLang="en-US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其中，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是数组的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基地址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中存放了数组元素的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偏移地址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,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+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3651870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90031" y="3291830"/>
            <a:ext cx="6596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03404"/>
            <a:ext cx="6881988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是一个整数，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中存放的是一个地址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所表示的内存地址是寄存器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中的值加上整数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这个寻址方式可以用于沿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指针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取值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100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R1 = contents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 (</a:t>
            </a:r>
            <a:r>
              <a:rPr lang="en-US" altLang="zh-CN" sz="22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 + 100 </a:t>
            </a:r>
            <a:r>
              <a:rPr lang="en-US" altLang="zh-CN" sz="2200" b="1" dirty="0">
                <a:solidFill>
                  <a:prstClr val="black"/>
                </a:solidFill>
                <a:cs typeface="Times New Roman" panose="02020603050405020304" pitchFamily="18" charset="0"/>
              </a:rPr>
              <a:t>) </a:t>
            </a:r>
            <a:endParaRPr lang="en-US" altLang="zh-CN" sz="2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2143122"/>
            <a:ext cx="8176503" cy="1654164"/>
          </a:xfrm>
        </p:spPr>
        <p:txBody>
          <a:bodyPr/>
          <a:lstStyle/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  <a:endParaRPr lang="en-US" altLang="zh-CN" sz="2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的内容所表示的位置上存放的内存位置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R2</a:t>
            </a:r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) 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5856" y="3795886"/>
            <a:ext cx="2880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87824" y="336383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7" y="2571750"/>
            <a:ext cx="8415333" cy="3225800"/>
          </a:xfrm>
        </p:spPr>
        <p:txBody>
          <a:bodyPr/>
          <a:lstStyle/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中内容加上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后所表示的位置上存放的内存位置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*100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100 +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*r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7864" y="4227934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87824" y="3795886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000378"/>
            <a:ext cx="5927725" cy="1643074"/>
          </a:xfrm>
        </p:spPr>
        <p:txBody>
          <a:bodyPr/>
          <a:lstStyle/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</a:t>
            </a:r>
            <a:endParaRPr lang="en-US" altLang="zh-CN" sz="2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#100</a:t>
            </a:r>
            <a:endParaRPr lang="en-US" altLang="zh-CN" sz="2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728667" y="2571750"/>
            <a:ext cx="705804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15977" y="250316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971600" y="2025447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728667" y="2571750"/>
            <a:ext cx="705804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79512" y="1304450"/>
          <a:ext cx="8928992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160240"/>
                <a:gridCol w="60486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 a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contents ( a )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 R2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contents ( R2 ) </a:t>
                      </a:r>
                      <a:endParaRPr kumimoji="0" lang="pt-BR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 a(R2)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contents ( a + contents(R2) )</a:t>
                      </a:r>
                      <a:endParaRPr kumimoji="0" lang="pt-BR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100 (R2) </a:t>
                      </a:r>
                      <a:endParaRPr kumimoji="0" lang="zh-CN" altLang="en-US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contents ( 100 + contents(R2)) 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*c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*100(R2) </a:t>
                      </a:r>
                      <a:endParaRPr kumimoji="0" lang="zh-CN" altLang="en-US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contents ( contents (100 +contents(R2) ) ) 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*r</a:t>
                      </a:r>
                      <a:endPara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* R2</a:t>
                      </a:r>
                      <a:endParaRPr kumimoji="0" lang="zh-CN" altLang="en-US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contents ( contents (contents (R2) ) ) 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#c</a:t>
                      </a:r>
                      <a:endPara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  R1 ,  #100</a:t>
                      </a:r>
                      <a:endParaRPr kumimoji="0" lang="zh-CN" altLang="en-US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0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 = 100</a:t>
                      </a:r>
                      <a:endParaRPr kumimoji="0" lang="en-US" altLang="zh-CN" sz="20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761115" y="523249"/>
            <a:ext cx="3123253" cy="3560669"/>
            <a:chOff x="4761115" y="523249"/>
            <a:chExt cx="3123253" cy="3560669"/>
          </a:xfrm>
        </p:grpSpPr>
        <p:sp>
          <p:nvSpPr>
            <p:cNvPr id="31" name="矩形 30"/>
            <p:cNvSpPr/>
            <p:nvPr/>
          </p:nvSpPr>
          <p:spPr>
            <a:xfrm>
              <a:off x="4761115" y="1635646"/>
              <a:ext cx="3123253" cy="24482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7065371" y="843558"/>
              <a:ext cx="360040" cy="7920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137378" y="523249"/>
              <a:ext cx="720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地址</a:t>
              </a:r>
              <a:endPara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73466" y="267495"/>
            <a:ext cx="338437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contents(x)</a:t>
            </a:r>
            <a:r>
              <a:rPr lang="zh-CN" altLang="en-US" b="1" dirty="0">
                <a:latin typeface="+mn-ea"/>
                <a:ea typeface="+mn-ea"/>
              </a:rPr>
              <a:t>表示</a:t>
            </a: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zh-CN" altLang="en-US" b="1" dirty="0">
                <a:latin typeface="+mn-ea"/>
                <a:ea typeface="+mn-ea"/>
              </a:rPr>
              <a:t>所代表的寄存器或内存位置中存放的内容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74733" y="3363838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BR *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0(SP 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4948" y="2871492"/>
            <a:ext cx="202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0(SP )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#here + 16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运算语句的目标代码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470" y="3795886"/>
            <a:ext cx="504056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尽可能避免使用上面的全部四个指令，如果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所需的运算分量已经在寄存器中了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运算结果不需要存放回内存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y - z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R1 , y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</a:t>
            </a:r>
            <a:r>
              <a:rPr lang="zh-CN" alt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R2 , z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z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SUB R1 , R1 , R2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R1 = R1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R2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  x  , R1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R1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30225" y="785800"/>
            <a:ext cx="814230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个字节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1780" lvl="0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      R1 ,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R1</a:t>
            </a:r>
            <a:r>
              <a:rPr lang="pl-PL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4675" lvl="1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R2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R2=contents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contents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      b   , R2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= R2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87824" y="627535"/>
            <a:ext cx="4760454" cy="2448271"/>
            <a:chOff x="2987824" y="627535"/>
            <a:chExt cx="4760454" cy="244827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0192" y="627535"/>
              <a:ext cx="1448086" cy="2355726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2987824" y="1635646"/>
              <a:ext cx="3744416" cy="144016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[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c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个字节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R1  ,     c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l-PL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R2  ,     j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  a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, R1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a+contents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=R1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x = *p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R1, p	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R2, 0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endParaRPr lang="pt-B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x  , R2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R2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670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99792" y="587039"/>
            <a:ext cx="4629411" cy="2079861"/>
            <a:chOff x="2699792" y="587039"/>
            <a:chExt cx="4629411" cy="207986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50815" y="587039"/>
              <a:ext cx="1178388" cy="19247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 flipV="1">
              <a:off x="2699792" y="1707654"/>
              <a:ext cx="3600400" cy="95924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*p = y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R1 ,    p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R2 ,    y    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R2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670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3874011"/>
            <a:ext cx="45720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latin typeface="+mn-ea"/>
                <a:ea typeface="+mn-ea"/>
              </a:rPr>
              <a:t>是标号为</a:t>
            </a:r>
            <a:r>
              <a:rPr lang="en-US" altLang="zh-CN" sz="22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200" b="1" dirty="0">
                <a:latin typeface="+mn-ea"/>
                <a:ea typeface="+mn-ea"/>
              </a:rPr>
              <a:t>的三地址指令所产生的目标代码中的第一个指令的标号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if x &lt; y </a:t>
            </a:r>
            <a:r>
              <a:rPr lang="en-US" altLang="zh-CN" b="1" i="1" dirty="0" err="1">
                <a:solidFill>
                  <a:schemeClr val="tx1"/>
                </a:solidFill>
              </a:rPr>
              <a:t>goto</a:t>
            </a:r>
            <a:r>
              <a:rPr lang="en-US" altLang="zh-CN" b="1" i="1" dirty="0">
                <a:solidFill>
                  <a:schemeClr val="tx1"/>
                </a:solidFill>
              </a:rPr>
              <a:t> L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R1 , x	 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x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R2 , y         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SUB    R1 , R1 ,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R1=R1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endParaRPr lang="pt-BR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BLTZ  R1 , M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if R1 &lt; 0 jump to M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670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条件跳转语句的目标代码</a:t>
            </a:r>
            <a:endParaRPr lang="zh-CN" altLang="en-US" sz="30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使用静态内存分配的方式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使用栈式内存分配的方式</a:t>
            </a:r>
            <a:endParaRPr lang="zh-CN" altLang="en-US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过程调用和返回的目标代码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使用静态内存分配的方式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871700" y="1087230"/>
          <a:ext cx="54006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30"/>
                <a:gridCol w="248317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（静态方式）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#here + 20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*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2833382"/>
            <a:ext cx="2352675" cy="1609725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3851920" y="350785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5"/>
          <p:cNvSpPr/>
          <p:nvPr/>
        </p:nvSpPr>
        <p:spPr>
          <a:xfrm>
            <a:off x="387861" y="1988502"/>
            <a:ext cx="3282010" cy="277536"/>
          </a:xfrm>
          <a:prstGeom prst="borderCallout2">
            <a:avLst>
              <a:gd name="adj1" fmla="val -6545"/>
              <a:gd name="adj2" fmla="val 61761"/>
              <a:gd name="adj3" fmla="val -43843"/>
              <a:gd name="adj4" fmla="val 61703"/>
              <a:gd name="adj5" fmla="val -118548"/>
              <a:gd name="adj6" fmla="val 9287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callee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活动记录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静态区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中的起始位置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线形标注 2 6"/>
          <p:cNvSpPr/>
          <p:nvPr/>
        </p:nvSpPr>
        <p:spPr>
          <a:xfrm>
            <a:off x="387860" y="2396582"/>
            <a:ext cx="3282011" cy="277536"/>
          </a:xfrm>
          <a:prstGeom prst="borderCallout2">
            <a:avLst>
              <a:gd name="adj1" fmla="val 24045"/>
              <a:gd name="adj2" fmla="val 99883"/>
              <a:gd name="adj3" fmla="val 19438"/>
              <a:gd name="adj4" fmla="val 105058"/>
              <a:gd name="adj5" fmla="val -182367"/>
              <a:gd name="adj6" fmla="val 1079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callee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中的起始位置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010865"/>
            <a:ext cx="3744416" cy="3095564"/>
          </a:xfrm>
          <a:prstGeom prst="rect">
            <a:avLst/>
          </a:prstGeom>
        </p:spPr>
      </p:pic>
      <p:sp>
        <p:nvSpPr>
          <p:cNvPr id="3" name="任意多边形: 形状 2"/>
          <p:cNvSpPr/>
          <p:nvPr/>
        </p:nvSpPr>
        <p:spPr>
          <a:xfrm>
            <a:off x="4934269" y="2537138"/>
            <a:ext cx="391145" cy="2163651"/>
          </a:xfrm>
          <a:custGeom>
            <a:avLst/>
            <a:gdLst>
              <a:gd name="connsiteX0" fmla="*/ 391145 w 391145"/>
              <a:gd name="connsiteY0" fmla="*/ 0 h 2163651"/>
              <a:gd name="connsiteX1" fmla="*/ 17658 w 391145"/>
              <a:gd name="connsiteY1" fmla="*/ 1068947 h 2163651"/>
              <a:gd name="connsiteX2" fmla="*/ 94931 w 391145"/>
              <a:gd name="connsiteY2" fmla="*/ 2163651 h 216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5" h="2163651">
                <a:moveTo>
                  <a:pt x="391145" y="0"/>
                </a:moveTo>
                <a:cubicBezTo>
                  <a:pt x="229086" y="354169"/>
                  <a:pt x="67027" y="708339"/>
                  <a:pt x="17658" y="1068947"/>
                </a:cubicBezTo>
                <a:cubicBezTo>
                  <a:pt x="-31711" y="1429556"/>
                  <a:pt x="31610" y="1796603"/>
                  <a:pt x="94931" y="2163651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5228823" y="3644721"/>
            <a:ext cx="508165" cy="1068947"/>
          </a:xfrm>
          <a:custGeom>
            <a:avLst/>
            <a:gdLst>
              <a:gd name="connsiteX0" fmla="*/ 309092 w 508165"/>
              <a:gd name="connsiteY0" fmla="*/ 0 h 1068947"/>
              <a:gd name="connsiteX1" fmla="*/ 495836 w 508165"/>
              <a:gd name="connsiteY1" fmla="*/ 598868 h 1068947"/>
              <a:gd name="connsiteX2" fmla="*/ 0 w 508165"/>
              <a:gd name="connsiteY2" fmla="*/ 1068947 h 106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165" h="1068947">
                <a:moveTo>
                  <a:pt x="309092" y="0"/>
                </a:moveTo>
                <a:cubicBezTo>
                  <a:pt x="428221" y="210355"/>
                  <a:pt x="547351" y="420710"/>
                  <a:pt x="495836" y="598868"/>
                </a:cubicBezTo>
                <a:cubicBezTo>
                  <a:pt x="444321" y="777026"/>
                  <a:pt x="222160" y="922986"/>
                  <a:pt x="0" y="106894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弯曲线形 4"/>
          <p:cNvSpPr/>
          <p:nvPr/>
        </p:nvSpPr>
        <p:spPr>
          <a:xfrm>
            <a:off x="5371170" y="741748"/>
            <a:ext cx="1008112" cy="2160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9723"/>
              <a:gd name="adj6" fmla="val -4219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返回地址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00192" y="2123368"/>
            <a:ext cx="1584176" cy="2536614"/>
            <a:chOff x="6300192" y="2123368"/>
            <a:chExt cx="1584176" cy="2536614"/>
          </a:xfrm>
        </p:grpSpPr>
        <p:sp>
          <p:nvSpPr>
            <p:cNvPr id="6" name="矩形 5"/>
            <p:cNvSpPr/>
            <p:nvPr/>
          </p:nvSpPr>
          <p:spPr>
            <a:xfrm>
              <a:off x="6300192" y="2123368"/>
              <a:ext cx="576064" cy="160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300192" y="3219822"/>
              <a:ext cx="576064" cy="198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020272" y="3867894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20272" y="4491335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3" grpId="0" animBg="1"/>
      <p:bldP spid="4" grpId="0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871700" y="1087230"/>
          <a:ext cx="658873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30"/>
                <a:gridCol w="2483170"/>
                <a:gridCol w="29883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（静态方式）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#here + 20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*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0(SP )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#here + 16 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被调用过程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BR *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0(SP )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调用过程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SUB SP , SP , #caller.recordsize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779912" y="2427734"/>
            <a:ext cx="4197363" cy="2560605"/>
            <a:chOff x="3131840" y="-48866"/>
            <a:chExt cx="4197363" cy="25606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50815" y="587039"/>
              <a:ext cx="1178388" cy="1924700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>
              <a:off x="3131840" y="-48866"/>
              <a:ext cx="3168352" cy="175652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798887" y="2355726"/>
            <a:ext cx="1445521" cy="2304256"/>
            <a:chOff x="6798887" y="2355726"/>
            <a:chExt cx="1445521" cy="2304256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7596336" y="4659982"/>
              <a:ext cx="648072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798887" y="2355726"/>
              <a:ext cx="144552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244408" y="2355726"/>
              <a:ext cx="0" cy="23042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716015" y="181678"/>
            <a:ext cx="4464497" cy="4972703"/>
            <a:chOff x="4716015" y="181678"/>
            <a:chExt cx="4464497" cy="497270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1752" y="3306977"/>
              <a:ext cx="3848759" cy="18474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242" y="181678"/>
              <a:ext cx="3923270" cy="3125214"/>
            </a:xfrm>
            <a:prstGeom prst="rect">
              <a:avLst/>
            </a:prstGeom>
          </p:spPr>
        </p:pic>
        <p:sp>
          <p:nvSpPr>
            <p:cNvPr id="7" name="箭头: 右 6"/>
            <p:cNvSpPr/>
            <p:nvPr/>
          </p:nvSpPr>
          <p:spPr>
            <a:xfrm>
              <a:off x="4716015" y="3003798"/>
              <a:ext cx="50405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674147" y="3403138"/>
              <a:ext cx="469487" cy="261610"/>
              <a:chOff x="190923" y="4268391"/>
              <a:chExt cx="469487" cy="26161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90923" y="4334312"/>
                <a:ext cx="248153" cy="108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7744" y="4268391"/>
                <a:ext cx="44266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259571" y="267495"/>
            <a:ext cx="912829" cy="4777158"/>
            <a:chOff x="7270486" y="266376"/>
            <a:chExt cx="912829" cy="4777158"/>
          </a:xfrm>
        </p:grpSpPr>
        <p:sp>
          <p:nvSpPr>
            <p:cNvPr id="15" name="矩形 14"/>
            <p:cNvSpPr/>
            <p:nvPr/>
          </p:nvSpPr>
          <p:spPr>
            <a:xfrm>
              <a:off x="7270486" y="266376"/>
              <a:ext cx="576064" cy="160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308304" y="1701696"/>
              <a:ext cx="576064" cy="198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08304" y="2282685"/>
              <a:ext cx="590419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319219" y="4874887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600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3165" y="2081987"/>
            <a:ext cx="585889" cy="307777"/>
            <a:chOff x="-3165" y="2081987"/>
            <a:chExt cx="585889" cy="307777"/>
          </a:xfrm>
        </p:grpSpPr>
        <p:sp>
          <p:nvSpPr>
            <p:cNvPr id="21" name="文本框 20"/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24" name="矩形 23"/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3165" y="2696021"/>
            <a:ext cx="585889" cy="307777"/>
            <a:chOff x="-3165" y="2081987"/>
            <a:chExt cx="585889" cy="307777"/>
          </a:xfrm>
        </p:grpSpPr>
        <p:sp>
          <p:nvSpPr>
            <p:cNvPr id="21" name="文本框 20"/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63688" y="2002072"/>
            <a:ext cx="922547" cy="785700"/>
            <a:chOff x="1763688" y="2002072"/>
            <a:chExt cx="922547" cy="785700"/>
          </a:xfrm>
        </p:grpSpPr>
        <p:sp>
          <p:nvSpPr>
            <p:cNvPr id="22" name="右大括号 21"/>
            <p:cNvSpPr/>
            <p:nvPr/>
          </p:nvSpPr>
          <p:spPr>
            <a:xfrm>
              <a:off x="1763688" y="2139702"/>
              <a:ext cx="128542" cy="648070"/>
            </a:xfrm>
            <a:prstGeom prst="rightBrac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92913" y="2002072"/>
              <a:ext cx="79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</a:t>
              </a:r>
              <a:r>
                <a:rPr lang="zh-CN" altLang="en-US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的活动记录</a:t>
              </a:r>
              <a:endParaRPr lang="zh-CN" altLang="en-US" sz="1600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43" name="矩形 42"/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/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右大括号 21"/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043608" y="3363838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#344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777244" y="2715766"/>
            <a:ext cx="922548" cy="606092"/>
            <a:chOff x="1777244" y="2715766"/>
            <a:chExt cx="922548" cy="606092"/>
          </a:xfrm>
        </p:grpSpPr>
        <p:sp>
          <p:nvSpPr>
            <p:cNvPr id="53" name="右大括号 52"/>
            <p:cNvSpPr/>
            <p:nvPr/>
          </p:nvSpPr>
          <p:spPr>
            <a:xfrm>
              <a:off x="1777244" y="2853396"/>
              <a:ext cx="138171" cy="468462"/>
            </a:xfrm>
            <a:prstGeom prst="rightBrac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06470" y="2715766"/>
              <a:ext cx="79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的活动记录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57" name="矩形 56"/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43" y="774710"/>
            <a:ext cx="7439743" cy="388527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指令选择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选择适当的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目标机指令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来实现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中间表示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三地址语句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目标代码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加载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*/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ADD	R0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66FF"/>
                </a:solidFill>
                <a:cs typeface="Times New Roman" panose="02020603050405020304" pitchFamily="18" charset="0"/>
              </a:rPr>
              <a:t>加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上 */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	 x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保存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 */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3165" y="2715766"/>
            <a:ext cx="585889" cy="307777"/>
            <a:chOff x="-3165" y="2081987"/>
            <a:chExt cx="585889" cy="307777"/>
          </a:xfrm>
        </p:grpSpPr>
        <p:sp>
          <p:nvSpPr>
            <p:cNvPr id="21" name="文本框 20"/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右大括号 21"/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61" name="矩形 60"/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/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右大括号 21"/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076056" y="35330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大括号 57"/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674147" y="3403138"/>
            <a:ext cx="590547" cy="253916"/>
            <a:chOff x="190923" y="4268391"/>
            <a:chExt cx="590547" cy="253916"/>
          </a:xfrm>
        </p:grpSpPr>
        <p:sp>
          <p:nvSpPr>
            <p:cNvPr id="13" name="矩形 12"/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17743" y="4268391"/>
              <a:ext cx="56372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使用栈式内存分配的方式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/>
                <a:gridCol w="1948950"/>
                <a:gridCol w="2077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  <a:endParaRPr lang="en-US" altLang="zh-CN" sz="105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DE5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/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右大括号 21"/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043608" y="3363838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#396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076056" y="35330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076056" y="36854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/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67" name="矩形 66"/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3" y="857238"/>
            <a:ext cx="801637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对每个形如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y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op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z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的三地址指令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，执行如下动作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调用函数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getReg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来为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选择寄存器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，把这些寄存器称为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endParaRPr lang="en-US" altLang="zh-CN" b="1" i="1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，则生成指令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, y′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”。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是存放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的内存位置之一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类似的，如果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z′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生成目标指令“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OP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三地址语句的目标代码生成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785800"/>
            <a:ext cx="8807895" cy="3363564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register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当前存放的是哪些变量的值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地址描述符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address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记录运行时每个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名字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的当前值存放在哪个或哪些位置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该位置可能是寄存器、栈单元、内存地址或者是它们的某个集合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这些信息可以存放在该变量名对应的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符号表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条目中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100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寄存器描述符和地址描述符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17585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在基本块结束之前，基本块中使用的变量可能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仅存放在某个寄存器中</a:t>
            </a:r>
            <a:endParaRPr lang="zh-CN" altLang="en-US" b="1" dirty="0">
              <a:solidFill>
                <a:srgbClr val="0066FF"/>
              </a:solidFill>
              <a:latin typeface="+mn-ea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如果这个变量是一个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只在基本块内部使用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的临时变量，当基本块结束时，可以忘记这些临时变量的值并假设这些寄存器是空的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对于一个在基本块的出口处可能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活跃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的变量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如果它的地址描述符表明它的值没有存放在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的内存位置上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则生成指令“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x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(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是在基本块结尾处存放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值的寄存器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基本块的收尾处理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62"/>
            <a:ext cx="864233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当代码生成算法生成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加载</a:t>
            </a:r>
            <a:r>
              <a:rPr lang="zh-CN" altLang="en-US" sz="2500" b="1" dirty="0">
                <a:solidFill>
                  <a:schemeClr val="tx1"/>
                </a:solidFill>
              </a:rPr>
              <a:t>、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</a:t>
            </a:r>
            <a:r>
              <a:rPr lang="zh-CN" altLang="en-US" sz="2500" b="1" dirty="0">
                <a:solidFill>
                  <a:schemeClr val="tx1"/>
                </a:solidFill>
              </a:rPr>
              <a:t>和其他指令时，它必须同时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更新</a:t>
            </a:r>
            <a:r>
              <a:rPr lang="zh-CN" altLang="en-US" sz="2500" b="1" dirty="0">
                <a:solidFill>
                  <a:schemeClr val="tx1"/>
                </a:solidFill>
              </a:rPr>
              <a:t>寄存器和地址描述符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</a:t>
            </a:r>
            <a:r>
              <a:rPr lang="en-US" altLang="zh-CN" sz="2500" b="1" dirty="0">
                <a:solidFill>
                  <a:schemeClr val="tx1"/>
                </a:solidFill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，把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sz="2200" b="1" dirty="0">
                <a:solidFill>
                  <a:schemeClr val="tx1"/>
                </a:solidFill>
              </a:rPr>
              <a:t>作为新增位置加入到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</a:rPr>
              <a:t>的位置集合中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管理寄存器和地址描述符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6"/>
            <a:ext cx="8129613" cy="3225800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OP  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</a:t>
            </a:r>
            <a:r>
              <a:rPr lang="zh-CN" altLang="en-US" sz="2200" b="1" dirty="0">
                <a:solidFill>
                  <a:schemeClr val="tx1"/>
                </a:solidFill>
              </a:rPr>
              <a:t>包含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</a:t>
            </a:r>
            <a:r>
              <a:rPr lang="zh-CN" altLang="en-US" sz="2200" b="1" dirty="0">
                <a:solidFill>
                  <a:schemeClr val="tx1"/>
                </a:solidFill>
              </a:rPr>
              <a:t>包含位置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管理寄存器和地址描述符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57158" y="714362"/>
            <a:ext cx="8642337" cy="121444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780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87" y="2428874"/>
            <a:ext cx="7213609" cy="3225800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ST   x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，使之包含自己的内存位置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管理寄存器和地址描述符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780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83680"/>
            <a:ext cx="2370701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三地址语句序列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780" lvl="0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lvl="0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133204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b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a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  <a:endParaRPr lang="it-IT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d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5936" y="3740563"/>
            <a:ext cx="1656184" cy="2713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46412"/>
            <a:ext cx="9039378" cy="3225800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对于复制语句</a:t>
            </a:r>
            <a:r>
              <a:rPr lang="en-US" altLang="zh-CN" sz="2500" b="1" i="1" dirty="0">
                <a:solidFill>
                  <a:schemeClr val="tx1"/>
                </a:solidFill>
              </a:rPr>
              <a:t>x=y</a:t>
            </a:r>
            <a:r>
              <a:rPr lang="zh-CN" altLang="en-US" sz="2500" b="1" dirty="0">
                <a:solidFill>
                  <a:schemeClr val="tx1"/>
                </a:solidFill>
              </a:rPr>
              <a:t>，如果需要生成加载指令</a:t>
            </a:r>
            <a:r>
              <a:rPr lang="en-US" altLang="zh-CN" sz="2500" b="1" dirty="0">
                <a:solidFill>
                  <a:schemeClr val="tx1"/>
                </a:solidFill>
              </a:rPr>
              <a:t>“</a:t>
            </a:r>
            <a:r>
              <a:rPr lang="en-US" altLang="zh-CN" sz="2500" b="1" i="1" dirty="0">
                <a:solidFill>
                  <a:schemeClr val="tx1"/>
                </a:solidFill>
              </a:rPr>
              <a:t>LD R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y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y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</a:rPr>
              <a:t>”</a:t>
            </a:r>
            <a:r>
              <a:rPr lang="zh-CN" altLang="en-US" sz="2500" b="1" dirty="0">
                <a:solidFill>
                  <a:schemeClr val="tx1"/>
                </a:solidFill>
              </a:rPr>
              <a:t>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的寄存器描述符，使之只包含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的地址描述符，把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作为新增位置加入到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的位置集合中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从任何不同于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的变量的地址描述符中删除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  <a:endParaRPr lang="en-US" altLang="zh-CN" sz="16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的寄存器描述符，使之也包含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的地址描述符，使之只包含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管理寄存器和地址描述符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58787" y="2428874"/>
            <a:ext cx="7213609" cy="42862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lvl="1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   x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780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2570" y="4254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2595" y="771550"/>
            <a:ext cx="3998809" cy="1200329"/>
            <a:chOff x="2065799" y="2758123"/>
            <a:chExt cx="3293979" cy="1200329"/>
          </a:xfrm>
        </p:grpSpPr>
        <p:sp>
          <p:nvSpPr>
            <p:cNvPr id="45" name="矩形 44"/>
            <p:cNvSpPr/>
            <p:nvPr/>
          </p:nvSpPr>
          <p:spPr>
            <a:xfrm>
              <a:off x="3263140" y="2758123"/>
              <a:ext cx="209663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endPara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065799" y="3334187"/>
              <a:ext cx="11283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9952" y="429389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41" grpId="0"/>
      <p:bldP spid="47" grpId="0"/>
      <p:bldP spid="48" grpId="0"/>
      <p:bldP spid="49" grpId="0"/>
      <p:bldP spid="50" grpId="0"/>
      <p:bldP spid="52" grpId="0"/>
      <p:bldP spid="52" grpId="1"/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58505" y="1365904"/>
            <a:ext cx="3822658" cy="830997"/>
            <a:chOff x="2065799" y="3334187"/>
            <a:chExt cx="3148876" cy="830997"/>
          </a:xfrm>
        </p:grpSpPr>
        <p:sp>
          <p:nvSpPr>
            <p:cNvPr id="21" name="矩形 20"/>
            <p:cNvSpPr/>
            <p:nvPr/>
          </p:nvSpPr>
          <p:spPr>
            <a:xfrm>
              <a:off x="3118037" y="3334187"/>
              <a:ext cx="2096638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  <a:endPara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65799" y="3766235"/>
              <a:ext cx="958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7" grpId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69717" y="1966069"/>
            <a:ext cx="4133118" cy="461665"/>
            <a:chOff x="2006483" y="3934352"/>
            <a:chExt cx="3404614" cy="461665"/>
          </a:xfrm>
        </p:grpSpPr>
        <p:sp>
          <p:nvSpPr>
            <p:cNvPr id="21" name="矩形 20"/>
            <p:cNvSpPr/>
            <p:nvPr/>
          </p:nvSpPr>
          <p:spPr>
            <a:xfrm>
              <a:off x="3168117" y="3934352"/>
              <a:ext cx="224298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6483" y="4165185"/>
              <a:ext cx="11023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402" y="2470125"/>
            <a:ext cx="3644577" cy="461665"/>
            <a:chOff x="1974346" y="4384690"/>
            <a:chExt cx="3002184" cy="461665"/>
          </a:xfrm>
        </p:grpSpPr>
        <p:sp>
          <p:nvSpPr>
            <p:cNvPr id="21" name="矩形 20"/>
            <p:cNvSpPr/>
            <p:nvPr/>
          </p:nvSpPr>
          <p:spPr>
            <a:xfrm>
              <a:off x="3263141" y="4384690"/>
              <a:ext cx="1713389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974346" y="4597234"/>
              <a:ext cx="12172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7624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1682" y="4272676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40" grpId="0"/>
      <p:bldP spid="41" grpId="0"/>
      <p:bldP spid="4" grpId="0" animBg="1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36490" y="4227481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8196" y="4227481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0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597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78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7871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26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9032" y="2830165"/>
            <a:ext cx="4155808" cy="461665"/>
            <a:chOff x="2106524" y="4768102"/>
            <a:chExt cx="3423306" cy="461665"/>
          </a:xfrm>
        </p:grpSpPr>
        <p:sp>
          <p:nvSpPr>
            <p:cNvPr id="21" name="矩形 20"/>
            <p:cNvSpPr/>
            <p:nvPr/>
          </p:nvSpPr>
          <p:spPr>
            <a:xfrm>
              <a:off x="3168220" y="4768102"/>
              <a:ext cx="236161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106524" y="5062379"/>
              <a:ext cx="100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6987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787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6987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390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581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7043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378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624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486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01682" y="4272223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7" grpId="0" animBg="1"/>
      <p:bldP spid="33" grpId="0" animBg="1"/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  <a:endParaRPr lang="en-US" altLang="zh-CN" sz="28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7201" y="1455480"/>
            <a:ext cx="3605564" cy="2088232"/>
            <a:chOff x="2006482" y="3334187"/>
            <a:chExt cx="2970048" cy="2088232"/>
          </a:xfrm>
        </p:grpSpPr>
        <p:sp>
          <p:nvSpPr>
            <p:cNvPr id="21" name="矩形 20"/>
            <p:cNvSpPr/>
            <p:nvPr/>
          </p:nvSpPr>
          <p:spPr>
            <a:xfrm>
              <a:off x="3263141" y="3334187"/>
              <a:ext cx="1713389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a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d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006482" y="3615833"/>
              <a:ext cx="1201544" cy="1806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pt-BR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43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7435" y="426951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5398" y="430624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寄存器选择函</a:t>
            </a:r>
            <a:r>
              <a:rPr lang="en-US" altLang="zh-CN" sz="3000" i="1" dirty="0" err="1">
                <a:solidFill>
                  <a:schemeClr val="tx1"/>
                </a:solidFill>
              </a:rPr>
              <a:t>getReg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4726" y="555526"/>
            <a:ext cx="4320480" cy="4373678"/>
            <a:chOff x="2894726" y="555526"/>
            <a:chExt cx="4320480" cy="4373678"/>
          </a:xfrm>
        </p:grpSpPr>
        <p:sp>
          <p:nvSpPr>
            <p:cNvPr id="4" name="流程图: 决策 3"/>
            <p:cNvSpPr/>
            <p:nvPr/>
          </p:nvSpPr>
          <p:spPr>
            <a:xfrm>
              <a:off x="4190870" y="1032227"/>
              <a:ext cx="2952328" cy="58460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63184" y="91556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4726" y="1760852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653332" y="1625374"/>
              <a:ext cx="0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586920" y="15448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4406894" y="2052382"/>
              <a:ext cx="2448272" cy="432048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有空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吗？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690455" y="2275614"/>
              <a:ext cx="7313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60016" y="229048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701682" y="2279526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326774" y="2658345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31030" y="2480933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86920" y="246206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914" y="2840972"/>
              <a:ext cx="3124292" cy="132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计算每个候选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的“费用”（需要生成的保存指令的个数），选择费用最低的寄存器（或之一）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流程图: 准备 22"/>
            <p:cNvSpPr/>
            <p:nvPr/>
          </p:nvSpPr>
          <p:spPr>
            <a:xfrm>
              <a:off x="4982958" y="555526"/>
              <a:ext cx="1296144" cy="273774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开始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631030" y="843558"/>
              <a:ext cx="0" cy="195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54766" y="1327293"/>
              <a:ext cx="9361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54766" y="1327293"/>
              <a:ext cx="0" cy="43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终止 28"/>
            <p:cNvSpPr/>
            <p:nvPr/>
          </p:nvSpPr>
          <p:spPr>
            <a:xfrm>
              <a:off x="5054966" y="4654209"/>
              <a:ext cx="1190599" cy="2749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结束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5631030" y="4170569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734586" y="3071673"/>
              <a:ext cx="1783" cy="1209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737406" y="4281132"/>
              <a:ext cx="18495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4767" y="2160962"/>
              <a:ext cx="0" cy="2249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243616" y="4417376"/>
              <a:ext cx="2353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3200" i="1" dirty="0">
                <a:solidFill>
                  <a:schemeClr val="tx1"/>
                </a:solidFill>
              </a:rPr>
              <a:t>R</a:t>
            </a:r>
            <a:r>
              <a:rPr lang="zh-CN" altLang="en-US" sz="3000" spc="-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费用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endParaRPr lang="zh-CN" altLang="en-US" sz="3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689939" y="1980345"/>
            <a:ext cx="5286837" cy="43906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还保存在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之外某处吗？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490524" y="21954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98994" y="220099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202" y="2434364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77092" y="243436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3529114" y="2794403"/>
            <a:ext cx="1563241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15095" y="2979069"/>
            <a:ext cx="214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42476" y="286641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4241" y="2997429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9314" y="2994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9628" y="26460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673130" y="287816"/>
            <a:ext cx="1296144" cy="273774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开始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1202" y="575848"/>
            <a:ext cx="0" cy="19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5254" y="778179"/>
            <a:ext cx="2803973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中存放的变量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5" idx="2"/>
            <a:endCxn id="4" idx="0"/>
          </p:cNvCxnSpPr>
          <p:nvPr/>
        </p:nvCxnSpPr>
        <p:spPr>
          <a:xfrm>
            <a:off x="4307241" y="1639953"/>
            <a:ext cx="0" cy="340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575604" y="3229658"/>
            <a:ext cx="1507418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359580" y="342900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71261" y="3236889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33170" y="3428967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66899" y="34431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4229666" y="3593097"/>
            <a:ext cx="2221545" cy="72496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在此后还使用吗？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11662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373" y="3523645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533636" y="2715766"/>
            <a:ext cx="0" cy="24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63200" y="377556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113290" y="2989227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6921" y="2927438"/>
            <a:ext cx="819455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cost+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522587" y="3250603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6798513" y="3468474"/>
            <a:ext cx="1512168" cy="445755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4597" y="38263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 flipH="1">
            <a:off x="7543815" y="3914229"/>
            <a:ext cx="0" cy="2140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398971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14995" y="2715766"/>
            <a:ext cx="0" cy="1255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610526" y="2715766"/>
            <a:ext cx="929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316416" y="3712351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55240" y="1777158"/>
            <a:ext cx="506" cy="59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307240" y="1777159"/>
            <a:ext cx="42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72400" y="33638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6915" y="4146634"/>
            <a:ext cx="10310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6959298" y="4801027"/>
            <a:ext cx="1190599" cy="27499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>
            <a:off x="7532441" y="4515966"/>
            <a:ext cx="2921" cy="285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39" idx="3"/>
          </p:cNvCxnSpPr>
          <p:nvPr/>
        </p:nvCxnSpPr>
        <p:spPr>
          <a:xfrm flipV="1">
            <a:off x="3996260" y="3960227"/>
            <a:ext cx="0" cy="699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59522" y="3426554"/>
            <a:ext cx="58" cy="1233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716997" y="3355181"/>
            <a:ext cx="77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1498994" y="2210287"/>
            <a:ext cx="0" cy="2449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08793" y="2376683"/>
            <a:ext cx="511679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532440" y="2699848"/>
            <a:ext cx="0" cy="1024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484857" y="4659982"/>
            <a:ext cx="5232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6716997" y="3355181"/>
            <a:ext cx="0" cy="130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0995" y="1059582"/>
            <a:ext cx="8375847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选择方法与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类似，区别之处在于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的一个新值正在被计算，因此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只存放了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的寄存器对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来说总是可接受的，即使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就是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或 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之一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因为我们的机器指令允许一个指令中的两个寄存器相同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在指令</a:t>
            </a:r>
            <a:r>
              <a:rPr lang="en-US" altLang="zh-CN" b="1" i="1" dirty="0">
                <a:solidFill>
                  <a:schemeClr val="tx1"/>
                </a:solidFill>
              </a:rPr>
              <a:t>I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</a:t>
            </a:r>
            <a:r>
              <a:rPr lang="zh-CN" altLang="en-US" b="1" dirty="0">
                <a:solidFill>
                  <a:schemeClr val="tx1"/>
                </a:solidFill>
              </a:rPr>
              <a:t>，且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在必要时加载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仅仅保存了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，那么，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同时也可以用作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 。对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也有类似选择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3000" i="1" dirty="0">
                <a:solidFill>
                  <a:schemeClr val="tx1"/>
                </a:solidFill>
              </a:rPr>
              <a:t>R</a:t>
            </a:r>
            <a:r>
              <a:rPr lang="en-US" altLang="zh-CN" sz="3000" i="1" baseline="-25000" dirty="0">
                <a:solidFill>
                  <a:schemeClr val="tx1"/>
                </a:solidFill>
              </a:rPr>
              <a:t>x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的选择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5114" y="4367292"/>
            <a:ext cx="653447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是复制指令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x=y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时，选择好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后，令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zh-CN" altLang="en-US" sz="2500" b="1" i="1" dirty="0"/>
          </a:p>
        </p:txBody>
      </p:sp>
      <p:sp>
        <p:nvSpPr>
          <p:cNvPr id="5" name="矩形 4"/>
          <p:cNvSpPr/>
          <p:nvPr/>
        </p:nvSpPr>
        <p:spPr>
          <a:xfrm>
            <a:off x="3889429" y="216682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60" y="1621022"/>
            <a:ext cx="7439743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寄存器分配（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allocation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）和指派（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assignment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把哪个值放在哪个寄存器中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指令排序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按照什么顺序来安排指令的执行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7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483003" y="785800"/>
            <a:ext cx="8303839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peephole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是程序上的一个小的滑动窗口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窥孔优化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是指在优化的时候，检查目标指令的一个滑动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口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即窥孔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，并且只要有可能就在窥孔内用更快或更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短的指令来替换窗口中的指令序列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也可以在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中间代码生成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之后直接应用窥孔优化来提高中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间表示形式的质量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977" y="84614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冗余指令删除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控制流优化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代数优化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机器特有指令的使用</a:t>
            </a:r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具有窥孔优化特点的程序变换的例子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消除冗余的加载和保存指令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</a:t>
            </a:r>
            <a:endParaRPr lang="zh-CN" altLang="en-US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冗余指令删除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9" y="1654745"/>
            <a:ext cx="2385384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三地址指令序列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780" lvl="0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lvl="0" indent="-27178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62" y="4286262"/>
            <a:ext cx="638306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+mn-ea"/>
                <a:ea typeface="+mn-ea"/>
              </a:rPr>
              <a:t>如果第四条指令有标号，则不可以删除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7694" y="1329146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= b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a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  <a:endParaRPr lang="it-IT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780" indent="-271780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d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2500312"/>
            <a:ext cx="1728192" cy="719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30225" y="785800"/>
            <a:ext cx="5927725" cy="357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780" marR="0" lvl="0" indent="-2717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消除冗余的加载和保存指令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780" marR="0" lvl="0" indent="-2717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冗余指令删除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1214428"/>
            <a:ext cx="8435281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消除不可达代码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一个紧跟在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无条件跳转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之后的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不带标号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的指令可以被删除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355726"/>
            <a:ext cx="3749589" cy="1405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 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print debugging information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2014" y="3933571"/>
            <a:ext cx="3775107" cy="1086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if 0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662" y="3933571"/>
            <a:ext cx="3825161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50262" y="4306093"/>
            <a:ext cx="3286601" cy="318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7138" y="357459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debug=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Candara" panose="020E0502030303020204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78251" y="2859782"/>
            <a:ext cx="35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977334" y="3492000"/>
            <a:ext cx="0" cy="39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8679" y="2423572"/>
            <a:ext cx="3749589" cy="106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53823" y="4440228"/>
            <a:ext cx="358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714362"/>
            <a:ext cx="8435281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在代码中出现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跳转到跳转指令的指令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时，某些条件下可以使用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一个跳转指令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来代替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控制流优化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1116" y="2000246"/>
            <a:ext cx="2532890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7500" y="2000246"/>
            <a:ext cx="2616758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endParaRPr lang="en-US" altLang="zh-CN" sz="22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1214414" y="3571882"/>
            <a:ext cx="7246018" cy="1000132"/>
          </a:xfrm>
          <a:prstGeom prst="wedgeRectCallout">
            <a:avLst>
              <a:gd name="adj1" fmla="val -662"/>
              <a:gd name="adj2" fmla="val -7972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>
                <a:solidFill>
                  <a:prstClr val="black"/>
                </a:solidFill>
                <a:latin typeface="Arial" panose="020B0604020202020204" pitchFamily="34" charset="0"/>
              </a:rPr>
              <a:t>如果不再有跳转到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sz="2500" b="1" dirty="0">
                <a:solidFill>
                  <a:prstClr val="black"/>
                </a:solidFill>
                <a:latin typeface="Arial" panose="020B0604020202020204" pitchFamily="34" charset="0"/>
              </a:rPr>
              <a:t>的指令，并且语句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r>
              <a:rPr lang="zh-CN" altLang="en-US" sz="2500" b="1" dirty="0">
                <a:solidFill>
                  <a:prstClr val="black"/>
                </a:solidFill>
                <a:latin typeface="Arial" panose="020B0604020202020204" pitchFamily="34" charset="0"/>
              </a:rPr>
              <a:t>之前是一个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20204" pitchFamily="34" charset="0"/>
              </a:rPr>
              <a:t>无条件跳转指令</a:t>
            </a:r>
            <a:r>
              <a:rPr lang="zh-CN" altLang="en-US" sz="2500" b="1" dirty="0">
                <a:solidFill>
                  <a:prstClr val="black"/>
                </a:solidFill>
                <a:latin typeface="Arial" panose="020B0604020202020204" pitchFamily="34" charset="0"/>
              </a:rPr>
              <a:t>，则可以删除该语句</a:t>
            </a:r>
            <a:endParaRPr lang="zh-CN" altLang="en-US" sz="25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0" y="2500312"/>
            <a:ext cx="86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8"/>
            <a:ext cx="7890100" cy="394676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代数恒等式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51180" lvl="2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消除窥孔中类似于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x=x+0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x=x*1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的运算指令</a:t>
            </a:r>
            <a:endParaRPr lang="zh-CN" altLang="en-US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强度削弱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对于乘数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除数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的幂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的定点数乘法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除法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，用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移位运算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实现代价比较低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除数为常量的浮点数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除法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可以通过乘数为该常量倒数的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乘法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来求近似值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代数优化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785800"/>
            <a:ext cx="7243754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充分利用目标系统的某些高效的特殊指令来提高代码效率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例如：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INC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指令可以用来替代加</a:t>
            </a:r>
            <a:r>
              <a:rPr lang="en-US" altLang="zh-CN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的操作</a:t>
            </a:r>
            <a:endParaRPr lang="zh-CN" altLang="en-US" sz="2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特殊指令的使用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结束</a:t>
            </a:r>
            <a:endParaRPr kumimoji="0" lang="en-US" altLang="zh-CN" sz="35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85723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三地址机器模型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加载、保存、运算、跳转等操作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内存按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字节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寻址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个通用寄存器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Rn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endParaRPr lang="en-US" altLang="zh-CN" sz="24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假设所有的运算分量都是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整数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指令之间可能有一个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标号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一个简单的目标机模型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15" y="846148"/>
            <a:ext cx="5927725" cy="4173874"/>
          </a:xfrm>
        </p:spPr>
        <p:txBody>
          <a:bodyPr/>
          <a:lstStyle/>
          <a:p>
            <a:pPr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加载指令</a:t>
            </a:r>
            <a:r>
              <a:rPr lang="en-US" altLang="zh-CN" sz="2500" b="1" dirty="0">
                <a:solidFill>
                  <a:schemeClr val="tx1"/>
                </a:solidFill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</a:rPr>
              <a:t>LD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dst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addr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2</a:t>
            </a:r>
            <a:endParaRPr lang="en-US" altLang="zh-CN" b="1" i="1" baseline="-25000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保存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 	</a:t>
            </a:r>
            <a:r>
              <a:rPr lang="en-US" altLang="zh-CN" sz="2500" b="1" i="1" dirty="0">
                <a:solidFill>
                  <a:schemeClr val="tx1"/>
                </a:solidFill>
              </a:rPr>
              <a:t>ST   x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运算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	</a:t>
            </a:r>
            <a:r>
              <a:rPr lang="pl-PL" altLang="zh-CN" sz="2500" b="1" i="1" dirty="0">
                <a:solidFill>
                  <a:schemeClr val="tx1"/>
                </a:solidFill>
              </a:rPr>
              <a:t>OP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dst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pl-PL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sr</a:t>
            </a:r>
            <a:r>
              <a:rPr lang="en-US" altLang="zh-CN" sz="2500" b="1" i="1" dirty="0">
                <a:solidFill>
                  <a:schemeClr val="tx1"/>
                </a:solidFill>
              </a:rPr>
              <a:t>c1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 sr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pl-PL" altLang="zh-CN" sz="2500" b="1" i="1" dirty="0">
                <a:solidFill>
                  <a:schemeClr val="tx1"/>
                </a:solidFill>
              </a:rPr>
              <a:t>2 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无条件跳转指令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</a:rPr>
              <a:t>BR  L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Bcond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</a:rPr>
              <a:t>例</a:t>
            </a:r>
            <a:r>
              <a:rPr lang="en-US" altLang="zh-CN" b="1" dirty="0">
                <a:solidFill>
                  <a:prstClr val="black"/>
                </a:solidFill>
              </a:rPr>
              <a:t>: </a:t>
            </a:r>
            <a:r>
              <a:rPr lang="en-US" altLang="zh-CN" b="1" i="1" dirty="0">
                <a:solidFill>
                  <a:prstClr val="black"/>
                </a:solidFill>
              </a:rPr>
              <a:t>BLTZ  r</a:t>
            </a:r>
            <a:r>
              <a:rPr lang="en-US" altLang="zh-CN" sz="2400" b="1" dirty="0">
                <a:solidFill>
                  <a:prstClr val="black"/>
                </a:solidFill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</a:rPr>
              <a:t>L</a:t>
            </a:r>
            <a:endParaRPr lang="en-US" altLang="zh-CN" b="1" i="1" dirty="0">
              <a:solidFill>
                <a:prstClr val="black"/>
              </a:solidFill>
            </a:endParaRPr>
          </a:p>
          <a:p>
            <a:pPr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目标机器的主要指令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lang="en-US" altLang="zh-CN" sz="25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 )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1995686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163564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a679542a-f07e-43e3-a2cb-59d4635bdc7c"/>
  <p:tag name="COMMONDATA" val="eyJoZGlkIjoiNmMxMjYyNzNjNDVlZDk1MGE2ZDZjMmUxNDNiYzg3Zj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8612</Words>
  <Application>WPS 演示</Application>
  <PresentationFormat>全屏显示(16:9)</PresentationFormat>
  <Paragraphs>1150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82" baseType="lpstr">
      <vt:lpstr>Arial</vt:lpstr>
      <vt:lpstr>宋体</vt:lpstr>
      <vt:lpstr>Wingdings</vt:lpstr>
      <vt:lpstr>Tahoma</vt:lpstr>
      <vt:lpstr>Calibri</vt:lpstr>
      <vt:lpstr>楷体_GB2312</vt:lpstr>
      <vt:lpstr>黑体</vt:lpstr>
      <vt:lpstr>Candara</vt:lpstr>
      <vt:lpstr>Symbol</vt:lpstr>
      <vt:lpstr>Times New Roman</vt:lpstr>
      <vt:lpstr>微软雅黑</vt:lpstr>
      <vt:lpstr>Candara</vt:lpstr>
      <vt:lpstr>楷体</vt:lpstr>
      <vt:lpstr>华文楷体</vt:lpstr>
      <vt:lpstr>楷体_GB2312</vt:lpstr>
      <vt:lpstr>新宋体</vt:lpstr>
      <vt:lpstr>楷体_GB2312</vt:lpstr>
      <vt:lpstr>Arial</vt:lpstr>
      <vt:lpstr>Arial Unicode MS</vt:lpstr>
      <vt:lpstr>等线</vt:lpstr>
      <vt:lpstr>波形</vt:lpstr>
      <vt:lpstr>6_波形</vt:lpstr>
      <vt:lpstr>2_波形</vt:lpstr>
      <vt:lpstr>7_波形</vt:lpstr>
      <vt:lpstr>PowerPoint 演示文稿</vt:lpstr>
      <vt:lpstr>PowerPoint 演示文稿</vt:lpstr>
      <vt:lpstr>代码生成器的主要任务</vt:lpstr>
      <vt:lpstr>代码生成器的主要任务</vt:lpstr>
      <vt:lpstr>代码生成器的主要任务</vt:lpstr>
      <vt:lpstr>PowerPoint 演示文稿</vt:lpstr>
      <vt:lpstr>9.2 一个简单的目标机模型</vt:lpstr>
      <vt:lpstr>目标机器的主要指令</vt:lpstr>
      <vt:lpstr>寻址模式</vt:lpstr>
      <vt:lpstr>寻址模式</vt:lpstr>
      <vt:lpstr>寻址模式</vt:lpstr>
      <vt:lpstr>寻址模式</vt:lpstr>
      <vt:lpstr>寻址模式</vt:lpstr>
      <vt:lpstr>寻址模式</vt:lpstr>
      <vt:lpstr>寻址模式</vt:lpstr>
      <vt:lpstr>PowerPoint 演示文稿</vt:lpstr>
      <vt:lpstr>运算语句的目标代码</vt:lpstr>
      <vt:lpstr>数组寻址语句的目标代码</vt:lpstr>
      <vt:lpstr>数组寻址语句的目标代码</vt:lpstr>
      <vt:lpstr>指针存取语句的目标代码</vt:lpstr>
      <vt:lpstr>指针存取语句的目标代码</vt:lpstr>
      <vt:lpstr>条件跳转语句的目标代码</vt:lpstr>
      <vt:lpstr>过程调用和返回的目标代码</vt:lpstr>
      <vt:lpstr>使用静态内存分配的方式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PowerPoint 演示文稿</vt:lpstr>
      <vt:lpstr>三地址语句的目标代码生成</vt:lpstr>
      <vt:lpstr>寄存器描述符和地址描述符</vt:lpstr>
      <vt:lpstr>基本块的收尾处理</vt:lpstr>
      <vt:lpstr>管理寄存器和地址描述符</vt:lpstr>
      <vt:lpstr>管理寄存器和地址描述符</vt:lpstr>
      <vt:lpstr>管理寄存器和地址描述符</vt:lpstr>
      <vt:lpstr>管理寄存器和地址描述符</vt:lpstr>
      <vt:lpstr>例</vt:lpstr>
      <vt:lpstr>例</vt:lpstr>
      <vt:lpstr>例</vt:lpstr>
      <vt:lpstr>例</vt:lpstr>
      <vt:lpstr>例</vt:lpstr>
      <vt:lpstr>例</vt:lpstr>
      <vt:lpstr>寄存器选择函getReg</vt:lpstr>
      <vt:lpstr>计算R的“费用”</vt:lpstr>
      <vt:lpstr>寄存器Rx的选择</vt:lpstr>
      <vt:lpstr>PowerPoint 演示文稿</vt:lpstr>
      <vt:lpstr>9.5 窥孔优化</vt:lpstr>
      <vt:lpstr>具有窥孔优化特点的程序变换的例子</vt:lpstr>
      <vt:lpstr>冗余指令删除</vt:lpstr>
      <vt:lpstr>冗余指令删除</vt:lpstr>
      <vt:lpstr>控制流优化</vt:lpstr>
      <vt:lpstr>代数优化</vt:lpstr>
      <vt:lpstr>特殊指令的使用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乔睿</cp:lastModifiedBy>
  <cp:revision>522</cp:revision>
  <cp:lastPrinted>2016-12-10T06:19:00Z</cp:lastPrinted>
  <dcterms:created xsi:type="dcterms:W3CDTF">2003-07-09T14:46:00Z</dcterms:created>
  <dcterms:modified xsi:type="dcterms:W3CDTF">2023-03-14T08:52:03Z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5BD4C4F9D53B49BCB6D6CE14A6ACE6C9</vt:lpwstr>
  </property>
  <property fmtid="{D5CDD505-2E9C-101B-9397-08002B2CF9AE}" pid="4" name="KSOProductBuildVer">
    <vt:lpwstr>2052-11.1.0.13703</vt:lpwstr>
  </property>
</Properties>
</file>