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3" r:id="rId10"/>
    <p:sldId id="264" r:id="rId11"/>
    <p:sldId id="265" r:id="rId12"/>
    <p:sldId id="269" r:id="rId13"/>
    <p:sldId id="268" r:id="rId14"/>
    <p:sldId id="267" r:id="rId15"/>
    <p:sldId id="273" r:id="rId16"/>
    <p:sldId id="266" r:id="rId17"/>
    <p:sldId id="279" r:id="rId18"/>
    <p:sldId id="280" r:id="rId19"/>
    <p:sldId id="281" r:id="rId20"/>
    <p:sldId id="283" r:id="rId21"/>
    <p:sldId id="282" r:id="rId22"/>
    <p:sldId id="28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5" userDrawn="1">
          <p15:clr>
            <a:srgbClr val="A4A3A4"/>
          </p15:clr>
        </p15:guide>
        <p15:guide id="2"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95"/>
        <p:guide pos="38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27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a:t>
            </a:r>
            <a:r>
              <a:rPr lang="zh-CN" altLang="en-US">
                <a:sym typeface="+mn-ea"/>
              </a:rPr>
              <a:t>结构这个图标注一下哪章学什么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语义分析任务要补充，三地址码后面要详细了解，那个中间代码暂时</a:t>
            </a:r>
            <a:r>
              <a:rPr lang="zh-CN" altLang="en-US"/>
              <a:t>没看懂</a:t>
            </a:r>
            <a:endParaRPr lang="zh-CN" altLang="en-US"/>
          </a:p>
          <a:p>
            <a:r>
              <a:rPr lang="zh-CN" altLang="en-US"/>
              <a:t>赋值号左边出现一个只有右值的表达式</a:t>
            </a:r>
            <a:endParaRPr lang="zh-CN" altLang="en-US"/>
          </a:p>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运算分量类型不匹配</a:t>
            </a:r>
            <a:endParaRPr lang="zh-CN" altLang="en-US"/>
          </a:p>
          <a:p>
            <a:r>
              <a:rPr lang="zh-CN" altLang="en-US">
                <a:latin typeface="华文楷体" panose="02010600040101010101" pitchFamily="2" charset="-122"/>
                <a:ea typeface="华文楷体" panose="02010600040101010101" pitchFamily="2" charset="-122"/>
                <a:cs typeface="华文楷体" panose="02010600040101010101" pitchFamily="2" charset="-122"/>
                <a:sym typeface="+mn-ea"/>
              </a:rPr>
              <a:t>比如数组的名字和函数的名字进行相加,或者类型转换</a:t>
            </a:r>
            <a:endParaRPr lang="zh-CN" altLang="en-US"/>
          </a:p>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操作符与操作数之间的类型不匹配</a:t>
            </a:r>
            <a:endParaRPr lang="zh-CN" altLang="en-US"/>
          </a:p>
          <a:p>
            <a:r>
              <a:rPr lang="zh-CN" altLang="en-US"/>
              <a:t>数组下标不是整数</a:t>
            </a:r>
            <a:endParaRPr lang="zh-CN" altLang="en-US"/>
          </a:p>
          <a:p>
            <a:r>
              <a:rPr lang="zh-CN" altLang="en-US"/>
              <a:t>对非数组变量使用数组访问操作符</a:t>
            </a:r>
            <a:endParaRPr lang="zh-CN" altLang="en-US"/>
          </a:p>
          <a:p>
            <a:r>
              <a:rPr lang="zh-CN" altLang="en-US"/>
              <a:t>对非结构体类型变量使用“.”操作符</a:t>
            </a:r>
            <a:endParaRPr lang="zh-CN" altLang="en-US"/>
          </a:p>
          <a:p>
            <a:r>
              <a:rPr lang="zh-CN" altLang="en-US"/>
              <a:t>对非过程名使用过程调用操作符</a:t>
            </a:r>
            <a:endParaRPr lang="zh-CN" altLang="en-US"/>
          </a:p>
          <a:p>
            <a:r>
              <a:rPr lang="zh-CN" altLang="en-US"/>
              <a:t>过程调用的参数类型或数目不匹配</a:t>
            </a:r>
            <a:endParaRPr lang="zh-CN" altLang="en-US"/>
          </a:p>
          <a:p>
            <a:r>
              <a:rPr lang="zh-CN" altLang="en-US"/>
              <a:t>函数返回类型有误</a:t>
            </a:r>
            <a:endParaRPr lang="zh-CN" altLang="en-US"/>
          </a:p>
          <a:p>
            <a:endParaRPr lang="zh-CN" altLang="en-US"/>
          </a:p>
          <a:p>
            <a:r>
              <a:rPr lang="zh-CN" altLang="en-US" b="1"/>
              <a:t>目标代码生成以源程序的中间表示形式作为输入，并把它映射到目标语言</a:t>
            </a:r>
            <a:endParaRPr lang="zh-CN" altLang="en-US" b="1"/>
          </a:p>
          <a:p>
            <a:r>
              <a:rPr lang="zh-CN" altLang="en-US" b="1"/>
              <a:t>目标代码生成的一个重要任务是为程序中使用的变量合理分配寄存器</a:t>
            </a:r>
            <a:endParaRPr lang="zh-CN" altLang="en-US" b="1"/>
          </a:p>
          <a:p>
            <a:r>
              <a:rPr lang="zh-CN" altLang="en-US" b="1"/>
              <a:t>代码优化：为改进代码所进行的等价程序变换，使其运行得更快一些、占用空间更少一些，或者二者兼顾</a:t>
            </a:r>
            <a:endParaRPr lang="zh-CN" altLang="en-US" b="1"/>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这个图建议自己去默写一遍，整理哪些是可以直接搞出来的。</a:t>
            </a:r>
            <a:r>
              <a:rPr lang="en-US" altLang="zh-CN" dirty="0">
                <a:latin typeface="楷体" panose="02010609060101010101" pitchFamily="49" charset="-122"/>
                <a:ea typeface="楷体" panose="02010609060101010101" pitchFamily="49" charset="-122"/>
                <a:sym typeface="+mn-ea"/>
              </a:rPr>
              <a:t>1980</a:t>
            </a:r>
            <a:r>
              <a:rPr lang="zh-CN" altLang="en-US" dirty="0">
                <a:latin typeface="楷体" panose="02010609060101010101" pitchFamily="49" charset="-122"/>
                <a:ea typeface="楷体" panose="02010609060101010101" pitchFamily="49" charset="-122"/>
                <a:sym typeface="+mn-ea"/>
              </a:rPr>
              <a:t>年以后，通常用</a:t>
            </a:r>
            <a:r>
              <a:rPr lang="zh-CN" altLang="en-US" dirty="0">
                <a:solidFill>
                  <a:schemeClr val="tx2">
                    <a:lumMod val="60000"/>
                    <a:lumOff val="40000"/>
                  </a:schemeClr>
                </a:solidFill>
                <a:latin typeface="楷体" panose="02010609060101010101" pitchFamily="49" charset="-122"/>
                <a:ea typeface="楷体" panose="02010609060101010101" pitchFamily="49" charset="-122"/>
                <a:sym typeface="+mn-ea"/>
              </a:rPr>
              <a:t>高级语言</a:t>
            </a:r>
            <a:r>
              <a:rPr lang="zh-CN" altLang="en-US" dirty="0">
                <a:latin typeface="楷体" panose="02010609060101010101" pitchFamily="49" charset="-122"/>
                <a:ea typeface="楷体" panose="02010609060101010101" pitchFamily="49" charset="-122"/>
                <a:sym typeface="+mn-ea"/>
              </a:rPr>
              <a:t>来编写编译程序</a:t>
            </a:r>
            <a:r>
              <a:rPr lang="zh-CN" altLang="en-US" dirty="0">
                <a:solidFill>
                  <a:prstClr val="black"/>
                </a:solidFill>
                <a:latin typeface="楷体" panose="02010609060101010101" pitchFamily="49" charset="-122"/>
                <a:ea typeface="楷体" panose="02010609060101010101" pitchFamily="49" charset="-122"/>
                <a:sym typeface="+mn-ea"/>
              </a:rPr>
              <a:t>（自展技术）</a:t>
            </a:r>
            <a:endParaRPr lang="en-US" altLang="zh-CN" b="1" dirty="0">
              <a:solidFill>
                <a:schemeClr val="tx1"/>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未用尖括号括起来部分表示语言的基本符号</a:t>
            </a:r>
            <a:endParaRPr lang="zh-CN" altLang="en-US"/>
          </a:p>
          <a:p>
            <a:r>
              <a:rPr lang="zh-CN" altLang="en-US"/>
              <a:t>尖括号括起来部分称为语法成分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给定一个句型，其分析树中的每一棵子树的边缘称为该句型的一个短语(phrase) </a:t>
            </a:r>
            <a:endParaRPr lang="zh-CN" altLang="en-US"/>
          </a:p>
          <a:p>
            <a:r>
              <a:rPr lang="zh-CN" altLang="en-US"/>
              <a:t>如果子树只有父子两代结点，那么这棵子树的边缘称为该句型的一个直接短语(immediate phrase) </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Lex的构成加快了分析器的实现速度</a:t>
            </a:r>
            <a:endParaRPr lang="zh-CN" altLang="en-US"/>
          </a:p>
          <a:p>
            <a:r>
              <a:rPr lang="zh-CN" altLang="en-US"/>
              <a:t>程序员只需在很高的模式层次上描述软件，就可以依赖自动生成工具来生成详细的代码</a:t>
            </a:r>
            <a:endParaRPr lang="zh-CN" altLang="en-US"/>
          </a:p>
          <a:p>
            <a:r>
              <a:rPr lang="zh-CN" altLang="en-US"/>
              <a:t>修改扫描器的工作变得更加简单</a:t>
            </a:r>
            <a:endParaRPr lang="zh-CN" altLang="en-US"/>
          </a:p>
          <a:p>
            <a:r>
              <a:rPr lang="zh-CN" altLang="en-US"/>
              <a:t>只需修改那些受到影响的模式，无需改写整个程序</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latin typeface="华文楷体" panose="02010600040101010101" pitchFamily="2" charset="-122"/>
                <a:ea typeface="华文楷体" panose="02010600040101010101" pitchFamily="2" charset="-122"/>
                <a:sym typeface="+mn-ea"/>
              </a:rPr>
              <a:t>项目描述了句柄识别的状态式</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image" Target="../media/image12.png"/><Relationship Id="rId3" Type="http://schemas.openxmlformats.org/officeDocument/2006/relationships/tags" Target="../tags/tag172.xml"/><Relationship Id="rId2" Type="http://schemas.openxmlformats.org/officeDocument/2006/relationships/tags" Target="../tags/tag171.xml"/><Relationship Id="rId10" Type="http://schemas.openxmlformats.org/officeDocument/2006/relationships/notesSlide" Target="../notesSlides/notesSlide7.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2.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image" Target="../media/image15.png"/><Relationship Id="rId6" Type="http://schemas.openxmlformats.org/officeDocument/2006/relationships/tags" Target="../tags/tag185.xml"/><Relationship Id="rId5" Type="http://schemas.openxmlformats.org/officeDocument/2006/relationships/image" Target="../media/image14.png"/><Relationship Id="rId4" Type="http://schemas.openxmlformats.org/officeDocument/2006/relationships/tags" Target="../tags/tag184.xml"/><Relationship Id="rId3" Type="http://schemas.openxmlformats.org/officeDocument/2006/relationships/image" Target="../media/image13.png"/><Relationship Id="rId26" Type="http://schemas.openxmlformats.org/officeDocument/2006/relationships/slideLayout" Target="../slideLayouts/slideLayout2.xml"/><Relationship Id="rId25" Type="http://schemas.openxmlformats.org/officeDocument/2006/relationships/tags" Target="../tags/tag198.xml"/><Relationship Id="rId24" Type="http://schemas.openxmlformats.org/officeDocument/2006/relationships/tags" Target="../tags/tag197.xml"/><Relationship Id="rId23" Type="http://schemas.openxmlformats.org/officeDocument/2006/relationships/image" Target="../media/image20.png"/><Relationship Id="rId22" Type="http://schemas.openxmlformats.org/officeDocument/2006/relationships/tags" Target="../tags/tag196.xml"/><Relationship Id="rId21" Type="http://schemas.openxmlformats.org/officeDocument/2006/relationships/image" Target="../media/image19.png"/><Relationship Id="rId20" Type="http://schemas.openxmlformats.org/officeDocument/2006/relationships/tags" Target="../tags/tag195.xml"/><Relationship Id="rId2" Type="http://schemas.openxmlformats.org/officeDocument/2006/relationships/tags" Target="../tags/tag183.xml"/><Relationship Id="rId19" Type="http://schemas.openxmlformats.org/officeDocument/2006/relationships/image" Target="../media/image18.png"/><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image" Target="../media/image17.png"/><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image" Target="../media/image16.png"/><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image" Target="../media/image22.png"/><Relationship Id="rId6" Type="http://schemas.openxmlformats.org/officeDocument/2006/relationships/tags" Target="../tags/tag203.xml"/><Relationship Id="rId5" Type="http://schemas.openxmlformats.org/officeDocument/2006/relationships/image" Target="../media/image21.png"/><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4" Type="http://schemas.openxmlformats.org/officeDocument/2006/relationships/slideLayout" Target="../slideLayouts/slideLayout2.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image" Target="../media/image23.png"/><Relationship Id="rId1" Type="http://schemas.openxmlformats.org/officeDocument/2006/relationships/tags" Target="../tags/tag199.xml"/></Relationships>
</file>

<file path=ppt/slides/_rels/slide14.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214.xml"/><Relationship Id="rId7" Type="http://schemas.openxmlformats.org/officeDocument/2006/relationships/image" Target="../media/image25.png"/><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image" Target="../media/image24.png"/><Relationship Id="rId2" Type="http://schemas.openxmlformats.org/officeDocument/2006/relationships/tags" Target="../tags/tag210.xml"/><Relationship Id="rId18" Type="http://schemas.openxmlformats.org/officeDocument/2006/relationships/notesSlide" Target="../notesSlides/notesSlide8.xml"/><Relationship Id="rId17" Type="http://schemas.openxmlformats.org/officeDocument/2006/relationships/slideLayout" Target="../slideLayouts/slideLayout2.xml"/><Relationship Id="rId16" Type="http://schemas.openxmlformats.org/officeDocument/2006/relationships/tags" Target="../tags/tag218.xml"/><Relationship Id="rId15" Type="http://schemas.openxmlformats.org/officeDocument/2006/relationships/image" Target="../media/image29.png"/><Relationship Id="rId14" Type="http://schemas.openxmlformats.org/officeDocument/2006/relationships/tags" Target="../tags/tag217.xml"/><Relationship Id="rId13" Type="http://schemas.openxmlformats.org/officeDocument/2006/relationships/image" Target="../media/image28.png"/><Relationship Id="rId12" Type="http://schemas.openxmlformats.org/officeDocument/2006/relationships/tags" Target="../tags/tag216.xml"/><Relationship Id="rId11" Type="http://schemas.openxmlformats.org/officeDocument/2006/relationships/image" Target="../media/image27.png"/><Relationship Id="rId10" Type="http://schemas.openxmlformats.org/officeDocument/2006/relationships/tags" Target="../tags/tag215.xml"/><Relationship Id="rId1" Type="http://schemas.openxmlformats.org/officeDocument/2006/relationships/tags" Target="../tags/tag209.xml"/></Relationships>
</file>

<file path=ppt/slides/_rels/slide15.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media/image31.png"/><Relationship Id="rId4" Type="http://schemas.openxmlformats.org/officeDocument/2006/relationships/tags" Target="../tags/tag221.xml"/><Relationship Id="rId3" Type="http://schemas.openxmlformats.org/officeDocument/2006/relationships/image" Target="../media/image30.png"/><Relationship Id="rId2" Type="http://schemas.openxmlformats.org/officeDocument/2006/relationships/tags" Target="../tags/tag220.xml"/><Relationship Id="rId14" Type="http://schemas.openxmlformats.org/officeDocument/2006/relationships/notesSlide" Target="../notesSlides/notesSlide9.xml"/><Relationship Id="rId13" Type="http://schemas.openxmlformats.org/officeDocument/2006/relationships/slideLayout" Target="../slideLayouts/slideLayout2.xml"/><Relationship Id="rId12" Type="http://schemas.openxmlformats.org/officeDocument/2006/relationships/tags" Target="../tags/tag226.xml"/><Relationship Id="rId11" Type="http://schemas.openxmlformats.org/officeDocument/2006/relationships/image" Target="../media/image33.png"/><Relationship Id="rId10" Type="http://schemas.openxmlformats.org/officeDocument/2006/relationships/tags" Target="../tags/tag225.xml"/><Relationship Id="rId1" Type="http://schemas.openxmlformats.org/officeDocument/2006/relationships/tags" Target="../tags/tag219.xml"/></Relationships>
</file>

<file path=ppt/slides/_rels/slide16.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tags" Target="../tags/tag232.xml"/><Relationship Id="rId7" Type="http://schemas.openxmlformats.org/officeDocument/2006/relationships/image" Target="../media/image35.png"/><Relationship Id="rId6" Type="http://schemas.openxmlformats.org/officeDocument/2006/relationships/tags" Target="../tags/tag231.xml"/><Relationship Id="rId5" Type="http://schemas.openxmlformats.org/officeDocument/2006/relationships/image" Target="../media/image34.png"/><Relationship Id="rId4" Type="http://schemas.openxmlformats.org/officeDocument/2006/relationships/tags" Target="../tags/tag230.xml"/><Relationship Id="rId3" Type="http://schemas.openxmlformats.org/officeDocument/2006/relationships/tags" Target="../tags/tag229.xml"/><Relationship Id="rId20" Type="http://schemas.openxmlformats.org/officeDocument/2006/relationships/slideLayout" Target="../slideLayouts/slideLayout2.xml"/><Relationship Id="rId2" Type="http://schemas.openxmlformats.org/officeDocument/2006/relationships/tags" Target="../tags/tag228.xml"/><Relationship Id="rId19" Type="http://schemas.openxmlformats.org/officeDocument/2006/relationships/tags" Target="../tags/tag240.xml"/><Relationship Id="rId18" Type="http://schemas.openxmlformats.org/officeDocument/2006/relationships/tags" Target="../tags/tag239.xml"/><Relationship Id="rId17" Type="http://schemas.openxmlformats.org/officeDocument/2006/relationships/tags" Target="../tags/tag238.xml"/><Relationship Id="rId16" Type="http://schemas.openxmlformats.org/officeDocument/2006/relationships/tags" Target="../tags/tag237.xml"/><Relationship Id="rId15" Type="http://schemas.openxmlformats.org/officeDocument/2006/relationships/image" Target="../media/image38.png"/><Relationship Id="rId14" Type="http://schemas.openxmlformats.org/officeDocument/2006/relationships/tags" Target="../tags/tag236.xml"/><Relationship Id="rId13" Type="http://schemas.openxmlformats.org/officeDocument/2006/relationships/image" Target="../media/image37.png"/><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7.xml"/></Relationships>
</file>

<file path=ppt/slides/_rels/slide17.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image" Target="../media/image41.png"/><Relationship Id="rId7" Type="http://schemas.openxmlformats.org/officeDocument/2006/relationships/tags" Target="../tags/tag245.xml"/><Relationship Id="rId6" Type="http://schemas.openxmlformats.org/officeDocument/2006/relationships/image" Target="../media/image40.png"/><Relationship Id="rId5" Type="http://schemas.openxmlformats.org/officeDocument/2006/relationships/tags" Target="../tags/tag244.xml"/><Relationship Id="rId4" Type="http://schemas.openxmlformats.org/officeDocument/2006/relationships/image" Target="../media/image39.png"/><Relationship Id="rId3" Type="http://schemas.openxmlformats.org/officeDocument/2006/relationships/tags" Target="../tags/tag243.xml"/><Relationship Id="rId2" Type="http://schemas.openxmlformats.org/officeDocument/2006/relationships/tags" Target="../tags/tag242.xml"/><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tags" Target="../tags/tag241.xml"/></Relationships>
</file>

<file path=ppt/slides/_rels/slide18.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image" Target="../media/image42.png"/><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4" Type="http://schemas.openxmlformats.org/officeDocument/2006/relationships/slideLayout" Target="../slideLayouts/slideLayout2.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7.xml"/></Relationships>
</file>

<file path=ppt/slides/_rels/slide19.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tags" Target="../tags/tag264.xml"/><Relationship Id="rId7" Type="http://schemas.openxmlformats.org/officeDocument/2006/relationships/image" Target="../media/image44.png"/><Relationship Id="rId6" Type="http://schemas.openxmlformats.org/officeDocument/2006/relationships/tags" Target="../tags/tag263.xml"/><Relationship Id="rId5" Type="http://schemas.openxmlformats.org/officeDocument/2006/relationships/image" Target="../media/image43.png"/><Relationship Id="rId4" Type="http://schemas.openxmlformats.org/officeDocument/2006/relationships/tags" Target="../tags/tag262.xml"/><Relationship Id="rId3" Type="http://schemas.openxmlformats.org/officeDocument/2006/relationships/tags" Target="../tags/tag261.xml"/><Relationship Id="rId24" Type="http://schemas.openxmlformats.org/officeDocument/2006/relationships/slideLayout" Target="../slideLayouts/slideLayout2.xml"/><Relationship Id="rId23" Type="http://schemas.openxmlformats.org/officeDocument/2006/relationships/tags" Target="../tags/tag274.xml"/><Relationship Id="rId22" Type="http://schemas.openxmlformats.org/officeDocument/2006/relationships/tags" Target="../tags/tag273.xml"/><Relationship Id="rId21" Type="http://schemas.openxmlformats.org/officeDocument/2006/relationships/tags" Target="../tags/tag272.xml"/><Relationship Id="rId20" Type="http://schemas.openxmlformats.org/officeDocument/2006/relationships/tags" Target="../tags/tag271.xml"/><Relationship Id="rId2" Type="http://schemas.openxmlformats.org/officeDocument/2006/relationships/tags" Target="../tags/tag260.xml"/><Relationship Id="rId19" Type="http://schemas.openxmlformats.org/officeDocument/2006/relationships/tags" Target="../tags/tag270.xml"/><Relationship Id="rId18" Type="http://schemas.openxmlformats.org/officeDocument/2006/relationships/tags" Target="../tags/tag269.xml"/><Relationship Id="rId17" Type="http://schemas.openxmlformats.org/officeDocument/2006/relationships/image" Target="../media/image49.png"/><Relationship Id="rId16" Type="http://schemas.openxmlformats.org/officeDocument/2006/relationships/tags" Target="../tags/tag268.xml"/><Relationship Id="rId15" Type="http://schemas.openxmlformats.org/officeDocument/2006/relationships/image" Target="../media/image48.png"/><Relationship Id="rId14" Type="http://schemas.openxmlformats.org/officeDocument/2006/relationships/tags" Target="../tags/tag267.xml"/><Relationship Id="rId13" Type="http://schemas.openxmlformats.org/officeDocument/2006/relationships/image" Target="../media/image47.png"/><Relationship Id="rId12" Type="http://schemas.openxmlformats.org/officeDocument/2006/relationships/tags" Target="../tags/tag266.xml"/><Relationship Id="rId11" Type="http://schemas.openxmlformats.org/officeDocument/2006/relationships/image" Target="../media/image46.png"/><Relationship Id="rId10" Type="http://schemas.openxmlformats.org/officeDocument/2006/relationships/tags" Target="../tags/tag265.xml"/><Relationship Id="rId1" Type="http://schemas.openxmlformats.org/officeDocument/2006/relationships/tags" Target="../tags/tag259.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0" Type="http://schemas.openxmlformats.org/officeDocument/2006/relationships/notesSlide" Target="../notesSlides/notesSlide1.xml"/><Relationship Id="rId3" Type="http://schemas.openxmlformats.org/officeDocument/2006/relationships/tags" Target="../tags/tag68.xml"/><Relationship Id="rId29" Type="http://schemas.openxmlformats.org/officeDocument/2006/relationships/slideLayout" Target="../slideLayouts/slideLayout2.xml"/><Relationship Id="rId28" Type="http://schemas.openxmlformats.org/officeDocument/2006/relationships/tags" Target="../tags/tag92.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image" Target="../media/image1.jpeg"/><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6.xml"/><Relationship Id="rId1" Type="http://schemas.openxmlformats.org/officeDocument/2006/relationships/tags" Target="../tags/tag275.xml"/></Relationships>
</file>

<file path=ppt/slides/_rels/slide3.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image" Target="../media/image2.png"/><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7" Type="http://schemas.openxmlformats.org/officeDocument/2006/relationships/notesSlide" Target="../notesSlides/notesSlide2.xml"/><Relationship Id="rId16" Type="http://schemas.openxmlformats.org/officeDocument/2006/relationships/slideLayout" Target="../slideLayouts/slideLayout2.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image" Target="../media/image3.png"/><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3.xml"/></Relationships>
</file>

<file path=ppt/slides/_rels/slide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media/image6.png"/><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image" Target="../media/image5.png"/><Relationship Id="rId4" Type="http://schemas.openxmlformats.org/officeDocument/2006/relationships/tags" Target="../tags/tag108.xml"/><Relationship Id="rId3" Type="http://schemas.openxmlformats.org/officeDocument/2006/relationships/image" Target="../media/image4.png"/><Relationship Id="rId2" Type="http://schemas.openxmlformats.org/officeDocument/2006/relationships/tags" Target="../tags/tag107.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media/image7.png"/><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6" Type="http://schemas.openxmlformats.org/officeDocument/2006/relationships/notesSlide" Target="../notesSlides/notesSlide4.xml"/><Relationship Id="rId15" Type="http://schemas.openxmlformats.org/officeDocument/2006/relationships/slideLayout" Target="../slideLayouts/slideLayout2.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4.xml"/></Relationships>
</file>

<file path=ppt/slides/_rels/slide6.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9" Type="http://schemas.openxmlformats.org/officeDocument/2006/relationships/notesSlide" Target="../notesSlides/notesSlide5.xml"/><Relationship Id="rId18" Type="http://schemas.openxmlformats.org/officeDocument/2006/relationships/slideLayout" Target="../slideLayouts/slideLayout2.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image" Target="../media/image8.png"/><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tags" Target="../tags/tag127.xml"/></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9.png"/><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4" Type="http://schemas.openxmlformats.org/officeDocument/2006/relationships/slideLayout" Target="../slideLayouts/slideLayout2.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3.xml"/></Relationships>
</file>

<file path=ppt/slides/_rels/slide8.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image" Target="../media/image11.png"/><Relationship Id="rId2" Type="http://schemas.openxmlformats.org/officeDocument/2006/relationships/tags" Target="../tags/tag155.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tags" Target="../tags/tag15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70760"/>
            <a:ext cx="9799320" cy="1214120"/>
          </a:xfrm>
        </p:spPr>
        <p:txBody>
          <a:bodyPr/>
          <a:p>
            <a:r>
              <a:rPr lang="zh-CN" altLang="zh-CN"/>
              <a:t>编译系统期末复习</a:t>
            </a:r>
            <a:r>
              <a:rPr lang="en-US" altLang="zh-CN"/>
              <a:t>1-4</a:t>
            </a:r>
            <a:endParaRPr lang="en-US" altLang="zh-CN"/>
          </a:p>
        </p:txBody>
      </p:sp>
      <p:sp>
        <p:nvSpPr>
          <p:cNvPr id="3" name="副标题 2"/>
          <p:cNvSpPr>
            <a:spLocks noGrp="1"/>
          </p:cNvSpPr>
          <p:nvPr>
            <p:ph type="subTitle" idx="1"/>
            <p:custDataLst>
              <p:tags r:id="rId2"/>
            </p:custDataLst>
          </p:nvPr>
        </p:nvSpPr>
        <p:spPr>
          <a:xfrm>
            <a:off x="7378065" y="4742815"/>
            <a:ext cx="3751580" cy="377825"/>
          </a:xfrm>
        </p:spPr>
        <p:txBody>
          <a:bodyPr>
            <a:normAutofit fontScale="70000"/>
          </a:bodyPr>
          <a:p>
            <a:r>
              <a:rPr lang="zh-CN" altLang="en-US"/>
              <a:t>问天讲师团</a:t>
            </a:r>
            <a:r>
              <a:rPr lang="en-US" altLang="zh-CN"/>
              <a:t>——</a:t>
            </a:r>
            <a:r>
              <a:rPr lang="zh-CN" altLang="en-US"/>
              <a:t>黄梓涵</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070" y="225425"/>
            <a:ext cx="4584700" cy="398780"/>
          </a:xfrm>
          <a:prstGeom prst="rect">
            <a:avLst/>
          </a:prstGeom>
        </p:spPr>
        <p:txBody>
          <a:bodyPr wrap="square">
            <a:spAutoFit/>
          </a:bodyPr>
          <a:p>
            <a:pPr lvl="0">
              <a:spcBef>
                <a:spcPct val="30000"/>
              </a:spcBef>
            </a:pPr>
            <a:r>
              <a:rPr lang="en-US" sz="2000" b="1" dirty="0">
                <a:latin typeface="华文楷体" panose="02010600040101010101" pitchFamily="2" charset="-122"/>
                <a:ea typeface="华文楷体" panose="02010600040101010101" pitchFamily="2" charset="-122"/>
              </a:rPr>
              <a:t>4.</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预测分析法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确定的自顶向下分析</a:t>
            </a:r>
            <a:r>
              <a:rPr lang="en-US" altLang="zh-CN" sz="2000" b="1" dirty="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625475" y="3046730"/>
            <a:ext cx="10940415" cy="2571750"/>
          </a:xfrm>
          <a:prstGeom prst="rect">
            <a:avLst/>
          </a:prstGeom>
          <a:noFill/>
        </p:spPr>
        <p:txBody>
          <a:bodyPr wrap="square" rtlCol="0" anchor="t">
            <a:no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工作</a:t>
            </a:r>
            <a:r>
              <a:rPr lang="zh-CN" altLang="en-US" sz="2000" b="1" dirty="0">
                <a:latin typeface="华文楷体" panose="02010600040101010101" pitchFamily="2" charset="-122"/>
                <a:ea typeface="华文楷体" panose="02010600040101010101" pitchFamily="2" charset="-122"/>
                <a:sym typeface="+mn-ea"/>
              </a:rPr>
              <a:t>过程：文法开始符号出发，在每一步推导过程中根据当前句型的</a:t>
            </a:r>
            <a:r>
              <a:rPr lang="zh-CN" altLang="en-US" sz="2000" b="1" dirty="0">
                <a:solidFill>
                  <a:srgbClr val="FF0000"/>
                </a:solidFill>
                <a:latin typeface="华文楷体" panose="02010600040101010101" pitchFamily="2" charset="-122"/>
                <a:ea typeface="华文楷体" panose="02010600040101010101" pitchFamily="2" charset="-122"/>
                <a:sym typeface="+mn-ea"/>
              </a:rPr>
              <a:t>最左非终结符A</a:t>
            </a:r>
            <a:r>
              <a:rPr lang="zh-CN" altLang="en-US" sz="2000" b="1" dirty="0">
                <a:latin typeface="华文楷体" panose="02010600040101010101" pitchFamily="2" charset="-122"/>
                <a:ea typeface="华文楷体" panose="02010600040101010101" pitchFamily="2" charset="-122"/>
                <a:sym typeface="+mn-ea"/>
              </a:rPr>
              <a:t>和</a:t>
            </a:r>
            <a:r>
              <a:rPr lang="zh-CN" altLang="en-US" sz="2000" b="1" dirty="0">
                <a:solidFill>
                  <a:srgbClr val="FF0000"/>
                </a:solidFill>
                <a:latin typeface="华文楷体" panose="02010600040101010101" pitchFamily="2" charset="-122"/>
                <a:ea typeface="华文楷体" panose="02010600040101010101" pitchFamily="2" charset="-122"/>
                <a:sym typeface="+mn-ea"/>
              </a:rPr>
              <a:t>当前输入符号a</a:t>
            </a:r>
            <a:r>
              <a:rPr lang="zh-CN" altLang="en-US" sz="2000" b="1" dirty="0">
                <a:latin typeface="华文楷体" panose="02010600040101010101" pitchFamily="2" charset="-122"/>
                <a:ea typeface="华文楷体" panose="02010600040101010101" pitchFamily="2" charset="-122"/>
                <a:sym typeface="+mn-ea"/>
              </a:rPr>
              <a:t>，选择正确的A-产生式。为保证分析的</a:t>
            </a:r>
            <a:r>
              <a:rPr lang="zh-CN" altLang="en-US" sz="2000" b="1" dirty="0">
                <a:solidFill>
                  <a:srgbClr val="FF0000"/>
                </a:solidFill>
                <a:latin typeface="华文楷体" panose="02010600040101010101" pitchFamily="2" charset="-122"/>
                <a:ea typeface="华文楷体" panose="02010600040101010101" pitchFamily="2" charset="-122"/>
                <a:sym typeface="+mn-ea"/>
              </a:rPr>
              <a:t>确定性</a:t>
            </a:r>
            <a:r>
              <a:rPr lang="zh-CN" altLang="en-US" sz="2000" b="1" dirty="0">
                <a:latin typeface="华文楷体" panose="02010600040101010101" pitchFamily="2" charset="-122"/>
                <a:ea typeface="华文楷体" panose="02010600040101010101" pitchFamily="2" charset="-122"/>
                <a:sym typeface="+mn-ea"/>
              </a:rPr>
              <a:t>，选出的候选式必须是</a:t>
            </a:r>
            <a:r>
              <a:rPr lang="zh-CN" altLang="en-US" sz="2000" b="1" dirty="0">
                <a:solidFill>
                  <a:srgbClr val="FF0000"/>
                </a:solidFill>
                <a:latin typeface="华文楷体" panose="02010600040101010101" pitchFamily="2" charset="-122"/>
                <a:ea typeface="华文楷体" panose="02010600040101010101" pitchFamily="2" charset="-122"/>
                <a:sym typeface="+mn-ea"/>
              </a:rPr>
              <a:t>唯一的</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可以对某些文法构造出向前看k个输入符号的预测分析器，该类文法有时也称为</a:t>
            </a:r>
            <a:r>
              <a:rPr lang="zh-CN" altLang="en-US" sz="2000" b="1" dirty="0">
                <a:solidFill>
                  <a:srgbClr val="FF0000"/>
                </a:solidFill>
                <a:latin typeface="华文楷体" panose="02010600040101010101" pitchFamily="2" charset="-122"/>
                <a:ea typeface="华文楷体" panose="02010600040101010101" pitchFamily="2" charset="-122"/>
                <a:sym typeface="+mn-ea"/>
              </a:rPr>
              <a:t>LL(k) 文法类</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sym typeface="+mn-ea"/>
              </a:rPr>
              <a:t>S_文法</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每个产生式的右部都以终结符开始,同一非终结符的各个候选式的首终结符都不同</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r>
              <a:rPr lang="zh-CN" altLang="en-US" sz="2000" b="1" dirty="0">
                <a:latin typeface="华文楷体" panose="02010600040101010101" pitchFamily="2" charset="-122"/>
                <a:ea typeface="华文楷体" panose="02010600040101010101" pitchFamily="2" charset="-122"/>
                <a:sym typeface="+mn-ea"/>
              </a:rPr>
              <a:t>使用</a:t>
            </a:r>
            <a:r>
              <a:rPr lang="zh-CN" altLang="en-US" sz="2000" b="1" dirty="0">
                <a:solidFill>
                  <a:srgbClr val="FF0000"/>
                </a:solidFill>
                <a:latin typeface="华文楷体" panose="02010600040101010101" pitchFamily="2" charset="-122"/>
                <a:ea typeface="华文楷体" panose="02010600040101010101" pitchFamily="2" charset="-122"/>
                <a:sym typeface="+mn-ea"/>
              </a:rPr>
              <a:t>ε产生式</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条件</a:t>
            </a:r>
            <a:r>
              <a:rPr lang="zh-CN" altLang="en-US" sz="2000" b="1" dirty="0">
                <a:latin typeface="华文楷体" panose="02010600040101010101" pitchFamily="2" charset="-122"/>
                <a:ea typeface="华文楷体" panose="02010600040101010101" pitchFamily="2" charset="-122"/>
                <a:sym typeface="+mn-ea"/>
              </a:rPr>
              <a:t>：如果当前某非终结符A与当前输入符a不匹配时，若存在A→ε，可以通过检查a是否可以出现在 A的后面，来决定是否使用产生式 A→ε</a:t>
            </a:r>
            <a:endParaRPr lang="zh-CN" altLang="en-US" sz="2000" b="1" dirty="0">
              <a:latin typeface="华文楷体" panose="02010600040101010101" pitchFamily="2" charset="-122"/>
              <a:ea typeface="华文楷体" panose="02010600040101010101" pitchFamily="2" charset="-122"/>
              <a:sym typeface="Symbol" panose="05050102010706020507" pitchFamily="18" charset="2"/>
            </a:endParaRPr>
          </a:p>
          <a:p>
            <a:pPr marL="0" lvl="1" indent="0" eaLnBrk="1" hangingPunct="1">
              <a:lnSpc>
                <a:spcPts val="3000"/>
              </a:lnSpc>
              <a:buClr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q_文法</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每个产生式的右部或为ε ，或以终结符开始具有相同左部的产生式有不相交的可选集</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11014710" y="3844925"/>
            <a:ext cx="1177290" cy="583565"/>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S_文法不含ε产生式</a:t>
            </a:r>
            <a:endParaRPr lang="zh-CN" altLang="en-US" sz="1600" b="1" dirty="0">
              <a:latin typeface="华文楷体" panose="02010600040101010101" pitchFamily="2" charset="-122"/>
              <a:ea typeface="华文楷体" panose="02010600040101010101" pitchFamily="2" charset="-122"/>
              <a:sym typeface="+mn-ea"/>
            </a:endParaRPr>
          </a:p>
        </p:txBody>
      </p:sp>
      <p:sp>
        <p:nvSpPr>
          <p:cNvPr id="25" name="文本框 24"/>
          <p:cNvSpPr txBox="1"/>
          <p:nvPr>
            <p:custDataLst>
              <p:tags r:id="rId2"/>
            </p:custDataLst>
          </p:nvPr>
        </p:nvSpPr>
        <p:spPr>
          <a:xfrm>
            <a:off x="687070" y="533400"/>
            <a:ext cx="11224895" cy="2200275"/>
          </a:xfrm>
          <a:prstGeom prst="rect">
            <a:avLst/>
          </a:prstGeom>
          <a:noFill/>
        </p:spPr>
        <p:txBody>
          <a:bodyPr wrap="square" rtlCol="0" anchor="t">
            <a:noAutofit/>
          </a:bodyPr>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预测分析法</a:t>
            </a:r>
            <a:r>
              <a:rPr lang="zh-CN" altLang="en-US" sz="2000" b="1" dirty="0">
                <a:solidFill>
                  <a:srgbClr val="FF0000"/>
                </a:solidFill>
                <a:latin typeface="华文楷体" panose="02010600040101010101" pitchFamily="2" charset="-122"/>
                <a:ea typeface="华文楷体" panose="02010600040101010101" pitchFamily="2" charset="-122"/>
                <a:sym typeface="+mn-ea"/>
              </a:rPr>
              <a:t>实现步骤</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1）构造文法</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2）改造文法：消除二义性（满足充分条件）、消除左递归（参考</a:t>
            </a:r>
            <a:r>
              <a:rPr lang="en-US" altLang="zh-CN" sz="2000" b="1" dirty="0">
                <a:latin typeface="华文楷体" panose="02010600040101010101" pitchFamily="2" charset="-122"/>
                <a:ea typeface="华文楷体" panose="02010600040101010101" pitchFamily="2" charset="-122"/>
                <a:sym typeface="+mn-ea"/>
              </a:rPr>
              <a:t>4.1</a:t>
            </a:r>
            <a:r>
              <a:rPr lang="zh-CN" altLang="en-US" sz="2000" b="1" dirty="0">
                <a:latin typeface="华文楷体" panose="02010600040101010101" pitchFamily="2" charset="-122"/>
                <a:ea typeface="华文楷体" panose="02010600040101010101" pitchFamily="2" charset="-122"/>
                <a:sym typeface="+mn-ea"/>
              </a:rPr>
              <a:t>）、消除回溯（例如采用</a:t>
            </a:r>
            <a:r>
              <a:rPr lang="en-US" altLang="zh-CN" sz="2000" b="1" dirty="0">
                <a:latin typeface="华文楷体" panose="02010600040101010101" pitchFamily="2" charset="-122"/>
                <a:ea typeface="华文楷体" panose="02010600040101010101" pitchFamily="2" charset="-122"/>
                <a:sym typeface="+mn-ea"/>
              </a:rPr>
              <a:t>LL(1)</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3）求每个变量的</a:t>
            </a:r>
            <a:r>
              <a:rPr lang="zh-CN" altLang="en-US" sz="2000" b="1" dirty="0">
                <a:solidFill>
                  <a:srgbClr val="FF0000"/>
                </a:solidFill>
                <a:latin typeface="华文楷体" panose="02010600040101010101" pitchFamily="2" charset="-122"/>
                <a:ea typeface="华文楷体" panose="02010600040101010101" pitchFamily="2" charset="-122"/>
                <a:sym typeface="+mn-ea"/>
              </a:rPr>
              <a:t>FIRST集</a:t>
            </a:r>
            <a:r>
              <a:rPr lang="zh-CN" altLang="en-US" sz="2000" b="1" dirty="0">
                <a:latin typeface="华文楷体" panose="02010600040101010101" pitchFamily="2" charset="-122"/>
                <a:ea typeface="华文楷体" panose="02010600040101010101" pitchFamily="2" charset="-122"/>
                <a:sym typeface="+mn-ea"/>
              </a:rPr>
              <a:t>和</a:t>
            </a:r>
            <a:r>
              <a:rPr lang="zh-CN" altLang="en-US" sz="2000" b="1" dirty="0">
                <a:solidFill>
                  <a:srgbClr val="FF0000"/>
                </a:solidFill>
                <a:latin typeface="华文楷体" panose="02010600040101010101" pitchFamily="2" charset="-122"/>
                <a:ea typeface="华文楷体" panose="02010600040101010101" pitchFamily="2" charset="-122"/>
                <a:sym typeface="+mn-ea"/>
              </a:rPr>
              <a:t>FOLLOW集</a:t>
            </a:r>
            <a:r>
              <a:rPr lang="zh-CN" altLang="en-US" sz="2000" b="1" dirty="0">
                <a:latin typeface="华文楷体" panose="02010600040101010101" pitchFamily="2" charset="-122"/>
                <a:ea typeface="华文楷体" panose="02010600040101010101" pitchFamily="2" charset="-122"/>
                <a:sym typeface="+mn-ea"/>
              </a:rPr>
              <a:t>，从而求得每个候选式的</a:t>
            </a:r>
            <a:r>
              <a:rPr lang="zh-CN" altLang="en-US" sz="2000" b="1" dirty="0">
                <a:solidFill>
                  <a:srgbClr val="FF0000"/>
                </a:solidFill>
                <a:latin typeface="华文楷体" panose="02010600040101010101" pitchFamily="2" charset="-122"/>
                <a:ea typeface="华文楷体" panose="02010600040101010101" pitchFamily="2" charset="-122"/>
                <a:sym typeface="+mn-ea"/>
              </a:rPr>
              <a:t>SELECT集</a:t>
            </a: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4）检查是不是 LL(1) 文法。若是，构造</a:t>
            </a:r>
            <a:r>
              <a:rPr lang="zh-CN" altLang="en-US" sz="2000" b="1" dirty="0">
                <a:solidFill>
                  <a:srgbClr val="FF0000"/>
                </a:solidFill>
                <a:latin typeface="华文楷体" panose="02010600040101010101" pitchFamily="2" charset="-122"/>
                <a:ea typeface="华文楷体" panose="02010600040101010101" pitchFamily="2" charset="-122"/>
                <a:sym typeface="+mn-ea"/>
              </a:rPr>
              <a:t>预测分析表</a:t>
            </a:r>
            <a:endParaRPr lang="zh-CN" altLang="en-US" sz="2000" b="1" dirty="0">
              <a:solidFill>
                <a:srgbClr val="FF0000"/>
              </a:solidFill>
              <a:latin typeface="华文楷体" panose="02010600040101010101" pitchFamily="2" charset="-122"/>
              <a:ea typeface="华文楷体" panose="02010600040101010101" pitchFamily="2" charset="-122"/>
            </a:endParaRPr>
          </a:p>
          <a:p>
            <a:pPr indent="0" fontAlgn="auto">
              <a:lnSpc>
                <a:spcPct val="100000"/>
              </a:lnSpc>
              <a:buFont typeface="Symbol" panose="05050102010706020507" pitchFamily="18" charset="2"/>
              <a:buNone/>
              <a:defRPr/>
            </a:pPr>
            <a:r>
              <a:rPr lang="zh-CN" altLang="en-US" sz="2000" b="1" dirty="0">
                <a:latin typeface="华文楷体" panose="02010600040101010101" pitchFamily="2" charset="-122"/>
                <a:ea typeface="华文楷体" panose="02010600040101010101" pitchFamily="2" charset="-122"/>
                <a:sym typeface="+mn-ea"/>
              </a:rPr>
              <a:t>5）对于</a:t>
            </a:r>
            <a:r>
              <a:rPr lang="zh-CN" altLang="en-US" sz="2000" b="1" dirty="0">
                <a:solidFill>
                  <a:srgbClr val="FF0000"/>
                </a:solidFill>
                <a:latin typeface="华文楷体" panose="02010600040101010101" pitchFamily="2" charset="-122"/>
                <a:ea typeface="华文楷体" panose="02010600040101010101" pitchFamily="2" charset="-122"/>
                <a:sym typeface="+mn-ea"/>
              </a:rPr>
              <a:t>递归</a:t>
            </a:r>
            <a:r>
              <a:rPr lang="zh-CN" altLang="en-US" sz="2000" b="1" dirty="0">
                <a:latin typeface="华文楷体" panose="02010600040101010101" pitchFamily="2" charset="-122"/>
                <a:ea typeface="华文楷体" panose="02010600040101010101" pitchFamily="2" charset="-122"/>
                <a:sym typeface="+mn-ea"/>
              </a:rPr>
              <a:t>的预测分析，根据预测分析表为每一个非终结符</a:t>
            </a:r>
            <a:r>
              <a:rPr lang="zh-CN" altLang="en-US" sz="2000" b="1" dirty="0">
                <a:solidFill>
                  <a:srgbClr val="FF0000"/>
                </a:solidFill>
                <a:latin typeface="华文楷体" panose="02010600040101010101" pitchFamily="2" charset="-122"/>
                <a:ea typeface="华文楷体" panose="02010600040101010101" pitchFamily="2" charset="-122"/>
                <a:sym typeface="+mn-ea"/>
              </a:rPr>
              <a:t>编写一个过程</a:t>
            </a:r>
            <a:r>
              <a:rPr lang="zh-CN" altLang="en-US" sz="2000" b="1" dirty="0">
                <a:latin typeface="华文楷体" panose="02010600040101010101" pitchFamily="2" charset="-122"/>
                <a:ea typeface="华文楷体" panose="02010600040101010101" pitchFamily="2" charset="-122"/>
                <a:sym typeface="+mn-ea"/>
              </a:rPr>
              <a:t>；对于</a:t>
            </a:r>
            <a:r>
              <a:rPr lang="zh-CN" altLang="en-US" sz="2000" b="1" dirty="0">
                <a:solidFill>
                  <a:srgbClr val="FF0000"/>
                </a:solidFill>
                <a:latin typeface="华文楷体" panose="02010600040101010101" pitchFamily="2" charset="-122"/>
                <a:ea typeface="华文楷体" panose="02010600040101010101" pitchFamily="2" charset="-122"/>
                <a:sym typeface="+mn-ea"/>
              </a:rPr>
              <a:t>非递归</a:t>
            </a:r>
            <a:r>
              <a:rPr lang="zh-CN" altLang="en-US" sz="2000" b="1" dirty="0">
                <a:latin typeface="华文楷体" panose="02010600040101010101" pitchFamily="2" charset="-122"/>
                <a:ea typeface="华文楷体" panose="02010600040101010101" pitchFamily="2" charset="-122"/>
                <a:sym typeface="+mn-ea"/>
              </a:rPr>
              <a:t>的预测分析，实现</a:t>
            </a:r>
            <a:r>
              <a:rPr lang="zh-CN" altLang="en-US" sz="2000" b="1" dirty="0">
                <a:solidFill>
                  <a:srgbClr val="FF0000"/>
                </a:solidFill>
                <a:latin typeface="华文楷体" panose="02010600040101010101" pitchFamily="2" charset="-122"/>
                <a:ea typeface="华文楷体" panose="02010600040101010101" pitchFamily="2" charset="-122"/>
                <a:sym typeface="+mn-ea"/>
              </a:rPr>
              <a:t>表驱动</a:t>
            </a:r>
            <a:r>
              <a:rPr lang="zh-CN" altLang="en-US" sz="2000" b="1" dirty="0">
                <a:latin typeface="华文楷体" panose="02010600040101010101" pitchFamily="2" charset="-122"/>
                <a:ea typeface="华文楷体" panose="02010600040101010101" pitchFamily="2" charset="-122"/>
                <a:sym typeface="+mn-ea"/>
              </a:rPr>
              <a:t>的预测分析算法</a:t>
            </a:r>
            <a:endParaRPr lang="zh-CN" altLang="en-US" sz="2000" b="1" dirty="0">
              <a:solidFill>
                <a:schemeClr val="tx1"/>
              </a:solidFill>
              <a:latin typeface="华文楷体" panose="02010600040101010101" pitchFamily="2" charset="-122"/>
              <a:ea typeface="华文楷体" panose="02010600040101010101" pitchFamily="2" charset="-122"/>
            </a:endParaRPr>
          </a:p>
        </p:txBody>
      </p:sp>
      <p:pic>
        <p:nvPicPr>
          <p:cNvPr id="26" name="图片 25"/>
          <p:cNvPicPr>
            <a:picLocks noChangeAspect="1"/>
          </p:cNvPicPr>
          <p:nvPr>
            <p:custDataLst>
              <p:tags r:id="rId3"/>
            </p:custDataLst>
          </p:nvPr>
        </p:nvPicPr>
        <p:blipFill>
          <a:blip r:embed="rId4"/>
          <a:stretch>
            <a:fillRect/>
          </a:stretch>
        </p:blipFill>
        <p:spPr>
          <a:xfrm>
            <a:off x="9657715" y="81280"/>
            <a:ext cx="2399030" cy="1123315"/>
          </a:xfrm>
          <a:prstGeom prst="rect">
            <a:avLst/>
          </a:prstGeom>
        </p:spPr>
      </p:pic>
      <p:sp>
        <p:nvSpPr>
          <p:cNvPr id="27" name="文本框 26"/>
          <p:cNvSpPr txBox="1"/>
          <p:nvPr>
            <p:custDataLst>
              <p:tags r:id="rId5"/>
            </p:custDataLst>
          </p:nvPr>
        </p:nvSpPr>
        <p:spPr>
          <a:xfrm>
            <a:off x="7926070" y="4912995"/>
            <a:ext cx="4054475" cy="337185"/>
          </a:xfrm>
          <a:prstGeom prst="rect">
            <a:avLst/>
          </a:prstGeom>
          <a:noFill/>
        </p:spPr>
        <p:txBody>
          <a:bodyPr wrap="square" rtlCol="0" anchor="t">
            <a:no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q_文法不含右部以非终结符打头的产生式</a:t>
            </a:r>
            <a:endParaRPr lang="zh-CN" altLang="en-US" sz="1600" b="1" dirty="0">
              <a:latin typeface="华文楷体" panose="02010600040101010101" pitchFamily="2" charset="-122"/>
              <a:ea typeface="华文楷体" panose="02010600040101010101" pitchFamily="2" charset="-122"/>
              <a:sym typeface="+mn-ea"/>
            </a:endParaRPr>
          </a:p>
          <a:p>
            <a:pPr algn="ctr" eaLnBrk="1" hangingPunct="1">
              <a:defRPr/>
            </a:pPr>
            <a:endParaRPr lang="zh-CN" altLang="en-US" sz="1600" b="1" dirty="0">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299720" y="5815965"/>
            <a:ext cx="2334895" cy="706755"/>
          </a:xfrm>
          <a:prstGeom prst="rect">
            <a:avLst/>
          </a:prstGeom>
          <a:noFill/>
        </p:spPr>
        <p:txBody>
          <a:bodyPr wrap="square" rtlCol="0" anchor="t">
            <a:spAutoFit/>
          </a:bodyPr>
          <a:p>
            <a:r>
              <a:rPr lang="zh-CN" altLang="en-US" sz="1000"/>
              <a:t>在递归子程序方法中，若文法存在左递归，则会使分析过程产生(</a:t>
            </a:r>
            <a:r>
              <a:rPr lang="zh-CN" altLang="en-US" sz="1000">
                <a:solidFill>
                  <a:srgbClr val="FF0000"/>
                </a:solidFill>
              </a:rPr>
              <a:t>D</a:t>
            </a:r>
            <a:r>
              <a:rPr lang="zh-CN" altLang="en-US" sz="1000"/>
              <a:t>)。</a:t>
            </a:r>
            <a:endParaRPr lang="zh-CN" altLang="en-US" sz="1000"/>
          </a:p>
          <a:p>
            <a:r>
              <a:rPr lang="zh-CN" altLang="en-US" sz="1000"/>
              <a:t>A.回溯           B.非法调用</a:t>
            </a:r>
            <a:endParaRPr lang="zh-CN" altLang="en-US" sz="1000"/>
          </a:p>
          <a:p>
            <a:r>
              <a:rPr lang="zh-CN" altLang="en-US" sz="1000"/>
              <a:t>C.有限次调用  D.无限循环</a:t>
            </a:r>
            <a:endParaRPr lang="zh-CN" altLang="en-US" sz="1000"/>
          </a:p>
        </p:txBody>
      </p:sp>
      <p:sp>
        <p:nvSpPr>
          <p:cNvPr id="7" name="文本框 6"/>
          <p:cNvSpPr txBox="1"/>
          <p:nvPr>
            <p:custDataLst>
              <p:tags r:id="rId6"/>
            </p:custDataLst>
          </p:nvPr>
        </p:nvSpPr>
        <p:spPr>
          <a:xfrm>
            <a:off x="2634615" y="5815965"/>
            <a:ext cx="2030730" cy="553085"/>
          </a:xfrm>
          <a:prstGeom prst="rect">
            <a:avLst/>
          </a:prstGeom>
          <a:noFill/>
        </p:spPr>
        <p:txBody>
          <a:bodyPr wrap="square" rtlCol="0" anchor="t">
            <a:spAutoFit/>
          </a:bodyPr>
          <a:p>
            <a:r>
              <a:rPr lang="zh-CN" altLang="en-US" sz="1000"/>
              <a:t>采用自上而下分析，不必(</a:t>
            </a:r>
            <a:r>
              <a:rPr lang="zh-CN" altLang="en-US" sz="1000">
                <a:solidFill>
                  <a:srgbClr val="FF0000"/>
                </a:solidFill>
              </a:rPr>
              <a:t>C</a:t>
            </a:r>
            <a:r>
              <a:rPr lang="zh-CN" altLang="en-US" sz="1000"/>
              <a:t>)。</a:t>
            </a:r>
            <a:endParaRPr lang="zh-CN" altLang="en-US" sz="1000"/>
          </a:p>
          <a:p>
            <a:r>
              <a:rPr lang="zh-CN" altLang="en-US" sz="1000"/>
              <a:t>A.消除回溯    B.消除左递归</a:t>
            </a:r>
            <a:endParaRPr lang="zh-CN" altLang="en-US" sz="1000"/>
          </a:p>
          <a:p>
            <a:r>
              <a:rPr lang="zh-CN" altLang="en-US" sz="1000"/>
              <a:t>C.消除右递归 D.提取公共左因子</a:t>
            </a:r>
            <a:endParaRPr lang="zh-CN" altLang="en-US" sz="1000"/>
          </a:p>
        </p:txBody>
      </p:sp>
      <p:sp>
        <p:nvSpPr>
          <p:cNvPr id="11" name="文本框 10"/>
          <p:cNvSpPr txBox="1"/>
          <p:nvPr>
            <p:custDataLst>
              <p:tags r:id="rId7"/>
            </p:custDataLst>
          </p:nvPr>
        </p:nvSpPr>
        <p:spPr>
          <a:xfrm>
            <a:off x="4772660" y="5740400"/>
            <a:ext cx="2190750" cy="706755"/>
          </a:xfrm>
          <a:prstGeom prst="rect">
            <a:avLst/>
          </a:prstGeom>
          <a:noFill/>
        </p:spPr>
        <p:txBody>
          <a:bodyPr wrap="square" rtlCol="0" anchor="t">
            <a:spAutoFit/>
          </a:bodyPr>
          <a:p>
            <a:r>
              <a:rPr lang="zh-CN" altLang="en-US" sz="1000"/>
              <a:t>在自上而下的语法分析中，应从(</a:t>
            </a:r>
            <a:r>
              <a:rPr lang="zh-CN" altLang="en-US" sz="1000">
                <a:solidFill>
                  <a:srgbClr val="FF0000"/>
                </a:solidFill>
              </a:rPr>
              <a:t>C</a:t>
            </a:r>
            <a:r>
              <a:rPr lang="zh-CN" altLang="en-US" sz="1000"/>
              <a:t>)开始分析。</a:t>
            </a:r>
            <a:endParaRPr lang="zh-CN" altLang="en-US" sz="1000"/>
          </a:p>
          <a:p>
            <a:r>
              <a:rPr lang="zh-CN" altLang="en-US" sz="1000"/>
              <a:t>A.句型   </a:t>
            </a:r>
            <a:r>
              <a:rPr lang="en-US" altLang="zh-CN" sz="1000"/>
              <a:t>             </a:t>
            </a:r>
            <a:r>
              <a:rPr lang="zh-CN" altLang="en-US" sz="1000"/>
              <a:t>B.句子</a:t>
            </a:r>
            <a:endParaRPr lang="zh-CN" altLang="en-US" sz="1000"/>
          </a:p>
          <a:p>
            <a:r>
              <a:rPr lang="zh-CN" altLang="en-US" sz="1000"/>
              <a:t>C.文法开始符号 D.句柄</a:t>
            </a:r>
            <a:endParaRPr lang="zh-CN" altLang="en-US" sz="1000"/>
          </a:p>
        </p:txBody>
      </p:sp>
      <p:sp>
        <p:nvSpPr>
          <p:cNvPr id="6" name="文本框 5"/>
          <p:cNvSpPr txBox="1"/>
          <p:nvPr/>
        </p:nvSpPr>
        <p:spPr>
          <a:xfrm>
            <a:off x="7004050" y="5708650"/>
            <a:ext cx="2613660" cy="860425"/>
          </a:xfrm>
          <a:prstGeom prst="rect">
            <a:avLst/>
          </a:prstGeom>
          <a:noFill/>
        </p:spPr>
        <p:txBody>
          <a:bodyPr wrap="square" rtlCol="0" anchor="t">
            <a:spAutoFit/>
          </a:bodyPr>
          <a:p>
            <a:r>
              <a:rPr lang="zh-CN" altLang="en-US" sz="1000"/>
              <a:t>已知文法G[S]:</a:t>
            </a:r>
            <a:endParaRPr lang="zh-CN" altLang="en-US" sz="1000"/>
          </a:p>
          <a:p>
            <a:r>
              <a:rPr lang="zh-CN" altLang="en-US" sz="1000"/>
              <a:t>S→eT|RT  T→DR|ε  R→dR|ε  D→a|bd</a:t>
            </a:r>
            <a:endParaRPr lang="zh-CN" altLang="en-US" sz="1000"/>
          </a:p>
          <a:p>
            <a:r>
              <a:rPr lang="zh-CN" altLang="en-US" sz="1000"/>
              <a:t>求FOLLOW(D)=（</a:t>
            </a:r>
            <a:r>
              <a:rPr lang="zh-CN" altLang="en-US" sz="1000">
                <a:solidFill>
                  <a:srgbClr val="FF0000"/>
                </a:solidFill>
              </a:rPr>
              <a:t>C</a:t>
            </a:r>
            <a:r>
              <a:rPr lang="zh-CN" altLang="en-US" sz="1000"/>
              <a:t>）。</a:t>
            </a:r>
            <a:endParaRPr lang="zh-CN" altLang="en-US" sz="1000"/>
          </a:p>
          <a:p>
            <a:r>
              <a:rPr lang="zh-CN" altLang="en-US" sz="1000"/>
              <a:t>A.{d,e}  B.{d,ε}</a:t>
            </a:r>
            <a:endParaRPr lang="zh-CN" altLang="en-US" sz="1000"/>
          </a:p>
          <a:p>
            <a:r>
              <a:rPr lang="zh-CN" altLang="en-US" sz="1000"/>
              <a:t>C.{d,$}  D.{a,d}</a:t>
            </a:r>
            <a:endParaRPr lang="zh-CN" altLang="en-US" sz="1000"/>
          </a:p>
        </p:txBody>
      </p:sp>
      <p:sp>
        <p:nvSpPr>
          <p:cNvPr id="9" name="文本框 8"/>
          <p:cNvSpPr txBox="1"/>
          <p:nvPr/>
        </p:nvSpPr>
        <p:spPr>
          <a:xfrm>
            <a:off x="9540240" y="5705475"/>
            <a:ext cx="2371725" cy="860425"/>
          </a:xfrm>
          <a:prstGeom prst="rect">
            <a:avLst/>
          </a:prstGeom>
          <a:noFill/>
        </p:spPr>
        <p:txBody>
          <a:bodyPr wrap="square" rtlCol="0" anchor="t">
            <a:spAutoFit/>
          </a:bodyPr>
          <a:p>
            <a:r>
              <a:rPr lang="zh-CN" altLang="en-US" sz="1000">
                <a:sym typeface="+mn-ea"/>
              </a:rPr>
              <a:t>已知文法G[S]:</a:t>
            </a:r>
            <a:endParaRPr lang="zh-CN" altLang="en-US" sz="1000"/>
          </a:p>
          <a:p>
            <a:r>
              <a:rPr lang="zh-CN" altLang="en-US" sz="1000">
                <a:sym typeface="+mn-ea"/>
              </a:rPr>
              <a:t>S→eT|RT  T→DR|ε  R→dR|ε  D→a|bd</a:t>
            </a:r>
            <a:endParaRPr lang="zh-CN" altLang="en-US" sz="1000"/>
          </a:p>
          <a:p>
            <a:r>
              <a:rPr lang="zh-CN" altLang="en-US" sz="1000">
                <a:sym typeface="+mn-ea"/>
              </a:rPr>
              <a:t>求FIRST(S)=（</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A.{e}      B.{e，d，a，b}</a:t>
            </a:r>
            <a:endParaRPr lang="zh-CN" altLang="en-US" sz="1000"/>
          </a:p>
          <a:p>
            <a:r>
              <a:rPr lang="zh-CN" altLang="en-US" sz="1000">
                <a:sym typeface="+mn-ea"/>
              </a:rPr>
              <a:t>C.{e，d }  D.{e，d，a，b，ε}</a:t>
            </a:r>
            <a:endParaRPr lang="zh-CN" altLang="en-US" sz="1000">
              <a:sym typeface="+mn-ea"/>
            </a:endParaRPr>
          </a:p>
        </p:txBody>
      </p:sp>
    </p:spTree>
    <p:custDataLst>
      <p:tags r:id="rId8"/>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8371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a:t>
            </a:r>
            <a:r>
              <a:rPr lang="en-US" altLang="zh-CN" sz="2000" b="1" dirty="0">
                <a:latin typeface="华文楷体" panose="02010600040101010101" pitchFamily="2" charset="-122"/>
                <a:ea typeface="华文楷体" panose="02010600040101010101" pitchFamily="2" charset="-122"/>
                <a:sym typeface="+mn-ea"/>
              </a:rPr>
              <a:t>2.1.LL(1)</a:t>
            </a:r>
            <a:r>
              <a:rPr lang="zh-CN" altLang="en-US" sz="2000" b="1" dirty="0">
                <a:latin typeface="华文楷体" panose="02010600040101010101" pitchFamily="2" charset="-122"/>
                <a:ea typeface="华文楷体" panose="02010600040101010101" pitchFamily="2" charset="-122"/>
                <a:sym typeface="+mn-ea"/>
              </a:rPr>
              <a:t>文法</a:t>
            </a:r>
            <a:endParaRPr lang="en-US" altLang="zh-CN"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225425" y="480060"/>
            <a:ext cx="11966575" cy="6286500"/>
          </a:xfrm>
          <a:prstGeom prst="rect">
            <a:avLst/>
          </a:prstGeom>
          <a:noFill/>
        </p:spPr>
        <p:txBody>
          <a:bodyPr wrap="square" rtlCol="0" anchor="t">
            <a:noAutofit/>
          </a:bodyPr>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FIRST(α)</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chemeClr val="tx1"/>
                </a:solidFill>
                <a:latin typeface="华文楷体" panose="02010600040101010101" pitchFamily="2" charset="-122"/>
                <a:ea typeface="华文楷体" panose="02010600040101010101" pitchFamily="2" charset="-122"/>
                <a:sym typeface="+mn-ea"/>
              </a:rPr>
              <a:t>文法符号串</a:t>
            </a:r>
            <a:r>
              <a:rPr lang="zh-CN" altLang="en-US" sz="2000" b="1" dirty="0">
                <a:solidFill>
                  <a:srgbClr val="FF0000"/>
                </a:solidFill>
                <a:latin typeface="华文楷体" panose="02010600040101010101" pitchFamily="2" charset="-122"/>
                <a:ea typeface="华文楷体" panose="02010600040101010101" pitchFamily="2" charset="-122"/>
                <a:sym typeface="+mn-ea"/>
              </a:rPr>
              <a:t>α</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spc="300" baseline="-25000" dirty="0">
                <a:solidFill>
                  <a:srgbClr val="FF0000"/>
                </a:solidFill>
                <a:ea typeface="微软雅黑" panose="020B0503020204020204" charset="-122"/>
                <a:cs typeface="Times New Roman" panose="02020603050405020304" pitchFamily="18" charset="0"/>
                <a:sym typeface="+mn-ea"/>
              </a:rPr>
              <a:t>1</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spc="300" baseline="-25000" dirty="0">
                <a:solidFill>
                  <a:srgbClr val="FF0000"/>
                </a:solidFill>
                <a:ea typeface="微软雅黑" panose="020B0503020204020204" charset="-122"/>
                <a:cs typeface="Times New Roman" panose="02020603050405020304" pitchFamily="18" charset="0"/>
                <a:sym typeface="+mn-ea"/>
              </a:rPr>
              <a:t>2...</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b="1" i="1" spc="300" baseline="-25000" dirty="0" err="1">
                <a:solidFill>
                  <a:srgbClr val="FF0000"/>
                </a:solidFill>
                <a:ea typeface="微软雅黑" panose="020B0503020204020204" charset="-12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的</a:t>
            </a:r>
            <a:r>
              <a:rPr lang="zh-CN" altLang="en-US" sz="20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串首终结符集</a:t>
            </a:r>
            <a:r>
              <a:rPr lang="zh-CN" altLang="en-US" sz="20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endParaRPr lang="zh-CN" altLang="en-US" sz="2000" b="1" dirty="0">
              <a:solidFill>
                <a:schemeClr val="tx1"/>
              </a:solidFill>
              <a:latin typeface="华文楷体" panose="02010600040101010101" pitchFamily="2" charset="-122"/>
              <a:ea typeface="华文楷体" panose="02010600040101010101" pitchFamily="2" charset="-122"/>
              <a:sym typeface="Symbol" panose="05050102010706020507" pitchFamily="18" charset="2"/>
            </a:endParaRPr>
          </a:p>
          <a:p>
            <a:pPr marL="0" lvl="1" algn="l" eaLnBrk="1" hangingPunct="1">
              <a:lnSpc>
                <a:spcPts val="3000"/>
              </a:lnSpc>
              <a:buClrTx/>
              <a:buSzTx/>
              <a:buNone/>
            </a:pPr>
            <a:r>
              <a:rPr lang="zh-CN" altLang="en-US" sz="2000" b="1" dirty="0">
                <a:solidFill>
                  <a:srgbClr val="FF0000"/>
                </a:solidFill>
                <a:latin typeface="Calibri" panose="020F0502020204030204" charset="0"/>
                <a:ea typeface="华文楷体" panose="02010600040101010101" pitchFamily="2" charset="-122"/>
                <a:sym typeface="Symbol" panose="05050102010706020507" pitchFamily="18" charset="2"/>
              </a:rPr>
              <a:t>定义</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对于</a:t>
            </a:r>
            <a:r>
              <a:rPr lang="zh-CN" altLang="en-US" sz="2000" b="1" dirty="0">
                <a:latin typeface="华文楷体" panose="02010600040101010101" pitchFamily="2" charset="-122"/>
                <a:ea typeface="华文楷体" panose="02010600040101010101" pitchFamily="2" charset="-122"/>
                <a:sym typeface="+mn-ea"/>
              </a:rPr>
              <a:t>α∈(V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楷体_GB2312"/>
                <a:sym typeface="+mn-ea"/>
              </a:rPr>
              <a:t>+</a:t>
            </a:r>
            <a:r>
              <a:rPr lang="zh-CN" altLang="en-US" sz="2000" b="1" dirty="0">
                <a:latin typeface="华文楷体" panose="02010600040101010101" pitchFamily="2" charset="-122"/>
                <a:ea typeface="华文楷体" panose="02010600040101010101" pitchFamily="2" charset="-122"/>
                <a:sym typeface="+mn-ea"/>
              </a:rPr>
              <a:t>, FIRST(α)={a|α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aβ</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a∈V</a:t>
            </a:r>
            <a:r>
              <a:rPr lang="en-US" altLang="zh-CN" sz="2000" b="1" baseline="-25000" dirty="0">
                <a:solidFill>
                  <a:srgbClr val="FF0000"/>
                </a:solidFill>
                <a:ea typeface="楷体_GB2312"/>
                <a:cs typeface="Times New Roman" panose="02020603050405020304" pitchFamily="18" charset="0"/>
                <a:sym typeface="+mn-ea"/>
              </a:rPr>
              <a:t>T</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β∈(V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a:t>
            </a: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α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 ε</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那么 </a:t>
            </a:r>
            <a:r>
              <a:rPr lang="zh-CN" altLang="en-US" sz="2000" b="1" dirty="0">
                <a:solidFill>
                  <a:srgbClr val="FF0000"/>
                </a:solidFill>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∈FIRST(α)</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计算（文法符号</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zh-CN" altLang="en-US" sz="2000" b="1" dirty="0">
                <a:solidFill>
                  <a:srgbClr val="FF0000"/>
                </a:solidFill>
                <a:latin typeface="华文楷体" panose="02010600040101010101" pitchFamily="2" charset="-122"/>
                <a:ea typeface="华文楷体" panose="02010600040101010101" pitchFamily="2" charset="-122"/>
                <a:sym typeface="+mn-ea"/>
              </a:rPr>
              <a:t>）（自底向上实现）</a:t>
            </a:r>
            <a:r>
              <a:rPr lang="zh-CN" altLang="en-US" sz="2000" b="1" dirty="0">
                <a:solidFill>
                  <a:schemeClr val="tx1"/>
                </a:solidFill>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如果X是一个终结符，那么FIRST ( X )={X}</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algn="l" eaLnBrk="1" hangingPunct="1">
              <a:lnSpc>
                <a:spcPts val="3000"/>
              </a:lnSpc>
              <a:buClrTx/>
              <a:buSzTx/>
              <a:buNone/>
            </a:pPr>
            <a:r>
              <a:rPr lang="zh-CN" altLang="en-US" sz="2000" b="1" dirty="0">
                <a:latin typeface="华文楷体" panose="02010600040101010101" pitchFamily="2" charset="-122"/>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如果X是一个非终结符，且 X→Y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k</a:t>
            </a:r>
            <a:r>
              <a:rPr lang="zh-CN" altLang="en-US" sz="2000" b="1" dirty="0">
                <a:latin typeface="华文楷体" panose="02010600040101010101" pitchFamily="2" charset="-122"/>
                <a:ea typeface="华文楷体" panose="02010600040101010101" pitchFamily="2" charset="-122"/>
                <a:sym typeface="+mn-ea"/>
              </a:rPr>
              <a:t>∈P (k≥1)，对所有</a:t>
            </a:r>
            <a:r>
              <a:rPr lang="en-US" altLang="zh-CN" sz="2000" b="1" dirty="0">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，若a</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FIRST (Y</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 且Y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ε ，那么将a加入到FIRST( X )中。若</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..Y</a:t>
            </a:r>
            <a:r>
              <a:rPr lang="en-US" altLang="zh-CN" sz="2000" b="1" spc="300" baseline="-25000" dirty="0">
                <a:ea typeface="微软雅黑" panose="020B0503020204020204" charset="-122"/>
                <a:cs typeface="Times New Roman" panose="02020603050405020304" pitchFamily="18" charset="0"/>
                <a:sym typeface="+mn-ea"/>
              </a:rPr>
              <a:t>k</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那么将ε加入到FIRST( X ) </a:t>
            </a:r>
            <a:r>
              <a:rPr lang="zh-CN" altLang="en-US" sz="2000" b="1" dirty="0">
                <a:latin typeface="华文楷体" panose="02010600040101010101" pitchFamily="2" charset="-122"/>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如果 X→ε∈P，那么将ε加入到FIRST( X )中。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计算（文法符号串α）</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向FIRST(X</a:t>
            </a:r>
            <a:r>
              <a:rPr lang="en-US" altLang="zh-CN" sz="2000" b="1" spc="300" baseline="-25000" dirty="0">
                <a:solidFill>
                  <a:schemeClr val="tx1"/>
                </a:solidFill>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X</a:t>
            </a:r>
            <a:r>
              <a:rPr lang="en-US" altLang="zh-CN" sz="2000" b="1" spc="300" baseline="-25000" dirty="0">
                <a:ea typeface="微软雅黑" panose="020B0503020204020204" charset="-122"/>
                <a:cs typeface="Times New Roman" panose="02020603050405020304" pitchFamily="18" charset="0"/>
                <a:sym typeface="+mn-ea"/>
              </a:rPr>
              <a:t>2</a:t>
            </a:r>
            <a:r>
              <a:rPr lang="zh-CN" altLang="en-US" sz="2000" b="1" dirty="0">
                <a:latin typeface="华文楷体" panose="02010600040101010101" pitchFamily="2" charset="-122"/>
                <a:ea typeface="华文楷体" panose="02010600040101010101" pitchFamily="2" charset="-122"/>
                <a:sym typeface="+mn-ea"/>
              </a:rPr>
              <a:t> …Xn)加入FIRST(X</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)中所有的非ε符号</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如果ε在FIRST(X</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)中，则加入FIRST(X</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)中的所有非ε符号</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不断执行直到</a:t>
            </a:r>
            <a:r>
              <a:rPr lang="zh-CN" altLang="en-US" sz="2000" b="1" dirty="0">
                <a:latin typeface="华文楷体" panose="02010600040101010101" pitchFamily="2" charset="-122"/>
                <a:ea typeface="华文楷体" panose="02010600040101010101" pitchFamily="2" charset="-122"/>
                <a:sym typeface="+mn-ea"/>
              </a:rPr>
              <a:t>ε不在FIRST(X</a:t>
            </a:r>
            <a:r>
              <a:rPr lang="en-US" altLang="zh-CN" sz="2000" b="1" spc="300" baseline="-25000" dirty="0">
                <a:ea typeface="微软雅黑" panose="020B0503020204020204" charset="-122"/>
                <a:cs typeface="Times New Roman" panose="02020603050405020304" pitchFamily="18" charset="0"/>
                <a:sym typeface="+mn-ea"/>
              </a:rPr>
              <a:t>i-1</a:t>
            </a:r>
            <a:r>
              <a:rPr lang="zh-CN" altLang="en-US" sz="2000" b="1" dirty="0">
                <a:latin typeface="华文楷体" panose="02010600040101010101" pitchFamily="2" charset="-122"/>
                <a:ea typeface="华文楷体" panose="02010600040101010101" pitchFamily="2" charset="-122"/>
                <a:sym typeface="+mn-ea"/>
              </a:rPr>
              <a:t>)中；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latin typeface="Calibri" panose="020F0502020204030204" charset="0"/>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最后，如果对所有的i，ε都在FIRST(X</a:t>
            </a:r>
            <a:r>
              <a:rPr lang="en-US" altLang="zh-CN" sz="2000" b="1" spc="300" baseline="-25000" dirty="0">
                <a:ea typeface="微软雅黑" panose="020B0503020204020204" charset="-122"/>
                <a:cs typeface="Times New Roman" panose="02020603050405020304" pitchFamily="18" charset="0"/>
                <a:sym typeface="+mn-ea"/>
              </a:rPr>
              <a:t>i</a:t>
            </a:r>
            <a:r>
              <a:rPr lang="zh-CN" altLang="en-US" sz="2000" b="1" dirty="0">
                <a:latin typeface="华文楷体" panose="02010600040101010101" pitchFamily="2" charset="-122"/>
                <a:ea typeface="华文楷体" panose="02010600040101010101" pitchFamily="2" charset="-122"/>
                <a:sym typeface="+mn-ea"/>
              </a:rPr>
              <a:t>)中，那么将ε加入到FIRST(X</a:t>
            </a:r>
            <a:r>
              <a:rPr lang="en-US" altLang="zh-CN" sz="2000" b="1" spc="300" baseline="-25000" dirty="0">
                <a:ea typeface="微软雅黑" panose="020B0503020204020204" charset="-122"/>
                <a:cs typeface="Times New Roman" panose="02020603050405020304" pitchFamily="18" charset="0"/>
                <a:sym typeface="+mn-ea"/>
              </a:rPr>
              <a:t>1</a:t>
            </a:r>
            <a:r>
              <a:rPr lang="zh-CN" altLang="en-US" sz="2000" b="1" dirty="0">
                <a:latin typeface="华文楷体" panose="02010600040101010101" pitchFamily="2" charset="-122"/>
                <a:ea typeface="华文楷体" panose="02010600040101010101" pitchFamily="2" charset="-122"/>
                <a:sym typeface="+mn-ea"/>
              </a:rPr>
              <a:t>X</a:t>
            </a:r>
            <a:r>
              <a:rPr lang="en-US" altLang="zh-CN" sz="2000" b="1" spc="300" baseline="-25000" dirty="0">
                <a:ea typeface="微软雅黑" panose="020B0503020204020204" charset="-122"/>
                <a:cs typeface="Times New Roman" panose="02020603050405020304" pitchFamily="18" charset="0"/>
                <a:sym typeface="+mn-ea"/>
              </a:rPr>
              <a:t>2</a:t>
            </a:r>
            <a:r>
              <a:rPr lang="zh-CN" altLang="en-US" sz="2000" b="1" dirty="0">
                <a:latin typeface="华文楷体" panose="02010600040101010101" pitchFamily="2" charset="-122"/>
                <a:ea typeface="华文楷体" panose="02010600040101010101" pitchFamily="2" charset="-122"/>
                <a:sym typeface="+mn-ea"/>
              </a:rPr>
              <a:t> …X</a:t>
            </a:r>
            <a:r>
              <a:rPr lang="en-US" altLang="zh-CN" sz="2000" b="1" spc="300" baseline="-25000" dirty="0">
                <a:ea typeface="微软雅黑" panose="020B0503020204020204" charset="-12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 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FOLLOW(A</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非终结符A</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后继符号集</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定义</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FOLLOW(A)={a| S </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αA</a:t>
            </a:r>
            <a:r>
              <a:rPr lang="zh-CN" altLang="en-US" sz="2000" b="1" dirty="0">
                <a:solidFill>
                  <a:srgbClr val="FF0000"/>
                </a:solidFill>
                <a:latin typeface="华文楷体" panose="02010600040101010101" pitchFamily="2" charset="-122"/>
                <a:ea typeface="华文楷体" panose="02010600040101010101" pitchFamily="2" charset="-122"/>
                <a:sym typeface="+mn-ea"/>
              </a:rPr>
              <a:t>a</a:t>
            </a:r>
            <a:r>
              <a:rPr lang="zh-CN" altLang="en-US" sz="2000" b="1" dirty="0">
                <a:latin typeface="华文楷体" panose="02010600040101010101" pitchFamily="2" charset="-122"/>
                <a:ea typeface="华文楷体" panose="02010600040101010101" pitchFamily="2" charset="-122"/>
                <a:sym typeface="+mn-ea"/>
              </a:rPr>
              <a:t>β, a∈V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，α</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β∈(V</a:t>
            </a:r>
            <a:r>
              <a:rPr lang="en-US" altLang="zh-CN" sz="2000" b="1" baseline="-25000" dirty="0">
                <a:ea typeface="楷体_GB2312"/>
                <a:cs typeface="Times New Roman" panose="02020603050405020304" pitchFamily="18" charset="0"/>
                <a:sym typeface="+mn-ea"/>
              </a:rPr>
              <a:t>T</a:t>
            </a:r>
            <a:r>
              <a:rPr lang="zh-CN" altLang="en-US" sz="2000" b="1" dirty="0">
                <a:latin typeface="华文楷体" panose="02010600040101010101" pitchFamily="2" charset="-122"/>
                <a:ea typeface="华文楷体" panose="02010600040101010101" pitchFamily="2" charset="-122"/>
                <a:sym typeface="+mn-ea"/>
              </a:rPr>
              <a:t>∪V</a:t>
            </a:r>
            <a:r>
              <a:rPr lang="en-US" altLang="zh-CN" sz="2000" b="1" baseline="-25000" dirty="0">
                <a:ea typeface="楷体_GB2312"/>
                <a:cs typeface="Times New Roman" panose="02020603050405020304" pitchFamily="18" charset="0"/>
                <a:sym typeface="+mn-ea"/>
              </a:rPr>
              <a:t>N</a:t>
            </a:r>
            <a:r>
              <a:rPr lang="zh-CN" altLang="en-US" sz="2000" b="1" dirty="0">
                <a:latin typeface="华文楷体" panose="02010600040101010101" pitchFamily="2" charset="-122"/>
                <a:ea typeface="华文楷体" panose="02010600040101010101" pitchFamily="2" charset="-122"/>
                <a:sym typeface="+mn-ea"/>
              </a:rPr>
              <a:t>)</a:t>
            </a:r>
            <a:r>
              <a:rPr lang="en-US" altLang="zh-CN" sz="2000" b="1" baseline="30000" dirty="0">
                <a:ea typeface="楷体_GB2312"/>
                <a:cs typeface="Times New Roman" panose="02020603050405020304" pitchFamily="18" charset="0"/>
                <a:sym typeface="+mn-ea"/>
              </a:rPr>
              <a:t>*</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A是某个句型的的最右符号，则将结束符“</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”添加到FOLLOW(A)中</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400"/>
              </a:lnSpc>
              <a:buClrTx/>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计算</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自顶向下实现)</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将$放入FOLLOW( S )中，其中S是开始符号，$是输入右端的结束标记。</a:t>
            </a:r>
            <a:endParaRPr lang="zh-CN" altLang="en-US" sz="2000" b="1" dirty="0">
              <a:latin typeface="华文楷体" panose="02010600040101010101" pitchFamily="2" charset="-122"/>
              <a:ea typeface="华文楷体" panose="02010600040101010101" pitchFamily="2" charset="-122"/>
            </a:endParaRPr>
          </a:p>
          <a:p>
            <a:pPr marL="0" lvl="1" indent="0" eaLnBrk="1" hangingPunct="1">
              <a:lnSpc>
                <a:spcPts val="3400"/>
              </a:lnSpc>
              <a:buClrTx/>
              <a:buNone/>
              <a:defRPr/>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Calibri" panose="020F0502020204030204" charset="0"/>
                <a:ea typeface="华文楷体" panose="02010600040101010101" pitchFamily="2" charset="-122"/>
                <a:sym typeface="+mn-ea"/>
              </a:rPr>
              <a:t>若有</a:t>
            </a:r>
            <a:r>
              <a:rPr lang="zh-CN" altLang="en-US" sz="2000" b="1" dirty="0">
                <a:latin typeface="华文楷体" panose="02010600040101010101" pitchFamily="2" charset="-122"/>
                <a:ea typeface="华文楷体" panose="02010600040101010101" pitchFamily="2" charset="-122"/>
                <a:sym typeface="+mn-ea"/>
              </a:rPr>
              <a:t>产生式A→αBβ，那么FIRST ( β )中除ε 之外的所有符号都在FOLLOW(B)中。</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indent="0" eaLnBrk="1" hangingPunct="1">
              <a:lnSpc>
                <a:spcPts val="3400"/>
              </a:lnSpc>
              <a:buClrTx/>
              <a:buNone/>
              <a:defRPr/>
            </a:pPr>
            <a:r>
              <a:rPr lang="zh-CN" altLang="en-US" sz="2000" b="1" dirty="0">
                <a:latin typeface="Calibri" panose="020F0502020204030204" charset="0"/>
                <a:ea typeface="华文楷体" panose="02010600040101010101" pitchFamily="2" charset="-122"/>
                <a:sym typeface="+mn-ea"/>
              </a:rPr>
              <a:t>③</a:t>
            </a:r>
            <a:r>
              <a:rPr lang="zh-CN" altLang="en-US" sz="2000" b="1" dirty="0">
                <a:latin typeface="华文楷体" panose="02010600040101010101" pitchFamily="2" charset="-122"/>
                <a:ea typeface="华文楷体" panose="02010600040101010101" pitchFamily="2" charset="-122"/>
                <a:sym typeface="+mn-ea"/>
              </a:rPr>
              <a:t>若有产生式A→αB，或有A→αBβ且</a:t>
            </a:r>
            <a:r>
              <a:rPr lang="zh-CN" altLang="en-US" sz="2000" b="1" dirty="0">
                <a:latin typeface="华文楷体" panose="02010600040101010101" pitchFamily="2" charset="-122"/>
                <a:ea typeface="华文楷体" panose="02010600040101010101" pitchFamily="2" charset="-122"/>
                <a:sym typeface="+mn-ea"/>
              </a:rPr>
              <a:t>ε∈</a:t>
            </a:r>
            <a:r>
              <a:rPr lang="zh-CN" altLang="en-US" sz="2000" b="1" dirty="0">
                <a:latin typeface="华文楷体" panose="02010600040101010101" pitchFamily="2" charset="-122"/>
                <a:ea typeface="华文楷体" panose="02010600040101010101" pitchFamily="2" charset="-122"/>
                <a:sym typeface="+mn-ea"/>
              </a:rPr>
              <a:t>FIRST (β)，那么FOLLOW(A)中的所有符号都在FOLLOW(B)中</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SELECT</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A→β</a:t>
            </a:r>
            <a:r>
              <a:rPr lang="en-US" altLang="zh-CN" sz="2000" b="1" dirty="0">
                <a:solidFill>
                  <a:srgbClr val="FF0000"/>
                </a:solidFill>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产生式A→β</a:t>
            </a:r>
            <a:r>
              <a:rPr lang="zh-CN" altLang="en-US" sz="2000" b="1" dirty="0">
                <a:latin typeface="华文楷体" panose="02010600040101010101" pitchFamily="2" charset="-122"/>
                <a:ea typeface="华文楷体" panose="02010600040101010101" pitchFamily="2" charset="-122"/>
                <a:sym typeface="+mn-ea"/>
              </a:rPr>
              <a:t>的</a:t>
            </a:r>
            <a:r>
              <a:rPr lang="zh-CN" altLang="en-US" sz="2000" b="1" dirty="0">
                <a:solidFill>
                  <a:srgbClr val="FF0000"/>
                </a:solidFill>
                <a:latin typeface="华文楷体" panose="02010600040101010101" pitchFamily="2" charset="-122"/>
                <a:ea typeface="华文楷体" panose="02010600040101010101" pitchFamily="2" charset="-122"/>
                <a:sym typeface="+mn-ea"/>
              </a:rPr>
              <a:t>可选集</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定义</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SELECT(A→aβ)={a}</a:t>
            </a:r>
            <a:r>
              <a:rPr lang="en-US" altLang="zh-CN" sz="2000" b="1" dirty="0">
                <a:latin typeface="华文楷体" panose="02010600040101010101" pitchFamily="2" charset="-122"/>
                <a:ea typeface="华文楷体" panose="02010600040101010101" pitchFamily="2" charset="-122"/>
                <a:sym typeface="+mn-ea"/>
              </a:rPr>
              <a:t>;</a:t>
            </a: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SELECT(A→ε)=FOLLOW( A )</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计算</a:t>
            </a:r>
            <a:r>
              <a:rPr lang="zh-CN" altLang="en-US" sz="2000" b="1" dirty="0">
                <a:latin typeface="华文楷体" panose="02010600040101010101" pitchFamily="2" charset="-122"/>
                <a:ea typeface="华文楷体" panose="02010600040101010101" pitchFamily="2" charset="-122"/>
                <a:sym typeface="+mn-ea"/>
              </a:rPr>
              <a:t>：</a:t>
            </a:r>
            <a:r>
              <a:rPr lang="zh-CN" altLang="en-US" sz="2000" b="1" dirty="0">
                <a:latin typeface="Calibri" panose="020F0502020204030204" charset="0"/>
                <a:ea typeface="华文楷体" panose="02010600040101010101" pitchFamily="2" charset="-122"/>
                <a:sym typeface="Symbol" panose="05050102010706020507" pitchFamily="18" charset="2"/>
              </a:rPr>
              <a:t>①</a:t>
            </a:r>
            <a:r>
              <a:rPr lang="zh-CN" altLang="en-US" sz="2000" b="1" dirty="0">
                <a:latin typeface="华文楷体" panose="02010600040101010101" pitchFamily="2" charset="-122"/>
                <a:ea typeface="华文楷体" panose="02010600040101010101" pitchFamily="2" charset="-122"/>
                <a:sym typeface="+mn-ea"/>
              </a:rPr>
              <a:t>如果 ε</a:t>
            </a:r>
            <a:r>
              <a:rPr lang="zh-CN" altLang="en-US" sz="20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000" b="1" dirty="0">
                <a:latin typeface="华文楷体" panose="02010600040101010101" pitchFamily="2" charset="-122"/>
                <a:ea typeface="华文楷体" panose="02010600040101010101" pitchFamily="2" charset="-122"/>
                <a:sym typeface="+mn-ea"/>
              </a:rPr>
              <a:t>FIRST(α),  那么SELECT(A→α)= FIRST(α)</a:t>
            </a:r>
            <a:endParaRPr lang="zh-CN" altLang="en-US" sz="2000" b="1" dirty="0">
              <a:solidFill>
                <a:schemeClr val="tx1"/>
              </a:solidFill>
              <a:latin typeface="华文楷体" panose="02010600040101010101" pitchFamily="2" charset="-122"/>
              <a:ea typeface="华文楷体" panose="02010600040101010101" pitchFamily="2" charset="-122"/>
            </a:endParaRPr>
          </a:p>
          <a:p>
            <a:pPr marL="0" lvl="1" indent="0" eaLnBrk="1" hangingPunct="1">
              <a:lnSpc>
                <a:spcPts val="3000"/>
              </a:lnSpc>
              <a:buClrTx/>
              <a:buNone/>
            </a:pPr>
            <a:r>
              <a:rPr lang="en-US" altLang="zh-CN" sz="2000" b="1" dirty="0">
                <a:latin typeface="Calibri" panose="020F0502020204030204" charset="0"/>
                <a:ea typeface="华文楷体" panose="02010600040101010101" pitchFamily="2" charset="-122"/>
                <a:sym typeface="+mn-ea"/>
              </a:rPr>
              <a:t>②</a:t>
            </a:r>
            <a:r>
              <a:rPr lang="zh-CN" altLang="en-US" sz="2000" b="1" dirty="0">
                <a:latin typeface="华文楷体" panose="02010600040101010101" pitchFamily="2" charset="-122"/>
                <a:ea typeface="华文楷体" panose="02010600040101010101" pitchFamily="2" charset="-122"/>
                <a:sym typeface="+mn-ea"/>
              </a:rPr>
              <a:t>如果 ε∈FIRST(α), 那么SELECT(A→α)=(FIRST(α)-{ε})∪FOLLOW(A</a:t>
            </a:r>
            <a:r>
              <a:rPr lang="en-US" altLang="zh-CN"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eaLnBrk="1" hangingPunct="1">
              <a:lnSpc>
                <a:spcPts val="3000"/>
              </a:lnSpc>
              <a:buClrTx/>
              <a:buSzTx/>
              <a:buNone/>
            </a:pPr>
            <a:endParaRPr lang="zh-CN" altLang="en-US" sz="2000" b="1" dirty="0">
              <a:latin typeface="华文楷体" panose="02010600040101010101" pitchFamily="2" charset="-122"/>
              <a:ea typeface="华文楷体" panose="02010600040101010101" pitchFamily="2" charset="-122"/>
              <a:sym typeface="+mn-ea"/>
            </a:endParaRPr>
          </a:p>
        </p:txBody>
      </p:sp>
      <p:sp>
        <p:nvSpPr>
          <p:cNvPr id="12" name="文本框 11"/>
          <p:cNvSpPr txBox="1"/>
          <p:nvPr>
            <p:custDataLst>
              <p:tags r:id="rId2"/>
            </p:custDataLst>
          </p:nvPr>
        </p:nvSpPr>
        <p:spPr>
          <a:xfrm>
            <a:off x="7587615" y="5756910"/>
            <a:ext cx="4251960" cy="471805"/>
          </a:xfrm>
          <a:prstGeom prst="rect">
            <a:avLst/>
          </a:prstGeom>
          <a:noFill/>
        </p:spPr>
        <p:txBody>
          <a:bodyPr wrap="square" rtlCol="0" anchor="t">
            <a:noAutofit/>
          </a:bodyPr>
          <a:p>
            <a:pPr eaLnBrk="1" hangingPunct="1">
              <a:lnSpc>
                <a:spcPts val="2000"/>
              </a:lnSpc>
              <a:buFont typeface="Symbol" panose="05050102010706020507" pitchFamily="18" charset="2"/>
              <a:buNone/>
            </a:pPr>
            <a:endParaRPr lang="zh-CN" altLang="en-US" sz="1600" b="1" dirty="0">
              <a:latin typeface="华文楷体" panose="02010600040101010101" pitchFamily="2" charset="-122"/>
              <a:ea typeface="华文楷体" panose="02010600040101010101" pitchFamily="2" charset="-122"/>
              <a:sym typeface="+mn-ea"/>
            </a:endParaRPr>
          </a:p>
        </p:txBody>
      </p:sp>
      <p:sp>
        <p:nvSpPr>
          <p:cNvPr id="8" name="矩形 7"/>
          <p:cNvSpPr/>
          <p:nvPr>
            <p:custDataLst>
              <p:tags r:id="rId3"/>
            </p:custDataLst>
          </p:nvPr>
        </p:nvSpPr>
        <p:spPr>
          <a:xfrm>
            <a:off x="135255" y="6156325"/>
            <a:ext cx="10840085" cy="516255"/>
          </a:xfrm>
          <a:prstGeom prst="rect">
            <a:avLst/>
          </a:prstGeom>
        </p:spPr>
        <p:txBody>
          <a:bodyPr wrap="none">
            <a:noAutofit/>
          </a:bodyPr>
          <a:p>
            <a:pPr marL="0" lvl="1" indent="0" algn="l"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custDataLst>
              <p:tags r:id="rId4"/>
            </p:custDataLst>
          </p:nvPr>
        </p:nvSpPr>
        <p:spPr>
          <a:xfrm>
            <a:off x="6641465" y="71120"/>
            <a:ext cx="3351530" cy="812800"/>
          </a:xfrm>
          <a:prstGeom prst="rect">
            <a:avLst/>
          </a:prstGeom>
          <a:noFill/>
        </p:spPr>
        <p:txBody>
          <a:bodyPr wrap="square" rtlCol="0" anchor="t">
            <a:noAutofit/>
          </a:bodyPr>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FIEST(α)中</a:t>
            </a:r>
            <a:r>
              <a:rPr lang="zh-CN" altLang="en-US" sz="1600" b="1" dirty="0">
                <a:latin typeface="华文楷体" panose="02010600040101010101" pitchFamily="2" charset="-122"/>
                <a:ea typeface="华文楷体" panose="02010600040101010101" pitchFamily="2" charset="-122"/>
                <a:sym typeface="+mn-ea"/>
              </a:rPr>
              <a:t>可以</a:t>
            </a:r>
            <a:r>
              <a:rPr lang="en-US" altLang="zh-CN" sz="1600" b="1" dirty="0">
                <a:latin typeface="华文楷体" panose="02010600040101010101" pitchFamily="2" charset="-122"/>
                <a:ea typeface="华文楷体" panose="02010600040101010101" pitchFamily="2" charset="-122"/>
                <a:sym typeface="+mn-ea"/>
              </a:rPr>
              <a:t>含有ε</a:t>
            </a:r>
            <a:r>
              <a:rPr lang="zh-CN" altLang="en-US" sz="1600" b="1" dirty="0">
                <a:latin typeface="华文楷体" panose="02010600040101010101" pitchFamily="2" charset="-122"/>
                <a:ea typeface="华文楷体" panose="02010600040101010101" pitchFamily="2" charset="-122"/>
                <a:sym typeface="+mn-ea"/>
              </a:rPr>
              <a:t>，不含</a:t>
            </a:r>
            <a:r>
              <a:rPr lang="en-US" altLang="zh-CN" sz="1600" b="1" dirty="0">
                <a:latin typeface="华文楷体" panose="02010600040101010101" pitchFamily="2" charset="-122"/>
                <a:ea typeface="华文楷体" panose="02010600040101010101" pitchFamily="2" charset="-122"/>
                <a:sym typeface="+mn-ea"/>
              </a:rPr>
              <a:t>$</a:t>
            </a:r>
            <a:endParaRPr lang="en-US" altLang="zh-CN" sz="1600" b="1" dirty="0">
              <a:latin typeface="华文楷体" panose="02010600040101010101" pitchFamily="2" charset="-122"/>
              <a:ea typeface="华文楷体" panose="02010600040101010101" pitchFamily="2" charset="-122"/>
              <a:sym typeface="+mn-ea"/>
            </a:endParaRPr>
          </a:p>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FOLLOW(A)中</a:t>
            </a:r>
            <a:r>
              <a:rPr lang="zh-CN" altLang="en-US" sz="1600" b="1" dirty="0">
                <a:latin typeface="华文楷体" panose="02010600040101010101" pitchFamily="2" charset="-122"/>
                <a:ea typeface="华文楷体" panose="02010600040101010101" pitchFamily="2" charset="-122"/>
                <a:sym typeface="+mn-ea"/>
              </a:rPr>
              <a:t>不</a:t>
            </a:r>
            <a:r>
              <a:rPr lang="en-US" altLang="zh-CN" sz="1600" b="1" dirty="0">
                <a:latin typeface="华文楷体" panose="02010600040101010101" pitchFamily="2" charset="-122"/>
                <a:ea typeface="华文楷体" panose="02010600040101010101" pitchFamily="2" charset="-122"/>
                <a:sym typeface="+mn-ea"/>
              </a:rPr>
              <a:t>含ε</a:t>
            </a:r>
            <a:r>
              <a:rPr lang="zh-CN" altLang="en-US" sz="1600" b="1" dirty="0">
                <a:latin typeface="华文楷体" panose="02010600040101010101" pitchFamily="2" charset="-122"/>
                <a:ea typeface="华文楷体" panose="02010600040101010101" pitchFamily="2" charset="-122"/>
                <a:sym typeface="+mn-ea"/>
              </a:rPr>
              <a:t>，可以含有</a:t>
            </a:r>
            <a:r>
              <a:rPr lang="en-US" altLang="zh-CN" sz="1600" b="1" dirty="0">
                <a:latin typeface="华文楷体" panose="02010600040101010101" pitchFamily="2" charset="-122"/>
                <a:ea typeface="华文楷体" panose="02010600040101010101" pitchFamily="2" charset="-122"/>
                <a:sym typeface="+mn-ea"/>
              </a:rPr>
              <a:t>$</a:t>
            </a:r>
            <a:endParaRPr lang="zh-CN" altLang="en-US" sz="1600" b="1" dirty="0">
              <a:latin typeface="华文楷体" panose="02010600040101010101" pitchFamily="2" charset="-122"/>
              <a:ea typeface="华文楷体" panose="02010600040101010101" pitchFamily="2" charset="-122"/>
              <a:sym typeface="+mn-ea"/>
            </a:endParaRPr>
          </a:p>
          <a:p>
            <a:pPr marL="0" lvl="1" algn="r" eaLnBrk="1" hangingPunct="1">
              <a:defRPr/>
            </a:pPr>
            <a:r>
              <a:rPr lang="en-US" altLang="zh-CN" sz="1600" b="1" dirty="0">
                <a:latin typeface="华文楷体" panose="02010600040101010101" pitchFamily="2" charset="-122"/>
                <a:ea typeface="华文楷体" panose="02010600040101010101" pitchFamily="2" charset="-122"/>
                <a:sym typeface="+mn-ea"/>
              </a:rPr>
              <a:t>SELECT</a:t>
            </a:r>
            <a:r>
              <a:rPr lang="en-US" altLang="zh-CN" sz="1600" b="1" dirty="0">
                <a:solidFill>
                  <a:schemeClr val="tx1"/>
                </a:solidFill>
                <a:latin typeface="华文楷体" panose="02010600040101010101" pitchFamily="2" charset="-122"/>
                <a:ea typeface="华文楷体" panose="02010600040101010101" pitchFamily="2" charset="-122"/>
                <a:sym typeface="+mn-ea"/>
              </a:rPr>
              <a:t>(</a:t>
            </a:r>
            <a:r>
              <a:rPr lang="zh-CN" altLang="en-US" sz="1600" b="1" dirty="0">
                <a:solidFill>
                  <a:schemeClr val="tx1"/>
                </a:solidFill>
                <a:latin typeface="华文楷体" panose="02010600040101010101" pitchFamily="2" charset="-122"/>
                <a:ea typeface="华文楷体" panose="02010600040101010101" pitchFamily="2" charset="-122"/>
                <a:sym typeface="+mn-ea"/>
              </a:rPr>
              <a:t>A→β</a:t>
            </a:r>
            <a:r>
              <a:rPr lang="en-US" altLang="zh-CN" sz="1600" b="1" dirty="0">
                <a:latin typeface="华文楷体" panose="02010600040101010101" pitchFamily="2" charset="-122"/>
                <a:ea typeface="华文楷体" panose="02010600040101010101" pitchFamily="2" charset="-122"/>
                <a:sym typeface="+mn-ea"/>
              </a:rPr>
              <a:t>)中</a:t>
            </a:r>
            <a:r>
              <a:rPr lang="zh-CN" altLang="en-US" sz="1600" b="1" dirty="0">
                <a:latin typeface="华文楷体" panose="02010600040101010101" pitchFamily="2" charset="-122"/>
                <a:ea typeface="华文楷体" panose="02010600040101010101" pitchFamily="2" charset="-122"/>
                <a:sym typeface="+mn-ea"/>
              </a:rPr>
              <a:t>不</a:t>
            </a:r>
            <a:r>
              <a:rPr lang="en-US" altLang="zh-CN" sz="1600" b="1" dirty="0">
                <a:latin typeface="华文楷体" panose="02010600040101010101" pitchFamily="2" charset="-122"/>
                <a:ea typeface="华文楷体" panose="02010600040101010101" pitchFamily="2" charset="-122"/>
                <a:sym typeface="+mn-ea"/>
              </a:rPr>
              <a:t>含ε</a:t>
            </a:r>
            <a:r>
              <a:rPr lang="zh-CN" altLang="en-US" sz="1600" b="1" dirty="0">
                <a:latin typeface="华文楷体" panose="02010600040101010101" pitchFamily="2" charset="-122"/>
                <a:ea typeface="华文楷体" panose="02010600040101010101" pitchFamily="2" charset="-122"/>
                <a:sym typeface="+mn-ea"/>
              </a:rPr>
              <a:t>，可以含有</a:t>
            </a:r>
            <a:r>
              <a:rPr lang="en-US" altLang="zh-CN" sz="1600" b="1" dirty="0">
                <a:latin typeface="华文楷体" panose="02010600040101010101" pitchFamily="2" charset="-122"/>
                <a:ea typeface="华文楷体" panose="02010600040101010101" pitchFamily="2" charset="-122"/>
                <a:sym typeface="+mn-ea"/>
              </a:rPr>
              <a:t>$</a:t>
            </a:r>
            <a:endParaRPr lang="zh-CN" altLang="en-US" sz="1600" b="1" dirty="0">
              <a:latin typeface="华文楷体" panose="02010600040101010101" pitchFamily="2" charset="-122"/>
              <a:ea typeface="华文楷体" panose="02010600040101010101" pitchFamily="2" charset="-122"/>
              <a:sym typeface="+mn-ea"/>
            </a:endParaRPr>
          </a:p>
        </p:txBody>
      </p:sp>
      <p:sp>
        <p:nvSpPr>
          <p:cNvPr id="3" name="文本框 2"/>
          <p:cNvSpPr txBox="1"/>
          <p:nvPr/>
        </p:nvSpPr>
        <p:spPr>
          <a:xfrm>
            <a:off x="2747645" y="71120"/>
            <a:ext cx="3348990" cy="553085"/>
          </a:xfrm>
          <a:prstGeom prst="rect">
            <a:avLst/>
          </a:prstGeom>
          <a:noFill/>
        </p:spPr>
        <p:txBody>
          <a:bodyPr wrap="square" rtlCol="0" anchor="t">
            <a:spAutoFit/>
          </a:bodyPr>
          <a:p>
            <a:r>
              <a:rPr lang="zh-CN" altLang="en-US" sz="1000"/>
              <a:t>在语法分析处理中，FIRST集合、FOLLOW集合均是(</a:t>
            </a:r>
            <a:r>
              <a:rPr lang="zh-CN" altLang="en-US" sz="1000">
                <a:solidFill>
                  <a:srgbClr val="FF0000"/>
                </a:solidFill>
              </a:rPr>
              <a:t>B</a:t>
            </a:r>
            <a:r>
              <a:rPr lang="zh-CN" altLang="en-US" sz="1000"/>
              <a:t>)。</a:t>
            </a:r>
            <a:endParaRPr lang="zh-CN" altLang="en-US" sz="1000"/>
          </a:p>
          <a:p>
            <a:r>
              <a:rPr lang="zh-CN" altLang="en-US" sz="1000"/>
              <a:t>A.非终结符集     B.终结符集</a:t>
            </a:r>
            <a:endParaRPr lang="zh-CN" altLang="en-US" sz="1000"/>
          </a:p>
          <a:p>
            <a:r>
              <a:rPr lang="zh-CN" altLang="en-US" sz="1000"/>
              <a:t>C.字母表           D.状态集</a:t>
            </a:r>
            <a:endParaRPr lang="zh-CN" altLang="en-US" sz="1000"/>
          </a:p>
        </p:txBody>
      </p:sp>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文本框 2"/>
          <p:cNvSpPr txBox="1"/>
          <p:nvPr>
            <p:custDataLst>
              <p:tags r:id="rId1"/>
            </p:custDataLst>
          </p:nvPr>
        </p:nvSpPr>
        <p:spPr>
          <a:xfrm>
            <a:off x="264795" y="77470"/>
            <a:ext cx="10940415" cy="418465"/>
          </a:xfrm>
          <a:prstGeom prst="rect">
            <a:avLst/>
          </a:prstGeom>
          <a:noFill/>
        </p:spPr>
        <p:txBody>
          <a:bodyPr wrap="square" rtlCol="0" anchor="t">
            <a:noAutofit/>
          </a:bodyPr>
          <a:p>
            <a:pPr marL="0" lvl="1" indent="0" eaLnBrk="1" hangingPunct="1">
              <a:lnSpc>
                <a:spcPts val="3000"/>
              </a:lnSpc>
              <a:buClrTx/>
              <a:buNone/>
            </a:pPr>
            <a:r>
              <a:rPr lang="en-US" altLang="zh-CN" sz="2000" b="1" dirty="0">
                <a:solidFill>
                  <a:srgbClr val="FF0000"/>
                </a:solidFill>
                <a:latin typeface="华文楷体" panose="02010600040101010101" pitchFamily="2" charset="-122"/>
                <a:ea typeface="华文楷体" panose="02010600040101010101" pitchFamily="2" charset="-122"/>
                <a:sym typeface="+mn-ea"/>
              </a:rPr>
              <a:t>LL(1)</a:t>
            </a:r>
            <a:r>
              <a:rPr lang="zh-CN" altLang="en-US" sz="2000" b="1" dirty="0">
                <a:solidFill>
                  <a:srgbClr val="FF0000"/>
                </a:solidFill>
                <a:latin typeface="华文楷体" panose="02010600040101010101" pitchFamily="2" charset="-122"/>
                <a:ea typeface="华文楷体" panose="02010600040101010101" pitchFamily="2" charset="-122"/>
                <a:sym typeface="+mn-ea"/>
              </a:rPr>
              <a:t>文法</a:t>
            </a:r>
            <a:r>
              <a:rPr lang="zh-CN" altLang="en-US" sz="2000" b="1" dirty="0">
                <a:latin typeface="华文楷体" panose="02010600040101010101" pitchFamily="2" charset="-122"/>
                <a:ea typeface="华文楷体" panose="02010600040101010101" pitchFamily="2" charset="-122"/>
                <a:sym typeface="+mn-ea"/>
              </a:rPr>
              <a:t>：同一非终结符</a:t>
            </a:r>
            <a:r>
              <a:rPr lang="en-US" altLang="zh-CN" sz="2000" b="1" dirty="0">
                <a:latin typeface="华文楷体" panose="02010600040101010101" pitchFamily="2" charset="-122"/>
                <a:ea typeface="华文楷体" panose="02010600040101010101" pitchFamily="2" charset="-122"/>
                <a:sym typeface="+mn-ea"/>
              </a:rPr>
              <a:t>A</a:t>
            </a:r>
            <a:r>
              <a:rPr lang="zh-CN" altLang="en-US" sz="2000" b="1" dirty="0">
                <a:latin typeface="华文楷体" panose="02010600040101010101" pitchFamily="2" charset="-122"/>
                <a:ea typeface="华文楷体" panose="02010600040101010101" pitchFamily="2" charset="-122"/>
                <a:sym typeface="+mn-ea"/>
              </a:rPr>
              <a:t>的各个产生式的可选集</a:t>
            </a:r>
            <a:r>
              <a:rPr lang="zh-CN" altLang="en-US" sz="2000" b="1" dirty="0">
                <a:latin typeface="华文楷体" panose="02010600040101010101" pitchFamily="2" charset="-122"/>
                <a:ea typeface="华文楷体" panose="02010600040101010101" pitchFamily="2" charset="-122"/>
                <a:sym typeface="+mn-ea"/>
              </a:rPr>
              <a:t>SELECT</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A→β</a:t>
            </a:r>
            <a:r>
              <a:rPr lang="en-US" altLang="zh-CN" sz="2000" b="1"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互不相交</a:t>
            </a:r>
            <a:endParaRPr lang="zh-CN" altLang="en-US" sz="2000" b="1" dirty="0">
              <a:latin typeface="华文楷体" panose="02010600040101010101" pitchFamily="2" charset="-122"/>
              <a:ea typeface="华文楷体" panose="02010600040101010101" pitchFamily="2" charset="-122"/>
              <a:sym typeface="+mn-ea"/>
            </a:endParaRPr>
          </a:p>
          <a:p>
            <a:pPr marL="0" lvl="1" indent="0" eaLnBrk="1" hangingPunct="1">
              <a:lnSpc>
                <a:spcPts val="3000"/>
              </a:lnSpc>
              <a:buClrTx/>
              <a:buNone/>
            </a:pPr>
            <a:endParaRPr lang="zh-CN" altLang="en-US" sz="2000" b="1" dirty="0">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5400675" y="698500"/>
            <a:ext cx="2069465" cy="176403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8409305" y="971550"/>
            <a:ext cx="3733165" cy="142621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1266190" y="964565"/>
            <a:ext cx="2564130" cy="1642110"/>
          </a:xfrm>
          <a:prstGeom prst="rect">
            <a:avLst/>
          </a:prstGeom>
        </p:spPr>
      </p:pic>
      <p:sp>
        <p:nvSpPr>
          <p:cNvPr id="22" name="文本框 21"/>
          <p:cNvSpPr txBox="1"/>
          <p:nvPr>
            <p:custDataLst>
              <p:tags r:id="rId8"/>
            </p:custDataLst>
          </p:nvPr>
        </p:nvSpPr>
        <p:spPr>
          <a:xfrm>
            <a:off x="-39370" y="1159510"/>
            <a:ext cx="1305560" cy="132207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1</a:t>
            </a:r>
            <a:r>
              <a:rPr lang="zh-CN" altLang="en-US" sz="1600" b="1" dirty="0">
                <a:latin typeface="华文楷体" panose="02010600040101010101" pitchFamily="2" charset="-122"/>
                <a:ea typeface="华文楷体" panose="02010600040101010101" pitchFamily="2" charset="-122"/>
                <a:sym typeface="+mn-ea"/>
              </a:rPr>
              <a:t>）首先求出每个</a:t>
            </a:r>
            <a:r>
              <a:rPr lang="zh-CN" altLang="en-US" sz="1600" b="1" dirty="0">
                <a:solidFill>
                  <a:srgbClr val="FF0000"/>
                </a:solidFill>
                <a:latin typeface="华文楷体" panose="02010600040101010101" pitchFamily="2" charset="-122"/>
                <a:ea typeface="华文楷体" panose="02010600040101010101" pitchFamily="2" charset="-122"/>
                <a:sym typeface="+mn-ea"/>
              </a:rPr>
              <a:t>非终结符</a:t>
            </a:r>
            <a:r>
              <a:rPr lang="zh-CN" altLang="en-US" sz="1600" b="1" dirty="0">
                <a:latin typeface="华文楷体" panose="02010600040101010101" pitchFamily="2" charset="-122"/>
                <a:ea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sym typeface="+mn-ea"/>
              </a:rPr>
              <a:t>串首终结符集</a:t>
            </a:r>
            <a:r>
              <a:rPr lang="zh-CN" altLang="en-US" sz="1600" b="1" dirty="0">
                <a:latin typeface="华文楷体" panose="02010600040101010101" pitchFamily="2" charset="-122"/>
                <a:ea typeface="华文楷体" panose="02010600040101010101" pitchFamily="2" charset="-122"/>
                <a:sym typeface="+mn-ea"/>
              </a:rPr>
              <a:t>和</a:t>
            </a:r>
            <a:r>
              <a:rPr lang="zh-CN" altLang="en-US" sz="1600" b="1" dirty="0">
                <a:solidFill>
                  <a:srgbClr val="FF0000"/>
                </a:solidFill>
                <a:latin typeface="华文楷体" panose="02010600040101010101" pitchFamily="2" charset="-122"/>
                <a:ea typeface="华文楷体" panose="02010600040101010101" pitchFamily="2" charset="-122"/>
                <a:sym typeface="+mn-ea"/>
              </a:rPr>
              <a:t>后继符号集</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9" name="文本框 8"/>
          <p:cNvSpPr txBox="1"/>
          <p:nvPr>
            <p:custDataLst>
              <p:tags r:id="rId9"/>
            </p:custDataLst>
          </p:nvPr>
        </p:nvSpPr>
        <p:spPr>
          <a:xfrm>
            <a:off x="3876040" y="791845"/>
            <a:ext cx="1479550" cy="181483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2</a:t>
            </a:r>
            <a:r>
              <a:rPr lang="zh-CN" altLang="en-US" sz="1600" b="1" dirty="0">
                <a:latin typeface="华文楷体" panose="02010600040101010101" pitchFamily="2" charset="-122"/>
                <a:ea typeface="华文楷体" panose="02010600040101010101" pitchFamily="2" charset="-122"/>
                <a:sym typeface="+mn-ea"/>
              </a:rPr>
              <a:t>）</a:t>
            </a:r>
            <a:r>
              <a:rPr lang="zh-CN" altLang="en-US" sz="1600" b="1" dirty="0">
                <a:latin typeface="华文楷体" panose="02010600040101010101" pitchFamily="2" charset="-122"/>
                <a:ea typeface="华文楷体" panose="02010600040101010101" pitchFamily="2" charset="-122"/>
                <a:sym typeface="Symbol" panose="05050102010706020507" pitchFamily="18" charset="2"/>
              </a:rPr>
              <a:t>使用第一步的信息</a:t>
            </a:r>
            <a:r>
              <a:rPr lang="zh-CN" altLang="en-US" sz="1600" b="1" dirty="0">
                <a:latin typeface="华文楷体" panose="02010600040101010101" pitchFamily="2" charset="-122"/>
                <a:ea typeface="华文楷体" panose="02010600040101010101" pitchFamily="2" charset="-122"/>
                <a:sym typeface="+mn-ea"/>
              </a:rPr>
              <a:t>求出每个</a:t>
            </a:r>
            <a:r>
              <a:rPr lang="zh-CN" altLang="en-US" sz="1600" b="1" dirty="0">
                <a:solidFill>
                  <a:srgbClr val="FF0000"/>
                </a:solidFill>
                <a:latin typeface="华文楷体" panose="02010600040101010101" pitchFamily="2" charset="-122"/>
                <a:ea typeface="华文楷体" panose="02010600040101010101" pitchFamily="2" charset="-122"/>
                <a:sym typeface="+mn-ea"/>
              </a:rPr>
              <a:t>产生式的</a:t>
            </a:r>
            <a:r>
              <a:rPr lang="zh-CN" altLang="en-US" sz="1600" b="1" dirty="0">
                <a:solidFill>
                  <a:srgbClr val="FF0000"/>
                </a:solidFill>
                <a:latin typeface="华文楷体" panose="02010600040101010101" pitchFamily="2" charset="-122"/>
                <a:ea typeface="华文楷体" panose="02010600040101010101" pitchFamily="2" charset="-122"/>
                <a:sym typeface="+mn-ea"/>
              </a:rPr>
              <a:t>文法符号串</a:t>
            </a:r>
            <a:r>
              <a:rPr lang="zh-CN" altLang="en-US" sz="1600" b="1" dirty="0">
                <a:latin typeface="华文楷体" panose="02010600040101010101" pitchFamily="2" charset="-122"/>
                <a:ea typeface="华文楷体" panose="02010600040101010101" pitchFamily="2" charset="-122"/>
                <a:sym typeface="+mn-ea"/>
              </a:rPr>
              <a:t>的</a:t>
            </a:r>
            <a:r>
              <a:rPr lang="zh-CN" altLang="en-US" sz="1600" b="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串首终结符集</a:t>
            </a:r>
            <a:r>
              <a:rPr lang="zh-CN" altLang="en-US" sz="1600" b="1" dirty="0">
                <a:latin typeface="华文楷体" panose="02010600040101010101" pitchFamily="2" charset="-122"/>
                <a:ea typeface="华文楷体" panose="02010600040101010101" pitchFamily="2" charset="-122"/>
                <a:sym typeface="Symbol" panose="05050102010706020507" pitchFamily="18" charset="2"/>
              </a:rPr>
              <a:t>从而</a:t>
            </a:r>
            <a:r>
              <a:rPr lang="zh-CN" altLang="en-US" sz="16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求出</a:t>
            </a:r>
            <a:r>
              <a:rPr lang="zh-CN" altLang="en-US" sz="1600" b="1" dirty="0">
                <a:solidFill>
                  <a:srgbClr val="FF0000"/>
                </a:solidFill>
                <a:latin typeface="华文楷体" panose="02010600040101010101" pitchFamily="2" charset="-122"/>
                <a:ea typeface="华文楷体" panose="02010600040101010101" pitchFamily="2" charset="-122"/>
                <a:sym typeface="+mn-ea"/>
              </a:rPr>
              <a:t>可选集</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10" name="文本框 9"/>
          <p:cNvSpPr txBox="1"/>
          <p:nvPr>
            <p:custDataLst>
              <p:tags r:id="rId10"/>
            </p:custDataLst>
          </p:nvPr>
        </p:nvSpPr>
        <p:spPr>
          <a:xfrm>
            <a:off x="7524115" y="820420"/>
            <a:ext cx="831215" cy="1568450"/>
          </a:xfrm>
          <a:prstGeom prst="rect">
            <a:avLst/>
          </a:prstGeom>
          <a:noFill/>
        </p:spPr>
        <p:txBody>
          <a:bodyPr wrap="square" rtlCol="0" anchor="t">
            <a:spAutoFit/>
          </a:bodyPr>
          <a:p>
            <a:pPr marL="0" lvl="1" algn="ctr" eaLnBrk="1" hangingPunct="1">
              <a:defRPr/>
            </a:pPr>
            <a:r>
              <a:rPr lang="zh-CN" altLang="en-US" sz="1600" b="1" dirty="0">
                <a:latin typeface="华文楷体" panose="02010600040101010101" pitchFamily="2" charset="-122"/>
                <a:ea typeface="华文楷体" panose="02010600040101010101" pitchFamily="2" charset="-122"/>
                <a:sym typeface="+mn-ea"/>
              </a:rPr>
              <a:t>（</a:t>
            </a:r>
            <a:r>
              <a:rPr lang="en-US" altLang="zh-CN" sz="1600" b="1" dirty="0">
                <a:latin typeface="华文楷体" panose="02010600040101010101" pitchFamily="2" charset="-122"/>
                <a:ea typeface="华文楷体" panose="02010600040101010101" pitchFamily="2" charset="-122"/>
                <a:sym typeface="+mn-ea"/>
              </a:rPr>
              <a:t>3</a:t>
            </a:r>
            <a:r>
              <a:rPr lang="zh-CN" altLang="en-US" sz="1600" b="1" dirty="0">
                <a:latin typeface="华文楷体" panose="02010600040101010101" pitchFamily="2" charset="-122"/>
                <a:ea typeface="华文楷体" panose="02010600040101010101" pitchFamily="2" charset="-122"/>
                <a:sym typeface="+mn-ea"/>
              </a:rPr>
              <a:t>）根据</a:t>
            </a:r>
            <a:r>
              <a:rPr lang="zh-CN" altLang="en-US" sz="1600" b="1" dirty="0">
                <a:solidFill>
                  <a:srgbClr val="FF0000"/>
                </a:solidFill>
                <a:latin typeface="华文楷体" panose="02010600040101010101" pitchFamily="2" charset="-122"/>
                <a:ea typeface="华文楷体" panose="02010600040101010101" pitchFamily="2" charset="-122"/>
                <a:sym typeface="+mn-ea"/>
              </a:rPr>
              <a:t>可选集的表</a:t>
            </a:r>
            <a:r>
              <a:rPr lang="zh-CN" altLang="en-US" sz="1600" b="1" dirty="0">
                <a:latin typeface="华文楷体" panose="02010600040101010101" pitchFamily="2" charset="-122"/>
                <a:ea typeface="华文楷体" panose="02010600040101010101" pitchFamily="2" charset="-122"/>
                <a:sym typeface="+mn-ea"/>
              </a:rPr>
              <a:t>填写</a:t>
            </a:r>
            <a:r>
              <a:rPr lang="zh-CN" altLang="en-US" sz="1600" b="1" dirty="0">
                <a:solidFill>
                  <a:srgbClr val="FF0000"/>
                </a:solidFill>
                <a:latin typeface="华文楷体" panose="02010600040101010101" pitchFamily="2" charset="-122"/>
                <a:ea typeface="华文楷体" panose="02010600040101010101" pitchFamily="2" charset="-122"/>
                <a:sym typeface="+mn-ea"/>
              </a:rPr>
              <a:t>预测分析表</a:t>
            </a:r>
            <a:endParaRPr lang="zh-CN" altLang="en-US" sz="1600" b="1" dirty="0">
              <a:solidFill>
                <a:srgbClr val="FF0000"/>
              </a:solidFill>
              <a:latin typeface="华文楷体" panose="02010600040101010101" pitchFamily="2" charset="-122"/>
              <a:ea typeface="华文楷体" panose="02010600040101010101" pitchFamily="2" charset="-122"/>
              <a:sym typeface="+mn-ea"/>
            </a:endParaRPr>
          </a:p>
        </p:txBody>
      </p:sp>
      <p:sp>
        <p:nvSpPr>
          <p:cNvPr id="13" name="矩形 12"/>
          <p:cNvSpPr/>
          <p:nvPr>
            <p:custDataLst>
              <p:tags r:id="rId11"/>
            </p:custDataLst>
          </p:nvPr>
        </p:nvSpPr>
        <p:spPr>
          <a:xfrm>
            <a:off x="392088" y="2669814"/>
            <a:ext cx="809688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4.2.2.</a:t>
            </a:r>
            <a:r>
              <a:rPr lang="zh-CN" altLang="en-US" sz="2000" b="1" dirty="0">
                <a:latin typeface="华文楷体" panose="02010600040101010101" pitchFamily="2" charset="-122"/>
                <a:ea typeface="华文楷体" panose="02010600040101010101" pitchFamily="2" charset="-122"/>
              </a:rPr>
              <a:t>递归的预测分析方法：</a:t>
            </a:r>
            <a:r>
              <a:rPr lang="zh-CN" altLang="en-US" sz="2000" b="1" dirty="0">
                <a:latin typeface="华文楷体" panose="02010600040101010101" pitchFamily="2" charset="-122"/>
                <a:ea typeface="华文楷体" panose="02010600040101010101" pitchFamily="2" charset="-122"/>
                <a:sym typeface="+mn-ea"/>
              </a:rPr>
              <a:t>基于</a:t>
            </a:r>
            <a:r>
              <a:rPr lang="zh-CN" altLang="en-US" sz="2000" b="1" dirty="0">
                <a:solidFill>
                  <a:srgbClr val="FF0000"/>
                </a:solidFill>
                <a:latin typeface="华文楷体" panose="02010600040101010101" pitchFamily="2" charset="-122"/>
                <a:ea typeface="华文楷体" panose="02010600040101010101" pitchFamily="2" charset="-122"/>
                <a:sym typeface="+mn-ea"/>
              </a:rPr>
              <a:t>预测分析表</a:t>
            </a:r>
            <a:r>
              <a:rPr lang="zh-CN" altLang="en-US" sz="2000" b="1" dirty="0">
                <a:latin typeface="华文楷体" panose="02010600040101010101" pitchFamily="2" charset="-122"/>
                <a:ea typeface="华文楷体" panose="02010600040101010101" pitchFamily="2" charset="-122"/>
                <a:sym typeface="+mn-ea"/>
              </a:rPr>
              <a:t>对</a:t>
            </a:r>
            <a:r>
              <a:rPr lang="zh-CN" altLang="en-US" sz="2000" b="1" dirty="0">
                <a:solidFill>
                  <a:srgbClr val="FF0000"/>
                </a:solidFill>
                <a:latin typeface="华文楷体" panose="02010600040101010101" pitchFamily="2" charset="-122"/>
                <a:ea typeface="华文楷体" panose="02010600040101010101" pitchFamily="2" charset="-122"/>
                <a:sym typeface="+mn-ea"/>
              </a:rPr>
              <a:t>递归下降分析法</a:t>
            </a:r>
            <a:r>
              <a:rPr lang="zh-CN" altLang="en-US" sz="2000" b="1" dirty="0">
                <a:latin typeface="华文楷体" panose="02010600040101010101" pitchFamily="2" charset="-122"/>
                <a:ea typeface="华文楷体" panose="02010600040101010101" pitchFamily="2" charset="-122"/>
                <a:sym typeface="+mn-ea"/>
              </a:rPr>
              <a:t>进行扩展</a:t>
            </a:r>
            <a:endParaRPr lang="zh-CN" altLang="en-US" sz="2000" b="1"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custDataLst>
              <p:tags r:id="rId12"/>
            </p:custDataLst>
          </p:nvPr>
        </p:nvPicPr>
        <p:blipFill>
          <a:blip r:embed="rId13"/>
          <a:stretch>
            <a:fillRect/>
          </a:stretch>
        </p:blipFill>
        <p:spPr>
          <a:xfrm>
            <a:off x="92075" y="4567555"/>
            <a:ext cx="2378710" cy="1313180"/>
          </a:xfrm>
          <a:prstGeom prst="rect">
            <a:avLst/>
          </a:prstGeom>
        </p:spPr>
      </p:pic>
      <p:sp>
        <p:nvSpPr>
          <p:cNvPr id="15" name="矩形 14"/>
          <p:cNvSpPr/>
          <p:nvPr>
            <p:custDataLst>
              <p:tags r:id="rId14"/>
            </p:custDataLst>
          </p:nvPr>
        </p:nvSpPr>
        <p:spPr>
          <a:xfrm>
            <a:off x="-28575" y="3193415"/>
            <a:ext cx="3028315" cy="132207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主函数：</a:t>
            </a:r>
            <a:r>
              <a:rPr lang="en-US" altLang="zh-CN" sz="2000" b="1" dirty="0">
                <a:latin typeface="华文楷体" panose="02010600040101010101" pitchFamily="2" charset="-122"/>
                <a:ea typeface="华文楷体" panose="02010600040101010101" pitchFamily="2" charset="-122"/>
              </a:rPr>
              <a:t> program</a:t>
            </a:r>
            <a:r>
              <a:rPr lang="zh-CN" altLang="en-US" sz="2000" b="1" dirty="0">
                <a:latin typeface="华文楷体" panose="02010600040101010101" pitchFamily="2" charset="-122"/>
                <a:ea typeface="华文楷体" panose="02010600040101010101" pitchFamily="2" charset="-122"/>
              </a:rPr>
              <a:t>类型函数，其中</a:t>
            </a:r>
            <a:r>
              <a:rPr lang="en-US" altLang="zh-CN" sz="2000" b="1" dirty="0">
                <a:latin typeface="华文楷体" panose="02010600040101010101" pitchFamily="2" charset="-122"/>
                <a:ea typeface="华文楷体" panose="02010600040101010101" pitchFamily="2" charset="-122"/>
              </a:rPr>
              <a:t>PROGRAM</a:t>
            </a:r>
            <a:r>
              <a:rPr lang="zh-CN" altLang="en-US" sz="2000" b="1" dirty="0">
                <a:latin typeface="华文楷体" panose="02010600040101010101" pitchFamily="2" charset="-122"/>
                <a:ea typeface="华文楷体" panose="02010600040101010101" pitchFamily="2" charset="-122"/>
              </a:rPr>
              <a:t>为文法的开始</a:t>
            </a:r>
            <a:r>
              <a:rPr lang="zh-CN" altLang="en-US" sz="2000" b="1" dirty="0">
                <a:latin typeface="华文楷体" panose="02010600040101010101" pitchFamily="2" charset="-122"/>
                <a:ea typeface="华文楷体" panose="02010600040101010101" pitchFamily="2" charset="-122"/>
              </a:rPr>
              <a:t>符号，其他书写</a:t>
            </a:r>
            <a:r>
              <a:rPr lang="zh-CN" altLang="en-US" sz="2000" b="1" dirty="0">
                <a:latin typeface="华文楷体" panose="02010600040101010101" pitchFamily="2" charset="-122"/>
                <a:ea typeface="华文楷体" panose="02010600040101010101" pitchFamily="2" charset="-122"/>
              </a:rPr>
              <a:t>固定</a:t>
            </a:r>
            <a:endParaRPr lang="zh-CN" altLang="en-US" sz="2000" b="1" dirty="0">
              <a:latin typeface="华文楷体" panose="02010600040101010101" pitchFamily="2" charset="-122"/>
              <a:ea typeface="华文楷体" panose="02010600040101010101" pitchFamily="2" charset="-122"/>
            </a:endParaRPr>
          </a:p>
        </p:txBody>
      </p:sp>
      <p:pic>
        <p:nvPicPr>
          <p:cNvPr id="20" name="图片 19"/>
          <p:cNvPicPr>
            <a:picLocks noChangeAspect="1"/>
          </p:cNvPicPr>
          <p:nvPr>
            <p:custDataLst>
              <p:tags r:id="rId15"/>
            </p:custDataLst>
          </p:nvPr>
        </p:nvPicPr>
        <p:blipFill>
          <a:blip r:embed="rId16"/>
          <a:stretch>
            <a:fillRect/>
          </a:stretch>
        </p:blipFill>
        <p:spPr>
          <a:xfrm>
            <a:off x="2698115" y="5172710"/>
            <a:ext cx="4622800" cy="1607185"/>
          </a:xfrm>
          <a:prstGeom prst="rect">
            <a:avLst/>
          </a:prstGeom>
        </p:spPr>
      </p:pic>
      <mc:AlternateContent xmlns:mc="http://schemas.openxmlformats.org/markup-compatibility/2006">
        <mc:Choice xmlns:a14="http://schemas.microsoft.com/office/drawing/2010/main" Requires="a14">
          <p:sp>
            <p:nvSpPr>
              <p:cNvPr id="25" name="矩形 24"/>
              <p:cNvSpPr/>
              <p:nvPr>
                <p:custDataLst>
                  <p:tags r:id="rId17"/>
                </p:custDataLst>
              </p:nvPr>
            </p:nvSpPr>
            <p:spPr>
              <a:xfrm>
                <a:off x="3072130" y="3249295"/>
                <a:ext cx="5590540" cy="1062990"/>
              </a:xfrm>
              <a:prstGeom prst="rect">
                <a:avLst/>
              </a:prstGeom>
            </p:spPr>
            <p:txBody>
              <a:bodyPr wrap="square">
                <a:spAutoFit/>
              </a:bodyPr>
              <a:p>
                <a:pPr lvl="0" algn="l">
                  <a:spcBef>
                    <a:spcPct val="30000"/>
                  </a:spcBef>
                </a:pPr>
                <a:r>
                  <a:rPr kumimoji="1" lang="zh-CN" altLang="en-US" sz="2000" b="1">
                    <a:latin typeface="Times New Roman" panose="02020603050405020304" pitchFamily="18" charset="0"/>
                    <a:ea typeface="楷体_GB2312"/>
                    <a:cs typeface="楷体_GB2312"/>
                    <a:sym typeface="+mn-ea"/>
                  </a:rPr>
                  <a:t>非终结符函数</a:t>
                </a:r>
                <a:r>
                  <a:rPr lang="zh-CN" altLang="en-US" sz="2000" b="1" dirty="0">
                    <a:latin typeface="华文楷体" panose="02010600040101010101" pitchFamily="2" charset="-122"/>
                    <a:ea typeface="华文楷体" panose="02010600040101010101" pitchFamily="2" charset="-122"/>
                  </a:rPr>
                  <a:t>：每个产生式对应一个</a:t>
                </a:r>
                <a:r>
                  <a:rPr lang="zh-CN" altLang="en-US" sz="2000" b="1" dirty="0">
                    <a:latin typeface="华文楷体" panose="02010600040101010101" pitchFamily="2" charset="-122"/>
                    <a:ea typeface="华文楷体" panose="02010600040101010101" pitchFamily="2" charset="-122"/>
                    <a:sym typeface="+mn-ea"/>
                  </a:rPr>
                  <a:t>procedure类型的函数，</a:t>
                </a:r>
                <a:r>
                  <a:rPr lang="zh-CN" altLang="en-US" sz="2000" b="1" dirty="0">
                    <a:latin typeface="华文楷体" panose="02010600040101010101" pitchFamily="2" charset="-122"/>
                    <a:ea typeface="华文楷体" panose="02010600040101010101" pitchFamily="2" charset="-122"/>
                    <a:sym typeface="+mn-ea"/>
                  </a:rPr>
                  <a:t>对于产生式A → </a:t>
                </a:r>
                <a14:m>
                  <m:oMath xmlns:m="http://schemas.openxmlformats.org/officeDocument/2006/math">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1</m:t>
                        </m:r>
                      </m:sub>
                    </m:sSub>
                    <m:r>
                      <a:rPr lang="zh-CN" altLang="en-US" sz="2000" b="1" dirty="0">
                        <a:latin typeface="华文楷体" panose="02010600040101010101" pitchFamily="2" charset="-122"/>
                        <a:ea typeface="华文楷体" panose="02010600040101010101" pitchFamily="2" charset="-122"/>
                      </a:rPr>
                      <m:t>|</m:t>
                    </m:r>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2</m:t>
                        </m:r>
                      </m:sub>
                    </m:sSub>
                    <m:r>
                      <a:rPr lang="zh-CN" altLang="en-US" sz="2000" b="1" dirty="0">
                        <a:latin typeface="华文楷体" panose="02010600040101010101" pitchFamily="2" charset="-122"/>
                        <a:ea typeface="华文楷体" panose="02010600040101010101" pitchFamily="2" charset="-122"/>
                      </a:rPr>
                      <m:t>|⋯</m:t>
                    </m:r>
                    <m:sSub>
                      <m:sSubPr>
                        <m:ctrlPr>
                          <a:rPr lang="zh-CN" altLang="en-US" sz="2000" b="1" dirty="0">
                            <a:latin typeface="华文楷体" panose="02010600040101010101" pitchFamily="2" charset="-122"/>
                            <a:ea typeface="华文楷体" panose="02010600040101010101" pitchFamily="2" charset="-122"/>
                          </a:rPr>
                        </m:ctrlPr>
                      </m:sSubPr>
                      <m:e>
                        <m:r>
                          <a:rPr lang="zh-CN" altLang="en-US" sz="2000" b="1" dirty="0">
                            <a:latin typeface="华文楷体" panose="02010600040101010101" pitchFamily="2" charset="-122"/>
                            <a:ea typeface="华文楷体" panose="02010600040101010101" pitchFamily="2" charset="-122"/>
                          </a:rPr>
                          <m:t>|</m:t>
                        </m:r>
                        <m:r>
                          <a:rPr lang="zh-CN" altLang="en-US" sz="2000" b="1" dirty="0">
                            <a:latin typeface="华文楷体" panose="02010600040101010101" pitchFamily="2" charset="-122"/>
                            <a:ea typeface="华文楷体" panose="02010600040101010101" pitchFamily="2" charset="-122"/>
                          </a:rPr>
                          <m:t>𝜶</m:t>
                        </m:r>
                      </m:e>
                      <m:sub>
                        <m:r>
                          <a:rPr lang="zh-CN" altLang="en-US" sz="2000" b="1" dirty="0">
                            <a:latin typeface="华文楷体" panose="02010600040101010101" pitchFamily="2" charset="-122"/>
                            <a:ea typeface="华文楷体" panose="02010600040101010101" pitchFamily="2" charset="-122"/>
                          </a:rPr>
                          <m:t>𝒏</m:t>
                        </m:r>
                      </m:sub>
                    </m:sSub>
                  </m:oMath>
                </a14:m>
                <a:r>
                  <a:rPr lang="zh-CN" altLang="en-US" sz="2000" b="1" dirty="0">
                    <a:latin typeface="华文楷体" panose="02010600040101010101" pitchFamily="2" charset="-122"/>
                    <a:ea typeface="华文楷体" panose="02010600040101010101" pitchFamily="2" charset="-122"/>
                    <a:sym typeface="+mn-ea"/>
                  </a:rPr>
                  <a:t>函数内部框架</a:t>
                </a:r>
                <a:r>
                  <a:rPr lang="zh-CN" altLang="en-US" sz="2000" b="1" dirty="0">
                    <a:latin typeface="华文楷体" panose="02010600040101010101" pitchFamily="2" charset="-122"/>
                    <a:ea typeface="华文楷体" panose="02010600040101010101" pitchFamily="2" charset="-122"/>
                    <a:sym typeface="+mn-ea"/>
                  </a:rPr>
                  <a:t>如下：</a:t>
                </a:r>
                <a:endParaRPr lang="zh-CN" altLang="en-US" sz="2000" b="1" dirty="0">
                  <a:latin typeface="华文楷体" panose="02010600040101010101" pitchFamily="2" charset="-122"/>
                  <a:ea typeface="华文楷体" panose="02010600040101010101" pitchFamily="2" charset="-122"/>
                  <a:sym typeface="+mn-ea"/>
                </a:endParaRPr>
              </a:p>
            </p:txBody>
          </p:sp>
        </mc:Choice>
        <mc:Fallback>
          <p:sp>
            <p:nvSpPr>
              <p:cNvPr id="25" name="矩形 24"/>
              <p:cNvSpPr>
                <a:spLocks noRot="1" noChangeAspect="1" noMove="1" noResize="1" noEditPoints="1" noAdjustHandles="1" noChangeArrowheads="1" noChangeShapeType="1" noTextEdit="1"/>
              </p:cNvSpPr>
              <p:nvPr>
                <p:custDataLst>
                  <p:tags r:id="rId18"/>
                </p:custDataLst>
              </p:nvPr>
            </p:nvSpPr>
            <p:spPr>
              <a:xfrm>
                <a:off x="3072130" y="3249295"/>
                <a:ext cx="5590540" cy="1062990"/>
              </a:xfrm>
              <a:prstGeom prst="rect">
                <a:avLst/>
              </a:prstGeom>
              <a:blipFill rotWithShape="1">
                <a:blip r:embed="rId19"/>
                <a:stretch>
                  <a:fillRect/>
                </a:stretch>
              </a:blipFill>
            </p:spPr>
            <p:txBody>
              <a:bodyPr/>
              <a:lstStyle/>
              <a:p>
                <a:r>
                  <a:rPr lang="zh-CN" altLang="en-US">
                    <a:noFill/>
                  </a:rPr>
                  <a:t> </a:t>
                </a:r>
              </a:p>
            </p:txBody>
          </p:sp>
        </mc:Fallback>
      </mc:AlternateContent>
      <p:pic>
        <p:nvPicPr>
          <p:cNvPr id="26" name="图片 25"/>
          <p:cNvPicPr>
            <a:picLocks noChangeAspect="1"/>
          </p:cNvPicPr>
          <p:nvPr>
            <p:custDataLst>
              <p:tags r:id="rId20"/>
            </p:custDataLst>
          </p:nvPr>
        </p:nvPicPr>
        <p:blipFill>
          <a:blip r:embed="rId21"/>
          <a:stretch>
            <a:fillRect/>
          </a:stretch>
        </p:blipFill>
        <p:spPr>
          <a:xfrm>
            <a:off x="5637530" y="3956685"/>
            <a:ext cx="2419985" cy="1811655"/>
          </a:xfrm>
          <a:prstGeom prst="rect">
            <a:avLst/>
          </a:prstGeom>
        </p:spPr>
      </p:pic>
      <p:sp>
        <p:nvSpPr>
          <p:cNvPr id="29" name="文本框 28"/>
          <p:cNvSpPr txBox="1"/>
          <p:nvPr/>
        </p:nvSpPr>
        <p:spPr>
          <a:xfrm>
            <a:off x="8596630" y="2677795"/>
            <a:ext cx="3691255" cy="1278890"/>
          </a:xfrm>
          <a:prstGeom prst="rect">
            <a:avLst/>
          </a:prstGeom>
          <a:noFill/>
        </p:spPr>
        <p:txBody>
          <a:bodyPr wrap="square" rtlCol="0" anchor="t">
            <a:spAutoFit/>
          </a:bodyPr>
          <a:p>
            <a:pPr eaLnBrk="1" hangingPunct="1">
              <a:lnSpc>
                <a:spcPts val="2800"/>
              </a:lnSpc>
              <a:spcBef>
                <a:spcPct val="20000"/>
              </a:spcBef>
            </a:pPr>
            <a:r>
              <a:rPr kumimoji="1" lang="zh-CN" altLang="en-US" sz="1600" b="1">
                <a:solidFill>
                  <a:schemeClr val="tx1"/>
                </a:solidFill>
                <a:latin typeface="Times New Roman" panose="02020603050405020304" pitchFamily="18" charset="0"/>
                <a:ea typeface="楷体_GB2312"/>
                <a:cs typeface="楷体_GB2312"/>
                <a:sym typeface="+mn-ea"/>
              </a:rPr>
              <a:t>非终结符函数：</a:t>
            </a:r>
            <a:r>
              <a:rPr kumimoji="1" lang="en-US" altLang="zh-CN" sz="1600" b="1">
                <a:solidFill>
                  <a:schemeClr val="tx1"/>
                </a:solidFill>
                <a:latin typeface="Times New Roman" panose="02020603050405020304" pitchFamily="18" charset="0"/>
                <a:ea typeface="楷体_GB2312"/>
                <a:cs typeface="楷体_GB2312"/>
                <a:sym typeface="+mn-ea"/>
              </a:rPr>
              <a:t>eg.</a:t>
            </a:r>
            <a:endParaRPr kumimoji="1" lang="en-US" altLang="zh-CN" sz="1600" b="1">
              <a:solidFill>
                <a:schemeClr val="tx1"/>
              </a:solidFill>
              <a:latin typeface="Times New Roman" panose="02020603050405020304" pitchFamily="18" charset="0"/>
              <a:ea typeface="楷体_GB2312"/>
              <a:cs typeface="楷体_GB2312"/>
              <a:sym typeface="+mn-ea"/>
            </a:endParaRPr>
          </a:p>
          <a:p>
            <a:pPr eaLnBrk="1" hangingPunct="1">
              <a:lnSpc>
                <a:spcPts val="2800"/>
              </a:lnSpc>
              <a:spcBef>
                <a:spcPct val="20000"/>
              </a:spcBef>
            </a:pPr>
            <a:r>
              <a:rPr kumimoji="1" lang="en-US" altLang="zh-CN" sz="1600" b="1">
                <a:solidFill>
                  <a:schemeClr val="tx1"/>
                </a:solidFill>
                <a:latin typeface="Times New Roman" panose="02020603050405020304" pitchFamily="18" charset="0"/>
                <a:ea typeface="楷体_GB2312"/>
                <a:cs typeface="楷体_GB2312"/>
                <a:sym typeface="+mn-ea"/>
              </a:rPr>
              <a:t> </a:t>
            </a:r>
            <a:r>
              <a:rPr lang="en-US" altLang="zh-CN" sz="1600" b="1">
                <a:solidFill>
                  <a:schemeClr val="tx1"/>
                </a:solidFill>
                <a:latin typeface="Times New Roman" panose="02020603050405020304" pitchFamily="18" charset="0"/>
                <a:ea typeface="楷体_GB2312"/>
                <a:cs typeface="楷体_GB2312"/>
                <a:sym typeface="+mn-ea"/>
              </a:rPr>
              <a:t>&lt;DECLISTN&gt; → , id &lt;DECLISTN&gt;</a:t>
            </a:r>
            <a:endParaRPr lang="en-US" altLang="zh-CN" sz="1600" b="1">
              <a:solidFill>
                <a:schemeClr val="tx1"/>
              </a:solidFill>
              <a:latin typeface="Times New Roman" panose="02020603050405020304" pitchFamily="18" charset="0"/>
              <a:ea typeface="楷体_GB2312"/>
              <a:cs typeface="楷体_GB2312"/>
              <a:sym typeface="+mn-ea"/>
            </a:endParaRPr>
          </a:p>
          <a:p>
            <a:pPr eaLnBrk="1" hangingPunct="1">
              <a:lnSpc>
                <a:spcPts val="2800"/>
              </a:lnSpc>
              <a:spcBef>
                <a:spcPct val="20000"/>
              </a:spcBef>
            </a:pPr>
            <a:r>
              <a:rPr lang="en-US" altLang="zh-CN" sz="1600" b="1">
                <a:latin typeface="Times New Roman" panose="02020603050405020304" pitchFamily="18" charset="0"/>
                <a:ea typeface="楷体_GB2312"/>
                <a:cs typeface="楷体_GB2312"/>
                <a:sym typeface="+mn-ea"/>
              </a:rPr>
              <a:t> &lt;DECLISTN&gt;→</a:t>
            </a:r>
            <a:r>
              <a:rPr lang="en-US" altLang="zh-CN" sz="1600" b="1" i="1">
                <a:solidFill>
                  <a:schemeClr val="tx1"/>
                </a:solidFill>
                <a:latin typeface="Times New Roman" panose="02020603050405020304" pitchFamily="18" charset="0"/>
                <a:sym typeface="+mn-ea"/>
              </a:rPr>
              <a:t>ε  </a:t>
            </a:r>
            <a:r>
              <a:rPr lang="zh-CN" altLang="en-US" sz="2000" b="1" dirty="0">
                <a:solidFill>
                  <a:schemeClr val="tx1"/>
                </a:solidFill>
                <a:latin typeface="华文楷体" panose="02010600040101010101" pitchFamily="2" charset="-122"/>
                <a:ea typeface="华文楷体" panose="02010600040101010101" pitchFamily="2" charset="-122"/>
                <a:sym typeface="+mn-ea"/>
              </a:rPr>
              <a:t>(对应select为{:})</a:t>
            </a: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p:txBody>
      </p:sp>
      <p:pic>
        <p:nvPicPr>
          <p:cNvPr id="30" name="图片 29"/>
          <p:cNvPicPr>
            <a:picLocks noChangeAspect="1"/>
          </p:cNvPicPr>
          <p:nvPr>
            <p:custDataLst>
              <p:tags r:id="rId22"/>
            </p:custDataLst>
          </p:nvPr>
        </p:nvPicPr>
        <p:blipFill>
          <a:blip r:embed="rId23"/>
          <a:stretch>
            <a:fillRect/>
          </a:stretch>
        </p:blipFill>
        <p:spPr>
          <a:xfrm>
            <a:off x="8906510" y="4119245"/>
            <a:ext cx="2840355" cy="2473325"/>
          </a:xfrm>
          <a:prstGeom prst="rect">
            <a:avLst/>
          </a:prstGeom>
        </p:spPr>
      </p:pic>
      <p:sp>
        <p:nvSpPr>
          <p:cNvPr id="31" name="文本框 30"/>
          <p:cNvSpPr txBox="1"/>
          <p:nvPr/>
        </p:nvSpPr>
        <p:spPr>
          <a:xfrm>
            <a:off x="156210" y="495935"/>
            <a:ext cx="2314575" cy="475615"/>
          </a:xfrm>
          <a:prstGeom prst="rect">
            <a:avLst/>
          </a:prstGeom>
          <a:noFill/>
        </p:spPr>
        <p:txBody>
          <a:bodyPr wrap="square" rtlCol="0" anchor="t">
            <a:spAutoFit/>
          </a:bodyPr>
          <a:p>
            <a:pPr marL="0" lvl="1" indent="0" eaLnBrk="1" hangingPunct="1">
              <a:lnSpc>
                <a:spcPts val="3000"/>
              </a:lnSpc>
              <a:buClrTx/>
              <a:buNone/>
            </a:pPr>
            <a:r>
              <a:rPr lang="zh-CN" altLang="en-US" sz="2000" b="1" dirty="0">
                <a:latin typeface="华文楷体" panose="02010600040101010101" pitchFamily="2" charset="-122"/>
                <a:ea typeface="华文楷体" panose="02010600040101010101" pitchFamily="2" charset="-122"/>
                <a:sym typeface="+mn-ea"/>
              </a:rPr>
              <a:t>构造预测分析表：</a:t>
            </a:r>
            <a:endParaRPr lang="zh-CN" altLang="en-US" sz="2000" b="1" dirty="0">
              <a:latin typeface="华文楷体" panose="02010600040101010101" pitchFamily="2" charset="-122"/>
              <a:ea typeface="华文楷体" panose="02010600040101010101" pitchFamily="2" charset="-122"/>
              <a:sym typeface="+mn-ea"/>
            </a:endParaRPr>
          </a:p>
        </p:txBody>
      </p:sp>
      <p:cxnSp>
        <p:nvCxnSpPr>
          <p:cNvPr id="33" name="直接箭头连接符 32"/>
          <p:cNvCxnSpPr/>
          <p:nvPr/>
        </p:nvCxnSpPr>
        <p:spPr>
          <a:xfrm flipH="1">
            <a:off x="3358515" y="4575810"/>
            <a:ext cx="2903855" cy="4991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custDataLst>
              <p:tags r:id="rId24"/>
            </p:custDataLst>
          </p:nvPr>
        </p:nvSpPr>
        <p:spPr>
          <a:xfrm>
            <a:off x="10400030" y="2462530"/>
            <a:ext cx="1742440" cy="553085"/>
          </a:xfrm>
          <a:prstGeom prst="rect">
            <a:avLst/>
          </a:prstGeom>
          <a:noFill/>
        </p:spPr>
        <p:txBody>
          <a:bodyPr wrap="square" rtlCol="0" anchor="t">
            <a:spAutoFit/>
          </a:bodyPr>
          <a:p>
            <a:r>
              <a:rPr lang="zh-CN" altLang="en-US" sz="1000"/>
              <a:t>(</a:t>
            </a:r>
            <a:r>
              <a:rPr lang="en-US" altLang="zh-CN" sz="1000">
                <a:solidFill>
                  <a:srgbClr val="FF0000"/>
                </a:solidFill>
              </a:rPr>
              <a:t>D</a:t>
            </a:r>
            <a:r>
              <a:rPr lang="zh-CN" altLang="en-US" sz="1000"/>
              <a:t>)文法不是LL(1)的。</a:t>
            </a:r>
            <a:endParaRPr lang="zh-CN" altLang="en-US" sz="1000"/>
          </a:p>
          <a:p>
            <a:r>
              <a:rPr lang="zh-CN" altLang="en-US" sz="1000"/>
              <a:t>A.递归    B.右递归</a:t>
            </a:r>
            <a:endParaRPr lang="zh-CN" altLang="en-US" sz="1000"/>
          </a:p>
          <a:p>
            <a:r>
              <a:rPr lang="zh-CN" altLang="en-US" sz="1000"/>
              <a:t>C.2型 </a:t>
            </a:r>
            <a:r>
              <a:rPr lang="en-US" altLang="zh-CN" sz="1000"/>
              <a:t> </a:t>
            </a:r>
            <a:r>
              <a:rPr lang="zh-CN" altLang="en-US" sz="1000"/>
              <a:t>D.含有公共左因子的</a:t>
            </a:r>
            <a:endParaRPr lang="zh-CN" altLang="en-US" sz="1000"/>
          </a:p>
        </p:txBody>
      </p:sp>
      <p:sp>
        <p:nvSpPr>
          <p:cNvPr id="4" name="文本框 3"/>
          <p:cNvSpPr txBox="1"/>
          <p:nvPr/>
        </p:nvSpPr>
        <p:spPr>
          <a:xfrm>
            <a:off x="8965565" y="200025"/>
            <a:ext cx="2722880" cy="706755"/>
          </a:xfrm>
          <a:prstGeom prst="rect">
            <a:avLst/>
          </a:prstGeom>
          <a:noFill/>
        </p:spPr>
        <p:txBody>
          <a:bodyPr wrap="square" rtlCol="0" anchor="t">
            <a:spAutoFit/>
          </a:bodyPr>
          <a:p>
            <a:r>
              <a:rPr lang="zh-CN" altLang="en-US" sz="1000"/>
              <a:t>一个文法G，若(</a:t>
            </a:r>
            <a:r>
              <a:rPr lang="zh-CN" altLang="en-US" sz="1000">
                <a:solidFill>
                  <a:srgbClr val="FF0000"/>
                </a:solidFill>
              </a:rPr>
              <a:t>C</a:t>
            </a:r>
            <a:r>
              <a:rPr lang="zh-CN" altLang="en-US" sz="1000"/>
              <a:t>)，则称它是LL（1）文法。</a:t>
            </a:r>
            <a:endParaRPr lang="zh-CN" altLang="en-US" sz="1000"/>
          </a:p>
          <a:p>
            <a:r>
              <a:rPr lang="zh-CN" altLang="en-US" sz="1000"/>
              <a:t>A.G中不含左递归 B.G无二义性 </a:t>
            </a:r>
            <a:endParaRPr lang="zh-CN" altLang="en-US" sz="1000"/>
          </a:p>
          <a:p>
            <a:r>
              <a:rPr lang="zh-CN" altLang="en-US" sz="1000"/>
              <a:t>C.G的LL（1）分析表中不含多重定义的条目</a:t>
            </a:r>
            <a:endParaRPr lang="zh-CN" altLang="en-US" sz="1000"/>
          </a:p>
          <a:p>
            <a:r>
              <a:rPr lang="zh-CN" altLang="en-US" sz="1000"/>
              <a:t>D.G中产生式不含左公因子</a:t>
            </a:r>
            <a:endParaRPr lang="zh-CN" altLang="en-US" sz="1000"/>
          </a:p>
        </p:txBody>
      </p:sp>
    </p:spTree>
    <p:custDataLst>
      <p:tags r:id="rId2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835152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4.2.3.</a:t>
            </a:r>
            <a:r>
              <a:rPr lang="zh-CN" altLang="en-US" sz="2000" b="1" dirty="0">
                <a:latin typeface="华文楷体" panose="02010600040101010101" pitchFamily="2" charset="-122"/>
                <a:ea typeface="华文楷体" panose="02010600040101010101" pitchFamily="2" charset="-122"/>
                <a:sym typeface="+mn-ea"/>
              </a:rPr>
              <a:t>非递归的预测分析方法：</a:t>
            </a:r>
            <a:r>
              <a:rPr lang="zh-CN" altLang="en-US" sz="2000" b="1" dirty="0">
                <a:solidFill>
                  <a:srgbClr val="FF0000"/>
                </a:solidFill>
                <a:latin typeface="华文楷体" panose="02010600040101010101" pitchFamily="2" charset="-122"/>
                <a:ea typeface="华文楷体" panose="02010600040101010101" pitchFamily="2" charset="-122"/>
                <a:sym typeface="+mn-ea"/>
              </a:rPr>
              <a:t>显式地</a:t>
            </a:r>
            <a:r>
              <a:rPr lang="zh-CN" altLang="en-US" sz="2000" b="1" dirty="0">
                <a:latin typeface="华文楷体" panose="02010600040101010101" pitchFamily="2" charset="-122"/>
                <a:ea typeface="华文楷体" panose="02010600040101010101" pitchFamily="2" charset="-122"/>
                <a:sym typeface="+mn-ea"/>
              </a:rPr>
              <a:t>维护一个</a:t>
            </a:r>
            <a:r>
              <a:rPr lang="zh-CN" altLang="en-US" sz="2000" b="1" dirty="0">
                <a:solidFill>
                  <a:srgbClr val="FF0000"/>
                </a:solidFill>
                <a:latin typeface="华文楷体" panose="02010600040101010101" pitchFamily="2" charset="-122"/>
                <a:ea typeface="华文楷体" panose="02010600040101010101" pitchFamily="2" charset="-122"/>
                <a:sym typeface="+mn-ea"/>
              </a:rPr>
              <a:t>栈</a:t>
            </a:r>
            <a:r>
              <a:rPr lang="zh-CN" altLang="en-US" sz="2000" b="1" dirty="0">
                <a:latin typeface="华文楷体" panose="02010600040101010101" pitchFamily="2" charset="-122"/>
                <a:ea typeface="华文楷体" panose="02010600040101010101" pitchFamily="2" charset="-122"/>
                <a:sym typeface="+mn-ea"/>
              </a:rPr>
              <a:t>结构来模拟</a:t>
            </a:r>
            <a:r>
              <a:rPr lang="zh-CN" altLang="en-US" sz="2000" b="1" dirty="0">
                <a:solidFill>
                  <a:srgbClr val="FF0000"/>
                </a:solidFill>
                <a:latin typeface="华文楷体" panose="02010600040101010101" pitchFamily="2" charset="-122"/>
                <a:ea typeface="华文楷体" panose="02010600040101010101" pitchFamily="2" charset="-122"/>
                <a:sym typeface="+mn-ea"/>
              </a:rPr>
              <a:t>最左推导</a:t>
            </a:r>
            <a:r>
              <a:rPr lang="zh-CN" altLang="en-US" sz="2000" b="1" dirty="0">
                <a:latin typeface="华文楷体" panose="02010600040101010101" pitchFamily="2" charset="-122"/>
                <a:ea typeface="华文楷体" panose="02010600040101010101" pitchFamily="2" charset="-122"/>
                <a:sym typeface="+mn-ea"/>
              </a:rPr>
              <a:t>过程</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687363" y="4496074"/>
            <a:ext cx="3258820" cy="398780"/>
          </a:xfrm>
          <a:prstGeom prst="rect">
            <a:avLst/>
          </a:prstGeom>
        </p:spPr>
        <p:txBody>
          <a:bodyPr wrap="none">
            <a:spAutoFit/>
          </a:bodyPr>
          <a:p>
            <a:pPr algn="l" eaLnBrk="1" hangingPunct="1">
              <a:defRPr/>
            </a:pPr>
            <a:r>
              <a:rPr lang="en-US" sz="2000" b="1" dirty="0">
                <a:latin typeface="华文楷体" panose="02010600040101010101" pitchFamily="2" charset="-122"/>
                <a:ea typeface="华文楷体" panose="02010600040101010101" pitchFamily="2" charset="-122"/>
              </a:rPr>
              <a:t>4.2.</a:t>
            </a:r>
            <a:r>
              <a:rPr lang="zh-CN" altLang="en-US"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sym typeface="+mn-ea"/>
              </a:rPr>
              <a:t>预测分析中的错误检测</a:t>
            </a: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3"/>
            </p:custDataLst>
          </p:nvPr>
        </p:nvSpPr>
        <p:spPr>
          <a:xfrm>
            <a:off x="203835" y="4956175"/>
            <a:ext cx="9666605" cy="1901825"/>
          </a:xfrm>
          <a:prstGeom prst="rect">
            <a:avLst/>
          </a:prstGeom>
        </p:spPr>
        <p:txBody>
          <a:bodyPr wrap="square">
            <a:noAutofit/>
          </a:bodyPr>
          <a:p>
            <a:pPr marL="0" lvl="1" algn="l" eaLnBrk="1" hangingPunct="1">
              <a:defRPr/>
            </a:pPr>
            <a:r>
              <a:rPr lang="zh-CN" b="1" dirty="0">
                <a:latin typeface="华文楷体" panose="02010600040101010101" pitchFamily="2" charset="-122"/>
                <a:ea typeface="华文楷体" panose="02010600040101010101" pitchFamily="2" charset="-122"/>
              </a:rPr>
              <a:t>两种检测可能：</a:t>
            </a:r>
            <a:r>
              <a:rPr lang="zh-CN" altLang="en-US" b="1" dirty="0">
                <a:latin typeface="Calibri" panose="020F0502020204030204" charset="0"/>
                <a:ea typeface="华文楷体" panose="02010600040101010101" pitchFamily="2" charset="-122"/>
                <a:sym typeface="Symbol" panose="05050102010706020507" pitchFamily="18" charset="2"/>
              </a:rPr>
              <a:t>①</a:t>
            </a:r>
            <a:r>
              <a:rPr lang="zh-CN" b="1" dirty="0">
                <a:solidFill>
                  <a:srgbClr val="FF0000"/>
                </a:solidFill>
                <a:latin typeface="华文楷体" panose="02010600040101010101" pitchFamily="2" charset="-122"/>
                <a:ea typeface="华文楷体" panose="02010600040101010101" pitchFamily="2" charset="-122"/>
                <a:sym typeface="+mn-ea"/>
              </a:rPr>
              <a:t>栈顶终结符</a:t>
            </a:r>
            <a:r>
              <a:rPr lang="zh-CN" b="1" dirty="0">
                <a:latin typeface="华文楷体" panose="02010600040101010101" pitchFamily="2" charset="-122"/>
                <a:ea typeface="华文楷体" panose="02010600040101010101" pitchFamily="2" charset="-122"/>
                <a:sym typeface="+mn-ea"/>
              </a:rPr>
              <a:t>和当前</a:t>
            </a:r>
            <a:r>
              <a:rPr lang="zh-CN" b="1" dirty="0">
                <a:solidFill>
                  <a:srgbClr val="FF0000"/>
                </a:solidFill>
                <a:latin typeface="华文楷体" panose="02010600040101010101" pitchFamily="2" charset="-122"/>
                <a:ea typeface="华文楷体" panose="02010600040101010101" pitchFamily="2" charset="-122"/>
                <a:sym typeface="+mn-ea"/>
              </a:rPr>
              <a:t>输入符号</a:t>
            </a:r>
            <a:r>
              <a:rPr lang="zh-CN" b="1" dirty="0">
                <a:latin typeface="华文楷体" panose="02010600040101010101" pitchFamily="2" charset="-122"/>
                <a:ea typeface="华文楷体" panose="02010600040101010101" pitchFamily="2" charset="-122"/>
                <a:sym typeface="+mn-ea"/>
              </a:rPr>
              <a:t>不匹配</a:t>
            </a:r>
            <a:endParaRPr lang="zh-CN" b="1" dirty="0">
              <a:solidFill>
                <a:schemeClr val="tx1"/>
              </a:solidFill>
              <a:latin typeface="华文楷体" panose="02010600040101010101" pitchFamily="2" charset="-122"/>
              <a:ea typeface="华文楷体" panose="02010600040101010101" pitchFamily="2" charset="-122"/>
            </a:endParaRPr>
          </a:p>
          <a:p>
            <a:pPr marL="0" lvl="1" algn="l" eaLnBrk="1" hangingPunct="1">
              <a:defRPr/>
            </a:pPr>
            <a:r>
              <a:rPr lang="en-US" altLang="zh-CN" b="1" dirty="0">
                <a:latin typeface="Calibri" panose="020F0502020204030204" charset="0"/>
                <a:ea typeface="华文楷体" panose="02010600040101010101" pitchFamily="2" charset="-122"/>
                <a:sym typeface="+mn-ea"/>
              </a:rPr>
              <a:t>②</a:t>
            </a:r>
            <a:r>
              <a:rPr lang="zh-CN" b="1" dirty="0">
                <a:solidFill>
                  <a:srgbClr val="FF0000"/>
                </a:solidFill>
                <a:latin typeface="华文楷体" panose="02010600040101010101" pitchFamily="2" charset="-122"/>
                <a:ea typeface="华文楷体" panose="02010600040101010101" pitchFamily="2" charset="-122"/>
                <a:sym typeface="+mn-ea"/>
              </a:rPr>
              <a:t>栈顶非终结符</a:t>
            </a:r>
            <a:r>
              <a:rPr lang="zh-CN" b="1" dirty="0">
                <a:latin typeface="华文楷体" panose="02010600040101010101" pitchFamily="2" charset="-122"/>
                <a:ea typeface="华文楷体" panose="02010600040101010101" pitchFamily="2" charset="-122"/>
                <a:sym typeface="+mn-ea"/>
              </a:rPr>
              <a:t>与当前输入符号在预测分析表</a:t>
            </a:r>
            <a:r>
              <a:rPr lang="zh-CN" b="1" dirty="0">
                <a:solidFill>
                  <a:srgbClr val="FF0000"/>
                </a:solidFill>
                <a:latin typeface="华文楷体" panose="02010600040101010101" pitchFamily="2" charset="-122"/>
                <a:ea typeface="华文楷体" panose="02010600040101010101" pitchFamily="2" charset="-122"/>
                <a:sym typeface="+mn-ea"/>
              </a:rPr>
              <a:t>对应项</a:t>
            </a:r>
            <a:r>
              <a:rPr lang="zh-CN" b="1" dirty="0">
                <a:latin typeface="华文楷体" panose="02010600040101010101" pitchFamily="2" charset="-122"/>
                <a:ea typeface="华文楷体" panose="02010600040101010101" pitchFamily="2" charset="-122"/>
                <a:sym typeface="+mn-ea"/>
              </a:rPr>
              <a:t>中的信息为</a:t>
            </a:r>
            <a:r>
              <a:rPr lang="zh-CN" b="1" dirty="0">
                <a:solidFill>
                  <a:srgbClr val="FF0000"/>
                </a:solidFill>
                <a:latin typeface="华文楷体" panose="02010600040101010101" pitchFamily="2" charset="-122"/>
                <a:ea typeface="华文楷体" panose="02010600040101010101" pitchFamily="2" charset="-122"/>
                <a:sym typeface="+mn-ea"/>
              </a:rPr>
              <a:t>空</a:t>
            </a:r>
            <a:endParaRPr lang="zh-CN" b="1" dirty="0">
              <a:solidFill>
                <a:schemeClr val="tx1"/>
              </a:solidFill>
              <a:latin typeface="华文楷体" panose="02010600040101010101" pitchFamily="2" charset="-122"/>
              <a:ea typeface="华文楷体" panose="02010600040101010101" pitchFamily="2" charset="-122"/>
            </a:endParaRPr>
          </a:p>
          <a:p>
            <a:pPr algn="l" eaLnBrk="1" hangingPunct="1">
              <a:defRPr/>
            </a:pPr>
            <a:r>
              <a:rPr lang="zh-CN" altLang="en-US" b="1" dirty="0">
                <a:latin typeface="华文楷体" panose="02010600040101010101" pitchFamily="2" charset="-122"/>
                <a:ea typeface="华文楷体" panose="02010600040101010101" pitchFamily="2" charset="-122"/>
              </a:rPr>
              <a:t>错误恢复：恐慌模</a:t>
            </a:r>
            <a:r>
              <a:rPr lang="zh-CN" b="1" dirty="0">
                <a:latin typeface="华文楷体" panose="02010600040101010101" pitchFamily="2" charset="-122"/>
                <a:ea typeface="华文楷体" panose="02010600040101010101" pitchFamily="2" charset="-122"/>
              </a:rPr>
              <a:t>式：</a:t>
            </a:r>
            <a:r>
              <a:rPr lang="zh-CN" b="1" dirty="0">
                <a:latin typeface="华文楷体" panose="02010600040101010101" pitchFamily="2" charset="-122"/>
                <a:ea typeface="华文楷体" panose="02010600040101010101" pitchFamily="2" charset="-122"/>
                <a:sym typeface="+mn-ea"/>
              </a:rPr>
              <a:t>加入同步词法单元</a:t>
            </a:r>
            <a:r>
              <a:rPr lang="en-US" altLang="zh-CN" b="1" dirty="0">
                <a:solidFill>
                  <a:srgbClr val="FF0000"/>
                </a:solidFill>
                <a:latin typeface="华文楷体" panose="02010600040101010101" pitchFamily="2" charset="-122"/>
                <a:ea typeface="华文楷体" panose="02010600040101010101" pitchFamily="2" charset="-122"/>
                <a:sym typeface="+mn-ea"/>
              </a:rPr>
              <a:t>sync</a:t>
            </a:r>
            <a:r>
              <a:rPr lang="zh-CN" b="1" dirty="0">
                <a:solidFill>
                  <a:srgbClr val="FF0000"/>
                </a:solidFill>
                <a:latin typeface="华文楷体" panose="02010600040101010101" pitchFamily="2" charset="-122"/>
                <a:ea typeface="华文楷体" panose="02010600040101010101" pitchFamily="2" charset="-122"/>
                <a:sym typeface="+mn-ea"/>
              </a:rPr>
              <a:t>h</a:t>
            </a:r>
            <a:r>
              <a:rPr lang="zh-CN" b="1" dirty="0">
                <a:latin typeface="华文楷体" panose="02010600040101010101" pitchFamily="2" charset="-122"/>
                <a:ea typeface="华文楷体" panose="02010600040101010101" pitchFamily="2" charset="-122"/>
                <a:sym typeface="+mn-ea"/>
              </a:rPr>
              <a:t>(根据相应非终结符的FOLLOW集得到)</a:t>
            </a:r>
            <a:endParaRPr lang="zh-CN" b="1" dirty="0">
              <a:latin typeface="华文楷体" panose="02010600040101010101" pitchFamily="2" charset="-122"/>
              <a:ea typeface="华文楷体" panose="02010600040101010101" pitchFamily="2" charset="-122"/>
              <a:sym typeface="+mn-ea"/>
            </a:endParaRPr>
          </a:p>
          <a:p>
            <a:pPr algn="l" eaLnBrk="1" hangingPunct="1">
              <a:defRPr/>
            </a:pPr>
            <a:r>
              <a:rPr lang="zh-CN" altLang="en-US" b="1" dirty="0">
                <a:latin typeface="Calibri" panose="020F0502020204030204" charset="0"/>
                <a:ea typeface="华文楷体" panose="02010600040101010101" pitchFamily="2" charset="-122"/>
                <a:sym typeface="Symbol" panose="05050102010706020507" pitchFamily="18" charset="2"/>
              </a:rPr>
              <a:t>①</a:t>
            </a:r>
            <a:r>
              <a:rPr lang="zh-CN" altLang="en-US" b="1" dirty="0">
                <a:latin typeface="华文楷体" panose="02010600040101010101" pitchFamily="2" charset="-122"/>
                <a:ea typeface="华文楷体" panose="02010600040101010101" pitchFamily="2" charset="-122"/>
                <a:sym typeface="+mn-ea"/>
              </a:rPr>
              <a:t>如果</a:t>
            </a:r>
            <a:r>
              <a:rPr lang="zh-CN" altLang="en-US" b="1" dirty="0">
                <a:solidFill>
                  <a:srgbClr val="FF0000"/>
                </a:solidFill>
                <a:latin typeface="华文楷体" panose="02010600040101010101" pitchFamily="2" charset="-122"/>
                <a:ea typeface="华文楷体" panose="02010600040101010101" pitchFamily="2" charset="-122"/>
                <a:sym typeface="+mn-ea"/>
              </a:rPr>
              <a:t>M[A,a]是空</a:t>
            </a:r>
            <a:r>
              <a:rPr lang="zh-CN" altLang="en-US" b="1" dirty="0">
                <a:latin typeface="华文楷体" panose="02010600040101010101" pitchFamily="2" charset="-122"/>
                <a:ea typeface="华文楷体" panose="02010600040101010101" pitchFamily="2" charset="-122"/>
                <a:sym typeface="+mn-ea"/>
              </a:rPr>
              <a:t>，表示检测到错误，根据恐慌模式，</a:t>
            </a:r>
            <a:r>
              <a:rPr lang="zh-CN" altLang="en-US" b="1" dirty="0">
                <a:solidFill>
                  <a:srgbClr val="FF0000"/>
                </a:solidFill>
                <a:latin typeface="华文楷体" panose="02010600040101010101" pitchFamily="2" charset="-122"/>
                <a:ea typeface="华文楷体" panose="02010600040101010101" pitchFamily="2" charset="-122"/>
                <a:sym typeface="+mn-ea"/>
              </a:rPr>
              <a:t>忽略输入符号a</a:t>
            </a:r>
            <a:endParaRPr lang="zh-CN" altLang="en-US" b="1" dirty="0">
              <a:latin typeface="华文楷体" panose="02010600040101010101" pitchFamily="2" charset="-122"/>
              <a:ea typeface="华文楷体" panose="02010600040101010101" pitchFamily="2" charset="-122"/>
            </a:endParaRPr>
          </a:p>
          <a:p>
            <a:pPr marL="0" lvl="1" indent="0" eaLnBrk="1" hangingPunct="1">
              <a:lnSpc>
                <a:spcPts val="2500"/>
              </a:lnSpc>
              <a:buClrTx/>
              <a:buNone/>
              <a:defRPr/>
            </a:pPr>
            <a:r>
              <a:rPr lang="en-US" altLang="zh-CN" b="1" dirty="0">
                <a:latin typeface="Calibri" panose="020F0502020204030204" charset="0"/>
                <a:ea typeface="华文楷体" panose="02010600040101010101" pitchFamily="2" charset="-122"/>
                <a:sym typeface="+mn-ea"/>
              </a:rPr>
              <a:t>②</a:t>
            </a:r>
            <a:r>
              <a:rPr lang="zh-CN" altLang="en-US" b="1" dirty="0">
                <a:latin typeface="华文楷体" panose="02010600040101010101" pitchFamily="2" charset="-122"/>
                <a:ea typeface="华文楷体" panose="02010600040101010101" pitchFamily="2" charset="-122"/>
                <a:sym typeface="+mn-ea"/>
              </a:rPr>
              <a:t>如果</a:t>
            </a:r>
            <a:r>
              <a:rPr lang="zh-CN" altLang="en-US" b="1" dirty="0">
                <a:solidFill>
                  <a:srgbClr val="FF0000"/>
                </a:solidFill>
                <a:latin typeface="华文楷体" panose="02010600040101010101" pitchFamily="2" charset="-122"/>
                <a:ea typeface="华文楷体" panose="02010600040101010101" pitchFamily="2" charset="-122"/>
                <a:sym typeface="+mn-ea"/>
              </a:rPr>
              <a:t>M[A,a]是synch</a:t>
            </a:r>
            <a:r>
              <a:rPr lang="zh-CN" altLang="en-US" b="1" dirty="0">
                <a:latin typeface="华文楷体" panose="02010600040101010101" pitchFamily="2" charset="-122"/>
                <a:ea typeface="华文楷体" panose="02010600040101010101" pitchFamily="2" charset="-122"/>
                <a:sym typeface="+mn-ea"/>
              </a:rPr>
              <a:t>，则</a:t>
            </a:r>
            <a:r>
              <a:rPr lang="zh-CN" altLang="en-US" b="1" dirty="0">
                <a:solidFill>
                  <a:srgbClr val="FF0000"/>
                </a:solidFill>
                <a:latin typeface="华文楷体" panose="02010600040101010101" pitchFamily="2" charset="-122"/>
                <a:ea typeface="华文楷体" panose="02010600040101010101" pitchFamily="2" charset="-122"/>
                <a:sym typeface="+mn-ea"/>
              </a:rPr>
              <a:t>弹出栈顶的非终结符A</a:t>
            </a:r>
            <a:r>
              <a:rPr lang="zh-CN" altLang="en-US" b="1" dirty="0">
                <a:latin typeface="华文楷体" panose="02010600040101010101" pitchFamily="2" charset="-122"/>
                <a:ea typeface="华文楷体" panose="02010600040101010101" pitchFamily="2" charset="-122"/>
                <a:sym typeface="+mn-ea"/>
              </a:rPr>
              <a:t>，试图继续分析后面的语法成分</a:t>
            </a:r>
            <a:endParaRPr lang="zh-CN" altLang="en-US" b="1" dirty="0">
              <a:latin typeface="华文楷体" panose="02010600040101010101" pitchFamily="2" charset="-122"/>
              <a:ea typeface="华文楷体" panose="02010600040101010101" pitchFamily="2" charset="-122"/>
            </a:endParaRPr>
          </a:p>
          <a:p>
            <a:pPr marL="0" lvl="1" indent="0" eaLnBrk="1" hangingPunct="1">
              <a:lnSpc>
                <a:spcPts val="2500"/>
              </a:lnSpc>
              <a:buClrTx/>
              <a:buNone/>
              <a:defRPr/>
            </a:pPr>
            <a:r>
              <a:rPr lang="zh-CN" altLang="en-US" b="1" dirty="0">
                <a:latin typeface="Calibri" panose="020F0502020204030204" charset="0"/>
                <a:ea typeface="华文楷体" panose="02010600040101010101" pitchFamily="2" charset="-122"/>
                <a:sym typeface="+mn-ea"/>
              </a:rPr>
              <a:t>③</a:t>
            </a:r>
            <a:r>
              <a:rPr lang="zh-CN" altLang="en-US" b="1" dirty="0">
                <a:latin typeface="华文楷体" panose="02010600040101010101" pitchFamily="2" charset="-122"/>
                <a:ea typeface="华文楷体" panose="02010600040101010101" pitchFamily="2" charset="-122"/>
                <a:sym typeface="+mn-ea"/>
              </a:rPr>
              <a:t>如果栈顶的终结符和输入符号不匹配，则弹出栈顶的终结符</a:t>
            </a:r>
            <a:endParaRPr lang="zh-CN" altLang="en-US" b="1" dirty="0">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4"/>
            </p:custDataLst>
          </p:nvPr>
        </p:nvPicPr>
        <p:blipFill>
          <a:blip r:embed="rId5"/>
          <a:stretch>
            <a:fillRect/>
          </a:stretch>
        </p:blipFill>
        <p:spPr>
          <a:xfrm>
            <a:off x="8467090" y="3660775"/>
            <a:ext cx="3612515" cy="185166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7627620" y="1351280"/>
            <a:ext cx="4451985" cy="1750695"/>
          </a:xfrm>
          <a:prstGeom prst="rect">
            <a:avLst/>
          </a:prstGeom>
        </p:spPr>
      </p:pic>
      <p:sp>
        <p:nvSpPr>
          <p:cNvPr id="9" name="文本框 8"/>
          <p:cNvSpPr txBox="1"/>
          <p:nvPr/>
        </p:nvSpPr>
        <p:spPr>
          <a:xfrm>
            <a:off x="687070" y="620395"/>
            <a:ext cx="6291580"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sym typeface="+mn-ea"/>
              </a:rPr>
              <a:t>语法分析器的最初格局：输入缓冲区中是</a:t>
            </a:r>
            <a:r>
              <a:rPr lang="zh-CN" altLang="en-US" sz="2000" b="1" dirty="0">
                <a:latin typeface="华文楷体" panose="02010600040101010101" pitchFamily="2" charset="-122"/>
                <a:ea typeface="华文楷体" panose="02010600040101010101" pitchFamily="2" charset="-122"/>
                <a:sym typeface="+mn-ea"/>
              </a:rPr>
              <a:t>串w$，</a:t>
            </a:r>
            <a:r>
              <a:rPr lang="zh-CN" altLang="en-US" sz="2000" b="1" dirty="0">
                <a:latin typeface="华文楷体" panose="02010600040101010101" pitchFamily="2" charset="-122"/>
                <a:ea typeface="华文楷体" panose="02010600040101010101" pitchFamily="2" charset="-122"/>
                <a:sym typeface="+mn-ea"/>
              </a:rPr>
              <a:t>文法G的开始符号位于栈顶，其下面是$。</a:t>
            </a:r>
            <a:endParaRPr lang="zh-CN" altLang="en-US" sz="2000" b="1" dirty="0">
              <a:latin typeface="华文楷体" panose="02010600040101010101" pitchFamily="2" charset="-122"/>
              <a:ea typeface="华文楷体" panose="02010600040101010101" pitchFamily="2" charset="-122"/>
              <a:sym typeface="+mn-ea"/>
            </a:endParaRPr>
          </a:p>
        </p:txBody>
      </p:sp>
      <p:sp>
        <p:nvSpPr>
          <p:cNvPr id="10" name="内容占位符 1"/>
          <p:cNvSpPr txBox="1"/>
          <p:nvPr>
            <p:custDataLst>
              <p:tags r:id="rId8"/>
            </p:custDataLst>
          </p:nvPr>
        </p:nvSpPr>
        <p:spPr bwMode="auto">
          <a:xfrm>
            <a:off x="622300" y="1351280"/>
            <a:ext cx="4612640" cy="3024505"/>
          </a:xfrm>
          <a:prstGeom prst="rect">
            <a:avLst/>
          </a:prstGeom>
          <a:solidFill>
            <a:schemeClr val="accent2">
              <a:lumMod val="40000"/>
              <a:lumOff val="60000"/>
            </a:schemeClr>
          </a:solidFill>
          <a:ln w="9525">
            <a:solidFill>
              <a:schemeClr val="tx1"/>
            </a:solidFill>
            <a:miter lim="800000"/>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15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ea typeface="华文楷体" panose="02010600040101010101" pitchFamily="2" charset="-122"/>
              </a:rPr>
              <a:t>设置</a:t>
            </a:r>
            <a:r>
              <a:rPr lang="en-US" altLang="zh-CN" sz="1200" b="1" i="1" dirty="0" err="1">
                <a:latin typeface="Times New Roman" panose="02020603050405020304" pitchFamily="18" charset="0"/>
                <a:ea typeface="华文楷体" panose="02010600040101010101" pitchFamily="2" charset="-122"/>
              </a:rPr>
              <a:t>ip</a:t>
            </a:r>
            <a:r>
              <a:rPr lang="zh-CN" altLang="en-US" sz="1200" b="1" dirty="0">
                <a:latin typeface="Times New Roman" panose="02020603050405020304" pitchFamily="18" charset="0"/>
                <a:ea typeface="华文楷体" panose="02010600040101010101" pitchFamily="2" charset="-122"/>
              </a:rPr>
              <a:t>使它指向</a:t>
            </a:r>
            <a:r>
              <a:rPr lang="en-US" altLang="zh-CN" sz="1200" b="1" i="1" dirty="0">
                <a:latin typeface="Times New Roman" panose="02020603050405020304" pitchFamily="18" charset="0"/>
                <a:ea typeface="华文楷体" panose="02010600040101010101" pitchFamily="2" charset="-122"/>
              </a:rPr>
              <a:t>w</a:t>
            </a:r>
            <a:r>
              <a:rPr lang="zh-CN" altLang="en-US" sz="1200" b="1" dirty="0">
                <a:latin typeface="Times New Roman" panose="02020603050405020304" pitchFamily="18" charset="0"/>
                <a:ea typeface="华文楷体" panose="02010600040101010101" pitchFamily="2" charset="-122"/>
              </a:rPr>
              <a:t>的第一个符号，其中</a:t>
            </a:r>
            <a:r>
              <a:rPr lang="en-US" altLang="zh-CN" sz="1200" b="1" i="1" dirty="0" err="1">
                <a:latin typeface="Times New Roman" panose="02020603050405020304" pitchFamily="18" charset="0"/>
              </a:rPr>
              <a:t>ip</a:t>
            </a:r>
            <a:r>
              <a:rPr lang="en-US" altLang="zh-CN" sz="1200" b="1" i="1" dirty="0">
                <a:latin typeface="Times New Roman" panose="02020603050405020304" pitchFamily="18" charset="0"/>
              </a:rPr>
              <a:t> </a:t>
            </a:r>
            <a:r>
              <a:rPr lang="zh-CN" altLang="en-US" sz="1200" b="1" dirty="0">
                <a:latin typeface="华文楷体" panose="02010600040101010101" pitchFamily="2" charset="-122"/>
                <a:ea typeface="华文楷体" panose="02010600040101010101" pitchFamily="2" charset="-122"/>
              </a:rPr>
              <a:t>是输入指针；</a:t>
            </a:r>
            <a:endParaRPr lang="en-US" altLang="zh-CN" sz="12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ea typeface="华文楷体" panose="02010600040101010101" pitchFamily="2" charset="-122"/>
              </a:rPr>
              <a:t>令</a:t>
            </a:r>
            <a:r>
              <a:rPr lang="en-US" altLang="zh-CN" sz="1200" b="1" i="1" dirty="0">
                <a:latin typeface="Times New Roman" panose="02020603050405020304" pitchFamily="18" charset="0"/>
                <a:ea typeface="华文楷体" panose="02010600040101010101" pitchFamily="2" charset="-122"/>
              </a:rPr>
              <a:t>X</a:t>
            </a:r>
            <a:r>
              <a:rPr lang="en-US" altLang="zh-CN" sz="1200" b="1" dirty="0">
                <a:latin typeface="Times New Roman" panose="02020603050405020304" pitchFamily="18" charset="0"/>
                <a:ea typeface="华文楷体" panose="02010600040101010101" pitchFamily="2" charset="-122"/>
              </a:rPr>
              <a:t>=</a:t>
            </a:r>
            <a:r>
              <a:rPr lang="zh-CN" altLang="en-US" sz="1200" b="1" dirty="0">
                <a:latin typeface="Times New Roman" panose="02020603050405020304" pitchFamily="18" charset="0"/>
                <a:ea typeface="华文楷体" panose="02010600040101010101" pitchFamily="2" charset="-122"/>
              </a:rPr>
              <a:t>栈顶符号；</a:t>
            </a:r>
            <a:endParaRPr lang="en-US" altLang="zh-CN" sz="1200" b="1" dirty="0">
              <a:latin typeface="Times New Roman" panose="02020603050405020304" pitchFamily="18" charset="0"/>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en-US" altLang="zh-CN" sz="1200" b="1" dirty="0">
                <a:latin typeface="Times New Roman" panose="02020603050405020304" pitchFamily="18" charset="0"/>
                <a:ea typeface="华文楷体" panose="02010600040101010101" pitchFamily="2" charset="-122"/>
              </a:rPr>
              <a:t>while </a:t>
            </a:r>
            <a:r>
              <a:rPr lang="en-US" altLang="zh-CN" sz="1200" b="1" dirty="0">
                <a:latin typeface="Times New Roman" panose="02020603050405020304" pitchFamily="18" charset="0"/>
                <a:ea typeface="楷体" panose="02010609060101010101" pitchFamily="49" charset="-122"/>
              </a:rPr>
              <a:t> ( </a:t>
            </a:r>
            <a:r>
              <a:rPr lang="en-US" altLang="zh-CN" sz="1200" b="1" i="1" dirty="0">
                <a:latin typeface="Times New Roman" panose="02020603050405020304" pitchFamily="18" charset="0"/>
              </a:rPr>
              <a:t>X </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a:t>
            </a:r>
            <a:r>
              <a:rPr lang="en-US" altLang="zh-CN" sz="1200" b="1" dirty="0">
                <a:latin typeface="Times New Roman" panose="02020603050405020304" pitchFamily="18" charset="0"/>
              </a:rPr>
              <a:t> </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ea typeface="华文楷体" panose="02010600040101010101" pitchFamily="2" charset="-122"/>
              </a:rPr>
              <a:t>｛</a:t>
            </a:r>
            <a:r>
              <a:rPr lang="en-US" altLang="zh-CN" sz="1200" b="1" dirty="0">
                <a:latin typeface="Times New Roman" panose="02020603050405020304" pitchFamily="18" charset="0"/>
                <a:ea typeface="华文楷体" panose="02010600040101010101" pitchFamily="2" charset="-122"/>
              </a:rPr>
              <a:t>     </a:t>
            </a:r>
            <a:r>
              <a:rPr lang="en-US" altLang="zh-CN" sz="1200" b="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栈非空 </a:t>
            </a: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buFont typeface="Symbol" panose="05050102010706020507" pitchFamily="18" charset="2"/>
              <a:buNone/>
              <a:defRPr/>
            </a:pP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ea typeface="楷体" panose="02010609060101010101" pitchFamily="49" charset="-122"/>
              </a:rPr>
              <a:t>if</a:t>
            </a: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X </a:t>
            </a:r>
            <a:r>
              <a:rPr lang="zh-CN" altLang="en-US" sz="1200" b="1" dirty="0">
                <a:latin typeface="Times New Roman" panose="02020603050405020304" pitchFamily="18" charset="0"/>
                <a:ea typeface="楷体" panose="02010609060101010101" pitchFamily="49" charset="-122"/>
              </a:rPr>
              <a:t>等于</a:t>
            </a:r>
            <a:r>
              <a:rPr lang="en-US" altLang="zh-CN" sz="1200" b="1" i="1" dirty="0" err="1">
                <a:latin typeface="Times New Roman" panose="02020603050405020304" pitchFamily="18" charset="0"/>
              </a:rPr>
              <a:t>ip</a:t>
            </a:r>
            <a:r>
              <a:rPr lang="zh-CN" altLang="en-US" sz="1200" b="1" dirty="0">
                <a:latin typeface="华文楷体" panose="02010600040101010101" pitchFamily="2" charset="-122"/>
                <a:ea typeface="华文楷体" panose="02010600040101010101" pitchFamily="2" charset="-122"/>
              </a:rPr>
              <a:t>所指向的符号</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执行栈的</a:t>
            </a:r>
            <a:r>
              <a:rPr lang="zh-CN" altLang="en-US" sz="1200" b="1" dirty="0">
                <a:solidFill>
                  <a:srgbClr val="FF0000"/>
                </a:solidFill>
                <a:latin typeface="Times New Roman" panose="02020603050405020304" pitchFamily="18" charset="0"/>
                <a:ea typeface="楷体" panose="02010609060101010101" pitchFamily="49" charset="-122"/>
              </a:rPr>
              <a:t>弹出</a:t>
            </a:r>
            <a:r>
              <a:rPr lang="zh-CN" altLang="en-US" sz="1200" b="1" dirty="0">
                <a:latin typeface="Times New Roman" panose="02020603050405020304" pitchFamily="18" charset="0"/>
                <a:ea typeface="楷体" panose="02010609060101010101" pitchFamily="49" charset="-122"/>
              </a:rPr>
              <a:t>操作，将</a:t>
            </a:r>
            <a:r>
              <a:rPr lang="en-US" altLang="zh-CN" sz="1200" b="1" i="1" dirty="0" err="1">
                <a:latin typeface="Times New Roman" panose="02020603050405020304" pitchFamily="18" charset="0"/>
              </a:rPr>
              <a:t>ip</a:t>
            </a:r>
            <a:r>
              <a:rPr lang="zh-CN" altLang="en-US" sz="1200" b="1" dirty="0">
                <a:latin typeface="华文楷体" panose="02010600040101010101" pitchFamily="2" charset="-122"/>
                <a:ea typeface="华文楷体" panose="02010600040101010101" pitchFamily="2" charset="-122"/>
              </a:rPr>
              <a:t>向前移动一个位置；</a:t>
            </a:r>
            <a:endParaRPr lang="en-US" altLang="zh-CN" sz="12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是一个终结符号</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error</a:t>
            </a:r>
            <a:r>
              <a:rPr lang="en-US" altLang="zh-CN" sz="1200" b="1" dirty="0">
                <a:latin typeface="Times New Roman" panose="02020603050405020304" pitchFamily="18" charset="0"/>
                <a:ea typeface="楷体" panose="02010609060101010101" pitchFamily="49" charset="-122"/>
              </a:rPr>
              <a:t> ( )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M</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ea typeface="楷体" panose="02010609060101010101" pitchFamily="49" charset="-122"/>
              </a:rPr>
              <a:t>是一个报错条目</a:t>
            </a:r>
            <a:r>
              <a:rPr lang="en-US" altLang="zh-CN" sz="1200" b="1" dirty="0">
                <a:latin typeface="Times New Roman" panose="02020603050405020304" pitchFamily="18" charset="0"/>
                <a:ea typeface="楷体" panose="02010609060101010101" pitchFamily="49" charset="-122"/>
              </a:rPr>
              <a:t>)  </a:t>
            </a:r>
            <a:r>
              <a:rPr lang="en-US" altLang="zh-CN" sz="1200" b="1" i="1" dirty="0">
                <a:latin typeface="Times New Roman" panose="02020603050405020304" pitchFamily="18" charset="0"/>
                <a:ea typeface="楷体" panose="02010609060101010101" pitchFamily="49" charset="-122"/>
              </a:rPr>
              <a:t>error</a:t>
            </a:r>
            <a:r>
              <a:rPr lang="en-US" altLang="zh-CN" sz="1200" b="1" dirty="0">
                <a:latin typeface="Times New Roman" panose="02020603050405020304" pitchFamily="18" charset="0"/>
                <a:ea typeface="楷体" panose="02010609060101010101" pitchFamily="49" charset="-122"/>
              </a:rPr>
              <a:t> ( ) ;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else  if ( </a:t>
            </a:r>
            <a:r>
              <a:rPr lang="en-US" altLang="zh-CN" sz="1200" b="1" i="1" dirty="0">
                <a:latin typeface="Times New Roman" panose="02020603050405020304" pitchFamily="18" charset="0"/>
                <a:ea typeface="楷体" panose="02010609060101010101" pitchFamily="49" charset="-122"/>
              </a:rPr>
              <a:t>M</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X</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a</a:t>
            </a:r>
            <a:r>
              <a:rPr lang="en-US" altLang="zh-CN" sz="1200" b="1" dirty="0">
                <a:latin typeface="Times New Roman" panose="02020603050405020304" pitchFamily="18" charset="0"/>
                <a:ea typeface="楷体" panose="02010609060101010101" pitchFamily="49" charset="-122"/>
              </a:rPr>
              <a:t>] = </a:t>
            </a:r>
            <a:r>
              <a:rPr lang="en-US" altLang="zh-CN" sz="1200" b="1" i="1" dirty="0">
                <a:latin typeface="Times New Roman" panose="02020603050405020304" pitchFamily="18" charset="0"/>
                <a:ea typeface="楷体" panose="02010609060101010101" pitchFamily="49" charset="-122"/>
              </a:rPr>
              <a:t>X </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2</a:t>
            </a:r>
            <a:r>
              <a:rPr lang="en-US" altLang="zh-CN" sz="1200" b="1" i="1" dirty="0">
                <a:latin typeface="Times New Roman" panose="02020603050405020304" pitchFamily="18" charset="0"/>
                <a:ea typeface="楷体" panose="02010609060101010101" pitchFamily="49" charset="-122"/>
              </a:rPr>
              <a:t> … </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en-US" altLang="zh-CN" sz="1200" b="1" i="1" dirty="0">
                <a:latin typeface="Times New Roman" panose="02020603050405020304" pitchFamily="18" charset="0"/>
                <a:ea typeface="楷体" panose="02010609060101010101" pitchFamily="49" charset="-122"/>
              </a:rPr>
              <a:t> </a:t>
            </a:r>
            <a:r>
              <a:rPr lang="en-US" altLang="zh-CN" sz="1200" b="1" dirty="0">
                <a:latin typeface="Times New Roman" panose="02020603050405020304" pitchFamily="18" charset="0"/>
              </a:rPr>
              <a:t> </a:t>
            </a:r>
            <a:r>
              <a:rPr lang="en-US" altLang="zh-CN" sz="1200" b="1" dirty="0">
                <a:latin typeface="Times New Roman" panose="02020603050405020304" pitchFamily="18" charset="0"/>
                <a:ea typeface="楷体" panose="02010609060101010101" pitchFamily="49" charset="-122"/>
              </a:rPr>
              <a:t>)</a:t>
            </a:r>
            <a:r>
              <a:rPr lang="zh-CN" altLang="en-US" sz="1200" b="1" dirty="0">
                <a:latin typeface="Times New Roman" panose="02020603050405020304" pitchFamily="18" charset="0"/>
              </a:rPr>
              <a:t>｛</a:t>
            </a:r>
            <a:r>
              <a:rPr lang="en-US" altLang="zh-CN" sz="1200" b="1" dirty="0">
                <a:latin typeface="Times New Roman" panose="02020603050405020304" pitchFamily="18" charset="0"/>
              </a:rPr>
              <a:t> </a:t>
            </a:r>
            <a:endParaRPr lang="en-US" altLang="zh-CN" sz="1200" b="1" dirty="0">
              <a:latin typeface="Times New Roman" panose="02020603050405020304" pitchFamily="18" charset="0"/>
            </a:endParaRPr>
          </a:p>
          <a:p>
            <a:pPr eaLnBrk="1" hangingPunct="1">
              <a:lnSpc>
                <a:spcPts val="1500"/>
              </a:lnSpc>
              <a:spcBef>
                <a:spcPct val="20000"/>
              </a:spcBef>
              <a:buSzPct val="100000"/>
              <a:defRPr/>
            </a:pPr>
            <a:r>
              <a:rPr lang="zh-CN" altLang="en-US" sz="1200" b="1" dirty="0">
                <a:latin typeface="华文楷体" panose="02010600040101010101" pitchFamily="2" charset="-122"/>
                <a:ea typeface="华文楷体" panose="02010600040101010101" pitchFamily="2" charset="-122"/>
              </a:rPr>
              <a:t>                         输出产生式 </a:t>
            </a:r>
            <a:r>
              <a:rPr lang="en-US" altLang="zh-CN" sz="1200" b="1" i="1" dirty="0">
                <a:latin typeface="Times New Roman" panose="02020603050405020304" pitchFamily="18" charset="0"/>
                <a:ea typeface="楷体" panose="02010609060101010101" pitchFamily="49" charset="-122"/>
              </a:rPr>
              <a:t>X </a:t>
            </a:r>
            <a:r>
              <a:rPr lang="en-US" altLang="zh-CN"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Y</a:t>
            </a:r>
            <a:r>
              <a:rPr lang="en-US" altLang="zh-CN" sz="1200" b="1" baseline="-25000" dirty="0">
                <a:latin typeface="Times New Roman" panose="02020603050405020304" pitchFamily="18" charset="0"/>
                <a:ea typeface="楷体" panose="02010609060101010101" pitchFamily="49" charset="-122"/>
              </a:rPr>
              <a:t>2</a:t>
            </a:r>
            <a:r>
              <a:rPr lang="en-US" altLang="zh-CN" sz="1200" b="1" i="1" dirty="0">
                <a:latin typeface="Times New Roman" panose="02020603050405020304" pitchFamily="18" charset="0"/>
                <a:ea typeface="楷体" panose="02010609060101010101" pitchFamily="49" charset="-122"/>
              </a:rPr>
              <a:t> … </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a:t>
            </a:r>
            <a:r>
              <a:rPr lang="zh-CN" altLang="en-US" sz="1200" b="1" dirty="0">
                <a:solidFill>
                  <a:srgbClr val="FF0000"/>
                </a:solidFill>
                <a:latin typeface="Times New Roman" panose="02020603050405020304" pitchFamily="18" charset="0"/>
                <a:ea typeface="楷体" panose="02010609060101010101" pitchFamily="49" charset="-122"/>
              </a:rPr>
              <a:t>弹</a:t>
            </a:r>
            <a:r>
              <a:rPr lang="zh-CN" altLang="en-US" sz="1200" b="1" dirty="0">
                <a:solidFill>
                  <a:srgbClr val="FF0000"/>
                </a:solidFill>
                <a:latin typeface="华文楷体" panose="02010600040101010101" pitchFamily="2" charset="-122"/>
                <a:ea typeface="华文楷体" panose="02010600040101010101" pitchFamily="2" charset="-122"/>
              </a:rPr>
              <a:t>出</a:t>
            </a:r>
            <a:r>
              <a:rPr lang="zh-CN" altLang="en-US" sz="1200" b="1" dirty="0">
                <a:latin typeface="华文楷体" panose="02010600040101010101" pitchFamily="2" charset="-122"/>
                <a:ea typeface="华文楷体" panose="02010600040101010101" pitchFamily="2" charset="-122"/>
              </a:rPr>
              <a:t>栈顶符号；</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200" b="1" dirty="0">
                <a:latin typeface="华文楷体" panose="02010600040101010101" pitchFamily="2" charset="-122"/>
                <a:ea typeface="华文楷体" panose="02010600040101010101" pitchFamily="2" charset="-122"/>
              </a:rPr>
              <a:t>                        </a:t>
            </a:r>
            <a:r>
              <a:rPr lang="zh-CN" altLang="en-US" sz="1200" b="1" dirty="0">
                <a:latin typeface="华文楷体" panose="02010600040101010101" pitchFamily="2" charset="-122"/>
                <a:ea typeface="华文楷体" panose="02010600040101010101" pitchFamily="2" charset="-122"/>
              </a:rPr>
              <a:t>将</a:t>
            </a:r>
            <a:r>
              <a:rPr lang="en-US" altLang="zh-CN" sz="1200" b="1" i="1" dirty="0" err="1">
                <a:latin typeface="Times New Roman" panose="02020603050405020304" pitchFamily="18" charset="0"/>
                <a:ea typeface="楷体" panose="02010609060101010101" pitchFamily="49" charset="-122"/>
              </a:rPr>
              <a:t>Y</a:t>
            </a:r>
            <a:r>
              <a:rPr lang="en-US" altLang="zh-CN" sz="1200" b="1" i="1" baseline="-25000" dirty="0" err="1">
                <a:latin typeface="Times New Roman" panose="02020603050405020304" pitchFamily="18" charset="0"/>
                <a:ea typeface="楷体" panose="02010609060101010101" pitchFamily="49" charset="-122"/>
              </a:rPr>
              <a:t>k</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k</a:t>
            </a:r>
            <a:r>
              <a:rPr lang="en-US" altLang="zh-CN" sz="1200" b="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1</a:t>
            </a:r>
            <a:r>
              <a:rPr lang="en-US" altLang="zh-CN" sz="1200" b="1" i="1" dirty="0">
                <a:latin typeface="Times New Roman" panose="02020603050405020304" pitchFamily="18" charset="0"/>
                <a:ea typeface="楷体" panose="02010609060101010101" pitchFamily="49" charset="-122"/>
              </a:rPr>
              <a:t> </a:t>
            </a:r>
            <a:r>
              <a:rPr lang="zh-CN" altLang="en-US" sz="1200" b="1" dirty="0">
                <a:latin typeface="Times New Roman" panose="02020603050405020304" pitchFamily="18" charset="0"/>
                <a:ea typeface="楷体" panose="02010609060101010101" pitchFamily="49" charset="-122"/>
              </a:rPr>
              <a:t>压</a:t>
            </a:r>
            <a:r>
              <a:rPr lang="zh-CN" altLang="en-US" sz="1200" b="1" dirty="0">
                <a:solidFill>
                  <a:srgbClr val="FF0000"/>
                </a:solidFill>
                <a:latin typeface="Times New Roman" panose="02020603050405020304" pitchFamily="18" charset="0"/>
                <a:ea typeface="楷体" panose="02010609060101010101" pitchFamily="49" charset="-122"/>
              </a:rPr>
              <a:t>入栈</a:t>
            </a:r>
            <a:r>
              <a:rPr lang="zh-CN" altLang="en-US" sz="1200" b="1" dirty="0">
                <a:latin typeface="Times New Roman" panose="02020603050405020304" pitchFamily="18" charset="0"/>
                <a:ea typeface="楷体" panose="02010609060101010101" pitchFamily="49" charset="-122"/>
              </a:rPr>
              <a:t>中，其中</a:t>
            </a:r>
            <a:r>
              <a:rPr lang="en-US" altLang="zh-CN" sz="1200" b="1" i="1" dirty="0">
                <a:latin typeface="Times New Roman" panose="02020603050405020304" pitchFamily="18" charset="0"/>
                <a:ea typeface="楷体" panose="02010609060101010101" pitchFamily="49" charset="-122"/>
              </a:rPr>
              <a:t>Y</a:t>
            </a:r>
            <a:r>
              <a:rPr lang="en-US" altLang="zh-CN" sz="1200" b="1" i="1" baseline="-25000" dirty="0">
                <a:latin typeface="Times New Roman" panose="02020603050405020304" pitchFamily="18" charset="0"/>
                <a:ea typeface="楷体" panose="02010609060101010101" pitchFamily="49" charset="-122"/>
              </a:rPr>
              <a:t>1</a:t>
            </a:r>
            <a:r>
              <a:rPr lang="zh-CN" altLang="en-US" sz="1200" b="1" dirty="0">
                <a:latin typeface="Times New Roman" panose="02020603050405020304" pitchFamily="18" charset="0"/>
                <a:ea typeface="楷体" panose="02010609060101010101" pitchFamily="49" charset="-122"/>
              </a:rPr>
              <a:t>位于栈顶。</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200"/>
              </a:lnSpc>
              <a:spcBef>
                <a:spcPct val="20000"/>
              </a:spcBef>
              <a:buSzPct val="100000"/>
              <a:buFont typeface="Symbol" panose="05050102010706020507" pitchFamily="18" charset="2"/>
              <a:buNone/>
              <a:defRPr/>
            </a:pPr>
            <a:r>
              <a:rPr lang="zh-CN" altLang="en-US" sz="1200" b="1" dirty="0">
                <a:latin typeface="Times New Roman" panose="02020603050405020304" pitchFamily="18" charset="0"/>
              </a:rPr>
              <a:t>            </a:t>
            </a:r>
            <a:r>
              <a:rPr lang="zh-CN" altLang="en-US" sz="1200" b="1" dirty="0">
                <a:latin typeface="华文楷体" panose="02010600040101010101" pitchFamily="2" charset="-122"/>
                <a:ea typeface="华文楷体" panose="02010600040101010101" pitchFamily="2" charset="-122"/>
              </a:rPr>
              <a:t>令</a:t>
            </a:r>
            <a:r>
              <a:rPr lang="en-US" altLang="zh-CN" sz="1200" b="1" i="1" dirty="0">
                <a:latin typeface="Times New Roman" panose="02020603050405020304" pitchFamily="18" charset="0"/>
                <a:ea typeface="华文楷体" panose="02010600040101010101" pitchFamily="2" charset="-122"/>
              </a:rPr>
              <a:t>X</a:t>
            </a:r>
            <a:r>
              <a:rPr lang="en-US" altLang="zh-CN" sz="1200" b="1" dirty="0">
                <a:latin typeface="Times New Roman" panose="02020603050405020304" pitchFamily="18" charset="0"/>
                <a:ea typeface="华文楷体" panose="02010600040101010101" pitchFamily="2" charset="-122"/>
              </a:rPr>
              <a:t>=</a:t>
            </a:r>
            <a:r>
              <a:rPr lang="zh-CN" altLang="en-US" sz="1200" b="1" dirty="0">
                <a:latin typeface="华文楷体" panose="02010600040101010101" pitchFamily="2" charset="-122"/>
                <a:ea typeface="华文楷体" panose="02010600040101010101" pitchFamily="2" charset="-122"/>
              </a:rPr>
              <a:t>栈顶符号</a:t>
            </a:r>
            <a:endParaRPr lang="en-US" altLang="zh-CN" sz="12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buFont typeface="Symbol" panose="05050102010706020507" pitchFamily="18" charset="2"/>
              <a:buNone/>
              <a:defRPr/>
            </a:pPr>
            <a:r>
              <a:rPr lang="en-US" altLang="zh-CN" sz="1200" b="1" dirty="0">
                <a:latin typeface="Times New Roman" panose="02020603050405020304" pitchFamily="18" charset="0"/>
                <a:ea typeface="楷体" panose="02010609060101010101" pitchFamily="49" charset="-122"/>
              </a:rPr>
              <a:t>}                 </a:t>
            </a:r>
            <a:endParaRPr lang="en-US" altLang="zh-CN" sz="12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buFont typeface="Symbol" panose="05050102010706020507" pitchFamily="18" charset="2"/>
              <a:buNone/>
              <a:defRPr/>
            </a:pPr>
            <a:endParaRPr lang="en-US" altLang="zh-CN" sz="1200" b="1" dirty="0">
              <a:latin typeface="Times New Roman" panose="02020603050405020304" pitchFamily="18" charset="0"/>
              <a:ea typeface="楷体" panose="02010609060101010101" pitchFamily="49" charset="-122"/>
            </a:endParaRPr>
          </a:p>
        </p:txBody>
      </p:sp>
      <p:pic>
        <p:nvPicPr>
          <p:cNvPr id="11" name="图片 10"/>
          <p:cNvPicPr>
            <a:picLocks noChangeAspect="1"/>
          </p:cNvPicPr>
          <p:nvPr>
            <p:custDataLst>
              <p:tags r:id="rId9"/>
            </p:custDataLst>
          </p:nvPr>
        </p:nvPicPr>
        <p:blipFill>
          <a:blip r:embed="rId10"/>
          <a:stretch>
            <a:fillRect/>
          </a:stretch>
        </p:blipFill>
        <p:spPr>
          <a:xfrm>
            <a:off x="5412105" y="3300730"/>
            <a:ext cx="2877820" cy="1538605"/>
          </a:xfrm>
          <a:prstGeom prst="rect">
            <a:avLst/>
          </a:prstGeom>
        </p:spPr>
      </p:pic>
      <p:sp>
        <p:nvSpPr>
          <p:cNvPr id="12" name="文本框 11"/>
          <p:cNvSpPr txBox="1"/>
          <p:nvPr>
            <p:custDataLst>
              <p:tags r:id="rId11"/>
            </p:custDataLst>
          </p:nvPr>
        </p:nvSpPr>
        <p:spPr>
          <a:xfrm>
            <a:off x="5412105" y="2846705"/>
            <a:ext cx="828675"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sym typeface="+mn-ea"/>
              </a:rPr>
              <a:t>结构：</a:t>
            </a:r>
            <a:endParaRPr lang="zh-CN" altLang="en-US" sz="2000" b="1" dirty="0">
              <a:latin typeface="华文楷体" panose="02010600040101010101" pitchFamily="2" charset="-122"/>
              <a:ea typeface="华文楷体" panose="02010600040101010101" pitchFamily="2" charset="-122"/>
              <a:sym typeface="+mn-ea"/>
            </a:endParaRPr>
          </a:p>
        </p:txBody>
      </p:sp>
      <p:sp>
        <p:nvSpPr>
          <p:cNvPr id="2" name="文本框 1"/>
          <p:cNvSpPr txBox="1"/>
          <p:nvPr>
            <p:custDataLst>
              <p:tags r:id="rId12"/>
            </p:custDataLst>
          </p:nvPr>
        </p:nvSpPr>
        <p:spPr>
          <a:xfrm>
            <a:off x="7343775" y="599440"/>
            <a:ext cx="4669790" cy="553085"/>
          </a:xfrm>
          <a:prstGeom prst="rect">
            <a:avLst/>
          </a:prstGeom>
          <a:noFill/>
        </p:spPr>
        <p:txBody>
          <a:bodyPr wrap="square" rtlCol="0" anchor="t">
            <a:spAutoFit/>
          </a:bodyPr>
          <a:p>
            <a:r>
              <a:rPr lang="zh-CN" altLang="en-US" sz="1000"/>
              <a:t>LL（1）分析法中“1”的含义是在输入串中查看一个输入符号，其目的是（</a:t>
            </a:r>
            <a:r>
              <a:rPr lang="zh-CN" altLang="en-US" sz="1000">
                <a:solidFill>
                  <a:srgbClr val="FF0000"/>
                </a:solidFill>
              </a:rPr>
              <a:t>C</a:t>
            </a:r>
            <a:r>
              <a:rPr lang="zh-CN" altLang="en-US" sz="1000"/>
              <a:t>）。</a:t>
            </a:r>
            <a:endParaRPr lang="zh-CN" altLang="en-US" sz="1000"/>
          </a:p>
          <a:p>
            <a:r>
              <a:rPr lang="zh-CN" altLang="en-US" sz="1000"/>
              <a:t>A.确定最左推导                </a:t>
            </a:r>
            <a:r>
              <a:rPr lang="en-US" altLang="zh-CN" sz="1000"/>
              <a:t>                </a:t>
            </a:r>
            <a:r>
              <a:rPr lang="zh-CN" altLang="en-US" sz="1000"/>
              <a:t> B.确定句柄</a:t>
            </a:r>
            <a:endParaRPr lang="zh-CN" altLang="en-US" sz="1000"/>
          </a:p>
          <a:p>
            <a:r>
              <a:rPr lang="zh-CN" altLang="en-US" sz="1000"/>
              <a:t>C.确定使用哪一个产生式进行展开    D.确定是否推导</a:t>
            </a:r>
            <a:endParaRPr lang="zh-CN" altLang="en-US" sz="1000"/>
          </a:p>
        </p:txBody>
      </p:sp>
      <p:sp>
        <p:nvSpPr>
          <p:cNvPr id="6" name="文本框 5"/>
          <p:cNvSpPr txBox="1"/>
          <p:nvPr/>
        </p:nvSpPr>
        <p:spPr>
          <a:xfrm>
            <a:off x="8613775" y="5858510"/>
            <a:ext cx="6096000" cy="860425"/>
          </a:xfrm>
          <a:prstGeom prst="rect">
            <a:avLst/>
          </a:prstGeom>
          <a:noFill/>
        </p:spPr>
        <p:txBody>
          <a:bodyPr wrap="square" rtlCol="0" anchor="t">
            <a:spAutoFit/>
          </a:bodyPr>
          <a:p>
            <a:r>
              <a:rPr lang="zh-CN" altLang="en-US" sz="1000"/>
              <a:t>在编译过程中，如果遇到错误应该(</a:t>
            </a:r>
            <a:r>
              <a:rPr lang="zh-CN" altLang="en-US" sz="1000">
                <a:solidFill>
                  <a:srgbClr val="FF0000"/>
                </a:solidFill>
              </a:rPr>
              <a:t>C</a:t>
            </a:r>
            <a:r>
              <a:rPr lang="zh-CN" altLang="en-US" sz="1000"/>
              <a:t>)。</a:t>
            </a:r>
            <a:endParaRPr lang="zh-CN" altLang="en-US" sz="1000"/>
          </a:p>
          <a:p>
            <a:r>
              <a:rPr lang="zh-CN" altLang="en-US" sz="1000"/>
              <a:t>A.把错误理解成局部的错误</a:t>
            </a:r>
            <a:endParaRPr lang="zh-CN" altLang="en-US" sz="1000"/>
          </a:p>
          <a:p>
            <a:r>
              <a:rPr lang="zh-CN" altLang="en-US" sz="1000"/>
              <a:t>B.对错误在局部范围内进行纠正，继续向下分析</a:t>
            </a:r>
            <a:endParaRPr lang="zh-CN" altLang="en-US" sz="1000"/>
          </a:p>
          <a:p>
            <a:r>
              <a:rPr lang="zh-CN" altLang="en-US" sz="1000"/>
              <a:t>C.当发现错误时，跳过错误所在的语法单位继续分析下去</a:t>
            </a:r>
            <a:endParaRPr lang="zh-CN" altLang="en-US" sz="1000"/>
          </a:p>
          <a:p>
            <a:r>
              <a:rPr lang="zh-CN" altLang="en-US" sz="1000"/>
              <a:t>D.当发现错误时立即停止编译，待用户改正错误后再继续编译</a:t>
            </a:r>
            <a:endParaRPr lang="zh-CN" altLang="en-US" sz="1000"/>
          </a:p>
        </p:txBody>
      </p:sp>
    </p:spTree>
    <p:custDataLst>
      <p:tags r:id="rId1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0637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4.3.</a:t>
            </a:r>
            <a:r>
              <a:rPr lang="zh-CN" altLang="en-US" sz="2000" b="1" dirty="0">
                <a:latin typeface="华文楷体" panose="02010600040101010101" pitchFamily="2" charset="-122"/>
                <a:ea typeface="华文楷体" panose="02010600040101010101" pitchFamily="2" charset="-122"/>
              </a:rPr>
              <a:t>自底向上分析</a:t>
            </a:r>
            <a:endParaRPr lang="en-US" altLang="zh-CN" sz="2000" b="1" dirty="0">
              <a:latin typeface="华文楷体" panose="02010600040101010101" pitchFamily="2" charset="-122"/>
              <a:ea typeface="华文楷体" panose="02010600040101010101" pitchFamily="2" charset="-122"/>
            </a:endParaRPr>
          </a:p>
        </p:txBody>
      </p:sp>
      <p:sp>
        <p:nvSpPr>
          <p:cNvPr id="3" name="文本框 2"/>
          <p:cNvSpPr txBox="1"/>
          <p:nvPr/>
        </p:nvSpPr>
        <p:spPr>
          <a:xfrm>
            <a:off x="0" y="596265"/>
            <a:ext cx="6944360" cy="1918335"/>
          </a:xfrm>
          <a:prstGeom prst="rect">
            <a:avLst/>
          </a:prstGeom>
          <a:noFill/>
        </p:spPr>
        <p:txBody>
          <a:bodyPr wrap="square" rtlCol="0" anchor="t">
            <a:noAutofit/>
          </a:bodyPr>
          <a:p>
            <a:r>
              <a:rPr lang="zh-CN" altLang="en-US" b="1" dirty="0">
                <a:latin typeface="华文楷体" panose="02010600040101010101" pitchFamily="2" charset="-122"/>
                <a:ea typeface="华文楷体" panose="02010600040101010101" pitchFamily="2" charset="-122"/>
                <a:sym typeface="+mn-ea"/>
              </a:rPr>
              <a:t>可以看成是将输入串w</a:t>
            </a:r>
            <a:r>
              <a:rPr lang="zh-CN" altLang="en-US" b="1" dirty="0">
                <a:solidFill>
                  <a:srgbClr val="FF0000"/>
                </a:solidFill>
                <a:latin typeface="华文楷体" panose="02010600040101010101" pitchFamily="2" charset="-122"/>
                <a:ea typeface="华文楷体" panose="02010600040101010101" pitchFamily="2" charset="-122"/>
                <a:sym typeface="+mn-ea"/>
              </a:rPr>
              <a:t>归约</a:t>
            </a:r>
            <a:r>
              <a:rPr lang="zh-CN" altLang="en-US" b="1" dirty="0">
                <a:latin typeface="华文楷体" panose="02010600040101010101" pitchFamily="2" charset="-122"/>
                <a:ea typeface="华文楷体" panose="02010600040101010101" pitchFamily="2" charset="-122"/>
                <a:sym typeface="+mn-ea"/>
              </a:rPr>
              <a:t>为文法开始符号S的过程</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采用</a:t>
            </a:r>
            <a:r>
              <a:rPr lang="zh-CN" altLang="en-US" b="1" dirty="0">
                <a:solidFill>
                  <a:srgbClr val="FF0000"/>
                </a:solidFill>
                <a:latin typeface="华文楷体" panose="02010600040101010101" pitchFamily="2" charset="-122"/>
                <a:ea typeface="华文楷体" panose="02010600040101010101" pitchFamily="2" charset="-122"/>
                <a:sym typeface="+mn-ea"/>
              </a:rPr>
              <a:t>最左归约</a:t>
            </a:r>
            <a:r>
              <a:rPr lang="zh-CN" altLang="en-US" b="1" dirty="0">
                <a:latin typeface="华文楷体" panose="02010600040101010101" pitchFamily="2" charset="-122"/>
                <a:ea typeface="华文楷体" panose="02010600040101010101" pitchFamily="2" charset="-122"/>
                <a:sym typeface="+mn-ea"/>
              </a:rPr>
              <a:t>方式（相当于反向构造句子的</a:t>
            </a:r>
            <a:r>
              <a:rPr lang="zh-CN" altLang="en-US" b="1" dirty="0">
                <a:solidFill>
                  <a:srgbClr val="FF0000"/>
                </a:solidFill>
                <a:latin typeface="华文楷体" panose="02010600040101010101" pitchFamily="2" charset="-122"/>
                <a:ea typeface="华文楷体" panose="02010600040101010101" pitchFamily="2" charset="-122"/>
                <a:sym typeface="+mn-ea"/>
              </a:rPr>
              <a:t>最右推导</a:t>
            </a:r>
            <a:r>
              <a:rPr lang="zh-CN" altLang="en-US" b="1" dirty="0">
                <a:latin typeface="华文楷体" panose="02010600040101010101" pitchFamily="2" charset="-122"/>
                <a:ea typeface="华文楷体" panose="02010600040101010101" pitchFamily="2" charset="-122"/>
                <a:sym typeface="+mn-ea"/>
              </a:rPr>
              <a:t>）</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solidFill>
                  <a:srgbClr val="FF0000"/>
                </a:solidFill>
                <a:latin typeface="华文楷体" panose="02010600040101010101" pitchFamily="2" charset="-122"/>
                <a:ea typeface="华文楷体" panose="02010600040101010101" pitchFamily="2" charset="-122"/>
                <a:sym typeface="+mn-ea"/>
              </a:rPr>
              <a:t>通用框架</a:t>
            </a:r>
            <a:r>
              <a:rPr lang="zh-CN" altLang="en-US" b="1" dirty="0">
                <a:latin typeface="华文楷体" panose="02010600040101010101" pitchFamily="2" charset="-122"/>
                <a:ea typeface="华文楷体" panose="02010600040101010101" pitchFamily="2" charset="-122"/>
                <a:sym typeface="+mn-ea"/>
              </a:rPr>
              <a:t>：</a:t>
            </a:r>
            <a:r>
              <a:rPr lang="zh-CN" altLang="en-US" b="1" dirty="0">
                <a:solidFill>
                  <a:srgbClr val="FF0000"/>
                </a:solidFill>
                <a:latin typeface="华文楷体" panose="02010600040101010101" pitchFamily="2" charset="-122"/>
                <a:ea typeface="华文楷体" panose="02010600040101010101" pitchFamily="2" charset="-122"/>
                <a:sym typeface="+mn-ea"/>
              </a:rPr>
              <a:t>移入-归约</a:t>
            </a:r>
            <a:r>
              <a:rPr lang="zh-CN" altLang="en-US" b="1" dirty="0">
                <a:latin typeface="华文楷体" panose="02010600040101010101" pitchFamily="2" charset="-122"/>
                <a:ea typeface="华文楷体" panose="02010600040101010101" pitchFamily="2" charset="-122"/>
                <a:sym typeface="+mn-ea"/>
              </a:rPr>
              <a:t>分析：维持一个</a:t>
            </a:r>
            <a:r>
              <a:rPr lang="zh-CN" altLang="en-US" b="1" dirty="0">
                <a:solidFill>
                  <a:srgbClr val="FF0000"/>
                </a:solidFill>
                <a:latin typeface="华文楷体" panose="02010600040101010101" pitchFamily="2" charset="-122"/>
                <a:ea typeface="华文楷体" panose="02010600040101010101" pitchFamily="2" charset="-122"/>
                <a:sym typeface="+mn-ea"/>
              </a:rPr>
              <a:t>栈</a:t>
            </a:r>
            <a:r>
              <a:rPr lang="zh-CN" altLang="en-US" b="1" dirty="0">
                <a:latin typeface="华文楷体" panose="02010600040101010101" pitchFamily="2" charset="-122"/>
                <a:ea typeface="华文楷体" panose="02010600040101010101" pitchFamily="2" charset="-122"/>
                <a:sym typeface="+mn-ea"/>
              </a:rPr>
              <a:t>一个</a:t>
            </a:r>
            <a:r>
              <a:rPr lang="zh-CN" altLang="en-US" b="1" dirty="0">
                <a:solidFill>
                  <a:srgbClr val="FF0000"/>
                </a:solidFill>
                <a:latin typeface="华文楷体" panose="02010600040101010101" pitchFamily="2" charset="-122"/>
                <a:ea typeface="华文楷体" panose="02010600040101010101" pitchFamily="2" charset="-122"/>
                <a:sym typeface="+mn-ea"/>
              </a:rPr>
              <a:t>剩余输入</a:t>
            </a:r>
            <a:r>
              <a:rPr lang="zh-CN" altLang="en-US" b="1" dirty="0">
                <a:latin typeface="华文楷体" panose="02010600040101010101" pitchFamily="2" charset="-122"/>
                <a:ea typeface="华文楷体" panose="02010600040101010101" pitchFamily="2" charset="-122"/>
                <a:sym typeface="+mn-ea"/>
              </a:rPr>
              <a:t>的序列</a:t>
            </a:r>
            <a:endParaRPr lang="zh-CN" altLang="en-US"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sym typeface="+mn-ea"/>
              </a:rPr>
              <a:t>四种操作：移入、规约、接收、报错</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存在的问题：①归约-归约冲突②移入-规约冲突</a:t>
            </a:r>
            <a:endParaRPr lang="zh-CN" altLang="en-US" b="1" dirty="0">
              <a:latin typeface="华文楷体" panose="02010600040101010101" pitchFamily="2" charset="-122"/>
              <a:ea typeface="华文楷体" panose="02010600040101010101" pitchFamily="2" charset="-122"/>
              <a:sym typeface="+mn-ea"/>
            </a:endParaRPr>
          </a:p>
          <a:p>
            <a:r>
              <a:rPr lang="zh-CN" altLang="en-US" b="1" dirty="0">
                <a:latin typeface="华文楷体" panose="02010600040101010101" pitchFamily="2" charset="-122"/>
                <a:ea typeface="华文楷体" panose="02010600040101010101" pitchFamily="2" charset="-122"/>
                <a:sym typeface="+mn-ea"/>
              </a:rPr>
              <a:t>句柄：句型的</a:t>
            </a:r>
            <a:r>
              <a:rPr lang="zh-CN" altLang="en-US" b="1" dirty="0">
                <a:solidFill>
                  <a:srgbClr val="FF0000"/>
                </a:solidFill>
                <a:latin typeface="华文楷体" panose="02010600040101010101" pitchFamily="2" charset="-122"/>
                <a:ea typeface="华文楷体" panose="02010600040101010101" pitchFamily="2" charset="-122"/>
                <a:sym typeface="+mn-ea"/>
              </a:rPr>
              <a:t>最左直接短语</a:t>
            </a:r>
            <a:endParaRPr lang="zh-CN" altLang="en-US" b="1" dirty="0">
              <a:solidFill>
                <a:srgbClr val="FF0000"/>
              </a:solidFill>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8044815" y="102235"/>
            <a:ext cx="3967480" cy="2759710"/>
          </a:xfrm>
          <a:prstGeom prst="rect">
            <a:avLst/>
          </a:prstGeom>
        </p:spPr>
      </p:pic>
      <p:sp>
        <p:nvSpPr>
          <p:cNvPr id="8" name="矩形 7"/>
          <p:cNvSpPr/>
          <p:nvPr>
            <p:custDataLst>
              <p:tags r:id="rId4"/>
            </p:custDataLst>
          </p:nvPr>
        </p:nvSpPr>
        <p:spPr>
          <a:xfrm>
            <a:off x="687363" y="2542814"/>
            <a:ext cx="160528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4.4.</a:t>
            </a:r>
            <a:r>
              <a:rPr lang="en-US" altLang="zh-CN" sz="2000" b="1" dirty="0">
                <a:latin typeface="华文楷体" panose="02010600040101010101" pitchFamily="2" charset="-122"/>
                <a:ea typeface="华文楷体" panose="02010600040101010101" pitchFamily="2" charset="-122"/>
              </a:rPr>
              <a:t>LR</a:t>
            </a:r>
            <a:r>
              <a:rPr lang="zh-CN" altLang="en-US" sz="2000" b="1" dirty="0">
                <a:latin typeface="华文楷体" panose="02010600040101010101" pitchFamily="2" charset="-122"/>
                <a:ea typeface="华文楷体" panose="02010600040101010101" pitchFamily="2" charset="-122"/>
              </a:rPr>
              <a:t>分析</a:t>
            </a:r>
            <a:r>
              <a:rPr lang="zh-CN" altLang="en-US" sz="2000" b="1" dirty="0">
                <a:latin typeface="华文楷体" panose="02010600040101010101" pitchFamily="2" charset="-122"/>
                <a:ea typeface="华文楷体" panose="02010600040101010101" pitchFamily="2" charset="-122"/>
              </a:rPr>
              <a:t>法</a:t>
            </a:r>
            <a:endParaRPr lang="zh-CN" altLang="en-US" sz="2000" b="1" dirty="0">
              <a:latin typeface="华文楷体" panose="02010600040101010101" pitchFamily="2" charset="-122"/>
              <a:ea typeface="华文楷体" panose="02010600040101010101" pitchFamily="2" charset="-122"/>
            </a:endParaRPr>
          </a:p>
        </p:txBody>
      </p:sp>
      <p:sp>
        <p:nvSpPr>
          <p:cNvPr id="9" name="矩形 8"/>
          <p:cNvSpPr/>
          <p:nvPr>
            <p:custDataLst>
              <p:tags r:id="rId5"/>
            </p:custDataLst>
          </p:nvPr>
        </p:nvSpPr>
        <p:spPr>
          <a:xfrm>
            <a:off x="130468" y="3161304"/>
            <a:ext cx="6814185" cy="3415030"/>
          </a:xfrm>
          <a:prstGeom prst="rect">
            <a:avLst/>
          </a:prstGeom>
        </p:spPr>
        <p:txBody>
          <a:bodyPr wrap="none">
            <a:spAutoFit/>
          </a:bodyPr>
          <a:p>
            <a:pPr marL="0" indent="0" algn="l"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LR(k)分析：决定是否归约时，需要</a:t>
            </a:r>
            <a:r>
              <a:rPr lang="zh-CN" altLang="en-US" b="1" dirty="0">
                <a:solidFill>
                  <a:srgbClr val="FF0000"/>
                </a:solidFill>
                <a:latin typeface="华文楷体" panose="02010600040101010101" pitchFamily="2" charset="-122"/>
                <a:ea typeface="华文楷体" panose="02010600040101010101" pitchFamily="2" charset="-122"/>
                <a:sym typeface="+mn-ea"/>
              </a:rPr>
              <a:t>向前查看k个输入符号</a:t>
            </a:r>
            <a:r>
              <a:rPr lang="zh-CN" altLang="en-US" b="1" dirty="0">
                <a:latin typeface="华文楷体" panose="02010600040101010101" pitchFamily="2" charset="-122"/>
                <a:ea typeface="华文楷体" panose="02010600040101010101" pitchFamily="2" charset="-122"/>
                <a:sym typeface="+mn-ea"/>
              </a:rPr>
              <a:t>的LR分析</a:t>
            </a:r>
            <a:endParaRPr lang="zh-CN" altLang="en-US" b="1" dirty="0">
              <a:latin typeface="华文楷体" panose="02010600040101010101" pitchFamily="2" charset="-122"/>
              <a:ea typeface="华文楷体" panose="02010600040101010101" pitchFamily="2" charset="-122"/>
              <a:sym typeface="+mn-ea"/>
            </a:endParaRPr>
          </a:p>
          <a:p>
            <a:pPr marL="0" lvl="1" algn="l" fontAlgn="auto">
              <a:lnSpc>
                <a:spcPct val="100000"/>
              </a:lnSpc>
              <a:buClrTx/>
              <a:buSzTx/>
              <a:buNone/>
            </a:pPr>
            <a:r>
              <a:rPr lang="zh-CN" altLang="en-US" b="1" dirty="0">
                <a:solidFill>
                  <a:srgbClr val="FF0000"/>
                </a:solidFill>
                <a:latin typeface="华文楷体" panose="02010600040101010101" pitchFamily="2" charset="-122"/>
                <a:ea typeface="华文楷体" panose="02010600040101010101" pitchFamily="2" charset="-122"/>
                <a:sym typeface="+mn-ea"/>
              </a:rPr>
              <a:t>关键问题</a:t>
            </a:r>
            <a:r>
              <a:rPr lang="zh-CN" altLang="en-US" b="1" dirty="0">
                <a:latin typeface="华文楷体" panose="02010600040101010101" pitchFamily="2" charset="-122"/>
                <a:ea typeface="华文楷体" panose="02010600040101010101" pitchFamily="2" charset="-122"/>
                <a:sym typeface="+mn-ea"/>
              </a:rPr>
              <a:t>：如何正确地识别句柄</a:t>
            </a:r>
            <a:endParaRPr lang="zh-CN" altLang="en-US" b="1" dirty="0">
              <a:solidFill>
                <a:schemeClr val="tx1"/>
              </a:solidFill>
              <a:latin typeface="华文楷体" panose="02010600040101010101" pitchFamily="2" charset="-122"/>
              <a:ea typeface="华文楷体" panose="02010600040101010101" pitchFamily="2" charset="-122"/>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句柄是逐步形成的，用“</a:t>
            </a:r>
            <a:r>
              <a:rPr lang="zh-CN" altLang="en-US" b="1" dirty="0">
                <a:solidFill>
                  <a:srgbClr val="FF0000"/>
                </a:solidFill>
                <a:latin typeface="华文楷体" panose="02010600040101010101" pitchFamily="2" charset="-122"/>
                <a:ea typeface="华文楷体" panose="02010600040101010101" pitchFamily="2" charset="-122"/>
                <a:sym typeface="+mn-ea"/>
              </a:rPr>
              <a:t>状态</a:t>
            </a:r>
            <a:r>
              <a:rPr lang="zh-CN" altLang="en-US" b="1" dirty="0">
                <a:latin typeface="华文楷体" panose="02010600040101010101" pitchFamily="2" charset="-122"/>
                <a:ea typeface="华文楷体" panose="02010600040101010101" pitchFamily="2" charset="-122"/>
                <a:sym typeface="+mn-ea"/>
              </a:rPr>
              <a:t>”表示句柄识别的进展程度</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LR 分析器（自动机）的总体结构</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rPr>
              <a:t>工作过程，四种情况：</a:t>
            </a:r>
            <a:endParaRPr lang="zh-CN" altLang="en-US" b="1" dirty="0">
              <a:latin typeface="华文楷体" panose="02010600040101010101" pitchFamily="2" charset="-122"/>
              <a:ea typeface="华文楷体" panose="02010600040101010101" pitchFamily="2" charset="-122"/>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①ACTION[s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 sx</a:t>
            </a:r>
            <a:r>
              <a:rPr lang="zh-CN" altLang="en-US" b="1" dirty="0">
                <a:latin typeface="华文楷体" panose="02010600040101010101" pitchFamily="2" charset="-122"/>
                <a:ea typeface="华文楷体" panose="02010600040101010101" pitchFamily="2" charset="-122"/>
                <a:sym typeface="+mn-ea"/>
              </a:rPr>
              <a:t>：移入状态</a:t>
            </a:r>
            <a:r>
              <a:rPr kumimoji="1" lang="en-US" altLang="zh-CN" b="1">
                <a:solidFill>
                  <a:srgbClr val="000000"/>
                </a:solidFill>
                <a:latin typeface="Times New Roman" panose="02020603050405020304" pitchFamily="18" charset="0"/>
                <a:sym typeface="+mn-ea"/>
              </a:rPr>
              <a:t>a</a:t>
            </a:r>
            <a:r>
              <a:rPr kumimoji="1" lang="en-US" altLang="zh-CN" b="1" baseline="-25000">
                <a:solidFill>
                  <a:srgbClr val="000000"/>
                </a:solidFill>
                <a:latin typeface="Times New Roman" panose="02020603050405020304" pitchFamily="18" charset="0"/>
                <a:sym typeface="+mn-ea"/>
              </a:rPr>
              <a:t>i</a:t>
            </a:r>
            <a:r>
              <a:rPr lang="zh-CN" altLang="en-US" b="1" dirty="0">
                <a:latin typeface="华文楷体" panose="02010600040101010101" pitchFamily="2" charset="-122"/>
                <a:ea typeface="华文楷体" panose="02010600040101010101" pitchFamily="2" charset="-122"/>
                <a:sym typeface="+mn-ea"/>
              </a:rPr>
              <a:t>设置状态</a:t>
            </a:r>
            <a:r>
              <a:rPr kumimoji="1" lang="en-US" altLang="zh-CN" b="1">
                <a:solidFill>
                  <a:srgbClr val="000000"/>
                </a:solidFill>
                <a:latin typeface="Times New Roman" panose="02020603050405020304" pitchFamily="18" charset="0"/>
                <a:sym typeface="+mn-ea"/>
              </a:rPr>
              <a:t>x</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②ACTION[s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 rx</a:t>
            </a:r>
            <a:r>
              <a:rPr lang="zh-CN" altLang="en-US" b="1" dirty="0">
                <a:latin typeface="华文楷体" panose="02010600040101010101" pitchFamily="2" charset="-122"/>
                <a:ea typeface="华文楷体" panose="02010600040101010101" pitchFamily="2" charset="-122"/>
                <a:sym typeface="+mn-ea"/>
              </a:rPr>
              <a:t>：第x个产生式归约得到</a:t>
            </a:r>
            <a:r>
              <a:rPr kumimoji="1" lang="en-US" altLang="zh-CN" b="1">
                <a:solidFill>
                  <a:srgbClr val="000000"/>
                </a:solidFill>
                <a:latin typeface="Times New Roman" panose="02020603050405020304" pitchFamily="18" charset="0"/>
                <a:sym typeface="+mn-ea"/>
              </a:rPr>
              <a:t>A</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sym typeface="+mn-ea"/>
              </a:rPr>
              <a:t>    GOTO[s</a:t>
            </a:r>
            <a:r>
              <a:rPr kumimoji="1" lang="en-US" altLang="zh-CN" b="1" baseline="-25000">
                <a:solidFill>
                  <a:srgbClr val="000000"/>
                </a:solidFill>
                <a:latin typeface="Times New Roman" panose="02020603050405020304" pitchFamily="18" charset="0"/>
                <a:sym typeface="+mn-ea"/>
              </a:rPr>
              <a:t>m-k</a:t>
            </a:r>
            <a:r>
              <a:rPr kumimoji="1" lang="en-US" altLang="zh-CN" b="1">
                <a:solidFill>
                  <a:srgbClr val="000000"/>
                </a:solidFill>
                <a:latin typeface="Times New Roman" panose="02020603050405020304" pitchFamily="18" charset="0"/>
                <a:sym typeface="+mn-ea"/>
              </a:rPr>
              <a:t>, A]=y</a:t>
            </a:r>
            <a:r>
              <a:rPr lang="zh-CN" altLang="en-US" b="1" dirty="0">
                <a:latin typeface="华文楷体" panose="02010600040101010101" pitchFamily="2" charset="-122"/>
                <a:ea typeface="华文楷体" panose="02010600040101010101" pitchFamily="2" charset="-122"/>
                <a:sym typeface="+mn-ea"/>
              </a:rPr>
              <a:t>：给符号</a:t>
            </a:r>
            <a:r>
              <a:rPr kumimoji="1" lang="en-US" altLang="zh-CN" b="1">
                <a:solidFill>
                  <a:srgbClr val="000000"/>
                </a:solidFill>
                <a:latin typeface="Times New Roman" panose="02020603050405020304" pitchFamily="18" charset="0"/>
                <a:sym typeface="+mn-ea"/>
              </a:rPr>
              <a:t>A</a:t>
            </a:r>
            <a:r>
              <a:rPr lang="zh-CN" altLang="en-US" b="1" dirty="0">
                <a:latin typeface="华文楷体" panose="02010600040101010101" pitchFamily="2" charset="-122"/>
                <a:ea typeface="华文楷体" panose="02010600040101010101" pitchFamily="2" charset="-122"/>
                <a:sym typeface="+mn-ea"/>
              </a:rPr>
              <a:t>设置状态</a:t>
            </a:r>
            <a:r>
              <a:rPr kumimoji="1" lang="en-US" altLang="zh-CN" b="1">
                <a:solidFill>
                  <a:srgbClr val="000000"/>
                </a:solidFill>
                <a:latin typeface="Times New Roman" panose="02020603050405020304" pitchFamily="18" charset="0"/>
                <a:sym typeface="+mn-ea"/>
              </a:rPr>
              <a:t>y</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kumimoji="1" lang="en-US" altLang="zh-CN" b="1">
                <a:solidFill>
                  <a:srgbClr val="000000"/>
                </a:solidFill>
                <a:latin typeface="Times New Roman" panose="02020603050405020304" pitchFamily="18" charset="0"/>
              </a:rPr>
              <a:t>③</a:t>
            </a:r>
            <a:r>
              <a:rPr kumimoji="1" lang="en-US" altLang="zh-CN" b="1">
                <a:solidFill>
                  <a:srgbClr val="000000"/>
                </a:solidFill>
                <a:latin typeface="Times New Roman" panose="02020603050405020304" pitchFamily="18" charset="0"/>
                <a:sym typeface="+mn-ea"/>
              </a:rPr>
              <a:t>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]=acc</a:t>
            </a:r>
            <a:r>
              <a:rPr lang="zh-CN" altLang="en-US" b="1" dirty="0">
                <a:latin typeface="华文楷体" panose="02010600040101010101" pitchFamily="2" charset="-122"/>
                <a:ea typeface="华文楷体" panose="02010600040101010101" pitchFamily="2" charset="-122"/>
                <a:sym typeface="+mn-ea"/>
              </a:rPr>
              <a:t>：分析成功</a:t>
            </a:r>
            <a:endParaRPr kumimoji="1" lang="en-US" altLang="zh-CN" b="1">
              <a:solidFill>
                <a:srgbClr val="000000"/>
              </a:solidFill>
              <a:latin typeface="Times New Roman" panose="02020603050405020304" pitchFamily="18" charset="0"/>
            </a:endParaRPr>
          </a:p>
          <a:p>
            <a:pPr marL="0" algn="l" fontAlgn="auto">
              <a:lnSpc>
                <a:spcPct val="100000"/>
              </a:lnSpc>
              <a:buClrTx/>
              <a:buSzTx/>
              <a:buNone/>
            </a:pPr>
            <a:r>
              <a:rPr kumimoji="1" lang="en-US" altLang="zh-CN" b="1">
                <a:solidFill>
                  <a:srgbClr val="000000"/>
                </a:solidFill>
                <a:latin typeface="Times New Roman" panose="02020603050405020304" pitchFamily="18" charset="0"/>
              </a:rPr>
              <a:t>④</a:t>
            </a:r>
            <a:r>
              <a:rPr kumimoji="1" lang="en-US" altLang="zh-CN" b="1">
                <a:solidFill>
                  <a:srgbClr val="000000"/>
                </a:solidFill>
                <a:latin typeface="Times New Roman" panose="02020603050405020304" pitchFamily="18" charset="0"/>
                <a:sym typeface="+mn-ea"/>
              </a:rPr>
              <a:t>ACTION[s</a:t>
            </a:r>
            <a:r>
              <a:rPr kumimoji="1" lang="en-US" altLang="zh-CN" b="1" baseline="-25000">
                <a:solidFill>
                  <a:srgbClr val="000000"/>
                </a:solidFill>
                <a:latin typeface="Times New Roman" panose="02020603050405020304" pitchFamily="18" charset="0"/>
                <a:sym typeface="+mn-ea"/>
              </a:rPr>
              <a:t>m</a:t>
            </a:r>
            <a:r>
              <a:rPr kumimoji="1" lang="en-US" altLang="zh-CN" b="1">
                <a:solidFill>
                  <a:srgbClr val="000000"/>
                </a:solidFill>
                <a:latin typeface="Times New Roman" panose="02020603050405020304" pitchFamily="18" charset="0"/>
                <a:sym typeface="+mn-ea"/>
              </a:rPr>
              <a:t>, a</a:t>
            </a:r>
            <a:r>
              <a:rPr kumimoji="1" lang="en-US" altLang="zh-CN" b="1" baseline="-25000">
                <a:solidFill>
                  <a:srgbClr val="000000"/>
                </a:solidFill>
                <a:latin typeface="Times New Roman" panose="02020603050405020304" pitchFamily="18" charset="0"/>
                <a:sym typeface="+mn-ea"/>
              </a:rPr>
              <a:t>i</a:t>
            </a:r>
            <a:r>
              <a:rPr kumimoji="1" lang="en-US" altLang="zh-CN" b="1">
                <a:solidFill>
                  <a:srgbClr val="000000"/>
                </a:solidFill>
                <a:latin typeface="Times New Roman" panose="02020603050405020304" pitchFamily="18" charset="0"/>
                <a:sym typeface="+mn-ea"/>
              </a:rPr>
              <a:t>]=err</a:t>
            </a:r>
            <a:r>
              <a:rPr lang="zh-CN" altLang="en-US" b="1" dirty="0">
                <a:latin typeface="华文楷体" panose="02010600040101010101" pitchFamily="2" charset="-122"/>
                <a:ea typeface="华文楷体" panose="02010600040101010101" pitchFamily="2" charset="-122"/>
                <a:sym typeface="+mn-ea"/>
              </a:rPr>
              <a:t>：分析错误</a:t>
            </a:r>
            <a:endParaRPr kumimoji="1" lang="en-US" altLang="zh-CN" b="1">
              <a:solidFill>
                <a:srgbClr val="000000"/>
              </a:solidFill>
              <a:latin typeface="Times New Roman" panose="02020603050405020304" pitchFamily="18" charset="0"/>
              <a:sym typeface="+mn-ea"/>
            </a:endParaRPr>
          </a:p>
          <a:p>
            <a:pPr marL="0" algn="l" fontAlgn="auto">
              <a:lnSpc>
                <a:spcPct val="100000"/>
              </a:lnSpc>
              <a:buClrTx/>
              <a:buSzTx/>
              <a:buNone/>
            </a:pPr>
            <a:r>
              <a:rPr lang="zh-CN" altLang="en-US" b="1" dirty="0">
                <a:latin typeface="华文楷体" panose="02010600040101010101" pitchFamily="2" charset="-122"/>
                <a:ea typeface="华文楷体" panose="02010600040101010101" pitchFamily="2" charset="-122"/>
                <a:sym typeface="+mn-ea"/>
              </a:rPr>
              <a:t>如何构造给定文法的LR分析表：</a:t>
            </a:r>
            <a:endParaRPr lang="zh-CN" altLang="en-US" b="1" dirty="0">
              <a:latin typeface="华文楷体" panose="02010600040101010101" pitchFamily="2" charset="-122"/>
              <a:ea typeface="华文楷体" panose="02010600040101010101" pitchFamily="2" charset="-122"/>
              <a:sym typeface="+mn-ea"/>
            </a:endParaRPr>
          </a:p>
          <a:p>
            <a:pPr marL="0" algn="l" fontAlgn="auto">
              <a:lnSpc>
                <a:spcPct val="100000"/>
              </a:lnSpc>
              <a:buClrTx/>
              <a:buSzTx/>
              <a:buNone/>
            </a:pPr>
            <a:r>
              <a:rPr lang="en-US" altLang="zh-CN" b="1" dirty="0">
                <a:latin typeface="华文楷体" panose="02010600040101010101" pitchFamily="2" charset="-122"/>
                <a:ea typeface="华文楷体" panose="02010600040101010101" pitchFamily="2" charset="-122"/>
                <a:sym typeface="+mn-ea"/>
              </a:rPr>
              <a:t>LR(0)</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SLR</a:t>
            </a:r>
            <a:r>
              <a:rPr lang="zh-CN" altLang="en-US" b="1" dirty="0">
                <a:latin typeface="华文楷体" panose="02010600040101010101" pitchFamily="2" charset="-122"/>
                <a:ea typeface="华文楷体" panose="02010600040101010101" pitchFamily="2" charset="-122"/>
                <a:sym typeface="+mn-ea"/>
              </a:rPr>
              <a:t>分析，</a:t>
            </a:r>
            <a:r>
              <a:rPr lang="en-US" altLang="zh-CN" b="1" dirty="0">
                <a:latin typeface="华文楷体" panose="02010600040101010101" pitchFamily="2" charset="-122"/>
                <a:ea typeface="华文楷体" panose="02010600040101010101" pitchFamily="2" charset="-122"/>
                <a:sym typeface="+mn-ea"/>
              </a:rPr>
              <a:t>LR(1)</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LALR</a:t>
            </a:r>
            <a:r>
              <a:rPr lang="zh-CN" altLang="en-US" b="1" dirty="0">
                <a:latin typeface="华文楷体" panose="02010600040101010101" pitchFamily="2" charset="-122"/>
                <a:ea typeface="华文楷体" panose="02010600040101010101" pitchFamily="2" charset="-122"/>
                <a:sym typeface="+mn-ea"/>
              </a:rPr>
              <a:t>分析</a:t>
            </a:r>
            <a:endParaRPr lang="zh-CN" altLang="en-US"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2425065" y="2542540"/>
            <a:ext cx="5356860" cy="521970"/>
          </a:xfrm>
          <a:prstGeom prst="rect">
            <a:avLst/>
          </a:prstGeom>
          <a:noFill/>
        </p:spPr>
        <p:txBody>
          <a:bodyPr wrap="square" rtlCol="0" anchor="t">
            <a:spAutoFit/>
          </a:bodyPr>
          <a:p>
            <a:pPr marL="0" indent="0" algn="l" fontAlgn="auto">
              <a:lnSpc>
                <a:spcPct val="100000"/>
              </a:lnSpc>
              <a:buClrTx/>
              <a:buNone/>
            </a:pPr>
            <a:r>
              <a:rPr lang="zh-CN" altLang="en-US" sz="1400" b="1" dirty="0">
                <a:latin typeface="华文楷体" panose="02010600040101010101" pitchFamily="2" charset="-122"/>
                <a:ea typeface="华文楷体" panose="02010600040101010101" pitchFamily="2" charset="-122"/>
                <a:sym typeface="+mn-ea"/>
              </a:rPr>
              <a:t>LR文法是最大的、可以构造出相应移入-归约语法分析器的文法类</a:t>
            </a:r>
            <a:endParaRPr lang="zh-CN" altLang="en-US" sz="1400" b="1" dirty="0">
              <a:latin typeface="华文楷体" panose="02010600040101010101" pitchFamily="2" charset="-122"/>
              <a:ea typeface="华文楷体" panose="02010600040101010101" pitchFamily="2" charset="-122"/>
            </a:endParaRPr>
          </a:p>
          <a:p>
            <a:pPr marL="0" lvl="1" indent="0" algn="l" fontAlgn="auto">
              <a:lnSpc>
                <a:spcPct val="100000"/>
              </a:lnSpc>
              <a:buClrTx/>
              <a:buNone/>
            </a:pPr>
            <a:r>
              <a:rPr lang="zh-CN" altLang="en-US" sz="1400" b="1" dirty="0">
                <a:latin typeface="华文楷体" panose="02010600040101010101" pitchFamily="2" charset="-122"/>
                <a:ea typeface="华文楷体" panose="02010600040101010101" pitchFamily="2" charset="-122"/>
                <a:sym typeface="+mn-ea"/>
              </a:rPr>
              <a:t>L: 对输入进行从左到右的扫描；R: 反向构造出一个最右推导序列</a:t>
            </a:r>
            <a:endParaRPr lang="zh-CN" altLang="en-US" sz="1400" b="1" dirty="0">
              <a:latin typeface="华文楷体" panose="02010600040101010101" pitchFamily="2" charset="-122"/>
              <a:ea typeface="华文楷体" panose="02010600040101010101" pitchFamily="2" charset="-122"/>
              <a:sym typeface="+mn-ea"/>
            </a:endParaRPr>
          </a:p>
        </p:txBody>
      </p:sp>
      <p:pic>
        <p:nvPicPr>
          <p:cNvPr id="11" name="图片 10"/>
          <p:cNvPicPr>
            <a:picLocks noChangeAspect="1"/>
          </p:cNvPicPr>
          <p:nvPr>
            <p:custDataLst>
              <p:tags r:id="rId6"/>
            </p:custDataLst>
          </p:nvPr>
        </p:nvPicPr>
        <p:blipFill>
          <a:blip r:embed="rId7"/>
          <a:stretch>
            <a:fillRect/>
          </a:stretch>
        </p:blipFill>
        <p:spPr>
          <a:xfrm>
            <a:off x="8744585" y="5085715"/>
            <a:ext cx="3385820" cy="1662430"/>
          </a:xfrm>
          <a:prstGeom prst="rect">
            <a:avLst/>
          </a:prstGeom>
        </p:spPr>
      </p:pic>
      <p:pic>
        <p:nvPicPr>
          <p:cNvPr id="2" name="图片 1"/>
          <p:cNvPicPr>
            <a:picLocks noChangeAspect="1"/>
          </p:cNvPicPr>
          <p:nvPr>
            <p:custDataLst>
              <p:tags r:id="rId8"/>
            </p:custDataLst>
          </p:nvPr>
        </p:nvPicPr>
        <p:blipFill>
          <a:blip r:embed="rId9"/>
          <a:stretch>
            <a:fillRect/>
          </a:stretch>
        </p:blipFill>
        <p:spPr>
          <a:xfrm>
            <a:off x="6867525" y="180975"/>
            <a:ext cx="1162050" cy="588645"/>
          </a:xfrm>
          <a:prstGeom prst="rect">
            <a:avLst/>
          </a:prstGeom>
        </p:spPr>
      </p:pic>
      <p:pic>
        <p:nvPicPr>
          <p:cNvPr id="4" name="图片 3"/>
          <p:cNvPicPr>
            <a:picLocks noChangeAspect="1"/>
          </p:cNvPicPr>
          <p:nvPr>
            <p:custDataLst>
              <p:tags r:id="rId10"/>
            </p:custDataLst>
          </p:nvPr>
        </p:nvPicPr>
        <p:blipFill>
          <a:blip r:embed="rId11"/>
          <a:stretch>
            <a:fillRect/>
          </a:stretch>
        </p:blipFill>
        <p:spPr>
          <a:xfrm>
            <a:off x="9163685" y="3545205"/>
            <a:ext cx="2383790" cy="1380490"/>
          </a:xfrm>
          <a:prstGeom prst="rect">
            <a:avLst/>
          </a:prstGeom>
        </p:spPr>
      </p:pic>
      <p:sp>
        <p:nvSpPr>
          <p:cNvPr id="6" name="文本框 5"/>
          <p:cNvSpPr txBox="1"/>
          <p:nvPr/>
        </p:nvSpPr>
        <p:spPr>
          <a:xfrm>
            <a:off x="2750820" y="102235"/>
            <a:ext cx="4101465" cy="521970"/>
          </a:xfrm>
          <a:prstGeom prst="rect">
            <a:avLst/>
          </a:prstGeom>
          <a:noFill/>
        </p:spPr>
        <p:txBody>
          <a:bodyPr wrap="square" rtlCol="0" anchor="t">
            <a:spAutoFit/>
          </a:bodyPr>
          <a:p>
            <a:r>
              <a:rPr lang="zh-CN" altLang="en-US" sz="1400" b="1" dirty="0">
                <a:latin typeface="华文楷体" panose="02010600040101010101" pitchFamily="2" charset="-122"/>
                <a:ea typeface="华文楷体" panose="02010600040101010101" pitchFamily="2" charset="-122"/>
                <a:sym typeface="+mn-ea"/>
              </a:rPr>
              <a:t>子树中最左边的那棵只有父子两代的子树的所有叶结点自左至右排列起来，就是该句型的句柄</a:t>
            </a:r>
            <a:r>
              <a:rPr lang="en-US" altLang="zh-CN" sz="1400" b="1" dirty="0">
                <a:latin typeface="华文楷体" panose="02010600040101010101" pitchFamily="2" charset="-122"/>
                <a:ea typeface="华文楷体" panose="02010600040101010101" pitchFamily="2" charset="-122"/>
                <a:sym typeface="+mn-ea"/>
              </a:rPr>
              <a:t>(</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en-US" altLang="zh-CN" sz="1400" b="1" dirty="0">
                <a:latin typeface="华文楷体" panose="02010600040101010101" pitchFamily="2" charset="-122"/>
                <a:ea typeface="华文楷体" panose="02010600040101010101" pitchFamily="2" charset="-122"/>
                <a:sym typeface="+mn-ea"/>
              </a:rPr>
              <a:t>)</a:t>
            </a:r>
            <a:endParaRPr lang="zh-CN" altLang="en-US" sz="14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12"/>
            </p:custDataLst>
          </p:nvPr>
        </p:nvPicPr>
        <p:blipFill>
          <a:blip r:embed="rId13"/>
          <a:stretch>
            <a:fillRect/>
          </a:stretch>
        </p:blipFill>
        <p:spPr>
          <a:xfrm>
            <a:off x="5834380" y="4507230"/>
            <a:ext cx="2703195" cy="2258695"/>
          </a:xfrm>
          <a:prstGeom prst="rect">
            <a:avLst/>
          </a:prstGeom>
        </p:spPr>
      </p:pic>
      <p:pic>
        <p:nvPicPr>
          <p:cNvPr id="15" name="图片 14"/>
          <p:cNvPicPr>
            <a:picLocks noChangeAspect="1"/>
          </p:cNvPicPr>
          <p:nvPr>
            <p:custDataLst>
              <p:tags r:id="rId14"/>
            </p:custDataLst>
          </p:nvPr>
        </p:nvPicPr>
        <p:blipFill>
          <a:blip r:embed="rId15"/>
          <a:stretch>
            <a:fillRect/>
          </a:stretch>
        </p:blipFill>
        <p:spPr>
          <a:xfrm>
            <a:off x="5890260" y="4026535"/>
            <a:ext cx="2591435" cy="480695"/>
          </a:xfrm>
          <a:prstGeom prst="rect">
            <a:avLst/>
          </a:prstGeom>
        </p:spPr>
      </p:pic>
      <p:sp>
        <p:nvSpPr>
          <p:cNvPr id="17" name="文本框 16"/>
          <p:cNvSpPr txBox="1"/>
          <p:nvPr/>
        </p:nvSpPr>
        <p:spPr>
          <a:xfrm>
            <a:off x="7914640" y="2921000"/>
            <a:ext cx="4368800" cy="565150"/>
          </a:xfrm>
          <a:prstGeom prst="rect">
            <a:avLst/>
          </a:prstGeom>
          <a:noFill/>
        </p:spPr>
        <p:txBody>
          <a:bodyPr wrap="square" rtlCol="0" anchor="t">
            <a:noAutofit/>
          </a:bodyPr>
          <a:p>
            <a:pPr marL="0" lvl="1" algn="l">
              <a:buClrTx/>
              <a:buSzTx/>
              <a:buFontTx/>
              <a:buNone/>
            </a:pPr>
            <a:r>
              <a:rPr lang="en-US" altLang="zh-CN" sz="1400" b="1" dirty="0">
                <a:latin typeface="华文楷体" panose="02010600040101010101" pitchFamily="2" charset="-122"/>
                <a:ea typeface="华文楷体" panose="02010600040101010101" pitchFamily="2" charset="-122"/>
                <a:sym typeface="+mn-ea"/>
              </a:rPr>
              <a:t>分析栈中内容 + 剩余输入符号 = 规范句型</a:t>
            </a:r>
            <a:endParaRPr lang="en-US" altLang="zh-CN" sz="1400" b="1" dirty="0">
              <a:latin typeface="华文楷体" panose="02010600040101010101" pitchFamily="2" charset="-122"/>
              <a:ea typeface="华文楷体" panose="02010600040101010101" pitchFamily="2" charset="-122"/>
            </a:endParaRPr>
          </a:p>
          <a:p>
            <a:pPr marL="0" lvl="1" algn="l" eaLnBrk="1" hangingPunct="1">
              <a:lnSpc>
                <a:spcPct val="100000"/>
              </a:lnSpc>
              <a:buClrTx/>
              <a:buSzTx/>
              <a:buNone/>
            </a:pPr>
            <a:r>
              <a:rPr lang="en-US" altLang="zh-CN" sz="1400" b="1" dirty="0">
                <a:latin typeface="华文楷体" panose="02010600040101010101" pitchFamily="2" charset="-122"/>
                <a:ea typeface="华文楷体" panose="02010600040101010101" pitchFamily="2" charset="-122"/>
                <a:sym typeface="+mn-ea"/>
              </a:rPr>
              <a:t>规范句型的活前缀：不含句柄右侧任意符号的规范句型的</a:t>
            </a:r>
            <a:r>
              <a:rPr lang="zh-CN" altLang="en-US" sz="1400" b="1" dirty="0">
                <a:latin typeface="华文楷体" panose="02010600040101010101" pitchFamily="2" charset="-122"/>
                <a:ea typeface="华文楷体" panose="02010600040101010101" pitchFamily="2" charset="-122"/>
                <a:sym typeface="+mn-ea"/>
              </a:rPr>
              <a:t>前</a:t>
            </a:r>
            <a:r>
              <a:rPr lang="en-US" altLang="zh-CN" sz="1400" b="1" dirty="0">
                <a:latin typeface="华文楷体" panose="02010600040101010101" pitchFamily="2" charset="-122"/>
                <a:ea typeface="华文楷体" panose="02010600040101010101" pitchFamily="2" charset="-122"/>
                <a:sym typeface="+mn-ea"/>
              </a:rPr>
              <a:t>缀</a:t>
            </a:r>
            <a:endParaRPr lang="en-US" altLang="zh-CN" sz="14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5012055" y="1457960"/>
            <a:ext cx="3115945" cy="1168400"/>
          </a:xfrm>
          <a:prstGeom prst="rect">
            <a:avLst/>
          </a:prstGeom>
          <a:noFill/>
        </p:spPr>
        <p:txBody>
          <a:bodyPr wrap="square" rtlCol="0" anchor="t">
            <a:spAutoFit/>
          </a:bodyPr>
          <a:p>
            <a:r>
              <a:rPr lang="zh-CN" altLang="en-US" sz="1000"/>
              <a:t>在自底向上的语法分析方法中，分析的关键是(</a:t>
            </a:r>
            <a:r>
              <a:rPr lang="zh-CN" altLang="en-US" sz="1000">
                <a:solidFill>
                  <a:srgbClr val="FF0000"/>
                </a:solidFill>
              </a:rPr>
              <a:t>A</a:t>
            </a:r>
            <a:r>
              <a:rPr lang="zh-CN" altLang="en-US" sz="1000"/>
              <a:t>)。</a:t>
            </a:r>
            <a:endParaRPr lang="zh-CN" altLang="en-US" sz="1000"/>
          </a:p>
          <a:p>
            <a:r>
              <a:rPr lang="zh-CN" altLang="en-US" sz="1000"/>
              <a:t>A.寻找句柄  B.寻找句型    </a:t>
            </a:r>
            <a:endParaRPr lang="zh-CN" altLang="en-US" sz="1000"/>
          </a:p>
          <a:p>
            <a:r>
              <a:rPr lang="zh-CN" altLang="en-US" sz="1000"/>
              <a:t>C.消除递归  D.选择候选式</a:t>
            </a:r>
            <a:endParaRPr lang="zh-CN" altLang="en-US" sz="1000"/>
          </a:p>
          <a:p>
            <a:endParaRPr lang="zh-CN" altLang="en-US" sz="1000"/>
          </a:p>
          <a:p>
            <a:r>
              <a:rPr lang="zh-CN" altLang="en-US" sz="1000"/>
              <a:t>在自顶向下的语法分析方法中，分析的关键是(</a:t>
            </a:r>
            <a:r>
              <a:rPr lang="zh-CN" altLang="en-US" sz="1000">
                <a:solidFill>
                  <a:srgbClr val="FF0000"/>
                </a:solidFill>
              </a:rPr>
              <a:t>D</a:t>
            </a:r>
            <a:r>
              <a:rPr lang="zh-CN" altLang="en-US" sz="1000"/>
              <a:t>)。</a:t>
            </a:r>
            <a:endParaRPr lang="zh-CN" altLang="en-US" sz="1000"/>
          </a:p>
          <a:p>
            <a:r>
              <a:rPr lang="zh-CN" altLang="en-US" sz="1000"/>
              <a:t>A.寻找句柄    B.寻找句型</a:t>
            </a:r>
            <a:endParaRPr lang="zh-CN" altLang="en-US" sz="1000"/>
          </a:p>
          <a:p>
            <a:r>
              <a:rPr lang="zh-CN" altLang="en-US" sz="1000"/>
              <a:t>C.消除递归    D.选择候选式</a:t>
            </a:r>
            <a:endParaRPr lang="zh-CN" altLang="en-US" sz="1000"/>
          </a:p>
        </p:txBody>
      </p:sp>
      <p:sp>
        <p:nvSpPr>
          <p:cNvPr id="14" name="文本框 13"/>
          <p:cNvSpPr txBox="1"/>
          <p:nvPr/>
        </p:nvSpPr>
        <p:spPr>
          <a:xfrm>
            <a:off x="3941445" y="5409565"/>
            <a:ext cx="1948815" cy="1476375"/>
          </a:xfrm>
          <a:prstGeom prst="rect">
            <a:avLst/>
          </a:prstGeom>
          <a:noFill/>
        </p:spPr>
        <p:txBody>
          <a:bodyPr wrap="square" rtlCol="0" anchor="t">
            <a:spAutoFit/>
          </a:bodyPr>
          <a:p>
            <a:r>
              <a:rPr lang="zh-CN" altLang="en-US" sz="1000"/>
              <a:t>下列动作中，不是自下而上分析动作的是(</a:t>
            </a:r>
            <a:r>
              <a:rPr lang="zh-CN" altLang="en-US" sz="1000">
                <a:solidFill>
                  <a:srgbClr val="FF0000"/>
                </a:solidFill>
              </a:rPr>
              <a:t>B</a:t>
            </a:r>
            <a:r>
              <a:rPr lang="zh-CN" altLang="en-US" sz="1000"/>
              <a:t>)。</a:t>
            </a:r>
            <a:endParaRPr lang="zh-CN" altLang="en-US" sz="1000"/>
          </a:p>
          <a:p>
            <a:r>
              <a:rPr lang="zh-CN" altLang="en-US" sz="1000"/>
              <a:t>A.移进   B.展开  </a:t>
            </a:r>
            <a:endParaRPr lang="zh-CN" altLang="en-US" sz="1000"/>
          </a:p>
          <a:p>
            <a:r>
              <a:rPr lang="zh-CN" altLang="en-US" sz="1000"/>
              <a:t>C.接受   D.报错</a:t>
            </a:r>
            <a:endParaRPr lang="zh-CN" altLang="en-US" sz="1000"/>
          </a:p>
          <a:p>
            <a:endParaRPr lang="zh-CN" altLang="en-US" sz="1000"/>
          </a:p>
          <a:p>
            <a:r>
              <a:rPr lang="zh-CN" altLang="en-US" sz="1000"/>
              <a:t>下列动作中，不是自上而下分析动作的是(</a:t>
            </a:r>
            <a:r>
              <a:rPr lang="zh-CN" altLang="en-US" sz="1000">
                <a:solidFill>
                  <a:srgbClr val="FF0000"/>
                </a:solidFill>
              </a:rPr>
              <a:t>C</a:t>
            </a:r>
            <a:r>
              <a:rPr lang="zh-CN" altLang="en-US" sz="1000"/>
              <a:t>)。</a:t>
            </a:r>
            <a:endParaRPr lang="zh-CN" altLang="en-US" sz="1000"/>
          </a:p>
          <a:p>
            <a:r>
              <a:rPr lang="zh-CN" altLang="en-US" sz="1000"/>
              <a:t>A.匹配   B.展开 </a:t>
            </a:r>
            <a:endParaRPr lang="zh-CN" altLang="en-US" sz="1000"/>
          </a:p>
          <a:p>
            <a:r>
              <a:rPr lang="zh-CN" altLang="en-US" sz="1000"/>
              <a:t>C.移进   D.报错</a:t>
            </a:r>
            <a:endParaRPr lang="zh-CN" altLang="en-US" sz="1000"/>
          </a:p>
        </p:txBody>
      </p:sp>
      <p:sp>
        <p:nvSpPr>
          <p:cNvPr id="16" name="文本框 15"/>
          <p:cNvSpPr txBox="1"/>
          <p:nvPr/>
        </p:nvSpPr>
        <p:spPr>
          <a:xfrm>
            <a:off x="2835910" y="1989455"/>
            <a:ext cx="2329815" cy="553085"/>
          </a:xfrm>
          <a:prstGeom prst="rect">
            <a:avLst/>
          </a:prstGeom>
          <a:noFill/>
        </p:spPr>
        <p:txBody>
          <a:bodyPr wrap="square" rtlCol="0" anchor="t">
            <a:spAutoFit/>
          </a:bodyPr>
          <a:p>
            <a:r>
              <a:rPr lang="zh-CN" altLang="en-US" sz="1000">
                <a:sym typeface="+mn-ea"/>
              </a:rPr>
              <a:t>在规范归约中，用(</a:t>
            </a:r>
            <a:r>
              <a:rPr lang="zh-CN" altLang="en-US" sz="1000">
                <a:solidFill>
                  <a:srgbClr val="FF0000"/>
                </a:solidFill>
                <a:sym typeface="+mn-ea"/>
              </a:rPr>
              <a:t>B</a:t>
            </a:r>
            <a:r>
              <a:rPr lang="zh-CN" altLang="en-US" sz="1000">
                <a:sym typeface="+mn-ea"/>
              </a:rPr>
              <a:t>)来刻画可归约串。</a:t>
            </a:r>
            <a:endParaRPr lang="zh-CN" altLang="en-US" sz="1000"/>
          </a:p>
          <a:p>
            <a:r>
              <a:rPr lang="zh-CN" altLang="en-US" sz="1000">
                <a:sym typeface="+mn-ea"/>
              </a:rPr>
              <a:t>A.直接短语     B.句柄</a:t>
            </a:r>
            <a:endParaRPr lang="zh-CN" altLang="en-US" sz="1000"/>
          </a:p>
          <a:p>
            <a:r>
              <a:rPr lang="zh-CN" altLang="en-US" sz="1000">
                <a:sym typeface="+mn-ea"/>
              </a:rPr>
              <a:t>C.最左素短语  D.素短语</a:t>
            </a:r>
            <a:endParaRPr lang="zh-CN" altLang="en-US" sz="1000">
              <a:sym typeface="+mn-ea"/>
            </a:endParaRPr>
          </a:p>
        </p:txBody>
      </p:sp>
    </p:spTree>
    <p:custDataLst>
      <p:tags r:id="rId1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4.4.1.</a:t>
            </a:r>
            <a:r>
              <a:rPr lang="en-US" altLang="zh-CN" sz="2000" b="1" dirty="0">
                <a:latin typeface="华文楷体" panose="02010600040101010101" pitchFamily="2" charset="-122"/>
                <a:ea typeface="华文楷体" panose="02010600040101010101" pitchFamily="2" charset="-122"/>
              </a:rPr>
              <a:t>LR(0)</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nvSpPr>
        <p:spPr>
          <a:xfrm>
            <a:off x="561975" y="690880"/>
            <a:ext cx="10872470" cy="2390140"/>
          </a:xfrm>
          <a:prstGeom prst="rect">
            <a:avLst/>
          </a:prstGeom>
        </p:spPr>
        <p:txBody>
          <a:bodyPr wrap="square">
            <a:spAutoFit/>
          </a:bodyPr>
          <a:p>
            <a:pPr marL="0" lvl="1" algn="l">
              <a:spcBef>
                <a:spcPct val="30000"/>
              </a:spcBef>
            </a:pPr>
            <a:r>
              <a:rPr lang="en-US" altLang="zh-CN" b="1" dirty="0">
                <a:solidFill>
                  <a:srgbClr val="FF0000"/>
                </a:solidFill>
                <a:latin typeface="华文楷体" panose="02010600040101010101" pitchFamily="2" charset="-122"/>
                <a:ea typeface="华文楷体" panose="02010600040101010101" pitchFamily="2" charset="-122"/>
              </a:rPr>
              <a:t>L</a:t>
            </a:r>
            <a:r>
              <a:rPr lang="en-US" altLang="zh-CN" b="1" dirty="0">
                <a:solidFill>
                  <a:srgbClr val="FF0000"/>
                </a:solidFill>
                <a:latin typeface="华文楷体" panose="02010600040101010101" pitchFamily="2" charset="-122"/>
                <a:ea typeface="华文楷体" panose="02010600040101010101" pitchFamily="2" charset="-122"/>
                <a:sym typeface="+mn-ea"/>
              </a:rPr>
              <a:t>R(0)项目</a:t>
            </a:r>
            <a:r>
              <a:rPr lang="en-US" altLang="zh-CN" b="1" dirty="0">
                <a:latin typeface="华文楷体" panose="02010600040101010101" pitchFamily="2" charset="-122"/>
                <a:ea typeface="华文楷体" panose="02010600040101010101" pitchFamily="2" charset="-122"/>
                <a:sym typeface="+mn-ea"/>
              </a:rPr>
              <a:t>（简称为项目）</a:t>
            </a:r>
            <a:r>
              <a:rPr lang="zh-CN" altLang="en-US" b="1" dirty="0">
                <a:latin typeface="华文楷体" panose="02010600040101010101" pitchFamily="2" charset="-122"/>
                <a:ea typeface="华文楷体" panose="02010600040101010101" pitchFamily="2" charset="-122"/>
                <a:sym typeface="+mn-ea"/>
              </a:rPr>
              <a:t>：</a:t>
            </a:r>
            <a:r>
              <a:rPr lang="en-US" altLang="zh-CN" b="1" i="1">
                <a:ea typeface="楷体_GB2312"/>
                <a:cs typeface="Times New Roman" panose="02020603050405020304" pitchFamily="18" charset="0"/>
                <a:sym typeface="+mn-ea"/>
              </a:rPr>
              <a:t>A</a:t>
            </a:r>
            <a:r>
              <a:rPr lang="en-US" altLang="zh-CN" b="1">
                <a:ea typeface="楷体_GB2312"/>
                <a:cs typeface="Times New Roman" panose="02020603050405020304" pitchFamily="18" charset="0"/>
                <a:sym typeface="+mn-ea"/>
              </a:rPr>
              <a:t>→ </a:t>
            </a:r>
            <a:r>
              <a:rPr lang="en-US" altLang="zh-CN" b="1" i="1">
                <a:ea typeface="楷体_GB2312"/>
                <a:cs typeface="Times New Roman" panose="02020603050405020304" pitchFamily="18" charset="0"/>
                <a:sym typeface="+mn-ea"/>
              </a:rPr>
              <a:t>α</a:t>
            </a:r>
            <a:r>
              <a:rPr lang="en-US" altLang="zh-CN" b="1" baseline="-25000">
                <a:ea typeface="楷体_GB2312"/>
                <a:cs typeface="Times New Roman" panose="02020603050405020304" pitchFamily="18" charset="0"/>
                <a:sym typeface="+mn-ea"/>
              </a:rPr>
              <a:t>1</a:t>
            </a:r>
            <a:r>
              <a:rPr lang="en-US" altLang="zh-CN" b="1">
                <a:sym typeface="+mn-ea"/>
              </a:rPr>
              <a:t>·</a:t>
            </a:r>
            <a:r>
              <a:rPr lang="en-US" altLang="zh-CN" b="1" i="1">
                <a:ea typeface="楷体_GB2312"/>
                <a:cs typeface="楷体_GB2312"/>
                <a:sym typeface="+mn-ea"/>
              </a:rPr>
              <a:t>α</a:t>
            </a:r>
            <a:r>
              <a:rPr lang="en-US" altLang="zh-CN" b="1" baseline="-25000">
                <a:ea typeface="楷体_GB2312"/>
                <a:cs typeface="楷体_GB2312"/>
                <a:sym typeface="+mn-ea"/>
              </a:rPr>
              <a:t>2</a:t>
            </a:r>
            <a:endParaRPr lang="en-US" altLang="zh-CN" b="1" baseline="-25000">
              <a:ea typeface="楷体_GB2312"/>
              <a:cs typeface="楷体_GB2312"/>
              <a:sym typeface="+mn-ea"/>
            </a:endParaRPr>
          </a:p>
          <a:p>
            <a:pPr marL="0" lvl="1" algn="l">
              <a:spcBef>
                <a:spcPct val="30000"/>
              </a:spcBef>
            </a:pPr>
            <a:r>
              <a:rPr lang="zh-CN" altLang="en-US" b="1" dirty="0">
                <a:solidFill>
                  <a:srgbClr val="FF0000"/>
                </a:solidFill>
                <a:latin typeface="华文楷体" panose="02010600040101010101" pitchFamily="2" charset="-122"/>
                <a:ea typeface="华文楷体" panose="02010600040101010101" pitchFamily="2" charset="-122"/>
              </a:rPr>
              <a:t>初始项目</a:t>
            </a:r>
            <a:r>
              <a:rPr lang="zh-CN" altLang="en-US" b="1" dirty="0">
                <a:latin typeface="华文楷体" panose="02010600040101010101" pitchFamily="2" charset="-122"/>
                <a:ea typeface="华文楷体" panose="02010600040101010101" pitchFamily="2" charset="-122"/>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latin typeface="Times New Roman" panose="02020603050405020304" pitchFamily="18" charset="0"/>
                <a:ea typeface="楷体_GB2312"/>
                <a:cs typeface="Times New Roman" panose="02020603050405020304" pitchFamily="18" charset="0"/>
                <a:sym typeface="+mn-ea"/>
              </a:rPr>
              <a:t>→</a:t>
            </a:r>
            <a:r>
              <a:rPr lang="en-US" altLang="zh-CN"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zh-CN" altLang="en-US" b="1" dirty="0">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接收项目</a:t>
            </a:r>
            <a:r>
              <a:rPr lang="zh-CN" altLang="en-US" b="1" dirty="0">
                <a:latin typeface="华文楷体" panose="02010600040101010101" pitchFamily="2" charset="-122"/>
                <a:ea typeface="华文楷体" panose="02010600040101010101" pitchFamily="2" charset="-122"/>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latin typeface="Times New Roman" panose="02020603050405020304" pitchFamily="18" charset="0"/>
                <a:ea typeface="楷体_GB2312"/>
                <a:cs typeface="Times New Roman" panose="02020603050405020304" pitchFamily="18" charset="0"/>
                <a:sym typeface="+mn-ea"/>
              </a:rPr>
              <a:t>→</a:t>
            </a:r>
            <a:r>
              <a:rPr lang="en-US" altLang="zh-CN" b="1" i="1">
                <a:latin typeface="Times New Roman" panose="02020603050405020304" pitchFamily="18" charset="0"/>
                <a:ea typeface="楷体_GB2312"/>
                <a:cs typeface="Times New Roman" panose="02020603050405020304" pitchFamily="18" charset="0"/>
                <a:sym typeface="+mn-ea"/>
              </a:rPr>
              <a:t>S</a:t>
            </a:r>
            <a:r>
              <a:rPr lang="en-US" altLang="zh-CN" b="1">
                <a:solidFill>
                  <a:srgbClr val="FF0000"/>
                </a:solidFill>
                <a:latin typeface="Times New Roman" panose="02020603050405020304" pitchFamily="18" charset="0"/>
                <a:ea typeface="华文楷体" panose="02010600040101010101" pitchFamily="2" charset="-122"/>
                <a:sym typeface="+mn-ea"/>
              </a:rPr>
              <a:t>·</a:t>
            </a:r>
            <a:r>
              <a:rPr lang="en-US" altLang="zh-CN" b="1">
                <a:latin typeface="Times New Roman" panose="02020603050405020304" pitchFamily="18" charset="0"/>
                <a:ea typeface="楷体_GB2312"/>
                <a:cs typeface="楷体_GB2312"/>
                <a:sym typeface="+mn-ea"/>
              </a:rPr>
              <a:t> </a:t>
            </a:r>
            <a:endParaRPr lang="en-US" altLang="zh-CN" b="1">
              <a:latin typeface="Times New Roman" panose="02020603050405020304" pitchFamily="18" charset="0"/>
              <a:ea typeface="楷体_GB2312"/>
              <a:cs typeface="楷体_GB231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移进项目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终结符</a:t>
            </a:r>
            <a:r>
              <a:rPr lang="zh-CN" altLang="en-US" b="1" dirty="0">
                <a:latin typeface="华文楷体" panose="02010600040101010101" pitchFamily="2" charset="-122"/>
                <a:ea typeface="华文楷体" panose="02010600040101010101" pitchFamily="2" charset="-122"/>
                <a:sym typeface="+mn-ea"/>
              </a:rPr>
              <a:t>的项目称为移进项目</a:t>
            </a:r>
            <a:endParaRPr lang="zh-CN" altLang="en-US"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待约项目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非终结符</a:t>
            </a:r>
            <a:r>
              <a:rPr lang="zh-CN" altLang="en-US" b="1" dirty="0">
                <a:latin typeface="华文楷体" panose="02010600040101010101" pitchFamily="2" charset="-122"/>
                <a:ea typeface="华文楷体" panose="02010600040101010101" pitchFamily="2" charset="-122"/>
                <a:sym typeface="+mn-ea"/>
              </a:rPr>
              <a:t>的项目，称为待约项目。</a:t>
            </a:r>
            <a:endParaRPr lang="zh-CN" altLang="en-US"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dirty="0">
                <a:solidFill>
                  <a:srgbClr val="FF0000"/>
                </a:solidFill>
                <a:latin typeface="华文楷体" panose="02010600040101010101" pitchFamily="2" charset="-122"/>
                <a:ea typeface="华文楷体" panose="02010600040101010101" pitchFamily="2" charset="-122"/>
                <a:sym typeface="+mn-ea"/>
              </a:rPr>
              <a:t>归约项目</a:t>
            </a:r>
            <a:r>
              <a:rPr lang="zh-CN" altLang="en-US" b="1" dirty="0">
                <a:latin typeface="华文楷体" panose="02010600040101010101" pitchFamily="2" charset="-122"/>
                <a:ea typeface="华文楷体" panose="02010600040101010101" pitchFamily="2" charset="-122"/>
                <a:sym typeface="+mn-ea"/>
              </a:rPr>
              <a:t>：后继符号为</a:t>
            </a:r>
            <a:r>
              <a:rPr lang="zh-CN" altLang="en-US" b="1" dirty="0">
                <a:solidFill>
                  <a:srgbClr val="FF0000"/>
                </a:solidFill>
                <a:latin typeface="华文楷体" panose="02010600040101010101" pitchFamily="2" charset="-122"/>
                <a:ea typeface="华文楷体" panose="02010600040101010101" pitchFamily="2" charset="-122"/>
                <a:sym typeface="+mn-ea"/>
              </a:rPr>
              <a:t>空</a:t>
            </a:r>
            <a:r>
              <a:rPr lang="zh-CN" altLang="en-US" b="1" dirty="0">
                <a:latin typeface="华文楷体" panose="02010600040101010101" pitchFamily="2" charset="-122"/>
                <a:ea typeface="华文楷体" panose="02010600040101010101" pitchFamily="2" charset="-122"/>
                <a:sym typeface="+mn-ea"/>
              </a:rPr>
              <a:t>的项目称为归约项目</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pPr>
            <a:r>
              <a:rPr lang="zh-CN" altLang="en-US" b="1">
                <a:solidFill>
                  <a:srgbClr val="FF0000"/>
                </a:solidFill>
                <a:latin typeface="楷体" panose="02010609060101010101" pitchFamily="49" charset="-122"/>
                <a:ea typeface="华文楷体" panose="02010600040101010101" pitchFamily="2" charset="-122"/>
                <a:sym typeface="+mn-ea"/>
              </a:rPr>
              <a:t>后继项目</a:t>
            </a:r>
            <a:r>
              <a:rPr lang="zh-CN" altLang="en-US" b="1">
                <a:solidFill>
                  <a:srgbClr val="000000"/>
                </a:solidFill>
                <a:latin typeface="楷体" panose="02010609060101010101" pitchFamily="49" charset="-122"/>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A</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α</a:t>
            </a:r>
            <a:r>
              <a:rPr lang="en-US" altLang="zh-CN" b="1">
                <a:solidFill>
                  <a:srgbClr val="FF0000"/>
                </a:solidFill>
                <a:latin typeface="Times New Roman" panose="02020603050405020304" pitchFamily="18" charset="0"/>
                <a:ea typeface="华文楷体" panose="02010600040101010101" pitchFamily="2" charset="-122"/>
                <a:sym typeface="+mn-ea"/>
              </a:rPr>
              <a:t>· </a:t>
            </a:r>
            <a:r>
              <a:rPr lang="en-US" altLang="zh-CN" b="1" i="1">
                <a:solidFill>
                  <a:srgbClr val="000000"/>
                </a:solidFill>
                <a:latin typeface="Times New Roman" panose="02020603050405020304" pitchFamily="18" charset="0"/>
                <a:ea typeface="华文楷体" panose="02010600040101010101" pitchFamily="2" charset="-122"/>
                <a:sym typeface="+mn-ea"/>
              </a:rPr>
              <a:t>Xβ</a:t>
            </a:r>
            <a:r>
              <a:rPr lang="zh-CN" altLang="en-US" b="1">
                <a:solidFill>
                  <a:srgbClr val="000000"/>
                </a:solidFill>
                <a:latin typeface="Times New Roman" panose="02020603050405020304" pitchFamily="18" charset="0"/>
                <a:ea typeface="华文楷体" panose="02010600040101010101" pitchFamily="2" charset="-122"/>
                <a:sym typeface="+mn-ea"/>
              </a:rPr>
              <a:t>的后继项目是</a:t>
            </a:r>
            <a:r>
              <a:rPr lang="en-US" altLang="zh-CN" b="1" i="1">
                <a:solidFill>
                  <a:srgbClr val="000000"/>
                </a:solidFill>
                <a:latin typeface="Times New Roman" panose="02020603050405020304" pitchFamily="18" charset="0"/>
                <a:ea typeface="华文楷体" panose="02010600040101010101" pitchFamily="2" charset="-122"/>
                <a:sym typeface="+mn-ea"/>
              </a:rPr>
              <a:t>A</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αX</a:t>
            </a:r>
            <a:r>
              <a:rPr lang="en-US" altLang="zh-CN" b="1">
                <a:solidFill>
                  <a:srgbClr val="FF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ea typeface="华文楷体" panose="02010600040101010101" pitchFamily="2" charset="-122"/>
                <a:sym typeface="+mn-ea"/>
              </a:rPr>
              <a:t>β</a:t>
            </a:r>
            <a:endParaRPr lang="en-US" altLang="zh-CN" b="1" baseline="-25000">
              <a:ea typeface="楷体_GB2312"/>
              <a:cs typeface="楷体_GB2312"/>
              <a:sym typeface="+mn-ea"/>
            </a:endParaRPr>
          </a:p>
          <a:p>
            <a:pPr algn="l">
              <a:buClrTx/>
              <a:buSzTx/>
              <a:buFontTx/>
            </a:pPr>
            <a:r>
              <a:rPr lang="en-US" altLang="zh-CN" b="1" dirty="0">
                <a:solidFill>
                  <a:srgbClr val="FF0000"/>
                </a:solidFill>
                <a:effectLst/>
                <a:latin typeface="华文楷体" panose="02010600040101010101" pitchFamily="2" charset="-122"/>
                <a:ea typeface="华文楷体" panose="02010600040101010101" pitchFamily="2" charset="-122"/>
                <a:sym typeface="+mn-ea"/>
              </a:rPr>
              <a:t>增广文法</a:t>
            </a:r>
            <a:r>
              <a:rPr lang="en-US" altLang="zh-CN" b="1" dirty="0">
                <a:latin typeface="华文楷体" panose="02010600040101010101" pitchFamily="2" charset="-122"/>
                <a:ea typeface="华文楷体" panose="02010600040101010101" pitchFamily="2" charset="-122"/>
                <a:sym typeface="+mn-ea"/>
              </a:rPr>
              <a:t>：在G中加上</a:t>
            </a:r>
            <a:r>
              <a:rPr lang="en-US" altLang="zh-CN" b="1" dirty="0">
                <a:solidFill>
                  <a:srgbClr val="FF0000"/>
                </a:solidFill>
                <a:latin typeface="华文楷体" panose="02010600040101010101" pitchFamily="2" charset="-122"/>
                <a:ea typeface="华文楷体" panose="02010600040101010101" pitchFamily="2" charset="-122"/>
                <a:sym typeface="+mn-ea"/>
              </a:rPr>
              <a:t>新开始符号S'</a:t>
            </a:r>
            <a:r>
              <a:rPr lang="en-US" altLang="zh-CN" b="1" dirty="0">
                <a:latin typeface="华文楷体" panose="02010600040101010101" pitchFamily="2" charset="-122"/>
                <a:ea typeface="华文楷体" panose="02010600040101010101" pitchFamily="2" charset="-122"/>
                <a:sym typeface="+mn-ea"/>
              </a:rPr>
              <a:t>和</a:t>
            </a:r>
            <a:r>
              <a:rPr lang="en-US" altLang="zh-CN" b="1" dirty="0">
                <a:solidFill>
                  <a:srgbClr val="FF0000"/>
                </a:solidFill>
                <a:latin typeface="华文楷体" panose="02010600040101010101" pitchFamily="2" charset="-122"/>
                <a:ea typeface="华文楷体" panose="02010600040101010101" pitchFamily="2" charset="-122"/>
                <a:sym typeface="+mn-ea"/>
              </a:rPr>
              <a:t>产生式S'→S</a:t>
            </a:r>
            <a:endParaRPr lang="en-US" altLang="zh-CN" b="1" dirty="0">
              <a:solidFill>
                <a:srgbClr val="FF0000"/>
              </a:solidFill>
              <a:latin typeface="华文楷体" panose="02010600040101010101" pitchFamily="2" charset="-122"/>
              <a:ea typeface="华文楷体" panose="02010600040101010101" pitchFamily="2" charset="-122"/>
              <a:sym typeface="+mn-ea"/>
            </a:endParaRPr>
          </a:p>
          <a:p>
            <a:pPr algn="l">
              <a:buClrTx/>
              <a:buSzTx/>
              <a:buFontTx/>
            </a:pPr>
            <a:r>
              <a:rPr lang="en-US" altLang="zh-CN" b="1" dirty="0">
                <a:latin typeface="华文楷体" panose="02010600040101010101" pitchFamily="2" charset="-122"/>
                <a:ea typeface="华文楷体" panose="02010600040101010101" pitchFamily="2" charset="-122"/>
                <a:sym typeface="+mn-ea"/>
              </a:rPr>
              <a:t>得到的文法,</a:t>
            </a:r>
            <a:r>
              <a:rPr lang="zh-CN" altLang="en-US" b="1" dirty="0">
                <a:latin typeface="华文楷体" panose="02010600040101010101" pitchFamily="2" charset="-122"/>
                <a:ea typeface="华文楷体" panose="02010600040101010101" pitchFamily="2" charset="-122"/>
                <a:sym typeface="+mn-ea"/>
              </a:rPr>
              <a:t>这</a:t>
            </a:r>
            <a:r>
              <a:rPr lang="en-US" altLang="zh-CN" b="1" dirty="0">
                <a:latin typeface="华文楷体" panose="02010600040101010101" pitchFamily="2" charset="-122"/>
                <a:ea typeface="华文楷体" panose="02010600040101010101" pitchFamily="2" charset="-122"/>
                <a:sym typeface="+mn-ea"/>
              </a:rPr>
              <a:t>使得分析器</a:t>
            </a:r>
            <a:r>
              <a:rPr lang="en-US" altLang="zh-CN" b="1" dirty="0">
                <a:solidFill>
                  <a:srgbClr val="FF0000"/>
                </a:solidFill>
                <a:latin typeface="华文楷体" panose="02010600040101010101" pitchFamily="2" charset="-122"/>
                <a:ea typeface="华文楷体" panose="02010600040101010101" pitchFamily="2" charset="-122"/>
                <a:sym typeface="+mn-ea"/>
              </a:rPr>
              <a:t>只有一个接受状态</a:t>
            </a:r>
            <a:endParaRPr lang="en-US" altLang="zh-CN" b="1" dirty="0">
              <a:solidFill>
                <a:srgbClr val="FF0000"/>
              </a:solidFill>
              <a:latin typeface="华文楷体" panose="02010600040101010101" pitchFamily="2" charset="-122"/>
              <a:ea typeface="华文楷体" panose="02010600040101010101" pitchFamily="2"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6462395" y="186055"/>
            <a:ext cx="2780665" cy="1475740"/>
          </a:xfrm>
          <a:prstGeom prst="rect">
            <a:avLst/>
          </a:prstGeom>
        </p:spPr>
      </p:pic>
      <p:sp>
        <p:nvSpPr>
          <p:cNvPr id="6" name="文本框 5"/>
          <p:cNvSpPr txBox="1"/>
          <p:nvPr/>
        </p:nvSpPr>
        <p:spPr>
          <a:xfrm>
            <a:off x="3075305" y="225425"/>
            <a:ext cx="3164205" cy="337185"/>
          </a:xfrm>
          <a:prstGeom prst="rect">
            <a:avLst/>
          </a:prstGeom>
          <a:noFill/>
        </p:spPr>
        <p:txBody>
          <a:bodyPr wrap="square" rtlCol="0" anchor="t">
            <a:spAutoFit/>
          </a:bodyPr>
          <a:p>
            <a:pPr algn="l">
              <a:buClrTx/>
              <a:buSzTx/>
              <a:buFontTx/>
            </a:pPr>
            <a:r>
              <a:rPr lang="en-US" altLang="zh-CN" sz="1600" b="1" i="1">
                <a:solidFill>
                  <a:srgbClr val="000000"/>
                </a:solidFill>
                <a:latin typeface="Times New Roman" panose="02020603050405020304" pitchFamily="18" charset="0"/>
                <a:ea typeface="华文楷体" panose="02010600040101010101" pitchFamily="2" charset="-122"/>
                <a:sym typeface="+mn-ea"/>
              </a:rPr>
              <a:t>A</a:t>
            </a:r>
            <a:r>
              <a:rPr lang="en-US" altLang="zh-CN" sz="1600" b="1">
                <a:solidFill>
                  <a:srgbClr val="000000"/>
                </a:solidFill>
                <a:latin typeface="Times New Roman" panose="02020603050405020304" pitchFamily="18" charset="0"/>
                <a:ea typeface="华文楷体" panose="02010600040101010101" pitchFamily="2" charset="-122"/>
                <a:sym typeface="+mn-ea"/>
              </a:rPr>
              <a:t>→</a:t>
            </a:r>
            <a:r>
              <a:rPr lang="en-US" altLang="zh-CN" sz="1600" b="1" i="1">
                <a:solidFill>
                  <a:srgbClr val="000000"/>
                </a:solidFill>
                <a:latin typeface="Times New Roman" panose="02020603050405020304" pitchFamily="18" charset="0"/>
                <a:ea typeface="华文楷体" panose="02010600040101010101" pitchFamily="2" charset="-122"/>
                <a:sym typeface="+mn-ea"/>
              </a:rPr>
              <a:t>ε</a:t>
            </a:r>
            <a:r>
              <a:rPr lang="en-US" altLang="zh-CN" sz="1600" b="1" dirty="0">
                <a:latin typeface="华文楷体" panose="02010600040101010101" pitchFamily="2" charset="-122"/>
                <a:ea typeface="华文楷体" panose="02010600040101010101" pitchFamily="2" charset="-122"/>
                <a:sym typeface="+mn-ea"/>
              </a:rPr>
              <a:t>只生成一个项目</a:t>
            </a:r>
            <a:r>
              <a:rPr lang="en-US" altLang="zh-CN" sz="1600" b="1" i="1">
                <a:latin typeface="Times New Roman" panose="02020603050405020304" pitchFamily="18" charset="0"/>
                <a:ea typeface="华文楷体" panose="02010600040101010101" pitchFamily="2" charset="-122"/>
                <a:sym typeface="+mn-ea"/>
              </a:rPr>
              <a:t>A→ · </a:t>
            </a:r>
            <a:endParaRPr lang="en-US" altLang="zh-CN" sz="1600" b="1" i="1">
              <a:latin typeface="Times New Roman" panose="02020603050405020304" pitchFamily="18" charset="0"/>
              <a:ea typeface="华文楷体" panose="02010600040101010101" pitchFamily="2" charset="-122"/>
              <a:sym typeface="+mn-ea"/>
            </a:endParaRPr>
          </a:p>
        </p:txBody>
      </p:sp>
      <p:pic>
        <p:nvPicPr>
          <p:cNvPr id="7" name="图片 6"/>
          <p:cNvPicPr>
            <a:picLocks noChangeAspect="1"/>
          </p:cNvPicPr>
          <p:nvPr>
            <p:custDataLst>
              <p:tags r:id="rId4"/>
            </p:custDataLst>
          </p:nvPr>
        </p:nvPicPr>
        <p:blipFill>
          <a:blip r:embed="rId5"/>
          <a:stretch>
            <a:fillRect/>
          </a:stretch>
        </p:blipFill>
        <p:spPr>
          <a:xfrm>
            <a:off x="6938010" y="1924685"/>
            <a:ext cx="5253990" cy="1303020"/>
          </a:xfrm>
          <a:prstGeom prst="rect">
            <a:avLst/>
          </a:prstGeom>
        </p:spPr>
      </p:pic>
      <p:sp>
        <p:nvSpPr>
          <p:cNvPr id="18" name="文本框 17"/>
          <p:cNvSpPr txBox="1"/>
          <p:nvPr>
            <p:custDataLst>
              <p:tags r:id="rId6"/>
            </p:custDataLst>
          </p:nvPr>
        </p:nvSpPr>
        <p:spPr>
          <a:xfrm>
            <a:off x="121920" y="5904865"/>
            <a:ext cx="1694180" cy="953135"/>
          </a:xfrm>
          <a:prstGeom prst="rect">
            <a:avLst/>
          </a:prstGeom>
          <a:noFill/>
        </p:spPr>
        <p:txBody>
          <a:bodyPr wrap="square" rtlCol="0" anchor="t">
            <a:spAutoFit/>
          </a:bodyPr>
          <a:p>
            <a:pPr marL="0" lvl="1" algn="l" eaLnBrk="1" hangingPunct="1">
              <a:lnSpc>
                <a:spcPct val="100000"/>
              </a:lnSpc>
              <a:buClrTx/>
              <a:buSzTx/>
              <a:buNone/>
            </a:pPr>
            <a:r>
              <a:rPr lang="en-US" altLang="zh-CN" sz="1400" b="1" dirty="0">
                <a:latin typeface="华文楷体" panose="02010600040101010101" pitchFamily="2" charset="-122"/>
                <a:ea typeface="华文楷体" panose="02010600040101010101" pitchFamily="2" charset="-122"/>
                <a:sym typeface="+mn-ea"/>
              </a:rPr>
              <a:t>LR自动机中从初始状态开始的每一条路径对应一个规范句型</a:t>
            </a:r>
            <a:r>
              <a:rPr lang="zh-CN" altLang="en-US" sz="1400" b="1" dirty="0">
                <a:latin typeface="华文楷体" panose="02010600040101010101" pitchFamily="2" charset="-122"/>
                <a:ea typeface="华文楷体" panose="02010600040101010101" pitchFamily="2" charset="-122"/>
                <a:sym typeface="+mn-ea"/>
              </a:rPr>
              <a:t>的</a:t>
            </a:r>
            <a:r>
              <a:rPr lang="en-US" altLang="zh-CN" sz="1400" b="1" dirty="0">
                <a:solidFill>
                  <a:srgbClr val="FF0000"/>
                </a:solidFill>
                <a:latin typeface="华文楷体" panose="02010600040101010101" pitchFamily="2" charset="-122"/>
                <a:ea typeface="华文楷体" panose="02010600040101010101" pitchFamily="2" charset="-122"/>
                <a:sym typeface="+mn-ea"/>
              </a:rPr>
              <a:t>活前缀</a:t>
            </a:r>
            <a:endParaRPr lang="en-US" altLang="zh-CN" sz="1400" b="1" dirty="0">
              <a:solidFill>
                <a:srgbClr val="FF0000"/>
              </a:solidFill>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121920" y="3298190"/>
            <a:ext cx="11596370" cy="2030095"/>
          </a:xfrm>
          <a:prstGeom prst="rect">
            <a:avLst/>
          </a:prstGeom>
          <a:noFill/>
        </p:spPr>
        <p:txBody>
          <a:bodyPr wrap="square" rtlCol="0" anchor="t">
            <a:spAutoFit/>
          </a:bodyPr>
          <a:p>
            <a:pPr marL="0" lvl="1" algn="l">
              <a:buClrTx/>
              <a:buSzTx/>
              <a:buFontTx/>
              <a:buNone/>
            </a:pPr>
            <a:r>
              <a:rPr lang="en-US" altLang="zh-CN" b="1" dirty="0">
                <a:solidFill>
                  <a:srgbClr val="FF0000"/>
                </a:solidFill>
                <a:latin typeface="华文楷体" panose="02010600040101010101" pitchFamily="2" charset="-122"/>
                <a:ea typeface="华文楷体" panose="02010600040101010101" pitchFamily="2" charset="-122"/>
                <a:sym typeface="+mn-ea"/>
              </a:rPr>
              <a:t>项目集闭包</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把等价的项目组成</a:t>
            </a:r>
            <a:r>
              <a:rPr lang="zh-CN" altLang="en-US" b="1" dirty="0">
                <a:latin typeface="华文楷体" panose="02010600040101010101" pitchFamily="2" charset="-122"/>
                <a:ea typeface="华文楷体" panose="02010600040101010101" pitchFamily="2" charset="-122"/>
                <a:sym typeface="+mn-ea"/>
              </a:rPr>
              <a:t>的一个</a:t>
            </a:r>
            <a:r>
              <a:rPr lang="en-US" altLang="zh-CN" b="1" dirty="0">
                <a:latin typeface="华文楷体" panose="02010600040101010101" pitchFamily="2" charset="-122"/>
                <a:ea typeface="华文楷体" panose="02010600040101010101" pitchFamily="2" charset="-122"/>
                <a:sym typeface="+mn-ea"/>
              </a:rPr>
              <a:t>项目集( </a:t>
            </a:r>
            <a:r>
              <a:rPr lang="en-US" altLang="zh-CN" b="1" i="1" dirty="0">
                <a:latin typeface="华文楷体" panose="02010600040101010101" pitchFamily="2" charset="-122"/>
                <a:ea typeface="华文楷体" panose="02010600040101010101" pitchFamily="2" charset="-122"/>
                <a:sym typeface="+mn-ea"/>
              </a:rPr>
              <a:t>I</a:t>
            </a:r>
            <a:r>
              <a:rPr lang="en-US" altLang="zh-CN" b="1" dirty="0">
                <a:latin typeface="华文楷体" panose="02010600040101010101" pitchFamily="2" charset="-122"/>
                <a:ea typeface="华文楷体" panose="02010600040101010101" pitchFamily="2" charset="-122"/>
                <a:sym typeface="+mn-ea"/>
              </a:rPr>
              <a:t> )</a:t>
            </a:r>
            <a:r>
              <a:rPr lang="zh-CN" altLang="en-US" b="1" dirty="0">
                <a:latin typeface="华文楷体" panose="02010600040101010101" pitchFamily="2" charset="-122"/>
                <a:ea typeface="华文楷体" panose="02010600040101010101" pitchFamily="2" charset="-122"/>
                <a:sym typeface="+mn-ea"/>
              </a:rPr>
              <a:t>，</a:t>
            </a:r>
            <a:r>
              <a:rPr lang="en-US" altLang="zh-CN" b="1" dirty="0">
                <a:latin typeface="华文楷体" panose="02010600040101010101" pitchFamily="2" charset="-122"/>
                <a:ea typeface="华文楷体" panose="02010600040101010101" pitchFamily="2" charset="-122"/>
                <a:sym typeface="+mn-ea"/>
              </a:rPr>
              <a:t>每个项目集闭包对应着自动机的一个状态</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r>
              <a:rPr lang="en-US" altLang="zh-CN" b="1" dirty="0">
                <a:latin typeface="Times New Roman" panose="02020603050405020304" pitchFamily="18" charset="0"/>
                <a:ea typeface="楷体_GB2312"/>
                <a:cs typeface="Times New Roman" panose="02020603050405020304" pitchFamily="18" charset="0"/>
                <a:sym typeface="+mn-ea"/>
              </a:rPr>
              <a:t>CLOSURE</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i="1" spc="300" dirty="0">
                <a:latin typeface="Times New Roman" panose="02020603050405020304" pitchFamily="18" charset="0"/>
                <a:ea typeface="楷体_GB2312"/>
                <a:cs typeface="Times New Roman" panose="02020603050405020304" pitchFamily="18" charset="0"/>
                <a:sym typeface="+mn-ea"/>
              </a:rPr>
              <a:t>I</a:t>
            </a:r>
            <a:r>
              <a:rPr lang="en-US" altLang="zh-CN" b="1" spc="300"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B</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 </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ea typeface="楷体_GB2312"/>
                <a:cs typeface="楷体_GB2312"/>
                <a:sym typeface="+mn-ea"/>
              </a:rPr>
              <a:t> </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γ</a:t>
            </a:r>
            <a:r>
              <a:rPr lang="en-US" altLang="zh-CN" b="1" i="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A</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α</a:t>
            </a:r>
            <a:r>
              <a:rPr lang="en-US" altLang="zh-CN" b="1" dirty="0">
                <a:solidFill>
                  <a:srgbClr val="FF0000"/>
                </a:solidFill>
                <a:latin typeface="Times New Roman" panose="02020603050405020304" pitchFamily="18" charset="0"/>
                <a:ea typeface="楷体_GB2312"/>
                <a:cs typeface="Times New Roman" panose="02020603050405020304" pitchFamily="18" charset="0"/>
                <a:sym typeface="+mn-ea"/>
              </a:rPr>
              <a:t>·</a:t>
            </a:r>
            <a:r>
              <a:rPr lang="en-US" altLang="zh-CN" b="1" i="1" dirty="0">
                <a:solidFill>
                  <a:srgbClr val="FF0000"/>
                </a:solidFill>
                <a:latin typeface="Times New Roman" panose="02020603050405020304" pitchFamily="18" charset="0"/>
                <a:ea typeface="楷体_GB2312"/>
                <a:cs typeface="Times New Roman" panose="02020603050405020304" pitchFamily="18" charset="0"/>
                <a:sym typeface="+mn-ea"/>
              </a:rPr>
              <a:t>B</a:t>
            </a:r>
            <a:r>
              <a:rPr lang="en-US" altLang="zh-CN" b="1" i="1" dirty="0">
                <a:latin typeface="Times New Roman" panose="02020603050405020304" pitchFamily="18" charset="0"/>
                <a:ea typeface="楷体_GB2312"/>
                <a:cs typeface="Times New Roman" panose="02020603050405020304" pitchFamily="18" charset="0"/>
                <a:sym typeface="+mn-ea"/>
              </a:rPr>
              <a:t>β</a:t>
            </a:r>
            <a:r>
              <a:rPr lang="en-US" altLang="zh-CN" b="1" dirty="0">
                <a:latin typeface="Times New Roman" panose="02020603050405020304" pitchFamily="18" charset="0"/>
                <a:ea typeface="楷体_GB2312"/>
                <a:cs typeface="Times New Roman" panose="02020603050405020304" pitchFamily="18" charset="0"/>
                <a:sym typeface="+mn-ea"/>
              </a:rPr>
              <a:t>∈CLOSURE</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i="1" spc="300" dirty="0">
                <a:latin typeface="Times New Roman" panose="02020603050405020304" pitchFamily="18" charset="0"/>
                <a:ea typeface="楷体_GB2312"/>
                <a:cs typeface="Times New Roman" panose="02020603050405020304" pitchFamily="18" charset="0"/>
                <a:sym typeface="+mn-ea"/>
              </a:rPr>
              <a:t>I</a:t>
            </a:r>
            <a:r>
              <a:rPr lang="en-US" altLang="zh-CN" b="1" spc="300" dirty="0">
                <a:latin typeface="Times New Roman" panose="02020603050405020304" pitchFamily="18" charset="0"/>
                <a:ea typeface="楷体_GB2312"/>
                <a:cs typeface="Times New Roman" panose="02020603050405020304" pitchFamily="18" charset="0"/>
                <a:sym typeface="+mn-ea"/>
              </a:rPr>
              <a:t>)</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err="1">
                <a:latin typeface="Times New Roman" panose="02020603050405020304" pitchFamily="18" charset="0"/>
                <a:ea typeface="楷体_GB2312"/>
                <a:cs typeface="Times New Roman" panose="02020603050405020304" pitchFamily="18" charset="0"/>
                <a:sym typeface="+mn-ea"/>
              </a:rPr>
              <a:t>B</a:t>
            </a:r>
            <a:r>
              <a:rPr lang="en-US" altLang="zh-CN" b="1" dirty="0" err="1">
                <a:latin typeface="Times New Roman" panose="02020603050405020304" pitchFamily="18" charset="0"/>
                <a:ea typeface="楷体_GB2312"/>
                <a:cs typeface="Times New Roman" panose="02020603050405020304" pitchFamily="18" charset="0"/>
                <a:sym typeface="+mn-ea"/>
              </a:rPr>
              <a:t>→</a:t>
            </a:r>
            <a:r>
              <a:rPr lang="en-US" altLang="zh-CN" b="1" i="1" dirty="0" err="1">
                <a:latin typeface="Times New Roman" panose="02020603050405020304" pitchFamily="18" charset="0"/>
                <a:ea typeface="楷体_GB2312"/>
                <a:cs typeface="Times New Roman" panose="02020603050405020304" pitchFamily="18" charset="0"/>
                <a:sym typeface="+mn-ea"/>
              </a:rPr>
              <a:t>γ</a:t>
            </a:r>
            <a:r>
              <a:rPr lang="en-US" altLang="zh-CN" b="1" dirty="0" err="1">
                <a:latin typeface="Times New Roman" panose="02020603050405020304" pitchFamily="18" charset="0"/>
                <a:ea typeface="楷体_GB2312"/>
                <a:cs typeface="Times New Roman" panose="02020603050405020304" pitchFamily="18" charset="0"/>
                <a:sym typeface="+mn-ea"/>
              </a:rPr>
              <a:t>∈</a:t>
            </a:r>
            <a:r>
              <a:rPr lang="en-US" altLang="zh-CN" b="1" i="1" dirty="0" err="1">
                <a:latin typeface="Times New Roman" panose="02020603050405020304" pitchFamily="18" charset="0"/>
                <a:ea typeface="楷体_GB2312"/>
                <a:cs typeface="Times New Roman" panose="02020603050405020304" pitchFamily="18" charset="0"/>
                <a:sym typeface="+mn-ea"/>
              </a:rPr>
              <a:t>P</a:t>
            </a:r>
            <a:r>
              <a:rPr lang="en-US" altLang="zh-CN" b="1" dirty="0">
                <a:latin typeface="Times New Roman" panose="02020603050405020304" pitchFamily="18" charset="0"/>
                <a:ea typeface="楷体_GB2312"/>
                <a:cs typeface="Times New Roman" panose="02020603050405020304" pitchFamily="18" charset="0"/>
                <a:sym typeface="+mn-ea"/>
              </a:rPr>
              <a:t>}</a:t>
            </a:r>
            <a:endParaRPr lang="en-US" altLang="zh-CN" b="1" dirty="0">
              <a:solidFill>
                <a:schemeClr val="tx1"/>
              </a:solidFill>
              <a:latin typeface="Times New Roman" panose="02020603050405020304" pitchFamily="18" charset="0"/>
              <a:ea typeface="楷体_GB2312"/>
              <a:cs typeface="Times New Roman" panose="02020603050405020304" pitchFamily="18" charset="0"/>
              <a:sym typeface="+mn-ea"/>
            </a:endParaRPr>
          </a:p>
          <a:p>
            <a:pPr marL="0" lvl="1" algn="l">
              <a:buClrTx/>
              <a:buSzTx/>
              <a:buFontTx/>
              <a:buNone/>
            </a:pPr>
            <a:r>
              <a:rPr lang="en-US" altLang="zh-CN" b="1" dirty="0">
                <a:solidFill>
                  <a:srgbClr val="FF0000"/>
                </a:solidFill>
                <a:latin typeface="华文楷体" panose="02010600040101010101" pitchFamily="2" charset="-122"/>
                <a:ea typeface="华文楷体" panose="02010600040101010101" pitchFamily="2" charset="-122"/>
                <a:sym typeface="+mn-ea"/>
              </a:rPr>
              <a:t>GOTO</a:t>
            </a:r>
            <a:r>
              <a:rPr lang="zh-CN" altLang="en-US" b="1" dirty="0">
                <a:solidFill>
                  <a:srgbClr val="FF0000"/>
                </a:solidFill>
                <a:latin typeface="华文楷体" panose="02010600040101010101" pitchFamily="2" charset="-122"/>
                <a:ea typeface="华文楷体" panose="02010600040101010101" pitchFamily="2" charset="-122"/>
                <a:sym typeface="+mn-ea"/>
              </a:rPr>
              <a:t>函数</a:t>
            </a:r>
            <a:r>
              <a:rPr lang="en-US" altLang="zh-CN" b="1" dirty="0">
                <a:latin typeface="华文楷体" panose="02010600040101010101" pitchFamily="2" charset="-122"/>
                <a:ea typeface="华文楷体" panose="02010600040101010101" pitchFamily="2" charset="-122"/>
                <a:sym typeface="+mn-ea"/>
              </a:rPr>
              <a:t>返回项目集I对应于文法符号X的后继项目集闭包</a:t>
            </a:r>
            <a:endParaRPr lang="en-US" altLang="zh-CN" b="1" dirty="0">
              <a:solidFill>
                <a:schemeClr val="tx1"/>
              </a:solidFill>
              <a:latin typeface="华文楷体" panose="02010600040101010101" pitchFamily="2" charset="-122"/>
              <a:ea typeface="华文楷体" panose="02010600040101010101" pitchFamily="2" charset="-122"/>
              <a:sym typeface="+mn-ea"/>
            </a:endParaRPr>
          </a:p>
          <a:p>
            <a:pPr marL="0" lvl="1" algn="l">
              <a:buClrTx/>
              <a:buSzTx/>
              <a:buFontTx/>
              <a:buNone/>
            </a:pPr>
            <a:r>
              <a:rPr lang="en-US" altLang="zh-CN" b="1" dirty="0">
                <a:solidFill>
                  <a:srgbClr val="000000"/>
                </a:solidFill>
                <a:latin typeface="Times New Roman" panose="02020603050405020304" pitchFamily="18" charset="0"/>
                <a:ea typeface="楷体_GB2312"/>
                <a:cs typeface="楷体_GB2312"/>
                <a:sym typeface="+mn-ea"/>
              </a:rPr>
              <a:t>GOTO(</a:t>
            </a:r>
            <a:r>
              <a:rPr lang="zh-CN" altLang="en-US"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I</a:t>
            </a:r>
            <a:r>
              <a:rPr lang="en-US" altLang="zh-CN" b="1" dirty="0">
                <a:solidFill>
                  <a:srgbClr val="000000"/>
                </a:solidFill>
                <a:latin typeface="Times New Roman" panose="02020603050405020304" pitchFamily="18" charset="0"/>
                <a:ea typeface="楷体_GB2312"/>
                <a:cs typeface="楷体_GB2312"/>
                <a:sym typeface="+mn-ea"/>
              </a:rPr>
              <a:t>,</a:t>
            </a:r>
            <a:r>
              <a:rPr lang="zh-CN" altLang="en-US"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X</a:t>
            </a:r>
            <a:r>
              <a:rPr lang="zh-CN" altLang="en-US" b="1" i="1" dirty="0">
                <a:solidFill>
                  <a:srgbClr val="000000"/>
                </a:solidFill>
                <a:latin typeface="Times New Roman" panose="02020603050405020304" pitchFamily="18" charset="0"/>
                <a:ea typeface="楷体_GB2312"/>
                <a:cs typeface="楷体_GB2312"/>
                <a:sym typeface="+mn-ea"/>
              </a:rPr>
              <a:t> </a:t>
            </a:r>
            <a:r>
              <a:rPr lang="en-US" altLang="zh-CN" b="1" dirty="0">
                <a:solidFill>
                  <a:srgbClr val="000000"/>
                </a:solidFill>
                <a:latin typeface="Times New Roman" panose="02020603050405020304" pitchFamily="18" charset="0"/>
                <a:ea typeface="楷体_GB2312"/>
                <a:cs typeface="楷体_GB2312"/>
                <a:sym typeface="+mn-ea"/>
              </a:rPr>
              <a:t>)=CLOSURE({</a:t>
            </a:r>
            <a:r>
              <a:rPr lang="en-US" altLang="zh-CN" b="1" i="1" dirty="0">
                <a:solidFill>
                  <a:srgbClr val="000000"/>
                </a:solidFill>
                <a:latin typeface="Times New Roman" panose="02020603050405020304" pitchFamily="18" charset="0"/>
                <a:ea typeface="楷体_GB2312"/>
                <a:cs typeface="楷体_GB2312"/>
                <a:sym typeface="+mn-ea"/>
              </a:rPr>
              <a:t>A</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αX</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β </a:t>
            </a:r>
            <a:r>
              <a:rPr lang="en-US" altLang="zh-CN" b="1" dirty="0">
                <a:solidFill>
                  <a:srgbClr val="000000"/>
                </a:solidFill>
                <a:latin typeface="Times New Roman" panose="02020603050405020304" pitchFamily="18" charset="0"/>
                <a:ea typeface="楷体_GB2312"/>
                <a:cs typeface="楷体_GB2312"/>
                <a:sym typeface="+mn-ea"/>
              </a:rPr>
              <a:t>| </a:t>
            </a:r>
            <a:r>
              <a:rPr lang="en-US" altLang="zh-CN" b="1" i="1" dirty="0">
                <a:solidFill>
                  <a:srgbClr val="000000"/>
                </a:solidFill>
                <a:latin typeface="Times New Roman" panose="02020603050405020304" pitchFamily="18" charset="0"/>
                <a:ea typeface="楷体_GB2312"/>
                <a:cs typeface="楷体_GB2312"/>
                <a:sym typeface="+mn-ea"/>
              </a:rPr>
              <a:t>A</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α</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Xβ</a:t>
            </a:r>
            <a:r>
              <a:rPr lang="en-US" altLang="zh-CN" b="1" dirty="0">
                <a:solidFill>
                  <a:srgbClr val="000000"/>
                </a:solidFill>
                <a:latin typeface="Times New Roman" panose="02020603050405020304" pitchFamily="18" charset="0"/>
                <a:ea typeface="楷体_GB2312"/>
                <a:cs typeface="楷体_GB2312"/>
                <a:sym typeface="+mn-ea"/>
              </a:rPr>
              <a:t>∈</a:t>
            </a:r>
            <a:r>
              <a:rPr lang="en-US" altLang="zh-CN" b="1" i="1" dirty="0">
                <a:solidFill>
                  <a:srgbClr val="000000"/>
                </a:solidFill>
                <a:latin typeface="Times New Roman" panose="02020603050405020304" pitchFamily="18" charset="0"/>
                <a:ea typeface="楷体_GB2312"/>
                <a:cs typeface="楷体_GB2312"/>
                <a:sym typeface="+mn-ea"/>
              </a:rPr>
              <a:t>I</a:t>
            </a:r>
            <a:r>
              <a:rPr lang="zh-CN" altLang="en-US" b="1" i="1" dirty="0">
                <a:solidFill>
                  <a:srgbClr val="000000"/>
                </a:solidFill>
                <a:latin typeface="Times New Roman" panose="02020603050405020304" pitchFamily="18" charset="0"/>
                <a:ea typeface="楷体_GB2312"/>
                <a:cs typeface="楷体_GB2312"/>
                <a:sym typeface="+mn-ea"/>
              </a:rPr>
              <a:t> </a:t>
            </a:r>
            <a:r>
              <a:rPr lang="en-US" altLang="zh-CN" b="1" dirty="0">
                <a:solidFill>
                  <a:srgbClr val="000000"/>
                </a:solidFill>
                <a:latin typeface="Times New Roman" panose="02020603050405020304" pitchFamily="18" charset="0"/>
                <a:ea typeface="楷体_GB2312"/>
                <a:cs typeface="楷体_GB2312"/>
                <a:sym typeface="+mn-ea"/>
              </a:rPr>
              <a:t>})</a:t>
            </a:r>
            <a:endParaRPr lang="en-US" altLang="zh-CN" b="1" dirty="0">
              <a:solidFill>
                <a:srgbClr val="000000"/>
              </a:solidFill>
              <a:latin typeface="Times New Roman" panose="02020603050405020304" pitchFamily="18" charset="0"/>
              <a:ea typeface="楷体_GB2312"/>
              <a:cs typeface="楷体_GB2312"/>
              <a:sym typeface="+mn-ea"/>
            </a:endParaRPr>
          </a:p>
          <a:p>
            <a:pPr marL="0" lvl="1" algn="l">
              <a:buClrTx/>
              <a:buSzTx/>
              <a:buFontTx/>
              <a:buNone/>
            </a:pPr>
            <a:r>
              <a:rPr lang="en-US" altLang="zh-CN" b="1" dirty="0">
                <a:latin typeface="华文楷体" panose="02010600040101010101" pitchFamily="2" charset="-122"/>
                <a:ea typeface="华文楷体" panose="02010600040101010101" pitchFamily="2" charset="-122"/>
                <a:sym typeface="+mn-ea"/>
              </a:rPr>
              <a:t>(这个GOTO函数不是LR分析表里的GOTO项)</a:t>
            </a:r>
            <a:endParaRPr lang="en-US" altLang="zh-CN" b="1" dirty="0">
              <a:latin typeface="华文楷体" panose="02010600040101010101" pitchFamily="2" charset="-122"/>
              <a:ea typeface="华文楷体" panose="02010600040101010101" pitchFamily="2" charset="-122"/>
              <a:sym typeface="+mn-ea"/>
            </a:endParaRPr>
          </a:p>
          <a:p>
            <a:pPr marL="0" lvl="1" algn="l">
              <a:buClrTx/>
              <a:buSzTx/>
              <a:buFontTx/>
              <a:buNone/>
            </a:pPr>
            <a:r>
              <a:rPr lang="zh-CN" altLang="en-US" b="1" dirty="0">
                <a:solidFill>
                  <a:srgbClr val="FF0000"/>
                </a:solidFill>
                <a:latin typeface="华文楷体" panose="02010600040101010101" pitchFamily="2" charset="-122"/>
                <a:ea typeface="华文楷体" panose="02010600040101010101" pitchFamily="2" charset="-122"/>
                <a:sym typeface="+mn-ea"/>
              </a:rPr>
              <a:t>规范LR(0) 项集族</a:t>
            </a:r>
            <a:endParaRPr lang="zh-CN" altLang="en-US" b="1" dirty="0">
              <a:solidFill>
                <a:srgbClr val="FF0000"/>
              </a:solidFill>
              <a:latin typeface="华文楷体" panose="02010600040101010101" pitchFamily="2" charset="-122"/>
              <a:ea typeface="华文楷体" panose="02010600040101010101" pitchFamily="2" charset="-122"/>
            </a:endParaRPr>
          </a:p>
          <a:p>
            <a:pPr marL="0" lvl="1" algn="l">
              <a:buClrTx/>
              <a:buSzTx/>
              <a:buFontTx/>
              <a:buNone/>
            </a:pPr>
            <a:r>
              <a:rPr lang="en-US" altLang="zh-CN" b="1" i="1" dirty="0">
                <a:latin typeface="Times New Roman" panose="02020603050405020304" pitchFamily="18" charset="0"/>
                <a:ea typeface="楷体_GB2312"/>
                <a:cs typeface="Times New Roman" panose="02020603050405020304" pitchFamily="18" charset="0"/>
                <a:sym typeface="+mn-ea"/>
              </a:rPr>
              <a:t>C</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i="1" baseline="-25000" dirty="0">
                <a:latin typeface="Times New Roman" panose="02020603050405020304" pitchFamily="18" charset="0"/>
                <a:ea typeface="楷体_GB2312"/>
                <a:cs typeface="Times New Roman" panose="02020603050405020304" pitchFamily="18" charset="0"/>
                <a:sym typeface="+mn-ea"/>
              </a:rPr>
              <a:t>0</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I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ea typeface="楷体_GB2312"/>
                <a:cs typeface="Times New Roman" panose="02020603050405020304" pitchFamily="18" charset="0"/>
                <a:sym typeface="+mn-ea"/>
              </a:rPr>
              <a:t>J</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C</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X</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V</a:t>
            </a:r>
            <a:r>
              <a:rPr lang="en-US" altLang="zh-CN" b="1" i="1" baseline="-25000" dirty="0">
                <a:latin typeface="Times New Roman" panose="02020603050405020304" pitchFamily="18" charset="0"/>
                <a:ea typeface="楷体_GB2312"/>
                <a:cs typeface="Times New Roman" panose="02020603050405020304" pitchFamily="18" charset="0"/>
                <a:sym typeface="+mn-ea"/>
              </a:rPr>
              <a:t>N</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V</a:t>
            </a:r>
            <a:r>
              <a:rPr lang="en-US" altLang="zh-CN" b="1" i="1" baseline="-25000" dirty="0">
                <a:latin typeface="Times New Roman" panose="02020603050405020304" pitchFamily="18" charset="0"/>
                <a:ea typeface="楷体_GB2312"/>
                <a:cs typeface="Times New Roman" panose="02020603050405020304" pitchFamily="18" charset="0"/>
                <a:sym typeface="+mn-ea"/>
              </a:rPr>
              <a:t>T</a:t>
            </a:r>
            <a:r>
              <a:rPr lang="zh-CN" altLang="en-US" b="1" i="1" baseline="-25000"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I</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GOTO</a:t>
            </a:r>
            <a:r>
              <a:rPr lang="en-US" altLang="zh-CN" b="1" dirty="0">
                <a:latin typeface="Times New Roman" panose="02020603050405020304" pitchFamily="18" charset="0"/>
                <a:ea typeface="楷体_GB2312"/>
                <a:cs typeface="Times New Roman" panose="02020603050405020304" pitchFamily="18" charset="0"/>
                <a:sym typeface="+mn-ea"/>
              </a:rPr>
              <a:t>(</a:t>
            </a:r>
            <a:r>
              <a:rPr lang="en-US" altLang="zh-CN" b="1" i="1" dirty="0">
                <a:latin typeface="Times New Roman" panose="02020603050405020304" pitchFamily="18" charset="0"/>
                <a:ea typeface="楷体_GB2312"/>
                <a:cs typeface="Times New Roman" panose="02020603050405020304" pitchFamily="18" charset="0"/>
                <a:sym typeface="+mn-ea"/>
              </a:rPr>
              <a:t>J</a:t>
            </a:r>
            <a:r>
              <a:rPr lang="zh-CN" altLang="en-US" b="1" i="1" dirty="0">
                <a:latin typeface="Times New Roman" panose="02020603050405020304" pitchFamily="18" charset="0"/>
                <a:ea typeface="楷体_GB2312"/>
                <a:cs typeface="Times New Roman" panose="02020603050405020304" pitchFamily="18" charset="0"/>
                <a:sym typeface="+mn-ea"/>
              </a:rPr>
              <a:t> </a:t>
            </a:r>
            <a:r>
              <a:rPr lang="en-US" altLang="zh-CN" b="1" dirty="0">
                <a:latin typeface="Times New Roman" panose="02020603050405020304" pitchFamily="18" charset="0"/>
                <a:ea typeface="楷体_GB2312"/>
                <a:cs typeface="Times New Roman" panose="02020603050405020304" pitchFamily="18" charset="0"/>
                <a:sym typeface="+mn-ea"/>
              </a:rPr>
              <a:t>,</a:t>
            </a:r>
            <a:r>
              <a:rPr lang="zh-CN" altLang="en-US" b="1" dirty="0">
                <a:latin typeface="Times New Roman" panose="02020603050405020304" pitchFamily="18" charset="0"/>
                <a:ea typeface="楷体_GB2312"/>
                <a:cs typeface="Times New Roman" panose="02020603050405020304" pitchFamily="18" charset="0"/>
                <a:sym typeface="+mn-ea"/>
              </a:rPr>
              <a:t> </a:t>
            </a:r>
            <a:r>
              <a:rPr lang="en-US" altLang="zh-CN" b="1" i="1" dirty="0">
                <a:latin typeface="Times New Roman" panose="02020603050405020304" pitchFamily="18" charset="0"/>
                <a:ea typeface="楷体_GB2312"/>
                <a:cs typeface="Times New Roman" panose="02020603050405020304" pitchFamily="18" charset="0"/>
                <a:sym typeface="+mn-ea"/>
              </a:rPr>
              <a:t>X</a:t>
            </a:r>
            <a:r>
              <a:rPr lang="en-US" altLang="zh-CN" b="1" dirty="0">
                <a:latin typeface="Times New Roman" panose="02020603050405020304" pitchFamily="18" charset="0"/>
                <a:ea typeface="楷体_GB2312"/>
                <a:cs typeface="Times New Roman" panose="02020603050405020304" pitchFamily="18" charset="0"/>
                <a:sym typeface="+mn-ea"/>
              </a:rPr>
              <a:t>) }</a:t>
            </a:r>
            <a:endParaRPr lang="en-US" altLang="zh-CN" b="1" dirty="0">
              <a:latin typeface="Times New Roman" panose="02020603050405020304" pitchFamily="18" charset="0"/>
              <a:ea typeface="楷体_GB2312"/>
              <a:cs typeface="Times New Roman" panose="02020603050405020304" pitchFamily="18" charset="0"/>
              <a:sym typeface="+mn-ea"/>
            </a:endParaRPr>
          </a:p>
        </p:txBody>
      </p:sp>
      <p:sp>
        <p:nvSpPr>
          <p:cNvPr id="16" name="矩形 15"/>
          <p:cNvSpPr/>
          <p:nvPr>
            <p:custDataLst>
              <p:tags r:id="rId7"/>
            </p:custDataLst>
          </p:nvPr>
        </p:nvSpPr>
        <p:spPr>
          <a:xfrm>
            <a:off x="6115978" y="4129679"/>
            <a:ext cx="2795270" cy="398780"/>
          </a:xfrm>
          <a:prstGeom prst="rect">
            <a:avLst/>
          </a:prstGeom>
        </p:spPr>
        <p:txBody>
          <a:bodyPr wrap="none">
            <a:spAutoFit/>
          </a:bodyPr>
          <a:p>
            <a:pPr lvl="0" algn="l">
              <a:spcBef>
                <a:spcPct val="30000"/>
              </a:spcBef>
            </a:pPr>
            <a:r>
              <a:rPr lang="en-US" altLang="zh-CN" sz="2000" b="1" dirty="0">
                <a:latin typeface="华文楷体" panose="02010600040101010101" pitchFamily="2" charset="-122"/>
                <a:ea typeface="华文楷体" panose="02010600040101010101" pitchFamily="2" charset="-122"/>
                <a:sym typeface="+mn-ea"/>
              </a:rPr>
              <a:t>LR(0)分析表构造</a:t>
            </a:r>
            <a:r>
              <a:rPr lang="zh-CN" altLang="en-US" sz="2000" b="1" dirty="0">
                <a:latin typeface="华文楷体" panose="02010600040101010101" pitchFamily="2" charset="-122"/>
                <a:ea typeface="华文楷体" panose="02010600040101010101" pitchFamily="2" charset="-122"/>
                <a:sym typeface="+mn-ea"/>
              </a:rPr>
              <a:t>算法：</a:t>
            </a:r>
            <a:endParaRPr lang="zh-CN" altLang="en-US" sz="2000" b="1" dirty="0">
              <a:latin typeface="华文楷体" panose="02010600040101010101" pitchFamily="2" charset="-122"/>
              <a:ea typeface="华文楷体" panose="02010600040101010101" pitchFamily="2" charset="-122"/>
              <a:sym typeface="+mn-ea"/>
            </a:endParaRPr>
          </a:p>
        </p:txBody>
      </p:sp>
      <p:pic>
        <p:nvPicPr>
          <p:cNvPr id="19" name="图片 18"/>
          <p:cNvPicPr>
            <a:picLocks noChangeAspect="1"/>
          </p:cNvPicPr>
          <p:nvPr>
            <p:custDataLst>
              <p:tags r:id="rId8"/>
            </p:custDataLst>
          </p:nvPr>
        </p:nvPicPr>
        <p:blipFill>
          <a:blip r:embed="rId9"/>
          <a:stretch>
            <a:fillRect/>
          </a:stretch>
        </p:blipFill>
        <p:spPr>
          <a:xfrm>
            <a:off x="5973445" y="4584065"/>
            <a:ext cx="6218555" cy="1786890"/>
          </a:xfrm>
          <a:prstGeom prst="rect">
            <a:avLst/>
          </a:prstGeom>
        </p:spPr>
      </p:pic>
      <p:pic>
        <p:nvPicPr>
          <p:cNvPr id="20" name="图片 19"/>
          <p:cNvPicPr>
            <a:picLocks noChangeAspect="1"/>
          </p:cNvPicPr>
          <p:nvPr>
            <p:custDataLst>
              <p:tags r:id="rId10"/>
            </p:custDataLst>
          </p:nvPr>
        </p:nvPicPr>
        <p:blipFill>
          <a:blip r:embed="rId11"/>
          <a:stretch>
            <a:fillRect/>
          </a:stretch>
        </p:blipFill>
        <p:spPr>
          <a:xfrm>
            <a:off x="1888490" y="5545455"/>
            <a:ext cx="4012565" cy="1262380"/>
          </a:xfrm>
          <a:prstGeom prst="rect">
            <a:avLst/>
          </a:prstGeom>
        </p:spPr>
      </p:pic>
      <p:sp>
        <p:nvSpPr>
          <p:cNvPr id="3" name="文本框 2"/>
          <p:cNvSpPr txBox="1"/>
          <p:nvPr/>
        </p:nvSpPr>
        <p:spPr>
          <a:xfrm>
            <a:off x="9465945" y="71120"/>
            <a:ext cx="2334895" cy="398780"/>
          </a:xfrm>
          <a:prstGeom prst="rect">
            <a:avLst/>
          </a:prstGeom>
          <a:noFill/>
        </p:spPr>
        <p:txBody>
          <a:bodyPr wrap="square" rtlCol="0" anchor="t">
            <a:spAutoFit/>
          </a:bodyPr>
          <a:p>
            <a:r>
              <a:rPr lang="zh-CN" altLang="en-US" sz="1000"/>
              <a:t>若a为终结符，则A→α·aβ为(</a:t>
            </a:r>
            <a:r>
              <a:rPr lang="zh-CN" altLang="en-US" sz="1000">
                <a:solidFill>
                  <a:srgbClr val="FF0000"/>
                </a:solidFill>
              </a:rPr>
              <a:t>B</a:t>
            </a:r>
            <a:r>
              <a:rPr lang="zh-CN" altLang="en-US" sz="1000"/>
              <a:t>)项目。</a:t>
            </a:r>
            <a:endParaRPr lang="zh-CN" altLang="en-US" sz="1000"/>
          </a:p>
          <a:p>
            <a:r>
              <a:rPr lang="zh-CN" altLang="en-US" sz="1000"/>
              <a:t>A.归约   B.移进</a:t>
            </a:r>
            <a:r>
              <a:rPr lang="en-US" altLang="zh-CN" sz="1000"/>
              <a:t>   </a:t>
            </a:r>
            <a:r>
              <a:rPr lang="zh-CN" altLang="en-US" sz="1000"/>
              <a:t>C.接受   D.待约</a:t>
            </a:r>
            <a:endParaRPr lang="zh-CN" altLang="en-US" sz="1000"/>
          </a:p>
        </p:txBody>
      </p:sp>
      <p:sp>
        <p:nvSpPr>
          <p:cNvPr id="4" name="文本框 3"/>
          <p:cNvSpPr txBox="1"/>
          <p:nvPr/>
        </p:nvSpPr>
        <p:spPr>
          <a:xfrm>
            <a:off x="9493885" y="469900"/>
            <a:ext cx="2224405" cy="553085"/>
          </a:xfrm>
          <a:prstGeom prst="rect">
            <a:avLst/>
          </a:prstGeom>
          <a:noFill/>
        </p:spPr>
        <p:txBody>
          <a:bodyPr wrap="square" rtlCol="0" anchor="t">
            <a:spAutoFit/>
          </a:bodyPr>
          <a:p>
            <a:r>
              <a:rPr lang="zh-CN" altLang="en-US" sz="1000"/>
              <a:t>若B为非终结符，则 A→a·Bb 为(</a:t>
            </a:r>
            <a:r>
              <a:rPr lang="zh-CN" altLang="en-US" sz="1000">
                <a:solidFill>
                  <a:srgbClr val="FF0000"/>
                </a:solidFill>
              </a:rPr>
              <a:t>D</a:t>
            </a:r>
            <a:r>
              <a:rPr lang="zh-CN" altLang="en-US" sz="1000"/>
              <a:t>)。</a:t>
            </a:r>
            <a:endParaRPr lang="zh-CN" altLang="en-US" sz="1000"/>
          </a:p>
          <a:p>
            <a:r>
              <a:rPr lang="zh-CN" altLang="en-US" sz="1000"/>
              <a:t>A.移进项目   B.归约项目</a:t>
            </a:r>
            <a:endParaRPr lang="zh-CN" altLang="en-US" sz="1000"/>
          </a:p>
          <a:p>
            <a:r>
              <a:rPr lang="zh-CN" altLang="en-US" sz="1000"/>
              <a:t>C.接受项目   D.待约项目</a:t>
            </a:r>
            <a:endParaRPr lang="zh-CN" altLang="en-US" sz="1000"/>
          </a:p>
        </p:txBody>
      </p:sp>
      <p:sp>
        <p:nvSpPr>
          <p:cNvPr id="9" name="文本框 8"/>
          <p:cNvSpPr txBox="1"/>
          <p:nvPr/>
        </p:nvSpPr>
        <p:spPr>
          <a:xfrm>
            <a:off x="9493885" y="1022985"/>
            <a:ext cx="4040505" cy="398780"/>
          </a:xfrm>
          <a:prstGeom prst="rect">
            <a:avLst/>
          </a:prstGeom>
          <a:noFill/>
        </p:spPr>
        <p:txBody>
          <a:bodyPr wrap="square" rtlCol="0" anchor="t">
            <a:spAutoFit/>
          </a:bodyPr>
          <a:p>
            <a:r>
              <a:rPr lang="zh-CN" altLang="en-US" sz="1000"/>
              <a:t>若</a:t>
            </a:r>
            <a:r>
              <a:rPr lang="en-US" altLang="zh-CN" sz="1000"/>
              <a:t>A</a:t>
            </a:r>
            <a:r>
              <a:rPr lang="zh-CN" altLang="en-US" sz="1000"/>
              <a:t>为非终结符，则A→α·为(</a:t>
            </a:r>
            <a:r>
              <a:rPr lang="zh-CN" altLang="en-US" sz="1000">
                <a:solidFill>
                  <a:srgbClr val="FF0000"/>
                </a:solidFill>
              </a:rPr>
              <a:t>A</a:t>
            </a:r>
            <a:r>
              <a:rPr lang="zh-CN" altLang="en-US" sz="1000"/>
              <a:t>)项目。</a:t>
            </a:r>
            <a:endParaRPr lang="zh-CN" altLang="en-US" sz="1000"/>
          </a:p>
          <a:p>
            <a:r>
              <a:rPr lang="zh-CN" altLang="en-US" sz="1000"/>
              <a:t>A.归约 B.移进 C.接受 D.待约</a:t>
            </a:r>
            <a:endParaRPr lang="zh-CN" altLang="en-US" sz="1000"/>
          </a:p>
        </p:txBody>
      </p:sp>
      <p:sp>
        <p:nvSpPr>
          <p:cNvPr id="11" name="文本框 10"/>
          <p:cNvSpPr txBox="1"/>
          <p:nvPr/>
        </p:nvSpPr>
        <p:spPr>
          <a:xfrm>
            <a:off x="9584690" y="3302000"/>
            <a:ext cx="2607310" cy="1630045"/>
          </a:xfrm>
          <a:prstGeom prst="rect">
            <a:avLst/>
          </a:prstGeom>
          <a:noFill/>
        </p:spPr>
        <p:txBody>
          <a:bodyPr wrap="square" rtlCol="0" anchor="t">
            <a:spAutoFit/>
          </a:bodyPr>
          <a:p>
            <a:r>
              <a:rPr lang="zh-CN" altLang="en-US" sz="1000"/>
              <a:t>设有文法G[T]:</a:t>
            </a:r>
            <a:endParaRPr lang="zh-CN" altLang="en-US" sz="1000"/>
          </a:p>
          <a:p>
            <a:r>
              <a:rPr lang="zh-CN" altLang="en-US" sz="1000"/>
              <a:t>T→T*F|F</a:t>
            </a:r>
            <a:endParaRPr lang="zh-CN" altLang="en-US" sz="1000"/>
          </a:p>
          <a:p>
            <a:r>
              <a:rPr lang="zh-CN" altLang="en-US" sz="1000"/>
              <a:t>F→F↑P|P</a:t>
            </a:r>
            <a:endParaRPr lang="zh-CN" altLang="en-US" sz="1000"/>
          </a:p>
          <a:p>
            <a:r>
              <a:rPr lang="zh-CN" altLang="en-US" sz="1000"/>
              <a:t>P→(T)|a</a:t>
            </a:r>
            <a:endParaRPr lang="zh-CN" altLang="en-US" sz="1000"/>
          </a:p>
          <a:p>
            <a:r>
              <a:rPr lang="zh-CN" altLang="en-US" sz="1000"/>
              <a:t>文法句型T*P↑(T*F)的句柄是下列符号串(</a:t>
            </a:r>
            <a:r>
              <a:rPr lang="zh-CN" altLang="en-US" sz="1000">
                <a:solidFill>
                  <a:srgbClr val="FF0000"/>
                </a:solidFill>
              </a:rPr>
              <a:t>C</a:t>
            </a:r>
            <a:r>
              <a:rPr lang="zh-CN" altLang="en-US" sz="1000"/>
              <a:t>)。</a:t>
            </a:r>
            <a:endParaRPr lang="zh-CN" altLang="en-US" sz="1000"/>
          </a:p>
          <a:p>
            <a:r>
              <a:rPr lang="zh-CN" altLang="en-US" sz="1000"/>
              <a:t>A.(T*F)    B.T*F </a:t>
            </a:r>
            <a:endParaRPr lang="zh-CN" altLang="en-US" sz="1000"/>
          </a:p>
          <a:p>
            <a:r>
              <a:rPr lang="zh-CN" altLang="en-US" sz="1000"/>
              <a:t>C.P        D.P↑(T*F)</a:t>
            </a:r>
            <a:endParaRPr lang="zh-CN" altLang="en-US" sz="1000"/>
          </a:p>
          <a:p>
            <a:r>
              <a:rPr lang="zh-CN" altLang="en-US" sz="1000"/>
              <a:t>文法句型T*F↑(T*F)的句柄是下列符号串(</a:t>
            </a:r>
            <a:r>
              <a:rPr lang="zh-CN" altLang="en-US" sz="1000">
                <a:solidFill>
                  <a:srgbClr val="FF0000"/>
                </a:solidFill>
              </a:rPr>
              <a:t>B</a:t>
            </a:r>
            <a:r>
              <a:rPr lang="zh-CN" altLang="en-US" sz="1000"/>
              <a:t>)。</a:t>
            </a:r>
            <a:endParaRPr lang="zh-CN" altLang="en-US" sz="1000"/>
          </a:p>
          <a:p>
            <a:r>
              <a:rPr lang="zh-CN" altLang="en-US" sz="1000"/>
              <a:t>A.(T*F)    B.T*F </a:t>
            </a:r>
            <a:endParaRPr lang="zh-CN" altLang="en-US" sz="1000"/>
          </a:p>
          <a:p>
            <a:r>
              <a:rPr lang="zh-CN" altLang="en-US" sz="1000"/>
              <a:t>C.P        D.P↑(T*F)</a:t>
            </a:r>
            <a:endParaRPr lang="zh-CN" altLang="en-US" sz="1000"/>
          </a:p>
        </p:txBody>
      </p:sp>
      <p:sp>
        <p:nvSpPr>
          <p:cNvPr id="12" name="文本框 11"/>
          <p:cNvSpPr txBox="1"/>
          <p:nvPr/>
        </p:nvSpPr>
        <p:spPr>
          <a:xfrm>
            <a:off x="9495155" y="1403350"/>
            <a:ext cx="2399665" cy="553085"/>
          </a:xfrm>
          <a:prstGeom prst="rect">
            <a:avLst/>
          </a:prstGeom>
          <a:noFill/>
        </p:spPr>
        <p:txBody>
          <a:bodyPr wrap="square" rtlCol="0" anchor="t">
            <a:spAutoFit/>
          </a:bodyPr>
          <a:p>
            <a:r>
              <a:rPr lang="zh-CN" altLang="en-US" sz="1000"/>
              <a:t>下列项目中为可归约项目的是（</a:t>
            </a:r>
            <a:r>
              <a:rPr lang="zh-CN" altLang="en-US" sz="1000">
                <a:solidFill>
                  <a:srgbClr val="FF0000"/>
                </a:solidFill>
              </a:rPr>
              <a:t>B</a:t>
            </a:r>
            <a:r>
              <a:rPr lang="zh-CN" altLang="en-US" sz="1000"/>
              <a:t>）</a:t>
            </a:r>
            <a:endParaRPr lang="zh-CN" altLang="en-US" sz="1000"/>
          </a:p>
          <a:p>
            <a:r>
              <a:rPr lang="zh-CN" altLang="en-US" sz="1000"/>
              <a:t>A.E′→· E</a:t>
            </a:r>
            <a:r>
              <a:rPr lang="en-US" altLang="zh-CN" sz="1000"/>
              <a:t>     </a:t>
            </a:r>
            <a:r>
              <a:rPr lang="zh-CN" altLang="en-US" sz="1000"/>
              <a:t>B.L→· </a:t>
            </a:r>
            <a:endParaRPr lang="zh-CN" altLang="en-US" sz="1000"/>
          </a:p>
          <a:p>
            <a:r>
              <a:rPr lang="zh-CN" altLang="en-US" sz="1000"/>
              <a:t>C.L→-· L </a:t>
            </a:r>
            <a:r>
              <a:rPr lang="en-US" altLang="zh-CN" sz="1000"/>
              <a:t>    </a:t>
            </a:r>
            <a:r>
              <a:rPr lang="zh-CN" altLang="en-US" sz="1000"/>
              <a:t>D.F→L*· F</a:t>
            </a:r>
            <a:endParaRPr lang="zh-CN" altLang="en-US" sz="1000"/>
          </a:p>
        </p:txBody>
      </p:sp>
      <p:sp>
        <p:nvSpPr>
          <p:cNvPr id="13" name="文本框 12"/>
          <p:cNvSpPr txBox="1"/>
          <p:nvPr/>
        </p:nvSpPr>
        <p:spPr>
          <a:xfrm>
            <a:off x="54610" y="5269230"/>
            <a:ext cx="4250690" cy="706755"/>
          </a:xfrm>
          <a:prstGeom prst="rect">
            <a:avLst/>
          </a:prstGeom>
          <a:noFill/>
        </p:spPr>
        <p:txBody>
          <a:bodyPr wrap="square" rtlCol="0" anchor="t">
            <a:spAutoFit/>
          </a:bodyPr>
          <a:p>
            <a:r>
              <a:rPr lang="zh-CN" altLang="en-US" sz="1000"/>
              <a:t>在LR分析法中，分析栈中存放的状态是识别规范句型（</a:t>
            </a:r>
            <a:r>
              <a:rPr lang="zh-CN" altLang="en-US" sz="1000">
                <a:solidFill>
                  <a:srgbClr val="FF0000"/>
                </a:solidFill>
              </a:rPr>
              <a:t>B</a:t>
            </a:r>
            <a:r>
              <a:rPr lang="zh-CN" altLang="en-US" sz="1000"/>
              <a:t>）的DFA状态</a:t>
            </a:r>
            <a:endParaRPr lang="zh-CN" altLang="en-US" sz="1000"/>
          </a:p>
          <a:p>
            <a:r>
              <a:rPr lang="zh-CN" altLang="en-US" sz="1000"/>
              <a:t>A.前缀  B.活前缀 C.LR（0）项目 D.句柄</a:t>
            </a:r>
            <a:endParaRPr lang="zh-CN" altLang="en-US" sz="1000"/>
          </a:p>
          <a:p>
            <a:r>
              <a:rPr lang="zh-CN" altLang="en-US" sz="1000"/>
              <a:t>一个（</a:t>
            </a:r>
            <a:r>
              <a:rPr lang="zh-CN" altLang="en-US" sz="1000">
                <a:solidFill>
                  <a:srgbClr val="FF0000"/>
                </a:solidFill>
              </a:rPr>
              <a:t>B</a:t>
            </a:r>
            <a:r>
              <a:rPr lang="zh-CN" altLang="en-US" sz="1000"/>
              <a:t>）指明了在LR分析过程中的某个时刻所能看到产生式多大一部分</a:t>
            </a:r>
            <a:endParaRPr lang="zh-CN" altLang="en-US" sz="1000"/>
          </a:p>
          <a:p>
            <a:r>
              <a:rPr lang="zh-CN" altLang="en-US" sz="1000"/>
              <a:t>A.前缀  B.活前缀 C.归约活前缀 D.项目</a:t>
            </a:r>
            <a:endParaRPr lang="zh-CN" altLang="en-US" sz="1000"/>
          </a:p>
        </p:txBody>
      </p:sp>
    </p:spTree>
    <p:custDataLst>
      <p:tags r:id="rId1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4.4.1.</a:t>
            </a:r>
            <a:r>
              <a:rPr lang="en-US" altLang="zh-CN" sz="2000" b="1" dirty="0">
                <a:latin typeface="华文楷体" panose="02010600040101010101" pitchFamily="2" charset="-122"/>
                <a:ea typeface="华文楷体" panose="02010600040101010101" pitchFamily="2" charset="-122"/>
                <a:sym typeface="+mn-ea"/>
              </a:rPr>
              <a:t>LR(0)</a:t>
            </a:r>
            <a:r>
              <a:rPr lang="zh-CN" altLang="en-US" sz="2000" b="1" dirty="0">
                <a:latin typeface="华文楷体" panose="02010600040101010101" pitchFamily="2" charset="-122"/>
                <a:ea typeface="华文楷体" panose="02010600040101010101" pitchFamily="2" charset="-122"/>
                <a:sym typeface="+mn-ea"/>
              </a:rPr>
              <a:t>分析</a:t>
            </a: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2"/>
            </p:custDataLst>
          </p:nvPr>
        </p:nvSpPr>
        <p:spPr>
          <a:xfrm>
            <a:off x="293" y="720999"/>
            <a:ext cx="1202055" cy="337185"/>
          </a:xfrm>
          <a:prstGeom prst="rect">
            <a:avLst/>
          </a:prstGeom>
        </p:spPr>
        <p:txBody>
          <a:bodyPr wrap="none">
            <a:spAutoFit/>
          </a:bodyPr>
          <a:p>
            <a:pPr algn="l" eaLnBrk="1" hangingPunct="1"/>
            <a:r>
              <a:rPr lang="en-US" altLang="zh-CN" sz="1600" b="1" dirty="0">
                <a:latin typeface="华文楷体" panose="02010600040101010101" pitchFamily="2" charset="-122"/>
                <a:ea typeface="华文楷体" panose="02010600040101010101" pitchFamily="2" charset="-122"/>
                <a:sym typeface="+mn-ea"/>
              </a:rPr>
              <a:t>形式化定义</a:t>
            </a:r>
            <a:endParaRPr lang="en-US" altLang="zh-CN" sz="1600" b="1" dirty="0">
              <a:latin typeface="华文楷体" panose="02010600040101010101" pitchFamily="2" charset="-122"/>
              <a:ea typeface="华文楷体" panose="02010600040101010101" pitchFamily="2" charset="-122"/>
              <a:sym typeface="+mn-ea"/>
            </a:endParaRPr>
          </a:p>
        </p:txBody>
      </p:sp>
      <p:sp>
        <p:nvSpPr>
          <p:cNvPr id="6" name="矩形 5"/>
          <p:cNvSpPr/>
          <p:nvPr>
            <p:custDataLst>
              <p:tags r:id="rId3"/>
            </p:custDataLst>
          </p:nvPr>
        </p:nvSpPr>
        <p:spPr>
          <a:xfrm>
            <a:off x="79375" y="2858770"/>
            <a:ext cx="6269990" cy="583565"/>
          </a:xfrm>
          <a:prstGeom prst="rect">
            <a:avLst/>
          </a:prstGeom>
        </p:spPr>
        <p:txBody>
          <a:bodyPr wrap="square">
            <a:spAutoFit/>
          </a:bodyPr>
          <a:p>
            <a:pPr algn="l" eaLnBrk="1" hangingPunct="1">
              <a:defRPr/>
            </a:pPr>
            <a:r>
              <a:rPr lang="en-US" altLang="zh-CN" sz="1600" b="1" dirty="0">
                <a:latin typeface="华文楷体" panose="02010600040101010101" pitchFamily="2" charset="-122"/>
                <a:ea typeface="华文楷体" panose="02010600040101010101" pitchFamily="2" charset="-122"/>
              </a:rPr>
              <a:t>如果</a:t>
            </a:r>
            <a:r>
              <a:rPr lang="en-US" altLang="zh-CN" sz="1600" b="1" dirty="0">
                <a:latin typeface="华文楷体" panose="02010600040101010101" pitchFamily="2" charset="-122"/>
                <a:ea typeface="华文楷体" panose="02010600040101010101" pitchFamily="2" charset="-122"/>
                <a:sym typeface="+mn-ea"/>
              </a:rPr>
              <a:t>LR(0)分析表中没有语法分析动作冲突，</a:t>
            </a:r>
            <a:r>
              <a:rPr lang="zh-CN" altLang="en-US" sz="1600" b="1" dirty="0">
                <a:latin typeface="华文楷体" panose="02010600040101010101" pitchFamily="2" charset="-122"/>
                <a:ea typeface="华文楷体" panose="02010600040101010101" pitchFamily="2" charset="-122"/>
                <a:sym typeface="+mn-ea"/>
              </a:rPr>
              <a:t>该</a:t>
            </a:r>
            <a:r>
              <a:rPr lang="en-US" altLang="zh-CN" sz="1600" b="1" dirty="0">
                <a:latin typeface="华文楷体" panose="02010600040101010101" pitchFamily="2" charset="-122"/>
                <a:ea typeface="华文楷体" panose="02010600040101010101" pitchFamily="2" charset="-122"/>
                <a:sym typeface="+mn-ea"/>
              </a:rPr>
              <a:t>文法就称为LR(0)文法</a:t>
            </a:r>
            <a:endParaRPr lang="en-US" altLang="zh-CN" sz="1600" b="1" dirty="0">
              <a:latin typeface="华文楷体" panose="02010600040101010101" pitchFamily="2" charset="-122"/>
              <a:ea typeface="华文楷体" panose="02010600040101010101" pitchFamily="2" charset="-122"/>
              <a:sym typeface="+mn-ea"/>
            </a:endParaRPr>
          </a:p>
          <a:p>
            <a:pPr algn="l" eaLnBrk="1" hangingPunct="1">
              <a:defRPr/>
            </a:pPr>
            <a:r>
              <a:rPr lang="en-US" altLang="zh-CN" sz="1600" b="1" dirty="0">
                <a:latin typeface="华文楷体" panose="02010600040101010101" pitchFamily="2" charset="-122"/>
                <a:ea typeface="华文楷体" panose="02010600040101010101" pitchFamily="2" charset="-122"/>
                <a:sym typeface="+mn-ea"/>
              </a:rPr>
              <a:t>不是所有CFG都能用LR(0)方法进行分析，CFG不总是LR(0)文法</a:t>
            </a:r>
            <a:endParaRPr lang="en-US" altLang="zh-CN" sz="16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4"/>
            </p:custDataLst>
          </p:nvPr>
        </p:nvPicPr>
        <p:blipFill>
          <a:blip r:embed="rId5"/>
          <a:stretch>
            <a:fillRect/>
          </a:stretch>
        </p:blipFill>
        <p:spPr>
          <a:xfrm>
            <a:off x="3001645" y="225425"/>
            <a:ext cx="4879340" cy="244856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7925435" y="280670"/>
            <a:ext cx="3945890" cy="2240280"/>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0" y="1260475"/>
            <a:ext cx="2827020" cy="1426845"/>
          </a:xfrm>
          <a:prstGeom prst="rect">
            <a:avLst/>
          </a:prstGeom>
        </p:spPr>
      </p:pic>
      <p:sp>
        <p:nvSpPr>
          <p:cNvPr id="9" name="矩形 8"/>
          <p:cNvSpPr/>
          <p:nvPr>
            <p:custDataLst>
              <p:tags r:id="rId10"/>
            </p:custDataLst>
          </p:nvPr>
        </p:nvSpPr>
        <p:spPr>
          <a:xfrm>
            <a:off x="1449363" y="624479"/>
            <a:ext cx="1711325" cy="337185"/>
          </a:xfrm>
          <a:prstGeom prst="rect">
            <a:avLst/>
          </a:prstGeom>
        </p:spPr>
        <p:txBody>
          <a:bodyPr wrap="none">
            <a:spAutoFit/>
          </a:bodyPr>
          <a:p>
            <a:pPr algn="l" eaLnBrk="1" hangingPunct="1"/>
            <a:r>
              <a:rPr lang="zh-CN" altLang="en-US" sz="1600" b="1">
                <a:solidFill>
                  <a:srgbClr val="000000"/>
                </a:solidFill>
                <a:latin typeface="华文楷体" panose="02010600040101010101" pitchFamily="2" charset="-122"/>
                <a:ea typeface="华文楷体" panose="02010600040101010101" pitchFamily="2" charset="-122"/>
                <a:sym typeface="+mn-ea"/>
              </a:rPr>
              <a:t>移进</a:t>
            </a:r>
            <a:r>
              <a:rPr lang="en-US" altLang="zh-CN" sz="1600" b="1">
                <a:solidFill>
                  <a:srgbClr val="000000"/>
                </a:solidFill>
                <a:latin typeface="华文楷体" panose="02010600040101010101" pitchFamily="2" charset="-122"/>
                <a:ea typeface="华文楷体" panose="02010600040101010101" pitchFamily="2" charset="-122"/>
                <a:sym typeface="+mn-ea"/>
              </a:rPr>
              <a:t>/</a:t>
            </a:r>
            <a:r>
              <a:rPr lang="zh-CN" altLang="en-US" sz="1600" b="1">
                <a:solidFill>
                  <a:srgbClr val="000000"/>
                </a:solidFill>
                <a:latin typeface="华文楷体" panose="02010600040101010101" pitchFamily="2" charset="-122"/>
                <a:ea typeface="华文楷体" panose="02010600040101010101" pitchFamily="2" charset="-122"/>
                <a:sym typeface="+mn-ea"/>
              </a:rPr>
              <a:t>归约冲突</a:t>
            </a:r>
            <a:r>
              <a:rPr lang="en-US" altLang="zh-CN" sz="1600" b="1" dirty="0">
                <a:latin typeface="Times New Roman" panose="02020603050405020304" pitchFamily="18" charset="0"/>
                <a:ea typeface="楷体_GB2312"/>
                <a:cs typeface="Times New Roman" panose="02020603050405020304" pitchFamily="18" charset="0"/>
                <a:sym typeface="+mn-ea"/>
              </a:rPr>
              <a:t>→</a:t>
            </a:r>
            <a:endParaRPr lang="zh-CN" altLang="en-US" sz="1600" b="1" dirty="0">
              <a:solidFill>
                <a:srgbClr val="000000"/>
              </a:solidFill>
              <a:latin typeface="华文楷体" panose="02010600040101010101" pitchFamily="2" charset="-122"/>
              <a:ea typeface="华文楷体" panose="02010600040101010101" pitchFamily="2" charset="-122"/>
              <a:sym typeface="+mn-ea"/>
            </a:endParaRPr>
          </a:p>
        </p:txBody>
      </p:sp>
      <p:sp>
        <p:nvSpPr>
          <p:cNvPr id="10" name="矩形 9"/>
          <p:cNvSpPr/>
          <p:nvPr>
            <p:custDataLst>
              <p:tags r:id="rId11"/>
            </p:custDataLst>
          </p:nvPr>
        </p:nvSpPr>
        <p:spPr>
          <a:xfrm>
            <a:off x="687363" y="3498489"/>
            <a:ext cx="1649730"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4.4.2.S</a:t>
            </a:r>
            <a:r>
              <a:rPr lang="en-US" altLang="zh-CN" sz="2000" b="1" dirty="0">
                <a:latin typeface="华文楷体" panose="02010600040101010101" pitchFamily="2" charset="-122"/>
                <a:ea typeface="华文楷体" panose="02010600040101010101" pitchFamily="2" charset="-122"/>
                <a:sym typeface="+mn-ea"/>
              </a:rPr>
              <a:t>LR</a:t>
            </a:r>
            <a:r>
              <a:rPr lang="zh-CN" altLang="en-US" sz="2000" b="1" dirty="0">
                <a:latin typeface="华文楷体" panose="02010600040101010101" pitchFamily="2" charset="-122"/>
                <a:ea typeface="华文楷体" panose="02010600040101010101" pitchFamily="2" charset="-122"/>
                <a:sym typeface="+mn-ea"/>
              </a:rPr>
              <a:t>分析</a:t>
            </a:r>
            <a:endParaRPr lang="zh-CN" altLang="en-US" sz="20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318770" y="3896995"/>
            <a:ext cx="10980420" cy="2306955"/>
          </a:xfrm>
          <a:prstGeom prst="rect">
            <a:avLst/>
          </a:prstGeom>
          <a:noFill/>
        </p:spPr>
        <p:txBody>
          <a:bodyPr wrap="square" rtlCol="0" anchor="t">
            <a:spAutoFit/>
          </a:bodyPr>
          <a:p>
            <a:pPr indent="0" fontAlgn="auto">
              <a:lnSpc>
                <a:spcPct val="100000"/>
              </a:lnSpc>
              <a:buClr>
                <a:prstClr val="black"/>
              </a:buClr>
              <a:buNone/>
              <a:defRPr/>
            </a:pP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LR(0)考虑了A的上文（规范句型的前缀），但未考虑A的下文，因此消解冲突能力有限</a:t>
            </a:r>
            <a:endPar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indent="0" fontAlgn="auto">
              <a:lnSpc>
                <a:spcPct val="100000"/>
              </a:lnSpc>
              <a:buClr>
                <a:prstClr val="black"/>
              </a:buClr>
              <a:buNone/>
              <a:defRPr/>
            </a:pPr>
            <a:r>
              <a:rPr kumimoji="1" lang="zh-CN" altLang="en-US"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主要思想</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：设有</a:t>
            </a:r>
            <a:r>
              <a:rPr kumimoji="1"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m</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个移进项目</a:t>
            </a:r>
            <a:r>
              <a:rPr lang="en-US" altLang="zh-CN" b="1" i="1">
                <a:solidFill>
                  <a:srgbClr val="000000"/>
                </a:solidFill>
                <a:latin typeface="Times New Roman" panose="02020603050405020304" pitchFamily="18" charset="0"/>
                <a:sym typeface="+mn-ea"/>
              </a:rPr>
              <a:t>A</a:t>
            </a:r>
            <a:r>
              <a:rPr lang="en-US" altLang="zh-CN" b="1" i="1" baseline="-25000">
                <a:solidFill>
                  <a:srgbClr val="000000"/>
                </a:solidFill>
                <a:latin typeface="Times New Roman" panose="02020603050405020304" pitchFamily="18" charset="0"/>
                <a:sym typeface="+mn-ea"/>
              </a:rPr>
              <a:t>m</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α</a:t>
            </a:r>
            <a:r>
              <a:rPr lang="en-US" altLang="zh-CN" b="1" i="1" baseline="-25000">
                <a:solidFill>
                  <a:srgbClr val="000000"/>
                </a:solidFill>
                <a:latin typeface="Times New Roman" panose="02020603050405020304" pitchFamily="18" charset="0"/>
                <a:sym typeface="+mn-ea"/>
              </a:rPr>
              <a:t>m</a:t>
            </a:r>
            <a:r>
              <a:rPr lang="en-US" altLang="zh-CN" b="1">
                <a:solidFill>
                  <a:srgbClr val="000000"/>
                </a:solidFill>
                <a:latin typeface="Times New Roman" panose="02020603050405020304" pitchFamily="18" charset="0"/>
                <a:sym typeface="+mn-ea"/>
              </a:rPr>
              <a:t>.a</a:t>
            </a:r>
            <a:r>
              <a:rPr lang="en-US" altLang="zh-CN" b="1" baseline="-25000">
                <a:solidFill>
                  <a:srgbClr val="000000"/>
                </a:solidFill>
                <a:latin typeface="Times New Roman" panose="02020603050405020304" pitchFamily="18" charset="0"/>
                <a:sym typeface="+mn-ea"/>
              </a:rPr>
              <a:t>m</a:t>
            </a:r>
            <a:r>
              <a:rPr lang="en-US" altLang="zh-CN" b="1" i="1">
                <a:solidFill>
                  <a:srgbClr val="000000"/>
                </a:solidFill>
                <a:latin typeface="Times New Roman" panose="02020603050405020304" pitchFamily="18" charset="0"/>
                <a:sym typeface="+mn-ea"/>
              </a:rPr>
              <a:t>β</a:t>
            </a:r>
            <a:r>
              <a:rPr lang="en-US" altLang="zh-CN" b="1" i="1" baseline="-25000">
                <a:solidFill>
                  <a:srgbClr val="000000"/>
                </a:solidFill>
                <a:latin typeface="Times New Roman" panose="02020603050405020304" pitchFamily="18" charset="0"/>
                <a:sym typeface="+mn-ea"/>
              </a:rPr>
              <a:t>m</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n</a:t>
            </a:r>
            <a:r>
              <a:rPr kumimoji="1" lang="zh-CN" altLang="en-US" b="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个归约项目</a:t>
            </a:r>
            <a:r>
              <a:rPr lang="en-US" altLang="zh-CN" b="1" i="1">
                <a:solidFill>
                  <a:srgbClr val="000000"/>
                </a:solidFill>
                <a:latin typeface="Times New Roman" panose="02020603050405020304" pitchFamily="18" charset="0"/>
                <a:sym typeface="+mn-ea"/>
              </a:rPr>
              <a:t>B</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γ</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altLang="en-US" b="1">
                <a:solidFill>
                  <a:srgbClr val="000000"/>
                </a:solidFill>
                <a:latin typeface="Times New Roman" panose="02020603050405020304" pitchFamily="18" charset="0"/>
                <a:ea typeface="华文楷体" panose="02010600040101010101" pitchFamily="2" charset="-122"/>
                <a:sym typeface="+mn-ea"/>
              </a:rPr>
              <a:t>如果集合</a:t>
            </a:r>
            <a:r>
              <a:rPr lang="en-US" altLang="zh-CN" b="1">
                <a:solidFill>
                  <a:srgbClr val="000000"/>
                </a:solidFill>
                <a:latin typeface="Times New Roman" panose="02020603050405020304" pitchFamily="18" charset="0"/>
                <a:cs typeface="Times New Roman" panose="02020603050405020304" pitchFamily="18" charset="0"/>
                <a:sym typeface="+mn-ea"/>
              </a:rPr>
              <a:t>{a</a:t>
            </a:r>
            <a:r>
              <a:rPr lang="en-US" altLang="zh-CN" b="1" baseline="-25000">
                <a:solidFill>
                  <a:srgbClr val="000000"/>
                </a:solidFill>
                <a:latin typeface="Times New Roman" panose="02020603050405020304" pitchFamily="18" charset="0"/>
                <a:cs typeface="Times New Roman" panose="02020603050405020304" pitchFamily="18" charset="0"/>
                <a:sym typeface="+mn-ea"/>
              </a:rPr>
              <a:t>1</a:t>
            </a:r>
            <a:r>
              <a:rPr lang="en-US" altLang="zh-CN" b="1">
                <a:solidFill>
                  <a:srgbClr val="000000"/>
                </a:solidFill>
                <a:latin typeface="Times New Roman" panose="02020603050405020304" pitchFamily="18" charset="0"/>
                <a:cs typeface="Times New Roman" panose="02020603050405020304" pitchFamily="18" charset="0"/>
                <a:sym typeface="+mn-ea"/>
              </a:rPr>
              <a:t>, a</a:t>
            </a:r>
            <a:r>
              <a:rPr lang="en-US" altLang="zh-CN" b="1" baseline="-25000">
                <a:solidFill>
                  <a:srgbClr val="000000"/>
                </a:solidFill>
                <a:latin typeface="Times New Roman" panose="02020603050405020304" pitchFamily="18" charset="0"/>
                <a:cs typeface="Times New Roman" panose="02020603050405020304" pitchFamily="18" charset="0"/>
                <a:sym typeface="+mn-ea"/>
              </a:rPr>
              <a:t>2</a:t>
            </a:r>
            <a:r>
              <a:rPr lang="en-US" altLang="zh-CN" b="1">
                <a:solidFill>
                  <a:srgbClr val="000000"/>
                </a:solidFill>
                <a:latin typeface="Times New Roman" panose="02020603050405020304" pitchFamily="18" charset="0"/>
                <a:cs typeface="Times New Roman" panose="02020603050405020304" pitchFamily="18" charset="0"/>
                <a:sym typeface="+mn-ea"/>
              </a:rPr>
              <a:t>, …, a</a:t>
            </a:r>
            <a:r>
              <a:rPr lang="en-US" altLang="zh-CN" b="1" baseline="-25000">
                <a:solidFill>
                  <a:srgbClr val="000000"/>
                </a:solidFill>
                <a:latin typeface="Times New Roman" panose="02020603050405020304" pitchFamily="18" charset="0"/>
                <a:cs typeface="Times New Roman" panose="02020603050405020304" pitchFamily="18" charset="0"/>
                <a:sym typeface="+mn-ea"/>
              </a:rPr>
              <a:t>m</a:t>
            </a:r>
            <a:r>
              <a:rPr lang="en-US" altLang="zh-CN" b="1">
                <a:solidFill>
                  <a:srgbClr val="000000"/>
                </a:solidFill>
                <a:latin typeface="Times New Roman" panose="02020603050405020304" pitchFamily="18" charset="0"/>
                <a:cs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和</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baseline="-25000">
                <a:solidFill>
                  <a:srgbClr val="000000"/>
                </a:solidFill>
                <a:latin typeface="Times New Roman" panose="02020603050405020304" pitchFamily="18" charset="0"/>
                <a:sym typeface="+mn-ea"/>
              </a:rPr>
              <a:t>1</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 </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baseline="-25000">
                <a:solidFill>
                  <a:srgbClr val="000000"/>
                </a:solidFill>
                <a:latin typeface="Times New Roman" panose="02020603050405020304" pitchFamily="18" charset="0"/>
                <a:sym typeface="+mn-ea"/>
              </a:rPr>
              <a:t>2</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r>
              <a:rPr lang="en-US" altLang="zh-CN" b="1">
                <a:solidFill>
                  <a:srgbClr val="000000"/>
                </a:solidFill>
                <a:latin typeface="Times New Roman" panose="02020603050405020304" pitchFamily="18" charset="0"/>
                <a:sym typeface="+mn-ea"/>
              </a:rPr>
              <a:t>…</a:t>
            </a:r>
            <a:r>
              <a:rPr lang="zh-CN" altLang="en-US" b="1">
                <a:solidFill>
                  <a:srgbClr val="000000"/>
                </a:solidFill>
                <a:latin typeface="Times New Roman" panose="02020603050405020304" pitchFamily="18" charset="0"/>
                <a:ea typeface="华文楷体" panose="02010600040101010101" pitchFamily="2" charset="-122"/>
                <a:sym typeface="+mn-ea"/>
              </a:rPr>
              <a:t>，</a:t>
            </a:r>
            <a:r>
              <a:rPr lang="en-US" altLang="zh-CN" b="1" i="1">
                <a:solidFill>
                  <a:srgbClr val="000000"/>
                </a:solidFill>
                <a:latin typeface="Times New Roman" panose="02020603050405020304" pitchFamily="18" charset="0"/>
                <a:sym typeface="+mn-ea"/>
              </a:rPr>
              <a:t>FOLLOW</a:t>
            </a:r>
            <a:r>
              <a:rPr lang="en-US" altLang="zh-CN" b="1">
                <a:solidFill>
                  <a:srgbClr val="000000"/>
                </a:solidFill>
                <a:latin typeface="Times New Roman" panose="02020603050405020304" pitchFamily="18" charset="0"/>
                <a:sym typeface="+mn-ea"/>
              </a:rPr>
              <a:t>(</a:t>
            </a:r>
            <a:r>
              <a:rPr lang="en-US" altLang="zh-CN" b="1" i="1">
                <a:solidFill>
                  <a:srgbClr val="000000"/>
                </a:solidFill>
                <a:latin typeface="Times New Roman" panose="02020603050405020304" pitchFamily="18" charset="0"/>
                <a:sym typeface="+mn-ea"/>
              </a:rPr>
              <a:t>B</a:t>
            </a:r>
            <a:r>
              <a:rPr lang="en-US" altLang="zh-CN" b="1" i="1" baseline="-25000">
                <a:solidFill>
                  <a:srgbClr val="000000"/>
                </a:solidFill>
                <a:latin typeface="Times New Roman" panose="02020603050405020304" pitchFamily="18" charset="0"/>
                <a:sym typeface="+mn-ea"/>
              </a:rPr>
              <a:t>n</a:t>
            </a:r>
            <a:r>
              <a:rPr lang="en-US" altLang="zh-CN" b="1">
                <a:solidFill>
                  <a:srgbClr val="000000"/>
                </a:solidFill>
                <a:latin typeface="Times New Roman" panose="02020603050405020304" pitchFamily="18" charset="0"/>
                <a:sym typeface="+mn-ea"/>
              </a:rPr>
              <a:t>)</a:t>
            </a:r>
            <a:r>
              <a:rPr lang="zh-CN" altLang="en-US" b="1">
                <a:solidFill>
                  <a:srgbClr val="FF0000"/>
                </a:solidFill>
                <a:latin typeface="Times New Roman" panose="02020603050405020304" pitchFamily="18" charset="0"/>
                <a:ea typeface="华文楷体" panose="02010600040101010101" pitchFamily="2" charset="-122"/>
                <a:sym typeface="+mn-ea"/>
              </a:rPr>
              <a:t>两两不相交</a:t>
            </a:r>
            <a:endParaRPr lang="zh-CN" altLang="en-US" b="1">
              <a:solidFill>
                <a:srgbClr val="FF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b="1">
                <a:solidFill>
                  <a:srgbClr val="000000"/>
                </a:solidFill>
                <a:latin typeface="Times New Roman" panose="02020603050405020304" pitchFamily="18" charset="0"/>
                <a:ea typeface="华文楷体" panose="02010600040101010101" pitchFamily="2" charset="-122"/>
                <a:sym typeface="+mn-ea"/>
              </a:rPr>
              <a:t>则可以</a:t>
            </a:r>
            <a:r>
              <a:rPr lang="zh-CN" b="1">
                <a:solidFill>
                  <a:srgbClr val="FF0000"/>
                </a:solidFill>
                <a:latin typeface="Times New Roman" panose="02020603050405020304" pitchFamily="18" charset="0"/>
                <a:ea typeface="华文楷体" panose="02010600040101010101" pitchFamily="2" charset="-122"/>
                <a:sym typeface="+mn-ea"/>
              </a:rPr>
              <a:t>根据下一个输入符号决定</a:t>
            </a:r>
            <a:r>
              <a:rPr lang="zh-CN" b="1">
                <a:solidFill>
                  <a:srgbClr val="000000"/>
                </a:solidFill>
                <a:latin typeface="Times New Roman" panose="02020603050405020304" pitchFamily="18" charset="0"/>
                <a:ea typeface="华文楷体" panose="02010600040101010101" pitchFamily="2" charset="-122"/>
                <a:sym typeface="+mn-ea"/>
              </a:rPr>
              <a:t>移进</a:t>
            </a:r>
            <a:r>
              <a:rPr lang="en-US" altLang="zh-CN" b="1">
                <a:solidFill>
                  <a:srgbClr val="000000"/>
                </a:solidFill>
                <a:latin typeface="Times New Roman" panose="02020603050405020304" pitchFamily="18" charset="0"/>
                <a:ea typeface="华文楷体" panose="02010600040101010101" pitchFamily="2" charset="-122"/>
                <a:sym typeface="+mn-ea"/>
              </a:rPr>
              <a:t>or</a:t>
            </a:r>
            <a:r>
              <a:rPr lang="zh-CN" altLang="en-US" b="1">
                <a:solidFill>
                  <a:srgbClr val="000000"/>
                </a:solidFill>
                <a:latin typeface="Times New Roman" panose="02020603050405020304" pitchFamily="18" charset="0"/>
                <a:ea typeface="华文楷体" panose="02010600040101010101" pitchFamily="2" charset="-122"/>
                <a:sym typeface="+mn-ea"/>
              </a:rPr>
              <a:t>归约</a:t>
            </a:r>
            <a:r>
              <a:rPr lang="en-US" altLang="zh-CN" b="1">
                <a:solidFill>
                  <a:srgbClr val="000000"/>
                </a:solidFill>
                <a:latin typeface="Times New Roman" panose="02020603050405020304" pitchFamily="18" charset="0"/>
                <a:ea typeface="华文楷体" panose="02010600040101010101" pitchFamily="2" charset="-122"/>
                <a:sym typeface="+mn-ea"/>
              </a:rPr>
              <a:t>or</a:t>
            </a:r>
            <a:r>
              <a:rPr lang="zh-CN" altLang="en-US" b="1">
                <a:solidFill>
                  <a:srgbClr val="000000"/>
                </a:solidFill>
                <a:latin typeface="Times New Roman" panose="02020603050405020304" pitchFamily="18" charset="0"/>
                <a:ea typeface="华文楷体" panose="02010600040101010101" pitchFamily="2" charset="-122"/>
                <a:sym typeface="+mn-ea"/>
              </a:rPr>
              <a:t>报错</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en-US" altLang="zh-CN" b="1">
                <a:solidFill>
                  <a:srgbClr val="000000"/>
                </a:solidFill>
                <a:latin typeface="Times New Roman" panose="02020603050405020304" pitchFamily="18" charset="0"/>
                <a:ea typeface="华文楷体" panose="02010600040101010101" pitchFamily="2" charset="-122"/>
                <a:sym typeface="+mn-ea"/>
              </a:rPr>
              <a:t>SLR</a:t>
            </a:r>
            <a:r>
              <a:rPr lang="zh-CN" altLang="en-US" b="1">
                <a:solidFill>
                  <a:srgbClr val="000000"/>
                </a:solidFill>
                <a:latin typeface="Times New Roman" panose="02020603050405020304" pitchFamily="18" charset="0"/>
                <a:ea typeface="华文楷体" panose="02010600040101010101" pitchFamily="2" charset="-122"/>
                <a:sym typeface="+mn-ea"/>
              </a:rPr>
              <a:t>分析表构造算法：</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zh-CN" altLang="en-US" b="1">
                <a:solidFill>
                  <a:srgbClr val="000000"/>
                </a:solidFill>
                <a:latin typeface="Times New Roman" panose="02020603050405020304" pitchFamily="18" charset="0"/>
                <a:ea typeface="华文楷体" panose="02010600040101010101" pitchFamily="2" charset="-122"/>
                <a:sym typeface="+mn-ea"/>
              </a:rPr>
              <a:t>仅需将</a:t>
            </a:r>
            <a:r>
              <a:rPr lang="en-US" altLang="zh-CN" b="1">
                <a:solidFill>
                  <a:srgbClr val="000000"/>
                </a:solidFill>
                <a:latin typeface="Times New Roman" panose="02020603050405020304" pitchFamily="18" charset="0"/>
                <a:ea typeface="华文楷体" panose="02010600040101010101" pitchFamily="2" charset="-122"/>
                <a:sym typeface="+mn-ea"/>
              </a:rPr>
              <a:t>LR(0)</a:t>
            </a:r>
            <a:r>
              <a:rPr lang="zh-CN" altLang="en-US" b="1">
                <a:solidFill>
                  <a:srgbClr val="000000"/>
                </a:solidFill>
                <a:latin typeface="Times New Roman" panose="02020603050405020304" pitchFamily="18" charset="0"/>
                <a:ea typeface="华文楷体" panose="02010600040101010101" pitchFamily="2" charset="-122"/>
                <a:sym typeface="+mn-ea"/>
              </a:rPr>
              <a:t>中的</a:t>
            </a:r>
            <a:r>
              <a:rPr lang="en-US" altLang="zh-CN" b="1">
                <a:solidFill>
                  <a:srgbClr val="000000"/>
                </a:solidFill>
                <a:latin typeface="Times New Roman" panose="02020603050405020304" pitchFamily="18" charset="0"/>
                <a:ea typeface="华文楷体" panose="02010600040101010101" pitchFamily="2" charset="-122"/>
                <a:sym typeface="+mn-ea"/>
              </a:rPr>
              <a:t>“</a:t>
            </a:r>
            <a:r>
              <a:rPr lang="en-US" altLang="zh-CN" sz="1600" b="1" i="1" dirty="0">
                <a:solidFill>
                  <a:prstClr val="black"/>
                </a:solidFill>
                <a:latin typeface="Times New Roman" panose="02020603050405020304" pitchFamily="18" charset="0"/>
                <a:ea typeface="华文楷体" panose="02010600040101010101" pitchFamily="2" charset="-122"/>
                <a:sym typeface="+mn-ea"/>
              </a:rPr>
              <a:t>if A </a:t>
            </a:r>
            <a:r>
              <a:rPr lang="en-US" altLang="zh-CN" sz="1600" b="1" dirty="0">
                <a:solidFill>
                  <a:prstClr val="black"/>
                </a:solidFill>
                <a:latin typeface="Times New Roman" panose="02020603050405020304" pitchFamily="18" charset="0"/>
                <a:ea typeface="华文楷体" panose="02010600040101010101" pitchFamily="2" charset="-122"/>
                <a:sym typeface="+mn-ea"/>
              </a:rPr>
              <a:t>≠ </a:t>
            </a:r>
            <a:r>
              <a:rPr lang="en-US" altLang="zh-CN" sz="1600" b="1" i="1" dirty="0">
                <a:solidFill>
                  <a:prstClr val="black"/>
                </a:solidFill>
                <a:latin typeface="Times New Roman" panose="02020603050405020304" pitchFamily="18" charset="0"/>
                <a:ea typeface="华文楷体" panose="02010600040101010101" pitchFamily="2" charset="-122"/>
                <a:sym typeface="+mn-ea"/>
              </a:rPr>
              <a:t>S' for </a:t>
            </a:r>
            <a:r>
              <a:rPr lang="en-US" altLang="zh-CN" sz="1600" b="1" dirty="0">
                <a:solidFill>
                  <a:prstClr val="black"/>
                </a:solidFill>
                <a:latin typeface="Times New Roman" panose="02020603050405020304" pitchFamily="18" charset="0"/>
                <a:ea typeface="华文楷体" panose="02010600040101010101" pitchFamily="2" charset="-122"/>
                <a:sym typeface="Symbol" panose="05050102010706020507" pitchFamily="18" charset="2"/>
              </a:rPr>
              <a:t></a:t>
            </a:r>
            <a:r>
              <a:rPr lang="en-US" altLang="zh-CN" sz="1600" b="1" dirty="0" err="1">
                <a:solidFill>
                  <a:prstClr val="black"/>
                </a:solidFill>
                <a:latin typeface="Times New Roman" panose="02020603050405020304" pitchFamily="18" charset="0"/>
                <a:ea typeface="华文楷体" panose="02010600040101010101" pitchFamily="2" charset="-122"/>
                <a:sym typeface="+mn-ea"/>
              </a:rPr>
              <a:t>a∈</a:t>
            </a:r>
            <a:r>
              <a:rPr lang="en-US" altLang="zh-CN" sz="1600" b="1" i="1" dirty="0" err="1">
                <a:solidFill>
                  <a:prstClr val="black"/>
                </a:solidFill>
                <a:latin typeface="Times New Roman" panose="02020603050405020304" pitchFamily="18" charset="0"/>
                <a:ea typeface="华文楷体" panose="02010600040101010101" pitchFamily="2" charset="-122"/>
                <a:sym typeface="+mn-ea"/>
              </a:rPr>
              <a:t>V</a:t>
            </a:r>
            <a:r>
              <a:rPr lang="en-US" altLang="zh-CN" sz="1600" b="1" i="1" baseline="-25000" dirty="0" err="1">
                <a:solidFill>
                  <a:prstClr val="black"/>
                </a:solidFill>
                <a:latin typeface="Times New Roman" panose="02020603050405020304" pitchFamily="18" charset="0"/>
                <a:ea typeface="华文楷体" panose="02010600040101010101" pitchFamily="2" charset="-122"/>
                <a:sym typeface="+mn-ea"/>
              </a:rPr>
              <a:t>T</a:t>
            </a:r>
            <a:r>
              <a:rPr lang="en-US" altLang="zh-CN" sz="1600" b="1" dirty="0">
                <a:solidFill>
                  <a:prstClr val="black"/>
                </a:solidFill>
                <a:latin typeface="Times New Roman" panose="02020603050405020304" pitchFamily="18" charset="0"/>
                <a:ea typeface="华文楷体" panose="02010600040101010101" pitchFamily="2" charset="-122"/>
                <a:sym typeface="+mn-ea"/>
              </a:rPr>
              <a:t>∪{</a:t>
            </a:r>
            <a:r>
              <a:rPr lang="en-US" altLang="zh-CN" sz="1600" b="1" dirty="0">
                <a:solidFill>
                  <a:prstClr val="black"/>
                </a:solidFill>
                <a:latin typeface="华文楷体" panose="02010600040101010101" pitchFamily="2" charset="-122"/>
                <a:ea typeface="华文楷体" panose="02010600040101010101" pitchFamily="2" charset="-122"/>
                <a:sym typeface="+mn-ea"/>
              </a:rPr>
              <a:t>$</a:t>
            </a:r>
            <a:r>
              <a:rPr lang="en-US" altLang="zh-CN" sz="1600" b="1" dirty="0">
                <a:solidFill>
                  <a:prstClr val="black"/>
                </a:solidFill>
                <a:latin typeface="Times New Roman" panose="02020603050405020304" pitchFamily="18" charset="0"/>
                <a:ea typeface="楷体_GB2312" pitchFamily="49" charset="-122"/>
                <a:sym typeface="+mn-ea"/>
              </a:rPr>
              <a:t>} </a:t>
            </a:r>
            <a:r>
              <a:rPr lang="en-US" altLang="zh-CN" sz="1600" b="1" i="1" dirty="0">
                <a:solidFill>
                  <a:prstClr val="black"/>
                </a:solidFill>
                <a:latin typeface="Times New Roman" panose="02020603050405020304" pitchFamily="18" charset="0"/>
                <a:ea typeface="楷体_GB2312" pitchFamily="49" charset="-122"/>
                <a:sym typeface="+mn-ea"/>
              </a:rPr>
              <a:t>do </a:t>
            </a:r>
            <a:r>
              <a:rPr lang="en-US" altLang="zh-CN" sz="1600" b="1" i="1" dirty="0">
                <a:solidFill>
                  <a:srgbClr val="0000FF"/>
                </a:solidFill>
                <a:latin typeface="Times New Roman" panose="02020603050405020304" pitchFamily="18" charset="0"/>
                <a:ea typeface="楷体_GB2312" pitchFamily="49" charset="-122"/>
                <a:sym typeface="+mn-ea"/>
              </a:rPr>
              <a:t>ACTION</a:t>
            </a:r>
            <a:r>
              <a:rPr lang="en-US" altLang="zh-CN" sz="1600" b="1" dirty="0">
                <a:solidFill>
                  <a:srgbClr val="0000FF"/>
                </a:solidFill>
                <a:latin typeface="Times New Roman" panose="02020603050405020304" pitchFamily="18" charset="0"/>
                <a:ea typeface="楷体_GB2312" pitchFamily="49" charset="-122"/>
                <a:sym typeface="+mn-ea"/>
              </a:rPr>
              <a:t>[ </a:t>
            </a:r>
            <a:r>
              <a:rPr lang="en-US" altLang="zh-CN" sz="1600" b="1" i="1" dirty="0" err="1">
                <a:solidFill>
                  <a:srgbClr val="0000FF"/>
                </a:solidFill>
                <a:latin typeface="Times New Roman" panose="02020603050405020304" pitchFamily="18" charset="0"/>
                <a:ea typeface="楷体_GB2312" pitchFamily="49" charset="-122"/>
                <a:sym typeface="+mn-ea"/>
              </a:rPr>
              <a:t>i</a:t>
            </a:r>
            <a:r>
              <a:rPr lang="en-US" altLang="zh-CN" sz="1600" b="1" dirty="0">
                <a:solidFill>
                  <a:srgbClr val="0000FF"/>
                </a:solidFill>
                <a:latin typeface="Times New Roman" panose="02020603050405020304" pitchFamily="18" charset="0"/>
                <a:ea typeface="楷体_GB2312" pitchFamily="49" charset="-122"/>
                <a:sym typeface="+mn-ea"/>
              </a:rPr>
              <a:t>, a ]</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r</a:t>
            </a:r>
            <a:r>
              <a:rPr lang="en-US" altLang="zh-CN" sz="1600" b="1" i="1" baseline="-25000"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华文楷体" panose="02010600040101010101" pitchFamily="2" charset="-122"/>
                <a:ea typeface="华文楷体" panose="02010600040101010101" pitchFamily="2" charset="-122"/>
                <a:sym typeface="+mn-ea"/>
              </a:rPr>
              <a:t>是产生式</a:t>
            </a:r>
            <a:r>
              <a:rPr lang="en-US" altLang="zh-CN" sz="1600" b="1" i="1" dirty="0">
                <a:solidFill>
                  <a:prstClr val="black"/>
                </a:solidFill>
                <a:latin typeface="Times New Roman" panose="02020603050405020304" pitchFamily="18" charset="0"/>
                <a:ea typeface="楷体_GB2312" pitchFamily="49" charset="-122"/>
                <a:sym typeface="+mn-ea"/>
              </a:rPr>
              <a:t>A</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α</a:t>
            </a:r>
            <a:r>
              <a:rPr lang="zh-CN" altLang="en-US" sz="1600" b="1" dirty="0">
                <a:solidFill>
                  <a:prstClr val="black"/>
                </a:solidFill>
                <a:latin typeface="华文楷体" panose="02010600040101010101" pitchFamily="2" charset="-122"/>
                <a:ea typeface="华文楷体" panose="02010600040101010101" pitchFamily="2" charset="-122"/>
                <a:sym typeface="+mn-ea"/>
              </a:rPr>
              <a:t>的编号）</a:t>
            </a:r>
            <a:r>
              <a:rPr lang="en-US" altLang="zh-CN" sz="1600" b="1" dirty="0">
                <a:solidFill>
                  <a:prstClr val="black"/>
                </a:solidFill>
                <a:latin typeface="华文楷体" panose="02010600040101010101" pitchFamily="2" charset="-122"/>
                <a:ea typeface="华文楷体" panose="02010600040101010101" pitchFamily="2" charset="-122"/>
                <a:sym typeface="+mn-ea"/>
              </a:rPr>
              <a:t>”</a:t>
            </a:r>
            <a:endParaRPr lang="zh-CN" altLang="en-US" dirty="0">
              <a:solidFill>
                <a:prstClr val="black"/>
              </a:solidFill>
              <a:latin typeface="Candara" panose="020E0502030303020204"/>
              <a:ea typeface="华文楷体" panose="02010600040101010101" pitchFamily="2" charset="-122"/>
            </a:endParaRPr>
          </a:p>
          <a:p>
            <a:pPr indent="0" fontAlgn="auto">
              <a:lnSpc>
                <a:spcPct val="100000"/>
              </a:lnSpc>
              <a:buClr>
                <a:prstClr val="black"/>
              </a:buClr>
              <a:buNone/>
              <a:defRPr/>
            </a:pPr>
            <a:r>
              <a:rPr lang="zh-CN" altLang="en-US" b="1">
                <a:solidFill>
                  <a:srgbClr val="FF0000"/>
                </a:solidFill>
                <a:latin typeface="Times New Roman" panose="02020603050405020304" pitchFamily="18" charset="0"/>
                <a:ea typeface="华文楷体" panose="02010600040101010101" pitchFamily="2" charset="-122"/>
                <a:sym typeface="+mn-ea"/>
              </a:rPr>
              <a:t>替换</a:t>
            </a:r>
            <a:r>
              <a:rPr lang="zh-CN" altLang="en-US" b="1">
                <a:solidFill>
                  <a:srgbClr val="000000"/>
                </a:solidFill>
                <a:latin typeface="Times New Roman" panose="02020603050405020304" pitchFamily="18" charset="0"/>
                <a:ea typeface="华文楷体" panose="02010600040101010101" pitchFamily="2" charset="-122"/>
                <a:sym typeface="+mn-ea"/>
              </a:rPr>
              <a:t>为</a:t>
            </a:r>
            <a:r>
              <a:rPr lang="en-US" altLang="zh-CN" sz="1600" b="1">
                <a:solidFill>
                  <a:srgbClr val="000000"/>
                </a:solidFill>
                <a:latin typeface="Times New Roman" panose="02020603050405020304" pitchFamily="18" charset="0"/>
                <a:ea typeface="华文楷体" panose="02010600040101010101" pitchFamily="2" charset="-122"/>
                <a:sym typeface="+mn-ea"/>
              </a:rPr>
              <a:t>“</a:t>
            </a:r>
            <a:r>
              <a:rPr lang="en-US" altLang="zh-CN" sz="1600" b="1" i="1" dirty="0">
                <a:solidFill>
                  <a:prstClr val="black"/>
                </a:solidFill>
                <a:latin typeface="Times New Roman" panose="02020603050405020304" pitchFamily="18" charset="0"/>
                <a:ea typeface="华文楷体" panose="02010600040101010101" pitchFamily="2" charset="-122"/>
                <a:sym typeface="+mn-ea"/>
              </a:rPr>
              <a:t>if A </a:t>
            </a:r>
            <a:r>
              <a:rPr lang="en-US" altLang="zh-CN" sz="1600" b="1" dirty="0">
                <a:solidFill>
                  <a:prstClr val="black"/>
                </a:solidFill>
                <a:latin typeface="Times New Roman" panose="02020603050405020304" pitchFamily="18" charset="0"/>
                <a:ea typeface="华文楷体" panose="02010600040101010101" pitchFamily="2" charset="-122"/>
                <a:sym typeface="+mn-ea"/>
              </a:rPr>
              <a:t>≠ </a:t>
            </a:r>
            <a:r>
              <a:rPr lang="en-US" altLang="zh-CN" sz="1600" b="1" i="1" dirty="0">
                <a:solidFill>
                  <a:prstClr val="black"/>
                </a:solidFill>
                <a:latin typeface="Times New Roman" panose="02020603050405020304" pitchFamily="18" charset="0"/>
                <a:ea typeface="华文楷体" panose="02010600040101010101" pitchFamily="2" charset="-122"/>
                <a:sym typeface="+mn-ea"/>
              </a:rPr>
              <a:t>S' for </a:t>
            </a:r>
            <a:r>
              <a:rPr lang="en-US" altLang="zh-CN" sz="1600" b="1" dirty="0">
                <a:solidFill>
                  <a:prstClr val="black"/>
                </a:solidFill>
                <a:latin typeface="Times New Roman" panose="02020603050405020304" pitchFamily="18" charset="0"/>
                <a:ea typeface="华文楷体" panose="02010600040101010101" pitchFamily="2" charset="-122"/>
                <a:sym typeface="Symbol" panose="05050102010706020507" pitchFamily="18" charset="2"/>
              </a:rPr>
              <a:t></a:t>
            </a:r>
            <a:r>
              <a:rPr lang="en-US" altLang="zh-CN" sz="1600" b="1" dirty="0" err="1">
                <a:solidFill>
                  <a:prstClr val="black"/>
                </a:solidFill>
                <a:latin typeface="Times New Roman" panose="02020603050405020304" pitchFamily="18" charset="0"/>
                <a:ea typeface="华文楷体" panose="02010600040101010101" pitchFamily="2" charset="-122"/>
                <a:sym typeface="+mn-ea"/>
              </a:rPr>
              <a:t>a∈</a:t>
            </a:r>
            <a:r>
              <a:rPr lang="en-US" altLang="zh-CN" sz="1600" b="1" i="1" dirty="0">
                <a:solidFill>
                  <a:prstClr val="black"/>
                </a:solidFill>
                <a:latin typeface="Times New Roman" panose="02020603050405020304" pitchFamily="18" charset="0"/>
                <a:ea typeface="华文楷体" panose="02010600040101010101" pitchFamily="2" charset="-122"/>
                <a:sym typeface="+mn-ea"/>
              </a:rPr>
              <a:t>FOLLOW(A)</a:t>
            </a:r>
            <a:r>
              <a:rPr lang="en-US" altLang="zh-CN" sz="1600" b="1" i="1" dirty="0">
                <a:solidFill>
                  <a:prstClr val="black"/>
                </a:solidFill>
                <a:latin typeface="Times New Roman" panose="02020603050405020304" pitchFamily="18" charset="0"/>
                <a:ea typeface="楷体_GB2312" pitchFamily="49" charset="-122"/>
                <a:sym typeface="+mn-ea"/>
              </a:rPr>
              <a:t> do </a:t>
            </a:r>
            <a:r>
              <a:rPr lang="en-US" altLang="zh-CN" sz="1600" b="1" i="1" dirty="0">
                <a:solidFill>
                  <a:srgbClr val="0000FF"/>
                </a:solidFill>
                <a:latin typeface="Times New Roman" panose="02020603050405020304" pitchFamily="18" charset="0"/>
                <a:ea typeface="楷体_GB2312" pitchFamily="49" charset="-122"/>
                <a:sym typeface="+mn-ea"/>
              </a:rPr>
              <a:t>ACTION</a:t>
            </a:r>
            <a:r>
              <a:rPr lang="en-US" altLang="zh-CN" sz="1600" b="1" dirty="0">
                <a:solidFill>
                  <a:srgbClr val="0000FF"/>
                </a:solidFill>
                <a:latin typeface="Times New Roman" panose="02020603050405020304" pitchFamily="18" charset="0"/>
                <a:ea typeface="楷体_GB2312" pitchFamily="49" charset="-122"/>
                <a:sym typeface="+mn-ea"/>
              </a:rPr>
              <a:t>[ </a:t>
            </a:r>
            <a:r>
              <a:rPr lang="en-US" altLang="zh-CN" sz="1600" b="1" i="1" dirty="0" err="1">
                <a:solidFill>
                  <a:srgbClr val="0000FF"/>
                </a:solidFill>
                <a:latin typeface="Times New Roman" panose="02020603050405020304" pitchFamily="18" charset="0"/>
                <a:ea typeface="楷体_GB2312" pitchFamily="49" charset="-122"/>
                <a:sym typeface="+mn-ea"/>
              </a:rPr>
              <a:t>i</a:t>
            </a:r>
            <a:r>
              <a:rPr lang="en-US" altLang="zh-CN" sz="1600" b="1" dirty="0">
                <a:solidFill>
                  <a:srgbClr val="0000FF"/>
                </a:solidFill>
                <a:latin typeface="Times New Roman" panose="02020603050405020304" pitchFamily="18" charset="0"/>
                <a:ea typeface="楷体_GB2312" pitchFamily="49" charset="-122"/>
                <a:sym typeface="+mn-ea"/>
              </a:rPr>
              <a:t>, a ]</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r</a:t>
            </a:r>
            <a:r>
              <a:rPr lang="en-US" altLang="zh-CN" sz="1600" b="1" i="1" baseline="-25000"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j</a:t>
            </a:r>
            <a:r>
              <a:rPr lang="zh-CN" altLang="en-US" sz="1600" b="1" dirty="0">
                <a:solidFill>
                  <a:prstClr val="black"/>
                </a:solidFill>
                <a:latin typeface="华文楷体" panose="02010600040101010101" pitchFamily="2" charset="-122"/>
                <a:ea typeface="华文楷体" panose="02010600040101010101" pitchFamily="2" charset="-122"/>
                <a:sym typeface="+mn-ea"/>
              </a:rPr>
              <a:t>是产生式</a:t>
            </a:r>
            <a:r>
              <a:rPr lang="en-US" altLang="zh-CN" sz="1600" b="1" i="1" dirty="0">
                <a:solidFill>
                  <a:prstClr val="black"/>
                </a:solidFill>
                <a:latin typeface="Times New Roman" panose="02020603050405020304" pitchFamily="18" charset="0"/>
                <a:ea typeface="楷体_GB2312" pitchFamily="49" charset="-122"/>
                <a:sym typeface="+mn-ea"/>
              </a:rPr>
              <a:t>A</a:t>
            </a:r>
            <a:r>
              <a:rPr lang="en-US" altLang="zh-CN" sz="1600" b="1" dirty="0">
                <a:solidFill>
                  <a:prstClr val="black"/>
                </a:solidFill>
                <a:latin typeface="Times New Roman" panose="02020603050405020304" pitchFamily="18" charset="0"/>
                <a:ea typeface="楷体_GB2312" pitchFamily="49" charset="-122"/>
                <a:sym typeface="+mn-ea"/>
              </a:rPr>
              <a:t>→</a:t>
            </a:r>
            <a:r>
              <a:rPr lang="en-US" altLang="zh-CN" sz="1600" b="1" i="1" dirty="0">
                <a:solidFill>
                  <a:prstClr val="black"/>
                </a:solidFill>
                <a:latin typeface="Times New Roman" panose="02020603050405020304" pitchFamily="18" charset="0"/>
                <a:ea typeface="楷体_GB2312" pitchFamily="49" charset="-122"/>
                <a:sym typeface="+mn-ea"/>
              </a:rPr>
              <a:t>α</a:t>
            </a:r>
            <a:r>
              <a:rPr lang="zh-CN" altLang="en-US" sz="1600" b="1" dirty="0">
                <a:solidFill>
                  <a:prstClr val="black"/>
                </a:solidFill>
                <a:latin typeface="华文楷体" panose="02010600040101010101" pitchFamily="2" charset="-122"/>
                <a:ea typeface="华文楷体" panose="02010600040101010101" pitchFamily="2" charset="-122"/>
                <a:sym typeface="+mn-ea"/>
              </a:rPr>
              <a:t>的编号）</a:t>
            </a:r>
            <a:r>
              <a:rPr lang="en-US" altLang="zh-CN" sz="1600" b="1" dirty="0">
                <a:solidFill>
                  <a:prstClr val="black"/>
                </a:solidFill>
                <a:latin typeface="华文楷体" panose="02010600040101010101" pitchFamily="2" charset="-122"/>
                <a:ea typeface="华文楷体" panose="02010600040101010101" pitchFamily="2" charset="-122"/>
                <a:sym typeface="+mn-ea"/>
              </a:rPr>
              <a:t>”</a:t>
            </a:r>
            <a:endParaRPr lang="zh-CN" altLang="en-US" b="1">
              <a:solidFill>
                <a:srgbClr val="000000"/>
              </a:solidFill>
              <a:latin typeface="Times New Roman" panose="02020603050405020304" pitchFamily="18" charset="0"/>
              <a:ea typeface="华文楷体" panose="02010600040101010101" pitchFamily="2" charset="-122"/>
              <a:sym typeface="+mn-ea"/>
            </a:endParaRPr>
          </a:p>
          <a:p>
            <a:pPr indent="0" fontAlgn="auto">
              <a:lnSpc>
                <a:spcPct val="100000"/>
              </a:lnSpc>
              <a:buClr>
                <a:prstClr val="black"/>
              </a:buClr>
              <a:buNone/>
              <a:defRPr/>
            </a:pPr>
            <a:r>
              <a:rPr lang="en-US" altLang="zh-CN" b="1" dirty="0">
                <a:latin typeface="华文楷体" panose="02010600040101010101" pitchFamily="2" charset="-122"/>
                <a:ea typeface="华文楷体" panose="02010600040101010101" pitchFamily="2" charset="-122"/>
                <a:sym typeface="+mn-ea"/>
              </a:rPr>
              <a:t>如果给定文法的SLR分析表中不存在有冲突的动作，那么该文法称为</a:t>
            </a:r>
            <a:r>
              <a:rPr lang="en-US" altLang="zh-CN" b="1" dirty="0">
                <a:solidFill>
                  <a:srgbClr val="FF0000"/>
                </a:solidFill>
                <a:latin typeface="华文楷体" panose="02010600040101010101" pitchFamily="2" charset="-122"/>
                <a:ea typeface="华文楷体" panose="02010600040101010101" pitchFamily="2" charset="-122"/>
                <a:sym typeface="+mn-ea"/>
              </a:rPr>
              <a:t>SLR文法</a:t>
            </a:r>
            <a:endParaRPr lang="en-US" altLang="zh-CN" b="1" dirty="0">
              <a:solidFill>
                <a:srgbClr val="FF0000"/>
              </a:solidFill>
              <a:latin typeface="华文楷体" panose="02010600040101010101" pitchFamily="2" charset="-122"/>
              <a:ea typeface="华文楷体" panose="02010600040101010101" pitchFamily="2" charset="-122"/>
              <a:sym typeface="+mn-ea"/>
            </a:endParaRPr>
          </a:p>
        </p:txBody>
      </p:sp>
      <p:pic>
        <p:nvPicPr>
          <p:cNvPr id="13" name="图片 12"/>
          <p:cNvPicPr>
            <a:picLocks noChangeAspect="1"/>
          </p:cNvPicPr>
          <p:nvPr>
            <p:custDataLst>
              <p:tags r:id="rId12"/>
            </p:custDataLst>
          </p:nvPr>
        </p:nvPicPr>
        <p:blipFill>
          <a:blip r:embed="rId13"/>
          <a:stretch>
            <a:fillRect/>
          </a:stretch>
        </p:blipFill>
        <p:spPr>
          <a:xfrm>
            <a:off x="9584055" y="2858770"/>
            <a:ext cx="1629410" cy="1229995"/>
          </a:xfrm>
          <a:prstGeom prst="rect">
            <a:avLst/>
          </a:prstGeom>
        </p:spPr>
      </p:pic>
      <p:pic>
        <p:nvPicPr>
          <p:cNvPr id="15" name="图片 14"/>
          <p:cNvPicPr>
            <a:picLocks noChangeAspect="1"/>
          </p:cNvPicPr>
          <p:nvPr>
            <p:custDataLst>
              <p:tags r:id="rId14"/>
            </p:custDataLst>
          </p:nvPr>
        </p:nvPicPr>
        <p:blipFill>
          <a:blip r:embed="rId15"/>
          <a:stretch>
            <a:fillRect/>
          </a:stretch>
        </p:blipFill>
        <p:spPr>
          <a:xfrm>
            <a:off x="9159240" y="4543425"/>
            <a:ext cx="2829560" cy="2202815"/>
          </a:xfrm>
          <a:prstGeom prst="rect">
            <a:avLst/>
          </a:prstGeom>
        </p:spPr>
      </p:pic>
      <p:sp>
        <p:nvSpPr>
          <p:cNvPr id="17" name="文本框 16"/>
          <p:cNvSpPr txBox="1"/>
          <p:nvPr>
            <p:custDataLst>
              <p:tags r:id="rId16"/>
            </p:custDataLst>
          </p:nvPr>
        </p:nvSpPr>
        <p:spPr>
          <a:xfrm>
            <a:off x="10353675" y="2520950"/>
            <a:ext cx="440690" cy="398780"/>
          </a:xfrm>
          <a:prstGeom prst="rect">
            <a:avLst/>
          </a:prstGeom>
          <a:noFill/>
        </p:spPr>
        <p:txBody>
          <a:bodyPr wrap="square" rtlCol="0" anchor="t">
            <a:spAutoFit/>
          </a:bodyPr>
          <a:p>
            <a:pPr eaLnBrk="1" hangingPunct="1">
              <a:spcBef>
                <a:spcPct val="0"/>
              </a:spcBef>
              <a:buClrTx/>
              <a:buSzTx/>
              <a:buFont typeface="Arial" panose="020B0604020202020204" pitchFamily="34" charset="0"/>
              <a:buNone/>
            </a:pPr>
            <a:r>
              <a:rPr lang="en-US" sz="2000" b="1">
                <a:latin typeface="Times New Roman" panose="02020603050405020304" pitchFamily="18" charset="0"/>
                <a:ea typeface="楷体" panose="02010609060101010101" pitchFamily="49" charset="-122"/>
                <a:sym typeface="+mn-ea"/>
              </a:rPr>
              <a:t>+</a:t>
            </a:r>
            <a:endParaRPr lang="en-US" sz="2000" b="1">
              <a:solidFill>
                <a:srgbClr val="FF0000"/>
              </a:solidFill>
              <a:latin typeface="Times New Roman" panose="02020603050405020304" pitchFamily="18" charset="0"/>
              <a:ea typeface="楷体" panose="02010609060101010101" pitchFamily="49" charset="-122"/>
              <a:sym typeface="+mn-ea"/>
            </a:endParaRPr>
          </a:p>
        </p:txBody>
      </p:sp>
      <p:sp>
        <p:nvSpPr>
          <p:cNvPr id="18" name="文本框 17"/>
          <p:cNvSpPr txBox="1"/>
          <p:nvPr>
            <p:custDataLst>
              <p:tags r:id="rId17"/>
            </p:custDataLst>
          </p:nvPr>
        </p:nvSpPr>
        <p:spPr>
          <a:xfrm>
            <a:off x="10353675" y="4088765"/>
            <a:ext cx="440690" cy="398780"/>
          </a:xfrm>
          <a:prstGeom prst="rect">
            <a:avLst/>
          </a:prstGeom>
          <a:noFill/>
        </p:spPr>
        <p:txBody>
          <a:bodyPr wrap="square" rtlCol="0" anchor="t">
            <a:spAutoFit/>
          </a:bodyPr>
          <a:p>
            <a:pPr eaLnBrk="1" hangingPunct="1">
              <a:spcBef>
                <a:spcPct val="0"/>
              </a:spcBef>
              <a:buClrTx/>
              <a:buSzTx/>
              <a:buFont typeface="Arial" panose="020B0604020202020204" pitchFamily="34" charset="0"/>
              <a:buNone/>
            </a:pPr>
            <a:r>
              <a:rPr lang="en-US" sz="2000" b="1">
                <a:solidFill>
                  <a:schemeClr val="tx1"/>
                </a:solidFill>
                <a:latin typeface="Times New Roman" panose="02020603050405020304" pitchFamily="18" charset="0"/>
                <a:ea typeface="楷体" panose="02010609060101010101" pitchFamily="49" charset="-122"/>
                <a:sym typeface="+mn-ea"/>
              </a:rPr>
              <a:t>||</a:t>
            </a:r>
            <a:endParaRPr lang="en-US" sz="2000" b="1">
              <a:solidFill>
                <a:schemeClr val="tx1"/>
              </a:solidFill>
              <a:latin typeface="Times New Roman" panose="02020603050405020304" pitchFamily="18" charset="0"/>
              <a:ea typeface="楷体" panose="02010609060101010101" pitchFamily="49" charset="-122"/>
              <a:sym typeface="+mn-ea"/>
            </a:endParaRPr>
          </a:p>
        </p:txBody>
      </p:sp>
      <p:sp>
        <p:nvSpPr>
          <p:cNvPr id="2" name="文本框 1"/>
          <p:cNvSpPr txBox="1"/>
          <p:nvPr/>
        </p:nvSpPr>
        <p:spPr>
          <a:xfrm>
            <a:off x="6312535" y="2742565"/>
            <a:ext cx="3366770" cy="1168400"/>
          </a:xfrm>
          <a:prstGeom prst="rect">
            <a:avLst/>
          </a:prstGeom>
          <a:noFill/>
        </p:spPr>
        <p:txBody>
          <a:bodyPr wrap="square" rtlCol="0" anchor="t">
            <a:spAutoFit/>
          </a:bodyPr>
          <a:p>
            <a:r>
              <a:rPr lang="zh-CN" altLang="en-US" sz="1000"/>
              <a:t>LR分析表中的转移表（goto）是以（</a:t>
            </a:r>
            <a:r>
              <a:rPr lang="zh-CN" altLang="en-US" sz="1000">
                <a:solidFill>
                  <a:srgbClr val="FF0000"/>
                </a:solidFill>
              </a:rPr>
              <a:t>B</a:t>
            </a:r>
            <a:r>
              <a:rPr lang="zh-CN" altLang="en-US" sz="1000"/>
              <a:t>）作为列标题的。</a:t>
            </a:r>
            <a:endParaRPr lang="zh-CN" altLang="en-US" sz="1000"/>
          </a:p>
          <a:p>
            <a:r>
              <a:rPr lang="zh-CN" altLang="en-US" sz="1000"/>
              <a:t>A.终结符                   B.非终结符</a:t>
            </a:r>
            <a:endParaRPr lang="zh-CN" altLang="en-US" sz="1000"/>
          </a:p>
          <a:p>
            <a:r>
              <a:rPr lang="zh-CN" altLang="en-US" sz="1000"/>
              <a:t>C.终结符或非终结符   D.表示状态的整型数</a:t>
            </a:r>
            <a:endParaRPr lang="zh-CN" altLang="en-US" sz="1000"/>
          </a:p>
          <a:p>
            <a:endParaRPr lang="zh-CN" altLang="en-US" sz="1000"/>
          </a:p>
          <a:p>
            <a:r>
              <a:rPr lang="zh-CN" altLang="en-US" sz="1000"/>
              <a:t>LR分析表中的动作表（action）是以（</a:t>
            </a:r>
            <a:r>
              <a:rPr lang="zh-CN" altLang="en-US" sz="1000">
                <a:solidFill>
                  <a:srgbClr val="FF0000"/>
                </a:solidFill>
              </a:rPr>
              <a:t>D</a:t>
            </a:r>
            <a:r>
              <a:rPr lang="zh-CN" altLang="en-US" sz="1000"/>
              <a:t>）作为列标题的。</a:t>
            </a:r>
            <a:endParaRPr lang="zh-CN" altLang="en-US" sz="1000"/>
          </a:p>
          <a:p>
            <a:r>
              <a:rPr lang="zh-CN" altLang="en-US" sz="1000"/>
              <a:t>A.终结符                   B.非终结符</a:t>
            </a:r>
            <a:endParaRPr lang="zh-CN" altLang="en-US" sz="1000"/>
          </a:p>
          <a:p>
            <a:r>
              <a:rPr lang="zh-CN" altLang="en-US" sz="1000"/>
              <a:t>C.终结符或非终结符   D.终结符和结束符$</a:t>
            </a:r>
            <a:endParaRPr lang="zh-CN" altLang="en-US" sz="1000"/>
          </a:p>
        </p:txBody>
      </p:sp>
      <p:sp>
        <p:nvSpPr>
          <p:cNvPr id="3" name="文本框 2"/>
          <p:cNvSpPr txBox="1"/>
          <p:nvPr/>
        </p:nvSpPr>
        <p:spPr>
          <a:xfrm>
            <a:off x="2571750" y="3362960"/>
            <a:ext cx="3066415" cy="553085"/>
          </a:xfrm>
          <a:prstGeom prst="rect">
            <a:avLst/>
          </a:prstGeom>
          <a:noFill/>
        </p:spPr>
        <p:txBody>
          <a:bodyPr wrap="square" rtlCol="0" anchor="t">
            <a:spAutoFit/>
          </a:bodyPr>
          <a:p>
            <a:r>
              <a:rPr lang="zh-CN" altLang="en-US" sz="1000"/>
              <a:t>LR分析器的核心部分是一张分析表，该表由(</a:t>
            </a:r>
            <a:r>
              <a:rPr lang="zh-CN" altLang="en-US" sz="1000">
                <a:solidFill>
                  <a:srgbClr val="FF0000"/>
                </a:solidFill>
              </a:rPr>
              <a:t>D</a:t>
            </a:r>
            <a:r>
              <a:rPr lang="zh-CN" altLang="en-US" sz="1000"/>
              <a:t>)组成。</a:t>
            </a:r>
            <a:endParaRPr lang="zh-CN" altLang="en-US" sz="1000"/>
          </a:p>
          <a:p>
            <a:r>
              <a:rPr lang="zh-CN" altLang="en-US" sz="1000"/>
              <a:t>A.ACTION表          B.GOTO表</a:t>
            </a:r>
            <a:endParaRPr lang="zh-CN" altLang="en-US" sz="1000"/>
          </a:p>
          <a:p>
            <a:r>
              <a:rPr lang="zh-CN" altLang="en-US" sz="1000"/>
              <a:t>C.预测分析表        D.ACTION表和GOTO表 </a:t>
            </a:r>
            <a:endParaRPr lang="zh-CN" altLang="en-US" sz="1000"/>
          </a:p>
        </p:txBody>
      </p:sp>
      <p:sp>
        <p:nvSpPr>
          <p:cNvPr id="5" name="文本框 4"/>
          <p:cNvSpPr txBox="1"/>
          <p:nvPr>
            <p:custDataLst>
              <p:tags r:id="rId18"/>
            </p:custDataLst>
          </p:nvPr>
        </p:nvSpPr>
        <p:spPr>
          <a:xfrm>
            <a:off x="0" y="6151245"/>
            <a:ext cx="3852545" cy="706755"/>
          </a:xfrm>
          <a:prstGeom prst="rect">
            <a:avLst/>
          </a:prstGeom>
          <a:noFill/>
        </p:spPr>
        <p:txBody>
          <a:bodyPr wrap="square" rtlCol="0" anchor="t">
            <a:spAutoFit/>
          </a:bodyPr>
          <a:p>
            <a:r>
              <a:rPr lang="zh-CN" altLang="en-US" sz="1000">
                <a:sym typeface="+mn-ea"/>
              </a:rPr>
              <a:t>若状态k含有项目“A→α· ”，且仅当输入符号a∈FOLLOW(A)时,</a:t>
            </a:r>
            <a:endParaRPr lang="zh-CN" altLang="en-US" sz="1000"/>
          </a:p>
          <a:p>
            <a:r>
              <a:rPr lang="zh-CN" altLang="en-US" sz="1000">
                <a:sym typeface="+mn-ea"/>
              </a:rPr>
              <a:t>才用规则“A→α”归约的语法分析方法是(</a:t>
            </a:r>
            <a:r>
              <a:rPr lang="zh-CN" altLang="en-US" sz="1000">
                <a:solidFill>
                  <a:srgbClr val="FF0000"/>
                </a:solidFill>
                <a:sym typeface="+mn-ea"/>
              </a:rPr>
              <a:t>D</a:t>
            </a:r>
            <a:r>
              <a:rPr lang="zh-CN" altLang="en-US" sz="1000">
                <a:sym typeface="+mn-ea"/>
              </a:rPr>
              <a:t>)。</a:t>
            </a:r>
            <a:endParaRPr lang="zh-CN" altLang="en-US" sz="1000"/>
          </a:p>
          <a:p>
            <a:r>
              <a:rPr lang="zh-CN" altLang="en-US" sz="1000">
                <a:sym typeface="+mn-ea"/>
              </a:rPr>
              <a:t>A.LALR分析法           B.R(0)分析法</a:t>
            </a:r>
            <a:endParaRPr lang="zh-CN" altLang="en-US" sz="1000"/>
          </a:p>
          <a:p>
            <a:r>
              <a:rPr lang="zh-CN" altLang="en-US" sz="1000">
                <a:sym typeface="+mn-ea"/>
              </a:rPr>
              <a:t>C.LR(1)分析法         D.SLR(1)分析法</a:t>
            </a:r>
            <a:endParaRPr lang="zh-CN" altLang="en-US" sz="1000">
              <a:sym typeface="+mn-ea"/>
            </a:endParaRPr>
          </a:p>
        </p:txBody>
      </p:sp>
      <p:sp>
        <p:nvSpPr>
          <p:cNvPr id="11" name="文本框 10"/>
          <p:cNvSpPr txBox="1"/>
          <p:nvPr/>
        </p:nvSpPr>
        <p:spPr>
          <a:xfrm>
            <a:off x="3750310" y="6151245"/>
            <a:ext cx="2962910" cy="706755"/>
          </a:xfrm>
          <a:prstGeom prst="rect">
            <a:avLst/>
          </a:prstGeom>
          <a:noFill/>
        </p:spPr>
        <p:txBody>
          <a:bodyPr wrap="square" rtlCol="0" anchor="t">
            <a:spAutoFit/>
          </a:bodyPr>
          <a:p>
            <a:r>
              <a:rPr lang="zh-CN" altLang="en-US" sz="1000">
                <a:sym typeface="+mn-ea"/>
              </a:rPr>
              <a:t>若状态k含有项目“A→α·”，对任意非终结符a,</a:t>
            </a:r>
            <a:endParaRPr lang="zh-CN" altLang="en-US" sz="1000"/>
          </a:p>
          <a:p>
            <a:r>
              <a:rPr lang="zh-CN" altLang="en-US" sz="1000">
                <a:sym typeface="+mn-ea"/>
              </a:rPr>
              <a:t>都用规则“A →α”归约的语法分析方法是(</a:t>
            </a:r>
            <a:r>
              <a:rPr lang="zh-CN" altLang="en-US" sz="1000">
                <a:solidFill>
                  <a:srgbClr val="FF0000"/>
                </a:solidFill>
                <a:sym typeface="+mn-ea"/>
              </a:rPr>
              <a:t>B</a:t>
            </a:r>
            <a:r>
              <a:rPr lang="zh-CN" altLang="en-US" sz="1000">
                <a:sym typeface="+mn-ea"/>
              </a:rPr>
              <a:t>)。</a:t>
            </a:r>
            <a:endParaRPr lang="zh-CN" altLang="en-US" sz="1000"/>
          </a:p>
          <a:p>
            <a:r>
              <a:rPr lang="zh-CN" altLang="en-US" sz="1000">
                <a:sym typeface="+mn-ea"/>
              </a:rPr>
              <a:t>A.LALR分析法    B.LR(0)分析法</a:t>
            </a:r>
            <a:endParaRPr lang="zh-CN" altLang="en-US" sz="1000"/>
          </a:p>
          <a:p>
            <a:r>
              <a:rPr lang="zh-CN" altLang="en-US" sz="1000">
                <a:sym typeface="+mn-ea"/>
              </a:rPr>
              <a:t>C.LR(1)分析法   D.SLR(1)分析法</a:t>
            </a:r>
            <a:endParaRPr lang="zh-CN" altLang="en-US" sz="1000">
              <a:sym typeface="+mn-ea"/>
            </a:endParaRPr>
          </a:p>
        </p:txBody>
      </p:sp>
    </p:spTree>
    <p:custDataLst>
      <p:tags r:id="rId1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79705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4.</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sym typeface="+mn-ea"/>
              </a:rPr>
              <a:t>LR(1)分析</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160020" y="691515"/>
            <a:ext cx="10153650" cy="1903730"/>
          </a:xfrm>
          <a:prstGeom prst="rect">
            <a:avLst/>
          </a:prstGeom>
        </p:spPr>
        <p:txBody>
          <a:bodyPr wrap="square">
            <a:noAutofit/>
          </a:bodyPr>
          <a:p>
            <a:pPr marL="0" lvl="0" indent="0" algn="l" fontAlgn="auto">
              <a:lnSpc>
                <a:spcPct val="100000"/>
              </a:lnSpc>
              <a:spcBef>
                <a:spcPct val="30000"/>
              </a:spcBef>
              <a:buClrTx/>
              <a:buSzTx/>
              <a:buFontTx/>
              <a:buNone/>
            </a:pPr>
            <a:r>
              <a:rPr lang="zh-CN" altLang="en-US" sz="2000" b="1" dirty="0">
                <a:latin typeface="华文楷体" panose="02010600040101010101" pitchFamily="2" charset="-122"/>
                <a:ea typeface="华文楷体" panose="02010600040101010101" pitchFamily="2" charset="-122"/>
                <a:sym typeface="+mn-ea"/>
              </a:rPr>
              <a:t>产生式 A→α的归约，在不同使用位置，A会要求不同的后继符号。</a:t>
            </a:r>
            <a:endParaRPr lang="zh-CN" altLang="en-US" sz="2000" b="1" dirty="0">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r>
              <a:rPr lang="zh-CN" altLang="en-US" sz="2000" b="1" dirty="0">
                <a:latin typeface="华文楷体" panose="02010600040101010101" pitchFamily="2" charset="-122"/>
                <a:ea typeface="华文楷体" panose="02010600040101010101" pitchFamily="2" charset="-122"/>
                <a:sym typeface="+mn-ea"/>
              </a:rPr>
              <a:t>在特定位置，A的后继符集合是FOLLOW(A)的</a:t>
            </a:r>
            <a:r>
              <a:rPr lang="zh-CN" altLang="en-US" sz="2000" b="1" dirty="0">
                <a:solidFill>
                  <a:srgbClr val="FF0000"/>
                </a:solidFill>
                <a:latin typeface="华文楷体" panose="02010600040101010101" pitchFamily="2" charset="-122"/>
                <a:ea typeface="华文楷体" panose="02010600040101010101" pitchFamily="2" charset="-122"/>
                <a:sym typeface="+mn-ea"/>
              </a:rPr>
              <a:t>子集</a:t>
            </a:r>
            <a:endParaRPr lang="zh-CN" altLang="en-US" sz="2000" b="1" dirty="0">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r>
              <a:rPr lang="zh-CN" altLang="en-US" sz="2000" b="1" dirty="0">
                <a:solidFill>
                  <a:srgbClr val="FF0000"/>
                </a:solidFill>
                <a:latin typeface="华文楷体" panose="02010600040101010101" pitchFamily="2" charset="-122"/>
                <a:ea typeface="华文楷体" panose="02010600040101010101" pitchFamily="2" charset="-122"/>
              </a:rPr>
              <a:t>规范LR(1)项目</a:t>
            </a:r>
            <a:r>
              <a:rPr lang="zh-CN" altLang="en-US"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sym typeface="+mn-ea"/>
              </a:rPr>
              <a:t> [A→α·β, a],其中a是一个</a:t>
            </a:r>
            <a:r>
              <a:rPr lang="zh-CN" altLang="en-US" sz="2000" b="1" dirty="0">
                <a:solidFill>
                  <a:srgbClr val="FF0000"/>
                </a:solidFill>
                <a:latin typeface="华文楷体" panose="02010600040101010101" pitchFamily="2" charset="-122"/>
                <a:ea typeface="华文楷体" panose="02010600040101010101" pitchFamily="2" charset="-122"/>
                <a:sym typeface="+mn-ea"/>
              </a:rPr>
              <a:t>终结符</a:t>
            </a:r>
            <a:r>
              <a:rPr lang="zh-CN" altLang="en-US" sz="2000" b="1" dirty="0">
                <a:latin typeface="华文楷体" panose="02010600040101010101" pitchFamily="2" charset="-122"/>
                <a:ea typeface="华文楷体" panose="02010600040101010101" pitchFamily="2" charset="-122"/>
                <a:sym typeface="+mn-ea"/>
              </a:rPr>
              <a:t>称为</a:t>
            </a:r>
            <a:r>
              <a:rPr lang="zh-CN" altLang="en-US" sz="2000" b="1" dirty="0">
                <a:solidFill>
                  <a:srgbClr val="FF0000"/>
                </a:solidFill>
                <a:effectLst/>
                <a:latin typeface="华文楷体" panose="02010600040101010101" pitchFamily="2" charset="-122"/>
                <a:ea typeface="华文楷体" panose="02010600040101010101" pitchFamily="2" charset="-122"/>
                <a:sym typeface="+mn-ea"/>
              </a:rPr>
              <a:t>展望符</a:t>
            </a:r>
            <a:endParaRPr lang="zh-CN" altLang="en-US" sz="2000" b="1" dirty="0">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r>
              <a:rPr lang="zh-CN" altLang="en-US" b="1" dirty="0">
                <a:latin typeface="华文楷体" panose="02010600040101010101" pitchFamily="2" charset="-122"/>
                <a:ea typeface="华文楷体" panose="02010600040101010101" pitchFamily="2" charset="-122"/>
                <a:sym typeface="+mn-ea"/>
              </a:rPr>
              <a:t>[A→α·β, a]且</a:t>
            </a:r>
            <a:r>
              <a:rPr lang="zh-CN" altLang="en-US" b="1" dirty="0">
                <a:solidFill>
                  <a:srgbClr val="FF0000"/>
                </a:solidFill>
                <a:latin typeface="华文楷体" panose="02010600040101010101" pitchFamily="2" charset="-122"/>
                <a:ea typeface="华文楷体" panose="02010600040101010101" pitchFamily="2" charset="-122"/>
                <a:sym typeface="+mn-ea"/>
              </a:rPr>
              <a:t>β ≠ ε</a:t>
            </a:r>
            <a:r>
              <a:rPr lang="zh-CN" altLang="en-US" b="1" dirty="0">
                <a:latin typeface="华文楷体" panose="02010600040101010101" pitchFamily="2" charset="-122"/>
                <a:ea typeface="华文楷体" panose="02010600040101010101" pitchFamily="2" charset="-122"/>
                <a:sym typeface="+mn-ea"/>
              </a:rPr>
              <a:t>的项中，展望符a</a:t>
            </a:r>
            <a:r>
              <a:rPr lang="zh-CN" altLang="en-US" b="1" dirty="0">
                <a:solidFill>
                  <a:srgbClr val="FF0000"/>
                </a:solidFill>
                <a:latin typeface="华文楷体" panose="02010600040101010101" pitchFamily="2" charset="-122"/>
                <a:ea typeface="华文楷体" panose="02010600040101010101" pitchFamily="2" charset="-122"/>
                <a:sym typeface="+mn-ea"/>
              </a:rPr>
              <a:t>没有任何作用</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r>
              <a:rPr lang="zh-CN" altLang="en-US" b="1" dirty="0">
                <a:latin typeface="华文楷体" panose="02010600040101010101" pitchFamily="2" charset="-122"/>
                <a:ea typeface="华文楷体" panose="02010600040101010101" pitchFamily="2" charset="-122"/>
                <a:sym typeface="+mn-ea"/>
              </a:rPr>
              <a:t>[A→α·, a]的项在</a:t>
            </a:r>
            <a:r>
              <a:rPr lang="zh-CN" altLang="en-US" b="1" dirty="0">
                <a:solidFill>
                  <a:srgbClr val="FF0000"/>
                </a:solidFill>
                <a:latin typeface="华文楷体" panose="02010600040101010101" pitchFamily="2" charset="-122"/>
                <a:ea typeface="华文楷体" panose="02010600040101010101" pitchFamily="2" charset="-122"/>
                <a:sym typeface="+mn-ea"/>
              </a:rPr>
              <a:t>只有在下一个输入符号等于a</a:t>
            </a:r>
            <a:r>
              <a:rPr lang="zh-CN" altLang="en-US" b="1" dirty="0">
                <a:latin typeface="华文楷体" panose="02010600040101010101" pitchFamily="2" charset="-122"/>
                <a:ea typeface="华文楷体" panose="02010600040101010101" pitchFamily="2" charset="-122"/>
                <a:sym typeface="+mn-ea"/>
              </a:rPr>
              <a:t>时才可以按照A→α 进行归约</a:t>
            </a:r>
            <a:endParaRPr lang="zh-CN" altLang="en-US" b="1" dirty="0">
              <a:latin typeface="华文楷体" panose="02010600040101010101" pitchFamily="2" charset="-122"/>
              <a:ea typeface="华文楷体" panose="02010600040101010101" pitchFamily="2" charset="-122"/>
              <a:sym typeface="+mn-ea"/>
            </a:endParaRPr>
          </a:p>
          <a:p>
            <a:pPr marL="0" lvl="0" indent="0" algn="l" fontAlgn="auto">
              <a:lnSpc>
                <a:spcPct val="100000"/>
              </a:lnSpc>
              <a:spcBef>
                <a:spcPct val="30000"/>
              </a:spcBef>
              <a:buClrTx/>
              <a:buSzTx/>
              <a:buFontTx/>
              <a:buNone/>
            </a:pPr>
            <a:endParaRPr lang="zh-CN" altLang="en-US" b="1" dirty="0">
              <a:solidFill>
                <a:schemeClr val="tx1"/>
              </a:solidFill>
              <a:latin typeface="华文楷体" panose="02010600040101010101" pitchFamily="2" charset="-122"/>
              <a:ea typeface="华文楷体" panose="02010600040101010101" pitchFamily="2" charset="-122"/>
            </a:endParaRPr>
          </a:p>
          <a:p>
            <a:pPr marL="0" lvl="0" indent="0" algn="l" fontAlgn="auto">
              <a:lnSpc>
                <a:spcPct val="100000"/>
              </a:lnSpc>
              <a:spcBef>
                <a:spcPct val="30000"/>
              </a:spcBef>
              <a:buClrTx/>
              <a:buSzTx/>
              <a:buFontTx/>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204470" y="3458210"/>
            <a:ext cx="11913235" cy="398780"/>
          </a:xfrm>
          <a:prstGeom prst="rect">
            <a:avLst/>
          </a:prstGeom>
          <a:noFill/>
        </p:spPr>
        <p:txBody>
          <a:bodyPr wrap="square" rtlCol="0" anchor="t">
            <a:spAutoFit/>
          </a:bodyPr>
          <a:p>
            <a:pPr marL="0" indent="0" eaLnBrk="1" hangingPunct="1">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LR(1)项目集闭包</a:t>
            </a:r>
            <a:r>
              <a:rPr lang="zh-CN" altLang="en-US" sz="2000" b="1" dirty="0">
                <a:latin typeface="华文楷体" panose="02010600040101010101" pitchFamily="2" charset="-122"/>
                <a:ea typeface="华文楷体" panose="02010600040101010101" pitchFamily="2" charset="-122"/>
                <a:sym typeface="+mn-ea"/>
              </a:rPr>
              <a:t>：</a:t>
            </a:r>
            <a:r>
              <a:rPr lang="en-US" altLang="zh-CN" b="1" i="1" dirty="0">
                <a:ea typeface="宋体" panose="02010600030101010101" pitchFamily="2" charset="-122"/>
                <a:cs typeface="Times New Roman" panose="02020603050405020304" pitchFamily="18" charset="0"/>
                <a:sym typeface="+mn-ea"/>
              </a:rPr>
              <a:t>CLOSURE</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 </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I</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B</a:t>
            </a:r>
            <a:r>
              <a:rPr lang="en-US" altLang="zh-CN" b="1" dirty="0">
                <a:ea typeface="宋体" panose="02010600030101010101" pitchFamily="2" charset="-122"/>
                <a:cs typeface="Times New Roman" panose="02020603050405020304" pitchFamily="18" charset="0"/>
                <a:sym typeface="+mn-ea"/>
              </a:rPr>
              <a:t>→</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γ</a:t>
            </a:r>
            <a:r>
              <a:rPr lang="en-US" altLang="zh-CN" b="1" dirty="0">
                <a:ea typeface="宋体" panose="02010600030101010101" pitchFamily="2" charset="-122"/>
                <a:cs typeface="Times New Roman" panose="02020603050405020304" pitchFamily="18" charset="0"/>
                <a:sym typeface="+mn-ea"/>
              </a:rPr>
              <a:t>,</a:t>
            </a:r>
            <a:r>
              <a:rPr lang="en-US" altLang="zh-CN" b="1" dirty="0">
                <a:solidFill>
                  <a:srgbClr val="FF0000"/>
                </a:solidFill>
                <a:ea typeface="宋体" panose="02010600030101010101" pitchFamily="2" charset="-122"/>
                <a:cs typeface="Times New Roman" panose="02020603050405020304" pitchFamily="18" charset="0"/>
                <a:sym typeface="+mn-ea"/>
              </a:rPr>
              <a:t> </a:t>
            </a:r>
            <a:r>
              <a:rPr lang="en-US" altLang="zh-CN" b="1" i="1" dirty="0">
                <a:solidFill>
                  <a:srgbClr val="FF0000"/>
                </a:solidFill>
                <a:ea typeface="宋体" panose="02010600030101010101" pitchFamily="2" charset="-122"/>
                <a:cs typeface="Times New Roman" panose="02020603050405020304" pitchFamily="18" charset="0"/>
                <a:sym typeface="+mn-ea"/>
              </a:rPr>
              <a:t>b</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Bβ</a:t>
            </a:r>
            <a:r>
              <a:rPr lang="en-US" altLang="zh-CN" b="1" dirty="0">
                <a:ea typeface="宋体" panose="02010600030101010101" pitchFamily="2" charset="-122"/>
                <a:cs typeface="Times New Roman" panose="02020603050405020304" pitchFamily="18" charset="0"/>
                <a:sym typeface="+mn-ea"/>
              </a:rPr>
              <a:t>, </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 CLOSURE</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 </a:t>
            </a:r>
            <a:r>
              <a:rPr lang="en-US" altLang="zh-CN" b="1" dirty="0">
                <a:ea typeface="宋体" panose="02010600030101010101" pitchFamily="2" charset="-122"/>
                <a:cs typeface="Times New Roman" panose="02020603050405020304" pitchFamily="18" charset="0"/>
                <a:sym typeface="+mn-ea"/>
              </a:rPr>
              <a:t>), </a:t>
            </a:r>
            <a:r>
              <a:rPr lang="en-US" altLang="zh-CN" b="1" i="1" dirty="0" err="1">
                <a:ea typeface="宋体" panose="02010600030101010101" pitchFamily="2" charset="-122"/>
                <a:cs typeface="Times New Roman" panose="02020603050405020304" pitchFamily="18" charset="0"/>
                <a:sym typeface="+mn-ea"/>
              </a:rPr>
              <a:t>B</a:t>
            </a:r>
            <a:r>
              <a:rPr lang="en-US" altLang="zh-CN" b="1" dirty="0" err="1">
                <a:ea typeface="宋体" panose="02010600030101010101" pitchFamily="2" charset="-122"/>
                <a:cs typeface="Times New Roman" panose="02020603050405020304" pitchFamily="18" charset="0"/>
                <a:sym typeface="+mn-ea"/>
              </a:rPr>
              <a:t>→</a:t>
            </a:r>
            <a:r>
              <a:rPr lang="en-US" altLang="zh-CN" b="1" i="1" dirty="0" err="1">
                <a:ea typeface="宋体" panose="02010600030101010101" pitchFamily="2" charset="-122"/>
                <a:cs typeface="Times New Roman" panose="02020603050405020304" pitchFamily="18" charset="0"/>
                <a:sym typeface="+mn-ea"/>
              </a:rPr>
              <a:t>γ</a:t>
            </a:r>
            <a:r>
              <a:rPr lang="en-US" altLang="zh-CN" b="1" dirty="0" err="1">
                <a:ea typeface="宋体" panose="02010600030101010101" pitchFamily="2" charset="-122"/>
                <a:cs typeface="Times New Roman" panose="02020603050405020304" pitchFamily="18" charset="0"/>
                <a:sym typeface="+mn-ea"/>
              </a:rPr>
              <a:t>∈</a:t>
            </a:r>
            <a:r>
              <a:rPr lang="en-US" altLang="zh-CN" b="1" i="1" dirty="0" err="1">
                <a:ea typeface="宋体" panose="02010600030101010101" pitchFamily="2" charset="-122"/>
                <a:cs typeface="Times New Roman" panose="02020603050405020304" pitchFamily="18" charset="0"/>
                <a:sym typeface="+mn-ea"/>
              </a:rPr>
              <a:t>P</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 </a:t>
            </a:r>
            <a:r>
              <a:rPr lang="el-GR" altLang="zh-CN" b="1" i="1" dirty="0">
                <a:solidFill>
                  <a:srgbClr val="FF0000"/>
                </a:solidFill>
                <a:cs typeface="Times New Roman" panose="02020603050405020304" pitchFamily="18" charset="0"/>
                <a:sym typeface="+mn-ea"/>
              </a:rPr>
              <a:t>b</a:t>
            </a:r>
            <a:r>
              <a:rPr lang="el-GR" altLang="zh-CN" b="1" dirty="0">
                <a:solidFill>
                  <a:srgbClr val="FF0000"/>
                </a:solidFill>
                <a:cs typeface="Times New Roman" panose="02020603050405020304" pitchFamily="18" charset="0"/>
                <a:sym typeface="+mn-ea"/>
              </a:rPr>
              <a:t>∈</a:t>
            </a:r>
            <a:r>
              <a:rPr lang="el-GR" altLang="zh-CN" b="1" i="1" dirty="0">
                <a:solidFill>
                  <a:srgbClr val="FF0000"/>
                </a:solidFill>
                <a:cs typeface="Times New Roman" panose="02020603050405020304" pitchFamily="18" charset="0"/>
                <a:sym typeface="+mn-ea"/>
              </a:rPr>
              <a:t>FIRST</a:t>
            </a:r>
            <a:r>
              <a:rPr lang="en-US" altLang="zh-CN" b="1" dirty="0">
                <a:solidFill>
                  <a:srgbClr val="FF0000"/>
                </a:solidFill>
                <a:ea typeface="宋体" panose="02010600030101010101" pitchFamily="2" charset="-122"/>
                <a:cs typeface="Times New Roman" panose="02020603050405020304" pitchFamily="18" charset="0"/>
                <a:sym typeface="+mn-ea"/>
              </a:rPr>
              <a:t>(</a:t>
            </a:r>
            <a:r>
              <a:rPr lang="en-US" altLang="zh-CN" b="1" i="1" dirty="0">
                <a:solidFill>
                  <a:srgbClr val="FF0000"/>
                </a:solidFill>
                <a:ea typeface="宋体" panose="02010600030101010101" pitchFamily="2" charset="-122"/>
                <a:cs typeface="Times New Roman" panose="02020603050405020304" pitchFamily="18" charset="0"/>
                <a:sym typeface="+mn-ea"/>
              </a:rPr>
              <a:t>β</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endParaRPr lang="en-US" altLang="zh-CN" b="1" dirty="0">
              <a:ea typeface="宋体" panose="02010600030101010101" pitchFamily="2" charset="-122"/>
              <a:cs typeface="Times New Roman" panose="02020603050405020304" pitchFamily="18" charset="0"/>
              <a:sym typeface="+mn-ea"/>
            </a:endParaRPr>
          </a:p>
        </p:txBody>
      </p:sp>
      <p:sp>
        <p:nvSpPr>
          <p:cNvPr id="5" name="文本框 4"/>
          <p:cNvSpPr txBox="1"/>
          <p:nvPr/>
        </p:nvSpPr>
        <p:spPr>
          <a:xfrm>
            <a:off x="204470" y="3856990"/>
            <a:ext cx="7788910" cy="398780"/>
          </a:xfrm>
          <a:prstGeom prst="rect">
            <a:avLst/>
          </a:prstGeom>
          <a:noFill/>
        </p:spPr>
        <p:txBody>
          <a:bodyPr wrap="square" rtlCol="0" anchor="t">
            <a:spAutoFit/>
          </a:bodyPr>
          <a:p>
            <a:pPr algn="l" eaLnBrk="1" hangingPunct="1">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GOTO 函数</a:t>
            </a:r>
            <a:r>
              <a:rPr lang="zh-CN" altLang="en-US" b="1" dirty="0">
                <a:latin typeface="华文楷体" panose="02010600040101010101" pitchFamily="2" charset="-122"/>
                <a:ea typeface="华文楷体" panose="02010600040101010101" pitchFamily="2" charset="-122"/>
                <a:sym typeface="+mn-ea"/>
              </a:rPr>
              <a:t>：</a:t>
            </a:r>
            <a:r>
              <a:rPr lang="en-US" altLang="zh-CN" b="1" i="1" dirty="0">
                <a:ea typeface="宋体" panose="02010600030101010101" pitchFamily="2" charset="-122"/>
                <a:cs typeface="Times New Roman" panose="02020603050405020304" pitchFamily="18" charset="0"/>
                <a:sym typeface="+mn-ea"/>
              </a:rPr>
              <a:t>GOTO</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I</a:t>
            </a:r>
            <a:r>
              <a:rPr lang="en-US" altLang="zh-CN" b="1" dirty="0">
                <a:ea typeface="宋体" panose="02010600030101010101" pitchFamily="2" charset="-122"/>
                <a:cs typeface="Times New Roman" panose="02020603050405020304" pitchFamily="18" charset="0"/>
                <a:sym typeface="+mn-ea"/>
              </a:rPr>
              <a:t>, </a:t>
            </a:r>
            <a:r>
              <a:rPr lang="en-US" altLang="zh-CN" b="1" i="1" dirty="0">
                <a:ea typeface="宋体" panose="02010600030101010101" pitchFamily="2" charset="-122"/>
                <a:cs typeface="Times New Roman" panose="02020603050405020304" pitchFamily="18" charset="0"/>
                <a:sym typeface="+mn-ea"/>
              </a:rPr>
              <a:t>X</a:t>
            </a:r>
            <a:r>
              <a:rPr lang="zh-CN" altLang="en-US" b="1" i="1" dirty="0">
                <a:ea typeface="楷体_GB2312" pitchFamily="49" charset="-122"/>
                <a:sym typeface="+mn-ea"/>
              </a:rPr>
              <a:t> </a:t>
            </a:r>
            <a:r>
              <a:rPr lang="en-US" altLang="zh-CN" b="1" dirty="0">
                <a:ea typeface="宋体" panose="02010600030101010101" pitchFamily="2" charset="-122"/>
                <a:cs typeface="Times New Roman" panose="02020603050405020304" pitchFamily="18" charset="0"/>
                <a:sym typeface="+mn-ea"/>
              </a:rPr>
              <a:t>) = </a:t>
            </a:r>
            <a:r>
              <a:rPr lang="en-US" altLang="zh-CN" b="1" i="1" dirty="0">
                <a:ea typeface="宋体" panose="02010600030101010101" pitchFamily="2" charset="-122"/>
                <a:cs typeface="Times New Roman" panose="02020603050405020304" pitchFamily="18" charset="0"/>
                <a:sym typeface="+mn-ea"/>
              </a:rPr>
              <a:t>CLOSURE</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αX</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β</a:t>
            </a:r>
            <a:r>
              <a:rPr lang="en-US" altLang="zh-CN" b="1" dirty="0">
                <a:ea typeface="宋体" panose="02010600030101010101" pitchFamily="2" charset="-122"/>
                <a:cs typeface="Times New Roman" panose="02020603050405020304" pitchFamily="18" charset="0"/>
                <a:sym typeface="+mn-ea"/>
              </a:rPr>
              <a:t>,</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α</a:t>
            </a:r>
            <a:r>
              <a:rPr lang="en-US" altLang="zh-CN" b="1" i="1" dirty="0">
                <a:solidFill>
                  <a:srgbClr val="000000"/>
                </a:solidFill>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Xβ</a:t>
            </a:r>
            <a:r>
              <a:rPr lang="en-US" altLang="zh-CN" b="1" dirty="0">
                <a:ea typeface="宋体" panose="02010600030101010101" pitchFamily="2" charset="-122"/>
                <a:cs typeface="Times New Roman" panose="02020603050405020304" pitchFamily="18" charset="0"/>
                <a:sym typeface="+mn-ea"/>
              </a:rPr>
              <a:t>, </a:t>
            </a:r>
            <a:r>
              <a:rPr lang="en-US" altLang="zh-CN" b="1" dirty="0">
                <a:solidFill>
                  <a:srgbClr val="FF0000"/>
                </a:solidFill>
                <a:ea typeface="宋体" panose="02010600030101010101" pitchFamily="2" charset="-122"/>
                <a:cs typeface="Times New Roman" panose="02020603050405020304" pitchFamily="18" charset="0"/>
                <a:sym typeface="+mn-ea"/>
              </a:rPr>
              <a:t>a</a:t>
            </a:r>
            <a:r>
              <a:rPr lang="en-US" altLang="zh-CN" b="1" dirty="0">
                <a:ea typeface="宋体" panose="02010600030101010101" pitchFamily="2" charset="-122"/>
                <a:cs typeface="Times New Roman" panose="02020603050405020304" pitchFamily="18" charset="0"/>
                <a:sym typeface="+mn-ea"/>
              </a:rPr>
              <a:t>]∈</a:t>
            </a:r>
            <a:r>
              <a:rPr lang="en-US" altLang="zh-CN" b="1" i="1" dirty="0">
                <a:ea typeface="宋体" panose="02010600030101010101" pitchFamily="2" charset="-122"/>
                <a:cs typeface="Times New Roman" panose="02020603050405020304" pitchFamily="18" charset="0"/>
                <a:sym typeface="+mn-ea"/>
              </a:rPr>
              <a:t>I</a:t>
            </a:r>
            <a:r>
              <a:rPr lang="zh-CN" altLang="en-US" b="1" i="1" dirty="0">
                <a:ea typeface="楷体_GB2312" pitchFamily="49" charset="-122"/>
                <a:sym typeface="+mn-ea"/>
              </a:rPr>
              <a:t> </a:t>
            </a:r>
            <a:r>
              <a:rPr lang="en-US" altLang="zh-CN" b="1" dirty="0">
                <a:ea typeface="宋体" panose="02010600030101010101" pitchFamily="2" charset="-122"/>
                <a:cs typeface="Times New Roman" panose="02020603050405020304" pitchFamily="18" charset="0"/>
                <a:sym typeface="+mn-ea"/>
              </a:rPr>
              <a:t>})</a:t>
            </a:r>
            <a:endParaRPr lang="en-US" altLang="zh-CN" b="1" dirty="0">
              <a:ea typeface="宋体" panose="02010600030101010101" pitchFamily="2" charset="-122"/>
              <a:cs typeface="Times New Roman" panose="02020603050405020304" pitchFamily="18" charset="0"/>
              <a:sym typeface="+mn-ea"/>
            </a:endParaRPr>
          </a:p>
        </p:txBody>
      </p:sp>
      <p:sp>
        <p:nvSpPr>
          <p:cNvPr id="6" name="文本框 5"/>
          <p:cNvSpPr txBox="1"/>
          <p:nvPr/>
        </p:nvSpPr>
        <p:spPr>
          <a:xfrm>
            <a:off x="204470" y="4157980"/>
            <a:ext cx="4919345" cy="998855"/>
          </a:xfrm>
          <a:prstGeom prst="rect">
            <a:avLst/>
          </a:prstGeom>
          <a:noFill/>
        </p:spPr>
        <p:txBody>
          <a:bodyPr wrap="square" rtlCol="0" anchor="t">
            <a:noAutofit/>
          </a:bodyPr>
          <a:p>
            <a:pPr indent="0" fontAlgn="auto">
              <a:lnSpc>
                <a:spcPct val="100000"/>
              </a:lnSpc>
              <a:buClr>
                <a:prstClr val="black"/>
              </a:buClr>
              <a:buNone/>
              <a:defRPr/>
            </a:pPr>
            <a:r>
              <a:rPr lang="en-US" altLang="zh-CN" sz="2000" b="1">
                <a:solidFill>
                  <a:srgbClr val="000000"/>
                </a:solidFill>
                <a:latin typeface="Times New Roman" panose="02020603050405020304" pitchFamily="18" charset="0"/>
                <a:ea typeface="华文楷体" panose="02010600040101010101" pitchFamily="2" charset="-122"/>
                <a:sym typeface="+mn-ea"/>
              </a:rPr>
              <a:t>LR(1)</a:t>
            </a:r>
            <a:r>
              <a:rPr lang="zh-CN" altLang="en-US" sz="2000" b="1">
                <a:solidFill>
                  <a:srgbClr val="000000"/>
                </a:solidFill>
                <a:latin typeface="Times New Roman" panose="02020603050405020304" pitchFamily="18" charset="0"/>
                <a:ea typeface="华文楷体" panose="02010600040101010101" pitchFamily="2" charset="-122"/>
                <a:sym typeface="+mn-ea"/>
              </a:rPr>
              <a:t>分析表</a:t>
            </a:r>
            <a:r>
              <a:rPr lang="zh-CN" altLang="en-US" sz="2000" b="1">
                <a:solidFill>
                  <a:srgbClr val="FF0000"/>
                </a:solidFill>
                <a:latin typeface="Times New Roman" panose="02020603050405020304" pitchFamily="18" charset="0"/>
                <a:ea typeface="华文楷体" panose="02010600040101010101" pitchFamily="2" charset="-122"/>
                <a:sym typeface="+mn-ea"/>
              </a:rPr>
              <a:t>构造算法</a:t>
            </a:r>
            <a:r>
              <a:rPr lang="zh-CN" altLang="en-US" sz="2000" b="1">
                <a:solidFill>
                  <a:srgbClr val="000000"/>
                </a:solidFill>
                <a:latin typeface="Times New Roman" panose="02020603050405020304" pitchFamily="18" charset="0"/>
                <a:ea typeface="华文楷体" panose="02010600040101010101" pitchFamily="2" charset="-122"/>
                <a:sym typeface="+mn-ea"/>
              </a:rPr>
              <a:t>：</a:t>
            </a:r>
            <a:endParaRPr lang="zh-CN" altLang="en-US" sz="2000" b="1">
              <a:solidFill>
                <a:srgbClr val="000000"/>
              </a:solidFill>
              <a:latin typeface="Times New Roman" panose="02020603050405020304" pitchFamily="18" charset="0"/>
              <a:ea typeface="华文楷体" panose="02010600040101010101" pitchFamily="2" charset="-122"/>
              <a:sym typeface="+mn-ea"/>
            </a:endParaRPr>
          </a:p>
          <a:p>
            <a:pPr marL="0" lvl="1" indent="0" fontAlgn="auto">
              <a:lnSpc>
                <a:spcPct val="100000"/>
              </a:lnSpc>
              <a:buClr>
                <a:prstClr val="black"/>
              </a:buClr>
              <a:buNone/>
              <a:defRPr/>
            </a:pPr>
            <a:r>
              <a:rPr lang="zh-CN" altLang="en-US" sz="2000" b="1" dirty="0">
                <a:latin typeface="华文楷体" panose="02010600040101010101" pitchFamily="2" charset="-122"/>
                <a:ea typeface="华文楷体" panose="02010600040101010101" pitchFamily="2" charset="-122"/>
                <a:sym typeface="+mn-ea"/>
              </a:rPr>
              <a:t>如果LR(1)分析表中没有语法分析动作冲突</a:t>
            </a:r>
            <a:endParaRPr lang="zh-CN" altLang="en-US" sz="2000" b="1" dirty="0">
              <a:latin typeface="华文楷体" panose="02010600040101010101" pitchFamily="2" charset="-122"/>
              <a:ea typeface="华文楷体" panose="02010600040101010101" pitchFamily="2" charset="-122"/>
              <a:sym typeface="+mn-ea"/>
            </a:endParaRPr>
          </a:p>
          <a:p>
            <a:pPr marL="0" lvl="1" indent="0" fontAlgn="auto">
              <a:lnSpc>
                <a:spcPct val="100000"/>
              </a:lnSpc>
              <a:buClr>
                <a:prstClr val="black"/>
              </a:buClr>
              <a:buNone/>
              <a:defRPr/>
            </a:pPr>
            <a:r>
              <a:rPr lang="zh-CN" altLang="en-US" sz="2000" b="1" dirty="0">
                <a:latin typeface="华文楷体" panose="02010600040101010101" pitchFamily="2" charset="-122"/>
                <a:ea typeface="华文楷体" panose="02010600040101010101" pitchFamily="2" charset="-122"/>
                <a:sym typeface="+mn-ea"/>
              </a:rPr>
              <a:t>那么给定的文法就称为</a:t>
            </a:r>
            <a:r>
              <a:rPr lang="zh-CN" altLang="en-US" sz="2000" b="1" dirty="0">
                <a:solidFill>
                  <a:srgbClr val="FF0000"/>
                </a:solidFill>
                <a:latin typeface="华文楷体" panose="02010600040101010101" pitchFamily="2" charset="-122"/>
                <a:ea typeface="华文楷体" panose="02010600040101010101" pitchFamily="2" charset="-122"/>
                <a:sym typeface="+mn-ea"/>
              </a:rPr>
              <a:t>LR(1)文法</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eaLnBrk="1" hangingPunct="1"/>
            <a:endParaRPr lang="zh-CN" altLang="en-US" sz="2000" b="1" dirty="0">
              <a:latin typeface="华文楷体" panose="02010600040101010101" pitchFamily="2" charset="-122"/>
              <a:ea typeface="华文楷体" panose="02010600040101010101" pitchFamily="2" charset="-122"/>
              <a:sym typeface="+mn-ea"/>
            </a:endParaRPr>
          </a:p>
        </p:txBody>
      </p:sp>
      <p:pic>
        <p:nvPicPr>
          <p:cNvPr id="7" name="图片 6"/>
          <p:cNvPicPr>
            <a:picLocks noChangeAspect="1"/>
          </p:cNvPicPr>
          <p:nvPr>
            <p:custDataLst>
              <p:tags r:id="rId3"/>
            </p:custDataLst>
          </p:nvPr>
        </p:nvPicPr>
        <p:blipFill>
          <a:blip r:embed="rId4"/>
          <a:stretch>
            <a:fillRect/>
          </a:stretch>
        </p:blipFill>
        <p:spPr>
          <a:xfrm>
            <a:off x="5553075" y="4340225"/>
            <a:ext cx="6282690" cy="239268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7539990" y="704850"/>
            <a:ext cx="4652010" cy="1513205"/>
          </a:xfrm>
          <a:prstGeom prst="rect">
            <a:avLst/>
          </a:prstGeom>
        </p:spPr>
      </p:pic>
      <p:sp>
        <p:nvSpPr>
          <p:cNvPr id="9" name="文本框 8"/>
          <p:cNvSpPr txBox="1"/>
          <p:nvPr/>
        </p:nvSpPr>
        <p:spPr>
          <a:xfrm>
            <a:off x="2551430" y="89535"/>
            <a:ext cx="8261350" cy="583565"/>
          </a:xfrm>
          <a:prstGeom prst="rect">
            <a:avLst/>
          </a:prstGeom>
          <a:noFill/>
        </p:spPr>
        <p:txBody>
          <a:bodyPr wrap="square" rtlCol="0" anchor="t">
            <a:spAutoFit/>
          </a:bodyPr>
          <a:p>
            <a:pPr marL="0" lvl="0" indent="0" algn="l" fontAlgn="auto">
              <a:lnSpc>
                <a:spcPct val="100000"/>
              </a:lnSpc>
              <a:spcBef>
                <a:spcPct val="30000"/>
              </a:spcBef>
              <a:buClrTx/>
              <a:buSzTx/>
              <a:buFontTx/>
              <a:buNone/>
            </a:pPr>
            <a:r>
              <a:rPr lang="en-US" altLang="zh-CN" sz="1600" b="1" dirty="0">
                <a:latin typeface="华文楷体" panose="02010600040101010101" pitchFamily="2" charset="-122"/>
                <a:ea typeface="华文楷体" panose="02010600040101010101" pitchFamily="2" charset="-122"/>
                <a:sym typeface="+mn-ea"/>
              </a:rPr>
              <a:t>SLR</a:t>
            </a:r>
            <a:r>
              <a:rPr lang="zh-CN" altLang="en-US" sz="1600" b="1" dirty="0">
                <a:latin typeface="华文楷体" panose="02010600040101010101" pitchFamily="2" charset="-122"/>
                <a:ea typeface="华文楷体" panose="02010600040101010101" pitchFamily="2" charset="-122"/>
                <a:sym typeface="+mn-ea"/>
              </a:rPr>
              <a:t>缺点：SLR只是简单地考察下一个输入符号b是否属于与归约项目A→α相关联的OLLOW(A)，但b∈FOLLOW(A)只是归约α的一个必要条件，而非充分条件。</a:t>
            </a:r>
            <a:endParaRPr lang="zh-CN" altLang="en-US" sz="1600"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160020" y="2613660"/>
            <a:ext cx="10194290" cy="847725"/>
          </a:xfrm>
          <a:prstGeom prst="rect">
            <a:avLst/>
          </a:prstGeom>
          <a:noFill/>
        </p:spPr>
        <p:txBody>
          <a:bodyPr wrap="square" rtlCol="0" anchor="t">
            <a:spAutoFit/>
          </a:bodyPr>
          <a:p>
            <a:pPr marL="0" lvl="0" indent="0" algn="l" fontAlgn="auto">
              <a:lnSpc>
                <a:spcPct val="100000"/>
              </a:lnSpc>
              <a:spcBef>
                <a:spcPct val="30000"/>
              </a:spcBef>
              <a:buClrTx/>
              <a:buSzTx/>
              <a:buFontTx/>
              <a:buNone/>
            </a:pPr>
            <a:r>
              <a:rPr lang="zh-CN" altLang="en-US" sz="2000" b="1" dirty="0">
                <a:solidFill>
                  <a:srgbClr val="FF0000"/>
                </a:solidFill>
                <a:latin typeface="华文楷体" panose="02010600040101010101" pitchFamily="2" charset="-122"/>
                <a:ea typeface="华文楷体" panose="02010600040101010101" pitchFamily="2" charset="-122"/>
                <a:sym typeface="+mn-ea"/>
              </a:rPr>
              <a:t>等价LR(1)项目</a:t>
            </a:r>
            <a:r>
              <a:rPr lang="zh-CN" altLang="en-US" sz="2000" b="1" dirty="0">
                <a:latin typeface="华文楷体" panose="02010600040101010101" pitchFamily="2" charset="-122"/>
                <a:ea typeface="华文楷体" panose="02010600040101010101" pitchFamily="2" charset="-122"/>
                <a:sym typeface="+mn-ea"/>
              </a:rPr>
              <a:t>： [ A→α·Bβ, a ] </a:t>
            </a:r>
            <a:r>
              <a:rPr lang="zh-CN" sz="2000" b="1" dirty="0">
                <a:latin typeface="华文楷体" panose="02010600040101010101" pitchFamily="2" charset="-122"/>
                <a:ea typeface="华文楷体" panose="02010600040101010101" pitchFamily="2" charset="-122"/>
                <a:sym typeface="+mn-ea"/>
              </a:rPr>
              <a:t>在</a:t>
            </a:r>
            <a:r>
              <a:rPr lang="zh-CN" altLang="en-US" sz="2000" b="1" dirty="0">
                <a:latin typeface="华文楷体" panose="02010600040101010101" pitchFamily="2" charset="-122"/>
                <a:ea typeface="华文楷体" panose="02010600040101010101" pitchFamily="2" charset="-122"/>
                <a:sym typeface="+mn-ea"/>
              </a:rPr>
              <a:t>有B→γ∈P</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的时候</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 B→·γ, b ] 等价，其中b∈FIRST(βa)</a:t>
            </a:r>
            <a:endParaRPr lang="zh-CN" altLang="en-US" sz="2000" b="1" dirty="0">
              <a:solidFill>
                <a:schemeClr val="tx1"/>
              </a:solidFill>
              <a:latin typeface="华文楷体" panose="02010600040101010101" pitchFamily="2" charset="-122"/>
              <a:ea typeface="华文楷体" panose="02010600040101010101" pitchFamily="2" charset="-122"/>
            </a:endParaRPr>
          </a:p>
          <a:p>
            <a:pPr eaLnBrk="1" hangingPunct="1">
              <a:lnSpc>
                <a:spcPts val="3500"/>
              </a:lnSpc>
              <a:spcBef>
                <a:spcPct val="0"/>
              </a:spcBef>
              <a:buClrTx/>
              <a:buSzTx/>
              <a:buFont typeface="Arial" panose="020B0604020202020204" pitchFamily="34" charset="0"/>
              <a:buNone/>
            </a:pPr>
            <a:r>
              <a:rPr lang="zh-CN" altLang="en-US" sz="2000" b="1" dirty="0">
                <a:latin typeface="华文楷体" panose="02010600040101010101" pitchFamily="2" charset="-122"/>
                <a:ea typeface="华文楷体" panose="02010600040101010101" pitchFamily="2" charset="-122"/>
                <a:sym typeface="+mn-ea"/>
              </a:rPr>
              <a:t>当</a:t>
            </a:r>
            <a:r>
              <a:rPr lang="en-US" altLang="zh-CN" sz="2000" b="1" i="1">
                <a:latin typeface="Times New Roman" panose="02020603050405020304" pitchFamily="18" charset="0"/>
                <a:cs typeface="Times New Roman" panose="02020603050405020304" pitchFamily="18" charset="0"/>
                <a:sym typeface="+mn-ea"/>
              </a:rPr>
              <a:t>β </a:t>
            </a:r>
            <a:r>
              <a:rPr lang="en-US" altLang="zh-CN" sz="20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baseline="3000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a:latin typeface="Times New Roman" panose="02020603050405020304" pitchFamily="18" charset="0"/>
                <a:cs typeface="Times New Roman" panose="02020603050405020304" pitchFamily="18" charset="0"/>
                <a:sym typeface="+mn-ea"/>
              </a:rPr>
              <a:t>ε</a:t>
            </a:r>
            <a:r>
              <a:rPr lang="zh-CN" altLang="en-US" sz="2000" b="1" dirty="0">
                <a:latin typeface="华文楷体" panose="02010600040101010101" pitchFamily="2" charset="-122"/>
                <a:ea typeface="华文楷体" panose="02010600040101010101" pitchFamily="2" charset="-122"/>
                <a:sym typeface="+mn-ea"/>
              </a:rPr>
              <a:t>时，此时b=a叫继承的后继符，否则叫自生的后继符</a:t>
            </a:r>
            <a:endParaRPr lang="zh-CN" altLang="en-US" sz="2000" b="1" dirty="0">
              <a:latin typeface="华文楷体" panose="02010600040101010101" pitchFamily="2" charset="-122"/>
              <a:ea typeface="华文楷体" panose="02010600040101010101" pitchFamily="2" charset="-122"/>
              <a:sym typeface="+mn-ea"/>
            </a:endParaRPr>
          </a:p>
        </p:txBody>
      </p:sp>
      <p:pic>
        <p:nvPicPr>
          <p:cNvPr id="11" name="图片 10"/>
          <p:cNvPicPr>
            <a:picLocks noChangeAspect="1"/>
          </p:cNvPicPr>
          <p:nvPr>
            <p:custDataLst>
              <p:tags r:id="rId7"/>
            </p:custDataLst>
          </p:nvPr>
        </p:nvPicPr>
        <p:blipFill>
          <a:blip r:embed="rId8"/>
          <a:stretch>
            <a:fillRect/>
          </a:stretch>
        </p:blipFill>
        <p:spPr>
          <a:xfrm>
            <a:off x="913765" y="5133340"/>
            <a:ext cx="3375660" cy="1665605"/>
          </a:xfrm>
          <a:prstGeom prst="rect">
            <a:avLst/>
          </a:prstGeom>
        </p:spPr>
      </p:pic>
    </p:spTree>
    <p:custDataLst>
      <p:tags r:id="rId9"/>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矩形 1"/>
          <p:cNvSpPr/>
          <p:nvPr>
            <p:custDataLst>
              <p:tags r:id="rId1"/>
            </p:custDataLst>
          </p:nvPr>
        </p:nvSpPr>
        <p:spPr>
          <a:xfrm>
            <a:off x="763270" y="2122805"/>
            <a:ext cx="10807700" cy="1306195"/>
          </a:xfrm>
          <a:prstGeom prst="rect">
            <a:avLst/>
          </a:prstGeom>
        </p:spPr>
        <p:txBody>
          <a:bodyPr wrap="square">
            <a:noAutofit/>
          </a:bodyPr>
          <a:p>
            <a:pPr indent="0" fontAlgn="auto">
              <a:lnSpc>
                <a:spcPct val="100000"/>
              </a:lnSpc>
              <a:spcBef>
                <a:spcPct val="0"/>
              </a:spcBef>
              <a:buClrTx/>
              <a:buSzTx/>
              <a:buFont typeface="Arial" panose="020B0604020202020204" pitchFamily="34" charset="0"/>
              <a:buNone/>
            </a:pPr>
            <a:r>
              <a:rPr lang="zh-CN" altLang="en-US" sz="2000" b="1" dirty="0">
                <a:latin typeface="华文楷体" panose="02010600040101010101" pitchFamily="2" charset="-122"/>
                <a:ea typeface="华文楷体" panose="02010600040101010101" pitchFamily="2" charset="-122"/>
                <a:sym typeface="+mn-ea"/>
              </a:rPr>
              <a:t>如果除展望符外，两个LR(1)项目集是相同的，则称这两个LR(1)项目集是</a:t>
            </a:r>
            <a:r>
              <a:rPr lang="zh-CN" altLang="en-US" sz="2000" b="1" dirty="0">
                <a:solidFill>
                  <a:srgbClr val="FF0000"/>
                </a:solidFill>
                <a:latin typeface="华文楷体" panose="02010600040101010101" pitchFamily="2" charset="-122"/>
                <a:ea typeface="华文楷体" panose="02010600040101010101" pitchFamily="2" charset="-122"/>
                <a:sym typeface="+mn-ea"/>
              </a:rPr>
              <a:t>同心的</a:t>
            </a:r>
            <a:endParaRPr lang="zh-CN" altLang="en-US" sz="2000" b="1" dirty="0">
              <a:latin typeface="华文楷体" panose="02010600040101010101" pitchFamily="2" charset="-122"/>
              <a:ea typeface="华文楷体" panose="02010600040101010101" pitchFamily="2" charset="-122"/>
              <a:sym typeface="+mn-ea"/>
            </a:endParaRPr>
          </a:p>
          <a:p>
            <a:pPr indent="0" algn="l"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寻找具有</a:t>
            </a:r>
            <a:r>
              <a:rPr lang="zh-CN" altLang="en-US" sz="2000" b="1" dirty="0">
                <a:solidFill>
                  <a:srgbClr val="FF0000"/>
                </a:solidFill>
                <a:latin typeface="华文楷体" panose="02010600040101010101" pitchFamily="2" charset="-122"/>
                <a:ea typeface="华文楷体" panose="02010600040101010101" pitchFamily="2" charset="-122"/>
                <a:sym typeface="+mn-ea"/>
              </a:rPr>
              <a:t>相同核心</a:t>
            </a:r>
            <a:r>
              <a:rPr lang="zh-CN" altLang="en-US" sz="2000" b="1" dirty="0">
                <a:latin typeface="华文楷体" panose="02010600040101010101" pitchFamily="2" charset="-122"/>
                <a:ea typeface="华文楷体" panose="02010600040101010101" pitchFamily="2" charset="-122"/>
                <a:sym typeface="+mn-ea"/>
              </a:rPr>
              <a:t>的LR  (1) 项集，并将这些项集</a:t>
            </a:r>
            <a:r>
              <a:rPr lang="zh-CN" altLang="en-US" sz="2000" b="1" dirty="0">
                <a:solidFill>
                  <a:srgbClr val="FF0000"/>
                </a:solidFill>
                <a:latin typeface="华文楷体" panose="02010600040101010101" pitchFamily="2" charset="-122"/>
                <a:ea typeface="华文楷体" panose="02010600040101010101" pitchFamily="2" charset="-122"/>
                <a:sym typeface="+mn-ea"/>
              </a:rPr>
              <a:t>合并</a:t>
            </a:r>
            <a:r>
              <a:rPr lang="zh-CN" altLang="en-US" sz="2000" b="1" dirty="0">
                <a:latin typeface="华文楷体" panose="02010600040101010101" pitchFamily="2" charset="-122"/>
                <a:ea typeface="华文楷体" panose="02010600040101010101" pitchFamily="2" charset="-122"/>
                <a:sym typeface="+mn-ea"/>
              </a:rPr>
              <a:t>为一个项集。 </a:t>
            </a:r>
            <a:endParaRPr lang="zh-CN" altLang="en-US" sz="2000" b="1" dirty="0">
              <a:latin typeface="华文楷体" panose="02010600040101010101" pitchFamily="2" charset="-122"/>
              <a:ea typeface="华文楷体" panose="02010600040101010101" pitchFamily="2" charset="-122"/>
              <a:sym typeface="+mn-ea"/>
            </a:endParaRPr>
          </a:p>
          <a:p>
            <a:pPr indent="0" algn="l"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然后根据合并后得到的项集族构造语法分析表</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合并同心项集</a:t>
            </a:r>
            <a:r>
              <a:rPr lang="zh-CN" altLang="en-US" sz="2000" b="1" dirty="0">
                <a:solidFill>
                  <a:srgbClr val="FF0000"/>
                </a:solidFill>
                <a:latin typeface="华文楷体" panose="02010600040101010101" pitchFamily="2" charset="-122"/>
                <a:ea typeface="华文楷体" panose="02010600040101010101" pitchFamily="2" charset="-122"/>
                <a:sym typeface="+mn-ea"/>
              </a:rPr>
              <a:t>不会产生移进-归约冲突</a:t>
            </a:r>
            <a:r>
              <a:rPr lang="zh-CN" altLang="en-US" sz="2000" b="1" dirty="0">
                <a:latin typeface="华文楷体" panose="02010600040101010101" pitchFamily="2" charset="-122"/>
                <a:ea typeface="华文楷体" panose="02010600040101010101" pitchFamily="2" charset="-122"/>
                <a:sym typeface="+mn-ea"/>
              </a:rPr>
              <a:t>，但是</a:t>
            </a:r>
            <a:r>
              <a:rPr lang="zh-CN" altLang="en-US" sz="2000" b="1" dirty="0">
                <a:solidFill>
                  <a:srgbClr val="FF0000"/>
                </a:solidFill>
                <a:latin typeface="华文楷体" panose="02010600040101010101" pitchFamily="2" charset="-122"/>
                <a:ea typeface="华文楷体" panose="02010600040101010101" pitchFamily="2" charset="-122"/>
                <a:sym typeface="+mn-ea"/>
              </a:rPr>
              <a:t>可能</a:t>
            </a:r>
            <a:r>
              <a:rPr lang="zh-CN" altLang="en-US" sz="2000" b="1" dirty="0">
                <a:solidFill>
                  <a:srgbClr val="FF0000"/>
                </a:solidFill>
                <a:latin typeface="华文楷体" panose="02010600040101010101" pitchFamily="2" charset="-122"/>
                <a:ea typeface="华文楷体" panose="02010600040101010101" pitchFamily="2" charset="-122"/>
                <a:sym typeface="+mn-ea"/>
              </a:rPr>
              <a:t>产生归约-归约冲突</a:t>
            </a:r>
            <a:r>
              <a:rPr lang="zh-CN" altLang="en-US" sz="2000" b="1" dirty="0">
                <a:solidFill>
                  <a:schemeClr val="tx1"/>
                </a:solidFill>
                <a:latin typeface="华文楷体" panose="02010600040101010101" pitchFamily="2" charset="-122"/>
                <a:ea typeface="华文楷体" panose="02010600040101010101" pitchFamily="2" charset="-122"/>
                <a:sym typeface="+mn-ea"/>
              </a:rPr>
              <a:t>，也可能</a:t>
            </a:r>
            <a:r>
              <a:rPr lang="zh-CN" altLang="en-US" sz="2000" b="1" dirty="0">
                <a:solidFill>
                  <a:srgbClr val="FF0000"/>
                </a:solidFill>
                <a:latin typeface="华文楷体" panose="02010600040101010101" pitchFamily="2" charset="-122"/>
                <a:ea typeface="华文楷体" panose="02010600040101010101" pitchFamily="2" charset="-122"/>
                <a:sym typeface="+mn-ea"/>
              </a:rPr>
              <a:t>推迟错误的发现</a:t>
            </a:r>
            <a:endParaRPr lang="zh-CN" altLang="en-US" sz="2000" b="1" noProof="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sz="2000" b="1" dirty="0">
              <a:latin typeface="华文楷体" panose="02010600040101010101" pitchFamily="2" charset="-122"/>
              <a:ea typeface="华文楷体" panose="02010600040101010101" pitchFamily="2" charset="-122"/>
            </a:endParaRPr>
          </a:p>
        </p:txBody>
      </p:sp>
      <p:sp>
        <p:nvSpPr>
          <p:cNvPr id="4" name="矩形 3"/>
          <p:cNvSpPr/>
          <p:nvPr>
            <p:custDataLst>
              <p:tags r:id="rId2"/>
            </p:custDataLst>
          </p:nvPr>
        </p:nvSpPr>
        <p:spPr>
          <a:xfrm>
            <a:off x="687363" y="225699"/>
            <a:ext cx="179705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a:t>
            </a:r>
            <a:r>
              <a:rPr lang="en-US" altLang="zh-CN" sz="2000" b="1" dirty="0">
                <a:latin typeface="华文楷体" panose="02010600040101010101" pitchFamily="2" charset="-122"/>
                <a:ea typeface="华文楷体" panose="02010600040101010101" pitchFamily="2" charset="-122"/>
                <a:sym typeface="+mn-ea"/>
              </a:rPr>
              <a:t>4</a:t>
            </a:r>
            <a:r>
              <a:rPr lang="zh-CN" altLang="en-US" sz="2000" b="1" dirty="0">
                <a:latin typeface="华文楷体" panose="02010600040101010101" pitchFamily="2" charset="-122"/>
                <a:ea typeface="华文楷体" panose="02010600040101010101" pitchFamily="2" charset="-122"/>
                <a:sym typeface="+mn-ea"/>
              </a:rPr>
              <a:t>.3.</a:t>
            </a:r>
            <a:r>
              <a:rPr lang="zh-CN" altLang="en-US" sz="2000" b="1" dirty="0">
                <a:latin typeface="华文楷体" panose="02010600040101010101" pitchFamily="2" charset="-122"/>
                <a:ea typeface="华文楷体" panose="02010600040101010101" pitchFamily="2" charset="-122"/>
                <a:sym typeface="+mn-ea"/>
              </a:rPr>
              <a:t>LR(1)分析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3"/>
            </p:custDataLst>
          </p:nvPr>
        </p:nvSpPr>
        <p:spPr>
          <a:xfrm>
            <a:off x="687363" y="1724299"/>
            <a:ext cx="185356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4.4.4 LALR分析</a:t>
            </a:r>
            <a:endParaRPr lang="zh-CN" altLang="en-US" sz="2000" b="1"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custDataLst>
              <p:tags r:id="rId4"/>
            </p:custDataLst>
          </p:nvPr>
        </p:nvPicPr>
        <p:blipFill>
          <a:blip r:embed="rId5"/>
          <a:stretch>
            <a:fillRect/>
          </a:stretch>
        </p:blipFill>
        <p:spPr>
          <a:xfrm>
            <a:off x="2760980" y="625475"/>
            <a:ext cx="5459730" cy="1293495"/>
          </a:xfrm>
          <a:prstGeom prst="rect">
            <a:avLst/>
          </a:prstGeom>
        </p:spPr>
      </p:pic>
      <p:sp>
        <p:nvSpPr>
          <p:cNvPr id="6" name="文本框 5"/>
          <p:cNvSpPr txBox="1"/>
          <p:nvPr/>
        </p:nvSpPr>
        <p:spPr>
          <a:xfrm>
            <a:off x="143510" y="624205"/>
            <a:ext cx="2506980" cy="1014730"/>
          </a:xfrm>
          <a:prstGeom prst="rect">
            <a:avLst/>
          </a:prstGeom>
          <a:noFill/>
        </p:spPr>
        <p:txBody>
          <a:bodyPr wrap="square" rtlCol="0" anchor="t">
            <a:spAutoFit/>
          </a:bodyPr>
          <a:p>
            <a:pPr eaLnBrk="1" hangingPunct="1"/>
            <a:r>
              <a:rPr lang="zh-CN" altLang="en-US" sz="2000" b="1" dirty="0">
                <a:latin typeface="华文楷体" panose="02010600040101010101" pitchFamily="2" charset="-122"/>
                <a:ea typeface="华文楷体" panose="02010600040101010101" pitchFamily="2" charset="-122"/>
                <a:sym typeface="+mn-ea"/>
              </a:rPr>
              <a:t>各种LR分析表构造方法的不同之处在于</a:t>
            </a:r>
            <a:r>
              <a:rPr lang="zh-CN" altLang="en-US" sz="2000" b="1" dirty="0">
                <a:solidFill>
                  <a:srgbClr val="FF0000"/>
                </a:solidFill>
                <a:latin typeface="华文楷体" panose="02010600040101010101" pitchFamily="2" charset="-122"/>
                <a:ea typeface="华文楷体" panose="02010600040101010101" pitchFamily="2" charset="-122"/>
                <a:sym typeface="+mn-ea"/>
              </a:rPr>
              <a:t>归约项目的处理</a:t>
            </a:r>
            <a:r>
              <a:rPr lang="zh-CN" altLang="en-US" sz="2000" b="1" dirty="0">
                <a:latin typeface="华文楷体" panose="02010600040101010101" pitchFamily="2" charset="-122"/>
                <a:ea typeface="华文楷体" panose="02010600040101010101" pitchFamily="2" charset="-122"/>
                <a:sym typeface="+mn-ea"/>
              </a:rPr>
              <a:t>上</a:t>
            </a:r>
            <a:endParaRPr lang="zh-CN" altLang="en-US" sz="2000" b="1" dirty="0">
              <a:latin typeface="华文楷体" panose="02010600040101010101" pitchFamily="2" charset="-122"/>
              <a:ea typeface="华文楷体" panose="02010600040101010101" pitchFamily="2" charset="-122"/>
              <a:sym typeface="+mn-ea"/>
            </a:endParaRPr>
          </a:p>
        </p:txBody>
      </p:sp>
      <p:sp>
        <p:nvSpPr>
          <p:cNvPr id="10" name="文本框 9"/>
          <p:cNvSpPr txBox="1"/>
          <p:nvPr/>
        </p:nvSpPr>
        <p:spPr>
          <a:xfrm>
            <a:off x="763270" y="5064125"/>
            <a:ext cx="9033510" cy="1322070"/>
          </a:xfrm>
          <a:prstGeom prst="rect">
            <a:avLst/>
          </a:prstGeom>
          <a:noFill/>
        </p:spPr>
        <p:txBody>
          <a:bodyPr wrap="square" rtlCol="0" anchor="t">
            <a:spAutoFit/>
          </a:bodyPr>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如果分析表中没有语法分析动作冲突，给定的文法就称为LALR  (1) 文法</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
                <a:schemeClr val="tx1"/>
              </a:buClr>
              <a:buNone/>
              <a:defRPr/>
            </a:pPr>
            <a:r>
              <a:rPr lang="zh-CN" altLang="en-US" sz="2000" b="1" dirty="0">
                <a:latin typeface="华文楷体" panose="02010600040101010101" pitchFamily="2" charset="-122"/>
                <a:ea typeface="华文楷体" panose="02010600040101010101" pitchFamily="2" charset="-122"/>
                <a:sym typeface="+mn-ea"/>
              </a:rPr>
              <a:t>LALR</a:t>
            </a:r>
            <a:r>
              <a:rPr lang="zh-CN" altLang="en-US" sz="2000" b="1" dirty="0">
                <a:solidFill>
                  <a:srgbClr val="FF0000"/>
                </a:solidFill>
                <a:latin typeface="华文楷体" panose="02010600040101010101" pitchFamily="2" charset="-122"/>
                <a:ea typeface="华文楷体" panose="02010600040101010101" pitchFamily="2" charset="-122"/>
                <a:sym typeface="+mn-ea"/>
              </a:rPr>
              <a:t>形式</a:t>
            </a:r>
            <a:r>
              <a:rPr lang="zh-CN" altLang="en-US" sz="2000" b="1" dirty="0">
                <a:latin typeface="华文楷体" panose="02010600040101010101" pitchFamily="2" charset="-122"/>
                <a:ea typeface="华文楷体" panose="02010600040101010101" pitchFamily="2" charset="-122"/>
                <a:sym typeface="+mn-ea"/>
              </a:rPr>
              <a:t>上与LR(1)相同、</a:t>
            </a:r>
            <a:r>
              <a:rPr lang="zh-CN" altLang="en-US" sz="2000" b="1" dirty="0">
                <a:solidFill>
                  <a:srgbClr val="FF0000"/>
                </a:solidFill>
                <a:latin typeface="华文楷体" panose="02010600040101010101" pitchFamily="2" charset="-122"/>
                <a:ea typeface="华文楷体" panose="02010600040101010101" pitchFamily="2" charset="-122"/>
                <a:sym typeface="+mn-ea"/>
              </a:rPr>
              <a:t>大小</a:t>
            </a:r>
            <a:r>
              <a:rPr lang="zh-CN" altLang="en-US" sz="2000" b="1" dirty="0">
                <a:latin typeface="华文楷体" panose="02010600040101010101" pitchFamily="2" charset="-122"/>
                <a:ea typeface="华文楷体" panose="02010600040101010101" pitchFamily="2" charset="-122"/>
                <a:sym typeface="+mn-ea"/>
              </a:rPr>
              <a:t>上与LR(0)/SLR相当</a:t>
            </a:r>
            <a:endParaRPr lang="zh-CN" altLang="en-US" sz="2000" b="1" dirty="0">
              <a:latin typeface="华文楷体" panose="02010600040101010101" pitchFamily="2" charset="-122"/>
              <a:ea typeface="华文楷体" panose="02010600040101010101" pitchFamily="2" charset="-122"/>
            </a:endParaRPr>
          </a:p>
          <a:p>
            <a:pPr indent="0" fontAlgn="auto">
              <a:lnSpc>
                <a:spcPct val="100000"/>
              </a:lnSpc>
              <a:buClrTx/>
              <a:buFont typeface="Wingdings" panose="05000000000000000000" pitchFamily="2" charset="2"/>
              <a:buNone/>
              <a:defRPr/>
            </a:pPr>
            <a:r>
              <a:rPr lang="zh-CN" altLang="en-US" sz="2000" b="1" dirty="0">
                <a:solidFill>
                  <a:srgbClr val="FF0000"/>
                </a:solidFill>
                <a:latin typeface="华文楷体" panose="02010600040101010101" pitchFamily="2" charset="-122"/>
                <a:ea typeface="华文楷体" panose="02010600040101010101" pitchFamily="2" charset="-122"/>
                <a:sym typeface="+mn-ea"/>
              </a:rPr>
              <a:t>分析能力</a:t>
            </a:r>
            <a:r>
              <a:rPr lang="zh-CN" altLang="en-US" sz="2000" b="1" dirty="0">
                <a:latin typeface="华文楷体" panose="02010600040101010101" pitchFamily="2" charset="-122"/>
                <a:ea typeface="华文楷体" panose="02010600040101010101" pitchFamily="2" charset="-122"/>
                <a:sym typeface="+mn-ea"/>
              </a:rPr>
              <a:t>介于SLR和LR(1)二者之间LR(0)&lt; SLR&lt;LALR(1)&lt;LR(1)</a:t>
            </a:r>
            <a:endParaRPr lang="zh-CN" altLang="en-US" sz="2000" b="1" dirty="0">
              <a:latin typeface="华文楷体" panose="02010600040101010101" pitchFamily="2" charset="-122"/>
              <a:ea typeface="华文楷体" panose="02010600040101010101" pitchFamily="2" charset="-122"/>
              <a:sym typeface="+mn-ea"/>
            </a:endParaRPr>
          </a:p>
          <a:p>
            <a:pPr indent="0" fontAlgn="auto">
              <a:lnSpc>
                <a:spcPct val="100000"/>
              </a:lnSpc>
              <a:buClrTx/>
              <a:buFont typeface="Wingdings" panose="05000000000000000000" pitchFamily="2" charset="2"/>
              <a:buNone/>
              <a:defRPr/>
            </a:pPr>
            <a:r>
              <a:rPr lang="zh-CN" altLang="en-US" sz="2000" b="1" dirty="0">
                <a:latin typeface="华文楷体" panose="02010600040101010101" pitchFamily="2" charset="-122"/>
                <a:ea typeface="华文楷体" panose="02010600040101010101" pitchFamily="2" charset="-122"/>
                <a:sym typeface="+mn-ea"/>
              </a:rPr>
              <a:t>合并后的展望符集合仍为FOLLOW集的</a:t>
            </a:r>
            <a:r>
              <a:rPr lang="zh-CN" altLang="en-US" sz="2000" b="1" dirty="0">
                <a:solidFill>
                  <a:srgbClr val="FF0000"/>
                </a:solidFill>
                <a:latin typeface="华文楷体" panose="02010600040101010101" pitchFamily="2" charset="-122"/>
                <a:ea typeface="华文楷体" panose="02010600040101010101" pitchFamily="2" charset="-122"/>
                <a:sym typeface="+mn-ea"/>
              </a:rPr>
              <a:t>子集</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p:txBody>
      </p:sp>
      <p:sp>
        <p:nvSpPr>
          <p:cNvPr id="11" name="矩形 10"/>
          <p:cNvSpPr/>
          <p:nvPr>
            <p:custDataLst>
              <p:tags r:id="rId6"/>
            </p:custDataLst>
          </p:nvPr>
        </p:nvSpPr>
        <p:spPr>
          <a:xfrm>
            <a:off x="3778250" y="3675380"/>
            <a:ext cx="3663315" cy="983615"/>
          </a:xfrm>
          <a:prstGeom prst="rect">
            <a:avLst/>
          </a:prstGeom>
        </p:spPr>
        <p:txBody>
          <a:bodyPr wrap="square">
            <a:noAutofit/>
          </a:bodyPr>
          <a:p>
            <a:pPr indent="0"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rPr>
              <a:t>当</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6</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9</a:t>
            </a:r>
            <a:r>
              <a:rPr lang="zh-CN" altLang="en-US" b="1" dirty="0">
                <a:latin typeface="华文楷体" panose="02010600040101010101" pitchFamily="2" charset="-122"/>
                <a:ea typeface="华文楷体" panose="02010600040101010101" pitchFamily="2" charset="-122"/>
              </a:rPr>
              <a:t>合并的时候，</a:t>
            </a:r>
            <a:r>
              <a:rPr lang="en-US" altLang="zh-CN" b="1" dirty="0">
                <a:latin typeface="华文楷体" panose="02010600040101010101" pitchFamily="2" charset="-122"/>
                <a:ea typeface="华文楷体" panose="02010600040101010101" pitchFamily="2" charset="-122"/>
              </a:rPr>
              <a:t>ACTION</a:t>
            </a:r>
            <a:r>
              <a:rPr lang="zh-CN" altLang="en-US" b="1" dirty="0">
                <a:latin typeface="华文楷体" panose="02010600040101010101" pitchFamily="2" charset="-122"/>
                <a:ea typeface="华文楷体" panose="02010600040101010101" pitchFamily="2" charset="-122"/>
              </a:rPr>
              <a:t>的</a:t>
            </a:r>
            <a:r>
              <a:rPr lang="en-US" altLang="zh-CN" b="1" dirty="0">
                <a:latin typeface="华文楷体" panose="02010600040101010101" pitchFamily="2" charset="-122"/>
                <a:ea typeface="华文楷体" panose="02010600040101010101" pitchFamily="2" charset="-122"/>
              </a:rPr>
              <a:t>d</a:t>
            </a:r>
            <a:r>
              <a:rPr lang="zh-CN" altLang="en-US" b="1" dirty="0">
                <a:latin typeface="华文楷体" panose="02010600040101010101" pitchFamily="2" charset="-122"/>
                <a:ea typeface="华文楷体" panose="02010600040101010101" pitchFamily="2" charset="-122"/>
              </a:rPr>
              <a:t>列和</a:t>
            </a:r>
            <a:r>
              <a:rPr lang="en-US" altLang="zh-CN" b="1" dirty="0">
                <a:latin typeface="华文楷体" panose="02010600040101010101" pitchFamily="2" charset="-122"/>
                <a:ea typeface="华文楷体" panose="02010600040101010101" pitchFamily="2" charset="-122"/>
              </a:rPr>
              <a:t>e</a:t>
            </a:r>
            <a:r>
              <a:rPr lang="zh-CN" altLang="en-US" b="1" dirty="0">
                <a:latin typeface="华文楷体" panose="02010600040101010101" pitchFamily="2" charset="-122"/>
                <a:ea typeface="华文楷体" panose="02010600040101010101" pitchFamily="2" charset="-122"/>
              </a:rPr>
              <a:t>列就会出现矛盾，这就是</a:t>
            </a:r>
            <a:r>
              <a:rPr lang="zh-CN" altLang="en-US" b="1" dirty="0">
                <a:solidFill>
                  <a:srgbClr val="FF0000"/>
                </a:solidFill>
                <a:latin typeface="华文楷体" panose="02010600040101010101" pitchFamily="2" charset="-122"/>
                <a:ea typeface="华文楷体" panose="02010600040101010101" pitchFamily="2" charset="-122"/>
              </a:rPr>
              <a:t>归约</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归约冲突</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71711" name="Text Box 26"/>
          <p:cNvSpPr txBox="1">
            <a:spLocks noChangeArrowheads="1"/>
          </p:cNvSpPr>
          <p:nvPr>
            <p:custDataLst>
              <p:tags r:id="rId7"/>
            </p:custDataLst>
          </p:nvPr>
        </p:nvSpPr>
        <p:spPr bwMode="auto">
          <a:xfrm>
            <a:off x="7621270" y="3474085"/>
            <a:ext cx="1584325" cy="675640"/>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endParaRPr lang="en-US" altLang="zh-CN" sz="2000" b="1">
              <a:solidFill>
                <a:schemeClr val="tx1"/>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d · , b</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71698" name="Text Box 11"/>
          <p:cNvSpPr txBox="1">
            <a:spLocks noChangeArrowheads="1"/>
          </p:cNvSpPr>
          <p:nvPr>
            <p:custDataLst>
              <p:tags r:id="rId8"/>
            </p:custDataLst>
          </p:nvPr>
        </p:nvSpPr>
        <p:spPr bwMode="auto">
          <a:xfrm>
            <a:off x="7621270" y="4269105"/>
            <a:ext cx="1590675" cy="675640"/>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endParaRPr lang="en-US" altLang="zh-CN" sz="2000" b="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→d · , c</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custDataLst>
              <p:tags r:id="rId9"/>
            </p:custDataLst>
          </p:nvPr>
        </p:nvSpPr>
        <p:spPr>
          <a:xfrm>
            <a:off x="9528175" y="3461385"/>
            <a:ext cx="2258695" cy="2483485"/>
          </a:xfrm>
          <a:prstGeom prst="rect">
            <a:avLst/>
          </a:prstGeom>
        </p:spPr>
        <p:txBody>
          <a:bodyPr wrap="square">
            <a:noAutofit/>
          </a:bodyPr>
          <a:p>
            <a:pPr indent="0" fontAlgn="auto">
              <a:lnSpc>
                <a:spcPct val="100000"/>
              </a:lnSpc>
              <a:buClr>
                <a:schemeClr val="tx1"/>
              </a:buClr>
              <a:buNone/>
              <a:defRPr/>
            </a:pPr>
            <a:r>
              <a:rPr lang="zh-CN" altLang="en-US" b="1" dirty="0">
                <a:latin typeface="华文楷体" panose="02010600040101010101" pitchFamily="2" charset="-122"/>
                <a:ea typeface="华文楷体" panose="02010600040101010101" pitchFamily="2" charset="-122"/>
              </a:rPr>
              <a:t>当</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I</a:t>
            </a:r>
            <a:r>
              <a:rPr lang="en-US" altLang="zh-CN" b="1" baseline="-25000"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合并的之后。</a:t>
            </a:r>
            <a:endParaRPr lang="zh-CN" altLang="en-US" b="1" dirty="0">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r>
              <a:rPr lang="zh-CN" b="1" dirty="0">
                <a:latin typeface="华文楷体" panose="02010600040101010101" pitchFamily="2" charset="-122"/>
                <a:ea typeface="华文楷体" panose="02010600040101010101" pitchFamily="2" charset="-122"/>
              </a:rPr>
              <a:t>可能本来走到</a:t>
            </a:r>
            <a:r>
              <a:rPr lang="en-US" altLang="zh-CN" b="1" dirty="0">
                <a:latin typeface="华文楷体" panose="02010600040101010101" pitchFamily="2" charset="-122"/>
                <a:ea typeface="华文楷体" panose="02010600040101010101" pitchFamily="2" charset="-122"/>
                <a:sym typeface="+mn-ea"/>
              </a:rPr>
              <a:t>I</a:t>
            </a:r>
            <a:r>
              <a:rPr lang="en-US" altLang="zh-CN" b="1" baseline="-25000" dirty="0">
                <a:latin typeface="华文楷体" panose="02010600040101010101" pitchFamily="2" charset="-122"/>
                <a:ea typeface="华文楷体" panose="02010600040101010101" pitchFamily="2" charset="-122"/>
                <a:sym typeface="+mn-ea"/>
              </a:rPr>
              <a:t>5</a:t>
            </a:r>
            <a:r>
              <a:rPr lang="zh-CN" altLang="en-US" b="1" dirty="0">
                <a:latin typeface="华文楷体" panose="02010600040101010101" pitchFamily="2" charset="-122"/>
                <a:ea typeface="华文楷体" panose="02010600040101010101" pitchFamily="2" charset="-122"/>
                <a:sym typeface="+mn-ea"/>
              </a:rPr>
              <a:t>的时候下一个输入符是</a:t>
            </a:r>
            <a:r>
              <a:rPr lang="en-US" altLang="zh-CN" b="1" dirty="0">
                <a:latin typeface="华文楷体" panose="02010600040101010101" pitchFamily="2" charset="-122"/>
                <a:ea typeface="华文楷体" panose="02010600040101010101" pitchFamily="2" charset="-122"/>
                <a:sym typeface="+mn-ea"/>
              </a:rPr>
              <a:t>c</a:t>
            </a:r>
            <a:r>
              <a:rPr lang="zh-CN" altLang="en-US" b="1" dirty="0">
                <a:latin typeface="华文楷体" panose="02010600040101010101" pitchFamily="2" charset="-122"/>
                <a:ea typeface="华文楷体" panose="02010600040101010101" pitchFamily="2" charset="-122"/>
                <a:sym typeface="+mn-ea"/>
              </a:rPr>
              <a:t>会报错，合并后没有报错而是返回了，这样到了后面会发现需要读取</a:t>
            </a:r>
            <a:r>
              <a:rPr lang="en-US" altLang="zh-CN" b="1" dirty="0">
                <a:latin typeface="华文楷体" panose="02010600040101010101" pitchFamily="2" charset="-122"/>
                <a:ea typeface="华文楷体" panose="02010600040101010101" pitchFamily="2" charset="-122"/>
                <a:sym typeface="+mn-ea"/>
              </a:rPr>
              <a:t>c</a:t>
            </a:r>
            <a:r>
              <a:rPr lang="zh-CN" altLang="en-US" b="1" dirty="0">
                <a:latin typeface="华文楷体" panose="02010600040101010101" pitchFamily="2" charset="-122"/>
                <a:ea typeface="华文楷体" panose="02010600040101010101" pitchFamily="2" charset="-122"/>
                <a:sym typeface="+mn-ea"/>
              </a:rPr>
              <a:t>的时候没有路径走而报错，这就是</a:t>
            </a:r>
            <a:r>
              <a:rPr lang="zh-CN" altLang="en-US" b="1" dirty="0">
                <a:solidFill>
                  <a:srgbClr val="FF0000"/>
                </a:solidFill>
                <a:latin typeface="华文楷体" panose="02010600040101010101" pitchFamily="2" charset="-122"/>
                <a:ea typeface="华文楷体" panose="02010600040101010101" pitchFamily="2" charset="-122"/>
                <a:sym typeface="+mn-ea"/>
              </a:rPr>
              <a:t>错误被推迟发现</a:t>
            </a:r>
            <a:endParaRPr lang="zh-CN" altLang="en-US" b="1" noProof="1" dirty="0">
              <a:solidFill>
                <a:schemeClr val="tx1"/>
              </a:solidFill>
              <a:latin typeface="华文楷体" panose="02010600040101010101" pitchFamily="2" charset="-122"/>
              <a:ea typeface="华文楷体" panose="02010600040101010101" pitchFamily="2" charset="-122"/>
            </a:endParaRPr>
          </a:p>
          <a:p>
            <a:pPr indent="0" fontAlgn="auto">
              <a:lnSpc>
                <a:spcPct val="100000"/>
              </a:lnSpc>
              <a:buClr>
                <a:schemeClr val="tx1"/>
              </a:buClr>
              <a:buNone/>
              <a:defRPr/>
            </a:pPr>
            <a:endParaRPr lang="zh-CN" altLang="en-US" b="1" dirty="0">
              <a:latin typeface="华文楷体" panose="02010600040101010101" pitchFamily="2" charset="-122"/>
              <a:ea typeface="华文楷体" panose="02010600040101010101" pitchFamily="2" charset="-122"/>
              <a:sym typeface="+mn-ea"/>
            </a:endParaRPr>
          </a:p>
        </p:txBody>
      </p:sp>
      <p:sp>
        <p:nvSpPr>
          <p:cNvPr id="15" name="Text Box 26"/>
          <p:cNvSpPr txBox="1">
            <a:spLocks noChangeArrowheads="1"/>
          </p:cNvSpPr>
          <p:nvPr>
            <p:custDataLst>
              <p:tags r:id="rId10"/>
            </p:custDataLst>
          </p:nvPr>
        </p:nvSpPr>
        <p:spPr bwMode="auto">
          <a:xfrm>
            <a:off x="254000" y="3675380"/>
            <a:ext cx="1584325" cy="983615"/>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indent="0">
              <a:lnSpc>
                <a:spcPts val="2000"/>
              </a:lnSpc>
              <a:buNone/>
              <a:defRPr/>
            </a:pPr>
            <a:r>
              <a:rPr kumimoji="1" lang="en-US" altLang="zh-CN" sz="2000" b="1" i="1">
                <a:latin typeface="Times New Roman" panose="02020603050405020304" pitchFamily="18" charset="0"/>
                <a:sym typeface="+mn-ea"/>
              </a:rPr>
              <a:t>I</a:t>
            </a:r>
            <a:r>
              <a:rPr kumimoji="1" lang="en-US" altLang="zh-CN" sz="2000" b="1" i="1" baseline="-25000">
                <a:latin typeface="Times New Roman" panose="02020603050405020304" pitchFamily="18" charset="0"/>
                <a:sym typeface="+mn-ea"/>
              </a:rPr>
              <a:t>6</a:t>
            </a:r>
            <a:r>
              <a:rPr kumimoji="1" lang="en-US" altLang="zh-CN" sz="2000" b="1">
                <a:latin typeface="Times New Roman" panose="02020603050405020304" pitchFamily="18" charset="0"/>
                <a:sym typeface="+mn-ea"/>
              </a:rPr>
              <a:t>:</a:t>
            </a:r>
            <a:endParaRPr kumimoji="1" lang="en-US" altLang="zh-CN" sz="2000" b="1">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A→ c</a:t>
            </a:r>
            <a:r>
              <a:rPr lang="en-US" altLang="zh-CN" sz="2000" b="1" i="1">
                <a:solidFill>
                  <a:srgbClr val="FF0000"/>
                </a:solidFill>
                <a:latin typeface="Times New Roman" panose="02020603050405020304" pitchFamily="18" charset="0"/>
                <a:cs typeface="Times New Roman" panose="02020603050405020304" pitchFamily="18" charset="0"/>
                <a:sym typeface="+mn-ea"/>
              </a:rPr>
              <a:t> ·</a:t>
            </a:r>
            <a:r>
              <a:rPr kumimoji="1" lang="en-US" altLang="zh-CN" sz="2000" b="1" i="1">
                <a:solidFill>
                  <a:srgbClr val="FF0000"/>
                </a:solidFill>
                <a:latin typeface="Times New Roman" panose="02020603050405020304" pitchFamily="18" charset="0"/>
                <a:sym typeface="+mn-ea"/>
              </a:rPr>
              <a:t> , d</a:t>
            </a:r>
            <a:endParaRPr kumimoji="1" lang="en-US" altLang="zh-CN" sz="2000" b="1" i="1">
              <a:solidFill>
                <a:srgbClr val="FF0000"/>
              </a:solidFill>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B→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e</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16" name="Text Box 26"/>
          <p:cNvSpPr txBox="1">
            <a:spLocks noChangeArrowheads="1"/>
          </p:cNvSpPr>
          <p:nvPr>
            <p:custDataLst>
              <p:tags r:id="rId11"/>
            </p:custDataLst>
          </p:nvPr>
        </p:nvSpPr>
        <p:spPr bwMode="auto">
          <a:xfrm>
            <a:off x="2108835" y="3675380"/>
            <a:ext cx="1584325" cy="983615"/>
          </a:xfrm>
          <a:prstGeom prst="rect">
            <a:avLst/>
          </a:prstGeom>
          <a:solidFill>
            <a:srgbClr val="B5CEED"/>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indent="0">
              <a:lnSpc>
                <a:spcPts val="2000"/>
              </a:lnSpc>
              <a:buNone/>
              <a:defRPr/>
            </a:pPr>
            <a:r>
              <a:rPr kumimoji="1" lang="en-US" altLang="zh-CN" sz="2000" b="1" i="1">
                <a:latin typeface="Times New Roman" panose="02020603050405020304" pitchFamily="18" charset="0"/>
                <a:sym typeface="+mn-ea"/>
              </a:rPr>
              <a:t>I</a:t>
            </a:r>
            <a:r>
              <a:rPr kumimoji="1" lang="en-US" altLang="zh-CN" sz="2000" b="1" i="1" baseline="-25000">
                <a:latin typeface="Times New Roman" panose="02020603050405020304" pitchFamily="18" charset="0"/>
                <a:sym typeface="+mn-ea"/>
              </a:rPr>
              <a:t>9</a:t>
            </a:r>
            <a:r>
              <a:rPr kumimoji="1" lang="en-US" altLang="zh-CN" sz="2000" b="1">
                <a:latin typeface="Times New Roman" panose="02020603050405020304" pitchFamily="18" charset="0"/>
                <a:sym typeface="+mn-ea"/>
              </a:rPr>
              <a:t>:</a:t>
            </a:r>
            <a:endParaRPr kumimoji="1" lang="en-US" altLang="zh-CN" sz="2000" b="1">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B→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d</a:t>
            </a:r>
            <a:endParaRPr kumimoji="1" lang="en-US" altLang="zh-CN" sz="2000" b="1" i="1">
              <a:solidFill>
                <a:srgbClr val="FF0000"/>
              </a:solidFill>
              <a:latin typeface="Times New Roman" panose="02020603050405020304" pitchFamily="18" charset="0"/>
            </a:endParaRPr>
          </a:p>
          <a:p>
            <a:pPr indent="0">
              <a:lnSpc>
                <a:spcPts val="2000"/>
              </a:lnSpc>
              <a:buNone/>
              <a:defRPr/>
            </a:pPr>
            <a:r>
              <a:rPr kumimoji="1" lang="en-US" altLang="zh-CN" sz="2000" b="1" i="1">
                <a:solidFill>
                  <a:srgbClr val="FF0000"/>
                </a:solidFill>
                <a:latin typeface="Times New Roman" panose="02020603050405020304" pitchFamily="18" charset="0"/>
                <a:sym typeface="+mn-ea"/>
              </a:rPr>
              <a:t>A→ c</a:t>
            </a:r>
            <a:r>
              <a:rPr lang="en-US" altLang="zh-CN" sz="2000" b="1" i="1">
                <a:solidFill>
                  <a:srgbClr val="000000"/>
                </a:solidFill>
                <a:latin typeface="Times New Roman" panose="02020603050405020304" pitchFamily="18" charset="0"/>
                <a:cs typeface="Times New Roman" panose="02020603050405020304" pitchFamily="18" charset="0"/>
                <a:sym typeface="+mn-ea"/>
              </a:rPr>
              <a:t> </a:t>
            </a:r>
            <a:r>
              <a:rPr lang="en-US" altLang="zh-CN" sz="2000" b="1" i="1">
                <a:solidFill>
                  <a:srgbClr val="FF0000"/>
                </a:solidFill>
                <a:latin typeface="Times New Roman" panose="02020603050405020304" pitchFamily="18" charset="0"/>
                <a:cs typeface="Times New Roman" panose="02020603050405020304" pitchFamily="18" charset="0"/>
                <a:sym typeface="+mn-ea"/>
              </a:rPr>
              <a:t>·</a:t>
            </a:r>
            <a:r>
              <a:rPr kumimoji="1" lang="en-US" altLang="zh-CN" sz="2000" b="1" i="1">
                <a:solidFill>
                  <a:srgbClr val="FF0000"/>
                </a:solidFill>
                <a:latin typeface="Times New Roman" panose="02020603050405020304" pitchFamily="18" charset="0"/>
                <a:sym typeface="+mn-ea"/>
              </a:rPr>
              <a:t> , e</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9979025" y="1783715"/>
            <a:ext cx="1955800" cy="1168400"/>
          </a:xfrm>
          <a:prstGeom prst="rect">
            <a:avLst/>
          </a:prstGeom>
          <a:noFill/>
        </p:spPr>
        <p:txBody>
          <a:bodyPr wrap="square" rtlCol="0" anchor="t">
            <a:spAutoFit/>
          </a:bodyPr>
          <a:p>
            <a:r>
              <a:rPr lang="zh-CN" altLang="en-US" sz="1000"/>
              <a:t>一个LR(1)文法合并同心集后若不是LALR(1)文法(</a:t>
            </a:r>
            <a:r>
              <a:rPr lang="zh-CN" altLang="en-US" sz="1000">
                <a:solidFill>
                  <a:srgbClr val="FF0000"/>
                </a:solidFill>
              </a:rPr>
              <a:t>B</a:t>
            </a:r>
            <a:r>
              <a:rPr lang="zh-CN" altLang="en-US" sz="1000"/>
              <a:t>)</a:t>
            </a:r>
            <a:endParaRPr lang="zh-CN" altLang="en-US" sz="1000"/>
          </a:p>
          <a:p>
            <a:r>
              <a:rPr lang="zh-CN" altLang="en-US" sz="1000"/>
              <a:t>A.则可能存在移进/归约冲突</a:t>
            </a:r>
            <a:endParaRPr lang="zh-CN" altLang="en-US" sz="1000"/>
          </a:p>
          <a:p>
            <a:r>
              <a:rPr lang="zh-CN" altLang="en-US" sz="1000"/>
              <a:t>B.则可能存在归约/归约冲突</a:t>
            </a:r>
            <a:endParaRPr lang="zh-CN" altLang="en-US" sz="1000"/>
          </a:p>
          <a:p>
            <a:r>
              <a:rPr lang="zh-CN" altLang="en-US" sz="1000"/>
              <a:t>C.则可能存在移进/归约冲突和归约/归约冲突</a:t>
            </a:r>
            <a:endParaRPr lang="zh-CN" altLang="en-US" sz="1000"/>
          </a:p>
          <a:p>
            <a:r>
              <a:rPr lang="zh-CN" altLang="en-US" sz="1000"/>
              <a:t>D.以上说法都不对</a:t>
            </a:r>
            <a:endParaRPr lang="zh-CN" altLang="en-US" sz="1000"/>
          </a:p>
        </p:txBody>
      </p:sp>
      <p:sp>
        <p:nvSpPr>
          <p:cNvPr id="7" name="文本框 6"/>
          <p:cNvSpPr txBox="1"/>
          <p:nvPr/>
        </p:nvSpPr>
        <p:spPr>
          <a:xfrm>
            <a:off x="3655695" y="69850"/>
            <a:ext cx="2182495" cy="553085"/>
          </a:xfrm>
          <a:prstGeom prst="rect">
            <a:avLst/>
          </a:prstGeom>
          <a:noFill/>
        </p:spPr>
        <p:txBody>
          <a:bodyPr wrap="square" rtlCol="0" anchor="t">
            <a:spAutoFit/>
          </a:bodyPr>
          <a:p>
            <a:r>
              <a:rPr lang="zh-CN" altLang="en-US" sz="1000"/>
              <a:t>同心集合并可能会产生新的(</a:t>
            </a:r>
            <a:r>
              <a:rPr lang="zh-CN" altLang="en-US" sz="1000">
                <a:solidFill>
                  <a:srgbClr val="FF0000"/>
                </a:solidFill>
              </a:rPr>
              <a:t>D</a:t>
            </a:r>
            <a:r>
              <a:rPr lang="zh-CN" altLang="en-US" sz="1000"/>
              <a:t>)冲突。</a:t>
            </a:r>
            <a:endParaRPr lang="zh-CN" altLang="en-US" sz="1000"/>
          </a:p>
          <a:p>
            <a:r>
              <a:rPr lang="zh-CN" altLang="en-US" sz="1000"/>
              <a:t>A.二义           B.移进/移进</a:t>
            </a:r>
            <a:endParaRPr lang="zh-CN" altLang="en-US" sz="1000"/>
          </a:p>
          <a:p>
            <a:r>
              <a:rPr lang="zh-CN" altLang="en-US" sz="1000"/>
              <a:t>C.移进/归约   D.归约/归约</a:t>
            </a:r>
            <a:endParaRPr lang="zh-CN" altLang="en-US" sz="1000"/>
          </a:p>
        </p:txBody>
      </p:sp>
      <p:sp>
        <p:nvSpPr>
          <p:cNvPr id="9" name="文本框 8"/>
          <p:cNvSpPr txBox="1"/>
          <p:nvPr/>
        </p:nvSpPr>
        <p:spPr>
          <a:xfrm>
            <a:off x="5965190" y="69850"/>
            <a:ext cx="1960880" cy="860425"/>
          </a:xfrm>
          <a:prstGeom prst="rect">
            <a:avLst/>
          </a:prstGeom>
          <a:noFill/>
        </p:spPr>
        <p:txBody>
          <a:bodyPr wrap="square" rtlCol="0" anchor="t">
            <a:spAutoFit/>
          </a:bodyPr>
          <a:p>
            <a:r>
              <a:rPr lang="zh-CN" altLang="en-US" sz="1000">
                <a:sym typeface="+mn-ea"/>
              </a:rPr>
              <a:t>LR(1)文法都是(</a:t>
            </a:r>
            <a:r>
              <a:rPr lang="zh-CN" altLang="en-US" sz="1000">
                <a:solidFill>
                  <a:srgbClr val="FF0000"/>
                </a:solidFill>
                <a:sym typeface="+mn-ea"/>
              </a:rPr>
              <a:t>C</a:t>
            </a:r>
            <a:r>
              <a:rPr lang="zh-CN" altLang="en-US" sz="1000">
                <a:sym typeface="+mn-ea"/>
              </a:rPr>
              <a:t>)。</a:t>
            </a:r>
            <a:endParaRPr lang="zh-CN" altLang="en-US" sz="1000"/>
          </a:p>
          <a:p>
            <a:r>
              <a:rPr lang="zh-CN" altLang="en-US" sz="1000">
                <a:sym typeface="+mn-ea"/>
              </a:rPr>
              <a:t>A.无二义性且无左递归</a:t>
            </a:r>
            <a:endParaRPr lang="zh-CN" altLang="en-US" sz="1000"/>
          </a:p>
          <a:p>
            <a:r>
              <a:rPr lang="zh-CN" altLang="en-US" sz="1000">
                <a:sym typeface="+mn-ea"/>
              </a:rPr>
              <a:t>B.可能有二义性但无左递归</a:t>
            </a:r>
            <a:endParaRPr lang="zh-CN" altLang="en-US" sz="1000"/>
          </a:p>
          <a:p>
            <a:r>
              <a:rPr lang="zh-CN" altLang="en-US" sz="1000">
                <a:sym typeface="+mn-ea"/>
              </a:rPr>
              <a:t>C.无二义性但可能是左递归</a:t>
            </a:r>
            <a:endParaRPr lang="zh-CN" altLang="en-US" sz="1000"/>
          </a:p>
          <a:p>
            <a:r>
              <a:rPr lang="zh-CN" altLang="en-US" sz="1000">
                <a:sym typeface="+mn-ea"/>
              </a:rPr>
              <a:t>D.可以既有二义性又有左递归</a:t>
            </a:r>
            <a:endParaRPr lang="zh-CN" altLang="en-US" sz="1000">
              <a:sym typeface="+mn-ea"/>
            </a:endParaRPr>
          </a:p>
        </p:txBody>
      </p:sp>
      <p:sp>
        <p:nvSpPr>
          <p:cNvPr id="13" name="文本框 12"/>
          <p:cNvSpPr txBox="1"/>
          <p:nvPr/>
        </p:nvSpPr>
        <p:spPr>
          <a:xfrm>
            <a:off x="7799070" y="5899785"/>
            <a:ext cx="1910080" cy="860425"/>
          </a:xfrm>
          <a:prstGeom prst="rect">
            <a:avLst/>
          </a:prstGeom>
          <a:noFill/>
        </p:spPr>
        <p:txBody>
          <a:bodyPr wrap="square" rtlCol="0" anchor="t">
            <a:spAutoFit/>
          </a:bodyPr>
          <a:p>
            <a:r>
              <a:rPr lang="zh-CN" altLang="en-US" sz="1000"/>
              <a:t>就文法的描述能力来说，有(</a:t>
            </a:r>
            <a:r>
              <a:rPr lang="zh-CN" altLang="en-US" sz="1000">
                <a:solidFill>
                  <a:srgbClr val="FF0000"/>
                </a:solidFill>
              </a:rPr>
              <a:t>C</a:t>
            </a:r>
            <a:r>
              <a:rPr lang="zh-CN" altLang="en-US" sz="1000"/>
              <a:t>)。</a:t>
            </a:r>
            <a:endParaRPr lang="zh-CN" altLang="en-US" sz="1000"/>
          </a:p>
          <a:p>
            <a:r>
              <a:rPr lang="zh-CN" altLang="en-US" sz="1000"/>
              <a:t>A.SLR(1) ⊂ LR(0)</a:t>
            </a:r>
            <a:endParaRPr lang="zh-CN" altLang="en-US" sz="1000"/>
          </a:p>
          <a:p>
            <a:r>
              <a:rPr lang="zh-CN" altLang="en-US" sz="1000"/>
              <a:t>B.LR(1) ⊂ LR(0)       </a:t>
            </a:r>
            <a:endParaRPr lang="zh-CN" altLang="en-US" sz="1000"/>
          </a:p>
          <a:p>
            <a:r>
              <a:rPr lang="zh-CN" altLang="en-US" sz="1000"/>
              <a:t>C.SLR(1) ⊂ LR(1)</a:t>
            </a:r>
            <a:endParaRPr lang="zh-CN" altLang="en-US" sz="1000"/>
          </a:p>
          <a:p>
            <a:r>
              <a:rPr lang="zh-CN" altLang="en-US" sz="1000"/>
              <a:t>D.无二义文法 ⊂ LR(1)</a:t>
            </a:r>
            <a:endParaRPr lang="zh-CN" altLang="en-US" sz="1000"/>
          </a:p>
        </p:txBody>
      </p:sp>
      <p:sp>
        <p:nvSpPr>
          <p:cNvPr id="18" name="文本框 17"/>
          <p:cNvSpPr txBox="1"/>
          <p:nvPr>
            <p:custDataLst>
              <p:tags r:id="rId12"/>
            </p:custDataLst>
          </p:nvPr>
        </p:nvSpPr>
        <p:spPr>
          <a:xfrm>
            <a:off x="8331200" y="69850"/>
            <a:ext cx="2945765" cy="2091690"/>
          </a:xfrm>
          <a:prstGeom prst="rect">
            <a:avLst/>
          </a:prstGeom>
          <a:noFill/>
        </p:spPr>
        <p:txBody>
          <a:bodyPr wrap="square" rtlCol="0" anchor="t">
            <a:spAutoFit/>
          </a:bodyPr>
          <a:p>
            <a:r>
              <a:rPr lang="zh-CN" altLang="en-US" sz="1000"/>
              <a:t>在LR(0)的Action表中，如果某行中存在标记为“r</a:t>
            </a:r>
            <a:r>
              <a:rPr lang="zh-CN" altLang="en-US" sz="1000" baseline="-25000"/>
              <a:t>j</a:t>
            </a:r>
            <a:r>
              <a:rPr lang="zh-CN" altLang="en-US" sz="1000"/>
              <a:t>”的栏，则(</a:t>
            </a:r>
            <a:r>
              <a:rPr lang="zh-CN" altLang="en-US" sz="1000">
                <a:solidFill>
                  <a:srgbClr val="FF0000"/>
                </a:solidFill>
              </a:rPr>
              <a:t>A</a:t>
            </a:r>
            <a:r>
              <a:rPr lang="zh-CN" altLang="en-US" sz="1000"/>
              <a:t>)。</a:t>
            </a:r>
            <a:endParaRPr lang="zh-CN" altLang="en-US" sz="1000"/>
          </a:p>
          <a:p>
            <a:r>
              <a:rPr lang="zh-CN" altLang="en-US" sz="1000"/>
              <a:t>A.该行必定填满“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B.该行未必填满“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C.其他行也有“</a:t>
            </a:r>
            <a:r>
              <a:rPr lang="zh-CN" altLang="en-US" sz="1000">
                <a:sym typeface="+mn-ea"/>
              </a:rPr>
              <a:t>r</a:t>
            </a:r>
            <a:r>
              <a:rPr lang="zh-CN" altLang="en-US" sz="1000" baseline="-25000">
                <a:sym typeface="+mn-ea"/>
              </a:rPr>
              <a:t>j</a:t>
            </a:r>
            <a:r>
              <a:rPr lang="zh-CN" altLang="en-US" sz="1000"/>
              <a:t>j” </a:t>
            </a:r>
            <a:endParaRPr lang="zh-CN" altLang="en-US" sz="1000"/>
          </a:p>
          <a:p>
            <a:r>
              <a:rPr lang="zh-CN" altLang="en-US" sz="1000"/>
              <a:t>D.goto表中也有“</a:t>
            </a:r>
            <a:r>
              <a:rPr lang="zh-CN" altLang="en-US" sz="1000">
                <a:sym typeface="+mn-ea"/>
              </a:rPr>
              <a:t>r</a:t>
            </a:r>
            <a:r>
              <a:rPr lang="zh-CN" altLang="en-US" sz="1000" baseline="-25000">
                <a:sym typeface="+mn-ea"/>
              </a:rPr>
              <a:t>j</a:t>
            </a:r>
            <a:r>
              <a:rPr lang="zh-CN" altLang="en-US" sz="1000"/>
              <a:t>”</a:t>
            </a:r>
            <a:endParaRPr lang="zh-CN" altLang="en-US" sz="1000"/>
          </a:p>
          <a:p>
            <a:endParaRPr lang="zh-CN" altLang="en-US" sz="1000"/>
          </a:p>
          <a:p>
            <a:r>
              <a:rPr lang="zh-CN" altLang="en-US" sz="1000"/>
              <a:t>在SLR(1)的Action表中，如果某行中存在标记为“</a:t>
            </a:r>
            <a:r>
              <a:rPr lang="zh-CN" altLang="en-US" sz="1000">
                <a:sym typeface="+mn-ea"/>
              </a:rPr>
              <a:t>r</a:t>
            </a:r>
            <a:r>
              <a:rPr lang="zh-CN" altLang="en-US" sz="1000" baseline="-25000">
                <a:sym typeface="+mn-ea"/>
              </a:rPr>
              <a:t>j</a:t>
            </a:r>
            <a:r>
              <a:rPr lang="zh-CN" altLang="en-US" sz="1000"/>
              <a:t>”的栏，则(</a:t>
            </a:r>
            <a:r>
              <a:rPr lang="zh-CN" altLang="en-US" sz="1000">
                <a:solidFill>
                  <a:srgbClr val="FF0000"/>
                </a:solidFill>
              </a:rPr>
              <a:t>B</a:t>
            </a:r>
            <a:r>
              <a:rPr lang="zh-CN" altLang="en-US" sz="1000"/>
              <a:t>)。</a:t>
            </a:r>
            <a:endParaRPr lang="zh-CN" altLang="en-US" sz="1000"/>
          </a:p>
          <a:p>
            <a:r>
              <a:rPr lang="zh-CN" altLang="en-US" sz="1000"/>
              <a:t>A.该行必定填满“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B.该行未必填满“</a:t>
            </a:r>
            <a:r>
              <a:rPr lang="zh-CN" altLang="en-US" sz="1000">
                <a:sym typeface="+mn-ea"/>
              </a:rPr>
              <a:t>r</a:t>
            </a:r>
            <a:r>
              <a:rPr lang="zh-CN" altLang="en-US" sz="1000" baseline="-25000">
                <a:sym typeface="+mn-ea"/>
              </a:rPr>
              <a:t>j</a:t>
            </a:r>
            <a:r>
              <a:rPr lang="zh-CN" altLang="en-US" sz="1000"/>
              <a:t>”</a:t>
            </a:r>
            <a:endParaRPr lang="zh-CN" altLang="en-US" sz="1000"/>
          </a:p>
          <a:p>
            <a:r>
              <a:rPr lang="zh-CN" altLang="en-US" sz="1000"/>
              <a:t>C.其他行也有“</a:t>
            </a:r>
            <a:r>
              <a:rPr lang="zh-CN" altLang="en-US" sz="1000">
                <a:sym typeface="+mn-ea"/>
              </a:rPr>
              <a:t>r</a:t>
            </a:r>
            <a:r>
              <a:rPr lang="zh-CN" altLang="en-US" sz="1000" baseline="-25000">
                <a:sym typeface="+mn-ea"/>
              </a:rPr>
              <a:t>j</a:t>
            </a:r>
            <a:r>
              <a:rPr lang="zh-CN" altLang="en-US" sz="1000"/>
              <a:t>” </a:t>
            </a:r>
            <a:endParaRPr lang="zh-CN" altLang="en-US" sz="1000"/>
          </a:p>
          <a:p>
            <a:r>
              <a:rPr lang="zh-CN" altLang="en-US" sz="1000"/>
              <a:t>D.goto表中也有“</a:t>
            </a:r>
            <a:r>
              <a:rPr lang="zh-CN" altLang="en-US" sz="1000">
                <a:sym typeface="+mn-ea"/>
              </a:rPr>
              <a:t>r</a:t>
            </a:r>
            <a:r>
              <a:rPr lang="zh-CN" altLang="en-US" sz="1000" baseline="-25000">
                <a:sym typeface="+mn-ea"/>
              </a:rPr>
              <a:t>j</a:t>
            </a:r>
            <a:r>
              <a:rPr lang="zh-CN" altLang="en-US" sz="1000"/>
              <a:t>”</a:t>
            </a:r>
            <a:endParaRPr lang="zh-CN" altLang="en-US" sz="1000"/>
          </a:p>
        </p:txBody>
      </p:sp>
    </p:spTree>
    <p:custDataLst>
      <p:tags r:id="rId1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306260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a:t>
            </a:r>
            <a:r>
              <a:rPr lang="en-US" altLang="zh-CN" sz="2000" b="1" dirty="0">
                <a:latin typeface="华文楷体" panose="02010600040101010101" pitchFamily="2" charset="-122"/>
                <a:ea typeface="华文楷体" panose="02010600040101010101" pitchFamily="2" charset="-122"/>
                <a:sym typeface="+mn-ea"/>
              </a:rPr>
              <a:t>5</a:t>
            </a:r>
            <a:r>
              <a:rPr lang="zh-CN" altLang="en-US" sz="2000" b="1" dirty="0">
                <a:latin typeface="华文楷体" panose="02010600040101010101" pitchFamily="2" charset="-122"/>
                <a:ea typeface="华文楷体" panose="02010600040101010101" pitchFamily="2" charset="-122"/>
                <a:sym typeface="+mn-ea"/>
              </a:rPr>
              <a:t> 二义性文法的LR分析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2"/>
            </p:custDataLst>
          </p:nvPr>
        </p:nvSpPr>
        <p:spPr>
          <a:xfrm>
            <a:off x="3892843" y="214904"/>
            <a:ext cx="3289300"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每个二义性文法都不是LR的</a:t>
            </a:r>
            <a:endParaRPr lang="zh-CN" altLang="en-US" sz="2000" b="1" dirty="0">
              <a:latin typeface="华文楷体" panose="02010600040101010101" pitchFamily="2" charset="-122"/>
              <a:ea typeface="华文楷体" panose="02010600040101010101" pitchFamily="2" charset="-122"/>
            </a:endParaRPr>
          </a:p>
        </p:txBody>
      </p:sp>
      <p:sp>
        <p:nvSpPr>
          <p:cNvPr id="7" name="矩形 6"/>
          <p:cNvSpPr/>
          <p:nvPr>
            <p:custDataLst>
              <p:tags r:id="rId3"/>
            </p:custDataLst>
          </p:nvPr>
        </p:nvSpPr>
        <p:spPr>
          <a:xfrm>
            <a:off x="687363" y="2739664"/>
            <a:ext cx="3062605" cy="398780"/>
          </a:xfrm>
          <a:prstGeom prst="rect">
            <a:avLst/>
          </a:prstGeom>
        </p:spPr>
        <p:txBody>
          <a:bodyPr wrap="non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4.4.</a:t>
            </a:r>
            <a:r>
              <a:rPr lang="en-US" altLang="zh-CN" sz="2000" b="1" dirty="0">
                <a:latin typeface="华文楷体" panose="02010600040101010101" pitchFamily="2" charset="-122"/>
                <a:ea typeface="华文楷体" panose="02010600040101010101" pitchFamily="2" charset="-122"/>
                <a:sym typeface="+mn-ea"/>
              </a:rPr>
              <a:t>5</a:t>
            </a:r>
            <a:r>
              <a:rPr lang="zh-CN" altLang="en-US"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LR分析中的错误处理</a:t>
            </a:r>
            <a:endParaRPr lang="zh-CN" altLang="en-US"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167640" y="3131185"/>
            <a:ext cx="6204585" cy="1294130"/>
          </a:xfrm>
          <a:prstGeom prst="rect">
            <a:avLst/>
          </a:prstGeom>
          <a:noFill/>
        </p:spPr>
        <p:txBody>
          <a:bodyPr wrap="square" rtlCol="0" anchor="t">
            <a:noAutofit/>
          </a:bodyPr>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语法错误的检测：</a:t>
            </a:r>
            <a:endParaRPr lang="zh-CN" altLang="en-US" b="1" dirty="0">
              <a:latin typeface="华文楷体" panose="02010600040101010101" pitchFamily="2" charset="-122"/>
              <a:ea typeface="华文楷体" panose="02010600040101010101" pitchFamily="2" charset="-122"/>
              <a:sym typeface="+mn-ea"/>
            </a:endParaRPr>
          </a:p>
          <a:p>
            <a:pPr marL="0"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当LR分析器在查询语法分析</a:t>
            </a:r>
            <a:r>
              <a:rPr lang="zh-CN" altLang="en-US" b="1" dirty="0">
                <a:solidFill>
                  <a:srgbClr val="FF0000"/>
                </a:solidFill>
                <a:latin typeface="华文楷体" panose="02010600040101010101" pitchFamily="2" charset="-122"/>
                <a:ea typeface="华文楷体" panose="02010600040101010101" pitchFamily="2" charset="-122"/>
                <a:sym typeface="+mn-ea"/>
              </a:rPr>
              <a:t>动作表</a:t>
            </a:r>
            <a:r>
              <a:rPr lang="zh-CN" altLang="en-US" b="1" dirty="0">
                <a:latin typeface="华文楷体" panose="02010600040101010101" pitchFamily="2" charset="-122"/>
                <a:ea typeface="华文楷体" panose="02010600040101010101" pitchFamily="2" charset="-122"/>
                <a:sym typeface="+mn-ea"/>
              </a:rPr>
              <a:t>并发现一个</a:t>
            </a:r>
            <a:r>
              <a:rPr lang="zh-CN" altLang="en-US" b="1" dirty="0">
                <a:solidFill>
                  <a:srgbClr val="FF0000"/>
                </a:solidFill>
                <a:latin typeface="华文楷体" panose="02010600040101010101" pitchFamily="2" charset="-122"/>
                <a:ea typeface="华文楷体" panose="02010600040101010101" pitchFamily="2" charset="-122"/>
                <a:sym typeface="+mn-ea"/>
              </a:rPr>
              <a:t>报错条目</a:t>
            </a:r>
            <a:endParaRPr lang="zh-CN" altLang="en-US" b="1" dirty="0">
              <a:latin typeface="华文楷体" panose="02010600040101010101" pitchFamily="2" charset="-122"/>
              <a:ea typeface="华文楷体" panose="02010600040101010101" pitchFamily="2" charset="-122"/>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错误恢复策略：</a:t>
            </a:r>
            <a:endParaRPr lang="zh-CN" altLang="en-US" b="1" dirty="0">
              <a:latin typeface="华文楷体" panose="02010600040101010101" pitchFamily="2" charset="-122"/>
              <a:ea typeface="华文楷体" panose="02010600040101010101" pitchFamily="2" charset="-122"/>
              <a:sym typeface="+mn-ea"/>
            </a:endParaRPr>
          </a:p>
          <a:p>
            <a:pPr indent="0" fontAlgn="auto">
              <a:lnSpc>
                <a:spcPct val="100000"/>
              </a:lnSpc>
              <a:buClrTx/>
              <a:buNone/>
            </a:pPr>
            <a:r>
              <a:rPr lang="zh-CN" altLang="en-US" b="1" dirty="0">
                <a:latin typeface="华文楷体" panose="02010600040101010101" pitchFamily="2" charset="-122"/>
                <a:ea typeface="华文楷体" panose="02010600040101010101" pitchFamily="2" charset="-122"/>
                <a:sym typeface="+mn-ea"/>
              </a:rPr>
              <a:t>恐慌模式错误恢复、短语层次错误恢复</a:t>
            </a:r>
            <a:endParaRPr lang="zh-CN" altLang="en-US" b="1" dirty="0">
              <a:latin typeface="华文楷体" panose="02010600040101010101" pitchFamily="2" charset="-122"/>
              <a:ea typeface="华文楷体" panose="02010600040101010101" pitchFamily="2" charset="-122"/>
              <a:sym typeface="+mn-ea"/>
            </a:endParaRPr>
          </a:p>
        </p:txBody>
      </p:sp>
      <p:pic>
        <p:nvPicPr>
          <p:cNvPr id="9" name="图片 8"/>
          <p:cNvPicPr>
            <a:picLocks noChangeAspect="1"/>
          </p:cNvPicPr>
          <p:nvPr>
            <p:custDataLst>
              <p:tags r:id="rId4"/>
            </p:custDataLst>
          </p:nvPr>
        </p:nvPicPr>
        <p:blipFill>
          <a:blip r:embed="rId5"/>
          <a:stretch>
            <a:fillRect/>
          </a:stretch>
        </p:blipFill>
        <p:spPr>
          <a:xfrm>
            <a:off x="287020" y="4425315"/>
            <a:ext cx="2985770" cy="774700"/>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6983095" y="2552700"/>
            <a:ext cx="4338320" cy="2404745"/>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7230745" y="5060950"/>
            <a:ext cx="3667760" cy="1745615"/>
          </a:xfrm>
          <a:prstGeom prst="rect">
            <a:avLst/>
          </a:prstGeom>
        </p:spPr>
      </p:pic>
      <p:sp>
        <p:nvSpPr>
          <p:cNvPr id="2" name="文本框 1"/>
          <p:cNvSpPr txBox="1"/>
          <p:nvPr/>
        </p:nvSpPr>
        <p:spPr>
          <a:xfrm>
            <a:off x="4947285" y="4031615"/>
            <a:ext cx="1964055" cy="532130"/>
          </a:xfrm>
          <a:prstGeom prst="rect">
            <a:avLst/>
          </a:prstGeom>
          <a:noFill/>
        </p:spPr>
        <p:txBody>
          <a:bodyPr wrap="square" rtlCol="0" anchor="t">
            <a:noAutofit/>
          </a:bodyPr>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短语层次错误恢复：手动检查设计可能的报错方式。</a:t>
            </a:r>
            <a:endParaRPr lang="zh-CN" altLang="en-US" sz="1400" b="1" dirty="0">
              <a:latin typeface="华文楷体" panose="02010600040101010101" pitchFamily="2" charset="-122"/>
              <a:ea typeface="华文楷体" panose="02010600040101010101" pitchFamily="2" charset="-122"/>
              <a:sym typeface="+mn-ea"/>
            </a:endParaRPr>
          </a:p>
        </p:txBody>
      </p:sp>
      <p:sp>
        <p:nvSpPr>
          <p:cNvPr id="3" name="文本框 2"/>
          <p:cNvSpPr txBox="1"/>
          <p:nvPr/>
        </p:nvSpPr>
        <p:spPr>
          <a:xfrm>
            <a:off x="116205" y="5253355"/>
            <a:ext cx="5743575" cy="1383665"/>
          </a:xfrm>
          <a:prstGeom prst="rect">
            <a:avLst/>
          </a:prstGeom>
          <a:noFill/>
        </p:spPr>
        <p:txBody>
          <a:bodyPr wrap="square" rtlCol="0" anchor="t">
            <a:spAutoFit/>
          </a:bodyPr>
          <a:p>
            <a:pPr algn="l" fontAlgn="auto">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恐慌模式错误恢复：</a:t>
            </a:r>
            <a:endParaRPr lang="zh-CN" altLang="en-US" sz="1400" b="1" dirty="0">
              <a:latin typeface="华文楷体" panose="02010600040101010101" pitchFamily="2" charset="-122"/>
              <a:ea typeface="华文楷体" panose="02010600040101010101" pitchFamily="2" charset="-122"/>
              <a:sym typeface="+mn-ea"/>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从栈顶向下扫描，直到发现某个状态si，它有一个对应于某个非终结符A的GOTO目标，可以认为从这个A推导出的串中包含错误</a:t>
            </a:r>
            <a:endParaRPr lang="zh-CN" altLang="en-US" sz="1400" b="1" dirty="0">
              <a:latin typeface="华文楷体" panose="02010600040101010101" pitchFamily="2" charset="-122"/>
              <a:ea typeface="华文楷体" panose="02010600040101010101" pitchFamily="2" charset="-122"/>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然后丢弃0个或多个输入符号，直到发现一个可能合法地紧跟在A之后的符号a为止</a:t>
            </a:r>
            <a:endParaRPr lang="zh-CN" altLang="en-US" sz="1400" b="1" dirty="0">
              <a:latin typeface="华文楷体" panose="02010600040101010101" pitchFamily="2" charset="-122"/>
              <a:ea typeface="华文楷体" panose="02010600040101010101" pitchFamily="2" charset="-122"/>
            </a:endParaRPr>
          </a:p>
          <a:p>
            <a:pPr indent="0" algn="l" eaLnBrk="1" hangingPunct="1">
              <a:lnSpc>
                <a:spcPct val="100000"/>
              </a:lnSpc>
              <a:buClrTx/>
              <a:buSzTx/>
              <a:buNone/>
            </a:pPr>
            <a:r>
              <a:rPr lang="zh-CN" altLang="en-US" sz="1400" b="1" dirty="0">
                <a:latin typeface="华文楷体" panose="02010600040101010101" pitchFamily="2" charset="-122"/>
                <a:ea typeface="华文楷体" panose="02010600040101010101" pitchFamily="2" charset="-122"/>
                <a:sym typeface="+mn-ea"/>
              </a:rPr>
              <a:t>之后将si+1 = GOTO(si , A)压入栈中，继续进行正常的语法分析</a:t>
            </a:r>
            <a:endParaRPr lang="zh-CN" altLang="en-US" sz="1400" b="1" dirty="0">
              <a:latin typeface="华文楷体" panose="02010600040101010101" pitchFamily="2" charset="-122"/>
              <a:ea typeface="华文楷体" panose="02010600040101010101" pitchFamily="2" charset="-122"/>
              <a:sym typeface="+mn-ea"/>
            </a:endParaRPr>
          </a:p>
        </p:txBody>
      </p:sp>
      <p:pic>
        <p:nvPicPr>
          <p:cNvPr id="4" name="图片 3"/>
          <p:cNvPicPr>
            <a:picLocks noChangeAspect="1"/>
          </p:cNvPicPr>
          <p:nvPr>
            <p:custDataLst>
              <p:tags r:id="rId10"/>
            </p:custDataLst>
          </p:nvPr>
        </p:nvPicPr>
        <p:blipFill>
          <a:blip r:embed="rId11"/>
          <a:stretch>
            <a:fillRect/>
          </a:stretch>
        </p:blipFill>
        <p:spPr>
          <a:xfrm>
            <a:off x="238125" y="1872615"/>
            <a:ext cx="3815080" cy="642620"/>
          </a:xfrm>
          <a:prstGeom prst="rect">
            <a:avLst/>
          </a:prstGeom>
        </p:spPr>
      </p:pic>
      <p:pic>
        <p:nvPicPr>
          <p:cNvPr id="6" name="图片 5"/>
          <p:cNvPicPr>
            <a:picLocks noChangeAspect="1"/>
          </p:cNvPicPr>
          <p:nvPr>
            <p:custDataLst>
              <p:tags r:id="rId12"/>
            </p:custDataLst>
          </p:nvPr>
        </p:nvPicPr>
        <p:blipFill>
          <a:blip r:embed="rId13"/>
          <a:stretch>
            <a:fillRect/>
          </a:stretch>
        </p:blipFill>
        <p:spPr>
          <a:xfrm>
            <a:off x="4169410" y="679450"/>
            <a:ext cx="1780540" cy="1955165"/>
          </a:xfrm>
          <a:prstGeom prst="rect">
            <a:avLst/>
          </a:prstGeom>
        </p:spPr>
      </p:pic>
      <p:sp>
        <p:nvSpPr>
          <p:cNvPr id="12" name="文本框 11"/>
          <p:cNvSpPr txBox="1"/>
          <p:nvPr/>
        </p:nvSpPr>
        <p:spPr>
          <a:xfrm>
            <a:off x="823595" y="1066165"/>
            <a:ext cx="2449195" cy="583565"/>
          </a:xfrm>
          <a:prstGeom prst="rect">
            <a:avLst/>
          </a:prstGeom>
          <a:noFill/>
        </p:spPr>
        <p:txBody>
          <a:bodyPr wrap="square" rtlCol="0" anchor="t">
            <a:spAutoFit/>
          </a:bodyPr>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二义性算术表达式：用优先级和结合性解决冲突</a:t>
            </a:r>
            <a:endParaRPr lang="zh-CN" altLang="en-US" sz="1600" b="1" dirty="0">
              <a:latin typeface="华文楷体" panose="02010600040101010101" pitchFamily="2" charset="-122"/>
              <a:ea typeface="华文楷体" panose="02010600040101010101" pitchFamily="2" charset="-122"/>
              <a:sym typeface="+mn-ea"/>
            </a:endParaRPr>
          </a:p>
        </p:txBody>
      </p:sp>
      <p:sp>
        <p:nvSpPr>
          <p:cNvPr id="13" name="文本框 12"/>
          <p:cNvSpPr txBox="1"/>
          <p:nvPr/>
        </p:nvSpPr>
        <p:spPr>
          <a:xfrm>
            <a:off x="6442710" y="603250"/>
            <a:ext cx="2632075" cy="903605"/>
          </a:xfrm>
          <a:prstGeom prst="rect">
            <a:avLst/>
          </a:prstGeom>
          <a:noFill/>
        </p:spPr>
        <p:txBody>
          <a:bodyPr wrap="square" rtlCol="0" anchor="t">
            <a:spAutoFit/>
          </a:bodyPr>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二义性if 语句文法：</a:t>
            </a:r>
            <a:endParaRPr lang="zh-CN" altLang="en-US" sz="16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1600" b="1" dirty="0">
                <a:latin typeface="华文楷体" panose="02010600040101010101" pitchFamily="2" charset="-122"/>
                <a:ea typeface="华文楷体" panose="02010600040101010101" pitchFamily="2" charset="-122"/>
                <a:sym typeface="+mn-ea"/>
              </a:rPr>
              <a:t>选择移进else，以便让它与前面的</a:t>
            </a:r>
            <a:r>
              <a:rPr lang="en-US" altLang="zh-CN" sz="1600" b="1" dirty="0">
                <a:latin typeface="华文楷体" panose="02010600040101010101" pitchFamily="2" charset="-122"/>
                <a:ea typeface="华文楷体" panose="02010600040101010101" pitchFamily="2" charset="-122"/>
                <a:sym typeface="+mn-ea"/>
              </a:rPr>
              <a:t>if</a:t>
            </a:r>
            <a:r>
              <a:rPr lang="zh-CN" altLang="en-US" sz="1600" b="1" dirty="0">
                <a:latin typeface="华文楷体" panose="02010600040101010101" pitchFamily="2" charset="-122"/>
                <a:ea typeface="华文楷体" panose="02010600040101010101" pitchFamily="2" charset="-122"/>
                <a:sym typeface="+mn-ea"/>
              </a:rPr>
              <a:t>配对</a:t>
            </a:r>
            <a:endParaRPr lang="zh-CN" altLang="en-US" sz="1600" b="1" dirty="0">
              <a:latin typeface="华文楷体" panose="02010600040101010101" pitchFamily="2" charset="-122"/>
              <a:ea typeface="华文楷体" panose="02010600040101010101" pitchFamily="2" charset="-122"/>
              <a:sym typeface="+mn-ea"/>
            </a:endParaRPr>
          </a:p>
        </p:txBody>
      </p:sp>
      <p:pic>
        <p:nvPicPr>
          <p:cNvPr id="15" name="图片 14"/>
          <p:cNvPicPr>
            <a:picLocks noChangeAspect="1"/>
          </p:cNvPicPr>
          <p:nvPr>
            <p:custDataLst>
              <p:tags r:id="rId14"/>
            </p:custDataLst>
          </p:nvPr>
        </p:nvPicPr>
        <p:blipFill>
          <a:blip r:embed="rId15"/>
          <a:stretch>
            <a:fillRect/>
          </a:stretch>
        </p:blipFill>
        <p:spPr>
          <a:xfrm>
            <a:off x="6551930" y="1577340"/>
            <a:ext cx="3792220" cy="822960"/>
          </a:xfrm>
          <a:prstGeom prst="rect">
            <a:avLst/>
          </a:prstGeom>
        </p:spPr>
      </p:pic>
      <p:pic>
        <p:nvPicPr>
          <p:cNvPr id="16" name="图片 15"/>
          <p:cNvPicPr>
            <a:picLocks noChangeAspect="1"/>
          </p:cNvPicPr>
          <p:nvPr>
            <p:custDataLst>
              <p:tags r:id="rId16"/>
            </p:custDataLst>
          </p:nvPr>
        </p:nvPicPr>
        <p:blipFill>
          <a:blip r:embed="rId17"/>
          <a:stretch>
            <a:fillRect/>
          </a:stretch>
        </p:blipFill>
        <p:spPr>
          <a:xfrm>
            <a:off x="8936990" y="225425"/>
            <a:ext cx="3204210" cy="882015"/>
          </a:xfrm>
          <a:prstGeom prst="rect">
            <a:avLst/>
          </a:prstGeom>
        </p:spPr>
      </p:pic>
      <p:cxnSp>
        <p:nvCxnSpPr>
          <p:cNvPr id="17" name="直接连接符 16"/>
          <p:cNvCxnSpPr/>
          <p:nvPr/>
        </p:nvCxnSpPr>
        <p:spPr>
          <a:xfrm>
            <a:off x="6242050" y="635635"/>
            <a:ext cx="6985" cy="19437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8"/>
            </p:custDataLst>
          </p:nvPr>
        </p:nvCxnSpPr>
        <p:spPr>
          <a:xfrm>
            <a:off x="4785360" y="392430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9"/>
            </p:custDataLst>
          </p:nvPr>
        </p:nvCxnSpPr>
        <p:spPr>
          <a:xfrm flipH="1" flipV="1">
            <a:off x="3604895" y="2644140"/>
            <a:ext cx="2363470" cy="6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20"/>
            </p:custDataLst>
          </p:nvPr>
        </p:nvCxnSpPr>
        <p:spPr>
          <a:xfrm flipH="1" flipV="1">
            <a:off x="6372225" y="2632710"/>
            <a:ext cx="2363470" cy="69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a:off x="6249035" y="278765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2"/>
            </p:custDataLst>
          </p:nvPr>
        </p:nvCxnSpPr>
        <p:spPr>
          <a:xfrm>
            <a:off x="6094730" y="5441950"/>
            <a:ext cx="2540" cy="1136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29635" y="2994660"/>
            <a:ext cx="2714625" cy="553085"/>
          </a:xfrm>
          <a:prstGeom prst="rect">
            <a:avLst/>
          </a:prstGeom>
          <a:noFill/>
        </p:spPr>
        <p:txBody>
          <a:bodyPr wrap="square" rtlCol="0" anchor="t">
            <a:spAutoFit/>
          </a:bodyPr>
          <a:p>
            <a:r>
              <a:rPr lang="zh-CN" altLang="en-US" sz="1000"/>
              <a:t>编译程序的语法分析器必须输出的信息是（</a:t>
            </a:r>
            <a:r>
              <a:rPr lang="zh-CN" altLang="en-US" sz="1000">
                <a:solidFill>
                  <a:srgbClr val="FF0000"/>
                </a:solidFill>
              </a:rPr>
              <a:t>B</a:t>
            </a:r>
            <a:r>
              <a:rPr lang="zh-CN" altLang="en-US" sz="1000"/>
              <a:t>）</a:t>
            </a:r>
            <a:endParaRPr lang="zh-CN" altLang="en-US" sz="1000"/>
          </a:p>
          <a:p>
            <a:r>
              <a:rPr lang="zh-CN" altLang="en-US" sz="1000"/>
              <a:t>A.语法规则信息 B.语法错误信息</a:t>
            </a:r>
            <a:endParaRPr lang="zh-CN" altLang="en-US" sz="1000"/>
          </a:p>
          <a:p>
            <a:r>
              <a:rPr lang="zh-CN" altLang="en-US" sz="1000"/>
              <a:t>C.语法分析过程 D.语句序列</a:t>
            </a:r>
            <a:endParaRPr lang="zh-CN" altLang="en-US" sz="1000"/>
          </a:p>
        </p:txBody>
      </p:sp>
    </p:spTree>
    <p:custDataLst>
      <p:tags r:id="rId2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8" name="Line 21"/>
          <p:cNvSpPr>
            <a:spLocks noChangeShapeType="1"/>
          </p:cNvSpPr>
          <p:nvPr>
            <p:custDataLst>
              <p:tags r:id="rId1"/>
            </p:custDataLst>
          </p:nvPr>
        </p:nvSpPr>
        <p:spPr bwMode="auto">
          <a:xfrm rot="10800000" flipH="1">
            <a:off x="2044535" y="4286262"/>
            <a:ext cx="601813"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grpSp>
        <p:nvGrpSpPr>
          <p:cNvPr id="38" name="组合 37"/>
          <p:cNvGrpSpPr/>
          <p:nvPr/>
        </p:nvGrpSpPr>
        <p:grpSpPr>
          <a:xfrm>
            <a:off x="2718213" y="928676"/>
            <a:ext cx="3714349" cy="3920142"/>
            <a:chOff x="1753071" y="915566"/>
            <a:chExt cx="2967853" cy="3920142"/>
          </a:xfrm>
        </p:grpSpPr>
        <p:sp>
          <p:nvSpPr>
            <p:cNvPr id="39" name="Rectangle 4"/>
            <p:cNvSpPr>
              <a:spLocks noChangeArrowheads="1"/>
            </p:cNvSpPr>
            <p:nvPr>
              <p:custDataLst>
                <p:tags r:id="rId2"/>
              </p:custDataLst>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预处理器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(Preprocessor)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Line 5"/>
            <p:cNvSpPr>
              <a:spLocks noChangeShapeType="1"/>
            </p:cNvSpPr>
            <p:nvPr>
              <p:custDataLst>
                <p:tags r:id="rId3"/>
              </p:custDataLst>
            </p:nvPr>
          </p:nvSpPr>
          <p:spPr bwMode="auto">
            <a:xfrm>
              <a:off x="3204492" y="114299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1" name="Rectangle 6"/>
            <p:cNvSpPr>
              <a:spLocks noChangeArrowheads="1"/>
            </p:cNvSpPr>
            <p:nvPr>
              <p:custDataLst>
                <p:tags r:id="rId4"/>
              </p:custDataLst>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Rectangle 7"/>
            <p:cNvSpPr>
              <a:spLocks noChangeArrowheads="1"/>
            </p:cNvSpPr>
            <p:nvPr>
              <p:custDataLst>
                <p:tags r:id="rId5"/>
              </p:custDataLst>
            </p:nvPr>
          </p:nvSpPr>
          <p:spPr bwMode="auto">
            <a:xfrm>
              <a:off x="2538120" y="2247384"/>
              <a:ext cx="1340230" cy="342132"/>
            </a:xfrm>
            <a:prstGeom prst="rect">
              <a:avLst/>
            </a:prstGeom>
            <a:solidFill>
              <a:srgbClr val="FF99CC"/>
            </a:solidFill>
            <a:ln w="9525">
              <a:solidFill>
                <a:schemeClr val="tx1"/>
              </a:solidFill>
              <a:miter lim="800000"/>
            </a:ln>
            <a:effec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编译器</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Line 8"/>
            <p:cNvSpPr>
              <a:spLocks noChangeShapeType="1"/>
            </p:cNvSpPr>
            <p:nvPr>
              <p:custDataLst>
                <p:tags r:id="rId6"/>
              </p:custDataLst>
            </p:nvPr>
          </p:nvSpPr>
          <p:spPr bwMode="auto">
            <a:xfrm>
              <a:off x="3204492" y="207771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4" name="Rectangle 9"/>
            <p:cNvSpPr>
              <a:spLocks noChangeArrowheads="1"/>
            </p:cNvSpPr>
            <p:nvPr>
              <p:custDataLst>
                <p:tags r:id="rId7"/>
              </p:custDataLst>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经过预处理的源程序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Line 10"/>
            <p:cNvSpPr>
              <a:spLocks noChangeShapeType="1"/>
            </p:cNvSpPr>
            <p:nvPr>
              <p:custDataLst>
                <p:tags r:id="rId8"/>
              </p:custDataLst>
            </p:nvPr>
          </p:nvSpPr>
          <p:spPr bwMode="auto">
            <a:xfrm>
              <a:off x="3204492" y="16668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6" name="Line 12"/>
            <p:cNvSpPr>
              <a:spLocks noChangeShapeType="1"/>
            </p:cNvSpPr>
            <p:nvPr>
              <p:custDataLst>
                <p:tags r:id="rId9"/>
              </p:custDataLst>
            </p:nvPr>
          </p:nvSpPr>
          <p:spPr bwMode="auto">
            <a:xfrm>
              <a:off x="3204492" y="298133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7" name="Rectangle 13"/>
            <p:cNvSpPr>
              <a:spLocks noChangeArrowheads="1"/>
            </p:cNvSpPr>
            <p:nvPr>
              <p:custDataLst>
                <p:tags r:id="rId10"/>
              </p:custDataLst>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汇编语言程序</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Line 14"/>
            <p:cNvSpPr>
              <a:spLocks noChangeShapeType="1"/>
            </p:cNvSpPr>
            <p:nvPr>
              <p:custDataLst>
                <p:tags r:id="rId11"/>
              </p:custDataLst>
            </p:nvPr>
          </p:nvSpPr>
          <p:spPr bwMode="auto">
            <a:xfrm>
              <a:off x="3204492" y="2597264"/>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49" name="Rectangle 15"/>
            <p:cNvSpPr>
              <a:spLocks noChangeArrowheads="1"/>
            </p:cNvSpPr>
            <p:nvPr>
              <p:custDataLst>
                <p:tags r:id="rId12"/>
              </p:custDataLst>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链接器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(Linker)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加载器</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(Loader)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Line 16"/>
            <p:cNvSpPr>
              <a:spLocks noChangeShapeType="1"/>
            </p:cNvSpPr>
            <p:nvPr>
              <p:custDataLst>
                <p:tags r:id="rId13"/>
              </p:custDataLst>
            </p:nvPr>
          </p:nvSpPr>
          <p:spPr bwMode="auto">
            <a:xfrm>
              <a:off x="3204492" y="3886777"/>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51" name="Rectangle 17"/>
            <p:cNvSpPr>
              <a:spLocks noChangeArrowheads="1"/>
            </p:cNvSpPr>
            <p:nvPr>
              <p:custDataLst>
                <p:tags r:id="rId14"/>
              </p:custDataLst>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可重定位的机器代码</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Line 18"/>
            <p:cNvSpPr>
              <a:spLocks noChangeShapeType="1"/>
            </p:cNvSpPr>
            <p:nvPr>
              <p:custDataLst>
                <p:tags r:id="rId15"/>
              </p:custDataLst>
            </p:nvPr>
          </p:nvSpPr>
          <p:spPr bwMode="auto">
            <a:xfrm>
              <a:off x="3204492" y="3481396"/>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sp>
          <p:nvSpPr>
            <p:cNvPr id="53" name="Rectangle 19"/>
            <p:cNvSpPr>
              <a:spLocks noChangeArrowheads="1"/>
            </p:cNvSpPr>
            <p:nvPr>
              <p:custDataLst>
                <p:tags r:id="rId16"/>
              </p:custDataLst>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目标机器代码</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Line 20"/>
            <p:cNvSpPr>
              <a:spLocks noChangeShapeType="1"/>
            </p:cNvSpPr>
            <p:nvPr>
              <p:custDataLst>
                <p:tags r:id="rId17"/>
              </p:custDataLst>
            </p:nvPr>
          </p:nvSpPr>
          <p:spPr bwMode="auto">
            <a:xfrm>
              <a:off x="3204492" y="44291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000"/>
            </a:p>
          </p:txBody>
        </p:sp>
      </p:grpSp>
      <p:sp>
        <p:nvSpPr>
          <p:cNvPr id="55" name="Rectangle 11"/>
          <p:cNvSpPr>
            <a:spLocks noChangeArrowheads="1"/>
          </p:cNvSpPr>
          <p:nvPr>
            <p:custDataLst>
              <p:tags r:id="rId18"/>
            </p:custDataLst>
          </p:nvPr>
        </p:nvSpPr>
        <p:spPr bwMode="auto">
          <a:xfrm>
            <a:off x="3417012" y="3156364"/>
            <a:ext cx="2235432" cy="335953"/>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(Assembler)</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Rectangle 22"/>
          <p:cNvSpPr>
            <a:spLocks noChangeArrowheads="1"/>
          </p:cNvSpPr>
          <p:nvPr>
            <p:custDataLst>
              <p:tags r:id="rId19"/>
            </p:custDataLst>
          </p:nvPr>
        </p:nvSpPr>
        <p:spPr bwMode="auto">
          <a:xfrm>
            <a:off x="181546" y="3939902"/>
            <a:ext cx="2789288"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库文件</a:t>
            </a:r>
            <a:endPar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其它可重定位目标程序</a:t>
            </a:r>
            <a:endPar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2" name="矩形 31"/>
          <p:cNvSpPr/>
          <p:nvPr>
            <p:custDataLst>
              <p:tags r:id="rId20"/>
            </p:custDataLst>
          </p:nvPr>
        </p:nvSpPr>
        <p:spPr>
          <a:xfrm>
            <a:off x="687363" y="225699"/>
            <a:ext cx="639254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1.1.</a:t>
            </a:r>
            <a:r>
              <a:rPr lang="zh-CN" altLang="en-US" sz="2000" b="1" dirty="0">
                <a:latin typeface="华文楷体" panose="02010600040101010101" pitchFamily="2" charset="-122"/>
                <a:ea typeface="华文楷体" panose="02010600040101010101" pitchFamily="2" charset="-122"/>
              </a:rPr>
              <a:t>编译：将</a:t>
            </a:r>
            <a:r>
              <a:rPr lang="zh-CN" altLang="en-US" sz="2000" b="1" dirty="0">
                <a:solidFill>
                  <a:srgbClr val="FF0000"/>
                </a:solidFill>
                <a:latin typeface="华文楷体" panose="02010600040101010101" pitchFamily="2" charset="-122"/>
                <a:ea typeface="华文楷体" panose="02010600040101010101" pitchFamily="2" charset="-122"/>
              </a:rPr>
              <a:t>高级语言</a:t>
            </a:r>
            <a:r>
              <a:rPr lang="zh-CN" altLang="en-US" sz="2000" b="1" dirty="0">
                <a:latin typeface="华文楷体" panose="02010600040101010101" pitchFamily="2" charset="-122"/>
                <a:ea typeface="华文楷体" panose="02010600040101010101" pitchFamily="2" charset="-122"/>
              </a:rPr>
              <a:t>翻译成</a:t>
            </a:r>
            <a:r>
              <a:rPr lang="zh-CN" altLang="en-US" sz="2000" b="1" dirty="0">
                <a:solidFill>
                  <a:srgbClr val="FF0000"/>
                </a:solidFill>
                <a:latin typeface="华文楷体" panose="02010600040101010101" pitchFamily="2" charset="-122"/>
                <a:ea typeface="华文楷体" panose="02010600040101010101" pitchFamily="2" charset="-122"/>
              </a:rPr>
              <a:t>汇编语言或机器语言</a:t>
            </a:r>
            <a:r>
              <a:rPr lang="zh-CN" altLang="en-US" sz="2000" b="1" dirty="0">
                <a:latin typeface="华文楷体" panose="02010600040101010101" pitchFamily="2" charset="-122"/>
                <a:ea typeface="华文楷体" panose="02010600040101010101" pitchFamily="2" charset="-122"/>
              </a:rPr>
              <a:t>的过程</a:t>
            </a:r>
            <a:endParaRPr lang="zh-CN" altLang="en-US" sz="2000" b="1"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custDataLst>
              <p:tags r:id="rId21"/>
            </p:custDataLst>
          </p:nvPr>
        </p:nvPicPr>
        <p:blipFill>
          <a:blip r:embed="rId22">
            <a:extLst>
              <a:ext uri="{28A0092B-C50C-407E-A947-70E740481C1C}">
                <a14:useLocalDpi xmlns:a14="http://schemas.microsoft.com/office/drawing/2010/main" val="0"/>
              </a:ext>
            </a:extLst>
          </a:blip>
          <a:srcRect t="328" b="1640"/>
          <a:stretch>
            <a:fillRect/>
          </a:stretch>
        </p:blipFill>
        <p:spPr>
          <a:xfrm>
            <a:off x="7010410" y="1084579"/>
            <a:ext cx="2221826" cy="5117606"/>
          </a:xfrm>
          <a:prstGeom prst="rect">
            <a:avLst/>
          </a:prstGeom>
        </p:spPr>
      </p:pic>
      <p:sp>
        <p:nvSpPr>
          <p:cNvPr id="8" name="矩形 7"/>
          <p:cNvSpPr/>
          <p:nvPr>
            <p:custDataLst>
              <p:tags r:id="rId23"/>
            </p:custDataLst>
          </p:nvPr>
        </p:nvSpPr>
        <p:spPr>
          <a:xfrm>
            <a:off x="7138963" y="529864"/>
            <a:ext cx="196532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122555" y="624205"/>
            <a:ext cx="3665855" cy="460375"/>
          </a:xfrm>
          <a:prstGeom prst="rect">
            <a:avLst/>
          </a:prstGeom>
          <a:noFill/>
        </p:spPr>
        <p:txBody>
          <a:bodyPr wrap="square" rtlCol="0" anchor="t">
            <a:spAutoFit/>
          </a:bodyPr>
          <a:p>
            <a:r>
              <a:rPr lang="zh-CN" altLang="en-US" sz="1200"/>
              <a:t>用高级语言编写的程序经编译后产生的程序叫(</a:t>
            </a:r>
            <a:r>
              <a:rPr lang="en-US" altLang="zh-CN" sz="1200">
                <a:solidFill>
                  <a:srgbClr val="FF0000"/>
                </a:solidFill>
              </a:rPr>
              <a:t>B</a:t>
            </a:r>
            <a:r>
              <a:rPr lang="zh-CN" altLang="en-US" sz="1200"/>
              <a:t>).</a:t>
            </a:r>
            <a:endParaRPr lang="zh-CN" altLang="en-US" sz="1200"/>
          </a:p>
          <a:p>
            <a:r>
              <a:rPr lang="zh-CN" altLang="en-US" sz="1200"/>
              <a:t>A.源程序B.目标程序    C.连接程序D.解释程序</a:t>
            </a:r>
            <a:endParaRPr lang="zh-CN" altLang="en-US" sz="1200"/>
          </a:p>
        </p:txBody>
      </p:sp>
      <p:sp>
        <p:nvSpPr>
          <p:cNvPr id="3" name="文本框 2"/>
          <p:cNvSpPr txBox="1"/>
          <p:nvPr>
            <p:custDataLst>
              <p:tags r:id="rId24"/>
            </p:custDataLst>
          </p:nvPr>
        </p:nvSpPr>
        <p:spPr>
          <a:xfrm>
            <a:off x="122555" y="2945130"/>
            <a:ext cx="3322320" cy="460375"/>
          </a:xfrm>
          <a:prstGeom prst="rect">
            <a:avLst/>
          </a:prstGeom>
          <a:noFill/>
        </p:spPr>
        <p:txBody>
          <a:bodyPr wrap="square" rtlCol="0" anchor="t">
            <a:spAutoFit/>
          </a:bodyPr>
          <a:p>
            <a:r>
              <a:rPr lang="zh-CN" altLang="en-US" sz="1200"/>
              <a:t>按逻辑上划分，编译程序第三步工作是(</a:t>
            </a:r>
            <a:r>
              <a:rPr lang="en-US" altLang="zh-CN" sz="1200">
                <a:solidFill>
                  <a:srgbClr val="FF0000"/>
                </a:solidFill>
              </a:rPr>
              <a:t>A</a:t>
            </a:r>
            <a:r>
              <a:rPr lang="zh-CN" altLang="en-US" sz="1200"/>
              <a:t>)。</a:t>
            </a:r>
            <a:endParaRPr lang="zh-CN" altLang="en-US" sz="1200"/>
          </a:p>
          <a:p>
            <a:r>
              <a:rPr lang="zh-CN" altLang="en-US" sz="1200"/>
              <a:t>A.语义分析B.词法分析C.语法分析D.代码生成</a:t>
            </a:r>
            <a:endParaRPr lang="zh-CN" altLang="en-US" sz="1200"/>
          </a:p>
        </p:txBody>
      </p:sp>
      <p:sp>
        <p:nvSpPr>
          <p:cNvPr id="5" name="文本框 4"/>
          <p:cNvSpPr txBox="1"/>
          <p:nvPr/>
        </p:nvSpPr>
        <p:spPr>
          <a:xfrm>
            <a:off x="122555" y="1572260"/>
            <a:ext cx="3422015" cy="1014730"/>
          </a:xfrm>
          <a:prstGeom prst="rect">
            <a:avLst/>
          </a:prstGeom>
          <a:noFill/>
        </p:spPr>
        <p:txBody>
          <a:bodyPr wrap="square" rtlCol="0" anchor="t">
            <a:spAutoFit/>
          </a:bodyPr>
          <a:p>
            <a:pPr algn="l">
              <a:buClrTx/>
              <a:buSzTx/>
              <a:buNone/>
            </a:pPr>
            <a:r>
              <a:rPr lang="zh-CN" altLang="en-US" sz="1200"/>
              <a:t>将编译程序分成若干“遍”，是为了(</a:t>
            </a:r>
            <a:r>
              <a:rPr lang="en-US" altLang="zh-CN" sz="1200">
                <a:solidFill>
                  <a:srgbClr val="FF0000"/>
                </a:solidFill>
              </a:rPr>
              <a:t>D</a:t>
            </a:r>
            <a:r>
              <a:rPr lang="zh-CN" altLang="en-US" sz="1200"/>
              <a:t>)。</a:t>
            </a:r>
            <a:endParaRPr lang="zh-CN" altLang="en-US" sz="1200"/>
          </a:p>
          <a:p>
            <a:pPr algn="l">
              <a:buClrTx/>
              <a:buSzTx/>
              <a:buNone/>
            </a:pPr>
            <a:r>
              <a:rPr lang="zh-CN" altLang="en-US" sz="1200"/>
              <a:t>​A.利用有限的机器内存但降低了机器的执行效率</a:t>
            </a:r>
            <a:endParaRPr lang="zh-CN" altLang="en-US" sz="1200"/>
          </a:p>
          <a:p>
            <a:pPr algn="l">
              <a:buClrTx/>
              <a:buSzTx/>
              <a:buNone/>
            </a:pPr>
            <a:r>
              <a:rPr lang="zh-CN" altLang="en-US" sz="1200"/>
              <a:t>B.利用有限的机器内存并提高机器的执行效率</a:t>
            </a:r>
            <a:endParaRPr lang="zh-CN" altLang="en-US" sz="1200"/>
          </a:p>
          <a:p>
            <a:pPr algn="l">
              <a:buClrTx/>
              <a:buSzTx/>
              <a:buNone/>
            </a:pPr>
            <a:r>
              <a:rPr lang="zh-CN" altLang="en-US" sz="1200"/>
              <a:t>C.提高程序的执行效率</a:t>
            </a:r>
            <a:endParaRPr lang="zh-CN" altLang="en-US" sz="1200"/>
          </a:p>
          <a:p>
            <a:pPr algn="l">
              <a:buClrTx/>
              <a:buSzTx/>
              <a:buNone/>
            </a:pPr>
            <a:r>
              <a:rPr lang="zh-CN" altLang="en-US" sz="1200"/>
              <a:t>D.使程序的结构更为清晰</a:t>
            </a:r>
            <a:endParaRPr lang="zh-CN" altLang="en-US" sz="1200"/>
          </a:p>
        </p:txBody>
      </p:sp>
      <p:sp>
        <p:nvSpPr>
          <p:cNvPr id="6" name="文本框 5"/>
          <p:cNvSpPr txBox="1"/>
          <p:nvPr/>
        </p:nvSpPr>
        <p:spPr>
          <a:xfrm>
            <a:off x="181610" y="5189855"/>
            <a:ext cx="4769485" cy="645160"/>
          </a:xfrm>
          <a:prstGeom prst="rect">
            <a:avLst/>
          </a:prstGeom>
          <a:noFill/>
        </p:spPr>
        <p:txBody>
          <a:bodyPr wrap="square" rtlCol="0" anchor="t">
            <a:spAutoFit/>
          </a:bodyPr>
          <a:p>
            <a:r>
              <a:rPr lang="zh-CN" altLang="en-US" sz="1200"/>
              <a:t>通常一个编译程序中，不仅包含词法分析，语法分析，语义分析，中间代码生成，代码优化，目标代码生成等六个部分，还应包括(</a:t>
            </a:r>
            <a:r>
              <a:rPr lang="zh-CN" altLang="en-US" sz="1200">
                <a:solidFill>
                  <a:srgbClr val="FF0000"/>
                </a:solidFill>
              </a:rPr>
              <a:t>A</a:t>
            </a:r>
            <a:r>
              <a:rPr lang="zh-CN" altLang="en-US" sz="1200"/>
              <a:t>)</a:t>
            </a:r>
            <a:endParaRPr lang="zh-CN" altLang="en-US" sz="1200"/>
          </a:p>
          <a:p>
            <a:r>
              <a:rPr lang="zh-CN" altLang="en-US" sz="1200"/>
              <a:t>‎A.表格处理和出错处理 B.符号执行器C.解释器D.模拟执行器</a:t>
            </a:r>
            <a:endParaRPr lang="zh-CN" altLang="en-US" sz="1200"/>
          </a:p>
        </p:txBody>
      </p:sp>
      <p:sp>
        <p:nvSpPr>
          <p:cNvPr id="4" name="右大括号 3"/>
          <p:cNvSpPr/>
          <p:nvPr/>
        </p:nvSpPr>
        <p:spPr>
          <a:xfrm>
            <a:off x="9232265" y="1135380"/>
            <a:ext cx="661670" cy="147574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0" name="右大括号 9"/>
          <p:cNvSpPr/>
          <p:nvPr>
            <p:custDataLst>
              <p:tags r:id="rId25"/>
            </p:custDataLst>
          </p:nvPr>
        </p:nvSpPr>
        <p:spPr>
          <a:xfrm>
            <a:off x="9232265" y="2611120"/>
            <a:ext cx="661670" cy="337121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1" name="矩形 10"/>
          <p:cNvSpPr/>
          <p:nvPr>
            <p:custDataLst>
              <p:tags r:id="rId26"/>
            </p:custDataLst>
          </p:nvPr>
        </p:nvSpPr>
        <p:spPr>
          <a:xfrm>
            <a:off x="10079013" y="1666514"/>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第一回</a:t>
            </a:r>
            <a:endParaRPr lang="en-US" altLang="zh-CN" sz="2000" b="1" dirty="0">
              <a:latin typeface="华文楷体" panose="02010600040101010101" pitchFamily="2" charset="-122"/>
              <a:ea typeface="华文楷体" panose="02010600040101010101" pitchFamily="2" charset="-122"/>
            </a:endParaRPr>
          </a:p>
        </p:txBody>
      </p:sp>
      <p:sp>
        <p:nvSpPr>
          <p:cNvPr id="12" name="矩形 11"/>
          <p:cNvSpPr/>
          <p:nvPr>
            <p:custDataLst>
              <p:tags r:id="rId27"/>
            </p:custDataLst>
          </p:nvPr>
        </p:nvSpPr>
        <p:spPr>
          <a:xfrm>
            <a:off x="10079013" y="4043954"/>
            <a:ext cx="145605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第二、三回</a:t>
            </a:r>
            <a:endParaRPr lang="en-US" altLang="zh-CN" sz="2000" b="1" dirty="0">
              <a:latin typeface="华文楷体" panose="02010600040101010101" pitchFamily="2" charset="-122"/>
              <a:ea typeface="华文楷体" panose="02010600040101010101" pitchFamily="2" charset="-122"/>
            </a:endParaRPr>
          </a:p>
        </p:txBody>
      </p:sp>
    </p:spTree>
    <p:custDataLst>
      <p:tags r:id="rId28"/>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4" name="标题 13"/>
          <p:cNvSpPr>
            <a:spLocks noGrp="1"/>
          </p:cNvSpPr>
          <p:nvPr>
            <p:ph type="ctrTitle"/>
            <p:custDataLst>
              <p:tags r:id="rId1"/>
            </p:custDataLst>
          </p:nvPr>
        </p:nvSpPr>
        <p:spPr>
          <a:xfrm>
            <a:off x="4836795" y="2493010"/>
            <a:ext cx="2357120" cy="1214120"/>
          </a:xfrm>
        </p:spPr>
        <p:txBody>
          <a:bodyPr/>
          <a:p>
            <a:r>
              <a:rPr lang="zh-CN"/>
              <a:t>谢谢大家！</a:t>
            </a:r>
            <a:endParaRPr lang="zh-CN"/>
          </a:p>
        </p:txBody>
      </p:sp>
      <p:sp>
        <p:nvSpPr>
          <p:cNvPr id="20" name="文本框 19"/>
          <p:cNvSpPr txBox="1"/>
          <p:nvPr/>
        </p:nvSpPr>
        <p:spPr>
          <a:xfrm>
            <a:off x="6838950" y="6150610"/>
            <a:ext cx="5086350" cy="645160"/>
          </a:xfrm>
          <a:prstGeom prst="rect">
            <a:avLst/>
          </a:prstGeom>
          <a:noFill/>
        </p:spPr>
        <p:txBody>
          <a:bodyPr wrap="square" rtlCol="0" anchor="t">
            <a:spAutoFit/>
          </a:bodyPr>
          <a:p>
            <a:r>
              <a:rPr lang="zh-CN">
                <a:sym typeface="+mn-ea"/>
              </a:rPr>
              <a:t>附：自己写的没什么用的笔记</a:t>
            </a:r>
            <a:r>
              <a:rPr lang="en-US" altLang="zh-CN">
                <a:sym typeface="+mn-ea"/>
              </a:rPr>
              <a:t> </a:t>
            </a:r>
            <a:endParaRPr lang="en-US" altLang="zh-CN">
              <a:sym typeface="+mn-ea"/>
            </a:endParaRPr>
          </a:p>
          <a:p>
            <a:r>
              <a:rPr lang="zh-CN" altLang="en-US">
                <a:sym typeface="+mn-ea"/>
              </a:rPr>
              <a:t>（https://www.aliyundrive.com/s/SSWjWupChzn）</a:t>
            </a:r>
            <a:endParaRPr lang="zh-CN" altLang="en-US">
              <a:sym typeface="+mn-ea"/>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1.2.</a:t>
            </a:r>
            <a:r>
              <a:rPr lang="zh-CN" altLang="en-US" sz="2000" b="1" dirty="0">
                <a:latin typeface="华文楷体" panose="02010600040101010101" pitchFamily="2" charset="-122"/>
                <a:ea typeface="华文楷体" panose="02010600040101010101" pitchFamily="2" charset="-122"/>
              </a:rPr>
              <a:t>编译系统的结构</a:t>
            </a:r>
            <a:endParaRPr lang="en-US" altLang="zh-CN" sz="2000" b="1" dirty="0">
              <a:latin typeface="华文楷体" panose="02010600040101010101" pitchFamily="2" charset="-122"/>
              <a:ea typeface="华文楷体" panose="02010600040101010101" pitchFamily="2" charset="-122"/>
            </a:endParaRPr>
          </a:p>
        </p:txBody>
      </p:sp>
      <p:sp>
        <p:nvSpPr>
          <p:cNvPr id="5" name="矩形 4"/>
          <p:cNvSpPr/>
          <p:nvPr>
            <p:custDataLst>
              <p:tags r:id="rId2"/>
            </p:custDataLst>
          </p:nvPr>
        </p:nvSpPr>
        <p:spPr>
          <a:xfrm>
            <a:off x="462915" y="772795"/>
            <a:ext cx="10429240" cy="697230"/>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词法分析的主要任务：</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从左向右逐行扫描源程序的字符，识别出各个单词，</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确定单词的类型</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。将识别出的单词转换成统一的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机内表示</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——词法单元(token)形式</a:t>
            </a:r>
            <a:endParaRPr lang="zh-CN" sz="20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矩形 5"/>
          <p:cNvSpPr/>
          <p:nvPr>
            <p:custDataLst>
              <p:tags r:id="rId3"/>
            </p:custDataLst>
          </p:nvPr>
        </p:nvSpPr>
        <p:spPr>
          <a:xfrm>
            <a:off x="462915" y="2971165"/>
            <a:ext cx="10861040"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语法分析的主要任务：</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词法分析器输出的</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token序列</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中识别出各类短语，并构造</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语法分析树</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(parse tree)</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 name="矩形 7"/>
          <p:cNvSpPr/>
          <p:nvPr>
            <p:custDataLst>
              <p:tags r:id="rId4"/>
            </p:custDataLst>
          </p:nvPr>
        </p:nvSpPr>
        <p:spPr>
          <a:xfrm>
            <a:off x="462915" y="3753485"/>
            <a:ext cx="8277225"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语义分析的主要任务：</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10" name="图片 9"/>
          <p:cNvPicPr>
            <a:picLocks noChangeAspect="1"/>
          </p:cNvPicPr>
          <p:nvPr>
            <p:custDataLst>
              <p:tags r:id="rId5"/>
            </p:custDataLst>
          </p:nvPr>
        </p:nvPicPr>
        <p:blipFill>
          <a:blip r:embed="rId6"/>
          <a:stretch>
            <a:fillRect/>
          </a:stretch>
        </p:blipFill>
        <p:spPr>
          <a:xfrm>
            <a:off x="6934200" y="1165860"/>
            <a:ext cx="4286885" cy="1601470"/>
          </a:xfrm>
          <a:prstGeom prst="rect">
            <a:avLst/>
          </a:prstGeom>
        </p:spPr>
      </p:pic>
      <p:sp>
        <p:nvSpPr>
          <p:cNvPr id="11" name="文本框 10"/>
          <p:cNvSpPr txBox="1"/>
          <p:nvPr/>
        </p:nvSpPr>
        <p:spPr>
          <a:xfrm>
            <a:off x="857885" y="1473200"/>
            <a:ext cx="4909820" cy="36830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重要：</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token：&lt; </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种别码</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属性值</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 &gt;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3" name="文本框 12"/>
          <p:cNvSpPr txBox="1"/>
          <p:nvPr>
            <p:custDataLst>
              <p:tags r:id="rId7"/>
            </p:custDataLst>
          </p:nvPr>
        </p:nvSpPr>
        <p:spPr>
          <a:xfrm>
            <a:off x="857885" y="1866265"/>
            <a:ext cx="5813425" cy="368300"/>
          </a:xfrm>
          <a:prstGeom prst="rect">
            <a:avLst/>
          </a:prstGeom>
          <a:noFill/>
        </p:spPr>
        <p:txBody>
          <a:bodyPr wrap="square" rtlCol="0" anchor="t">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有一词一码、多词一码、一型一码三种，没有一词多</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码</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4" name="文本框 13"/>
          <p:cNvSpPr txBox="1"/>
          <p:nvPr>
            <p:custDataLst>
              <p:tags r:id="rId8"/>
            </p:custDataLst>
          </p:nvPr>
        </p:nvSpPr>
        <p:spPr>
          <a:xfrm>
            <a:off x="857885" y="2234565"/>
            <a:ext cx="6076315" cy="368300"/>
          </a:xfrm>
          <a:prstGeom prst="rect">
            <a:avLst/>
          </a:prstGeom>
          <a:noFill/>
        </p:spPr>
        <p:txBody>
          <a:bodyPr wrap="square" rtlCol="0" anchor="t">
            <a:spAutoFit/>
          </a:bodyPr>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型：</a:t>
            </a:r>
            <a:r>
              <a:rPr lang="zh-CN" altLang="en-US" b="1" dirty="0">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整型、浮点型、字符型、布尔型（算术、关系、</a:t>
            </a:r>
            <a:r>
              <a:rPr lang="zh-CN" altLang="en-US" b="1">
                <a:ln>
                  <a:noFill/>
                </a:ln>
                <a:effectLst/>
                <a:latin typeface="Times New Roman" panose="02020603050405020304" pitchFamily="18" charset="0"/>
                <a:ea typeface="楷体" panose="02010609060101010101" pitchFamily="49" charset="-122"/>
                <a:cs typeface="Times New Roman" panose="02020603050405020304" pitchFamily="18" charset="0"/>
                <a:sym typeface="+mn-ea"/>
              </a:rPr>
              <a:t>逻辑）</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文本框 14"/>
          <p:cNvSpPr txBox="1"/>
          <p:nvPr>
            <p:custDataLst>
              <p:tags r:id="rId9"/>
            </p:custDataLst>
          </p:nvPr>
        </p:nvSpPr>
        <p:spPr>
          <a:xfrm>
            <a:off x="857885" y="2602865"/>
            <a:ext cx="6076315" cy="368300"/>
          </a:xfrm>
          <a:prstGeom prst="rect">
            <a:avLst/>
          </a:prstGeom>
          <a:noFill/>
        </p:spPr>
        <p:txBody>
          <a:bodyPr wrap="square" rtlCol="0" anchor="t">
            <a:spAutoFit/>
          </a:bodyPr>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多词一码只有标识符，可以理解为实验</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一里面那个</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ID</a:t>
            </a:r>
            <a:endParaRPr lang="en-US" altLang="zh-CN"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6" name="矩形 15"/>
          <p:cNvSpPr/>
          <p:nvPr>
            <p:custDataLst>
              <p:tags r:id="rId10"/>
            </p:custDataLst>
          </p:nvPr>
        </p:nvSpPr>
        <p:spPr>
          <a:xfrm>
            <a:off x="857885" y="3388995"/>
            <a:ext cx="10195560" cy="332105"/>
          </a:xfrm>
          <a:prstGeom prst="rect">
            <a:avLst/>
          </a:prstGeom>
        </p:spPr>
        <p:txBody>
          <a:bodyPr wrap="square">
            <a:noAutofit/>
          </a:bodyPr>
          <a:p>
            <a:pPr marL="0" lvl="1" algn="l">
              <a:buClrTx/>
              <a:buSz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rPr>
              <a:t>输入：</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token序列</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，输出：</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语法分析树</a:t>
            </a:r>
            <a:endParaRPr lang="en-US" altLang="zh-CN" sz="1800"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8" name="文本框 17"/>
          <p:cNvSpPr txBox="1"/>
          <p:nvPr/>
        </p:nvSpPr>
        <p:spPr>
          <a:xfrm>
            <a:off x="857885" y="4138930"/>
            <a:ext cx="10546080" cy="2030095"/>
          </a:xfrm>
          <a:prstGeom prst="rect">
            <a:avLst/>
          </a:prstGeom>
          <a:noFill/>
        </p:spPr>
        <p:txBody>
          <a:bodyPr wrap="square" rtlCol="0" anchor="t">
            <a:spAutoFit/>
          </a:bodyPr>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收集</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标识符的属性信息</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6</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种属、类型、存储位置、长度、值、作用域、参数和返回值信息</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lvl="1"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语义检查</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4</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类：</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变量（包括数组、指针、结构体）或过程未经声明就使用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变量（包括数组、指针、结构体）或过程名重复声明</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运算分量类型不匹配</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lvl="0" algn="l">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操作符与操作数之间的类型不匹配</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20" name="矩形 19"/>
          <p:cNvSpPr/>
          <p:nvPr>
            <p:custDataLst>
              <p:tags r:id="rId11"/>
            </p:custDataLst>
          </p:nvPr>
        </p:nvSpPr>
        <p:spPr>
          <a:xfrm>
            <a:off x="462915" y="6169025"/>
            <a:ext cx="10429240" cy="332105"/>
          </a:xfrm>
          <a:prstGeom prst="rect">
            <a:avLst/>
          </a:prstGeom>
        </p:spPr>
        <p:txBody>
          <a:bodyPr wrap="square">
            <a:noAutofit/>
          </a:bodyPr>
          <a:p>
            <a:pPr marL="285750" lvl="1" indent="-285750" algn="l">
              <a:buClrTx/>
              <a:buSzPct val="50000"/>
              <a:buFont typeface="Wingdings" panose="05000000000000000000" charset="0"/>
              <a:buChar char="l"/>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常用的中间表示形式：</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三地址码</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（四元式、三元式、间接三元式）、</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语法结构树</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2" name="图片 1"/>
          <p:cNvPicPr>
            <a:picLocks noChangeAspect="1"/>
          </p:cNvPicPr>
          <p:nvPr>
            <p:custDataLst>
              <p:tags r:id="rId12"/>
            </p:custDataLst>
          </p:nvPr>
        </p:nvPicPr>
        <p:blipFill>
          <a:blip r:embed="rId13"/>
          <a:stretch>
            <a:fillRect/>
          </a:stretch>
        </p:blipFill>
        <p:spPr>
          <a:xfrm>
            <a:off x="7861300" y="3507105"/>
            <a:ext cx="4158615" cy="1861185"/>
          </a:xfrm>
          <a:prstGeom prst="rect">
            <a:avLst/>
          </a:prstGeom>
        </p:spPr>
      </p:pic>
      <p:sp>
        <p:nvSpPr>
          <p:cNvPr id="4" name="文本框 3"/>
          <p:cNvSpPr txBox="1"/>
          <p:nvPr>
            <p:custDataLst>
              <p:tags r:id="rId14"/>
            </p:custDataLst>
          </p:nvPr>
        </p:nvSpPr>
        <p:spPr>
          <a:xfrm>
            <a:off x="3159125" y="127635"/>
            <a:ext cx="4898390" cy="645160"/>
          </a:xfrm>
          <a:prstGeom prst="rect">
            <a:avLst/>
          </a:prstGeom>
          <a:noFill/>
        </p:spPr>
        <p:txBody>
          <a:bodyPr wrap="square" rtlCol="0" anchor="t">
            <a:spAutoFit/>
          </a:bodyPr>
          <a:p>
            <a:pPr algn="l">
              <a:buClrTx/>
              <a:buSzTx/>
              <a:buNone/>
            </a:pPr>
            <a:r>
              <a:rPr lang="zh-CN" altLang="en-US" sz="1200"/>
              <a:t>编译过程中，语法分析器的任务就是(</a:t>
            </a:r>
            <a:r>
              <a:rPr lang="en-US" altLang="zh-CN" sz="1200">
                <a:solidFill>
                  <a:srgbClr val="FF0000"/>
                </a:solidFill>
              </a:rPr>
              <a:t>B</a:t>
            </a:r>
            <a:r>
              <a:rPr lang="zh-CN" altLang="en-US" sz="1200"/>
              <a:t>)。</a:t>
            </a:r>
            <a:endParaRPr lang="zh-CN" altLang="en-US" sz="1200"/>
          </a:p>
          <a:p>
            <a:pPr algn="l">
              <a:buClrTx/>
              <a:buSzTx/>
              <a:buNone/>
            </a:pPr>
            <a:r>
              <a:rPr lang="zh-CN" altLang="en-US" sz="1200"/>
              <a:t>A.分析单词是怎样构成的</a:t>
            </a:r>
            <a:r>
              <a:rPr lang="en-US" altLang="zh-CN" sz="1200"/>
              <a:t>    </a:t>
            </a:r>
            <a:r>
              <a:rPr lang="zh-CN" altLang="en-US" sz="1200"/>
              <a:t>B.分析单词串是如何构成语句和声明的</a:t>
            </a:r>
            <a:endParaRPr lang="zh-CN" altLang="en-US" sz="1200"/>
          </a:p>
          <a:p>
            <a:pPr algn="l">
              <a:buClrTx/>
              <a:buSzTx/>
              <a:buNone/>
            </a:pPr>
            <a:r>
              <a:rPr lang="zh-CN" altLang="en-US" sz="1200"/>
              <a:t>C.分析语句和声明是如何构成程序的</a:t>
            </a:r>
            <a:r>
              <a:rPr lang="en-US" altLang="zh-CN" sz="1200"/>
              <a:t>    </a:t>
            </a:r>
            <a:r>
              <a:rPr lang="zh-CN" altLang="en-US" sz="1200"/>
              <a:t>D.分析程序的结构</a:t>
            </a:r>
            <a:endParaRPr lang="zh-CN" altLang="en-US" sz="1200"/>
          </a:p>
        </p:txBody>
      </p:sp>
    </p:spTree>
    <p:custDataLst>
      <p:tags r:id="rId1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1.3.</a:t>
            </a:r>
            <a:r>
              <a:rPr lang="zh-CN" altLang="en-US" sz="2000" b="1" dirty="0">
                <a:latin typeface="华文楷体" panose="02010600040101010101" pitchFamily="2" charset="-122"/>
                <a:ea typeface="华文楷体" panose="02010600040101010101" pitchFamily="2" charset="-122"/>
              </a:rPr>
              <a:t>编译程序的</a:t>
            </a:r>
            <a:r>
              <a:rPr lang="zh-CN" altLang="en-US" sz="2000" b="1" dirty="0">
                <a:latin typeface="华文楷体" panose="02010600040101010101" pitchFamily="2" charset="-122"/>
                <a:ea typeface="华文楷体" panose="02010600040101010101" pitchFamily="2" charset="-122"/>
              </a:rPr>
              <a:t>生成</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623570" y="758190"/>
            <a:ext cx="3183890" cy="1198880"/>
          </a:xfrm>
          <a:prstGeom prst="rect">
            <a:avLst/>
          </a:prstGeom>
          <a:noFill/>
        </p:spPr>
        <p:txBody>
          <a:bodyPr wrap="square" rtlCol="0" anchor="t">
            <a:spAutoFit/>
          </a:bodyPr>
          <a:p>
            <a:pPr indent="0" algn="just">
              <a:buClrTx/>
              <a:buSzTx/>
              <a:buNone/>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P：编译器（</a:t>
            </a:r>
            <a:r>
              <a:rPr lang="zh-CN" altLang="en-US" sz="1800"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I：实现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语言</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S：输入的源语言</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T：输出的可执行的目标</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程序</a:t>
            </a:r>
            <a:endPar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 name="文本框 5"/>
          <p:cNvSpPr txBox="1"/>
          <p:nvPr/>
        </p:nvSpPr>
        <p:spPr>
          <a:xfrm>
            <a:off x="623570" y="2141855"/>
            <a:ext cx="6096000" cy="1198880"/>
          </a:xfrm>
          <a:prstGeom prst="rect">
            <a:avLst/>
          </a:prstGeom>
          <a:noFill/>
        </p:spPr>
        <p:txBody>
          <a:bodyPr wrap="square" rtlCol="0" anchor="t">
            <a:noAutofit/>
          </a:bodyPr>
          <a:p>
            <a:pPr marL="285750" lvl="1" indent="-285750" algn="l">
              <a:buClrTx/>
              <a:buSzPct val="50000"/>
              <a:buFont typeface="Wingdings" panose="05000000000000000000" charset="0"/>
              <a:buChar char="l"/>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自展（在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同一台机器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上实现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不同语言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给定P1：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A机器上运行的高级语言L1的编译器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构造P2： A机器上运行的高级语言L2的编译器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gn="just">
              <a:buClrTx/>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构造P3： A机器上运行的高级语言L3的编译器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8" name="图片 7"/>
          <p:cNvPicPr>
            <a:picLocks noChangeAspect="1"/>
          </p:cNvPicPr>
          <p:nvPr>
            <p:custDataLst>
              <p:tags r:id="rId2"/>
            </p:custDataLst>
          </p:nvPr>
        </p:nvPicPr>
        <p:blipFill>
          <a:blip r:embed="rId3"/>
          <a:stretch>
            <a:fillRect/>
          </a:stretch>
        </p:blipFill>
        <p:spPr>
          <a:xfrm>
            <a:off x="6766560" y="2250440"/>
            <a:ext cx="4973320" cy="128143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3931920" y="758190"/>
            <a:ext cx="2357755" cy="930275"/>
          </a:xfrm>
          <a:prstGeom prst="rect">
            <a:avLst/>
          </a:prstGeom>
        </p:spPr>
      </p:pic>
      <p:sp>
        <p:nvSpPr>
          <p:cNvPr id="10" name="文本框 9"/>
          <p:cNvSpPr txBox="1"/>
          <p:nvPr>
            <p:custDataLst>
              <p:tags r:id="rId6"/>
            </p:custDataLst>
          </p:nvPr>
        </p:nvSpPr>
        <p:spPr>
          <a:xfrm>
            <a:off x="623570" y="3429000"/>
            <a:ext cx="6673215" cy="440690"/>
          </a:xfrm>
          <a:prstGeom prst="rect">
            <a:avLst/>
          </a:prstGeom>
          <a:noFill/>
        </p:spPr>
        <p:txBody>
          <a:bodyPr wrap="square" rtlCol="0" anchor="t">
            <a:noAutofit/>
          </a:bodyPr>
          <a:p>
            <a:pPr marL="0" lvl="1" indent="0" algn="l">
              <a:buClrTx/>
              <a:buSzPct val="50000"/>
              <a:buNone/>
            </a:pP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比</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L1</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更好用，所以用</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L2</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写</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L3</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转</a:t>
            </a:r>
            <a:r>
              <a:rPr lang="en-US" altLang="zh-CN" b="1">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代码，这样一层层叠上去</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2" name="文本框 11"/>
          <p:cNvSpPr txBox="1"/>
          <p:nvPr/>
        </p:nvSpPr>
        <p:spPr>
          <a:xfrm>
            <a:off x="623570" y="3895725"/>
            <a:ext cx="7887970" cy="1198880"/>
          </a:xfrm>
          <a:prstGeom prst="rect">
            <a:avLst/>
          </a:prstGeom>
          <a:noFill/>
        </p:spPr>
        <p:txBody>
          <a:bodyPr wrap="square" rtlCol="0" anchor="t">
            <a:spAutoFit/>
          </a:bodyPr>
          <a:p>
            <a:pPr marL="285750" indent="-285750" algn="just">
              <a:buClrTx/>
              <a:buSzPct val="50000"/>
              <a:buFont typeface="Wingdings" panose="05000000000000000000" charset="0"/>
              <a:buChar char="l"/>
            </a:pPr>
            <a:r>
              <a:rPr lang="zh-CN" altLang="en-US" sz="1800" b="1">
                <a:latin typeface="华文楷体" panose="02010600040101010101" pitchFamily="2" charset="-122"/>
                <a:ea typeface="华文楷体" panose="02010600040101010101" pitchFamily="2" charset="-122"/>
                <a:cs typeface="华文楷体" panose="02010600040101010101" pitchFamily="2" charset="-122"/>
                <a:sym typeface="+mn-ea"/>
              </a:rPr>
              <a:t>编译器的移植（</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交叉编译）：</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（在</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不同机器</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上实现</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同一语言</a:t>
            </a: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的编译器）</a:t>
            </a: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a:p>
            <a:pPr indent="0" algn="just">
              <a:buClrTx/>
              <a:buSzPct val="5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给定P1： A机器上运行的高级语言L的编译器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algn="just">
              <a:buClrTx/>
              <a:buSzPct val="50000"/>
              <a:buNone/>
            </a:pPr>
            <a:r>
              <a:rPr lang="zh-CN" altLang="en-US" b="1">
                <a:latin typeface="华文楷体" panose="02010600040101010101" pitchFamily="2" charset="-122"/>
                <a:ea typeface="华文楷体" panose="02010600040101010101" pitchFamily="2" charset="-122"/>
                <a:cs typeface="华文楷体" panose="02010600040101010101" pitchFamily="2" charset="-122"/>
                <a:sym typeface="+mn-ea"/>
              </a:rPr>
              <a:t>构造P2： B机器上运行的高级语言L的编译器</a:t>
            </a:r>
            <a:endPar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marL="0" algn="just">
              <a:buClrTx/>
              <a:buSzTx/>
              <a:buNone/>
            </a:pPr>
            <a:endParaRPr lang="zh-CN" altLang="en-US" b="1">
              <a:latin typeface="华文楷体" panose="02010600040101010101" pitchFamily="2" charset="-122"/>
              <a:ea typeface="华文楷体" panose="02010600040101010101" pitchFamily="2" charset="-122"/>
              <a:cs typeface="华文楷体" panose="02010600040101010101" pitchFamily="2" charset="-122"/>
              <a:sym typeface="+mn-ea"/>
            </a:endParaRPr>
          </a:p>
        </p:txBody>
      </p:sp>
      <p:pic>
        <p:nvPicPr>
          <p:cNvPr id="13" name="图片 12"/>
          <p:cNvPicPr>
            <a:picLocks noChangeAspect="1"/>
          </p:cNvPicPr>
          <p:nvPr>
            <p:custDataLst>
              <p:tags r:id="rId7"/>
            </p:custDataLst>
          </p:nvPr>
        </p:nvPicPr>
        <p:blipFill>
          <a:blip r:embed="rId8"/>
          <a:stretch>
            <a:fillRect/>
          </a:stretch>
        </p:blipFill>
        <p:spPr>
          <a:xfrm>
            <a:off x="6719570" y="4293870"/>
            <a:ext cx="5135880" cy="1328420"/>
          </a:xfrm>
          <a:prstGeom prst="rect">
            <a:avLst/>
          </a:prstGeom>
        </p:spPr>
      </p:pic>
      <p:sp>
        <p:nvSpPr>
          <p:cNvPr id="17" name="矩形 16"/>
          <p:cNvSpPr/>
          <p:nvPr>
            <p:custDataLst>
              <p:tags r:id="rId9"/>
            </p:custDataLst>
          </p:nvPr>
        </p:nvSpPr>
        <p:spPr>
          <a:xfrm>
            <a:off x="687363" y="4970419"/>
            <a:ext cx="231838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1.4.</a:t>
            </a:r>
            <a:r>
              <a:rPr lang="zh-CN" altLang="en-US" sz="2000" b="1" dirty="0">
                <a:latin typeface="华文楷体" panose="02010600040101010101" pitchFamily="2" charset="-122"/>
                <a:ea typeface="华文楷体" panose="02010600040101010101" pitchFamily="2" charset="-122"/>
              </a:rPr>
              <a:t>编译技术的</a:t>
            </a:r>
            <a:r>
              <a:rPr lang="zh-CN" altLang="en-US" sz="2000" b="1" dirty="0">
                <a:latin typeface="华文楷体" panose="02010600040101010101" pitchFamily="2" charset="-122"/>
                <a:ea typeface="华文楷体" panose="02010600040101010101" pitchFamily="2" charset="-122"/>
              </a:rPr>
              <a:t>应用</a:t>
            </a:r>
            <a:endParaRPr lang="zh-CN" altLang="en-US" sz="2000" b="1" dirty="0">
              <a:latin typeface="华文楷体" panose="02010600040101010101" pitchFamily="2" charset="-122"/>
              <a:ea typeface="华文楷体" panose="02010600040101010101" pitchFamily="2" charset="-122"/>
            </a:endParaRPr>
          </a:p>
        </p:txBody>
      </p:sp>
      <p:sp>
        <p:nvSpPr>
          <p:cNvPr id="18" name="文本框 17"/>
          <p:cNvSpPr txBox="1"/>
          <p:nvPr>
            <p:custDataLst>
              <p:tags r:id="rId10"/>
            </p:custDataLst>
          </p:nvPr>
        </p:nvSpPr>
        <p:spPr>
          <a:xfrm>
            <a:off x="623570" y="5427980"/>
            <a:ext cx="6835140" cy="1209675"/>
          </a:xfrm>
          <a:prstGeom prst="rect">
            <a:avLst/>
          </a:prstGeom>
          <a:noFill/>
        </p:spPr>
        <p:txBody>
          <a:bodyPr wrap="square" rtlCol="0" anchor="t">
            <a:noAutofit/>
          </a:bodyPr>
          <a:p>
            <a:pPr algn="l">
              <a:lnSpc>
                <a:spcPct val="100000"/>
              </a:lnSpc>
              <a:spcBef>
                <a:spcPct val="30000"/>
              </a:spcBef>
              <a:buClrTx/>
              <a:buSzTx/>
              <a:buFontTx/>
            </a:pPr>
            <a:r>
              <a:rPr lang="en-US" altLang="zh-CN" sz="2000" b="1" dirty="0">
                <a:latin typeface="华文楷体" panose="02010600040101010101" pitchFamily="2" charset="-122"/>
                <a:ea typeface="华文楷体" panose="02010600040101010101" pitchFamily="2" charset="-122"/>
                <a:sym typeface="+mn-ea"/>
              </a:rPr>
              <a:t>结构化编辑器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智能打印机</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静态检测器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文本格式器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数据库查询解释器</a:t>
            </a:r>
            <a:r>
              <a:rPr lang="zh-CN"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高级语言的翻译工具</a:t>
            </a:r>
            <a:endParaRPr lang="en-US" altLang="zh-CN" sz="2000" b="1" dirty="0">
              <a:latin typeface="华文楷体" panose="02010600040101010101" pitchFamily="2" charset="-122"/>
              <a:ea typeface="华文楷体" panose="02010600040101010101" pitchFamily="2" charset="-122"/>
              <a:sym typeface="+mn-ea"/>
            </a:endParaRPr>
          </a:p>
          <a:p>
            <a:pPr marL="0" indent="0" algn="just">
              <a:buClrTx/>
              <a:buNone/>
            </a:pPr>
            <a:r>
              <a:rPr lang="en-US" altLang="zh-CN" sz="2000" b="1" dirty="0">
                <a:latin typeface="华文楷体" panose="02010600040101010101" pitchFamily="2" charset="-122"/>
                <a:ea typeface="华文楷体" panose="02010600040101010101" pitchFamily="2" charset="-122"/>
                <a:sym typeface="+mn-ea"/>
              </a:rPr>
              <a:t>编译器的自动生成</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indent="0" algn="just">
              <a:buClrTx/>
              <a:buNone/>
            </a:pPr>
            <a:r>
              <a:rPr lang="en-US" altLang="zh-CN" sz="2000" b="1" dirty="0">
                <a:latin typeface="华文楷体" panose="02010600040101010101" pitchFamily="2" charset="-122"/>
                <a:ea typeface="华文楷体" panose="02010600040101010101" pitchFamily="2" charset="-122"/>
                <a:sym typeface="+mn-ea"/>
              </a:rPr>
              <a:t>LEX： 词法分析程序生成器</a:t>
            </a:r>
            <a:r>
              <a:rPr lang="zh-CN" altLang="en-US" sz="2000" b="1" dirty="0">
                <a:latin typeface="华文楷体" panose="02010600040101010101" pitchFamily="2" charset="-122"/>
                <a:ea typeface="华文楷体" panose="02010600040101010101" pitchFamily="2" charset="-122"/>
                <a:sym typeface="+mn-ea"/>
              </a:rPr>
              <a:t>；</a:t>
            </a:r>
            <a:r>
              <a:rPr lang="en-US" altLang="zh-CN" sz="2000" b="1" dirty="0">
                <a:latin typeface="华文楷体" panose="02010600040101010101" pitchFamily="2" charset="-122"/>
                <a:ea typeface="华文楷体" panose="02010600040101010101" pitchFamily="2" charset="-122"/>
                <a:sym typeface="+mn-ea"/>
              </a:rPr>
              <a:t>YACC：语法分析程序生成器</a:t>
            </a:r>
            <a:endParaRPr lang="en-US" altLang="zh-CN" sz="2000" b="1" dirty="0">
              <a:solidFill>
                <a:schemeClr val="tx1"/>
              </a:solidFill>
              <a:latin typeface="华文楷体" panose="02010600040101010101" pitchFamily="2" charset="-122"/>
              <a:ea typeface="华文楷体" panose="02010600040101010101" pitchFamily="2" charset="-122"/>
            </a:endParaRPr>
          </a:p>
          <a:p>
            <a:pPr algn="l">
              <a:lnSpc>
                <a:spcPct val="100000"/>
              </a:lnSpc>
              <a:spcBef>
                <a:spcPct val="30000"/>
              </a:spcBef>
              <a:buClrTx/>
              <a:buSzTx/>
              <a:buFontTx/>
            </a:pPr>
            <a:endParaRPr lang="en-US" altLang="zh-CN" sz="2000" b="1" dirty="0">
              <a:latin typeface="华文楷体" panose="02010600040101010101" pitchFamily="2" charset="-122"/>
              <a:ea typeface="华文楷体" panose="02010600040101010101" pitchFamily="2" charset="-122"/>
              <a:sym typeface="+mn-ea"/>
            </a:endParaRPr>
          </a:p>
        </p:txBody>
      </p:sp>
    </p:spTree>
    <p:custDataLst>
      <p:tags r:id="rId1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554480"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2.1.</a:t>
            </a:r>
            <a:r>
              <a:rPr lang="zh-CN" altLang="en-US" sz="2000" b="1" dirty="0">
                <a:latin typeface="华文楷体" panose="02010600040101010101" pitchFamily="2" charset="-122"/>
                <a:ea typeface="华文楷体" panose="02010600040101010101" pitchFamily="2" charset="-122"/>
              </a:rPr>
              <a:t>基本</a:t>
            </a:r>
            <a:r>
              <a:rPr lang="zh-CN" altLang="en-US" sz="2000" b="1" dirty="0">
                <a:latin typeface="华文楷体" panose="02010600040101010101" pitchFamily="2" charset="-122"/>
                <a:ea typeface="华文楷体" panose="02010600040101010101" pitchFamily="2" charset="-122"/>
              </a:rPr>
              <a:t>概念</a:t>
            </a:r>
            <a:endParaRPr lang="zh-CN" altLang="en-US"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070" y="685165"/>
            <a:ext cx="10113645" cy="119888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串（有穷符号的序列）、长度（</a:t>
            </a:r>
            <a:r>
              <a:rPr lang="en-US" altLang="zh-CN" sz="2000" b="1" dirty="0">
                <a:latin typeface="华文楷体" panose="02010600040101010101" pitchFamily="2" charset="-122"/>
                <a:ea typeface="华文楷体" panose="02010600040101010101" pitchFamily="2" charset="-122"/>
              </a:rPr>
              <a:t>|s|</a:t>
            </a:r>
            <a:r>
              <a:rPr lang="zh-CN" altLang="en-US" sz="2000" b="1" dirty="0">
                <a:latin typeface="华文楷体" panose="02010600040101010101" pitchFamily="2" charset="-122"/>
                <a:ea typeface="华文楷体" panose="02010600040101010101" pitchFamily="2" charset="-122"/>
              </a:rPr>
              <a:t>）、空串ε（长度为</a:t>
            </a:r>
            <a:r>
              <a:rPr lang="en-US" altLang="zh-CN" sz="2000" b="1" dirty="0">
                <a:latin typeface="华文楷体" panose="02010600040101010101" pitchFamily="2" charset="-122"/>
                <a:ea typeface="华文楷体" panose="02010600040101010101" pitchFamily="2" charset="-122"/>
              </a:rPr>
              <a:t>0</a:t>
            </a:r>
            <a:r>
              <a:rPr lang="zh-CN" altLang="en-US" sz="2000" b="1" dirty="0">
                <a:latin typeface="华文楷体" panose="02010600040101010101" pitchFamily="2" charset="-122"/>
                <a:ea typeface="华文楷体" panose="02010600040101010101" pitchFamily="2" charset="-122"/>
              </a:rPr>
              <a:t>的</a:t>
            </a:r>
            <a:r>
              <a:rPr lang="zh-CN" altLang="en-US" sz="2000" b="1" dirty="0">
                <a:latin typeface="华文楷体" panose="02010600040101010101" pitchFamily="2" charset="-122"/>
                <a:ea typeface="华文楷体" panose="02010600040101010101" pitchFamily="2" charset="-122"/>
              </a:rPr>
              <a:t>串）</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前缀、后缀、连接（</a:t>
            </a:r>
            <a:r>
              <a:rPr lang="en-US" altLang="zh-CN" sz="2000" b="1" dirty="0">
                <a:latin typeface="华文楷体" panose="02010600040101010101" pitchFamily="2" charset="-122"/>
                <a:ea typeface="华文楷体" panose="02010600040101010101" pitchFamily="2" charset="-122"/>
              </a:rPr>
              <a:t>xy</a:t>
            </a:r>
            <a:r>
              <a:rPr lang="zh-CN" altLang="en-US" sz="2000" b="1" dirty="0">
                <a:latin typeface="华文楷体" panose="02010600040101010101" pitchFamily="2" charset="-122"/>
                <a:ea typeface="华文楷体" panose="02010600040101010101" pitchFamily="2" charset="-122"/>
              </a:rPr>
              <a:t>）、幂（</a:t>
            </a:r>
            <a:r>
              <a:rPr lang="en-US" altLang="zh-CN" sz="2000" b="1" dirty="0">
                <a:latin typeface="华文楷体" panose="02010600040101010101" pitchFamily="2" charset="-122"/>
                <a:ea typeface="华文楷体" panose="02010600040101010101" pitchFamily="2" charset="-122"/>
              </a:rPr>
              <a:t>s^n</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字母表（∑是一个有穷符号集合）、字母表的乘积、</a:t>
            </a:r>
            <a:r>
              <a:rPr lang="en-US" altLang="zh-CN" sz="2000" b="1" dirty="0">
                <a:latin typeface="华文楷体" panose="02010600040101010101" pitchFamily="2" charset="-122"/>
                <a:ea typeface="华文楷体" panose="02010600040101010101" pitchFamily="2" charset="-122"/>
              </a:rPr>
              <a:t>n</a:t>
            </a:r>
            <a:r>
              <a:rPr lang="zh-CN" altLang="en-US" sz="2000" b="1" dirty="0">
                <a:latin typeface="华文楷体" panose="02010600040101010101" pitchFamily="2" charset="-122"/>
                <a:ea typeface="华文楷体" panose="02010600040101010101" pitchFamily="2" charset="-122"/>
              </a:rPr>
              <a:t>次幂、正闭包、克林</a:t>
            </a:r>
            <a:r>
              <a:rPr lang="zh-CN" altLang="en-US" sz="2000" b="1" dirty="0">
                <a:latin typeface="华文楷体" panose="02010600040101010101" pitchFamily="2" charset="-122"/>
                <a:ea typeface="华文楷体" panose="02010600040101010101" pitchFamily="2" charset="-122"/>
              </a:rPr>
              <a:t>闭包</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1945279"/>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2.2.</a:t>
            </a:r>
            <a:r>
              <a:rPr lang="zh-CN" altLang="en-US" sz="2000" b="1" dirty="0">
                <a:latin typeface="华文楷体" panose="02010600040101010101" pitchFamily="2" charset="-122"/>
                <a:ea typeface="华文楷体" panose="02010600040101010101" pitchFamily="2" charset="-122"/>
              </a:rPr>
              <a:t>文法的</a:t>
            </a:r>
            <a:r>
              <a:rPr lang="zh-CN" altLang="en-US" sz="2000" b="1" dirty="0">
                <a:latin typeface="华文楷体" panose="02010600040101010101" pitchFamily="2" charset="-122"/>
                <a:ea typeface="华文楷体" panose="02010600040101010101" pitchFamily="2" charset="-122"/>
              </a:rPr>
              <a:t>定义</a:t>
            </a:r>
            <a:endParaRPr lang="zh-CN" altLang="en-US" sz="20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687070" y="2404745"/>
            <a:ext cx="3462020" cy="1245235"/>
          </a:xfrm>
          <a:prstGeom prst="rect">
            <a:avLst/>
          </a:prstGeom>
          <a:noFill/>
        </p:spPr>
        <p:txBody>
          <a:bodyPr wrap="square" rtlCol="0" anchor="t">
            <a:spAutoFit/>
          </a:bodyPr>
          <a:p>
            <a:pPr marL="273050" lvl="0" indent="-273050" algn="just" eaLnBrk="1" hangingPunct="1">
              <a:lnSpc>
                <a:spcPts val="3000"/>
              </a:lnSpc>
              <a:buClr>
                <a:srgbClr val="3333CC"/>
              </a:buClr>
              <a:buFont typeface="Wingdings" panose="05000000000000000000" pitchFamily="2" charset="2"/>
              <a:buNone/>
            </a:pPr>
            <a:r>
              <a:rPr lang="en-US" altLang="zh-CN" sz="2000" i="1">
                <a:latin typeface="Times New Roman" panose="02020603050405020304" pitchFamily="18" charset="0"/>
                <a:ea typeface="华文楷体" panose="02010600040101010101" pitchFamily="2" charset="-122"/>
                <a:sym typeface="+mn-ea"/>
              </a:rPr>
              <a:t>G</a:t>
            </a:r>
            <a:r>
              <a:rPr lang="zh-CN" altLang="en-US" sz="2000">
                <a:latin typeface="Times New Roman" panose="02020603050405020304" pitchFamily="18" charset="0"/>
                <a:ea typeface="华文楷体" panose="02010600040101010101" pitchFamily="2" charset="-122"/>
                <a:sym typeface="+mn-ea"/>
              </a:rPr>
              <a:t> = </a:t>
            </a:r>
            <a:r>
              <a:rPr lang="en-US" altLang="zh-CN" sz="2000">
                <a:latin typeface="Times New Roman" panose="02020603050405020304" pitchFamily="18" charset="0"/>
                <a:ea typeface="华文楷体" panose="02010600040101010101" pitchFamily="2" charset="-122"/>
                <a:sym typeface="+mn-ea"/>
              </a:rPr>
              <a:t>(</a:t>
            </a:r>
            <a:r>
              <a:rPr lang="en-US" altLang="zh-CN" sz="2000" i="1">
                <a:latin typeface="Times New Roman" panose="02020603050405020304" pitchFamily="18" charset="0"/>
                <a:ea typeface="华文楷体" panose="02010600040101010101" pitchFamily="2" charset="-122"/>
                <a:sym typeface="+mn-ea"/>
              </a:rPr>
              <a:t>V</a:t>
            </a:r>
            <a:r>
              <a:rPr lang="en-US" altLang="zh-CN" sz="2000" i="1" baseline="-25000">
                <a:latin typeface="Times New Roman" panose="02020603050405020304" pitchFamily="18" charset="0"/>
                <a:ea typeface="华文楷体" panose="02010600040101010101" pitchFamily="2" charset="-122"/>
                <a:sym typeface="+mn-ea"/>
              </a:rPr>
              <a:t>T</a:t>
            </a:r>
            <a:r>
              <a:rPr lang="en-US" altLang="zh-CN" sz="2000">
                <a:latin typeface="Times New Roman" panose="02020603050405020304" pitchFamily="18" charset="0"/>
                <a:ea typeface="华文楷体" panose="02010600040101010101" pitchFamily="2" charset="-122"/>
                <a:sym typeface="+mn-ea"/>
              </a:rPr>
              <a:t> , </a:t>
            </a:r>
            <a:r>
              <a:rPr lang="en-US" altLang="zh-CN" sz="2000" i="1">
                <a:latin typeface="Times New Roman" panose="02020603050405020304" pitchFamily="18" charset="0"/>
                <a:ea typeface="华文楷体" panose="02010600040101010101" pitchFamily="2" charset="-122"/>
                <a:sym typeface="+mn-ea"/>
              </a:rPr>
              <a:t>V</a:t>
            </a:r>
            <a:r>
              <a:rPr lang="en-US" altLang="zh-CN" sz="2000" i="1" baseline="-25000">
                <a:latin typeface="Times New Roman" panose="02020603050405020304" pitchFamily="18" charset="0"/>
                <a:ea typeface="华文楷体" panose="02010600040101010101" pitchFamily="2" charset="-122"/>
                <a:sym typeface="+mn-ea"/>
              </a:rPr>
              <a:t>N</a:t>
            </a:r>
            <a:r>
              <a:rPr lang="en-US" altLang="zh-CN" sz="2000">
                <a:latin typeface="Times New Roman" panose="02020603050405020304" pitchFamily="18" charset="0"/>
                <a:ea typeface="华文楷体" panose="02010600040101010101" pitchFamily="2" charset="-122"/>
                <a:sym typeface="+mn-ea"/>
              </a:rPr>
              <a:t> , </a:t>
            </a:r>
            <a:r>
              <a:rPr lang="en-US" altLang="zh-CN" sz="2000" i="1">
                <a:latin typeface="Times New Roman" panose="02020603050405020304" pitchFamily="18" charset="0"/>
                <a:ea typeface="华文楷体" panose="02010600040101010101" pitchFamily="2" charset="-122"/>
                <a:sym typeface="+mn-ea"/>
              </a:rPr>
              <a:t>P</a:t>
            </a:r>
            <a:r>
              <a:rPr lang="zh-CN" altLang="en-US" sz="2000">
                <a:latin typeface="Times New Roman" panose="02020603050405020304" pitchFamily="18" charset="0"/>
                <a:ea typeface="华文楷体" panose="02010600040101010101" pitchFamily="2" charset="-122"/>
                <a:sym typeface="+mn-ea"/>
              </a:rPr>
              <a:t> </a:t>
            </a:r>
            <a:r>
              <a:rPr lang="en-US" altLang="zh-CN" sz="2000">
                <a:latin typeface="Times New Roman" panose="02020603050405020304" pitchFamily="18" charset="0"/>
                <a:ea typeface="华文楷体" panose="02010600040101010101" pitchFamily="2" charset="-122"/>
                <a:sym typeface="+mn-ea"/>
              </a:rPr>
              <a:t>, </a:t>
            </a:r>
            <a:r>
              <a:rPr lang="en-US" altLang="zh-CN" sz="2000" i="1">
                <a:latin typeface="Times New Roman" panose="02020603050405020304" pitchFamily="18" charset="0"/>
                <a:ea typeface="华文楷体" panose="02010600040101010101" pitchFamily="2" charset="-122"/>
                <a:sym typeface="+mn-ea"/>
              </a:rPr>
              <a:t>S </a:t>
            </a:r>
            <a:r>
              <a:rPr lang="en-US" altLang="zh-CN" sz="2000">
                <a:latin typeface="Times New Roman" panose="02020603050405020304" pitchFamily="18" charset="0"/>
                <a:ea typeface="华文楷体" panose="02010600040101010101" pitchFamily="2" charset="-122"/>
                <a:sym typeface="+mn-ea"/>
              </a:rPr>
              <a:t>)</a:t>
            </a:r>
            <a:endParaRPr lang="en-US" altLang="zh-CN" sz="2000">
              <a:latin typeface="Times New Roman" panose="02020603050405020304" pitchFamily="18" charset="0"/>
              <a:ea typeface="华文楷体" panose="02010600040101010101" pitchFamily="2" charset="-122"/>
              <a:sym typeface="+mn-ea"/>
            </a:endParaRPr>
          </a:p>
          <a:p>
            <a:pPr indent="0" algn="just" eaLnBrk="1" hangingPunct="1">
              <a:lnSpc>
                <a:spcPts val="3000"/>
              </a:lnSpc>
              <a:buClrTx/>
              <a:buSzPct val="100000"/>
              <a:buNone/>
            </a:pPr>
            <a:r>
              <a:rPr lang="zh-CN" altLang="en-US" sz="2000" b="1">
                <a:latin typeface="华文楷体" panose="02010600040101010101" pitchFamily="2" charset="-122"/>
                <a:ea typeface="华文楷体" panose="02010600040101010101" pitchFamily="2" charset="-122"/>
                <a:sym typeface="+mn-ea"/>
              </a:rPr>
              <a:t>终结符集合、非终结符集合、产生式集合、开始符号</a:t>
            </a:r>
            <a:endParaRPr lang="en-US" altLang="zh-CN" sz="2000">
              <a:latin typeface="Times New Roman" panose="02020603050405020304" pitchFamily="18" charset="0"/>
              <a:ea typeface="华文楷体" panose="02010600040101010101" pitchFamily="2" charset="-122"/>
              <a:sym typeface="+mn-ea"/>
            </a:endParaRPr>
          </a:p>
        </p:txBody>
      </p:sp>
      <p:grpSp>
        <p:nvGrpSpPr>
          <p:cNvPr id="5" name="组合 3"/>
          <p:cNvGrpSpPr/>
          <p:nvPr/>
        </p:nvGrpSpPr>
        <p:grpSpPr>
          <a:xfrm>
            <a:off x="4358958" y="2672715"/>
            <a:ext cx="4964112" cy="1016000"/>
            <a:chOff x="1877211" y="5140993"/>
            <a:chExt cx="4964522" cy="1355675"/>
          </a:xfrm>
        </p:grpSpPr>
        <p:sp>
          <p:nvSpPr>
            <p:cNvPr id="6" name="Rectangle 5"/>
            <p:cNvSpPr>
              <a:spLocks noChangeArrowheads="1"/>
            </p:cNvSpPr>
            <p:nvPr>
              <p:custDataLst>
                <p:tags r:id="rId4"/>
              </p:custDataLst>
            </p:nvPr>
          </p:nvSpPr>
          <p:spPr bwMode="auto">
            <a:xfrm>
              <a:off x="1877211" y="5140993"/>
              <a:ext cx="4964522" cy="1355675"/>
            </a:xfrm>
            <a:prstGeom prst="rect">
              <a:avLst/>
            </a:prstGeom>
            <a:solidFill>
              <a:schemeClr val="accent2">
                <a:lumMod val="40000"/>
                <a:lumOff val="60000"/>
              </a:schemeClr>
            </a:solidFill>
            <a:ln w="12700">
              <a:solidFill>
                <a:schemeClr val="tx1"/>
              </a:solidFill>
              <a:miter lim="800000"/>
            </a:ln>
            <a:effectLst/>
          </p:spPr>
          <p:txBody>
            <a:bodyPr>
              <a:spAutoFit/>
            </a:bodyPr>
            <a:p>
              <a:pPr eaLnBrk="1" hangingPunct="1">
                <a:buNone/>
              </a:pPr>
              <a:r>
                <a:rPr lang="zh-CN" altLang="en-US" sz="2000" b="1">
                  <a:latin typeface="Times New Roman" panose="02020603050405020304" pitchFamily="18" charset="0"/>
                  <a:ea typeface="楷体" panose="02010609060101010101" pitchFamily="49" charset="-122"/>
                </a:rPr>
                <a:t>终结符</a:t>
              </a:r>
              <a:r>
                <a:rPr lang="en-US" altLang="zh-CN" sz="2000" b="1">
                  <a:latin typeface="楷体_GB2312"/>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    a</a:t>
              </a:r>
              <a:r>
                <a:rPr lang="en-US" altLang="zh-CN" sz="2000" b="1">
                  <a:latin typeface="Times New Roman" panose="02020603050405020304" pitchFamily="18" charset="0"/>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b</a:t>
              </a:r>
              <a:r>
                <a:rPr lang="en-US" altLang="zh-CN" sz="2000" b="1">
                  <a:latin typeface="Times New Roman" panose="02020603050405020304" pitchFamily="18" charset="0"/>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c       </a:t>
              </a:r>
              <a:r>
                <a:rPr lang="zh-CN" altLang="en-US" sz="2000" b="1">
                  <a:latin typeface="Times New Roman" panose="02020603050405020304" pitchFamily="18" charset="0"/>
                  <a:ea typeface="楷体" panose="02010609060101010101" pitchFamily="49" charset="-122"/>
                </a:rPr>
                <a:t>终结符号串</a:t>
              </a:r>
              <a:r>
                <a:rPr lang="en-US" altLang="zh-CN" sz="2000" b="1" i="1">
                  <a:latin typeface="Times New Roman" panose="02020603050405020304" pitchFamily="18" charset="0"/>
                  <a:cs typeface="Times New Roman" panose="02020603050405020304" pitchFamily="18" charset="0"/>
                </a:rPr>
                <a:t>  u</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v</a:t>
              </a:r>
              <a:r>
                <a:rPr lang="en-US" altLang="zh-CN" sz="2000" b="1">
                  <a:latin typeface="Times New Roman" panose="02020603050405020304" pitchFamily="18" charset="0"/>
                  <a:cs typeface="Times New Roman" panose="02020603050405020304" pitchFamily="18" charset="0"/>
                </a:rPr>
                <a:t>, . . . , </a:t>
              </a:r>
              <a:r>
                <a:rPr lang="en-US" altLang="zh-CN" sz="2000" b="1" i="1">
                  <a:latin typeface="Times New Roman" panose="02020603050405020304" pitchFamily="18" charset="0"/>
                  <a:cs typeface="Times New Roman" panose="02020603050405020304" pitchFamily="18" charset="0"/>
                </a:rPr>
                <a:t>z </a:t>
              </a:r>
              <a:endParaRPr lang="en-US" altLang="zh-CN" sz="2000" b="1" i="1">
                <a:latin typeface="Times New Roman" panose="02020603050405020304" pitchFamily="18" charset="0"/>
                <a:cs typeface="Times New Roman" panose="02020603050405020304" pitchFamily="18" charset="0"/>
              </a:endParaRPr>
            </a:p>
            <a:p>
              <a:pPr eaLnBrk="1" hangingPunct="1">
                <a:buNone/>
              </a:pPr>
              <a:r>
                <a:rPr lang="zh-CN" altLang="en-US" sz="2000" b="1">
                  <a:latin typeface="Times New Roman" panose="02020603050405020304" pitchFamily="18" charset="0"/>
                  <a:ea typeface="楷体" panose="02010609060101010101" pitchFamily="49" charset="-122"/>
                </a:rPr>
                <a:t>非终结符   </a:t>
              </a:r>
              <a:r>
                <a:rPr lang="en-US" altLang="zh-CN" sz="2000" b="1" i="1">
                  <a:latin typeface="Times New Roman" panose="02020603050405020304" pitchFamily="18" charset="0"/>
                  <a:cs typeface="Times New Roman" panose="02020603050405020304" pitchFamily="18" charset="0"/>
                </a:rPr>
                <a:t>A</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B</a:t>
              </a:r>
              <a:r>
                <a:rPr lang="en-US" altLang="zh-CN" sz="2000" b="1">
                  <a:latin typeface="Times New Roman" panose="02020603050405020304" pitchFamily="18" charset="0"/>
                  <a:cs typeface="Times New Roman" panose="02020603050405020304" pitchFamily="18" charset="0"/>
                </a:rPr>
                <a:t>, C </a:t>
              </a:r>
              <a:endParaRPr lang="en-US" altLang="zh-CN" sz="2000" b="1">
                <a:latin typeface="Times New Roman" panose="02020603050405020304" pitchFamily="18" charset="0"/>
                <a:cs typeface="Times New Roman" panose="02020603050405020304" pitchFamily="18" charset="0"/>
              </a:endParaRPr>
            </a:p>
            <a:p>
              <a:pPr eaLnBrk="1" hangingPunct="1">
                <a:buNone/>
              </a:pPr>
              <a:r>
                <a:rPr lang="zh-CN" altLang="en-US" sz="2000" b="1">
                  <a:latin typeface="Times New Roman" panose="02020603050405020304" pitchFamily="18" charset="0"/>
                  <a:ea typeface="楷体" panose="02010609060101010101" pitchFamily="49" charset="-122"/>
                </a:rPr>
                <a:t>文法符号</a:t>
              </a:r>
              <a:r>
                <a:rPr lang="en-US" altLang="zh-CN" sz="2000" b="1" i="1">
                  <a:latin typeface="Times New Roman" panose="02020603050405020304" pitchFamily="18" charset="0"/>
                  <a:cs typeface="Times New Roman" panose="02020603050405020304" pitchFamily="18" charset="0"/>
                </a:rPr>
                <a:t>   X</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Y</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Z </a:t>
              </a:r>
              <a:r>
                <a:rPr lang="en-US" altLang="zh-CN" sz="2000" b="1" i="1">
                  <a:latin typeface="Times New Roman" panose="02020603050405020304" pitchFamily="18" charset="0"/>
                </a:rPr>
                <a:t>    </a:t>
              </a:r>
              <a:r>
                <a:rPr lang="zh-CN" altLang="en-US" sz="2000" b="1">
                  <a:latin typeface="Times New Roman" panose="02020603050405020304" pitchFamily="18" charset="0"/>
                  <a:ea typeface="楷体" panose="02010609060101010101" pitchFamily="49" charset="-122"/>
                </a:rPr>
                <a:t>文法符号串</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α</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β</a:t>
              </a:r>
              <a:r>
                <a:rPr lang="en-US" altLang="zh-CN" sz="2000" b="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γ</a:t>
              </a:r>
              <a:r>
                <a:rPr lang="en-US" altLang="zh-CN" sz="2000" b="1">
                  <a:latin typeface="Times New Roman" panose="02020603050405020304" pitchFamily="18" charset="0"/>
                  <a:cs typeface="Times New Roman" panose="02020603050405020304" pitchFamily="18" charset="0"/>
                </a:rPr>
                <a:t> </a:t>
              </a:r>
              <a:endParaRPr lang="zh-CN" altLang="en-US" sz="2000" b="1">
                <a:latin typeface="楷体_GB2312"/>
              </a:endParaRPr>
            </a:p>
          </p:txBody>
        </p:sp>
        <p:cxnSp>
          <p:nvCxnSpPr>
            <p:cNvPr id="7" name="直接连接符 6"/>
            <p:cNvCxnSpPr/>
            <p:nvPr>
              <p:custDataLst>
                <p:tags r:id="rId5"/>
              </p:custDataLst>
            </p:nvPr>
          </p:nvCxnSpPr>
          <p:spPr>
            <a:xfrm rot="5400000">
              <a:off x="3388195" y="5808240"/>
              <a:ext cx="13344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custDataLst>
              <p:tags r:id="rId6"/>
            </p:custDataLst>
          </p:nvPr>
        </p:nvSpPr>
        <p:spPr>
          <a:xfrm>
            <a:off x="4423703" y="2130699"/>
            <a:ext cx="946785" cy="398780"/>
          </a:xfrm>
          <a:prstGeom prst="rect">
            <a:avLst/>
          </a:prstGeom>
        </p:spPr>
        <p:txBody>
          <a:bodyPr wrap="none">
            <a:spAutoFit/>
          </a:bodyPr>
          <a:p>
            <a:pPr lvl="0">
              <a:spcBef>
                <a:spcPct val="30000"/>
              </a:spcBef>
            </a:pPr>
            <a:r>
              <a:rPr lang="zh-CN" altLang="en-US" sz="2000" b="1" dirty="0">
                <a:latin typeface="华文楷体" panose="02010600040101010101" pitchFamily="2" charset="-122"/>
                <a:ea typeface="华文楷体" panose="02010600040101010101" pitchFamily="2" charset="-122"/>
              </a:rPr>
              <a:t>约定：</a:t>
            </a:r>
            <a:endParaRPr lang="zh-CN" altLang="en-US" sz="2000" b="1"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custDataLst>
              <p:tags r:id="rId7"/>
            </p:custDataLst>
          </p:nvPr>
        </p:nvPicPr>
        <p:blipFill>
          <a:blip r:embed="rId8"/>
          <a:stretch>
            <a:fillRect/>
          </a:stretch>
        </p:blipFill>
        <p:spPr>
          <a:xfrm>
            <a:off x="6273800" y="3950970"/>
            <a:ext cx="3049270" cy="529590"/>
          </a:xfrm>
          <a:prstGeom prst="rect">
            <a:avLst/>
          </a:prstGeom>
        </p:spPr>
      </p:pic>
      <p:sp>
        <p:nvSpPr>
          <p:cNvPr id="11" name="文本框 10"/>
          <p:cNvSpPr txBox="1"/>
          <p:nvPr/>
        </p:nvSpPr>
        <p:spPr>
          <a:xfrm>
            <a:off x="687070" y="3896995"/>
            <a:ext cx="6096000" cy="583565"/>
          </a:xfrm>
          <a:prstGeom prst="rect">
            <a:avLst/>
          </a:prstGeom>
          <a:noFill/>
        </p:spPr>
        <p:txBody>
          <a:bodyPr wrap="square" rtlCol="0" anchor="t">
            <a:spAutoFit/>
          </a:bodyPr>
          <a:p>
            <a:r>
              <a:rPr lang="zh-CN" altLang="en-US" sz="1600">
                <a:sym typeface="+mn-ea"/>
              </a:rPr>
              <a:t>书写注意：未用尖括号括起来部分表示语言的基本符号</a:t>
            </a:r>
            <a:endParaRPr lang="zh-CN" altLang="en-US" sz="1600"/>
          </a:p>
          <a:p>
            <a:r>
              <a:rPr lang="en-US" altLang="zh-CN" sz="1600">
                <a:sym typeface="+mn-ea"/>
              </a:rPr>
              <a:t>                  </a:t>
            </a:r>
            <a:r>
              <a:rPr lang="zh-CN" altLang="en-US" sz="1600">
                <a:sym typeface="+mn-ea"/>
              </a:rPr>
              <a:t>尖括号括起来部分称为语法成分</a:t>
            </a:r>
            <a:endParaRPr lang="zh-CN" altLang="en-US" sz="1600">
              <a:sym typeface="+mn-ea"/>
            </a:endParaRPr>
          </a:p>
        </p:txBody>
      </p:sp>
      <p:sp>
        <p:nvSpPr>
          <p:cNvPr id="12" name="矩形 11"/>
          <p:cNvSpPr/>
          <p:nvPr>
            <p:custDataLst>
              <p:tags r:id="rId9"/>
            </p:custDataLst>
          </p:nvPr>
        </p:nvSpPr>
        <p:spPr>
          <a:xfrm>
            <a:off x="687363" y="4531634"/>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2.3.</a:t>
            </a:r>
            <a:r>
              <a:rPr lang="zh-CN" altLang="en-US" sz="2000" b="1" dirty="0">
                <a:latin typeface="华文楷体" panose="02010600040101010101" pitchFamily="2" charset="-122"/>
                <a:ea typeface="华文楷体" panose="02010600040101010101" pitchFamily="2" charset="-122"/>
              </a:rPr>
              <a:t>语言的</a:t>
            </a:r>
            <a:r>
              <a:rPr lang="zh-CN" altLang="en-US" sz="2000" b="1" dirty="0">
                <a:latin typeface="华文楷体" panose="02010600040101010101" pitchFamily="2" charset="-122"/>
                <a:ea typeface="华文楷体" panose="02010600040101010101" pitchFamily="2" charset="-122"/>
              </a:rPr>
              <a:t>定义</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6783070" y="4980940"/>
            <a:ext cx="4741545" cy="1198880"/>
          </a:xfrm>
          <a:prstGeom prst="rect">
            <a:avLst/>
          </a:prstGeom>
          <a:noFill/>
        </p:spPr>
        <p:txBody>
          <a:bodyPr wrap="square" rtlCol="0" anchor="t">
            <a:spAutoFit/>
          </a:bodyPr>
          <a:p>
            <a:r>
              <a:rPr lang="zh-CN" altLang="en-US"/>
              <a:t>有了文法（语言规则），如何判定某一词串是否是该语言的句子？</a:t>
            </a:r>
            <a:endParaRPr lang="zh-CN" altLang="en-US"/>
          </a:p>
          <a:p>
            <a:r>
              <a:rPr lang="zh-CN" altLang="en-US"/>
              <a:t>句子的推导</a:t>
            </a:r>
            <a:r>
              <a:rPr lang="en-US" altLang="zh-CN"/>
              <a:t> </a:t>
            </a:r>
            <a:r>
              <a:rPr lang="zh-CN" altLang="en-US"/>
              <a:t>-从生成语言的角度</a:t>
            </a:r>
            <a:endParaRPr lang="zh-CN" altLang="en-US"/>
          </a:p>
          <a:p>
            <a:r>
              <a:rPr lang="zh-CN" altLang="en-US"/>
              <a:t>句子的归约</a:t>
            </a:r>
            <a:r>
              <a:rPr lang="en-US" altLang="zh-CN"/>
              <a:t> </a:t>
            </a:r>
            <a:r>
              <a:rPr lang="zh-CN" altLang="en-US"/>
              <a:t>-从识别语言的角度</a:t>
            </a:r>
            <a:endParaRPr lang="zh-CN" altLang="en-US"/>
          </a:p>
        </p:txBody>
      </p:sp>
      <p:sp>
        <p:nvSpPr>
          <p:cNvPr id="14" name="文本框 13"/>
          <p:cNvSpPr txBox="1"/>
          <p:nvPr/>
        </p:nvSpPr>
        <p:spPr>
          <a:xfrm>
            <a:off x="687070" y="4980940"/>
            <a:ext cx="5621655" cy="1169670"/>
          </a:xfrm>
          <a:prstGeom prst="rect">
            <a:avLst/>
          </a:prstGeom>
          <a:noFill/>
        </p:spPr>
        <p:txBody>
          <a:bodyPr wrap="square" rtlCol="0" anchor="t">
            <a:noAutofit/>
          </a:bodyPr>
          <a:p>
            <a:pPr indent="0" eaLnBrk="1" hangingPunct="1">
              <a:buClrTx/>
              <a:buSzPct val="100000"/>
              <a:buNone/>
            </a:pPr>
            <a:r>
              <a:rPr lang="zh-CN" altLang="en-US" sz="2000" b="1">
                <a:latin typeface="华文楷体" panose="02010600040101010101" pitchFamily="2" charset="-122"/>
                <a:ea typeface="华文楷体" panose="02010600040101010101" pitchFamily="2" charset="-122"/>
                <a:sym typeface="+mn-ea"/>
              </a:rPr>
              <a:t>由文法</a:t>
            </a:r>
            <a:r>
              <a:rPr lang="en-US" altLang="zh-CN" sz="2000" b="1" i="1">
                <a:latin typeface="Times New Roman" panose="02020603050405020304" pitchFamily="18" charset="0"/>
                <a:ea typeface="华文楷体" panose="02010600040101010101" pitchFamily="2" charset="-122"/>
                <a:sym typeface="+mn-ea"/>
              </a:rPr>
              <a:t>G</a:t>
            </a:r>
            <a:r>
              <a:rPr lang="zh-CN" altLang="en-US" sz="2000" b="1">
                <a:latin typeface="华文楷体" panose="02010600040101010101" pitchFamily="2" charset="-122"/>
                <a:ea typeface="华文楷体" panose="02010600040101010101" pitchFamily="2" charset="-122"/>
                <a:sym typeface="+mn-ea"/>
              </a:rPr>
              <a:t>的开始符号</a:t>
            </a:r>
            <a:r>
              <a:rPr lang="en-US" altLang="zh-CN" sz="2000" b="1" i="1">
                <a:latin typeface="Times New Roman" panose="02020603050405020304" pitchFamily="18" charset="0"/>
                <a:ea typeface="华文楷体" panose="02010600040101010101" pitchFamily="2" charset="-122"/>
                <a:sym typeface="+mn-ea"/>
              </a:rPr>
              <a:t>S</a:t>
            </a:r>
            <a:r>
              <a:rPr lang="zh-CN" altLang="en-US" sz="2000" b="1">
                <a:latin typeface="华文楷体" panose="02010600040101010101" pitchFamily="2" charset="-122"/>
                <a:ea typeface="华文楷体" panose="02010600040101010101" pitchFamily="2" charset="-122"/>
                <a:sym typeface="+mn-ea"/>
              </a:rPr>
              <a:t>推导出的所有句子构成的集合称为</a:t>
            </a:r>
            <a:r>
              <a:rPr lang="zh-CN" altLang="en-US" sz="2000" b="1">
                <a:solidFill>
                  <a:srgbClr val="FF0000"/>
                </a:solidFill>
                <a:latin typeface="华文楷体" panose="02010600040101010101" pitchFamily="2" charset="-122"/>
                <a:ea typeface="华文楷体" panose="02010600040101010101" pitchFamily="2" charset="-122"/>
                <a:sym typeface="+mn-ea"/>
              </a:rPr>
              <a:t>文法</a:t>
            </a:r>
            <a:r>
              <a:rPr lang="en-US" altLang="zh-CN" sz="2000" b="1" i="1">
                <a:solidFill>
                  <a:srgbClr val="FF0000"/>
                </a:solidFill>
                <a:latin typeface="Times New Roman" panose="02020603050405020304" pitchFamily="18" charset="0"/>
                <a:ea typeface="华文楷体" panose="02010600040101010101" pitchFamily="2" charset="-122"/>
                <a:sym typeface="+mn-ea"/>
              </a:rPr>
              <a:t>G</a:t>
            </a:r>
            <a:r>
              <a:rPr lang="zh-CN" altLang="en-US" sz="2000" b="1">
                <a:solidFill>
                  <a:srgbClr val="FF0000"/>
                </a:solidFill>
                <a:latin typeface="华文楷体" panose="02010600040101010101" pitchFamily="2" charset="-122"/>
                <a:ea typeface="华文楷体" panose="02010600040101010101" pitchFamily="2" charset="-122"/>
                <a:sym typeface="+mn-ea"/>
              </a:rPr>
              <a:t>生成的语言</a:t>
            </a:r>
            <a:r>
              <a:rPr lang="zh-CN" altLang="en-US" sz="2000" b="1">
                <a:latin typeface="华文楷体" panose="02010600040101010101" pitchFamily="2" charset="-122"/>
                <a:ea typeface="华文楷体" panose="02010600040101010101" pitchFamily="2" charset="-122"/>
                <a:sym typeface="+mn-ea"/>
              </a:rPr>
              <a:t>，记为</a:t>
            </a:r>
            <a:r>
              <a:rPr lang="en-US" altLang="zh-CN" sz="2000" b="1" i="1">
                <a:latin typeface="Times New Roman" panose="02020603050405020304" pitchFamily="18" charset="0"/>
                <a:ea typeface="华文楷体" panose="02010600040101010101" pitchFamily="2" charset="-122"/>
                <a:sym typeface="+mn-ea"/>
              </a:rPr>
              <a:t>L</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G </a:t>
            </a:r>
            <a:r>
              <a:rPr lang="en-US" altLang="zh-CN" sz="2000" b="1">
                <a:latin typeface="Times New Roman" panose="02020603050405020304" pitchFamily="18" charset="0"/>
                <a:ea typeface="华文楷体" panose="02010600040101010101" pitchFamily="2" charset="-122"/>
                <a:sym typeface="+mn-ea"/>
              </a:rPr>
              <a:t>)</a:t>
            </a:r>
            <a:r>
              <a:rPr lang="zh-CN" altLang="en-US" sz="2000" b="1">
                <a:latin typeface="华文楷体" panose="02010600040101010101" pitchFamily="2" charset="-122"/>
                <a:ea typeface="华文楷体" panose="02010600040101010101" pitchFamily="2" charset="-122"/>
                <a:sym typeface="+mn-ea"/>
              </a:rPr>
              <a:t>。即</a:t>
            </a:r>
            <a:endParaRPr lang="zh-CN" altLang="en-US" sz="2000" b="1">
              <a:latin typeface="华文楷体" panose="02010600040101010101" pitchFamily="2" charset="-122"/>
              <a:ea typeface="华文楷体" panose="02010600040101010101" pitchFamily="2" charset="-122"/>
              <a:sym typeface="+mn-ea"/>
            </a:endParaRPr>
          </a:p>
          <a:p>
            <a:pPr indent="0" eaLnBrk="1" hangingPunct="1">
              <a:buClrTx/>
              <a:buSzPct val="100000"/>
              <a:buNone/>
            </a:pPr>
            <a:r>
              <a:rPr lang="en-US" altLang="zh-CN" sz="2000" b="1" i="1">
                <a:latin typeface="Times New Roman" panose="02020603050405020304" pitchFamily="18" charset="0"/>
                <a:ea typeface="华文楷体" panose="02010600040101010101" pitchFamily="2" charset="-122"/>
                <a:sym typeface="+mn-ea"/>
              </a:rPr>
              <a:t>L</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G </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w | S </a:t>
            </a:r>
            <a:r>
              <a:rPr lang="en-US" altLang="zh-CN" sz="2000" b="1">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baseline="30000">
                <a:latin typeface="Times New Roman" panose="02020603050405020304" pitchFamily="18" charset="0"/>
                <a:ea typeface="华文楷体" panose="02010600040101010101" pitchFamily="2" charset="-122"/>
                <a:sym typeface="Symbol" panose="05050102010706020507" pitchFamily="18" charset="2"/>
              </a:rPr>
              <a:t>* </a:t>
            </a:r>
            <a:r>
              <a:rPr lang="en-US" altLang="zh-CN" sz="2000" b="1" i="1">
                <a:latin typeface="Times New Roman" panose="02020603050405020304" pitchFamily="18" charset="0"/>
                <a:ea typeface="华文楷体" panose="02010600040101010101" pitchFamily="2" charset="-122"/>
                <a:sym typeface="+mn-ea"/>
              </a:rPr>
              <a:t>w,</a:t>
            </a:r>
            <a:r>
              <a:rPr lang="en-US" altLang="zh-CN" sz="2000" b="1" i="1" baseline="-25000">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w</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 V</a:t>
            </a:r>
            <a:r>
              <a:rPr lang="en-US" altLang="zh-CN" sz="2000" b="1" i="1" baseline="-25000">
                <a:latin typeface="Times New Roman" panose="02020603050405020304" pitchFamily="18" charset="0"/>
                <a:ea typeface="华文楷体" panose="02010600040101010101" pitchFamily="2" charset="-122"/>
                <a:sym typeface="+mn-ea"/>
              </a:rPr>
              <a:t>T</a:t>
            </a:r>
            <a:r>
              <a:rPr lang="en-US" altLang="zh-CN" sz="2000" b="1" i="1" baseline="30000">
                <a:latin typeface="Times New Roman" panose="02020603050405020304" pitchFamily="18" charset="0"/>
                <a:ea typeface="华文楷体" panose="02010600040101010101" pitchFamily="2" charset="-122"/>
                <a:sym typeface="+mn-ea"/>
              </a:rPr>
              <a:t>* </a:t>
            </a:r>
            <a:r>
              <a:rPr lang="en-US" altLang="zh-CN" sz="2000" b="1">
                <a:latin typeface="Times New Roman" panose="02020603050405020304" pitchFamily="18" charset="0"/>
                <a:ea typeface="华文楷体" panose="02010600040101010101" pitchFamily="2" charset="-122"/>
                <a:sym typeface="+mn-ea"/>
              </a:rPr>
              <a:t>}</a:t>
            </a:r>
            <a:endParaRPr lang="en-US" altLang="zh-CN" sz="2000" b="1">
              <a:latin typeface="Times New Roman" panose="02020603050405020304" pitchFamily="18" charset="0"/>
              <a:ea typeface="华文楷体" panose="02010600040101010101" pitchFamily="2" charset="-122"/>
              <a:sym typeface="+mn-ea"/>
            </a:endParaRPr>
          </a:p>
        </p:txBody>
      </p:sp>
      <p:sp>
        <p:nvSpPr>
          <p:cNvPr id="15" name="矩形 14"/>
          <p:cNvSpPr/>
          <p:nvPr>
            <p:custDataLst>
              <p:tags r:id="rId10"/>
            </p:custDataLst>
          </p:nvPr>
        </p:nvSpPr>
        <p:spPr>
          <a:xfrm>
            <a:off x="687070" y="5967730"/>
            <a:ext cx="10113645" cy="398780"/>
          </a:xfrm>
          <a:prstGeom prst="rect">
            <a:avLst/>
          </a:prstGeom>
        </p:spPr>
        <p:txBody>
          <a:bodyPr wrap="square">
            <a:spAutoFit/>
          </a:bodyPr>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语言上的运算</a:t>
            </a:r>
            <a:r>
              <a:rPr lang="zh-CN" altLang="en-US" sz="2000" b="1" dirty="0">
                <a:latin typeface="华文楷体" panose="02010600040101010101" pitchFamily="2" charset="-122"/>
                <a:ea typeface="华文楷体" panose="02010600040101010101" pitchFamily="2" charset="-122"/>
              </a:rPr>
              <a:t>：并、连接、幂、</a:t>
            </a:r>
            <a:r>
              <a:rPr lang="zh-CN" altLang="en-US" sz="2000" b="1" dirty="0">
                <a:latin typeface="华文楷体" panose="02010600040101010101" pitchFamily="2" charset="-122"/>
                <a:ea typeface="华文楷体" panose="02010600040101010101" pitchFamily="2" charset="-122"/>
              </a:rPr>
              <a:t>克林闭包、</a:t>
            </a:r>
            <a:r>
              <a:rPr lang="zh-CN" altLang="en-US" sz="2000" b="1" dirty="0">
                <a:latin typeface="华文楷体" panose="02010600040101010101" pitchFamily="2" charset="-122"/>
                <a:ea typeface="华文楷体" panose="02010600040101010101" pitchFamily="2" charset="-122"/>
              </a:rPr>
              <a:t>正闭包</a:t>
            </a:r>
            <a:endParaRPr lang="zh-CN" altLang="en-US" sz="2000" b="1" dirty="0">
              <a:latin typeface="华文楷体" panose="02010600040101010101" pitchFamily="2" charset="-122"/>
              <a:ea typeface="华文楷体" panose="02010600040101010101" pitchFamily="2" charset="-122"/>
            </a:endParaRPr>
          </a:p>
        </p:txBody>
      </p:sp>
      <p:sp>
        <p:nvSpPr>
          <p:cNvPr id="16" name="文本框 15"/>
          <p:cNvSpPr txBox="1"/>
          <p:nvPr>
            <p:custDataLst>
              <p:tags r:id="rId11"/>
            </p:custDataLst>
          </p:nvPr>
        </p:nvSpPr>
        <p:spPr>
          <a:xfrm>
            <a:off x="687070" y="6322695"/>
            <a:ext cx="6432550"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其他概念：句子、句型；</a:t>
            </a:r>
            <a:r>
              <a:rPr lang="zh-CN" altLang="en-US" sz="2000" b="1" dirty="0">
                <a:solidFill>
                  <a:srgbClr val="FF0000"/>
                </a:solidFill>
                <a:latin typeface="华文楷体" panose="02010600040101010101" pitchFamily="2" charset="-122"/>
                <a:ea typeface="华文楷体" panose="02010600040101010101" pitchFamily="2" charset="-122"/>
              </a:rPr>
              <a:t>句子是不包含非终结符的句型</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7" name="文本框 16"/>
          <p:cNvSpPr txBox="1"/>
          <p:nvPr/>
        </p:nvSpPr>
        <p:spPr>
          <a:xfrm>
            <a:off x="2968625" y="102235"/>
            <a:ext cx="3629660" cy="521970"/>
          </a:xfrm>
          <a:prstGeom prst="rect">
            <a:avLst/>
          </a:prstGeom>
          <a:noFill/>
        </p:spPr>
        <p:txBody>
          <a:bodyPr wrap="square" rtlCol="0" anchor="t">
            <a:spAutoFit/>
          </a:bodyPr>
          <a:p>
            <a:r>
              <a:rPr lang="zh-CN" altLang="en-US" sz="1400"/>
              <a:t>文法：G：S→xSx | y所识别的语言是(</a:t>
            </a:r>
            <a:r>
              <a:rPr lang="en-US" altLang="zh-CN" sz="1400">
                <a:solidFill>
                  <a:srgbClr val="FF0000"/>
                </a:solidFill>
              </a:rPr>
              <a:t>D</a:t>
            </a:r>
            <a:r>
              <a:rPr lang="zh-CN" altLang="en-US" sz="1400"/>
              <a:t> )。</a:t>
            </a:r>
            <a:endParaRPr lang="zh-CN" altLang="en-US" sz="1400"/>
          </a:p>
          <a:p>
            <a:r>
              <a:rPr lang="zh-CN" altLang="en-US" sz="1400"/>
              <a:t>A.xyx B.(xyx)* C.x*yx* D.x^nyx^n(n&gt;=0)</a:t>
            </a:r>
            <a:endParaRPr lang="zh-CN" altLang="en-US" sz="1400"/>
          </a:p>
        </p:txBody>
      </p:sp>
      <p:sp>
        <p:nvSpPr>
          <p:cNvPr id="18" name="文本框 17"/>
          <p:cNvSpPr txBox="1"/>
          <p:nvPr/>
        </p:nvSpPr>
        <p:spPr>
          <a:xfrm>
            <a:off x="8359775" y="102235"/>
            <a:ext cx="3592830" cy="521970"/>
          </a:xfrm>
          <a:prstGeom prst="rect">
            <a:avLst/>
          </a:prstGeom>
          <a:noFill/>
        </p:spPr>
        <p:txBody>
          <a:bodyPr wrap="square" rtlCol="0" anchor="t">
            <a:spAutoFit/>
          </a:bodyPr>
          <a:p>
            <a:pPr algn="l">
              <a:buClrTx/>
              <a:buSzTx/>
              <a:buFontTx/>
            </a:pPr>
            <a:r>
              <a:rPr lang="zh-CN" altLang="en-US" sz="1400"/>
              <a:t>文法G产生的(</a:t>
            </a:r>
            <a:r>
              <a:rPr lang="en-US" altLang="zh-CN" sz="1400">
                <a:solidFill>
                  <a:srgbClr val="FF0000"/>
                </a:solidFill>
              </a:rPr>
              <a:t>D</a:t>
            </a:r>
            <a:r>
              <a:rPr lang="zh-CN" altLang="en-US" sz="1400"/>
              <a:t>)的全体是该文法描述的语言。</a:t>
            </a:r>
            <a:endParaRPr lang="zh-CN" altLang="en-US" sz="1400"/>
          </a:p>
          <a:p>
            <a:pPr algn="l">
              <a:buClrTx/>
              <a:buSzTx/>
              <a:buFontTx/>
            </a:pPr>
            <a:r>
              <a:rPr lang="zh-CN" altLang="en-US" sz="1400"/>
              <a:t>A.句型B.终结符集C.非终结符集D.句子</a:t>
            </a:r>
            <a:endParaRPr lang="zh-CN" altLang="en-US" sz="1400"/>
          </a:p>
        </p:txBody>
      </p:sp>
      <p:sp>
        <p:nvSpPr>
          <p:cNvPr id="20" name="文本框 19"/>
          <p:cNvSpPr txBox="1"/>
          <p:nvPr>
            <p:custDataLst>
              <p:tags r:id="rId12"/>
            </p:custDataLst>
          </p:nvPr>
        </p:nvSpPr>
        <p:spPr>
          <a:xfrm>
            <a:off x="9397365" y="2130425"/>
            <a:ext cx="2794635" cy="1158240"/>
          </a:xfrm>
          <a:prstGeom prst="rect">
            <a:avLst/>
          </a:prstGeom>
          <a:noFill/>
        </p:spPr>
        <p:txBody>
          <a:bodyPr wrap="square" rtlCol="0" anchor="t">
            <a:noAutofit/>
          </a:bodyPr>
          <a:p>
            <a:pPr algn="l">
              <a:buClrTx/>
              <a:buSzTx/>
              <a:buFontTx/>
            </a:pPr>
            <a:r>
              <a:rPr sz="1400"/>
              <a:t>一个上下文无关文法G包括四个组成部分，它们是一组非终结符号，一组终结符号，一个开始符号，以及一组(</a:t>
            </a:r>
            <a:r>
              <a:rPr lang="en-US" sz="1400">
                <a:solidFill>
                  <a:srgbClr val="FF0000"/>
                </a:solidFill>
              </a:rPr>
              <a:t>B</a:t>
            </a:r>
            <a:r>
              <a:rPr sz="1400"/>
              <a:t>)。</a:t>
            </a:r>
            <a:endParaRPr sz="1400"/>
          </a:p>
          <a:p>
            <a:pPr algn="l">
              <a:buClrTx/>
              <a:buSzTx/>
              <a:buFontTx/>
            </a:pPr>
            <a:r>
              <a:rPr sz="1400"/>
              <a:t>A.句子 B.产生式 C.单词 D.句型</a:t>
            </a:r>
            <a:endParaRPr sz="1400"/>
          </a:p>
        </p:txBody>
      </p:sp>
      <p:sp>
        <p:nvSpPr>
          <p:cNvPr id="22" name="文本框 21"/>
          <p:cNvSpPr txBox="1"/>
          <p:nvPr>
            <p:custDataLst>
              <p:tags r:id="rId13"/>
            </p:custDataLst>
          </p:nvPr>
        </p:nvSpPr>
        <p:spPr>
          <a:xfrm>
            <a:off x="8009255" y="777875"/>
            <a:ext cx="3943350" cy="737235"/>
          </a:xfrm>
          <a:prstGeom prst="rect">
            <a:avLst/>
          </a:prstGeom>
          <a:noFill/>
        </p:spPr>
        <p:txBody>
          <a:bodyPr wrap="square" rtlCol="0" anchor="t">
            <a:spAutoFit/>
          </a:bodyPr>
          <a:p>
            <a:pPr algn="l">
              <a:buClrTx/>
              <a:buSzTx/>
              <a:buFontTx/>
            </a:pPr>
            <a:r>
              <a:rPr sz="1400"/>
              <a:t>设有文法G[S]：S-&gt;S1|S0|Sa|Sc|a|b|c，下列符号串中是该文法的句子有(</a:t>
            </a:r>
            <a:r>
              <a:rPr lang="en-US" sz="1400">
                <a:solidFill>
                  <a:srgbClr val="FF0000"/>
                </a:solidFill>
              </a:rPr>
              <a:t>D</a:t>
            </a:r>
            <a:r>
              <a:rPr sz="1400"/>
              <a:t>)。</a:t>
            </a:r>
            <a:endParaRPr sz="1400"/>
          </a:p>
          <a:p>
            <a:pPr algn="l">
              <a:buClrTx/>
              <a:buSzTx/>
              <a:buFontTx/>
            </a:pPr>
            <a:r>
              <a:rPr sz="1400"/>
              <a:t>A.ab0 B.a0b01 C.a0b0a D.bc10</a:t>
            </a:r>
            <a:endParaRPr sz="1400"/>
          </a:p>
        </p:txBody>
      </p:sp>
    </p:spTree>
    <p:custDataLst>
      <p:tags r:id="rId1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矩形 1"/>
          <p:cNvSpPr/>
          <p:nvPr>
            <p:custDataLst>
              <p:tags r:id="rId1"/>
            </p:custDataLst>
          </p:nvPr>
        </p:nvSpPr>
        <p:spPr>
          <a:xfrm>
            <a:off x="687363" y="225699"/>
            <a:ext cx="1809115" cy="398780"/>
          </a:xfrm>
          <a:prstGeom prst="rect">
            <a:avLst/>
          </a:prstGeom>
        </p:spPr>
        <p:txBody>
          <a:bodyPr wrap="none">
            <a:spAutoFit/>
          </a:bodyPr>
          <a:p>
            <a:pPr lvl="0">
              <a:spcBef>
                <a:spcPct val="30000"/>
              </a:spcBef>
            </a:pPr>
            <a:r>
              <a:rPr lang="en-US" altLang="zh-CN" sz="2000" b="1" dirty="0">
                <a:latin typeface="华文楷体" panose="02010600040101010101" pitchFamily="2" charset="-122"/>
                <a:ea typeface="华文楷体" panose="02010600040101010101" pitchFamily="2" charset="-122"/>
              </a:rPr>
              <a:t>2.4.</a:t>
            </a:r>
            <a:r>
              <a:rPr lang="zh-CN" altLang="en-US" sz="2000" b="1" dirty="0">
                <a:latin typeface="华文楷体" panose="02010600040101010101" pitchFamily="2" charset="-122"/>
                <a:ea typeface="华文楷体" panose="02010600040101010101" pitchFamily="2" charset="-122"/>
              </a:rPr>
              <a:t>文法的</a:t>
            </a:r>
            <a:r>
              <a:rPr lang="zh-CN" altLang="en-US" sz="2000" b="1" dirty="0">
                <a:latin typeface="华文楷体" panose="02010600040101010101" pitchFamily="2" charset="-122"/>
                <a:ea typeface="华文楷体" panose="02010600040101010101" pitchFamily="2" charset="-122"/>
              </a:rPr>
              <a:t>分类</a:t>
            </a:r>
            <a:endParaRPr lang="zh-CN" altLang="en-US" sz="2000" b="1" dirty="0">
              <a:latin typeface="华文楷体" panose="02010600040101010101" pitchFamily="2" charset="-122"/>
              <a:ea typeface="华文楷体" panose="02010600040101010101" pitchFamily="2" charset="-122"/>
            </a:endParaRPr>
          </a:p>
        </p:txBody>
      </p:sp>
      <p:sp>
        <p:nvSpPr>
          <p:cNvPr id="3" name="矩形 2"/>
          <p:cNvSpPr/>
          <p:nvPr>
            <p:custDataLst>
              <p:tags r:id="rId2"/>
            </p:custDataLst>
          </p:nvPr>
        </p:nvSpPr>
        <p:spPr>
          <a:xfrm>
            <a:off x="687070" y="624205"/>
            <a:ext cx="10113645" cy="2799715"/>
          </a:xfrm>
          <a:prstGeom prst="rect">
            <a:avLst/>
          </a:prstGeom>
        </p:spPr>
        <p:txBody>
          <a:bodyPr wrap="square">
            <a:spAutoFit/>
          </a:bodyPr>
          <a:p>
            <a:pPr lvl="0" algn="l">
              <a:spcBef>
                <a:spcPct val="30000"/>
              </a:spcBef>
            </a:pPr>
            <a:r>
              <a:rPr lang="en-US" sz="2000" b="1" dirty="0">
                <a:latin typeface="华文楷体" panose="02010600040101010101" pitchFamily="2" charset="-122"/>
                <a:ea typeface="华文楷体" panose="02010600040101010101" pitchFamily="2" charset="-122"/>
                <a:sym typeface="+mn-ea"/>
              </a:rPr>
              <a:t>Chomsky 文法分类体系-------</a:t>
            </a:r>
            <a:r>
              <a:rPr lang="zh-CN" altLang="en-US" sz="2000" b="1">
                <a:solidFill>
                  <a:srgbClr val="FF0000"/>
                </a:solidFill>
                <a:latin typeface="Times New Roman" panose="02020603050405020304" pitchFamily="18" charset="0"/>
                <a:ea typeface="华文楷体" panose="02010600040101010101" pitchFamily="2" charset="-122"/>
                <a:sym typeface="+mn-ea"/>
              </a:rPr>
              <a:t>逐级限制、逐级包含</a:t>
            </a:r>
            <a:endParaRPr 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en-US" sz="2000" b="1" dirty="0">
                <a:latin typeface="华文楷体" panose="02010600040101010101" pitchFamily="2" charset="-122"/>
                <a:ea typeface="华文楷体" panose="02010600040101010101" pitchFamily="2" charset="-122"/>
                <a:sym typeface="+mn-ea"/>
              </a:rPr>
              <a:t>0</a:t>
            </a:r>
            <a:r>
              <a:rPr lang="zh-CN" altLang="en-US" sz="2000" b="1" dirty="0">
                <a:latin typeface="华文楷体" panose="02010600040101010101" pitchFamily="2" charset="-122"/>
                <a:ea typeface="华文楷体" panose="02010600040101010101" pitchFamily="2" charset="-122"/>
                <a:sym typeface="+mn-ea"/>
              </a:rPr>
              <a:t>型文法：无限制文法 /短语结构文法：</a:t>
            </a:r>
            <a:r>
              <a:rPr lang="en-US" altLang="zh-CN" sz="2000" b="1" i="1" noProof="0" dirty="0">
                <a:latin typeface="Times New Roman" panose="02020603050405020304" pitchFamily="18" charset="0"/>
                <a:ea typeface="楷体_GB2312"/>
                <a:cs typeface="Times New Roman" panose="02020603050405020304" pitchFamily="18" charset="0"/>
                <a:sym typeface="+mn-ea"/>
              </a:rPr>
              <a:t>α → β</a:t>
            </a:r>
            <a:r>
              <a:rPr lang="zh-CN" altLang="en-US" sz="2000" b="1" i="1" noProof="0" dirty="0">
                <a:latin typeface="Times New Roman" panose="02020603050405020304" pitchFamily="18" charset="0"/>
                <a:ea typeface="楷体_GB2312"/>
                <a:cs typeface="Times New Roman" panose="02020603050405020304" pitchFamily="18" charset="0"/>
                <a:sym typeface="+mn-ea"/>
              </a:rPr>
              <a:t>，</a:t>
            </a:r>
            <a:r>
              <a:rPr lang="en-US" altLang="zh-CN" sz="2000" b="1" i="1">
                <a:latin typeface="Times New Roman" panose="02020603050405020304" pitchFamily="18" charset="0"/>
                <a:ea typeface="华文楷体" panose="02010600040101010101" pitchFamily="2" charset="-122"/>
                <a:sym typeface="+mn-ea"/>
              </a:rPr>
              <a:t>α</a:t>
            </a:r>
            <a:r>
              <a:rPr lang="zh-CN" altLang="en-US" sz="2000" b="1">
                <a:latin typeface="Times New Roman" panose="02020603050405020304" pitchFamily="18" charset="0"/>
                <a:ea typeface="华文楷体" panose="02010600040101010101" pitchFamily="2" charset="-122"/>
                <a:sym typeface="+mn-ea"/>
              </a:rPr>
              <a:t>中至少包含</a:t>
            </a:r>
            <a:r>
              <a:rPr lang="en-US" altLang="zh-CN" sz="2000" b="1">
                <a:latin typeface="Times New Roman" panose="02020603050405020304" pitchFamily="18" charset="0"/>
                <a:ea typeface="华文楷体" panose="02010600040101010101" pitchFamily="2" charset="-122"/>
                <a:sym typeface="+mn-ea"/>
              </a:rPr>
              <a:t>1</a:t>
            </a:r>
            <a:r>
              <a:rPr lang="zh-CN" altLang="en-US" sz="2000" b="1">
                <a:latin typeface="Times New Roman" panose="02020603050405020304" pitchFamily="18" charset="0"/>
                <a:ea typeface="华文楷体" panose="02010600040101010101" pitchFamily="2" charset="-122"/>
                <a:sym typeface="+mn-ea"/>
              </a:rPr>
              <a:t>个非终结符</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en-US" altLang="zh-CN" sz="2000" b="1" dirty="0">
                <a:latin typeface="华文楷体" panose="02010600040101010101" pitchFamily="2" charset="-122"/>
                <a:ea typeface="华文楷体" panose="02010600040101010101" pitchFamily="2" charset="-122"/>
                <a:sym typeface="+mn-ea"/>
              </a:rPr>
              <a:t>1</a:t>
            </a:r>
            <a:r>
              <a:rPr lang="zh-CN" altLang="en-US" sz="2000" b="1" dirty="0">
                <a:latin typeface="华文楷体" panose="02010600040101010101" pitchFamily="2" charset="-122"/>
                <a:ea typeface="华文楷体" panose="02010600040101010101" pitchFamily="2" charset="-122"/>
                <a:sym typeface="+mn-ea"/>
              </a:rPr>
              <a:t>型文法：上下文有关文法（</a:t>
            </a:r>
            <a:r>
              <a:rPr lang="en-US" altLang="zh-CN" sz="2000" b="1" dirty="0">
                <a:solidFill>
                  <a:srgbClr val="FF0000"/>
                </a:solidFill>
                <a:latin typeface="华文楷体" panose="02010600040101010101" pitchFamily="2" charset="-122"/>
                <a:ea typeface="华文楷体" panose="02010600040101010101" pitchFamily="2" charset="-122"/>
                <a:sym typeface="+mn-ea"/>
              </a:rPr>
              <a:t>CSG</a:t>
            </a:r>
            <a:r>
              <a:rPr lang="zh-CN" altLang="en-US" sz="2000" b="1" dirty="0">
                <a:latin typeface="华文楷体" panose="02010600040101010101" pitchFamily="2" charset="-122"/>
                <a:ea typeface="华文楷体" panose="02010600040101010101" pitchFamily="2" charset="-122"/>
                <a:sym typeface="+mn-ea"/>
              </a:rPr>
              <a:t>）：</a:t>
            </a:r>
            <a:r>
              <a:rPr lang="zh-CN" altLang="el-GR" sz="2000" b="1">
                <a:latin typeface="Times New Roman" panose="02020603050405020304" pitchFamily="18" charset="0"/>
                <a:ea typeface="楷体_GB2312"/>
                <a:sym typeface="+mn-ea"/>
              </a:rPr>
              <a:t>｜</a:t>
            </a:r>
            <a:r>
              <a:rPr lang="el-GR" altLang="zh-CN" sz="2000" b="1" i="1">
                <a:latin typeface="Times New Roman" panose="02020603050405020304" pitchFamily="18" charset="0"/>
                <a:ea typeface="楷体_GB2312"/>
                <a:sym typeface="+mn-ea"/>
              </a:rPr>
              <a:t>α</a:t>
            </a:r>
            <a:r>
              <a:rPr lang="zh-CN" altLang="el-GR" sz="2000" b="1">
                <a:latin typeface="Times New Roman" panose="02020603050405020304" pitchFamily="18" charset="0"/>
                <a:ea typeface="楷体_GB2312"/>
                <a:sym typeface="+mn-ea"/>
              </a:rPr>
              <a:t>｜≤｜</a:t>
            </a:r>
            <a:r>
              <a:rPr lang="el-GR" altLang="zh-CN" sz="2000" b="1" i="1">
                <a:latin typeface="Times New Roman" panose="02020603050405020304" pitchFamily="18" charset="0"/>
                <a:ea typeface="楷体_GB2312"/>
                <a:sym typeface="+mn-ea"/>
              </a:rPr>
              <a:t>β</a:t>
            </a:r>
            <a:r>
              <a:rPr lang="zh-CN" altLang="el-GR" sz="2000" b="1">
                <a:latin typeface="Times New Roman" panose="02020603050405020304" pitchFamily="18" charset="0"/>
                <a:ea typeface="楷体_GB2312"/>
                <a:sym typeface="+mn-ea"/>
              </a:rPr>
              <a:t>｜</a:t>
            </a:r>
            <a:endParaRPr lang="en-US" altLang="zh-CN" sz="2000" b="1" kern="1200">
              <a:solidFill>
                <a:schemeClr val="tx1"/>
              </a:solidFill>
              <a:latin typeface="Times New Roman" panose="02020603050405020304" pitchFamily="18" charset="0"/>
              <a:ea typeface="华文楷体" panose="02010600040101010101" pitchFamily="2" charset="-122"/>
              <a:cs typeface="+mn-cs"/>
            </a:endParaRPr>
          </a:p>
          <a:p>
            <a:pPr lvl="0" algn="l">
              <a:spcBef>
                <a:spcPct val="30000"/>
              </a:spcBef>
            </a:pPr>
            <a:r>
              <a:rPr lang="en-US" altLang="zh-CN" sz="2000" b="1" dirty="0">
                <a:latin typeface="华文楷体" panose="02010600040101010101" pitchFamily="2" charset="-122"/>
                <a:ea typeface="华文楷体" panose="02010600040101010101" pitchFamily="2" charset="-122"/>
                <a:sym typeface="+mn-ea"/>
              </a:rPr>
              <a:t>2</a:t>
            </a:r>
            <a:r>
              <a:rPr lang="zh-CN" altLang="en-US" sz="2000" b="1" dirty="0">
                <a:latin typeface="华文楷体" panose="02010600040101010101" pitchFamily="2" charset="-122"/>
                <a:ea typeface="华文楷体" panose="02010600040101010101" pitchFamily="2" charset="-122"/>
                <a:sym typeface="+mn-ea"/>
              </a:rPr>
              <a:t>型文法：上下文无关文法（</a:t>
            </a:r>
            <a:r>
              <a:rPr lang="en-US" altLang="zh-CN" sz="2000" b="1" dirty="0">
                <a:solidFill>
                  <a:srgbClr val="FF0000"/>
                </a:solidFill>
                <a:latin typeface="华文楷体" panose="02010600040101010101" pitchFamily="2" charset="-122"/>
                <a:ea typeface="华文楷体" panose="02010600040101010101" pitchFamily="2" charset="-122"/>
                <a:sym typeface="+mn-ea"/>
              </a:rPr>
              <a:t>CFG</a:t>
            </a:r>
            <a:r>
              <a:rPr lang="zh-CN" altLang="en-US" sz="2000" b="1" dirty="0">
                <a:latin typeface="华文楷体" panose="02010600040101010101" pitchFamily="2" charset="-122"/>
                <a:ea typeface="华文楷体" panose="02010600040101010101" pitchFamily="2" charset="-122"/>
                <a:sym typeface="+mn-ea"/>
              </a:rPr>
              <a:t>）：</a:t>
            </a:r>
            <a:r>
              <a:rPr lang="el-GR" altLang="zh-CN" sz="2000" b="1" i="1">
                <a:latin typeface="Times New Roman" panose="02020603050405020304" pitchFamily="18" charset="0"/>
                <a:ea typeface="华文楷体" panose="02010600040101010101" pitchFamily="2" charset="-122"/>
                <a:sym typeface="+mn-ea"/>
              </a:rPr>
              <a:t>α</a:t>
            </a:r>
            <a:r>
              <a:rPr lang="el-GR" altLang="zh-CN" sz="2000" b="1">
                <a:latin typeface="Times New Roman" panose="02020603050405020304" pitchFamily="18" charset="0"/>
                <a:ea typeface="华文楷体" panose="02010600040101010101" pitchFamily="2" charset="-122"/>
                <a:sym typeface="+mn-ea"/>
              </a:rPr>
              <a:t> ∈ </a:t>
            </a:r>
            <a:r>
              <a:rPr lang="en-US" altLang="zh-CN" sz="2000" b="1" i="1">
                <a:latin typeface="Times New Roman" panose="02020603050405020304" pitchFamily="18" charset="0"/>
                <a:ea typeface="华文楷体" panose="02010600040101010101" pitchFamily="2" charset="-122"/>
                <a:sym typeface="+mn-ea"/>
              </a:rPr>
              <a:t>V</a:t>
            </a:r>
            <a:r>
              <a:rPr lang="en-US" altLang="zh-CN" sz="2000" b="1" i="1" baseline="-25000">
                <a:latin typeface="Times New Roman" panose="02020603050405020304" pitchFamily="18" charset="0"/>
                <a:ea typeface="华文楷体" panose="02010600040101010101" pitchFamily="2" charset="-122"/>
                <a:sym typeface="+mn-ea"/>
              </a:rPr>
              <a:t>N</a:t>
            </a:r>
            <a:r>
              <a:rPr lang="en-US" altLang="zh-CN" sz="2000" b="1" i="1">
                <a:latin typeface="Times New Roman" panose="02020603050405020304" pitchFamily="18" charset="0"/>
                <a:ea typeface="华文楷体" panose="02010600040101010101" pitchFamily="2" charset="-122"/>
                <a:sym typeface="+mn-ea"/>
              </a:rPr>
              <a:t> </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en-US" altLang="zh-CN" sz="2000" b="1" dirty="0">
                <a:latin typeface="华文楷体" panose="02010600040101010101" pitchFamily="2" charset="-122"/>
                <a:ea typeface="华文楷体" panose="02010600040101010101" pitchFamily="2" charset="-122"/>
                <a:sym typeface="+mn-ea"/>
              </a:rPr>
              <a:t>3</a:t>
            </a:r>
            <a:r>
              <a:rPr lang="zh-CN" altLang="en-US" sz="2000" b="1" dirty="0">
                <a:latin typeface="华文楷体" panose="02010600040101010101" pitchFamily="2" charset="-122"/>
                <a:ea typeface="华文楷体" panose="02010600040101010101" pitchFamily="2" charset="-122"/>
                <a:sym typeface="+mn-ea"/>
              </a:rPr>
              <a:t>型文法：正则文法（</a:t>
            </a:r>
            <a:r>
              <a:rPr lang="en-US" altLang="zh-CN" sz="2000" b="1" dirty="0">
                <a:solidFill>
                  <a:srgbClr val="FF0000"/>
                </a:solidFill>
                <a:latin typeface="华文楷体" panose="02010600040101010101" pitchFamily="2" charset="-122"/>
                <a:ea typeface="华文楷体" panose="02010600040101010101" pitchFamily="2" charset="-122"/>
                <a:sym typeface="+mn-ea"/>
              </a:rPr>
              <a:t>RG</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a:p>
            <a:pPr marL="0" lvl="1" algn="l">
              <a:spcBef>
                <a:spcPct val="30000"/>
              </a:spcBef>
            </a:pPr>
            <a:r>
              <a:rPr lang="zh-CN" altLang="en-US" sz="2000" b="1" dirty="0">
                <a:latin typeface="华文楷体" panose="02010600040101010101" pitchFamily="2" charset="-122"/>
                <a:ea typeface="华文楷体" panose="02010600040101010101" pitchFamily="2" charset="-122"/>
                <a:sym typeface="+mn-ea"/>
              </a:rPr>
              <a:t> </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右线性文法</a:t>
            </a:r>
            <a:r>
              <a:rPr lang="en-US" altLang="zh-CN" sz="2000" b="1" dirty="0">
                <a:latin typeface="华文楷体" panose="02010600040101010101" pitchFamily="2" charset="-122"/>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zh-CN" altLang="en-US"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wB</a:t>
            </a:r>
            <a:r>
              <a:rPr lang="zh-CN" altLang="en-US" sz="2000" b="1" i="1">
                <a:latin typeface="Times New Roman" panose="02020603050405020304" pitchFamily="18" charset="0"/>
                <a:ea typeface="华文楷体" panose="02010600040101010101" pitchFamily="2" charset="-122"/>
                <a:sym typeface="+mn-ea"/>
              </a:rPr>
              <a:t> </a:t>
            </a:r>
            <a:r>
              <a:rPr lang="zh-CN" altLang="en-US" sz="2000" b="1">
                <a:latin typeface="Times New Roman" panose="02020603050405020304" pitchFamily="18" charset="0"/>
                <a:ea typeface="华文楷体" panose="02010600040101010101" pitchFamily="2" charset="-122"/>
                <a:sym typeface="+mn-ea"/>
              </a:rPr>
              <a:t>或</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zh-CN" altLang="en-US"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a:t>
            </a:r>
            <a:endParaRPr lang="en-US" altLang="zh-CN" sz="2000" b="1" i="1">
              <a:latin typeface="Times New Roman" panose="02020603050405020304" pitchFamily="18" charset="0"/>
              <a:ea typeface="华文楷体" panose="02010600040101010101" pitchFamily="2" charset="-122"/>
              <a:sym typeface="+mn-ea"/>
            </a:endParaRPr>
          </a:p>
          <a:p>
            <a:pPr marL="0" lvl="1" algn="l">
              <a:spcBef>
                <a:spcPct val="30000"/>
              </a:spcBef>
            </a:pPr>
            <a:r>
              <a:rPr lang="en-US" altLang="zh-CN" sz="2000" b="1" i="1">
                <a:latin typeface="Times New Roman" panose="02020603050405020304" pitchFamily="18" charset="0"/>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左线性文法</a:t>
            </a:r>
            <a:r>
              <a:rPr lang="en-US" altLang="zh-CN" sz="2000" b="1" i="1">
                <a:latin typeface="Times New Roman" panose="02020603050405020304" pitchFamily="18" charset="0"/>
                <a:ea typeface="华文楷体" panose="02010600040101010101" pitchFamily="2" charset="-122"/>
                <a:sym typeface="+mn-ea"/>
              </a:rPr>
              <a:t> A</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Bw</a:t>
            </a:r>
            <a:r>
              <a:rPr lang="en-US" altLang="zh-CN" sz="2000" b="1">
                <a:latin typeface="Times New Roman" panose="02020603050405020304" pitchFamily="18" charset="0"/>
                <a:ea typeface="华文楷体" panose="02010600040101010101" pitchFamily="2" charset="-122"/>
                <a:sym typeface="+mn-ea"/>
              </a:rPr>
              <a:t> </a:t>
            </a:r>
            <a:r>
              <a:rPr lang="zh-CN" altLang="en-US" sz="2000" b="1">
                <a:latin typeface="Times New Roman" panose="02020603050405020304" pitchFamily="18" charset="0"/>
                <a:ea typeface="华文楷体" panose="02010600040101010101" pitchFamily="2" charset="-122"/>
                <a:sym typeface="+mn-ea"/>
              </a:rPr>
              <a:t>或</a:t>
            </a:r>
            <a:r>
              <a:rPr lang="en-US" altLang="zh-CN" sz="2000" b="1">
                <a:latin typeface="Times New Roman" panose="02020603050405020304" pitchFamily="18" charset="0"/>
                <a:ea typeface="华文楷体" panose="02010600040101010101" pitchFamily="2" charset="-122"/>
                <a:sym typeface="+mn-ea"/>
              </a:rPr>
              <a:t> </a:t>
            </a:r>
            <a:r>
              <a:rPr lang="en-US" altLang="zh-CN" sz="2000" b="1" i="1">
                <a:latin typeface="Times New Roman" panose="02020603050405020304" pitchFamily="18" charset="0"/>
                <a:ea typeface="华文楷体" panose="02010600040101010101" pitchFamily="2" charset="-122"/>
                <a:sym typeface="+mn-ea"/>
              </a:rPr>
              <a:t>A</a:t>
            </a:r>
            <a:r>
              <a:rPr lang="en-US" altLang="zh-CN" sz="2000" b="1">
                <a:latin typeface="Times New Roman" panose="02020603050405020304" pitchFamily="18" charset="0"/>
                <a:ea typeface="华文楷体" panose="02010600040101010101" pitchFamily="2" charset="-122"/>
                <a:sym typeface="+mn-ea"/>
              </a:rPr>
              <a:t>→</a:t>
            </a:r>
            <a:r>
              <a:rPr lang="en-US" altLang="zh-CN" sz="2000" b="1" i="1">
                <a:latin typeface="Times New Roman" panose="02020603050405020304" pitchFamily="18" charset="0"/>
                <a:ea typeface="华文楷体" panose="02010600040101010101" pitchFamily="2" charset="-122"/>
                <a:sym typeface="+mn-ea"/>
              </a:rPr>
              <a:t>w</a:t>
            </a:r>
            <a:endParaRPr lang="zh-CN" altLang="en-US" sz="2000" b="1" dirty="0">
              <a:latin typeface="华文楷体" panose="02010600040101010101" pitchFamily="2" charset="-122"/>
              <a:ea typeface="华文楷体" panose="02010600040101010101" pitchFamily="2" charset="-122"/>
              <a:sym typeface="+mn-ea"/>
            </a:endParaRPr>
          </a:p>
        </p:txBody>
      </p:sp>
      <p:grpSp>
        <p:nvGrpSpPr>
          <p:cNvPr id="4" name="Group 4"/>
          <p:cNvGrpSpPr/>
          <p:nvPr/>
        </p:nvGrpSpPr>
        <p:grpSpPr>
          <a:xfrm>
            <a:off x="6896100" y="1497965"/>
            <a:ext cx="4351020" cy="1925955"/>
            <a:chOff x="1535" y="1681"/>
            <a:chExt cx="2533" cy="1706"/>
          </a:xfrm>
        </p:grpSpPr>
        <p:sp>
          <p:nvSpPr>
            <p:cNvPr id="5" name="Oval 5"/>
            <p:cNvSpPr>
              <a:spLocks noChangeArrowheads="1"/>
            </p:cNvSpPr>
            <p:nvPr>
              <p:custDataLst>
                <p:tags r:id="rId3"/>
              </p:custDataLst>
            </p:nvPr>
          </p:nvSpPr>
          <p:spPr bwMode="auto">
            <a:xfrm>
              <a:off x="1535" y="1681"/>
              <a:ext cx="2533" cy="1706"/>
            </a:xfrm>
            <a:prstGeom prst="ellipse">
              <a:avLst/>
            </a:prstGeom>
            <a:solidFill>
              <a:schemeClr val="accent2">
                <a:lumMod val="75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302" name="Oval 6"/>
            <p:cNvSpPr>
              <a:spLocks noChangeArrowheads="1"/>
            </p:cNvSpPr>
            <p:nvPr>
              <p:custDataLst>
                <p:tags r:id="rId4"/>
              </p:custDataLst>
            </p:nvPr>
          </p:nvSpPr>
          <p:spPr bwMode="auto">
            <a:xfrm>
              <a:off x="1869" y="2107"/>
              <a:ext cx="1876" cy="1280"/>
            </a:xfrm>
            <a:prstGeom prst="ellipse">
              <a:avLst/>
            </a:prstGeom>
            <a:solidFill>
              <a:schemeClr val="tx2">
                <a:lumMod val="60000"/>
                <a:lumOff val="40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Oval 7"/>
            <p:cNvSpPr>
              <a:spLocks noChangeArrowheads="1"/>
            </p:cNvSpPr>
            <p:nvPr>
              <p:custDataLst>
                <p:tags r:id="rId5"/>
              </p:custDataLst>
            </p:nvPr>
          </p:nvSpPr>
          <p:spPr bwMode="auto">
            <a:xfrm>
              <a:off x="2123" y="2535"/>
              <a:ext cx="1296" cy="852"/>
            </a:xfrm>
            <a:prstGeom prst="ellipse">
              <a:avLst/>
            </a:prstGeom>
            <a:solidFill>
              <a:schemeClr val="tx2">
                <a:lumMod val="20000"/>
                <a:lumOff val="80000"/>
              </a:schemeClr>
            </a:solidFill>
            <a:ln w="12700">
              <a:solidFill>
                <a:schemeClr val="tx1"/>
              </a:solid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5482" name="Oval 8"/>
            <p:cNvSpPr/>
            <p:nvPr>
              <p:custDataLst>
                <p:tags r:id="rId6"/>
              </p:custDataLst>
            </p:nvPr>
          </p:nvSpPr>
          <p:spPr>
            <a:xfrm>
              <a:off x="2256" y="2832"/>
              <a:ext cx="1049" cy="528"/>
            </a:xfrm>
            <a:prstGeom prst="ellipse">
              <a:avLst/>
            </a:prstGeom>
            <a:solidFill>
              <a:schemeClr val="bg1"/>
            </a:solidFill>
            <a:ln w="12700" cap="flat" cmpd="sng">
              <a:solidFill>
                <a:schemeClr val="tx1"/>
              </a:solidFill>
              <a:prstDash val="solid"/>
              <a:headEnd type="none" w="med" len="med"/>
              <a:tailEnd type="none" w="med" len="med"/>
            </a:ln>
          </p:spPr>
          <p:txBody>
            <a:bodyPr wrap="none" anchor="ctr" anchorCtr="0"/>
            <a:p>
              <a:pPr eaLnBrk="1" hangingPunct="1">
                <a:buNone/>
              </a:pPr>
              <a:endParaRPr lang="zh-CN" altLang="en-US" sz="1400" b="1">
                <a:latin typeface="Times New Roman" panose="02020603050405020304" pitchFamily="18" charset="0"/>
                <a:ea typeface="楷体" panose="02010609060101010101" pitchFamily="49" charset="-122"/>
              </a:endParaRPr>
            </a:p>
          </p:txBody>
        </p:sp>
        <p:sp>
          <p:nvSpPr>
            <p:cNvPr id="105483" name="Text Box 9"/>
            <p:cNvSpPr txBox="1"/>
            <p:nvPr>
              <p:custDataLst>
                <p:tags r:id="rId7"/>
              </p:custDataLst>
            </p:nvPr>
          </p:nvSpPr>
          <p:spPr>
            <a:xfrm>
              <a:off x="2310" y="2557"/>
              <a:ext cx="1035" cy="353"/>
            </a:xfrm>
            <a:prstGeom prst="rect">
              <a:avLst/>
            </a:prstGeom>
            <a:noFill/>
            <a:ln w="28575">
              <a:noFill/>
            </a:ln>
          </p:spPr>
          <p:txBody>
            <a:bodyPr>
              <a:spAutoFit/>
            </a:bodyPr>
            <a:p>
              <a:pPr eaLnBrk="1" hangingPunct="1">
                <a:spcBef>
                  <a:spcPct val="50000"/>
                </a:spcBef>
                <a:buNone/>
              </a:pPr>
              <a:r>
                <a:rPr lang="zh-CN" altLang="en-US" sz="2000" b="1">
                  <a:latin typeface="Times New Roman" panose="02020603050405020304" pitchFamily="18" charset="0"/>
                  <a:ea typeface="楷体" panose="02010609060101010101" pitchFamily="49" charset="-122"/>
                </a:rPr>
                <a:t>2型文法集合</a:t>
              </a:r>
              <a:endParaRPr lang="zh-CN" altLang="en-US" sz="2000" b="1">
                <a:latin typeface="Times New Roman" panose="02020603050405020304" pitchFamily="18" charset="0"/>
                <a:ea typeface="楷体" panose="02010609060101010101" pitchFamily="49" charset="-122"/>
              </a:endParaRPr>
            </a:p>
          </p:txBody>
        </p:sp>
        <p:sp>
          <p:nvSpPr>
            <p:cNvPr id="105484" name="Text Box 10"/>
            <p:cNvSpPr txBox="1"/>
            <p:nvPr>
              <p:custDataLst>
                <p:tags r:id="rId8"/>
              </p:custDataLst>
            </p:nvPr>
          </p:nvSpPr>
          <p:spPr>
            <a:xfrm>
              <a:off x="2310" y="2175"/>
              <a:ext cx="984" cy="353"/>
            </a:xfrm>
            <a:prstGeom prst="rect">
              <a:avLst/>
            </a:prstGeom>
            <a:noFill/>
            <a:ln w="28575">
              <a:noFill/>
            </a:ln>
          </p:spPr>
          <p:txBody>
            <a:bodyPr>
              <a:spAutoFit/>
            </a:bodyPr>
            <a:p>
              <a:pPr eaLnBrk="1" hangingPunct="1">
                <a:spcBef>
                  <a:spcPct val="50000"/>
                </a:spcBef>
                <a:buNone/>
              </a:pPr>
              <a:r>
                <a:rPr lang="zh-CN" altLang="en-US" sz="2000" b="1">
                  <a:solidFill>
                    <a:schemeClr val="bg1"/>
                  </a:solidFill>
                  <a:latin typeface="Times New Roman" panose="02020603050405020304" pitchFamily="18" charset="0"/>
                  <a:ea typeface="楷体" panose="02010609060101010101" pitchFamily="49" charset="-122"/>
                </a:rPr>
                <a:t>1型文法集合</a:t>
              </a:r>
              <a:endParaRPr lang="zh-CN" altLang="en-US" sz="2000" b="1">
                <a:solidFill>
                  <a:schemeClr val="bg1"/>
                </a:solidFill>
                <a:latin typeface="Times New Roman" panose="02020603050405020304" pitchFamily="18" charset="0"/>
                <a:ea typeface="楷体" panose="02010609060101010101" pitchFamily="49" charset="-122"/>
              </a:endParaRPr>
            </a:p>
          </p:txBody>
        </p:sp>
        <p:sp>
          <p:nvSpPr>
            <p:cNvPr id="51211" name="Text Box 11"/>
            <p:cNvSpPr txBox="1">
              <a:spLocks noChangeArrowheads="1"/>
            </p:cNvSpPr>
            <p:nvPr>
              <p:custDataLst>
                <p:tags r:id="rId9"/>
              </p:custDataLst>
            </p:nvPr>
          </p:nvSpPr>
          <p:spPr bwMode="auto">
            <a:xfrm>
              <a:off x="2060" y="1763"/>
              <a:ext cx="1383" cy="353"/>
            </a:xfrm>
            <a:prstGeom prst="rect">
              <a:avLst/>
            </a:prstGeom>
            <a:noFill/>
            <a:ln>
              <a:noFill/>
            </a:ln>
            <a:effectLst/>
          </p:spPr>
          <p:txBody>
            <a:bodyPr>
              <a:spAutoFit/>
            </a:bodyP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
                  <a:srgbClr val="3333CC"/>
                </a:buClr>
                <a:buSzPct val="60000"/>
                <a:buFontTx/>
                <a:buNone/>
                <a:defRPr/>
              </a:pPr>
              <a:r>
                <a:rPr kumimoji="1" lang="zh-CN" altLang="en-US" sz="2000" b="1" i="0" u="none" strike="noStrike" kern="1200" cap="none" spc="0" normalizeH="0" baseline="0" noProof="0" dirty="0">
                  <a:ln>
                    <a:noFill/>
                  </a:ln>
                  <a:solidFill>
                    <a:schemeClr val="bg1"/>
                  </a:solidFill>
                  <a:effectLst/>
                  <a:uLnTx/>
                  <a:uFillTx/>
                  <a:latin typeface="Times New Roman" panose="02020603050405020304" pitchFamily="18" charset="0"/>
                  <a:ea typeface="楷体" panose="02010609060101010101" pitchFamily="49" charset="-122"/>
                  <a:cs typeface="Times New Roman" panose="02020603050405020304" pitchFamily="18" charset="0"/>
                </a:rPr>
                <a:t>0型文法集合</a:t>
              </a:r>
              <a:endParaRPr kumimoji="0" lang="en-US" altLang="zh-CN" sz="2000" b="1" i="0" u="none" strike="noStrike" kern="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105486" name="Text Box 12"/>
            <p:cNvSpPr txBox="1"/>
            <p:nvPr>
              <p:custDataLst>
                <p:tags r:id="rId10"/>
              </p:custDataLst>
            </p:nvPr>
          </p:nvSpPr>
          <p:spPr>
            <a:xfrm>
              <a:off x="2329" y="2940"/>
              <a:ext cx="1022" cy="353"/>
            </a:xfrm>
            <a:prstGeom prst="rect">
              <a:avLst/>
            </a:prstGeom>
            <a:noFill/>
            <a:ln w="9525">
              <a:noFill/>
            </a:ln>
          </p:spPr>
          <p:txBody>
            <a:bodyPr>
              <a:spAutoFit/>
            </a:bodyPr>
            <a:p>
              <a:pPr eaLnBrk="1" hangingPunct="1">
                <a:spcBef>
                  <a:spcPct val="50000"/>
                </a:spcBef>
                <a:buNone/>
              </a:pPr>
              <a:r>
                <a:rPr lang="zh-CN" altLang="en-US" sz="2000" b="1">
                  <a:latin typeface="Times New Roman" panose="02020603050405020304" pitchFamily="18" charset="0"/>
                  <a:ea typeface="楷体" panose="02010609060101010101" pitchFamily="49" charset="-122"/>
                </a:rPr>
                <a:t>3型文法集合</a:t>
              </a:r>
              <a:endParaRPr lang="zh-CN" altLang="en-US" sz="2000" b="1">
                <a:latin typeface="Times New Roman" panose="02020603050405020304" pitchFamily="18" charset="0"/>
                <a:ea typeface="楷体" panose="02010609060101010101" pitchFamily="49" charset="-122"/>
              </a:endParaRPr>
            </a:p>
          </p:txBody>
        </p:sp>
      </p:grpSp>
      <p:sp>
        <p:nvSpPr>
          <p:cNvPr id="7" name="矩形 6"/>
          <p:cNvSpPr/>
          <p:nvPr>
            <p:custDataLst>
              <p:tags r:id="rId11"/>
            </p:custDataLst>
          </p:nvPr>
        </p:nvSpPr>
        <p:spPr>
          <a:xfrm>
            <a:off x="687363" y="3424194"/>
            <a:ext cx="2565400" cy="398780"/>
          </a:xfrm>
          <a:prstGeom prst="rect">
            <a:avLst/>
          </a:prstGeom>
        </p:spPr>
        <p:txBody>
          <a:bodyPr wrap="none">
            <a:sp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2.5.</a:t>
            </a:r>
            <a:r>
              <a:rPr lang="zh-CN" altLang="en-US" sz="2000" b="1" dirty="0">
                <a:latin typeface="华文楷体" panose="02010600040101010101" pitchFamily="2" charset="-122"/>
                <a:ea typeface="华文楷体" panose="02010600040101010101" pitchFamily="2" charset="-122"/>
              </a:rPr>
              <a:t>CFG的语法分析树</a:t>
            </a:r>
            <a:endParaRPr lang="zh-CN" altLang="en-US" sz="20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687070" y="3894455"/>
            <a:ext cx="3411220" cy="398780"/>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分析树是推导的</a:t>
            </a:r>
            <a:r>
              <a:rPr lang="zh-CN" altLang="en-US" sz="2000" b="1" dirty="0">
                <a:solidFill>
                  <a:srgbClr val="FF0000"/>
                </a:solidFill>
                <a:latin typeface="华文楷体" panose="02010600040101010101" pitchFamily="2" charset="-122"/>
                <a:ea typeface="华文楷体" panose="02010600040101010101" pitchFamily="2" charset="-122"/>
              </a:rPr>
              <a:t>图形化表示</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pic>
        <p:nvPicPr>
          <p:cNvPr id="109571" name="Picture 5"/>
          <p:cNvPicPr>
            <a:picLocks noChangeAspect="1"/>
          </p:cNvPicPr>
          <p:nvPr>
            <p:custDataLst>
              <p:tags r:id="rId12"/>
            </p:custDataLst>
          </p:nvPr>
        </p:nvPicPr>
        <p:blipFill>
          <a:blip r:embed="rId13">
            <a:lum contrast="10000"/>
          </a:blip>
          <a:stretch>
            <a:fillRect/>
          </a:stretch>
        </p:blipFill>
        <p:spPr>
          <a:xfrm>
            <a:off x="7206298" y="4635818"/>
            <a:ext cx="2286000" cy="1914525"/>
          </a:xfrm>
          <a:prstGeom prst="rect">
            <a:avLst/>
          </a:prstGeom>
          <a:noFill/>
          <a:ln w="9525">
            <a:noFill/>
          </a:ln>
        </p:spPr>
      </p:pic>
      <p:sp>
        <p:nvSpPr>
          <p:cNvPr id="10" name="文本框 9"/>
          <p:cNvSpPr txBox="1"/>
          <p:nvPr>
            <p:custDataLst>
              <p:tags r:id="rId14"/>
            </p:custDataLst>
          </p:nvPr>
        </p:nvSpPr>
        <p:spPr>
          <a:xfrm>
            <a:off x="687070" y="4243705"/>
            <a:ext cx="6402070"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概念：根节点、内部节点、叶节点、</a:t>
            </a:r>
            <a:r>
              <a:rPr lang="zh-CN" altLang="en-US" sz="2000" b="1" dirty="0">
                <a:solidFill>
                  <a:srgbClr val="FF0000"/>
                </a:solidFill>
                <a:latin typeface="华文楷体" panose="02010600040101010101" pitchFamily="2" charset="-122"/>
                <a:ea typeface="华文楷体" panose="02010600040101010101" pitchFamily="2" charset="-122"/>
              </a:rPr>
              <a:t>树的产出（边缘）</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           </a:t>
            </a:r>
            <a:r>
              <a:rPr lang="zh-CN" altLang="en-US" sz="2000" b="1" dirty="0">
                <a:solidFill>
                  <a:srgbClr val="FF0000"/>
                </a:solidFill>
                <a:latin typeface="华文楷体" panose="02010600040101010101" pitchFamily="2" charset="-122"/>
                <a:ea typeface="华文楷体" panose="02010600040101010101" pitchFamily="2" charset="-122"/>
              </a:rPr>
              <a:t>短语、直接短语</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687070" y="4828540"/>
            <a:ext cx="6052185" cy="706755"/>
          </a:xfrm>
          <a:prstGeom prst="rect">
            <a:avLst/>
          </a:prstGeom>
          <a:noFill/>
        </p:spPr>
        <p:txBody>
          <a:bodyPr wrap="square" rtlCol="0" anchor="t">
            <a:spAutoFit/>
          </a:bodyPr>
          <a:p>
            <a:r>
              <a:rPr lang="zh-CN" altLang="en-US" sz="2000" b="1" dirty="0">
                <a:latin typeface="华文楷体" panose="02010600040101010101" pitchFamily="2" charset="-122"/>
                <a:ea typeface="华文楷体" panose="02010600040101010101" pitchFamily="2" charset="-122"/>
              </a:rPr>
              <a:t>直接短语一定是某产生式的右部，但产生式的右部不一定是给定句型的直接短语</a:t>
            </a:r>
            <a:endParaRPr lang="zh-CN" altLang="en-US" sz="2000" b="1" dirty="0">
              <a:latin typeface="华文楷体" panose="02010600040101010101" pitchFamily="2" charset="-122"/>
              <a:ea typeface="华文楷体" panose="02010600040101010101" pitchFamily="2" charset="-122"/>
            </a:endParaRPr>
          </a:p>
        </p:txBody>
      </p:sp>
      <p:sp>
        <p:nvSpPr>
          <p:cNvPr id="13" name="文本框 12"/>
          <p:cNvSpPr txBox="1"/>
          <p:nvPr/>
        </p:nvSpPr>
        <p:spPr>
          <a:xfrm>
            <a:off x="687070" y="5535295"/>
            <a:ext cx="6096000" cy="1014730"/>
          </a:xfrm>
          <a:prstGeom prst="rect">
            <a:avLst/>
          </a:prstGeom>
          <a:noFill/>
        </p:spPr>
        <p:txBody>
          <a:bodyPr wrap="square" rtlCol="0" anchor="t">
            <a:spAutoFit/>
          </a:bodyPr>
          <a:p>
            <a:pPr algn="l">
              <a:buClrTx/>
              <a:buSzTx/>
              <a:buFontTx/>
            </a:pPr>
            <a:r>
              <a:rPr lang="zh-CN" altLang="en-US" sz="2000" b="1" dirty="0">
                <a:solidFill>
                  <a:srgbClr val="FF0000"/>
                </a:solidFill>
                <a:latin typeface="华文楷体" panose="02010600040101010101" pitchFamily="2" charset="-122"/>
                <a:ea typeface="华文楷体" panose="02010600040101010101" pitchFamily="2" charset="-122"/>
              </a:rPr>
              <a:t>二义性文法</a:t>
            </a:r>
            <a:r>
              <a:rPr lang="zh-CN" altLang="en-US" sz="2000" b="1" dirty="0">
                <a:latin typeface="华文楷体" panose="02010600040101010101" pitchFamily="2" charset="-122"/>
                <a:ea typeface="华文楷体" panose="02010600040101010101" pitchFamily="2" charset="-122"/>
              </a:rPr>
              <a:t>：如果一个文法可以为某个句子生成多棵分析树，则称这个文法是二义性的。不存在一个算法，判定文法是否为二义性的，但能给出一组</a:t>
            </a:r>
            <a:r>
              <a:rPr lang="zh-CN" altLang="en-US" sz="2000" b="1" dirty="0">
                <a:solidFill>
                  <a:srgbClr val="FF0000"/>
                </a:solidFill>
                <a:latin typeface="华文楷体" panose="02010600040101010101" pitchFamily="2" charset="-122"/>
                <a:ea typeface="华文楷体" panose="02010600040101010101" pitchFamily="2" charset="-122"/>
              </a:rPr>
              <a:t>充分条件</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p:txBody>
      </p:sp>
      <p:sp>
        <p:nvSpPr>
          <p:cNvPr id="20" name="文本框 19"/>
          <p:cNvSpPr txBox="1"/>
          <p:nvPr>
            <p:custDataLst>
              <p:tags r:id="rId15"/>
            </p:custDataLst>
          </p:nvPr>
        </p:nvSpPr>
        <p:spPr>
          <a:xfrm>
            <a:off x="9133840" y="3669665"/>
            <a:ext cx="2933700" cy="720725"/>
          </a:xfrm>
          <a:prstGeom prst="rect">
            <a:avLst/>
          </a:prstGeom>
          <a:noFill/>
        </p:spPr>
        <p:txBody>
          <a:bodyPr wrap="square" rtlCol="0" anchor="t">
            <a:noAutofit/>
          </a:bodyPr>
          <a:p>
            <a:pPr algn="l">
              <a:buClrTx/>
              <a:buSzTx/>
              <a:buFontTx/>
            </a:pPr>
            <a:r>
              <a:rPr sz="1400"/>
              <a:t>文法E→E+E|E*E|i</a:t>
            </a:r>
            <a:r>
              <a:rPr lang="en-US" sz="1400"/>
              <a:t> </a:t>
            </a:r>
            <a:r>
              <a:rPr sz="1400"/>
              <a:t>的句子i*i+i*i有(</a:t>
            </a:r>
            <a:r>
              <a:rPr lang="en-US" sz="1400">
                <a:solidFill>
                  <a:srgbClr val="FF0000"/>
                </a:solidFill>
              </a:rPr>
              <a:t>C</a:t>
            </a:r>
            <a:r>
              <a:rPr sz="1400"/>
              <a:t>)棵不同的语法树。</a:t>
            </a:r>
            <a:endParaRPr sz="1400"/>
          </a:p>
          <a:p>
            <a:pPr algn="l">
              <a:buClrTx/>
              <a:buSzTx/>
              <a:buFontTx/>
            </a:pPr>
            <a:r>
              <a:rPr sz="1400"/>
              <a:t>A.1 B.3 C.5 D.7</a:t>
            </a:r>
            <a:endParaRPr sz="1400"/>
          </a:p>
        </p:txBody>
      </p:sp>
      <p:sp>
        <p:nvSpPr>
          <p:cNvPr id="15" name="文本框 14"/>
          <p:cNvSpPr txBox="1"/>
          <p:nvPr>
            <p:custDataLst>
              <p:tags r:id="rId16"/>
            </p:custDataLst>
          </p:nvPr>
        </p:nvSpPr>
        <p:spPr>
          <a:xfrm>
            <a:off x="8980170" y="292100"/>
            <a:ext cx="2933700" cy="720725"/>
          </a:xfrm>
          <a:prstGeom prst="rect">
            <a:avLst/>
          </a:prstGeom>
          <a:noFill/>
        </p:spPr>
        <p:txBody>
          <a:bodyPr wrap="square" rtlCol="0" anchor="t">
            <a:noAutofit/>
          </a:bodyPr>
          <a:p>
            <a:pPr algn="l">
              <a:buClrTx/>
              <a:buSzTx/>
              <a:buFontTx/>
            </a:pPr>
            <a:r>
              <a:rPr sz="1400"/>
              <a:t>若一个文法是递归的，则它所产生的语言的句子(</a:t>
            </a:r>
            <a:r>
              <a:rPr sz="1400">
                <a:solidFill>
                  <a:srgbClr val="FF0000"/>
                </a:solidFill>
              </a:rPr>
              <a:t>A</a:t>
            </a:r>
            <a:r>
              <a:rPr sz="1400"/>
              <a:t>)。</a:t>
            </a:r>
            <a:endParaRPr sz="1400"/>
          </a:p>
          <a:p>
            <a:pPr algn="l">
              <a:buClrTx/>
              <a:buSzTx/>
              <a:buFontTx/>
            </a:pPr>
            <a:r>
              <a:rPr sz="1400"/>
              <a:t>A.是无穷多个B.是有穷多个C.是可枚举的D.个数是常量</a:t>
            </a:r>
            <a:endParaRPr sz="1400"/>
          </a:p>
        </p:txBody>
      </p:sp>
    </p:spTree>
    <p:custDataLst>
      <p:tags r:id="rId1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矩形 2"/>
          <p:cNvSpPr/>
          <p:nvPr>
            <p:custDataLst>
              <p:tags r:id="rId1"/>
            </p:custDataLst>
          </p:nvPr>
        </p:nvSpPr>
        <p:spPr>
          <a:xfrm>
            <a:off x="687070" y="624205"/>
            <a:ext cx="4888230" cy="398780"/>
          </a:xfrm>
          <a:prstGeom prst="rect">
            <a:avLst/>
          </a:prstGeom>
        </p:spPr>
        <p:txBody>
          <a:bodyPr wrap="square">
            <a:spAutoFit/>
          </a:bodyPr>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区别：正则文法、正则表达式、正则定义</a:t>
            </a:r>
            <a:endParaRPr lang="zh-CN" altLang="en-US" sz="2000" b="1" dirty="0">
              <a:latin typeface="华文楷体" panose="02010600040101010101" pitchFamily="2" charset="-122"/>
              <a:ea typeface="华文楷体" panose="02010600040101010101" pitchFamily="2" charset="-122"/>
              <a:sym typeface="+mn-ea"/>
            </a:endParaRPr>
          </a:p>
        </p:txBody>
      </p:sp>
      <p:sp>
        <p:nvSpPr>
          <p:cNvPr id="4" name="矩形 3"/>
          <p:cNvSpPr/>
          <p:nvPr>
            <p:custDataLst>
              <p:tags r:id="rId2"/>
            </p:custDataLst>
          </p:nvPr>
        </p:nvSpPr>
        <p:spPr>
          <a:xfrm>
            <a:off x="687363" y="225699"/>
            <a:ext cx="18091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3.1.</a:t>
            </a:r>
            <a:r>
              <a:rPr lang="zh-CN" altLang="en-US" sz="2000" b="1" dirty="0">
                <a:latin typeface="华文楷体" panose="02010600040101010101" pitchFamily="2" charset="-122"/>
                <a:ea typeface="华文楷体" panose="02010600040101010101" pitchFamily="2" charset="-122"/>
              </a:rPr>
              <a:t>单词的</a:t>
            </a:r>
            <a:r>
              <a:rPr lang="zh-CN" altLang="en-US" sz="2000" b="1" dirty="0">
                <a:latin typeface="华文楷体" panose="02010600040101010101" pitchFamily="2" charset="-122"/>
                <a:ea typeface="华文楷体" panose="02010600040101010101" pitchFamily="2" charset="-122"/>
              </a:rPr>
              <a:t>描述</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3"/>
            </p:custDataLst>
          </p:nvPr>
        </p:nvSpPr>
        <p:spPr>
          <a:xfrm>
            <a:off x="687363" y="2760619"/>
            <a:ext cx="1809115"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3.2.</a:t>
            </a:r>
            <a:r>
              <a:rPr lang="zh-CN" altLang="en-US" sz="2000" b="1" dirty="0">
                <a:latin typeface="华文楷体" panose="02010600040101010101" pitchFamily="2" charset="-122"/>
                <a:ea typeface="华文楷体" panose="02010600040101010101" pitchFamily="2" charset="-122"/>
              </a:rPr>
              <a:t>单词的</a:t>
            </a:r>
            <a:r>
              <a:rPr lang="zh-CN" altLang="en-US" sz="2000" b="1" dirty="0">
                <a:latin typeface="华文楷体" panose="02010600040101010101" pitchFamily="2" charset="-122"/>
                <a:ea typeface="华文楷体" panose="02010600040101010101" pitchFamily="2" charset="-122"/>
              </a:rPr>
              <a:t>识别</a:t>
            </a:r>
            <a:endParaRPr lang="zh-CN" altLang="en-US" sz="2000" b="1" dirty="0">
              <a:latin typeface="华文楷体" panose="02010600040101010101" pitchFamily="2" charset="-122"/>
              <a:ea typeface="华文楷体" panose="02010600040101010101" pitchFamily="2" charset="-122"/>
            </a:endParaRPr>
          </a:p>
        </p:txBody>
      </p:sp>
      <p:sp>
        <p:nvSpPr>
          <p:cNvPr id="6" name="矩形 5"/>
          <p:cNvSpPr/>
          <p:nvPr>
            <p:custDataLst>
              <p:tags r:id="rId4"/>
            </p:custDataLst>
          </p:nvPr>
        </p:nvSpPr>
        <p:spPr>
          <a:xfrm>
            <a:off x="687070" y="1149985"/>
            <a:ext cx="8041640" cy="1578610"/>
          </a:xfrm>
          <a:prstGeom prst="rect">
            <a:avLst/>
          </a:prstGeom>
        </p:spPr>
        <p:txBody>
          <a:bodyPr wrap="square">
            <a:noAutofit/>
          </a:bodyPr>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sym typeface="+mn-ea"/>
              </a:rPr>
              <a:t>正则定义</a:t>
            </a:r>
            <a:r>
              <a:rPr lang="zh-CN" altLang="en-US" sz="2000" b="1" dirty="0">
                <a:latin typeface="华文楷体" panose="02010600040101010101" pitchFamily="2" charset="-122"/>
                <a:ea typeface="华文楷体" panose="02010600040101010101" pitchFamily="2" charset="-122"/>
                <a:sym typeface="+mn-ea"/>
              </a:rPr>
              <a:t>：形如</a:t>
            </a:r>
            <a:r>
              <a:rPr lang="en-US" altLang="zh-CN" sz="2000" b="1" dirty="0">
                <a:latin typeface="华文楷体" panose="02010600040101010101" pitchFamily="2" charset="-122"/>
                <a:ea typeface="华文楷体" panose="02010600040101010101" pitchFamily="2" charset="-122"/>
                <a:sym typeface="+mn-ea"/>
              </a:rPr>
              <a:t>              </a:t>
            </a:r>
            <a:r>
              <a:rPr lang="zh-CN" altLang="en-US" sz="2000" b="1" dirty="0">
                <a:latin typeface="华文楷体" panose="02010600040101010101" pitchFamily="2" charset="-122"/>
                <a:ea typeface="华文楷体" panose="02010600040101010101" pitchFamily="2" charset="-122"/>
                <a:sym typeface="+mn-ea"/>
              </a:rPr>
              <a:t>的定义</a:t>
            </a:r>
            <a:r>
              <a:rPr lang="zh-CN" altLang="en-US" sz="2000" b="1" dirty="0">
                <a:latin typeface="华文楷体" panose="02010600040101010101" pitchFamily="2" charset="-122"/>
                <a:ea typeface="华文楷体" panose="02010600040101010101" pitchFamily="2" charset="-122"/>
                <a:sym typeface="+mn-ea"/>
              </a:rPr>
              <a:t>序列</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a:t>
            </a:r>
            <a:r>
              <a:rPr lang="zh-CN" altLang="en-US" sz="2000" b="1" dirty="0">
                <a:solidFill>
                  <a:srgbClr val="FF0000"/>
                </a:solidFill>
                <a:latin typeface="华文楷体" panose="02010600040101010101" pitchFamily="2" charset="-122"/>
                <a:ea typeface="华文楷体" panose="02010600040101010101" pitchFamily="2" charset="-122"/>
                <a:sym typeface="+mn-ea"/>
              </a:rPr>
              <a:t>d</a:t>
            </a:r>
            <a:r>
              <a:rPr lang="en-US" altLang="zh-CN" sz="2000" b="1" dirty="0">
                <a:solidFill>
                  <a:srgbClr val="FF0000"/>
                </a:solidFill>
                <a:latin typeface="华文楷体" panose="02010600040101010101" pitchFamily="2" charset="-122"/>
                <a:ea typeface="华文楷体" panose="02010600040101010101" pitchFamily="2" charset="-122"/>
                <a:sym typeface="+mn-ea"/>
              </a:rPr>
              <a:t>_</a:t>
            </a:r>
            <a:r>
              <a:rPr lang="zh-CN" altLang="en-US" sz="2000" b="1" dirty="0">
                <a:solidFill>
                  <a:srgbClr val="FF0000"/>
                </a:solidFill>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都是⼀个</a:t>
            </a:r>
            <a:r>
              <a:rPr lang="zh-CN" altLang="en-US" sz="2000" b="1" dirty="0">
                <a:solidFill>
                  <a:srgbClr val="FF0000"/>
                </a:solidFill>
                <a:latin typeface="华文楷体" panose="02010600040101010101" pitchFamily="2" charset="-122"/>
                <a:ea typeface="华文楷体" panose="02010600040101010101" pitchFamily="2" charset="-122"/>
                <a:sym typeface="+mn-ea"/>
              </a:rPr>
              <a:t>新符号</a:t>
            </a:r>
            <a:r>
              <a:rPr lang="zh-CN" altLang="en-US" sz="2000" b="1" dirty="0">
                <a:latin typeface="华文楷体" panose="02010600040101010101" pitchFamily="2" charset="-122"/>
                <a:ea typeface="华文楷体" panose="02010600040101010101" pitchFamily="2" charset="-122"/>
                <a:sym typeface="+mn-ea"/>
              </a:rPr>
              <a:t>，它们都不在字母表 Σ中，而且</a:t>
            </a:r>
            <a:r>
              <a:rPr lang="zh-CN" altLang="en-US" sz="2000" b="1" dirty="0">
                <a:solidFill>
                  <a:srgbClr val="FF0000"/>
                </a:solidFill>
                <a:latin typeface="华文楷体" panose="02010600040101010101" pitchFamily="2" charset="-122"/>
                <a:ea typeface="华文楷体" panose="02010600040101010101" pitchFamily="2" charset="-122"/>
                <a:sym typeface="+mn-ea"/>
              </a:rPr>
              <a:t>各不相同</a:t>
            </a:r>
            <a:endParaRPr lang="zh-CN" altLang="en-US" sz="2000" b="1" dirty="0">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latin typeface="华文楷体" panose="02010600040101010101" pitchFamily="2" charset="-122"/>
                <a:ea typeface="华文楷体" panose="02010600040101010101" pitchFamily="2" charset="-122"/>
                <a:sym typeface="+mn-ea"/>
              </a:rPr>
              <a:t>每个</a:t>
            </a:r>
            <a:r>
              <a:rPr lang="zh-CN" altLang="en-US" sz="2000" b="1" dirty="0">
                <a:solidFill>
                  <a:srgbClr val="FF0000"/>
                </a:solidFill>
                <a:latin typeface="华文楷体" panose="02010600040101010101" pitchFamily="2" charset="-122"/>
                <a:ea typeface="华文楷体" panose="02010600040101010101" pitchFamily="2" charset="-122"/>
                <a:sym typeface="+mn-ea"/>
              </a:rPr>
              <a:t>r</a:t>
            </a:r>
            <a:r>
              <a:rPr lang="en-US" altLang="zh-CN" sz="2000" b="1" dirty="0">
                <a:solidFill>
                  <a:srgbClr val="FF0000"/>
                </a:solidFill>
                <a:latin typeface="华文楷体" panose="02010600040101010101" pitchFamily="2" charset="-122"/>
                <a:ea typeface="华文楷体" panose="02010600040101010101" pitchFamily="2" charset="-122"/>
                <a:sym typeface="+mn-ea"/>
              </a:rPr>
              <a:t>_</a:t>
            </a:r>
            <a:r>
              <a:rPr lang="zh-CN" altLang="en-US" sz="2000" b="1" dirty="0">
                <a:solidFill>
                  <a:srgbClr val="FF0000"/>
                </a:solidFill>
                <a:latin typeface="华文楷体" panose="02010600040101010101" pitchFamily="2" charset="-122"/>
                <a:ea typeface="华文楷体" panose="02010600040101010101" pitchFamily="2" charset="-122"/>
                <a:sym typeface="+mn-ea"/>
              </a:rPr>
              <a:t>i</a:t>
            </a:r>
            <a:r>
              <a:rPr lang="zh-CN" altLang="en-US" sz="2000" b="1" dirty="0">
                <a:latin typeface="华文楷体" panose="02010600040101010101" pitchFamily="2" charset="-122"/>
                <a:ea typeface="华文楷体" panose="02010600040101010101" pitchFamily="2" charset="-122"/>
                <a:sym typeface="+mn-ea"/>
              </a:rPr>
              <a:t>是字母表 Σ∪{d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1 ,d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2 , … ,d</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i-1}上的</a:t>
            </a:r>
            <a:r>
              <a:rPr lang="zh-CN" altLang="en-US" sz="2000" b="1" dirty="0">
                <a:solidFill>
                  <a:srgbClr val="FF0000"/>
                </a:solidFill>
                <a:latin typeface="华文楷体" panose="02010600040101010101" pitchFamily="2" charset="-122"/>
                <a:ea typeface="华文楷体" panose="02010600040101010101" pitchFamily="2" charset="-122"/>
                <a:sym typeface="+mn-ea"/>
              </a:rPr>
              <a:t>正则表达式</a:t>
            </a: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endParaRPr lang="zh-CN" altLang="en-US" sz="2000" b="1" dirty="0">
              <a:solidFill>
                <a:srgbClr val="FF0000"/>
              </a:solidFill>
              <a:latin typeface="华文楷体" panose="02010600040101010101" pitchFamily="2" charset="-122"/>
              <a:ea typeface="华文楷体" panose="02010600040101010101" pitchFamily="2" charset="-122"/>
              <a:sym typeface="+mn-ea"/>
            </a:endParaRPr>
          </a:p>
        </p:txBody>
      </p:sp>
      <p:pic>
        <p:nvPicPr>
          <p:cNvPr id="8" name="图片 7"/>
          <p:cNvPicPr>
            <a:picLocks noChangeAspect="1"/>
          </p:cNvPicPr>
          <p:nvPr>
            <p:custDataLst>
              <p:tags r:id="rId5"/>
            </p:custDataLst>
          </p:nvPr>
        </p:nvPicPr>
        <p:blipFill>
          <a:blip r:embed="rId6"/>
          <a:stretch>
            <a:fillRect/>
          </a:stretch>
        </p:blipFill>
        <p:spPr>
          <a:xfrm>
            <a:off x="2693670" y="942340"/>
            <a:ext cx="626110" cy="966470"/>
          </a:xfrm>
          <a:prstGeom prst="rect">
            <a:avLst/>
          </a:prstGeom>
        </p:spPr>
      </p:pic>
      <p:sp>
        <p:nvSpPr>
          <p:cNvPr id="12" name="矩形 11"/>
          <p:cNvSpPr/>
          <p:nvPr>
            <p:custDataLst>
              <p:tags r:id="rId7"/>
            </p:custDataLst>
          </p:nvPr>
        </p:nvSpPr>
        <p:spPr>
          <a:xfrm>
            <a:off x="687070" y="3090545"/>
            <a:ext cx="9922510" cy="3767455"/>
          </a:xfrm>
          <a:prstGeom prst="rect">
            <a:avLst/>
          </a:prstGeom>
        </p:spPr>
        <p:txBody>
          <a:bodyPr wrap="square">
            <a:no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3.2.1</a:t>
            </a:r>
            <a:r>
              <a:rPr lang="zh-CN" altLang="en-US" sz="2000" b="1" dirty="0">
                <a:latin typeface="华文楷体" panose="02010600040101010101" pitchFamily="2" charset="-122"/>
                <a:ea typeface="华文楷体" panose="02010600040101010101" pitchFamily="2" charset="-122"/>
              </a:rPr>
              <a:t>有穷</a:t>
            </a:r>
            <a:r>
              <a:rPr lang="zh-CN" altLang="en-US" sz="2000" b="1" dirty="0">
                <a:latin typeface="华文楷体" panose="02010600040101010101" pitchFamily="2" charset="-122"/>
                <a:ea typeface="华文楷体" panose="02010600040101010101" pitchFamily="2" charset="-122"/>
              </a:rPr>
              <a:t>自动机</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FA</a:t>
            </a:r>
            <a:r>
              <a:rPr lang="zh-CN" altLang="en-US" sz="2000" b="1" dirty="0">
                <a:solidFill>
                  <a:srgbClr val="FF0000"/>
                </a:solidFill>
                <a:latin typeface="华文楷体" panose="02010600040101010101" pitchFamily="2" charset="-122"/>
                <a:ea typeface="华文楷体" panose="02010600040101010101" pitchFamily="2" charset="-122"/>
              </a:rPr>
              <a:t>模型</a:t>
            </a:r>
            <a:r>
              <a:rPr lang="zh-CN" altLang="en-US" sz="2000" b="1" dirty="0">
                <a:latin typeface="华文楷体" panose="02010600040101010101" pitchFamily="2" charset="-122"/>
                <a:ea typeface="华文楷体" panose="02010600040101010101" pitchFamily="2" charset="-122"/>
              </a:rPr>
              <a:t>：输入带+读头+有穷控制器；FA的</a:t>
            </a:r>
            <a:r>
              <a:rPr lang="zh-CN" altLang="en-US" sz="2000" b="1" dirty="0">
                <a:solidFill>
                  <a:srgbClr val="FF0000"/>
                </a:solidFill>
                <a:latin typeface="华文楷体" panose="02010600040101010101" pitchFamily="2" charset="-122"/>
                <a:ea typeface="华文楷体" panose="02010600040101010101" pitchFamily="2" charset="-122"/>
              </a:rPr>
              <a:t>表示</a:t>
            </a:r>
            <a:r>
              <a:rPr lang="zh-CN" altLang="en-US" sz="2000" b="1" dirty="0">
                <a:latin typeface="华文楷体" panose="02010600040101010101" pitchFamily="2" charset="-122"/>
                <a:ea typeface="华文楷体" panose="02010600040101010101" pitchFamily="2" charset="-122"/>
              </a:rPr>
              <a:t>：转换图；FA</a:t>
            </a:r>
            <a:r>
              <a:rPr lang="zh-CN" altLang="en-US" sz="2000" b="1" dirty="0">
                <a:solidFill>
                  <a:srgbClr val="FF0000"/>
                </a:solidFill>
                <a:latin typeface="华文楷体" panose="02010600040101010101" pitchFamily="2" charset="-122"/>
                <a:ea typeface="华文楷体" panose="02010600040101010101" pitchFamily="2" charset="-122"/>
              </a:rPr>
              <a:t>定义（接 收）的 语言</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最长子串匹配原则</a:t>
            </a:r>
            <a:r>
              <a:rPr lang="zh-CN" altLang="en-US" sz="2000" b="1" dirty="0">
                <a:latin typeface="华文楷体" panose="02010600040101010101" pitchFamily="2" charset="-122"/>
                <a:ea typeface="华文楷体" panose="02010600040101010101" pitchFamily="2" charset="-122"/>
              </a:rPr>
              <a:t>：当输入串的多个前缀与</a:t>
            </a:r>
            <a:r>
              <a:rPr lang="zh-CN" altLang="en-US" sz="2000" b="1" dirty="0">
                <a:latin typeface="华文楷体" panose="02010600040101010101" pitchFamily="2" charset="-122"/>
                <a:ea typeface="华文楷体" panose="02010600040101010101" pitchFamily="2" charset="-122"/>
              </a:rPr>
              <a:t>一个或多个模式匹配时，总是选择最长的前缀</a:t>
            </a:r>
            <a:r>
              <a:rPr lang="zh-CN" altLang="en-US" sz="2000" b="1" dirty="0">
                <a:latin typeface="华文楷体" panose="02010600040101010101" pitchFamily="2" charset="-122"/>
                <a:ea typeface="华文楷体" panose="02010600040101010101" pitchFamily="2" charset="-122"/>
              </a:rPr>
              <a:t>进行匹配</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3.2.2</a:t>
            </a:r>
            <a:r>
              <a:rPr lang="zh-CN" altLang="en-US" sz="2000" b="1" dirty="0">
                <a:latin typeface="华文楷体" panose="02010600040101010101" pitchFamily="2" charset="-122"/>
                <a:ea typeface="华文楷体" panose="02010600040101010101" pitchFamily="2" charset="-122"/>
              </a:rPr>
              <a:t>有穷自动机的</a:t>
            </a:r>
            <a:r>
              <a:rPr lang="zh-CN" altLang="en-US" sz="2000" b="1" dirty="0">
                <a:latin typeface="华文楷体" panose="02010600040101010101" pitchFamily="2" charset="-122"/>
                <a:ea typeface="华文楷体" panose="02010600040101010101" pitchFamily="2" charset="-122"/>
              </a:rPr>
              <a:t>分类</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确定的有穷自动机</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M = ( S，Σ ，δ，s_0，F )</a:t>
            </a:r>
            <a:r>
              <a:rPr lang="zh-CN" altLang="en-US" sz="2000" b="1" dirty="0">
                <a:latin typeface="华文楷体" panose="02010600040101010101" pitchFamily="2" charset="-122"/>
                <a:ea typeface="华文楷体" panose="02010600040101010101" pitchFamily="2" charset="-122"/>
              </a:rPr>
              <a:t>，有穷状态集、输入字母表、</a:t>
            </a:r>
            <a:r>
              <a:rPr lang="zh-CN" altLang="en-US" sz="2000" b="1" dirty="0">
                <a:solidFill>
                  <a:srgbClr val="FF0000"/>
                </a:solidFill>
                <a:latin typeface="华文楷体" panose="02010600040101010101" pitchFamily="2" charset="-122"/>
                <a:ea typeface="华文楷体" panose="02010600040101010101" pitchFamily="2" charset="-122"/>
              </a:rPr>
              <a:t>S×Σ映射到S</a:t>
            </a:r>
            <a:r>
              <a:rPr lang="zh-CN" altLang="en-US" sz="2000" b="1" dirty="0">
                <a:latin typeface="华文楷体" panose="02010600040101010101" pitchFamily="2" charset="-122"/>
                <a:ea typeface="华文楷体" panose="02010600040101010101" pitchFamily="2" charset="-122"/>
              </a:rPr>
              <a:t>转换函数、开始状态、接</a:t>
            </a:r>
            <a:r>
              <a:rPr lang="zh-CN" altLang="en-US" sz="2000" b="1" dirty="0">
                <a:latin typeface="华文楷体" panose="02010600040101010101" pitchFamily="2" charset="-122"/>
                <a:ea typeface="华文楷体" panose="02010600040101010101" pitchFamily="2" charset="-122"/>
              </a:rPr>
              <a:t>收状态集合</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非确定的有穷自动机NFA</a:t>
            </a:r>
            <a:r>
              <a:rPr lang="zh-CN" altLang="en-US" sz="2000" b="1" dirty="0">
                <a:latin typeface="华文楷体" panose="02010600040101010101" pitchFamily="2" charset="-122"/>
                <a:ea typeface="华文楷体" panose="02010600040101010101" pitchFamily="2" charset="-122"/>
              </a:rPr>
              <a:t>：M = ( S，Σ ，δ，s</a:t>
            </a:r>
            <a:r>
              <a:rPr lang="en-US" altLang="zh-CN" sz="2000" b="1" dirty="0">
                <a:latin typeface="华文楷体" panose="02010600040101010101" pitchFamily="2" charset="-122"/>
                <a:ea typeface="华文楷体" panose="02010600040101010101" pitchFamily="2" charset="-122"/>
              </a:rPr>
              <a:t>_</a:t>
            </a:r>
            <a:r>
              <a:rPr lang="zh-CN" altLang="en-US" sz="2000" b="1" dirty="0">
                <a:latin typeface="华文楷体" panose="02010600040101010101" pitchFamily="2" charset="-122"/>
                <a:ea typeface="华文楷体" panose="02010600040101010101" pitchFamily="2" charset="-122"/>
              </a:rPr>
              <a:t>0，F )，</a:t>
            </a:r>
            <a:r>
              <a:rPr lang="zh-CN" altLang="en-US" sz="2000" b="1" dirty="0">
                <a:solidFill>
                  <a:srgbClr val="FF0000"/>
                </a:solidFill>
                <a:latin typeface="华文楷体" panose="02010600040101010101" pitchFamily="2" charset="-122"/>
                <a:ea typeface="华文楷体" panose="02010600040101010101" pitchFamily="2" charset="-122"/>
              </a:rPr>
              <a:t>将S×Σ映射到2</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S</a:t>
            </a:r>
            <a:r>
              <a:rPr lang="zh-CN" altLang="en-US" sz="2000" b="1" dirty="0">
                <a:latin typeface="华文楷体" panose="02010600040101010101" pitchFamily="2" charset="-122"/>
                <a:ea typeface="华文楷体" panose="02010600040101010101" pitchFamily="2" charset="-122"/>
              </a:rPr>
              <a:t>的转换函数</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带有“ε-边”的 NFA：</a:t>
            </a:r>
            <a:r>
              <a:rPr lang="zh-CN" altLang="en-US" sz="2000" b="1" dirty="0">
                <a:latin typeface="华文楷体" panose="02010600040101010101" pitchFamily="2" charset="-122"/>
                <a:ea typeface="华文楷体" panose="02010600040101010101" pitchFamily="2" charset="-122"/>
                <a:sym typeface="+mn-ea"/>
              </a:rPr>
              <a:t>M = ( S，Σ ，δ，s</a:t>
            </a:r>
            <a:r>
              <a:rPr lang="en-US" altLang="zh-CN" sz="2000" b="1" dirty="0">
                <a:latin typeface="华文楷体" panose="02010600040101010101" pitchFamily="2" charset="-122"/>
                <a:ea typeface="华文楷体" panose="02010600040101010101" pitchFamily="2" charset="-122"/>
                <a:sym typeface="+mn-ea"/>
              </a:rPr>
              <a:t>_</a:t>
            </a:r>
            <a:r>
              <a:rPr lang="zh-CN" altLang="en-US" sz="2000" b="1" dirty="0">
                <a:latin typeface="华文楷体" panose="02010600040101010101" pitchFamily="2" charset="-122"/>
                <a:ea typeface="华文楷体" panose="02010600040101010101" pitchFamily="2" charset="-122"/>
                <a:sym typeface="+mn-ea"/>
              </a:rPr>
              <a:t>0，F )，</a:t>
            </a:r>
            <a:r>
              <a:rPr lang="en-US" altLang="zh-CN" sz="2000" b="1" dirty="0">
                <a:latin typeface="华文楷体" panose="02010600040101010101" pitchFamily="2" charset="-122"/>
                <a:ea typeface="华文楷体" panose="02010600040101010101" pitchFamily="2" charset="-122"/>
              </a:rPr>
              <a:t>将</a:t>
            </a:r>
            <a:r>
              <a:rPr lang="en-US" altLang="zh-CN" sz="2000" b="1" dirty="0">
                <a:solidFill>
                  <a:srgbClr val="FF0000"/>
                </a:solidFill>
                <a:latin typeface="华文楷体" panose="02010600040101010101" pitchFamily="2" charset="-122"/>
                <a:ea typeface="华文楷体" panose="02010600040101010101" pitchFamily="2" charset="-122"/>
              </a:rPr>
              <a:t>S×(Σ∪{ε})映射到2^S</a:t>
            </a:r>
            <a:r>
              <a:rPr lang="en-US" altLang="zh-CN" sz="2000" b="1" dirty="0">
                <a:latin typeface="华文楷体" panose="02010600040101010101" pitchFamily="2" charset="-122"/>
                <a:ea typeface="华文楷体" panose="02010600040101010101" pitchFamily="2" charset="-122"/>
              </a:rPr>
              <a:t>的转换函数</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p:txBody>
      </p:sp>
      <p:pic>
        <p:nvPicPr>
          <p:cNvPr id="13" name="图片 12"/>
          <p:cNvPicPr>
            <a:picLocks noChangeAspect="1"/>
          </p:cNvPicPr>
          <p:nvPr>
            <p:custDataLst>
              <p:tags r:id="rId8"/>
            </p:custDataLst>
          </p:nvPr>
        </p:nvPicPr>
        <p:blipFill>
          <a:blip r:embed="rId9"/>
          <a:stretch>
            <a:fillRect/>
          </a:stretch>
        </p:blipFill>
        <p:spPr>
          <a:xfrm>
            <a:off x="2693670" y="2701290"/>
            <a:ext cx="1961515" cy="847090"/>
          </a:xfrm>
          <a:prstGeom prst="rect">
            <a:avLst/>
          </a:prstGeom>
        </p:spPr>
      </p:pic>
      <p:sp>
        <p:nvSpPr>
          <p:cNvPr id="16" name="文本框 15"/>
          <p:cNvSpPr txBox="1"/>
          <p:nvPr/>
        </p:nvSpPr>
        <p:spPr>
          <a:xfrm>
            <a:off x="6309360" y="1022985"/>
            <a:ext cx="3915410" cy="737235"/>
          </a:xfrm>
          <a:prstGeom prst="rect">
            <a:avLst/>
          </a:prstGeom>
          <a:noFill/>
        </p:spPr>
        <p:txBody>
          <a:bodyPr wrap="square" rtlCol="0" anchor="t">
            <a:spAutoFit/>
          </a:bodyPr>
          <a:p>
            <a:r>
              <a:rPr lang="zh-CN" altLang="en-US" sz="1400"/>
              <a:t>词法分析器的输出结果是(</a:t>
            </a:r>
            <a:r>
              <a:rPr lang="en-US" altLang="zh-CN" sz="1400">
                <a:solidFill>
                  <a:srgbClr val="FF0000"/>
                </a:solidFill>
              </a:rPr>
              <a:t>D</a:t>
            </a:r>
            <a:r>
              <a:rPr lang="zh-CN" altLang="en-US" sz="1400"/>
              <a:t>)。</a:t>
            </a:r>
            <a:endParaRPr lang="zh-CN" altLang="en-US" sz="1400"/>
          </a:p>
          <a:p>
            <a:r>
              <a:rPr lang="zh-CN" altLang="en-US" sz="1400"/>
              <a:t>A.单词自身值</a:t>
            </a:r>
            <a:r>
              <a:rPr lang="en-US" altLang="zh-CN" sz="1400"/>
              <a:t>         </a:t>
            </a:r>
            <a:r>
              <a:rPr lang="zh-CN" altLang="en-US" sz="1400"/>
              <a:t>B.单词在符号表中的位置</a:t>
            </a:r>
            <a:endParaRPr lang="zh-CN" altLang="en-US" sz="1400"/>
          </a:p>
          <a:p>
            <a:r>
              <a:rPr lang="zh-CN" altLang="en-US" sz="1400"/>
              <a:t>C.单词的种别编码</a:t>
            </a:r>
            <a:r>
              <a:rPr lang="en-US" altLang="zh-CN" sz="1400"/>
              <a:t> </a:t>
            </a:r>
            <a:r>
              <a:rPr lang="zh-CN" altLang="en-US" sz="1400"/>
              <a:t>D.单词的种别编码和自身值</a:t>
            </a:r>
            <a:endParaRPr lang="zh-CN" altLang="en-US" sz="1400"/>
          </a:p>
        </p:txBody>
      </p:sp>
      <p:sp>
        <p:nvSpPr>
          <p:cNvPr id="18" name="文本框 17"/>
          <p:cNvSpPr txBox="1"/>
          <p:nvPr/>
        </p:nvSpPr>
        <p:spPr>
          <a:xfrm>
            <a:off x="8199755" y="1915160"/>
            <a:ext cx="3674110" cy="737235"/>
          </a:xfrm>
          <a:prstGeom prst="rect">
            <a:avLst/>
          </a:prstGeom>
          <a:noFill/>
        </p:spPr>
        <p:txBody>
          <a:bodyPr wrap="square" rtlCol="0" anchor="t">
            <a:spAutoFit/>
          </a:bodyPr>
          <a:p>
            <a:r>
              <a:rPr lang="zh-CN" altLang="en-US" sz="1400"/>
              <a:t>词法分析器不能(</a:t>
            </a:r>
            <a:r>
              <a:rPr lang="en-US" altLang="zh-CN" sz="1400">
                <a:solidFill>
                  <a:srgbClr val="FF0000"/>
                </a:solidFill>
              </a:rPr>
              <a:t>D</a:t>
            </a:r>
            <a:r>
              <a:rPr lang="zh-CN" altLang="en-US" sz="1400"/>
              <a:t>)。</a:t>
            </a:r>
            <a:endParaRPr lang="zh-CN" altLang="en-US" sz="1400"/>
          </a:p>
          <a:p>
            <a:r>
              <a:rPr lang="zh-CN" altLang="en-US" sz="1400"/>
              <a:t>A.识别出数值常量B.过滤源程序中的注释</a:t>
            </a:r>
            <a:endParaRPr lang="zh-CN" altLang="en-US" sz="1400"/>
          </a:p>
          <a:p>
            <a:r>
              <a:rPr lang="zh-CN" altLang="en-US" sz="1400"/>
              <a:t>C.扫描源程序并识别记号D.发现括号不匹配</a:t>
            </a:r>
            <a:endParaRPr lang="zh-CN" altLang="en-US" sz="1400"/>
          </a:p>
        </p:txBody>
      </p:sp>
      <p:sp>
        <p:nvSpPr>
          <p:cNvPr id="20" name="文本框 19"/>
          <p:cNvSpPr txBox="1"/>
          <p:nvPr>
            <p:custDataLst>
              <p:tags r:id="rId10"/>
            </p:custDataLst>
          </p:nvPr>
        </p:nvSpPr>
        <p:spPr>
          <a:xfrm>
            <a:off x="8143875" y="4250055"/>
            <a:ext cx="3674110" cy="737235"/>
          </a:xfrm>
          <a:prstGeom prst="rect">
            <a:avLst/>
          </a:prstGeom>
          <a:noFill/>
        </p:spPr>
        <p:txBody>
          <a:bodyPr wrap="square" rtlCol="0" anchor="t">
            <a:spAutoFit/>
          </a:bodyPr>
          <a:p>
            <a:r>
              <a:rPr sz="1400"/>
              <a:t>(</a:t>
            </a:r>
            <a:r>
              <a:rPr lang="en-US" sz="1400">
                <a:solidFill>
                  <a:srgbClr val="FF0000"/>
                </a:solidFill>
              </a:rPr>
              <a:t>B</a:t>
            </a:r>
            <a:r>
              <a:rPr sz="1400"/>
              <a:t>)不是DFA的成分。</a:t>
            </a:r>
            <a:endParaRPr sz="1400"/>
          </a:p>
          <a:p>
            <a:r>
              <a:rPr sz="1400"/>
              <a:t>A.有穷字母表       </a:t>
            </a:r>
            <a:r>
              <a:rPr lang="en-US" sz="1400"/>
              <a:t> </a:t>
            </a:r>
            <a:r>
              <a:rPr sz="1400"/>
              <a:t>B.多个初始状态的集合</a:t>
            </a:r>
            <a:endParaRPr sz="1400"/>
          </a:p>
          <a:p>
            <a:r>
              <a:rPr sz="1400"/>
              <a:t>C.多个终态的集合 D.转换函数</a:t>
            </a:r>
            <a:endParaRPr sz="1400"/>
          </a:p>
        </p:txBody>
      </p:sp>
      <p:sp>
        <p:nvSpPr>
          <p:cNvPr id="21" name="文本框 20"/>
          <p:cNvSpPr txBox="1"/>
          <p:nvPr>
            <p:custDataLst>
              <p:tags r:id="rId11"/>
            </p:custDataLst>
          </p:nvPr>
        </p:nvSpPr>
        <p:spPr>
          <a:xfrm>
            <a:off x="7569200" y="2997200"/>
            <a:ext cx="4519295" cy="521970"/>
          </a:xfrm>
          <a:prstGeom prst="rect">
            <a:avLst/>
          </a:prstGeom>
          <a:noFill/>
        </p:spPr>
        <p:txBody>
          <a:bodyPr wrap="square" rtlCol="0" anchor="t">
            <a:spAutoFit/>
          </a:bodyPr>
          <a:p>
            <a:r>
              <a:rPr sz="1400"/>
              <a:t>一个正规式只能对应一个确定的有限状态自动机。(</a:t>
            </a:r>
            <a:r>
              <a:rPr sz="1400">
                <a:solidFill>
                  <a:srgbClr val="FF0000"/>
                </a:solidFill>
              </a:rPr>
              <a:t>X</a:t>
            </a:r>
            <a:r>
              <a:rPr sz="1400"/>
              <a:t>)</a:t>
            </a:r>
            <a:endParaRPr sz="1400"/>
          </a:p>
          <a:p>
            <a:r>
              <a:rPr sz="1400"/>
              <a:t>一个正规语言可能对应多个正规文法。(</a:t>
            </a:r>
            <a:r>
              <a:rPr sz="1400">
                <a:solidFill>
                  <a:srgbClr val="FF0000"/>
                </a:solidFill>
              </a:rPr>
              <a:t>√</a:t>
            </a:r>
            <a:r>
              <a:rPr sz="1400"/>
              <a:t>)</a:t>
            </a:r>
            <a:endParaRPr sz="1400"/>
          </a:p>
        </p:txBody>
      </p:sp>
      <p:sp>
        <p:nvSpPr>
          <p:cNvPr id="22" name="文本框 21"/>
          <p:cNvSpPr txBox="1"/>
          <p:nvPr>
            <p:custDataLst>
              <p:tags r:id="rId12"/>
            </p:custDataLst>
          </p:nvPr>
        </p:nvSpPr>
        <p:spPr>
          <a:xfrm>
            <a:off x="6309360" y="364490"/>
            <a:ext cx="3915410" cy="521970"/>
          </a:xfrm>
          <a:prstGeom prst="rect">
            <a:avLst/>
          </a:prstGeom>
          <a:noFill/>
        </p:spPr>
        <p:txBody>
          <a:bodyPr wrap="square" rtlCol="0" anchor="t">
            <a:spAutoFit/>
          </a:bodyPr>
          <a:p>
            <a:r>
              <a:rPr sz="1400"/>
              <a:t>词法分析器的加工对象是（</a:t>
            </a:r>
            <a:r>
              <a:rPr sz="1400">
                <a:solidFill>
                  <a:srgbClr val="FF0000"/>
                </a:solidFill>
              </a:rPr>
              <a:t>C</a:t>
            </a:r>
            <a:r>
              <a:rPr sz="1400"/>
              <a:t>）。</a:t>
            </a:r>
            <a:endParaRPr sz="1400"/>
          </a:p>
          <a:p>
            <a:r>
              <a:rPr sz="1400"/>
              <a:t>A.中间代码 B.单词 C.源程序 D.元程序</a:t>
            </a:r>
            <a:endParaRPr sz="1400"/>
          </a:p>
        </p:txBody>
      </p:sp>
    </p:spTree>
    <p:custDataLst>
      <p:tags r:id="rId1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 name="矩形 11"/>
          <p:cNvSpPr/>
          <p:nvPr>
            <p:custDataLst>
              <p:tags r:id="rId1"/>
            </p:custDataLst>
          </p:nvPr>
        </p:nvSpPr>
        <p:spPr>
          <a:xfrm>
            <a:off x="687070" y="141605"/>
            <a:ext cx="10625455" cy="2420620"/>
          </a:xfrm>
          <a:prstGeom prst="rect">
            <a:avLst/>
          </a:prstGeom>
        </p:spPr>
        <p:txBody>
          <a:bodyPr wrap="square">
            <a:noAutofit/>
          </a:bodyPr>
          <a:p>
            <a:pPr lvl="0" algn="l">
              <a:spcBef>
                <a:spcPct val="30000"/>
              </a:spcBef>
            </a:pPr>
            <a:r>
              <a:rPr lang="en-US" altLang="zh-CN" sz="2000" b="1" dirty="0">
                <a:latin typeface="华文楷体" panose="02010600040101010101" pitchFamily="2" charset="-122"/>
                <a:ea typeface="华文楷体" panose="02010600040101010101" pitchFamily="2" charset="-122"/>
              </a:rPr>
              <a:t>3.2.3</a:t>
            </a:r>
            <a:r>
              <a:rPr lang="zh-CN" altLang="en-US" sz="2000" b="1" dirty="0">
                <a:latin typeface="华文楷体" panose="02010600040101010101" pitchFamily="2" charset="-122"/>
                <a:ea typeface="华文楷体" panose="02010600040101010101" pitchFamily="2" charset="-122"/>
              </a:rPr>
              <a:t>从正则表达式到有穷自动机</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从</a:t>
            </a:r>
            <a:r>
              <a:rPr lang="en-US" altLang="zh-CN" sz="2000" b="1" dirty="0">
                <a:latin typeface="华文楷体" panose="02010600040101010101" pitchFamily="2" charset="-122"/>
                <a:ea typeface="华文楷体" panose="02010600040101010101" pitchFamily="2" charset="-122"/>
              </a:rPr>
              <a:t>RE</a:t>
            </a:r>
            <a:r>
              <a:rPr lang="zh-CN" altLang="en-US" sz="2000" b="1" dirty="0">
                <a:latin typeface="华文楷体" panose="02010600040101010101" pitchFamily="2" charset="-122"/>
                <a:ea typeface="华文楷体" panose="02010600040101010101" pitchFamily="2" charset="-122"/>
              </a:rPr>
              <a:t>到</a:t>
            </a:r>
            <a:r>
              <a:rPr lang="en-US" altLang="zh-CN" sz="2000" b="1" dirty="0">
                <a:latin typeface="华文楷体" panose="02010600040101010101" pitchFamily="2" charset="-122"/>
                <a:ea typeface="华文楷体" panose="02010600040101010101" pitchFamily="2" charset="-122"/>
              </a:rPr>
              <a:t>NFA</a:t>
            </a:r>
            <a:r>
              <a:rPr lang="zh-CN" altLang="en-US" sz="2000" b="1" dirty="0">
                <a:latin typeface="华文楷体" panose="02010600040101010101" pitchFamily="2" charset="-122"/>
                <a:ea typeface="华文楷体" panose="02010600040101010101" pitchFamily="2" charset="-122"/>
              </a:rPr>
              <a:t>的</a:t>
            </a:r>
            <a:r>
              <a:rPr lang="zh-CN" altLang="en-US" sz="2000" b="1" dirty="0">
                <a:latin typeface="华文楷体" panose="02010600040101010101" pitchFamily="2" charset="-122"/>
                <a:ea typeface="华文楷体" panose="02010600040101010101" pitchFamily="2" charset="-122"/>
              </a:rPr>
              <a:t>转换：分三种情况</a:t>
            </a:r>
            <a:r>
              <a:rPr lang="en-US" altLang="zh-CN" sz="2000" b="1" dirty="0">
                <a:latin typeface="华文楷体" panose="02010600040101010101" pitchFamily="2" charset="-122"/>
                <a:ea typeface="华文楷体" panose="02010600040101010101" pitchFamily="2" charset="-122"/>
              </a:rPr>
              <a:t>r=r1|r2</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r=r1r2</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r=(r1)*</a:t>
            </a:r>
            <a:r>
              <a:rPr lang="zh-CN" altLang="en-US" sz="2000" b="1" dirty="0">
                <a:latin typeface="华文楷体" panose="02010600040101010101" pitchFamily="2" charset="-122"/>
                <a:ea typeface="华文楷体" panose="02010600040101010101" pitchFamily="2" charset="-122"/>
              </a:rPr>
              <a:t>构造</a:t>
            </a:r>
            <a:r>
              <a:rPr lang="zh-CN" altLang="en-US" sz="2000" b="1" dirty="0">
                <a:latin typeface="华文楷体" panose="02010600040101010101" pitchFamily="2" charset="-122"/>
                <a:ea typeface="华文楷体" panose="02010600040101010101" pitchFamily="2" charset="-122"/>
                <a:sym typeface="+mn-ea"/>
              </a:rPr>
              <a:t>ε-</a:t>
            </a:r>
            <a:r>
              <a:rPr lang="en-US" altLang="zh-CN" sz="2000" b="1" dirty="0">
                <a:latin typeface="华文楷体" panose="02010600040101010101" pitchFamily="2" charset="-122"/>
                <a:ea typeface="华文楷体" panose="02010600040101010101" pitchFamily="2" charset="-122"/>
                <a:sym typeface="+mn-ea"/>
              </a:rPr>
              <a:t>NFA</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从NFA到DFA的转换</a:t>
            </a:r>
            <a:r>
              <a:rPr lang="zh-CN" altLang="en-US" sz="2000" b="1"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子集构造法</a:t>
            </a:r>
            <a:endParaRPr lang="zh-CN" altLang="en-US" sz="2000"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RE</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NFA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三者识别的语言是</a:t>
            </a:r>
            <a:r>
              <a:rPr lang="zh-CN" altLang="en-US" sz="2000" b="1" dirty="0">
                <a:solidFill>
                  <a:srgbClr val="FF0000"/>
                </a:solidFill>
                <a:latin typeface="华文楷体" panose="02010600040101010101" pitchFamily="2" charset="-122"/>
                <a:ea typeface="华文楷体" panose="02010600040101010101" pitchFamily="2" charset="-122"/>
              </a:rPr>
              <a:t>等价的</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3.2.4</a:t>
            </a:r>
            <a:r>
              <a:rPr lang="zh-CN" altLang="en-US" sz="2000" b="1" dirty="0">
                <a:latin typeface="华文楷体" panose="02010600040101010101" pitchFamily="2" charset="-122"/>
                <a:ea typeface="华文楷体" panose="02010600040101010101" pitchFamily="2" charset="-122"/>
              </a:rPr>
              <a:t>识别单词的</a:t>
            </a:r>
            <a:r>
              <a:rPr lang="en-US" altLang="zh-CN" sz="2000" b="1" dirty="0">
                <a:latin typeface="华文楷体" panose="02010600040101010101" pitchFamily="2" charset="-122"/>
                <a:ea typeface="华文楷体" panose="02010600040101010101" pitchFamily="2" charset="-122"/>
              </a:rPr>
              <a:t>DFA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eg.识别标识符/无符号数/各进制无符号整数/注释/Token的DFA</a:t>
            </a:r>
            <a:endParaRPr lang="en-US" altLang="zh-CN"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endParaRPr lang="zh-CN" altLang="en-US" sz="2000" b="1"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custDataLst>
              <p:tags r:id="rId2"/>
            </p:custDataLst>
          </p:nvPr>
        </p:nvPicPr>
        <p:blipFill>
          <a:blip r:embed="rId3"/>
          <a:stretch>
            <a:fillRect/>
          </a:stretch>
        </p:blipFill>
        <p:spPr>
          <a:xfrm>
            <a:off x="4479290" y="97155"/>
            <a:ext cx="3154680" cy="498475"/>
          </a:xfrm>
          <a:prstGeom prst="rect">
            <a:avLst/>
          </a:prstGeom>
        </p:spPr>
      </p:pic>
      <p:sp>
        <p:nvSpPr>
          <p:cNvPr id="5" name="矩形 4"/>
          <p:cNvSpPr/>
          <p:nvPr>
            <p:custDataLst>
              <p:tags r:id="rId4"/>
            </p:custDataLst>
          </p:nvPr>
        </p:nvSpPr>
        <p:spPr>
          <a:xfrm>
            <a:off x="687363" y="2098314"/>
            <a:ext cx="3336925" cy="3987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3.3.</a:t>
            </a:r>
            <a:r>
              <a:rPr lang="zh-CN" altLang="en-US" sz="2000" b="1" dirty="0">
                <a:latin typeface="华文楷体" panose="02010600040101010101" pitchFamily="2" charset="-122"/>
                <a:ea typeface="华文楷体" panose="02010600040101010101" pitchFamily="2" charset="-122"/>
              </a:rPr>
              <a:t>词法分析阶段的错误处理</a:t>
            </a:r>
            <a:endParaRPr lang="zh-CN" altLang="en-US" sz="2000" b="1" dirty="0">
              <a:latin typeface="华文楷体" panose="02010600040101010101" pitchFamily="2" charset="-122"/>
              <a:ea typeface="华文楷体" panose="02010600040101010101" pitchFamily="2" charset="-122"/>
            </a:endParaRPr>
          </a:p>
        </p:txBody>
      </p:sp>
      <p:sp>
        <p:nvSpPr>
          <p:cNvPr id="7" name="矩形 6"/>
          <p:cNvSpPr/>
          <p:nvPr>
            <p:custDataLst>
              <p:tags r:id="rId5"/>
            </p:custDataLst>
          </p:nvPr>
        </p:nvSpPr>
        <p:spPr>
          <a:xfrm>
            <a:off x="687070" y="2439670"/>
            <a:ext cx="11053445" cy="3278505"/>
          </a:xfrm>
          <a:prstGeom prst="rect">
            <a:avLst/>
          </a:prstGeom>
        </p:spPr>
        <p:txBody>
          <a:bodyPr wrap="square">
            <a:noAutofit/>
          </a:bodyPr>
          <a:p>
            <a:pPr lvl="0" algn="l">
              <a:spcBef>
                <a:spcPct val="30000"/>
              </a:spcBef>
            </a:pPr>
            <a:r>
              <a:rPr lang="zh-CN" altLang="en-US" sz="2000" b="1" dirty="0">
                <a:latin typeface="华文楷体" panose="02010600040101010101" pitchFamily="2" charset="-122"/>
                <a:ea typeface="华文楷体" panose="02010600040101010101" pitchFamily="2" charset="-122"/>
              </a:rPr>
              <a:t>词法错误的</a:t>
            </a:r>
            <a:r>
              <a:rPr lang="zh-CN" altLang="en-US" sz="2000" b="1" dirty="0">
                <a:solidFill>
                  <a:srgbClr val="FF0000"/>
                </a:solidFill>
                <a:latin typeface="华文楷体" panose="02010600040101010101" pitchFamily="2" charset="-122"/>
                <a:ea typeface="华文楷体" panose="02010600040101010101" pitchFamily="2" charset="-122"/>
              </a:rPr>
              <a:t>类型</a:t>
            </a:r>
            <a:r>
              <a:rPr lang="zh-CN" altLang="en-US" sz="2000" b="1" dirty="0">
                <a:latin typeface="华文楷体" panose="02010600040101010101" pitchFamily="2" charset="-122"/>
                <a:ea typeface="华文楷体" panose="02010600040101010101" pitchFamily="2" charset="-122"/>
              </a:rPr>
              <a:t>：单词拼写错误、非法</a:t>
            </a:r>
            <a:r>
              <a:rPr lang="zh-CN" altLang="en-US" sz="2000" b="1" dirty="0">
                <a:latin typeface="华文楷体" panose="02010600040101010101" pitchFamily="2" charset="-122"/>
                <a:ea typeface="华文楷体" panose="02010600040101010101" pitchFamily="2" charset="-122"/>
              </a:rPr>
              <a:t>字符</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词法</a:t>
            </a:r>
            <a:r>
              <a:rPr lang="zh-CN" altLang="en-US" sz="2000" b="1" dirty="0">
                <a:solidFill>
                  <a:srgbClr val="FF0000"/>
                </a:solidFill>
                <a:latin typeface="华文楷体" panose="02010600040101010101" pitchFamily="2" charset="-122"/>
                <a:ea typeface="华文楷体" panose="02010600040101010101" pitchFamily="2" charset="-122"/>
              </a:rPr>
              <a:t>错误检测</a:t>
            </a:r>
            <a:r>
              <a:rPr lang="zh-CN" altLang="en-US" sz="2000" b="1" dirty="0">
                <a:latin typeface="华文楷体" panose="02010600040101010101" pitchFamily="2" charset="-122"/>
                <a:ea typeface="华文楷体" panose="02010600040101010101" pitchFamily="2" charset="-122"/>
              </a:rPr>
              <a:t>：如果当前状态与当前输入符号在转换表对应项中的信息为空，而当前状态又不是终止状态，则调用错误处理程序</a:t>
            </a:r>
            <a:endParaRPr lang="zh-CN" altLang="en-US" sz="2000" b="1" dirty="0">
              <a:latin typeface="华文楷体" panose="02010600040101010101" pitchFamily="2" charset="-122"/>
              <a:ea typeface="华文楷体" panose="02010600040101010101" pitchFamily="2" charset="-122"/>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错误处理</a:t>
            </a:r>
            <a:r>
              <a:rPr lang="zh-CN" altLang="en-US" sz="2000" b="1" dirty="0">
                <a:latin typeface="华文楷体" panose="02010600040101010101" pitchFamily="2" charset="-122"/>
                <a:ea typeface="华文楷体" panose="02010600040101010101" pitchFamily="2" charset="-122"/>
              </a:rPr>
              <a:t>：</a:t>
            </a:r>
            <a:r>
              <a:rPr lang="zh-CN" altLang="en-US" sz="2000" b="1">
                <a:latin typeface="华文楷体" panose="02010600040101010101" pitchFamily="2" charset="-122"/>
                <a:ea typeface="华文楷体" panose="02010600040101010101" pitchFamily="2" charset="-122"/>
                <a:sym typeface="+mn-ea"/>
              </a:rPr>
              <a:t>查找已扫描字符串中最后一个对应于某终态的字符</a:t>
            </a:r>
            <a:r>
              <a:rPr lang="zh-CN" altLang="en-US" sz="2000" b="1">
                <a:latin typeface="华文楷体" panose="02010600040101010101" pitchFamily="2" charset="-122"/>
                <a:ea typeface="华文楷体" panose="02010600040101010101" pitchFamily="2" charset="-122"/>
                <a:sym typeface="+mn-ea"/>
              </a:rPr>
              <a:t>。</a:t>
            </a:r>
            <a:endParaRPr lang="zh-CN" altLang="en-US" sz="2000" b="1">
              <a:latin typeface="华文楷体" panose="02010600040101010101" pitchFamily="2" charset="-122"/>
              <a:ea typeface="华文楷体" panose="02010600040101010101" pitchFamily="2" charset="-122"/>
              <a:sym typeface="+mn-ea"/>
            </a:endParaRPr>
          </a:p>
          <a:p>
            <a:pPr lvl="0" algn="l">
              <a:spcBef>
                <a:spcPct val="30000"/>
              </a:spcBef>
            </a:pPr>
            <a:r>
              <a:rPr sz="2000" b="1">
                <a:latin typeface="华文楷体" panose="02010600040101010101" pitchFamily="2" charset="-122"/>
                <a:ea typeface="华文楷体" panose="02010600040101010101" pitchFamily="2" charset="-122"/>
                <a:sym typeface="+mn-ea"/>
              </a:rPr>
              <a:t>如果找到了，将该字符与其前面的字符识别成一个单词</a:t>
            </a:r>
            <a:r>
              <a:rPr lang="zh-CN" sz="2000" b="1">
                <a:latin typeface="华文楷体" panose="02010600040101010101" pitchFamily="2" charset="-122"/>
                <a:ea typeface="华文楷体" panose="02010600040101010101" pitchFamily="2" charset="-122"/>
                <a:sym typeface="+mn-ea"/>
              </a:rPr>
              <a:t>，</a:t>
            </a:r>
            <a:r>
              <a:rPr sz="2000" b="1">
                <a:latin typeface="华文楷体" panose="02010600040101010101" pitchFamily="2" charset="-122"/>
                <a:ea typeface="华文楷体" panose="02010600040101010101" pitchFamily="2" charset="-122"/>
                <a:sym typeface="+mn-ea"/>
              </a:rPr>
              <a:t>然后将输入指针退回到该字符，扫描器重新回到初始状态，继续识别下一个单词</a:t>
            </a:r>
            <a:r>
              <a:rPr lang="zh-CN" sz="2000" b="1">
                <a:latin typeface="华文楷体" panose="02010600040101010101" pitchFamily="2" charset="-122"/>
                <a:ea typeface="华文楷体" panose="02010600040101010101" pitchFamily="2" charset="-122"/>
                <a:sym typeface="+mn-ea"/>
              </a:rPr>
              <a:t>。（并没有删除多出来的字符，只是</a:t>
            </a:r>
            <a:r>
              <a:rPr lang="zh-CN" sz="2000" b="1">
                <a:latin typeface="华文楷体" panose="02010600040101010101" pitchFamily="2" charset="-122"/>
                <a:ea typeface="华文楷体" panose="02010600040101010101" pitchFamily="2" charset="-122"/>
                <a:sym typeface="+mn-ea"/>
              </a:rPr>
              <a:t>回退后重新</a:t>
            </a:r>
            <a:r>
              <a:rPr lang="zh-CN" sz="2000" b="1">
                <a:latin typeface="华文楷体" panose="02010600040101010101" pitchFamily="2" charset="-122"/>
                <a:ea typeface="华文楷体" panose="02010600040101010101" pitchFamily="2" charset="-122"/>
                <a:sym typeface="+mn-ea"/>
              </a:rPr>
              <a:t>开始）</a:t>
            </a:r>
            <a:endParaRPr sz="2000" b="1">
              <a:latin typeface="华文楷体" panose="02010600040101010101" pitchFamily="2" charset="-122"/>
              <a:ea typeface="华文楷体" panose="02010600040101010101" pitchFamily="2" charset="-122"/>
              <a:sym typeface="+mn-ea"/>
            </a:endParaRPr>
          </a:p>
          <a:p>
            <a:pPr lvl="0" algn="l">
              <a:spcBef>
                <a:spcPct val="30000"/>
              </a:spcBef>
            </a:pPr>
            <a:r>
              <a:rPr sz="2000" b="1">
                <a:latin typeface="华文楷体" panose="02010600040101010101" pitchFamily="2" charset="-122"/>
                <a:ea typeface="华文楷体" panose="02010600040101010101" pitchFamily="2" charset="-122"/>
                <a:sym typeface="+mn-ea"/>
              </a:rPr>
              <a:t>如果没找到，则确定出错，采用错误恢复策略</a:t>
            </a:r>
            <a:endParaRPr sz="2000" b="1">
              <a:latin typeface="华文楷体" panose="02010600040101010101" pitchFamily="2" charset="-122"/>
              <a:ea typeface="华文楷体" panose="02010600040101010101" pitchFamily="2" charset="-122"/>
              <a:sym typeface="+mn-ea"/>
            </a:endParaRPr>
          </a:p>
          <a:p>
            <a:pPr lvl="0" algn="l">
              <a:spcBef>
                <a:spcPct val="30000"/>
              </a:spcBef>
            </a:pPr>
            <a:r>
              <a:rPr lang="zh-CN" altLang="en-US" sz="2000" b="1" dirty="0">
                <a:solidFill>
                  <a:srgbClr val="FF0000"/>
                </a:solidFill>
                <a:latin typeface="华文楷体" panose="02010600040101010101" pitchFamily="2" charset="-122"/>
                <a:ea typeface="华文楷体" panose="02010600040101010101" pitchFamily="2" charset="-122"/>
              </a:rPr>
              <a:t>错误恢复策略</a:t>
            </a:r>
            <a:r>
              <a:rPr lang="zh-CN" altLang="en-US" sz="2000" b="1"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恐慌模式</a:t>
            </a:r>
            <a:r>
              <a:rPr lang="zh-CN" altLang="en-US" sz="2000" b="1" dirty="0">
                <a:latin typeface="华文楷体" panose="02010600040101010101" pitchFamily="2" charset="-122"/>
                <a:ea typeface="华文楷体" panose="02010600040101010101" pitchFamily="2" charset="-122"/>
              </a:rPr>
              <a:t> ”恢复：</a:t>
            </a:r>
            <a:r>
              <a:rPr lang="zh-CN" altLang="en-US" sz="2000" b="1">
                <a:latin typeface="华文楷体" panose="02010600040101010101" pitchFamily="2" charset="-122"/>
                <a:ea typeface="华文楷体" panose="02010600040101010101" pitchFamily="2" charset="-122"/>
                <a:sym typeface="+mn-ea"/>
              </a:rPr>
              <a:t>从剩余的输入中不断删除字符，直到词法分析器能够在剩余输入的开头发现一个正确的字符为止（</a:t>
            </a:r>
            <a:r>
              <a:rPr lang="zh-CN" altLang="en-US" sz="2000" b="1">
                <a:latin typeface="华文楷体" panose="02010600040101010101" pitchFamily="2" charset="-122"/>
                <a:ea typeface="华文楷体" panose="02010600040101010101" pitchFamily="2" charset="-122"/>
                <a:sym typeface="+mn-ea"/>
              </a:rPr>
              <a:t>删除即将读入</a:t>
            </a:r>
            <a:r>
              <a:rPr lang="zh-CN" altLang="en-US" sz="2000" b="1">
                <a:latin typeface="华文楷体" panose="02010600040101010101" pitchFamily="2" charset="-122"/>
                <a:ea typeface="华文楷体" panose="02010600040101010101" pitchFamily="2" charset="-122"/>
                <a:sym typeface="+mn-ea"/>
              </a:rPr>
              <a:t>的）</a:t>
            </a:r>
            <a:endParaRPr lang="zh-CN" altLang="en-US" sz="2000" b="1" dirty="0">
              <a:latin typeface="华文楷体" panose="02010600040101010101" pitchFamily="2" charset="-122"/>
              <a:ea typeface="华文楷体" panose="02010600040101010101" pitchFamily="2" charset="-122"/>
            </a:endParaRPr>
          </a:p>
        </p:txBody>
      </p:sp>
      <p:sp>
        <p:nvSpPr>
          <p:cNvPr id="8" name="矩形 7"/>
          <p:cNvSpPr/>
          <p:nvPr>
            <p:custDataLst>
              <p:tags r:id="rId6"/>
            </p:custDataLst>
          </p:nvPr>
        </p:nvSpPr>
        <p:spPr>
          <a:xfrm>
            <a:off x="687363" y="5659394"/>
            <a:ext cx="9450070" cy="1198880"/>
          </a:xfrm>
          <a:prstGeom prst="rect">
            <a:avLst/>
          </a:prstGeom>
        </p:spPr>
        <p:txBody>
          <a:bodyPr wrap="none">
            <a:spAutoFit/>
          </a:bodyPr>
          <a:p>
            <a:pPr lvl="0" algn="l">
              <a:spcBef>
                <a:spcPct val="30000"/>
              </a:spcBef>
            </a:pPr>
            <a:r>
              <a:rPr lang="en-US" sz="2000" b="1" dirty="0">
                <a:latin typeface="华文楷体" panose="02010600040101010101" pitchFamily="2" charset="-122"/>
                <a:ea typeface="华文楷体" panose="02010600040101010101" pitchFamily="2" charset="-122"/>
              </a:rPr>
              <a:t>3.4.</a:t>
            </a:r>
            <a:r>
              <a:rPr lang="zh-CN" altLang="en-US" sz="2000" b="1" dirty="0">
                <a:latin typeface="华文楷体" panose="02010600040101010101" pitchFamily="2" charset="-122"/>
                <a:ea typeface="华文楷体" panose="02010600040101010101" pitchFamily="2" charset="-122"/>
                <a:sym typeface="+mn-ea"/>
              </a:rPr>
              <a:t>词法分析器生成工具Lex</a:t>
            </a:r>
            <a:r>
              <a:rPr lang="en-US" altLang="zh-CN" sz="2000" b="1" dirty="0">
                <a:latin typeface="华文楷体" panose="02010600040101010101" pitchFamily="2" charset="-122"/>
                <a:ea typeface="华文楷体" panose="02010600040101010101" pitchFamily="2" charset="-122"/>
                <a:sym typeface="+mn-ea"/>
              </a:rPr>
              <a:t>   Lex</a:t>
            </a:r>
            <a:r>
              <a:rPr lang="zh-CN" altLang="en-US" sz="2000" b="1" dirty="0">
                <a:latin typeface="华文楷体" panose="02010600040101010101" pitchFamily="2" charset="-122"/>
                <a:ea typeface="华文楷体" panose="02010600040101010101" pitchFamily="2" charset="-122"/>
                <a:sym typeface="+mn-ea"/>
              </a:rPr>
              <a:t>语言</a:t>
            </a:r>
            <a:r>
              <a:rPr lang="en-US" altLang="zh-CN" sz="2000" b="1" dirty="0">
                <a:latin typeface="华文楷体" panose="02010600040101010101" pitchFamily="2" charset="-122"/>
                <a:ea typeface="华文楷体" panose="02010600040101010101" pitchFamily="2" charset="-122"/>
                <a:sym typeface="+mn-ea"/>
              </a:rPr>
              <a:t>+Lex</a:t>
            </a:r>
            <a:r>
              <a:rPr lang="zh-CN" altLang="en-US" sz="2000" b="1" dirty="0">
                <a:latin typeface="华文楷体" panose="02010600040101010101" pitchFamily="2" charset="-122"/>
                <a:ea typeface="华文楷体" panose="02010600040101010101" pitchFamily="2" charset="-122"/>
                <a:sym typeface="+mn-ea"/>
              </a:rPr>
              <a:t>编译器</a:t>
            </a:r>
            <a:endParaRPr lang="zh-CN" altLang="en-US" sz="2000" b="1" kern="1200" baseline="0" dirty="0">
              <a:solidFill>
                <a:schemeClr val="tx1"/>
              </a:solidFill>
              <a:latin typeface="华文楷体" panose="02010600040101010101" pitchFamily="2" charset="-122"/>
              <a:ea typeface="华文楷体" panose="02010600040101010101" pitchFamily="2" charset="-122"/>
            </a:endParaRPr>
          </a:p>
          <a:p>
            <a:pPr lvl="0" algn="l">
              <a:spcBef>
                <a:spcPct val="30000"/>
              </a:spcBef>
            </a:pPr>
            <a:r>
              <a:rPr lang="en-US" altLang="zh-CN" sz="2000" b="1" dirty="0">
                <a:latin typeface="华文楷体" panose="02010600040101010101" pitchFamily="2" charset="-122"/>
                <a:ea typeface="华文楷体" panose="02010600040101010101" pitchFamily="2" charset="-122"/>
              </a:rPr>
              <a:t>Lex</a:t>
            </a:r>
            <a:r>
              <a:rPr lang="zh-CN" altLang="en-US" sz="2000" b="1" dirty="0">
                <a:latin typeface="华文楷体" panose="02010600040101010101" pitchFamily="2" charset="-122"/>
                <a:ea typeface="华文楷体" panose="02010600040101010101" pitchFamily="2" charset="-122"/>
              </a:rPr>
              <a:t>的程序结构：</a:t>
            </a:r>
            <a:r>
              <a:rPr lang="zh-CN" altLang="en-US" sz="2000" b="1" dirty="0">
                <a:solidFill>
                  <a:srgbClr val="FF0000"/>
                </a:solidFill>
                <a:latin typeface="华文楷体" panose="02010600040101010101" pitchFamily="2" charset="-122"/>
                <a:ea typeface="华文楷体" panose="02010600040101010101" pitchFamily="2" charset="-122"/>
              </a:rPr>
              <a:t>声明部分</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转换规则</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辅助部分</a:t>
            </a:r>
            <a:endParaRPr lang="zh-CN" altLang="en-US" sz="2000"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lang="zh-CN" altLang="en-US" sz="2000" b="1" dirty="0">
                <a:latin typeface="华文楷体" panose="02010600040101010101" pitchFamily="2" charset="-122"/>
                <a:ea typeface="华文楷体" panose="02010600040101010101" pitchFamily="2" charset="-122"/>
              </a:rPr>
              <a:t>Lex的构成（</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）加快了分析器的实现速度（</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）使得</a:t>
            </a:r>
            <a:r>
              <a:rPr lang="zh-CN" altLang="en-US" sz="2000" b="1">
                <a:latin typeface="华文楷体" panose="02010600040101010101" pitchFamily="2" charset="-122"/>
                <a:ea typeface="华文楷体" panose="02010600040101010101" pitchFamily="2" charset="-122"/>
                <a:sym typeface="+mn-ea"/>
              </a:rPr>
              <a:t>修改扫描器的工作变得更加简单</a:t>
            </a:r>
            <a:endParaRPr lang="zh-CN" altLang="en-US" sz="2000" b="1" dirty="0">
              <a:latin typeface="华文楷体" panose="02010600040101010101" pitchFamily="2" charset="-122"/>
              <a:ea typeface="华文楷体" panose="02010600040101010101" pitchFamily="2" charset="-122"/>
            </a:endParaRPr>
          </a:p>
        </p:txBody>
      </p:sp>
      <p:sp>
        <p:nvSpPr>
          <p:cNvPr id="18" name="文本框 17"/>
          <p:cNvSpPr txBox="1"/>
          <p:nvPr>
            <p:custDataLst>
              <p:tags r:id="rId7"/>
            </p:custDataLst>
          </p:nvPr>
        </p:nvSpPr>
        <p:spPr>
          <a:xfrm>
            <a:off x="8368030" y="687705"/>
            <a:ext cx="3823970" cy="737235"/>
          </a:xfrm>
          <a:prstGeom prst="rect">
            <a:avLst/>
          </a:prstGeom>
          <a:noFill/>
        </p:spPr>
        <p:txBody>
          <a:bodyPr wrap="square" rtlCol="0" anchor="t">
            <a:spAutoFit/>
          </a:bodyPr>
          <a:p>
            <a:r>
              <a:rPr sz="1400"/>
              <a:t>两个有穷自动机等价是指它们的(</a:t>
            </a:r>
            <a:r>
              <a:rPr lang="en-US" sz="1400">
                <a:solidFill>
                  <a:srgbClr val="FF0000"/>
                </a:solidFill>
              </a:rPr>
              <a:t>C</a:t>
            </a:r>
            <a:r>
              <a:rPr sz="1400"/>
              <a:t>)。</a:t>
            </a:r>
            <a:endParaRPr sz="1400"/>
          </a:p>
          <a:p>
            <a:r>
              <a:rPr sz="1400"/>
              <a:t>A.状态数相等B.有向弧数相等</a:t>
            </a:r>
            <a:endParaRPr sz="1400"/>
          </a:p>
          <a:p>
            <a:r>
              <a:rPr sz="1400"/>
              <a:t>C.所识别的语言相等D.状态数和有向弧数相等</a:t>
            </a:r>
            <a:endParaRPr sz="1400"/>
          </a:p>
        </p:txBody>
      </p:sp>
      <p:sp>
        <p:nvSpPr>
          <p:cNvPr id="9" name="文本框 8"/>
          <p:cNvSpPr txBox="1"/>
          <p:nvPr>
            <p:custDataLst>
              <p:tags r:id="rId8"/>
            </p:custDataLst>
          </p:nvPr>
        </p:nvSpPr>
        <p:spPr>
          <a:xfrm>
            <a:off x="8157845" y="2146935"/>
            <a:ext cx="3823970" cy="737235"/>
          </a:xfrm>
          <a:prstGeom prst="rect">
            <a:avLst/>
          </a:prstGeom>
          <a:noFill/>
        </p:spPr>
        <p:txBody>
          <a:bodyPr wrap="square" rtlCol="0" anchor="t">
            <a:spAutoFit/>
          </a:bodyPr>
          <a:p>
            <a:r>
              <a:rPr sz="1400"/>
              <a:t>已知文法G[S]:S→A1， A→A1|S0|0，与G等价的正规式是(</a:t>
            </a:r>
            <a:r>
              <a:rPr lang="en-US" sz="1400">
                <a:solidFill>
                  <a:srgbClr val="FF0000"/>
                </a:solidFill>
              </a:rPr>
              <a:t>C</a:t>
            </a:r>
            <a:r>
              <a:rPr sz="1400"/>
              <a:t>)。</a:t>
            </a:r>
            <a:endParaRPr sz="1400"/>
          </a:p>
          <a:p>
            <a:r>
              <a:rPr sz="1400"/>
              <a:t>A.0(0|1)*</a:t>
            </a:r>
            <a:r>
              <a:rPr lang="en-US" sz="1400"/>
              <a:t>   </a:t>
            </a:r>
            <a:r>
              <a:rPr sz="1400"/>
              <a:t>B.1*|0*1</a:t>
            </a:r>
            <a:r>
              <a:rPr lang="en-US" sz="1400"/>
              <a:t>   </a:t>
            </a:r>
            <a:r>
              <a:rPr sz="1400"/>
              <a:t>C.0(1|10)*1</a:t>
            </a:r>
            <a:r>
              <a:rPr lang="en-US" sz="1400"/>
              <a:t>  </a:t>
            </a:r>
            <a:r>
              <a:rPr sz="1400"/>
              <a:t>D.1(10|01*0)</a:t>
            </a:r>
            <a:endParaRPr sz="1400"/>
          </a:p>
        </p:txBody>
      </p:sp>
    </p:spTree>
    <p:custDataLst>
      <p:tags r:id="rId9"/>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矩形 31"/>
          <p:cNvSpPr/>
          <p:nvPr>
            <p:custDataLst>
              <p:tags r:id="rId1"/>
            </p:custDataLst>
          </p:nvPr>
        </p:nvSpPr>
        <p:spPr>
          <a:xfrm>
            <a:off x="687363" y="225699"/>
            <a:ext cx="137795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4.</a:t>
            </a:r>
            <a:r>
              <a:rPr lang="zh-CN" sz="2000" b="1" dirty="0">
                <a:latin typeface="华文楷体" panose="02010600040101010101" pitchFamily="2" charset="-122"/>
                <a:ea typeface="华文楷体" panose="02010600040101010101" pitchFamily="2" charset="-122"/>
              </a:rPr>
              <a:t>语法分析</a:t>
            </a:r>
            <a:endParaRPr lang="zh-CN" sz="2000" b="1" dirty="0">
              <a:latin typeface="华文楷体" panose="02010600040101010101" pitchFamily="2" charset="-122"/>
              <a:ea typeface="华文楷体" panose="02010600040101010101" pitchFamily="2" charset="-122"/>
            </a:endParaRPr>
          </a:p>
        </p:txBody>
      </p:sp>
      <p:sp>
        <p:nvSpPr>
          <p:cNvPr id="2" name="矩形 1"/>
          <p:cNvSpPr/>
          <p:nvPr>
            <p:custDataLst>
              <p:tags r:id="rId2"/>
            </p:custDataLst>
          </p:nvPr>
        </p:nvSpPr>
        <p:spPr>
          <a:xfrm>
            <a:off x="687363" y="558439"/>
            <a:ext cx="9349740" cy="398780"/>
          </a:xfrm>
          <a:prstGeom prst="rect">
            <a:avLst/>
          </a:prstGeom>
        </p:spPr>
        <p:txBody>
          <a:bodyPr wrap="none">
            <a:spAutoFit/>
          </a:bodyPr>
          <a:p>
            <a:pPr lvl="0" algn="l">
              <a:spcBef>
                <a:spcPct val="30000"/>
              </a:spcBef>
            </a:pPr>
            <a:r>
              <a:rPr sz="2000" b="1" dirty="0">
                <a:latin typeface="华文楷体" panose="02010600040101010101" pitchFamily="2" charset="-122"/>
                <a:ea typeface="华文楷体" panose="02010600040101010101" pitchFamily="2" charset="-122"/>
              </a:rPr>
              <a:t>主要任务</a:t>
            </a:r>
            <a:r>
              <a:rPr lang="zh-CN"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根据给定的文法，识别输入句子的各个成分，从而构造出句子的分析树</a:t>
            </a:r>
            <a:endParaRPr sz="2000" b="1" dirty="0">
              <a:latin typeface="华文楷体" panose="02010600040101010101" pitchFamily="2" charset="-122"/>
              <a:ea typeface="华文楷体" panose="02010600040101010101" pitchFamily="2" charset="-122"/>
            </a:endParaRPr>
          </a:p>
        </p:txBody>
      </p:sp>
      <p:sp>
        <p:nvSpPr>
          <p:cNvPr id="3" name="矩形 2"/>
          <p:cNvSpPr/>
          <p:nvPr>
            <p:custDataLst>
              <p:tags r:id="rId3"/>
            </p:custDataLst>
          </p:nvPr>
        </p:nvSpPr>
        <p:spPr>
          <a:xfrm>
            <a:off x="687363" y="884194"/>
            <a:ext cx="2261870" cy="398780"/>
          </a:xfrm>
          <a:prstGeom prst="rect">
            <a:avLst/>
          </a:prstGeom>
        </p:spPr>
        <p:txBody>
          <a:bodyPr wrap="none">
            <a:spAutoFit/>
          </a:bodyPr>
          <a:p>
            <a:pPr lvl="0">
              <a:spcBef>
                <a:spcPct val="30000"/>
              </a:spcBef>
            </a:pPr>
            <a:r>
              <a:rPr lang="en-US" sz="2000" b="1" dirty="0">
                <a:latin typeface="华文楷体" panose="02010600040101010101" pitchFamily="2" charset="-122"/>
                <a:ea typeface="华文楷体" panose="02010600040101010101" pitchFamily="2" charset="-122"/>
              </a:rPr>
              <a:t>4.1</a:t>
            </a:r>
            <a:r>
              <a:rPr lang="zh-CN" altLang="en-US" sz="2000" b="1" dirty="0">
                <a:latin typeface="华文楷体" panose="02010600040101010101" pitchFamily="2" charset="-122"/>
                <a:ea typeface="华文楷体" panose="02010600040101010101" pitchFamily="2" charset="-122"/>
              </a:rPr>
              <a:t>自顶向下的</a:t>
            </a:r>
            <a:r>
              <a:rPr lang="zh-CN" altLang="en-US" sz="2000" b="1" dirty="0">
                <a:latin typeface="华文楷体" panose="02010600040101010101" pitchFamily="2" charset="-122"/>
                <a:ea typeface="华文楷体" panose="02010600040101010101" pitchFamily="2" charset="-122"/>
              </a:rPr>
              <a:t>分析</a:t>
            </a:r>
            <a:endParaRPr lang="zh-CN" altLang="en-US" sz="2000" b="1" dirty="0">
              <a:latin typeface="华文楷体" panose="02010600040101010101" pitchFamily="2" charset="-122"/>
              <a:ea typeface="华文楷体" panose="02010600040101010101" pitchFamily="2" charset="-122"/>
            </a:endParaRPr>
          </a:p>
        </p:txBody>
      </p:sp>
      <p:sp>
        <p:nvSpPr>
          <p:cNvPr id="5" name="矩形 4"/>
          <p:cNvSpPr/>
          <p:nvPr>
            <p:custDataLst>
              <p:tags r:id="rId4"/>
            </p:custDataLst>
          </p:nvPr>
        </p:nvSpPr>
        <p:spPr>
          <a:xfrm>
            <a:off x="64135" y="1282700"/>
            <a:ext cx="12021185" cy="1087755"/>
          </a:xfrm>
          <a:prstGeom prst="rect">
            <a:avLst/>
          </a:prstGeom>
        </p:spPr>
        <p:txBody>
          <a:bodyPr wrap="square">
            <a:spAutoFit/>
          </a:bodyPr>
          <a:p>
            <a:pPr lvl="0" algn="l">
              <a:spcBef>
                <a:spcPct val="30000"/>
              </a:spcBef>
            </a:pPr>
            <a:r>
              <a:rPr b="1" dirty="0">
                <a:latin typeface="华文楷体" panose="02010600040101010101" pitchFamily="2" charset="-122"/>
                <a:ea typeface="华文楷体" panose="02010600040101010101" pitchFamily="2" charset="-122"/>
              </a:rPr>
              <a:t>在</a:t>
            </a:r>
            <a:r>
              <a:rPr b="1" dirty="0">
                <a:solidFill>
                  <a:srgbClr val="FF0000"/>
                </a:solidFill>
                <a:latin typeface="华文楷体" panose="02010600040101010101" pitchFamily="2" charset="-122"/>
                <a:ea typeface="华文楷体" panose="02010600040101010101" pitchFamily="2" charset="-122"/>
              </a:rPr>
              <a:t>最左推导</a:t>
            </a:r>
            <a:r>
              <a:rPr b="1" dirty="0">
                <a:latin typeface="华文楷体" panose="02010600040101010101" pitchFamily="2" charset="-122"/>
                <a:ea typeface="华文楷体" panose="02010600040101010101" pitchFamily="2" charset="-122"/>
              </a:rPr>
              <a:t>中，总是选择每个句型的最左非终结符进行替换</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如果S </a:t>
            </a:r>
            <a:r>
              <a:rPr lang="en-US" altLang="zh-CN" b="1" dirty="0">
                <a:cs typeface="Times New Roman" panose="02020603050405020304" pitchFamily="18" charset="0"/>
                <a:sym typeface="Symbol" panose="05050102010706020507" pitchFamily="18" charset="2"/>
              </a:rPr>
              <a:t></a:t>
            </a:r>
            <a:r>
              <a:rPr b="1" dirty="0">
                <a:latin typeface="华文楷体" panose="02010600040101010101" pitchFamily="2" charset="-122"/>
                <a:ea typeface="华文楷体" panose="02010600040101010101" pitchFamily="2" charset="-122"/>
              </a:rPr>
              <a:t>*</a:t>
            </a:r>
            <a:r>
              <a:rPr kumimoji="1" lang="en-US" altLang="zh-CN" b="1" i="1" baseline="-25000" dirty="0">
                <a:solidFill>
                  <a:schemeClr val="tx1"/>
                </a:solidFill>
                <a:cs typeface="Times New Roman" panose="02020603050405020304" pitchFamily="18" charset="0"/>
                <a:sym typeface="+mn-ea"/>
              </a:rPr>
              <a:t>lm</a:t>
            </a:r>
            <a:r>
              <a:rPr b="1" dirty="0">
                <a:latin typeface="华文楷体" panose="02010600040101010101" pitchFamily="2" charset="-122"/>
                <a:ea typeface="华文楷体" panose="02010600040101010101" pitchFamily="2" charset="-122"/>
              </a:rPr>
              <a:t>α，则称α是当前文法的</a:t>
            </a:r>
            <a:r>
              <a:rPr b="1" dirty="0">
                <a:solidFill>
                  <a:srgbClr val="FF0000"/>
                </a:solidFill>
                <a:latin typeface="华文楷体" panose="02010600040101010101" pitchFamily="2" charset="-122"/>
                <a:ea typeface="华文楷体" panose="02010600040101010101" pitchFamily="2" charset="-122"/>
              </a:rPr>
              <a:t>最左句型</a:t>
            </a:r>
            <a:endParaRPr b="1" dirty="0">
              <a:solidFill>
                <a:srgbClr val="FF0000"/>
              </a:solidFill>
              <a:latin typeface="华文楷体" panose="02010600040101010101" pitchFamily="2" charset="-122"/>
              <a:ea typeface="华文楷体" panose="02010600040101010101" pitchFamily="2" charset="-122"/>
            </a:endParaRPr>
          </a:p>
          <a:p>
            <a:pPr lvl="0" algn="l">
              <a:spcBef>
                <a:spcPct val="30000"/>
              </a:spcBef>
            </a:pPr>
            <a:r>
              <a:rPr b="1" dirty="0">
                <a:latin typeface="华文楷体" panose="02010600040101010101" pitchFamily="2" charset="-122"/>
                <a:ea typeface="华文楷体" panose="02010600040101010101" pitchFamily="2" charset="-122"/>
              </a:rPr>
              <a:t>在</a:t>
            </a:r>
            <a:r>
              <a:rPr b="1" dirty="0">
                <a:solidFill>
                  <a:srgbClr val="FF0000"/>
                </a:solidFill>
                <a:latin typeface="华文楷体" panose="02010600040101010101" pitchFamily="2" charset="-122"/>
                <a:ea typeface="华文楷体" panose="02010600040101010101" pitchFamily="2" charset="-122"/>
              </a:rPr>
              <a:t>最右推导</a:t>
            </a:r>
            <a:r>
              <a:rPr b="1" dirty="0">
                <a:latin typeface="华文楷体" panose="02010600040101010101" pitchFamily="2" charset="-122"/>
                <a:ea typeface="华文楷体" panose="02010600040101010101" pitchFamily="2" charset="-122"/>
              </a:rPr>
              <a:t>中，总是选择每个句型的最右非终结符进行替换</a:t>
            </a:r>
            <a:r>
              <a:rPr lang="zh-CN" b="1" dirty="0">
                <a:latin typeface="华文楷体" panose="02010600040101010101" pitchFamily="2" charset="-122"/>
                <a:ea typeface="华文楷体" panose="02010600040101010101" pitchFamily="2" charset="-122"/>
              </a:rPr>
              <a:t>；</a:t>
            </a:r>
            <a:r>
              <a:rPr lang="zh-CN" altLang="en-US"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sym typeface="+mn-ea"/>
              </a:rPr>
              <a:t>如果</a:t>
            </a:r>
            <a:r>
              <a:rPr b="1" dirty="0">
                <a:latin typeface="华文楷体" panose="02010600040101010101" pitchFamily="2" charset="-122"/>
                <a:ea typeface="华文楷体" panose="02010600040101010101" pitchFamily="2" charset="-122"/>
                <a:sym typeface="+mn-ea"/>
              </a:rPr>
              <a:t>S </a:t>
            </a:r>
            <a:r>
              <a:rPr lang="en-US" altLang="zh-CN" b="1" dirty="0">
                <a:cs typeface="Times New Roman" panose="02020603050405020304" pitchFamily="18" charset="0"/>
                <a:sym typeface="Symbol" panose="05050102010706020507" pitchFamily="18" charset="2"/>
              </a:rPr>
              <a:t></a:t>
            </a:r>
            <a:r>
              <a:rPr b="1" dirty="0">
                <a:latin typeface="华文楷体" panose="02010600040101010101" pitchFamily="2" charset="-122"/>
                <a:ea typeface="华文楷体" panose="02010600040101010101" pitchFamily="2" charset="-122"/>
                <a:sym typeface="+mn-ea"/>
              </a:rPr>
              <a:t>*</a:t>
            </a:r>
            <a:r>
              <a:rPr kumimoji="1" lang="en-US" altLang="zh-CN" b="1" i="1" baseline="-25000" dirty="0">
                <a:cs typeface="Times New Roman" panose="02020603050405020304" pitchFamily="18" charset="0"/>
                <a:sym typeface="+mn-ea"/>
              </a:rPr>
              <a:t>rm</a:t>
            </a:r>
            <a:r>
              <a:rPr b="1" dirty="0">
                <a:latin typeface="华文楷体" panose="02010600040101010101" pitchFamily="2" charset="-122"/>
                <a:ea typeface="华文楷体" panose="02010600040101010101" pitchFamily="2" charset="-122"/>
                <a:sym typeface="+mn-ea"/>
              </a:rPr>
              <a:t>α</a:t>
            </a:r>
            <a:r>
              <a:rPr lang="zh-CN" altLang="en-US" b="1" dirty="0">
                <a:solidFill>
                  <a:prstClr val="black"/>
                </a:solidFill>
                <a:latin typeface="华文楷体" panose="02010600040101010101" pitchFamily="2" charset="-122"/>
                <a:ea typeface="华文楷体" panose="02010600040101010101" pitchFamily="2" charset="-122"/>
                <a:sym typeface="+mn-ea"/>
              </a:rPr>
              <a:t>，则称</a:t>
            </a:r>
            <a:r>
              <a:rPr lang="en-US" altLang="zh-CN" b="1" i="1" dirty="0">
                <a:solidFill>
                  <a:prstClr val="black"/>
                </a:solidFill>
                <a:latin typeface="华文楷体" panose="02010600040101010101" pitchFamily="2" charset="-122"/>
                <a:ea typeface="华文楷体" panose="02010600040101010101" pitchFamily="2" charset="-122"/>
                <a:sym typeface="+mn-ea"/>
              </a:rPr>
              <a:t>α</a:t>
            </a:r>
            <a:r>
              <a:rPr lang="zh-CN" altLang="en-US" b="1" dirty="0">
                <a:solidFill>
                  <a:prstClr val="black"/>
                </a:solidFill>
                <a:latin typeface="华文楷体" panose="02010600040101010101" pitchFamily="2" charset="-122"/>
                <a:ea typeface="华文楷体" panose="02010600040101010101" pitchFamily="2" charset="-122"/>
                <a:sym typeface="+mn-ea"/>
              </a:rPr>
              <a:t>是当前文法的</a:t>
            </a:r>
            <a:r>
              <a:rPr lang="zh-CN" altLang="en-US" b="1" dirty="0">
                <a:solidFill>
                  <a:srgbClr val="FF0000"/>
                </a:solidFill>
                <a:latin typeface="华文楷体" panose="02010600040101010101" pitchFamily="2" charset="-122"/>
                <a:ea typeface="华文楷体" panose="02010600040101010101" pitchFamily="2" charset="-122"/>
                <a:sym typeface="+mn-ea"/>
              </a:rPr>
              <a:t>最右句型（规范</a:t>
            </a:r>
            <a:r>
              <a:rPr lang="zh-CN" altLang="en-US" b="1" dirty="0">
                <a:solidFill>
                  <a:srgbClr val="FF0000"/>
                </a:solidFill>
                <a:latin typeface="华文楷体" panose="02010600040101010101" pitchFamily="2" charset="-122"/>
                <a:ea typeface="华文楷体" panose="02010600040101010101" pitchFamily="2" charset="-122"/>
                <a:sym typeface="+mn-ea"/>
              </a:rPr>
              <a:t>句型）</a:t>
            </a:r>
            <a:endParaRPr lang="zh-CN" altLang="en-US" b="1" dirty="0">
              <a:solidFill>
                <a:srgbClr val="FF0000"/>
              </a:solidFill>
              <a:latin typeface="华文楷体" panose="02010600040101010101" pitchFamily="2" charset="-122"/>
              <a:ea typeface="华文楷体" panose="02010600040101010101" pitchFamily="2" charset="-122"/>
              <a:sym typeface="+mn-ea"/>
            </a:endParaRPr>
          </a:p>
          <a:p>
            <a:pPr lvl="0" algn="l">
              <a:spcBef>
                <a:spcPct val="30000"/>
              </a:spcBef>
            </a:pPr>
            <a:r>
              <a:rPr b="1" dirty="0">
                <a:latin typeface="华文楷体" panose="02010600040101010101" pitchFamily="2" charset="-122"/>
                <a:ea typeface="华文楷体" panose="02010600040101010101" pitchFamily="2" charset="-122"/>
              </a:rPr>
              <a:t>在自底向上的分析中，总是采用最左归约的方式，因此把</a:t>
            </a:r>
            <a:r>
              <a:rPr b="1" dirty="0">
                <a:solidFill>
                  <a:srgbClr val="FF0000"/>
                </a:solidFill>
                <a:latin typeface="华文楷体" panose="02010600040101010101" pitchFamily="2" charset="-122"/>
                <a:ea typeface="华文楷体" panose="02010600040101010101" pitchFamily="2" charset="-122"/>
              </a:rPr>
              <a:t>最左归约</a:t>
            </a:r>
            <a:r>
              <a:rPr b="1" dirty="0">
                <a:latin typeface="华文楷体" panose="02010600040101010101" pitchFamily="2" charset="-122"/>
                <a:ea typeface="华文楷体" panose="02010600040101010101" pitchFamily="2" charset="-122"/>
              </a:rPr>
              <a:t>称为</a:t>
            </a:r>
            <a:r>
              <a:rPr b="1" dirty="0">
                <a:solidFill>
                  <a:srgbClr val="FF0000"/>
                </a:solidFill>
                <a:latin typeface="华文楷体" panose="02010600040101010101" pitchFamily="2" charset="-122"/>
                <a:ea typeface="华文楷体" panose="02010600040101010101" pitchFamily="2" charset="-122"/>
              </a:rPr>
              <a:t>规范归约</a:t>
            </a:r>
            <a:r>
              <a:rPr b="1" dirty="0">
                <a:latin typeface="华文楷体" panose="02010600040101010101" pitchFamily="2" charset="-122"/>
                <a:ea typeface="华文楷体" panose="02010600040101010101" pitchFamily="2" charset="-122"/>
              </a:rPr>
              <a:t>，而</a:t>
            </a:r>
            <a:r>
              <a:rPr b="1" dirty="0">
                <a:solidFill>
                  <a:srgbClr val="FF0000"/>
                </a:solidFill>
                <a:latin typeface="华文楷体" panose="02010600040101010101" pitchFamily="2" charset="-122"/>
                <a:ea typeface="华文楷体" panose="02010600040101010101" pitchFamily="2" charset="-122"/>
              </a:rPr>
              <a:t>最右推导</a:t>
            </a:r>
            <a:r>
              <a:rPr b="1" dirty="0">
                <a:latin typeface="华文楷体" panose="02010600040101010101" pitchFamily="2" charset="-122"/>
                <a:ea typeface="华文楷体" panose="02010600040101010101" pitchFamily="2" charset="-122"/>
              </a:rPr>
              <a:t>相应地称为</a:t>
            </a:r>
            <a:r>
              <a:rPr b="1" dirty="0">
                <a:solidFill>
                  <a:srgbClr val="FF0000"/>
                </a:solidFill>
                <a:latin typeface="华文楷体" panose="02010600040101010101" pitchFamily="2" charset="-122"/>
                <a:ea typeface="华文楷体" panose="02010600040101010101" pitchFamily="2" charset="-122"/>
              </a:rPr>
              <a:t>规范推导</a:t>
            </a:r>
            <a:endParaRPr b="1" dirty="0">
              <a:solidFill>
                <a:srgbClr val="FF0000"/>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8437880" y="966470"/>
            <a:ext cx="3147695" cy="306705"/>
          </a:xfrm>
          <a:prstGeom prst="rect">
            <a:avLst/>
          </a:prstGeom>
          <a:noFill/>
        </p:spPr>
        <p:txBody>
          <a:bodyPr wrap="square" rtlCol="0" anchor="t">
            <a:spAutoFit/>
          </a:bodyPr>
          <a:p>
            <a:r>
              <a:rPr lang="zh-CN" altLang="en-US" sz="1400"/>
              <a:t>最左推导和最右推导具有唯一性（</a:t>
            </a:r>
            <a:r>
              <a:rPr lang="en-US" altLang="zh-CN" sz="1400">
                <a:solidFill>
                  <a:srgbClr val="FF0000"/>
                </a:solidFill>
              </a:rPr>
              <a:t>√</a:t>
            </a:r>
            <a:r>
              <a:rPr lang="zh-CN" altLang="en-US" sz="1400"/>
              <a:t>）</a:t>
            </a:r>
            <a:endParaRPr lang="zh-CN" altLang="en-US" sz="1400"/>
          </a:p>
        </p:txBody>
      </p:sp>
      <p:sp>
        <p:nvSpPr>
          <p:cNvPr id="8" name="矩形 7"/>
          <p:cNvSpPr/>
          <p:nvPr>
            <p:custDataLst>
              <p:tags r:id="rId5"/>
            </p:custDataLst>
          </p:nvPr>
        </p:nvSpPr>
        <p:spPr>
          <a:xfrm>
            <a:off x="188595" y="2398395"/>
            <a:ext cx="11896725" cy="4117975"/>
          </a:xfrm>
          <a:prstGeom prst="rect">
            <a:avLst/>
          </a:prstGeom>
        </p:spPr>
        <p:txBody>
          <a:bodyPr wrap="square">
            <a:noAutofit/>
          </a:bodyPr>
          <a:p>
            <a:pPr lvl="0" algn="l">
              <a:spcBef>
                <a:spcPct val="30000"/>
              </a:spcBef>
            </a:pPr>
            <a:r>
              <a:rPr sz="2000" b="1" dirty="0">
                <a:latin typeface="华文楷体" panose="02010600040101010101" pitchFamily="2" charset="-122"/>
                <a:ea typeface="华文楷体" panose="02010600040101010101" pitchFamily="2" charset="-122"/>
              </a:rPr>
              <a:t>自顶向下语法分析的</a:t>
            </a:r>
            <a:r>
              <a:rPr sz="2000" b="1" dirty="0">
                <a:solidFill>
                  <a:srgbClr val="FF0000"/>
                </a:solidFill>
                <a:latin typeface="华文楷体" panose="02010600040101010101" pitchFamily="2" charset="-122"/>
                <a:ea typeface="华文楷体" panose="02010600040101010101" pitchFamily="2" charset="-122"/>
              </a:rPr>
              <a:t>通用形式</a:t>
            </a:r>
            <a:r>
              <a:rPr sz="2000" b="1" dirty="0">
                <a:latin typeface="华文楷体" panose="02010600040101010101" pitchFamily="2" charset="-122"/>
                <a:ea typeface="华文楷体" panose="02010600040101010101" pitchFamily="2" charset="-122"/>
              </a:rPr>
              <a:t>：</a:t>
            </a:r>
            <a:r>
              <a:rPr sz="2000" b="1" dirty="0">
                <a:solidFill>
                  <a:srgbClr val="FF0000"/>
                </a:solidFill>
                <a:latin typeface="华文楷体" panose="02010600040101010101" pitchFamily="2" charset="-122"/>
                <a:ea typeface="华文楷体" panose="02010600040101010101" pitchFamily="2" charset="-122"/>
              </a:rPr>
              <a:t>递归下降分析</a:t>
            </a:r>
            <a:r>
              <a:rPr sz="2000" b="1" dirty="0">
                <a:solidFill>
                  <a:schemeClr val="tx1"/>
                </a:solidFill>
                <a:latin typeface="华文楷体" panose="02010600040101010101" pitchFamily="2" charset="-122"/>
                <a:ea typeface="华文楷体" panose="02010600040101010101" pitchFamily="2" charset="-122"/>
              </a:rPr>
              <a:t>(采用</a:t>
            </a:r>
            <a:r>
              <a:rPr lang="zh-CN" sz="2000" b="1" dirty="0">
                <a:solidFill>
                  <a:schemeClr val="tx1"/>
                </a:solidFill>
                <a:latin typeface="华文楷体" panose="02010600040101010101" pitchFamily="2" charset="-122"/>
                <a:ea typeface="华文楷体" panose="02010600040101010101" pitchFamily="2" charset="-122"/>
              </a:rPr>
              <a:t>最左推导的方式</a:t>
            </a:r>
            <a:r>
              <a:rPr sz="2000" b="1" dirty="0">
                <a:solidFill>
                  <a:schemeClr val="tx1"/>
                </a:solidFill>
                <a:latin typeface="华文楷体" panose="02010600040101010101" pitchFamily="2" charset="-122"/>
                <a:ea typeface="华文楷体" panose="02010600040101010101" pitchFamily="2" charset="-122"/>
              </a:rPr>
              <a:t>)</a:t>
            </a:r>
            <a:endParaRPr sz="2000" b="1" dirty="0">
              <a:solidFill>
                <a:srgbClr val="FF0000"/>
              </a:solidFill>
              <a:latin typeface="华文楷体" panose="02010600040101010101" pitchFamily="2" charset="-122"/>
              <a:ea typeface="华文楷体" panose="02010600040101010101" pitchFamily="2" charset="-122"/>
            </a:endParaRPr>
          </a:p>
          <a:p>
            <a:pPr lvl="1" algn="l">
              <a:spcBef>
                <a:spcPct val="30000"/>
              </a:spcBef>
            </a:pPr>
            <a:r>
              <a:rPr b="1" dirty="0">
                <a:latin typeface="华文楷体" panose="02010600040101010101" pitchFamily="2" charset="-122"/>
                <a:ea typeface="华文楷体" panose="02010600040101010101" pitchFamily="2" charset="-122"/>
              </a:rPr>
              <a:t>由一组</a:t>
            </a:r>
            <a:r>
              <a:rPr b="1" dirty="0">
                <a:solidFill>
                  <a:srgbClr val="FF0000"/>
                </a:solidFill>
                <a:latin typeface="华文楷体" panose="02010600040101010101" pitchFamily="2" charset="-122"/>
                <a:ea typeface="华文楷体" panose="02010600040101010101" pitchFamily="2" charset="-122"/>
              </a:rPr>
              <a:t>过程</a:t>
            </a:r>
            <a:r>
              <a:rPr b="1" dirty="0">
                <a:latin typeface="华文楷体" panose="02010600040101010101" pitchFamily="2" charset="-122"/>
                <a:ea typeface="华文楷体" panose="02010600040101010101" pitchFamily="2" charset="-122"/>
              </a:rPr>
              <a:t>组成，每个过程对应文法的一个</a:t>
            </a:r>
            <a:r>
              <a:rPr b="1" dirty="0">
                <a:solidFill>
                  <a:srgbClr val="FF0000"/>
                </a:solidFill>
                <a:latin typeface="华文楷体" panose="02010600040101010101" pitchFamily="2" charset="-122"/>
                <a:ea typeface="华文楷体" panose="02010600040101010101" pitchFamily="2" charset="-122"/>
              </a:rPr>
              <a:t>非终结符</a:t>
            </a:r>
            <a:endParaRPr b="1" dirty="0">
              <a:latin typeface="华文楷体" panose="02010600040101010101" pitchFamily="2" charset="-122"/>
              <a:ea typeface="华文楷体" panose="02010600040101010101" pitchFamily="2" charset="-122"/>
            </a:endParaRPr>
          </a:p>
          <a:p>
            <a:pPr lvl="1" algn="l">
              <a:spcBef>
                <a:spcPct val="30000"/>
              </a:spcBef>
            </a:pPr>
            <a:r>
              <a:rPr b="1" dirty="0">
                <a:latin typeface="华文楷体" panose="02010600040101010101" pitchFamily="2" charset="-122"/>
                <a:ea typeface="华文楷体" panose="02010600040101010101" pitchFamily="2" charset="-122"/>
              </a:rPr>
              <a:t>从文法</a:t>
            </a:r>
            <a:r>
              <a:rPr b="1" dirty="0">
                <a:solidFill>
                  <a:srgbClr val="FF0000"/>
                </a:solidFill>
                <a:latin typeface="华文楷体" panose="02010600040101010101" pitchFamily="2" charset="-122"/>
                <a:ea typeface="华文楷体" panose="02010600040101010101" pitchFamily="2" charset="-122"/>
              </a:rPr>
              <a:t>开始符号S</a:t>
            </a:r>
            <a:r>
              <a:rPr b="1" dirty="0">
                <a:latin typeface="华文楷体" panose="02010600040101010101" pitchFamily="2" charset="-122"/>
                <a:ea typeface="华文楷体" panose="02010600040101010101" pitchFamily="2" charset="-122"/>
              </a:rPr>
              <a:t>对应的过程开始，其中</a:t>
            </a:r>
            <a:r>
              <a:rPr b="1" dirty="0">
                <a:solidFill>
                  <a:srgbClr val="FF0000"/>
                </a:solidFill>
                <a:latin typeface="华文楷体" panose="02010600040101010101" pitchFamily="2" charset="-122"/>
                <a:ea typeface="华文楷体" panose="02010600040101010101" pitchFamily="2" charset="-122"/>
              </a:rPr>
              <a:t>递归调用</a:t>
            </a:r>
            <a:r>
              <a:rPr b="1" dirty="0">
                <a:latin typeface="华文楷体" panose="02010600040101010101" pitchFamily="2" charset="-122"/>
                <a:ea typeface="华文楷体" panose="02010600040101010101" pitchFamily="2" charset="-122"/>
              </a:rPr>
              <a:t>文法中其它</a:t>
            </a:r>
            <a:r>
              <a:rPr b="1" dirty="0">
                <a:solidFill>
                  <a:srgbClr val="FF0000"/>
                </a:solidFill>
                <a:latin typeface="华文楷体" panose="02010600040101010101" pitchFamily="2" charset="-122"/>
                <a:ea typeface="华文楷体" panose="02010600040101010101" pitchFamily="2" charset="-122"/>
              </a:rPr>
              <a:t>非终结符</a:t>
            </a:r>
            <a:r>
              <a:rPr b="1" dirty="0">
                <a:latin typeface="华文楷体" panose="02010600040101010101" pitchFamily="2" charset="-122"/>
                <a:ea typeface="华文楷体" panose="02010600040101010101" pitchFamily="2" charset="-122"/>
              </a:rPr>
              <a:t>对应的过程。如果S对应的过程体恰好扫描了</a:t>
            </a:r>
            <a:r>
              <a:rPr b="1" dirty="0">
                <a:solidFill>
                  <a:srgbClr val="FF0000"/>
                </a:solidFill>
                <a:latin typeface="华文楷体" panose="02010600040101010101" pitchFamily="2" charset="-122"/>
                <a:ea typeface="华文楷体" panose="02010600040101010101" pitchFamily="2" charset="-122"/>
              </a:rPr>
              <a:t>整个输入串</a:t>
            </a:r>
            <a:r>
              <a:rPr b="1" dirty="0">
                <a:latin typeface="华文楷体" panose="02010600040101010101" pitchFamily="2" charset="-122"/>
                <a:ea typeface="华文楷体" panose="02010600040101010101" pitchFamily="2" charset="-122"/>
              </a:rPr>
              <a:t>，则成功完成语法分析</a:t>
            </a:r>
            <a:endParaRPr b="1" dirty="0">
              <a:latin typeface="华文楷体" panose="02010600040101010101" pitchFamily="2" charset="-122"/>
              <a:ea typeface="华文楷体" panose="02010600040101010101" pitchFamily="2" charset="-122"/>
            </a:endParaRPr>
          </a:p>
          <a:p>
            <a:pPr lvl="0" algn="l">
              <a:spcBef>
                <a:spcPct val="30000"/>
              </a:spcBef>
            </a:pPr>
            <a:r>
              <a:rPr lang="zh-CN" sz="2000" b="1" dirty="0">
                <a:latin typeface="华文楷体" panose="02010600040101010101" pitchFamily="2" charset="-122"/>
                <a:ea typeface="华文楷体" panose="02010600040101010101" pitchFamily="2" charset="-122"/>
              </a:rPr>
              <a:t>问题</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同一非终结符的多个候选式存在共同前缀，将导致</a:t>
            </a:r>
            <a:r>
              <a:rPr sz="2000" b="1" dirty="0">
                <a:solidFill>
                  <a:srgbClr val="FF0000"/>
                </a:solidFill>
                <a:latin typeface="华文楷体" panose="02010600040101010101" pitchFamily="2" charset="-122"/>
                <a:ea typeface="华文楷体" panose="02010600040101010101" pitchFamily="2" charset="-122"/>
              </a:rPr>
              <a:t>回溯现象</a:t>
            </a:r>
            <a:endParaRPr sz="2000" b="1" dirty="0">
              <a:solidFill>
                <a:srgbClr val="FF0000"/>
              </a:solidFill>
              <a:latin typeface="华文楷体" panose="02010600040101010101" pitchFamily="2" charset="-122"/>
              <a:ea typeface="华文楷体" panose="02010600040101010101" pitchFamily="2" charset="-122"/>
            </a:endParaRPr>
          </a:p>
          <a:p>
            <a:pPr lvl="0" indent="457200" algn="l">
              <a:spcBef>
                <a:spcPct val="30000"/>
              </a:spcBef>
            </a:pPr>
            <a:r>
              <a:rPr lang="zh-CN" altLang="en-US" sz="1800" b="1" dirty="0">
                <a:latin typeface="华文楷体" panose="02010600040101010101" pitchFamily="2" charset="-122"/>
                <a:ea typeface="华文楷体" panose="02010600040101010101" pitchFamily="2" charset="-122"/>
                <a:sym typeface="+mn-ea"/>
              </a:rPr>
              <a:t>递归下降分析需要回溯，除非采用</a:t>
            </a:r>
            <a:r>
              <a:rPr lang="zh-CN" altLang="en-US" sz="1800" b="1" dirty="0">
                <a:solidFill>
                  <a:schemeClr val="tx1"/>
                </a:solidFill>
                <a:latin typeface="华文楷体" panose="02010600040101010101" pitchFamily="2" charset="-122"/>
                <a:ea typeface="华文楷体" panose="02010600040101010101" pitchFamily="2" charset="-122"/>
              </a:rPr>
              <a:t>预</a:t>
            </a:r>
            <a:r>
              <a:rPr lang="zh-CN" altLang="en-US" b="1" dirty="0">
                <a:solidFill>
                  <a:schemeClr val="tx1"/>
                </a:solidFill>
                <a:latin typeface="华文楷体" panose="02010600040101010101" pitchFamily="2" charset="-122"/>
                <a:ea typeface="华文楷体" panose="02010600040101010101" pitchFamily="2" charset="-122"/>
              </a:rPr>
              <a:t>测分析法（其中的特例）</a:t>
            </a:r>
            <a:endParaRPr b="1" dirty="0">
              <a:latin typeface="华文楷体" panose="02010600040101010101" pitchFamily="2" charset="-122"/>
              <a:ea typeface="华文楷体" panose="02010600040101010101" pitchFamily="2" charset="-122"/>
            </a:endParaRPr>
          </a:p>
          <a:p>
            <a:pPr lvl="0" algn="l">
              <a:spcBef>
                <a:spcPct val="30000"/>
              </a:spcBef>
            </a:pPr>
            <a:r>
              <a:rPr lang="zh-CN" sz="2000" b="1" dirty="0">
                <a:latin typeface="华文楷体" panose="02010600040101010101" pitchFamily="2" charset="-122"/>
                <a:ea typeface="华文楷体" panose="02010600040101010101" pitchFamily="2" charset="-122"/>
              </a:rPr>
              <a:t>问题</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a:t>
            </a:r>
            <a:r>
              <a:rPr sz="2000" b="1" dirty="0">
                <a:latin typeface="华文楷体" panose="02010600040101010101" pitchFamily="2" charset="-122"/>
                <a:ea typeface="华文楷体" panose="02010600040101010101" pitchFamily="2" charset="-122"/>
              </a:rPr>
              <a:t>左递归文法会使递归下降分析器陷入</a:t>
            </a:r>
            <a:r>
              <a:rPr sz="2000" b="1" dirty="0">
                <a:solidFill>
                  <a:srgbClr val="FF0000"/>
                </a:solidFill>
                <a:latin typeface="华文楷体" panose="02010600040101010101" pitchFamily="2" charset="-122"/>
                <a:ea typeface="华文楷体" panose="02010600040101010101" pitchFamily="2" charset="-122"/>
              </a:rPr>
              <a:t>无限循环</a:t>
            </a:r>
            <a:endParaRPr sz="2000" b="1" dirty="0">
              <a:latin typeface="华文楷体" panose="02010600040101010101" pitchFamily="2" charset="-122"/>
              <a:ea typeface="华文楷体" panose="02010600040101010101" pitchFamily="2" charset="-122"/>
            </a:endParaRPr>
          </a:p>
          <a:p>
            <a:pPr lvl="0" indent="457200" algn="l">
              <a:spcBef>
                <a:spcPct val="30000"/>
              </a:spcBef>
            </a:pPr>
            <a:r>
              <a:rPr lang="zh-CN" b="1" dirty="0">
                <a:latin typeface="华文楷体" panose="02010600040101010101" pitchFamily="2" charset="-122"/>
                <a:ea typeface="华文楷体" panose="02010600040101010101" pitchFamily="2" charset="-122"/>
              </a:rPr>
              <a:t>解决步骤：</a:t>
            </a:r>
            <a:endParaRPr lang="zh-CN" b="1" dirty="0">
              <a:latin typeface="华文楷体" panose="02010600040101010101" pitchFamily="2" charset="-122"/>
              <a:ea typeface="华文楷体" panose="02010600040101010101" pitchFamily="2" charset="-122"/>
            </a:endParaRPr>
          </a:p>
          <a:p>
            <a:pPr lvl="0" indent="457200" algn="l">
              <a:spcBef>
                <a:spcPct val="30000"/>
              </a:spcBef>
            </a:pPr>
            <a:r>
              <a:rPr lang="zh-CN" altLang="en-US" b="1" dirty="0">
                <a:latin typeface="华文楷体" panose="02010600040101010101" pitchFamily="2" charset="-122"/>
                <a:ea typeface="华文楷体" panose="02010600040101010101" pitchFamily="2" charset="-122"/>
              </a:rPr>
              <a:t>（</a:t>
            </a:r>
            <a:r>
              <a:rPr lang="en-US"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b="1" dirty="0">
                <a:solidFill>
                  <a:srgbClr val="FF0000"/>
                </a:solidFill>
                <a:latin typeface="华文楷体" panose="02010600040101010101" pitchFamily="2" charset="-122"/>
                <a:ea typeface="华文楷体" panose="02010600040101010101" pitchFamily="2" charset="-122"/>
              </a:rPr>
              <a:t>消除直接左递归</a:t>
            </a:r>
            <a:r>
              <a:rPr b="1" dirty="0">
                <a:latin typeface="华文楷体" panose="02010600040101010101" pitchFamily="2" charset="-122"/>
                <a:ea typeface="华文楷体" panose="02010600040101010101" pitchFamily="2" charset="-122"/>
              </a:rPr>
              <a:t>（把左递归转换成了右递归</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sym typeface="+mn-ea"/>
              </a:rPr>
              <a:t>代价是引进了一些非终结符和ε-产生式</a:t>
            </a:r>
            <a:r>
              <a:rPr b="1" dirty="0">
                <a:latin typeface="华文楷体" panose="02010600040101010101" pitchFamily="2" charset="-122"/>
                <a:ea typeface="华文楷体" panose="02010600040101010101" pitchFamily="2" charset="-122"/>
              </a:rPr>
              <a:t>）</a:t>
            </a:r>
            <a:endParaRPr b="1" dirty="0">
              <a:latin typeface="华文楷体" panose="02010600040101010101" pitchFamily="2" charset="-122"/>
              <a:ea typeface="华文楷体" panose="02010600040101010101" pitchFamily="2" charset="-122"/>
            </a:endParaRPr>
          </a:p>
          <a:p>
            <a:pPr marL="0" indent="0" eaLnBrk="1" hangingPunct="1">
              <a:buFont typeface="Wingdings" panose="05000000000000000000" pitchFamily="2" charset="2"/>
              <a:buNone/>
              <a:defRPr/>
            </a:pPr>
            <a:r>
              <a:rPr b="1" dirty="0">
                <a:latin typeface="华文楷体" panose="02010600040101010101" pitchFamily="2" charset="-122"/>
                <a:ea typeface="华文楷体" panose="02010600040101010101" pitchFamily="2" charset="-122"/>
                <a:sym typeface="+mn-ea"/>
              </a:rPr>
              <a:t>  </a:t>
            </a:r>
            <a:r>
              <a:rPr lang="en-US" b="1" dirty="0">
                <a:latin typeface="华文楷体" panose="02010600040101010101" pitchFamily="2" charset="-122"/>
                <a:ea typeface="华文楷体" panose="02010600040101010101" pitchFamily="2" charset="-122"/>
                <a:sym typeface="+mn-ea"/>
              </a:rPr>
              <a:t>                  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|…|Aα</a:t>
            </a:r>
            <a:r>
              <a:rPr lang="en-US" altLang="zh-CN" b="1" baseline="-30000" dirty="0">
                <a:ea typeface="楷体_GB2312" pitchFamily="49" charset="-122"/>
                <a:cs typeface="Times New Roman" panose="02020603050405020304" pitchFamily="18" charset="0"/>
                <a:sym typeface="+mn-ea"/>
              </a:rPr>
              <a:t>n</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变为A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1</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以及A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1</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2</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α</a:t>
            </a:r>
            <a:r>
              <a:rPr lang="en-US" altLang="zh-CN" b="1" baseline="-30000" dirty="0">
                <a:ea typeface="楷体_GB2312" pitchFamily="49" charset="-122"/>
                <a:cs typeface="Times New Roman" panose="02020603050405020304" pitchFamily="18" charset="0"/>
                <a:sym typeface="+mn-ea"/>
              </a:rPr>
              <a:t>n</a:t>
            </a:r>
            <a:r>
              <a:rPr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b="1" dirty="0">
                <a:latin typeface="华文楷体" panose="02010600040101010101" pitchFamily="2" charset="-122"/>
                <a:ea typeface="华文楷体" panose="02010600040101010101" pitchFamily="2" charset="-122"/>
                <a:sym typeface="+mn-ea"/>
              </a:rPr>
              <a:t>|ε</a:t>
            </a:r>
            <a:endParaRPr lang="en-US" altLang="zh-CN" b="1" dirty="0">
              <a:solidFill>
                <a:schemeClr val="tx1"/>
              </a:solidFill>
              <a:ea typeface="楷体_GB2312" pitchFamily="49" charset="-122"/>
              <a:cs typeface="Times New Roman" panose="02020603050405020304" pitchFamily="18" charset="0"/>
            </a:endParaRPr>
          </a:p>
          <a:p>
            <a:pPr lvl="0" indent="457200" algn="l">
              <a:spcBef>
                <a:spcPct val="30000"/>
              </a:spcBef>
            </a:pPr>
            <a:r>
              <a:rPr 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a:t>
            </a:r>
            <a:r>
              <a:rPr b="1" dirty="0">
                <a:solidFill>
                  <a:srgbClr val="FF0000"/>
                </a:solidFill>
                <a:latin typeface="华文楷体" panose="02010600040101010101" pitchFamily="2" charset="-122"/>
                <a:ea typeface="华文楷体" panose="02010600040101010101" pitchFamily="2" charset="-122"/>
              </a:rPr>
              <a:t>消除间接左递归</a:t>
            </a:r>
            <a:r>
              <a:rPr lang="zh-CN"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优化：</a:t>
            </a:r>
            <a:r>
              <a:rPr b="1" dirty="0">
                <a:solidFill>
                  <a:srgbClr val="FF0000"/>
                </a:solidFill>
                <a:latin typeface="华文楷体" panose="02010600040101010101" pitchFamily="2" charset="-122"/>
                <a:ea typeface="华文楷体" panose="02010600040101010101" pitchFamily="2" charset="-122"/>
              </a:rPr>
              <a:t>提取左公因子</a:t>
            </a:r>
            <a:r>
              <a:rPr lang="zh-CN" b="1" dirty="0">
                <a:latin typeface="华文楷体" panose="02010600040101010101" pitchFamily="2" charset="-122"/>
                <a:ea typeface="华文楷体" panose="02010600040101010101" pitchFamily="2" charset="-122"/>
              </a:rPr>
              <a:t>（</a:t>
            </a:r>
            <a:r>
              <a:rPr b="1" dirty="0">
                <a:latin typeface="华文楷体" panose="02010600040101010101" pitchFamily="2" charset="-122"/>
                <a:ea typeface="华文楷体" panose="02010600040101010101" pitchFamily="2" charset="-122"/>
              </a:rPr>
              <a:t>通过改写产生式来推迟决定，等读入了足够多的输入，获得足够信息后再做出正确的选择</a:t>
            </a:r>
            <a:r>
              <a:rPr lang="zh-CN" b="1" dirty="0">
                <a:latin typeface="华文楷体" panose="02010600040101010101" pitchFamily="2" charset="-122"/>
                <a:ea typeface="华文楷体" panose="02010600040101010101" pitchFamily="2" charset="-122"/>
              </a:rPr>
              <a:t>）</a:t>
            </a:r>
            <a:r>
              <a:rPr lang="en-US" b="1" dirty="0">
                <a:latin typeface="华文楷体" panose="02010600040101010101" pitchFamily="2" charset="-122"/>
                <a:ea typeface="华文楷体" panose="02010600040101010101" pitchFamily="2" charset="-122"/>
                <a:sym typeface="+mn-ea"/>
              </a:rPr>
              <a:t>A</a:t>
            </a:r>
            <a:r>
              <a:rPr b="1" dirty="0">
                <a:latin typeface="华文楷体" panose="02010600040101010101" pitchFamily="2" charset="-122"/>
                <a:ea typeface="华文楷体" panose="02010600040101010101" pitchFamily="2" charset="-122"/>
                <a:sym typeface="+mn-ea"/>
              </a:rPr>
              <a:t>→</a:t>
            </a:r>
            <a:r>
              <a:rPr lang="en-US" b="1" dirty="0">
                <a:latin typeface="华文楷体" panose="02010600040101010101" pitchFamily="2" charset="-122"/>
                <a:ea typeface="华文楷体" panose="02010600040101010101" pitchFamily="2" charset="-122"/>
                <a:sym typeface="+mn-ea"/>
              </a:rPr>
              <a:t>αβ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|αβ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 |αβ</a:t>
            </a:r>
            <a:r>
              <a:rPr lang="en-US" altLang="zh-CN" b="1" baseline="-30000" dirty="0">
                <a:ea typeface="楷体_GB2312" pitchFamily="49" charset="-122"/>
                <a:cs typeface="Times New Roman" panose="02020603050405020304" pitchFamily="18" charset="0"/>
                <a:sym typeface="+mn-ea"/>
              </a:rPr>
              <a:t>n</a:t>
            </a:r>
            <a:r>
              <a:rPr lang="en-US" b="1" dirty="0">
                <a:latin typeface="华文楷体" panose="02010600040101010101" pitchFamily="2" charset="-122"/>
                <a:ea typeface="华文楷体" panose="02010600040101010101" pitchFamily="2" charset="-122"/>
                <a:sym typeface="+mn-ea"/>
              </a:rPr>
              <a:t> |γ</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变为</a:t>
            </a:r>
            <a:r>
              <a:rPr lang="en-US" b="1" dirty="0">
                <a:latin typeface="华文楷体" panose="02010600040101010101" pitchFamily="2" charset="-122"/>
                <a:ea typeface="华文楷体" panose="02010600040101010101" pitchFamily="2" charset="-122"/>
                <a:sym typeface="+mn-ea"/>
              </a:rPr>
              <a:t>A→αA' |γ</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|…|γ</a:t>
            </a:r>
            <a:r>
              <a:rPr lang="en-US" altLang="zh-CN" b="1" baseline="-30000" dirty="0">
                <a:ea typeface="楷体_GB2312" pitchFamily="49" charset="-122"/>
                <a:cs typeface="Times New Roman" panose="02020603050405020304" pitchFamily="18" charset="0"/>
                <a:sym typeface="+mn-ea"/>
              </a:rPr>
              <a:t>m</a:t>
            </a:r>
            <a:r>
              <a:rPr b="1" dirty="0">
                <a:latin typeface="华文楷体" panose="02010600040101010101" pitchFamily="2" charset="-122"/>
                <a:ea typeface="华文楷体" panose="02010600040101010101" pitchFamily="2" charset="-122"/>
                <a:sym typeface="+mn-ea"/>
              </a:rPr>
              <a:t>以及</a:t>
            </a:r>
            <a:r>
              <a:rPr lang="en-US" b="1" dirty="0">
                <a:latin typeface="华文楷体" panose="02010600040101010101" pitchFamily="2" charset="-122"/>
                <a:ea typeface="华文楷体" panose="02010600040101010101" pitchFamily="2" charset="-122"/>
                <a:sym typeface="+mn-ea"/>
              </a:rPr>
              <a:t>A'→β</a:t>
            </a:r>
            <a:r>
              <a:rPr lang="en-US" altLang="zh-CN" b="1" baseline="-30000" dirty="0">
                <a:ea typeface="楷体_GB2312" pitchFamily="49" charset="-122"/>
                <a:cs typeface="Times New Roman" panose="02020603050405020304" pitchFamily="18" charset="0"/>
                <a:sym typeface="+mn-ea"/>
              </a:rPr>
              <a:t>1</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2</a:t>
            </a:r>
            <a:r>
              <a:rPr lang="en-US" b="1" dirty="0">
                <a:latin typeface="华文楷体" panose="02010600040101010101" pitchFamily="2" charset="-122"/>
                <a:ea typeface="华文楷体" panose="02010600040101010101" pitchFamily="2" charset="-122"/>
                <a:sym typeface="+mn-ea"/>
              </a:rPr>
              <a:t>|…|β</a:t>
            </a:r>
            <a:r>
              <a:rPr lang="en-US" altLang="zh-CN" b="1" baseline="-30000" dirty="0">
                <a:ea typeface="楷体_GB2312" pitchFamily="49" charset="-122"/>
                <a:cs typeface="Times New Roman" panose="02020603050405020304" pitchFamily="18" charset="0"/>
                <a:sym typeface="+mn-ea"/>
              </a:rPr>
              <a:t>n</a:t>
            </a:r>
            <a:endParaRPr lang="en-US" b="1" dirty="0">
              <a:latin typeface="华文楷体" panose="02010600040101010101" pitchFamily="2" charset="-122"/>
              <a:ea typeface="华文楷体" panose="02010600040101010101" pitchFamily="2" charset="-122"/>
            </a:endParaRPr>
          </a:p>
          <a:p>
            <a:pPr lvl="0" indent="457200" algn="l">
              <a:spcBef>
                <a:spcPct val="30000"/>
              </a:spcBef>
            </a:pPr>
            <a:endParaRPr lang="en-US" b="1" dirty="0">
              <a:latin typeface="华文楷体" panose="02010600040101010101" pitchFamily="2" charset="-122"/>
              <a:ea typeface="华文楷体" panose="02010600040101010101" pitchFamily="2" charset="-122"/>
            </a:endParaRPr>
          </a:p>
          <a:p>
            <a:pPr lvl="0" indent="457200" algn="l">
              <a:spcBef>
                <a:spcPct val="30000"/>
              </a:spcBef>
            </a:pPr>
            <a:endParaRPr lang="zh-CN" b="1" dirty="0">
              <a:latin typeface="华文楷体" panose="02010600040101010101" pitchFamily="2" charset="-122"/>
              <a:ea typeface="华文楷体" panose="02010600040101010101" pitchFamily="2" charset="-122"/>
            </a:endParaRPr>
          </a:p>
        </p:txBody>
      </p:sp>
      <p:sp>
        <p:nvSpPr>
          <p:cNvPr id="9" name="文本框 8"/>
          <p:cNvSpPr txBox="1"/>
          <p:nvPr>
            <p:custDataLst>
              <p:tags r:id="rId6"/>
            </p:custDataLst>
          </p:nvPr>
        </p:nvSpPr>
        <p:spPr>
          <a:xfrm>
            <a:off x="8241665" y="3966210"/>
            <a:ext cx="3540760" cy="1267460"/>
          </a:xfrm>
          <a:prstGeom prst="rect">
            <a:avLst/>
          </a:prstGeom>
          <a:noFill/>
        </p:spPr>
        <p:txBody>
          <a:bodyPr wrap="square" rtlCol="0" anchor="t">
            <a:noAutofit/>
          </a:bodyPr>
          <a:p>
            <a:pPr indent="0" fontAlgn="auto">
              <a:lnSpc>
                <a:spcPct val="100000"/>
              </a:lnSpc>
              <a:spcBef>
                <a:spcPts val="0"/>
              </a:spcBef>
              <a:buSzPct val="100000"/>
              <a:buFontTx/>
              <a:buNone/>
              <a:defRPr/>
            </a:pPr>
            <a:r>
              <a:rPr lang="zh-CN" altLang="en-US" sz="1000" b="1" dirty="0">
                <a:latin typeface="Times New Roman" panose="02020603050405020304" pitchFamily="18" charset="0"/>
                <a:ea typeface="楷体" panose="02010609060101010101" pitchFamily="49" charset="-122"/>
                <a:sym typeface="+mn-ea"/>
              </a:rPr>
              <a:t>消除间接</a:t>
            </a:r>
            <a:r>
              <a:rPr lang="zh-CN" altLang="en-US" sz="1000" b="1" dirty="0">
                <a:latin typeface="Times New Roman" panose="02020603050405020304" pitchFamily="18" charset="0"/>
                <a:ea typeface="楷体" panose="02010609060101010101" pitchFamily="49" charset="-122"/>
                <a:sym typeface="+mn-ea"/>
              </a:rPr>
              <a:t>左递归：</a:t>
            </a:r>
            <a:endParaRPr lang="zh-CN" altLang="en-US" sz="1000" b="1" dirty="0">
              <a:latin typeface="Times New Roman" panose="02020603050405020304" pitchFamily="18" charset="0"/>
              <a:ea typeface="楷体" panose="02010609060101010101" pitchFamily="49" charset="-122"/>
              <a:sym typeface="+mn-ea"/>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按照某个顺序将非终结符号排序为</a:t>
            </a:r>
            <a:r>
              <a:rPr lang="en-US" altLang="zh-CN" sz="1000" b="1" i="1" dirty="0">
                <a:latin typeface="Times New Roman" panose="02020603050405020304" pitchFamily="18" charset="0"/>
                <a:sym typeface="+mn-ea"/>
              </a:rPr>
              <a:t>A</a:t>
            </a:r>
            <a:r>
              <a:rPr lang="en-US" altLang="zh-CN" sz="1000" b="1" baseline="-25000" dirty="0">
                <a:latin typeface="Times New Roman" panose="02020603050405020304" pitchFamily="18" charset="0"/>
                <a:sym typeface="+mn-ea"/>
              </a:rPr>
              <a:t>1</a:t>
            </a:r>
            <a:r>
              <a:rPr lang="zh-CN" altLang="en-US" sz="1000" b="1" dirty="0">
                <a:latin typeface="Times New Roman" panose="02020603050405020304" pitchFamily="18" charset="0"/>
                <a:ea typeface="楷体" panose="02010609060101010101" pitchFamily="49" charset="-122"/>
                <a:sym typeface="+mn-ea"/>
              </a:rPr>
              <a:t>，</a:t>
            </a:r>
            <a:r>
              <a:rPr lang="en-US" altLang="zh-CN" sz="1000" b="1" i="1" dirty="0">
                <a:latin typeface="Times New Roman" panose="02020603050405020304" pitchFamily="18" charset="0"/>
                <a:sym typeface="+mn-ea"/>
              </a:rPr>
              <a:t>A</a:t>
            </a:r>
            <a:r>
              <a:rPr lang="en-US" altLang="zh-CN" sz="1000" b="1" baseline="-25000" dirty="0">
                <a:latin typeface="Times New Roman" panose="02020603050405020304" pitchFamily="18" charset="0"/>
                <a:sym typeface="+mn-ea"/>
              </a:rPr>
              <a:t>2</a:t>
            </a:r>
            <a:r>
              <a:rPr lang="zh-CN" altLang="en-US" sz="1000" b="1" dirty="0">
                <a:latin typeface="Times New Roman" panose="02020603050405020304" pitchFamily="18" charset="0"/>
                <a:ea typeface="楷体" panose="02010609060101010101" pitchFamily="49" charset="-122"/>
                <a:sym typeface="+mn-ea"/>
              </a:rPr>
              <a:t>，</a:t>
            </a:r>
            <a:r>
              <a:rPr lang="en-US" altLang="zh-CN" sz="1000" b="1" i="1" dirty="0">
                <a:latin typeface="Times New Roman" panose="02020603050405020304" pitchFamily="18" charset="0"/>
                <a:sym typeface="+mn-ea"/>
              </a:rPr>
              <a:t>…</a:t>
            </a:r>
            <a:r>
              <a:rPr lang="zh-CN" altLang="en-US" sz="1000" b="1" dirty="0">
                <a:latin typeface="Times New Roman" panose="02020603050405020304" pitchFamily="18" charset="0"/>
                <a:ea typeface="楷体" panose="02010609060101010101" pitchFamily="49" charset="-122"/>
                <a:sym typeface="+mn-ea"/>
              </a:rPr>
              <a:t> ，</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n</a:t>
            </a:r>
            <a:r>
              <a:rPr lang="zh-CN" altLang="en-US" sz="1000" b="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a:t>
            </a:r>
            <a:r>
              <a:rPr lang="zh-CN" altLang="en-US" sz="1000" b="1" dirty="0">
                <a:latin typeface="Times New Roman" panose="02020603050405020304" pitchFamily="18" charset="0"/>
                <a:ea typeface="楷体" panose="02010609060101010101" pitchFamily="49" charset="-122"/>
                <a:sym typeface="+mn-ea"/>
              </a:rPr>
              <a:t>          </a:t>
            </a:r>
            <a:endParaRPr lang="en-US" altLang="zh-CN" sz="1000" b="1" dirty="0">
              <a:latin typeface="华文楷体" panose="02010600040101010101" pitchFamily="2" charset="-122"/>
              <a:ea typeface="华文楷体" panose="02010600040101010101" pitchFamily="2"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2)for</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从</a:t>
            </a: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到</a:t>
            </a:r>
            <a:r>
              <a:rPr lang="en-US" altLang="zh-CN" sz="1000" b="1" dirty="0">
                <a:latin typeface="Times New Roman" panose="02020603050405020304" pitchFamily="18" charset="0"/>
                <a:ea typeface="楷体" panose="02010609060101010101" pitchFamily="49" charset="-122"/>
                <a:sym typeface="+mn-ea"/>
              </a:rPr>
              <a:t>n</a:t>
            </a:r>
            <a:r>
              <a:rPr lang="zh-CN" altLang="en-US" sz="1000" b="1" dirty="0">
                <a:latin typeface="Times New Roman" panose="02020603050405020304" pitchFamily="18" charset="0"/>
                <a:ea typeface="楷体" panose="02010609060101010101" pitchFamily="49" charset="-122"/>
                <a:sym typeface="+mn-ea"/>
              </a:rPr>
              <a:t>的每个</a:t>
            </a:r>
            <a:r>
              <a:rPr lang="en-US" altLang="zh-CN" sz="1000" b="1" i="1" dirty="0" err="1">
                <a:solidFill>
                  <a:srgbClr val="FF0000"/>
                </a:solidFill>
                <a:latin typeface="Times New Roman" panose="02020603050405020304" pitchFamily="18" charset="0"/>
                <a:ea typeface="楷体" panose="02010609060101010101" pitchFamily="49" charset="-122"/>
                <a:sym typeface="+mn-ea"/>
              </a:rPr>
              <a:t>i</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endParaRPr lang="en-US" altLang="zh-CN" sz="1000" b="1" dirty="0">
              <a:latin typeface="Times New Roman" panose="02020603050405020304" pitchFamily="18" charset="0"/>
              <a:ea typeface="楷体" panose="02010609060101010101" pitchFamily="49"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3)         for</a:t>
            </a:r>
            <a:r>
              <a:rPr lang="en-US" altLang="zh-CN" sz="1000" b="1" i="1" dirty="0">
                <a:latin typeface="Times New Roman" panose="02020603050405020304" pitchFamily="18" charset="0"/>
                <a:ea typeface="楷体" panose="02010609060101010101" pitchFamily="49" charset="-122"/>
                <a:sym typeface="+mn-ea"/>
              </a:rPr>
              <a:t> </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从</a:t>
            </a:r>
            <a:r>
              <a:rPr lang="en-US" altLang="zh-CN" sz="1000" b="1" dirty="0">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到</a:t>
            </a:r>
            <a:r>
              <a:rPr lang="en-US" altLang="zh-CN" sz="1000" b="1" i="1" dirty="0" err="1">
                <a:solidFill>
                  <a:srgbClr val="FF0000"/>
                </a:solidFill>
                <a:latin typeface="Times New Roman" panose="02020603050405020304" pitchFamily="18" charset="0"/>
                <a:ea typeface="楷体" panose="02010609060101010101" pitchFamily="49" charset="-122"/>
                <a:sym typeface="+mn-ea"/>
              </a:rPr>
              <a:t>i</a:t>
            </a:r>
            <a:r>
              <a:rPr lang="en-US" altLang="zh-CN" sz="1000" b="1" i="1" dirty="0">
                <a:solidFill>
                  <a:srgbClr val="FF0000"/>
                </a:solidFill>
                <a:latin typeface="Times New Roman" panose="02020603050405020304" pitchFamily="18" charset="0"/>
                <a:ea typeface="楷体" panose="02010609060101010101" pitchFamily="49" charset="-122"/>
                <a:sym typeface="+mn-ea"/>
              </a:rPr>
              <a:t> </a:t>
            </a:r>
            <a:r>
              <a:rPr lang="en-US" altLang="zh-CN" sz="1000" b="1" dirty="0">
                <a:solidFill>
                  <a:srgbClr val="FF0000"/>
                </a:solidFill>
                <a:latin typeface="Times New Roman" panose="02020603050405020304" pitchFamily="18" charset="0"/>
                <a:ea typeface="楷体" panose="02010609060101010101" pitchFamily="49" charset="-122"/>
                <a:sym typeface="+mn-ea"/>
              </a:rPr>
              <a:t>-1</a:t>
            </a:r>
            <a:r>
              <a:rPr lang="zh-CN" altLang="en-US" sz="1000" b="1" dirty="0">
                <a:latin typeface="Times New Roman" panose="02020603050405020304" pitchFamily="18" charset="0"/>
                <a:ea typeface="楷体" panose="02010609060101010101" pitchFamily="49" charset="-122"/>
                <a:sym typeface="+mn-ea"/>
              </a:rPr>
              <a:t>的每个</a:t>
            </a:r>
            <a:r>
              <a:rPr lang="en-US" altLang="zh-CN" sz="1000" b="1" i="1" dirty="0">
                <a:latin typeface="Times New Roman" panose="02020603050405020304" pitchFamily="18" charset="0"/>
                <a:ea typeface="楷体" panose="02010609060101010101" pitchFamily="49" charset="-122"/>
                <a:sym typeface="+mn-ea"/>
              </a:rPr>
              <a:t>j </a:t>
            </a:r>
            <a:r>
              <a:rPr lang="en-US" altLang="zh-CN" sz="1000" b="1" dirty="0">
                <a:latin typeface="Times New Roman" panose="02020603050405020304" pitchFamily="18" charset="0"/>
                <a:ea typeface="楷体" panose="02010609060101010101" pitchFamily="49" charset="-122"/>
                <a:sym typeface="+mn-ea"/>
              </a:rPr>
              <a:t>) {</a:t>
            </a:r>
            <a:endParaRPr lang="en-US" altLang="zh-CN" sz="1000" b="1" dirty="0">
              <a:latin typeface="Times New Roman" panose="02020603050405020304" pitchFamily="18" charset="0"/>
              <a:ea typeface="楷体" panose="02010609060101010101" pitchFamily="49" charset="-122"/>
            </a:endParaRPr>
          </a:p>
          <a:p>
            <a:pPr indent="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4)                 </a:t>
            </a:r>
            <a:r>
              <a:rPr lang="zh-CN" altLang="en-US" sz="1000" b="1" dirty="0">
                <a:latin typeface="Times New Roman" panose="02020603050405020304" pitchFamily="18" charset="0"/>
                <a:ea typeface="楷体" panose="02010609060101010101" pitchFamily="49" charset="-122"/>
                <a:sym typeface="+mn-ea"/>
              </a:rPr>
              <a:t>将每个形如</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i</a:t>
            </a:r>
            <a:r>
              <a:rPr lang="en-US" altLang="zh-CN" sz="1000" b="1" i="1" dirty="0">
                <a:latin typeface="Times New Roman" panose="02020603050405020304" pitchFamily="18" charset="0"/>
                <a:sym typeface="+mn-ea"/>
              </a:rPr>
              <a:t> → </a:t>
            </a:r>
            <a:r>
              <a:rPr lang="en-US" altLang="zh-CN" sz="1000" b="1" i="1" dirty="0" err="1">
                <a:latin typeface="Times New Roman" panose="02020603050405020304" pitchFamily="18" charset="0"/>
                <a:sym typeface="+mn-ea"/>
              </a:rPr>
              <a:t>A</a:t>
            </a:r>
            <a:r>
              <a:rPr lang="en-US" altLang="zh-CN" sz="1000" b="1" i="1" baseline="-25000" dirty="0" err="1">
                <a:latin typeface="Times New Roman" panose="02020603050405020304" pitchFamily="18" charset="0"/>
                <a:sym typeface="+mn-ea"/>
              </a:rPr>
              <a:t>j</a:t>
            </a:r>
            <a:r>
              <a:rPr lang="en-US" altLang="zh-CN" sz="1000" b="1" dirty="0">
                <a:latin typeface="Times New Roman" panose="02020603050405020304" pitchFamily="18" charset="0"/>
                <a:ea typeface="楷体" panose="02010609060101010101" pitchFamily="49" charset="-122"/>
                <a:sym typeface="+mn-ea"/>
              </a:rPr>
              <a:t> </a:t>
            </a:r>
            <a:r>
              <a:rPr lang="el-GR" altLang="zh-CN" sz="1000" b="1" i="1" dirty="0">
                <a:latin typeface="Times New Roman" panose="02020603050405020304" pitchFamily="18" charset="0"/>
                <a:sym typeface="+mn-ea"/>
              </a:rPr>
              <a:t>γ</a:t>
            </a:r>
            <a:r>
              <a:rPr lang="zh-CN" altLang="en-US" sz="1000" b="1" dirty="0">
                <a:latin typeface="Times New Roman" panose="02020603050405020304" pitchFamily="18" charset="0"/>
                <a:ea typeface="楷体" panose="02010609060101010101" pitchFamily="49" charset="-122"/>
                <a:sym typeface="+mn-ea"/>
              </a:rPr>
              <a:t>的产生式</a:t>
            </a:r>
            <a:r>
              <a:rPr lang="zh-CN" altLang="en-US" sz="1000" b="1" dirty="0">
                <a:solidFill>
                  <a:srgbClr val="FF0000"/>
                </a:solidFill>
                <a:latin typeface="Times New Roman" panose="02020603050405020304" pitchFamily="18" charset="0"/>
                <a:ea typeface="楷体" panose="02010609060101010101" pitchFamily="49" charset="-122"/>
                <a:sym typeface="+mn-ea"/>
              </a:rPr>
              <a:t>替换</a:t>
            </a:r>
            <a:r>
              <a:rPr lang="zh-CN" altLang="en-US" sz="1000" b="1" dirty="0">
                <a:latin typeface="Times New Roman" panose="02020603050405020304" pitchFamily="18" charset="0"/>
                <a:ea typeface="楷体" panose="02010609060101010101" pitchFamily="49" charset="-122"/>
                <a:sym typeface="+mn-ea"/>
              </a:rPr>
              <a:t>为产生式组</a:t>
            </a:r>
            <a:endParaRPr lang="zh-CN" altLang="en-US" sz="1000" b="1" dirty="0">
              <a:latin typeface="Times New Roman" panose="02020603050405020304" pitchFamily="18" charset="0"/>
              <a:ea typeface="楷体" panose="02010609060101010101" pitchFamily="49" charset="-122"/>
              <a:sym typeface="+mn-ea"/>
            </a:endParaRPr>
          </a:p>
          <a:p>
            <a:pPr marL="457200" lvl="1" indent="457200" fontAlgn="auto">
              <a:lnSpc>
                <a:spcPct val="100000"/>
              </a:lnSpc>
              <a:spcBef>
                <a:spcPts val="0"/>
              </a:spcBef>
              <a:buSzPct val="100000"/>
              <a:buFontTx/>
              <a:buNone/>
              <a:defRPr/>
            </a:pP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 </a:t>
            </a:r>
            <a:r>
              <a:rPr lang="en-US" altLang="zh-CN" sz="1000" b="1" i="1" dirty="0">
                <a:latin typeface="Times New Roman" panose="02020603050405020304" pitchFamily="18" charset="0"/>
                <a:sym typeface="+mn-ea"/>
              </a:rPr>
              <a:t>A</a:t>
            </a:r>
            <a:r>
              <a:rPr lang="en-US" altLang="zh-CN" sz="1000" b="1" i="1" baseline="-25000" dirty="0">
                <a:latin typeface="Times New Roman" panose="02020603050405020304" pitchFamily="18" charset="0"/>
                <a:sym typeface="+mn-ea"/>
              </a:rPr>
              <a:t>i</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 δ</a:t>
            </a:r>
            <a:r>
              <a:rPr lang="en-US" altLang="zh-CN" sz="1000" b="1" baseline="-25000" dirty="0">
                <a:latin typeface="Times New Roman" panose="02020603050405020304" pitchFamily="18" charset="0"/>
                <a:sym typeface="+mn-ea"/>
              </a:rPr>
              <a:t>1</a:t>
            </a:r>
            <a:r>
              <a:rPr lang="en-US" altLang="zh-CN" sz="1000" b="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baseline="-25000" dirty="0">
                <a:latin typeface="Times New Roman" panose="02020603050405020304" pitchFamily="18" charset="0"/>
                <a:sym typeface="+mn-ea"/>
              </a:rPr>
              <a:t>2</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i="1" baseline="-25000" dirty="0">
                <a:latin typeface="Times New Roman" panose="02020603050405020304" pitchFamily="18" charset="0"/>
                <a:sym typeface="+mn-ea"/>
              </a:rPr>
              <a:t>k</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γ</a:t>
            </a:r>
            <a:r>
              <a:rPr lang="zh-CN" altLang="en-US" sz="1000" b="1" dirty="0">
                <a:latin typeface="Times New Roman" panose="02020603050405020304" pitchFamily="18" charset="0"/>
                <a:ea typeface="楷体" panose="02010609060101010101" pitchFamily="49" charset="-122"/>
                <a:sym typeface="+mn-ea"/>
              </a:rPr>
              <a:t> ，</a:t>
            </a:r>
            <a:r>
              <a:rPr lang="el-GR" altLang="zh-CN" sz="1000" b="1" i="1" dirty="0">
                <a:latin typeface="Times New Roman" panose="02020603050405020304" pitchFamily="18" charset="0"/>
                <a:sym typeface="+mn-ea"/>
              </a:rPr>
              <a:t> </a:t>
            </a:r>
            <a:endParaRPr lang="en-US" altLang="zh-CN" sz="1000" b="1" i="1" dirty="0">
              <a:latin typeface="Times New Roman" panose="02020603050405020304" pitchFamily="18" charset="0"/>
              <a:ea typeface="楷体" panose="02010609060101010101" pitchFamily="49" charset="-122"/>
            </a:endParaRPr>
          </a:p>
          <a:p>
            <a:pPr fontAlgn="auto">
              <a:lnSpc>
                <a:spcPct val="100000"/>
              </a:lnSpc>
              <a:spcBef>
                <a:spcPts val="0"/>
              </a:spcBef>
              <a:buSzPct val="100000"/>
              <a:defRPr/>
            </a:pP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其中</a:t>
            </a:r>
            <a:r>
              <a:rPr lang="en-US" altLang="zh-CN" sz="1000" b="1" i="1" dirty="0" err="1">
                <a:latin typeface="Times New Roman" panose="02020603050405020304" pitchFamily="18" charset="0"/>
                <a:sym typeface="+mn-ea"/>
              </a:rPr>
              <a:t>A</a:t>
            </a:r>
            <a:r>
              <a:rPr lang="en-US" altLang="zh-CN" sz="1000" b="1" i="1" baseline="-25000" dirty="0" err="1">
                <a:latin typeface="Times New Roman" panose="02020603050405020304" pitchFamily="18" charset="0"/>
                <a:sym typeface="+mn-ea"/>
              </a:rPr>
              <a:t>j</a:t>
            </a:r>
            <a:r>
              <a:rPr lang="en-US" altLang="zh-CN" sz="1000" b="1" i="1" dirty="0">
                <a:latin typeface="Times New Roman" panose="02020603050405020304" pitchFamily="18" charset="0"/>
                <a:sym typeface="+mn-ea"/>
              </a:rPr>
              <a:t>  →</a:t>
            </a:r>
            <a:r>
              <a:rPr lang="el-GR" altLang="zh-CN" sz="1000" b="1" i="1" dirty="0">
                <a:latin typeface="Times New Roman" panose="02020603050405020304" pitchFamily="18" charset="0"/>
                <a:sym typeface="+mn-ea"/>
              </a:rPr>
              <a:t> δ</a:t>
            </a:r>
            <a:r>
              <a:rPr lang="en-US" altLang="zh-CN" sz="1000" b="1" baseline="-25000" dirty="0">
                <a:latin typeface="Times New Roman" panose="02020603050405020304" pitchFamily="18" charset="0"/>
                <a:sym typeface="+mn-ea"/>
              </a:rPr>
              <a:t>1</a:t>
            </a:r>
            <a:r>
              <a:rPr lang="en-US" altLang="zh-CN" sz="1000" b="1" dirty="0">
                <a:latin typeface="Times New Roman" panose="02020603050405020304" pitchFamily="18" charset="0"/>
                <a:sym typeface="+mn-ea"/>
              </a:rPr>
              <a:t>∣</a:t>
            </a:r>
            <a:r>
              <a:rPr lang="el-GR" altLang="zh-CN" sz="1000" b="1" i="1" dirty="0">
                <a:latin typeface="Times New Roman" panose="02020603050405020304" pitchFamily="18" charset="0"/>
                <a:sym typeface="+mn-ea"/>
              </a:rPr>
              <a:t>δ</a:t>
            </a:r>
            <a:r>
              <a:rPr lang="en-US" altLang="zh-CN" sz="1000" b="1" baseline="-25000" dirty="0">
                <a:latin typeface="Times New Roman" panose="02020603050405020304" pitchFamily="18" charset="0"/>
                <a:sym typeface="+mn-ea"/>
              </a:rPr>
              <a:t>2</a:t>
            </a:r>
            <a:r>
              <a:rPr lang="en-US" altLang="zh-CN" sz="1000" b="1" dirty="0">
                <a:latin typeface="Times New Roman" panose="02020603050405020304" pitchFamily="18" charset="0"/>
                <a:sym typeface="+mn-ea"/>
              </a:rPr>
              <a:t>∣… ∣</a:t>
            </a:r>
            <a:r>
              <a:rPr lang="el-GR" altLang="zh-CN" sz="1000" b="1" i="1" dirty="0">
                <a:latin typeface="Times New Roman" panose="02020603050405020304" pitchFamily="18" charset="0"/>
                <a:sym typeface="+mn-ea"/>
              </a:rPr>
              <a:t>δ</a:t>
            </a:r>
            <a:r>
              <a:rPr lang="en-US" altLang="zh-CN" sz="1000" b="1" i="1" baseline="-25000" dirty="0">
                <a:latin typeface="Times New Roman" panose="02020603050405020304" pitchFamily="18" charset="0"/>
                <a:sym typeface="+mn-ea"/>
              </a:rPr>
              <a:t>k</a:t>
            </a:r>
            <a:r>
              <a:rPr lang="en-US" altLang="zh-CN" sz="1000" b="1" i="1" dirty="0">
                <a:latin typeface="Times New Roman" panose="02020603050405020304" pitchFamily="18" charset="0"/>
                <a:sym typeface="+mn-ea"/>
              </a:rPr>
              <a:t> </a:t>
            </a:r>
            <a:r>
              <a:rPr lang="zh-CN" altLang="en-US" sz="1000" b="1" dirty="0">
                <a:latin typeface="Times New Roman" panose="02020603050405020304" pitchFamily="18" charset="0"/>
                <a:ea typeface="楷体" panose="02010609060101010101" pitchFamily="49" charset="-122"/>
                <a:sym typeface="+mn-ea"/>
              </a:rPr>
              <a:t>，是所有的</a:t>
            </a:r>
            <a:r>
              <a:rPr lang="en-US" altLang="zh-CN" sz="1000" b="1" i="1" dirty="0" err="1">
                <a:latin typeface="Times New Roman" panose="02020603050405020304" pitchFamily="18" charset="0"/>
                <a:ea typeface="楷体" panose="02010609060101010101" pitchFamily="49" charset="-122"/>
                <a:sym typeface="+mn-ea"/>
              </a:rPr>
              <a:t>A</a:t>
            </a:r>
            <a:r>
              <a:rPr lang="en-US" altLang="zh-CN" sz="1000" b="1" i="1" baseline="-25000" dirty="0" err="1">
                <a:latin typeface="Times New Roman" panose="02020603050405020304" pitchFamily="18" charset="0"/>
                <a:sym typeface="+mn-ea"/>
              </a:rPr>
              <a:t>j</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产生式</a:t>
            </a:r>
            <a:r>
              <a:rPr lang="el-GR" altLang="zh-CN" sz="1000" b="1" i="1" dirty="0">
                <a:latin typeface="Times New Roman" panose="02020603050405020304" pitchFamily="18" charset="0"/>
                <a:sym typeface="+mn-ea"/>
              </a:rPr>
              <a:t> </a:t>
            </a:r>
            <a:r>
              <a:rPr lang="en-US" altLang="zh-CN" sz="1000" b="1" dirty="0">
                <a:latin typeface="Times New Roman" panose="02020603050405020304" pitchFamily="18" charset="0"/>
                <a:ea typeface="楷体" panose="02010609060101010101" pitchFamily="49" charset="-122"/>
                <a:sym typeface="+mn-ea"/>
              </a:rPr>
              <a:t>}</a:t>
            </a:r>
            <a:endParaRPr lang="en-US" altLang="zh-CN" sz="1000" b="1" dirty="0">
              <a:latin typeface="Times New Roman" panose="02020603050405020304" pitchFamily="18" charset="0"/>
              <a:ea typeface="楷体" panose="02010609060101010101" pitchFamily="49" charset="-122"/>
              <a:sym typeface="+mn-ea"/>
            </a:endParaRPr>
          </a:p>
          <a:p>
            <a:pPr fontAlgn="auto">
              <a:lnSpc>
                <a:spcPct val="100000"/>
              </a:lnSpc>
              <a:spcBef>
                <a:spcPts val="0"/>
              </a:spcBef>
              <a:buSzPct val="100000"/>
              <a:defRPr/>
            </a:pPr>
            <a:r>
              <a:rPr lang="en-US" altLang="zh-CN" sz="1000" b="1" dirty="0">
                <a:latin typeface="Times New Roman" panose="02020603050405020304" pitchFamily="18" charset="0"/>
                <a:ea typeface="楷体" panose="02010609060101010101" pitchFamily="49" charset="-122"/>
                <a:sym typeface="+mn-ea"/>
              </a:rPr>
              <a:t>5)         </a:t>
            </a:r>
            <a:r>
              <a:rPr lang="zh-CN" altLang="en-US" sz="1000" b="1" dirty="0">
                <a:latin typeface="Times New Roman" panose="02020603050405020304" pitchFamily="18" charset="0"/>
                <a:ea typeface="楷体" panose="02010609060101010101" pitchFamily="49" charset="-122"/>
                <a:sym typeface="+mn-ea"/>
              </a:rPr>
              <a:t>消除</a:t>
            </a:r>
            <a:r>
              <a:rPr lang="en-US" altLang="zh-CN" sz="1000" b="1" i="1" dirty="0">
                <a:latin typeface="Times New Roman" panose="02020603050405020304" pitchFamily="18" charset="0"/>
                <a:ea typeface="楷体" panose="02010609060101010101" pitchFamily="49" charset="-122"/>
                <a:sym typeface="+mn-ea"/>
              </a:rPr>
              <a:t>A</a:t>
            </a:r>
            <a:r>
              <a:rPr lang="en-US" altLang="zh-CN" sz="1000" b="1" i="1" baseline="-25000" dirty="0">
                <a:latin typeface="Times New Roman" panose="02020603050405020304" pitchFamily="18" charset="0"/>
                <a:sym typeface="+mn-ea"/>
              </a:rPr>
              <a:t>i</a:t>
            </a:r>
            <a:r>
              <a:rPr lang="en-US" altLang="zh-CN" sz="1000" b="1" dirty="0">
                <a:latin typeface="Times New Roman" panose="02020603050405020304" pitchFamily="18" charset="0"/>
                <a:ea typeface="楷体" panose="02010609060101010101" pitchFamily="49" charset="-122"/>
                <a:sym typeface="+mn-ea"/>
              </a:rPr>
              <a:t> </a:t>
            </a:r>
            <a:r>
              <a:rPr lang="zh-CN" altLang="en-US" sz="1000" b="1" dirty="0">
                <a:latin typeface="Times New Roman" panose="02020603050405020304" pitchFamily="18" charset="0"/>
                <a:ea typeface="楷体" panose="02010609060101010101" pitchFamily="49" charset="-122"/>
                <a:sym typeface="+mn-ea"/>
              </a:rPr>
              <a:t>产生式之间的</a:t>
            </a:r>
            <a:r>
              <a:rPr lang="zh-CN" altLang="en-US" sz="1000" b="1" dirty="0">
                <a:solidFill>
                  <a:srgbClr val="FF0000"/>
                </a:solidFill>
                <a:latin typeface="Times New Roman" panose="02020603050405020304" pitchFamily="18" charset="0"/>
                <a:ea typeface="楷体" panose="02010609060101010101" pitchFamily="49" charset="-122"/>
                <a:sym typeface="+mn-ea"/>
              </a:rPr>
              <a:t>直接左递归</a:t>
            </a:r>
            <a:r>
              <a:rPr lang="en-US" altLang="zh-CN" sz="1000" b="1" dirty="0">
                <a:latin typeface="Times New Roman" panose="02020603050405020304" pitchFamily="18" charset="0"/>
                <a:ea typeface="楷体" panose="02010609060101010101" pitchFamily="49" charset="-122"/>
                <a:sym typeface="+mn-ea"/>
              </a:rPr>
              <a:t>}</a:t>
            </a:r>
            <a:endParaRPr lang="en-US" altLang="zh-CN" sz="1000" b="1" dirty="0">
              <a:latin typeface="Times New Roman" panose="02020603050405020304" pitchFamily="18" charset="0"/>
              <a:ea typeface="楷体" panose="02010609060101010101" pitchFamily="49" charset="-122"/>
              <a:sym typeface="+mn-ea"/>
            </a:endParaRPr>
          </a:p>
        </p:txBody>
      </p:sp>
      <p:sp>
        <p:nvSpPr>
          <p:cNvPr id="4" name="文本框 3"/>
          <p:cNvSpPr txBox="1"/>
          <p:nvPr>
            <p:custDataLst>
              <p:tags r:id="rId7"/>
            </p:custDataLst>
          </p:nvPr>
        </p:nvSpPr>
        <p:spPr>
          <a:xfrm>
            <a:off x="8686800" y="2278380"/>
            <a:ext cx="3505200" cy="860425"/>
          </a:xfrm>
          <a:prstGeom prst="rect">
            <a:avLst/>
          </a:prstGeom>
          <a:noFill/>
        </p:spPr>
        <p:txBody>
          <a:bodyPr wrap="square" rtlCol="0" anchor="t">
            <a:spAutoFit/>
          </a:bodyPr>
          <a:p>
            <a:r>
              <a:rPr lang="zh-CN" altLang="en-US" sz="1000"/>
              <a:t>如果文法G是无二义的，则它的任何句子α(</a:t>
            </a:r>
            <a:r>
              <a:rPr lang="zh-CN" altLang="en-US" sz="1000">
                <a:solidFill>
                  <a:srgbClr val="FF0000"/>
                </a:solidFill>
              </a:rPr>
              <a:t>A</a:t>
            </a:r>
            <a:r>
              <a:rPr lang="zh-CN" altLang="en-US" sz="1000"/>
              <a:t>)。</a:t>
            </a:r>
            <a:endParaRPr lang="zh-CN" altLang="en-US" sz="1000"/>
          </a:p>
          <a:p>
            <a:r>
              <a:rPr lang="zh-CN" altLang="en-US" sz="1000"/>
              <a:t>A.最左推导和最右推导对应的语法树必定相同</a:t>
            </a:r>
            <a:endParaRPr lang="zh-CN" altLang="en-US" sz="1000"/>
          </a:p>
          <a:p>
            <a:r>
              <a:rPr lang="zh-CN" altLang="en-US" sz="1000"/>
              <a:t>B.最左推导和最右推导对应的语法树可能不同</a:t>
            </a:r>
            <a:endParaRPr lang="zh-CN" altLang="en-US" sz="1000"/>
          </a:p>
          <a:p>
            <a:r>
              <a:rPr lang="zh-CN" altLang="en-US" sz="1000"/>
              <a:t>C.最左推导和最右推导必定相同</a:t>
            </a:r>
            <a:endParaRPr lang="zh-CN" altLang="en-US" sz="1000"/>
          </a:p>
          <a:p>
            <a:r>
              <a:rPr lang="zh-CN" altLang="en-US" sz="1000"/>
              <a:t>D.可能存在两个不同的最左推导，但它们对应的语法树相同</a:t>
            </a:r>
            <a:endParaRPr lang="zh-CN" altLang="en-US" sz="1000"/>
          </a:p>
        </p:txBody>
      </p:sp>
    </p:spTree>
    <p:custDataLst>
      <p:tags r:id="rId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wm#"/>
  <p:tag name="KSO_WM_TEMPLATE_CATEGORY" val="custom"/>
  <p:tag name="KSO_WM_TEMPLATE_INDEX" val="20205176"/>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TEMPLATE_CATEGORY" val="custom"/>
  <p:tag name="KSO_WM_TEMPLATE_INDEX" val="20205176"/>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wm#"/>
  <p:tag name="KSO_WM_TEMPLATE_CATEGORY" val="custom"/>
  <p:tag name="KSO_WM_TEMPLATE_INDEX" val="20205176"/>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wm#"/>
  <p:tag name="KSO_WM_TEMPLATE_CATEGORY" val="custom"/>
  <p:tag name="KSO_WM_TEMPLATE_INDEX" val="20205176"/>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wm#"/>
  <p:tag name="KSO_WM_TEMPLATE_CATEGORY" val="custom"/>
  <p:tag name="KSO_WM_TEMPLATE_INDEX" val="20205176"/>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 name="KSO_WM_UNIT_PLACING_PICTURE_USER_VIEWPORT" val="{&quot;height&quot;:2916,&quot;width&quot;:5689}"/>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wm#"/>
  <p:tag name="KSO_WM_TEMPLATE_CATEGORY" val="custom"/>
  <p:tag name="KSO_WM_TEMPLATE_INDEX" val="20205176"/>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wm#"/>
  <p:tag name="KSO_WM_TEMPLATE_CATEGORY" val="custom"/>
  <p:tag name="KSO_WM_TEMPLATE_INDEX" val="20205176"/>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wm#"/>
  <p:tag name="KSO_WM_TEMPLATE_CATEGORY" val="custom"/>
  <p:tag name="KSO_WM_TEMPLATE_INDEX" val="20205176"/>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5176"/>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wm#"/>
  <p:tag name="KSO_WM_TEMPLATE_CATEGORY" val="custom"/>
  <p:tag name="KSO_WM_TEMPLATE_INDEX" val="20205176"/>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wm#"/>
  <p:tag name="KSO_WM_TEMPLATE_CATEGORY" val="custom"/>
  <p:tag name="KSO_WM_TEMPLATE_INDEX" val="20205176"/>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 name="KSO_WM_UNIT_PLACING_PICTURE_USER_VIEWPORT" val="{&quot;height&quot;:3080,&quot;width&quot;:11880}"/>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wm#"/>
  <p:tag name="KSO_WM_TEMPLATE_CATEGORY" val="custom"/>
  <p:tag name="KSO_WM_TEMPLATE_INDEX" val="20205176"/>
</p:tagLst>
</file>

<file path=ppt/tags/tag2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
</p:tagLst>
</file>

<file path=ppt/tags/tag276.xml><?xml version="1.0" encoding="utf-8"?>
<p:tagLst xmlns:p="http://schemas.openxmlformats.org/presentationml/2006/main">
  <p:tag name="KSO_WM_BEAUTIFY_FLAG" val="#wm#"/>
  <p:tag name="KSO_WM_TEMPLATE_CATEGORY" val="custom"/>
  <p:tag name="KSO_WM_TEMPLATE_INDEX" val="20205176"/>
</p:tagLst>
</file>

<file path=ppt/tags/tag277.xml><?xml version="1.0" encoding="utf-8"?>
<p:tagLst xmlns:p="http://schemas.openxmlformats.org/presentationml/2006/main">
  <p:tag name="COMMONDATA" val="eyJoZGlkIjoiNjdlODM2YzNlYmM4NDc1MmFjZTQyOGI0YmY4NjhhZWIifQ=="/>
  <p:tag name="KSO_WPP_MARK_KEY" val="98fea3c4-0a17-4810-bd2e-0f9a76fa5be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725,&quot;width&quot;:5232}"/>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12950</Words>
  <Application>WPS 演示</Application>
  <PresentationFormat>宽屏</PresentationFormat>
  <Paragraphs>725</Paragraphs>
  <Slides>20</Slides>
  <Notes>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Wingdings</vt:lpstr>
      <vt:lpstr>Times New Roman</vt:lpstr>
      <vt:lpstr>楷体</vt:lpstr>
      <vt:lpstr>华文楷体</vt:lpstr>
      <vt:lpstr>楷体_GB2312</vt:lpstr>
      <vt:lpstr>新宋体</vt:lpstr>
      <vt:lpstr>Symbol</vt:lpstr>
      <vt:lpstr>Tahoma</vt:lpstr>
      <vt:lpstr>楷体_GB2312</vt:lpstr>
      <vt:lpstr>微软雅黑</vt:lpstr>
      <vt:lpstr>Arial Unicode MS</vt:lpstr>
      <vt:lpstr>Calibri</vt:lpstr>
      <vt:lpstr>Candara</vt:lpstr>
      <vt:lpstr>Candara</vt:lpstr>
      <vt:lpstr>Cambria Math</vt:lpstr>
      <vt:lpstr>Office 主题​​</vt:lpstr>
      <vt:lpstr>编译系统期末复习1-4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成功的钥匙锁</cp:lastModifiedBy>
  <cp:revision>258</cp:revision>
  <dcterms:created xsi:type="dcterms:W3CDTF">2019-06-19T02:08:00Z</dcterms:created>
  <dcterms:modified xsi:type="dcterms:W3CDTF">2023-04-15T13:29:09Z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34ECADA7AA8B4B08B4EB45A125AD8C47_13</vt:lpwstr>
  </property>
</Properties>
</file>