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86" r:id="rId6"/>
    <p:sldId id="288" r:id="rId7"/>
    <p:sldId id="295" r:id="rId8"/>
    <p:sldId id="296" r:id="rId9"/>
    <p:sldId id="304" r:id="rId10"/>
    <p:sldId id="297" r:id="rId11"/>
    <p:sldId id="298" r:id="rId12"/>
    <p:sldId id="299" r:id="rId13"/>
    <p:sldId id="303" r:id="rId14"/>
    <p:sldId id="300" r:id="rId15"/>
    <p:sldId id="302" r:id="rId16"/>
    <p:sldId id="285"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1" userDrawn="1">
          <p15:clr>
            <a:srgbClr val="A4A3A4"/>
          </p15:clr>
        </p15:guide>
        <p15:guide id="2" pos="38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83F4"/>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1"/>
        <p:guide pos="388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84.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四元式是一种采用的中间代码形式，它的4个组成部分是(op, arg1, arg2, result)，其中result指运算结果。</a:t>
            </a:r>
            <a:endParaRPr lang="zh-CN" altLang="en-US"/>
          </a:p>
          <a:p>
            <a:r>
              <a:rPr lang="zh-CN" altLang="en-US"/>
              <a:t>运算对象和运算结果有时指用户自己定义的变量，有时指编译程序引进的临时变量，其中result字段主要被用于临时变量名。</a:t>
            </a:r>
            <a:endParaRPr lang="zh-CN" altLang="en-US"/>
          </a:p>
          <a:p>
            <a:r>
              <a:rPr lang="zh-CN" altLang="en-US"/>
              <a:t>由于四元式之间的相互联系是通过临时变量来实现的，所以，更改其中一些四元式给整个序列带来的影响比三元式的情况小得多</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副作用是</a:t>
            </a:r>
            <a:r>
              <a:rPr lang="en-US" altLang="zh-CN">
                <a:sym typeface="+mn-ea"/>
              </a:rPr>
              <a:t> </a:t>
            </a:r>
            <a:r>
              <a:rPr lang="zh-CN" altLang="en-US">
                <a:sym typeface="+mn-ea"/>
              </a:rPr>
              <a:t>在翻译过程中多余的动作，并且对语法翻译没有产生影响的动作</a:t>
            </a:r>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stack[top-2].symb=A</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，符号的替换不知道是不是可以不用写，我看后面</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PPT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里就没写这块，可能认为是属于</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LR</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分析的一部分。</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tags" Target="../tags/tag157.xml"/><Relationship Id="rId7" Type="http://schemas.openxmlformats.org/officeDocument/2006/relationships/image" Target="../media/image37.png"/><Relationship Id="rId6" Type="http://schemas.openxmlformats.org/officeDocument/2006/relationships/tags" Target="../tags/tag156.xml"/><Relationship Id="rId5" Type="http://schemas.openxmlformats.org/officeDocument/2006/relationships/image" Target="../media/image36.png"/><Relationship Id="rId4" Type="http://schemas.openxmlformats.org/officeDocument/2006/relationships/tags" Target="../tags/tag155.xml"/><Relationship Id="rId3" Type="http://schemas.openxmlformats.org/officeDocument/2006/relationships/image" Target="../media/image35.png"/><Relationship Id="rId2" Type="http://schemas.openxmlformats.org/officeDocument/2006/relationships/tags" Target="../tags/tag154.xml"/><Relationship Id="rId16" Type="http://schemas.openxmlformats.org/officeDocument/2006/relationships/notesSlide" Target="../notesSlides/notesSlide9.xml"/><Relationship Id="rId15" Type="http://schemas.openxmlformats.org/officeDocument/2006/relationships/slideLayout" Target="../slideLayouts/slideLayout2.xml"/><Relationship Id="rId14" Type="http://schemas.openxmlformats.org/officeDocument/2006/relationships/tags" Target="../tags/tag160.xml"/><Relationship Id="rId13" Type="http://schemas.openxmlformats.org/officeDocument/2006/relationships/image" Target="../media/image40.png"/><Relationship Id="rId12" Type="http://schemas.openxmlformats.org/officeDocument/2006/relationships/tags" Target="../tags/tag159.xml"/><Relationship Id="rId11" Type="http://schemas.openxmlformats.org/officeDocument/2006/relationships/image" Target="../media/image39.png"/><Relationship Id="rId10" Type="http://schemas.openxmlformats.org/officeDocument/2006/relationships/tags" Target="../tags/tag158.xml"/><Relationship Id="rId1" Type="http://schemas.openxmlformats.org/officeDocument/2006/relationships/tags" Target="../tags/tag153.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0" Type="http://schemas.openxmlformats.org/officeDocument/2006/relationships/notesSlide" Target="../notesSlides/notesSlide10.xml"/><Relationship Id="rId1" Type="http://schemas.openxmlformats.org/officeDocument/2006/relationships/tags" Target="../tags/tag16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13.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image" Target="../media/image42.png"/><Relationship Id="rId6" Type="http://schemas.openxmlformats.org/officeDocument/2006/relationships/tags" Target="../tags/tag176.xml"/><Relationship Id="rId5" Type="http://schemas.openxmlformats.org/officeDocument/2006/relationships/image" Target="../media/image41.png"/><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6" Type="http://schemas.openxmlformats.org/officeDocument/2006/relationships/notesSlide" Target="../notesSlides/notesSlide12.xml"/><Relationship Id="rId15" Type="http://schemas.openxmlformats.org/officeDocument/2006/relationships/slideLayout" Target="../slideLayouts/slideLayout2.xml"/><Relationship Id="rId14" Type="http://schemas.openxmlformats.org/officeDocument/2006/relationships/tags" Target="../tags/tag181.xml"/><Relationship Id="rId13" Type="http://schemas.openxmlformats.org/officeDocument/2006/relationships/tags" Target="../tags/tag180.xml"/><Relationship Id="rId12" Type="http://schemas.openxmlformats.org/officeDocument/2006/relationships/image" Target="../media/image44.png"/><Relationship Id="rId11" Type="http://schemas.openxmlformats.org/officeDocument/2006/relationships/tags" Target="../tags/tag179.xml"/><Relationship Id="rId10" Type="http://schemas.openxmlformats.org/officeDocument/2006/relationships/image" Target="../media/image43.png"/><Relationship Id="rId1" Type="http://schemas.openxmlformats.org/officeDocument/2006/relationships/tags" Target="../tags/tag17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3.xml"/><Relationship Id="rId1" Type="http://schemas.openxmlformats.org/officeDocument/2006/relationships/tags" Target="../tags/tag182.xml"/></Relationships>
</file>

<file path=ppt/slides/_rels/slide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image" Target="../media/image1.jpeg"/><Relationship Id="rId22" Type="http://schemas.openxmlformats.org/officeDocument/2006/relationships/notesSlide" Target="../notesSlides/notesSlide1.xml"/><Relationship Id="rId21" Type="http://schemas.openxmlformats.org/officeDocument/2006/relationships/slideLayout" Target="../slideLayouts/slideLayout2.xml"/><Relationship Id="rId20" Type="http://schemas.openxmlformats.org/officeDocument/2006/relationships/tags" Target="../tags/tag82.xml"/><Relationship Id="rId2" Type="http://schemas.openxmlformats.org/officeDocument/2006/relationships/tags" Target="../tags/tag67.xml"/><Relationship Id="rId19" Type="http://schemas.openxmlformats.org/officeDocument/2006/relationships/image" Target="../media/image3.png"/><Relationship Id="rId18" Type="http://schemas.openxmlformats.org/officeDocument/2006/relationships/tags" Target="../tags/tag81.xml"/><Relationship Id="rId17" Type="http://schemas.openxmlformats.org/officeDocument/2006/relationships/image" Target="../media/image2.png"/><Relationship Id="rId16" Type="http://schemas.openxmlformats.org/officeDocument/2006/relationships/tags" Target="../tags/tag80.xml"/><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87.xml"/><Relationship Id="rId7" Type="http://schemas.openxmlformats.org/officeDocument/2006/relationships/image" Target="../media/image6.png"/><Relationship Id="rId6" Type="http://schemas.openxmlformats.org/officeDocument/2006/relationships/tags" Target="../tags/tag86.xml"/><Relationship Id="rId5" Type="http://schemas.openxmlformats.org/officeDocument/2006/relationships/image" Target="../media/image5.png"/><Relationship Id="rId4" Type="http://schemas.openxmlformats.org/officeDocument/2006/relationships/tags" Target="../tags/tag85.xml"/><Relationship Id="rId3" Type="http://schemas.openxmlformats.org/officeDocument/2006/relationships/image" Target="../media/image4.png"/><Relationship Id="rId2" Type="http://schemas.openxmlformats.org/officeDocument/2006/relationships/tags" Target="../tags/tag84.xml"/><Relationship Id="rId13" Type="http://schemas.openxmlformats.org/officeDocument/2006/relationships/notesSlide" Target="../notesSlides/notesSlide2.xml"/><Relationship Id="rId12" Type="http://schemas.openxmlformats.org/officeDocument/2006/relationships/slideLayout" Target="../slideLayouts/slideLayout2.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tags" Target="../tags/tag83.xml"/></Relationships>
</file>

<file path=ppt/slides/_rels/slide4.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95.xml"/><Relationship Id="rId7" Type="http://schemas.openxmlformats.org/officeDocument/2006/relationships/image" Target="../media/image9.png"/><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8.png"/><Relationship Id="rId19" Type="http://schemas.openxmlformats.org/officeDocument/2006/relationships/notesSlide" Target="../notesSlides/notesSlide3.xml"/><Relationship Id="rId18" Type="http://schemas.openxmlformats.org/officeDocument/2006/relationships/slideLayout" Target="../slideLayouts/slideLayout2.xml"/><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image" Target="../media/image13.png"/><Relationship Id="rId14" Type="http://schemas.openxmlformats.org/officeDocument/2006/relationships/tags" Target="../tags/tag98.xml"/><Relationship Id="rId13" Type="http://schemas.openxmlformats.org/officeDocument/2006/relationships/image" Target="../media/image12.png"/><Relationship Id="rId12" Type="http://schemas.openxmlformats.org/officeDocument/2006/relationships/tags" Target="../tags/tag97.xml"/><Relationship Id="rId11" Type="http://schemas.openxmlformats.org/officeDocument/2006/relationships/image" Target="../media/image11.png"/><Relationship Id="rId10" Type="http://schemas.openxmlformats.org/officeDocument/2006/relationships/tags" Target="../tags/tag96.xml"/><Relationship Id="rId1" Type="http://schemas.openxmlformats.org/officeDocument/2006/relationships/tags" Target="../tags/tag90.xml"/></Relationships>
</file>

<file path=ppt/slides/_rels/slide5.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image" Target="../media/image14.png"/><Relationship Id="rId3" Type="http://schemas.openxmlformats.org/officeDocument/2006/relationships/tags" Target="../tags/tag103.xml"/><Relationship Id="rId26" Type="http://schemas.openxmlformats.org/officeDocument/2006/relationships/notesSlide" Target="../notesSlides/notesSlide4.xml"/><Relationship Id="rId25" Type="http://schemas.openxmlformats.org/officeDocument/2006/relationships/slideLayout" Target="../slideLayouts/slideLayout2.xml"/><Relationship Id="rId24" Type="http://schemas.openxmlformats.org/officeDocument/2006/relationships/themeOverride" Target="../theme/themeOverride1.xml"/><Relationship Id="rId23" Type="http://schemas.openxmlformats.org/officeDocument/2006/relationships/tags" Target="../tags/tag115.xml"/><Relationship Id="rId22" Type="http://schemas.openxmlformats.org/officeDocument/2006/relationships/tags" Target="../tags/tag114.xml"/><Relationship Id="rId21" Type="http://schemas.openxmlformats.org/officeDocument/2006/relationships/image" Target="../media/image21.png"/><Relationship Id="rId20" Type="http://schemas.openxmlformats.org/officeDocument/2006/relationships/tags" Target="../tags/tag113.xml"/><Relationship Id="rId2" Type="http://schemas.openxmlformats.org/officeDocument/2006/relationships/tags" Target="../tags/tag102.xml"/><Relationship Id="rId19" Type="http://schemas.openxmlformats.org/officeDocument/2006/relationships/image" Target="../media/image20.png"/><Relationship Id="rId18" Type="http://schemas.openxmlformats.org/officeDocument/2006/relationships/tags" Target="../tags/tag112.xml"/><Relationship Id="rId17" Type="http://schemas.openxmlformats.org/officeDocument/2006/relationships/image" Target="../media/image19.png"/><Relationship Id="rId16" Type="http://schemas.openxmlformats.org/officeDocument/2006/relationships/tags" Target="../tags/tag111.xml"/><Relationship Id="rId15" Type="http://schemas.openxmlformats.org/officeDocument/2006/relationships/image" Target="../media/image18.png"/><Relationship Id="rId14" Type="http://schemas.openxmlformats.org/officeDocument/2006/relationships/tags" Target="../tags/tag110.xml"/><Relationship Id="rId13" Type="http://schemas.openxmlformats.org/officeDocument/2006/relationships/image" Target="../media/image17.png"/><Relationship Id="rId12" Type="http://schemas.openxmlformats.org/officeDocument/2006/relationships/tags" Target="../tags/tag109.xml"/><Relationship Id="rId11" Type="http://schemas.openxmlformats.org/officeDocument/2006/relationships/image" Target="../media/image16.png"/><Relationship Id="rId10" Type="http://schemas.openxmlformats.org/officeDocument/2006/relationships/tags" Target="../tags/tag108.xml"/><Relationship Id="rId1" Type="http://schemas.openxmlformats.org/officeDocument/2006/relationships/tags" Target="../tags/tag101.xml"/></Relationships>
</file>

<file path=ppt/slides/_rels/slide6.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image" Target="../media/image24.png"/><Relationship Id="rId6" Type="http://schemas.openxmlformats.org/officeDocument/2006/relationships/tags" Target="../tags/tag119.xml"/><Relationship Id="rId5" Type="http://schemas.openxmlformats.org/officeDocument/2006/relationships/image" Target="../media/image23.png"/><Relationship Id="rId4" Type="http://schemas.openxmlformats.org/officeDocument/2006/relationships/tags" Target="../tags/tag118.xml"/><Relationship Id="rId3" Type="http://schemas.openxmlformats.org/officeDocument/2006/relationships/image" Target="../media/image22.png"/><Relationship Id="rId2" Type="http://schemas.openxmlformats.org/officeDocument/2006/relationships/tags" Target="../tags/tag117.xml"/><Relationship Id="rId19" Type="http://schemas.openxmlformats.org/officeDocument/2006/relationships/notesSlide" Target="../notesSlides/notesSlide5.xml"/><Relationship Id="rId18" Type="http://schemas.openxmlformats.org/officeDocument/2006/relationships/slideLayout" Target="../slideLayouts/slideLayout2.xml"/><Relationship Id="rId17" Type="http://schemas.openxmlformats.org/officeDocument/2006/relationships/tags" Target="../tags/tag129.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tags" Target="../tags/tag133.xml"/><Relationship Id="rId5" Type="http://schemas.openxmlformats.org/officeDocument/2006/relationships/image" Target="../media/image26.png"/><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image" Target="../media/image25.png"/><Relationship Id="rId1" Type="http://schemas.openxmlformats.org/officeDocument/2006/relationships/tags" Target="../tags/tag130.xml"/></Relationships>
</file>

<file path=ppt/slides/_rels/slide8.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image" Target="../media/image29.png"/><Relationship Id="rId7" Type="http://schemas.openxmlformats.org/officeDocument/2006/relationships/tags" Target="../tags/tag138.xml"/><Relationship Id="rId6" Type="http://schemas.openxmlformats.org/officeDocument/2006/relationships/image" Target="../media/image28.png"/><Relationship Id="rId5" Type="http://schemas.openxmlformats.org/officeDocument/2006/relationships/tags" Target="../tags/tag137.xml"/><Relationship Id="rId4" Type="http://schemas.openxmlformats.org/officeDocument/2006/relationships/image" Target="../media/image27.png"/><Relationship Id="rId3" Type="http://schemas.openxmlformats.org/officeDocument/2006/relationships/tags" Target="../tags/tag136.xml"/><Relationship Id="rId2" Type="http://schemas.openxmlformats.org/officeDocument/2006/relationships/tags" Target="../tags/tag135.xml"/><Relationship Id="rId11" Type="http://schemas.openxmlformats.org/officeDocument/2006/relationships/notesSlide" Target="../notesSlides/notesSlide7.xml"/><Relationship Id="rId10" Type="http://schemas.openxmlformats.org/officeDocument/2006/relationships/slideLayout" Target="../slideLayouts/slideLayout2.xml"/><Relationship Id="rId1" Type="http://schemas.openxmlformats.org/officeDocument/2006/relationships/tags" Target="../tags/tag134.xml"/></Relationships>
</file>

<file path=ppt/slides/_rels/slide9.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image" Target="../media/image31.png"/><Relationship Id="rId7" Type="http://schemas.openxmlformats.org/officeDocument/2006/relationships/tags" Target="../tags/tag145.xml"/><Relationship Id="rId6" Type="http://schemas.openxmlformats.org/officeDocument/2006/relationships/image" Target="../media/image30.png"/><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0" Type="http://schemas.openxmlformats.org/officeDocument/2006/relationships/notesSlide" Target="../notesSlides/notesSlide8.xml"/><Relationship Id="rId2" Type="http://schemas.openxmlformats.org/officeDocument/2006/relationships/tags" Target="../tags/tag141.xml"/><Relationship Id="rId19" Type="http://schemas.openxmlformats.org/officeDocument/2006/relationships/slideLayout" Target="../slideLayouts/slideLayout2.xml"/><Relationship Id="rId18" Type="http://schemas.openxmlformats.org/officeDocument/2006/relationships/tags" Target="../tags/tag152.xml"/><Relationship Id="rId17" Type="http://schemas.openxmlformats.org/officeDocument/2006/relationships/tags" Target="../tags/tag151.xml"/><Relationship Id="rId16" Type="http://schemas.openxmlformats.org/officeDocument/2006/relationships/tags" Target="../tags/tag150.xml"/><Relationship Id="rId15" Type="http://schemas.openxmlformats.org/officeDocument/2006/relationships/image" Target="../media/image34.png"/><Relationship Id="rId14" Type="http://schemas.openxmlformats.org/officeDocument/2006/relationships/tags" Target="../tags/tag149.xml"/><Relationship Id="rId13" Type="http://schemas.openxmlformats.org/officeDocument/2006/relationships/image" Target="../media/image33.png"/><Relationship Id="rId12" Type="http://schemas.openxmlformats.org/officeDocument/2006/relationships/tags" Target="../tags/tag148.xml"/><Relationship Id="rId11" Type="http://schemas.openxmlformats.org/officeDocument/2006/relationships/image" Target="../media/image32.png"/><Relationship Id="rId10" Type="http://schemas.openxmlformats.org/officeDocument/2006/relationships/tags" Target="../tags/tag147.xml"/><Relationship Id="rId1" Type="http://schemas.openxmlformats.org/officeDocument/2006/relationships/tags" Target="../tags/tag140.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2270760"/>
            <a:ext cx="9799320" cy="1214120"/>
          </a:xfrm>
        </p:spPr>
        <p:txBody>
          <a:bodyPr/>
          <a:p>
            <a:r>
              <a:rPr lang="zh-CN" altLang="zh-CN"/>
              <a:t>编译系统期末复习</a:t>
            </a:r>
            <a:r>
              <a:rPr lang="en-US" altLang="zh-CN"/>
              <a:t>5-6</a:t>
            </a:r>
            <a:endParaRPr lang="en-US" altLang="zh-CN"/>
          </a:p>
        </p:txBody>
      </p:sp>
      <p:sp>
        <p:nvSpPr>
          <p:cNvPr id="3" name="副标题 2"/>
          <p:cNvSpPr>
            <a:spLocks noGrp="1"/>
          </p:cNvSpPr>
          <p:nvPr>
            <p:ph type="subTitle" idx="1"/>
            <p:custDataLst>
              <p:tags r:id="rId2"/>
            </p:custDataLst>
          </p:nvPr>
        </p:nvSpPr>
        <p:spPr>
          <a:xfrm>
            <a:off x="7378065" y="4742815"/>
            <a:ext cx="3751580" cy="377825"/>
          </a:xfrm>
        </p:spPr>
        <p:txBody>
          <a:bodyPr>
            <a:normAutofit fontScale="70000"/>
          </a:bodyPr>
          <a:p>
            <a:r>
              <a:rPr lang="zh-CN" altLang="en-US"/>
              <a:t>问天讲师团</a:t>
            </a:r>
            <a:r>
              <a:rPr lang="en-US" altLang="zh-CN"/>
              <a:t>——</a:t>
            </a:r>
            <a:r>
              <a:rPr lang="zh-CN" altLang="en-US"/>
              <a:t>黄梓涵</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31838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6.3.</a:t>
            </a:r>
            <a:r>
              <a:rPr lang="zh-CN" altLang="en-US" sz="2000" b="1" dirty="0">
                <a:latin typeface="华文楷体" panose="02010600040101010101" pitchFamily="2" charset="-122"/>
                <a:ea typeface="华文楷体" panose="02010600040101010101" pitchFamily="2" charset="-122"/>
              </a:rPr>
              <a:t>控制语句的翻译</a:t>
            </a:r>
            <a:endParaRPr lang="zh-CN" altLang="en-US" sz="2000" b="1" dirty="0">
              <a:latin typeface="华文楷体" panose="02010600040101010101" pitchFamily="2" charset="-122"/>
              <a:ea typeface="华文楷体" panose="02010600040101010101" pitchFamily="2" charset="-122"/>
            </a:endParaRPr>
          </a:p>
        </p:txBody>
      </p:sp>
      <p:sp>
        <p:nvSpPr>
          <p:cNvPr id="3" name="文本框 2"/>
          <p:cNvSpPr txBox="1"/>
          <p:nvPr/>
        </p:nvSpPr>
        <p:spPr>
          <a:xfrm>
            <a:off x="102870" y="480695"/>
            <a:ext cx="9023350" cy="6283325"/>
          </a:xfrm>
          <a:prstGeom prst="rect">
            <a:avLst/>
          </a:prstGeom>
          <a:noFill/>
        </p:spPr>
        <p:txBody>
          <a:bodyPr wrap="square" rtlCol="0" anchor="t">
            <a:noAutofit/>
          </a:bodyPr>
          <a:p>
            <a:pPr marL="0" indent="0" fontAlgn="auto">
              <a:lnSpc>
                <a:spcPct val="100000"/>
              </a:lnSpc>
              <a:buClrTx/>
              <a:buNone/>
            </a:pPr>
            <a:r>
              <a:rPr lang="zh-CN" altLang="en-US" b="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控制流语句的</a:t>
            </a:r>
            <a:r>
              <a:rPr lang="zh-CN" altLang="en-US"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基本文法</a:t>
            </a:r>
            <a:endPar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lnSpc>
                <a:spcPct val="100000"/>
              </a:lnSpc>
              <a:buClrTx/>
              <a:buNone/>
            </a:pP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             S</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b="1" i="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2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id</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E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L</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E</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lnSpc>
                <a:spcPct val="100000"/>
              </a:lnSpc>
              <a:buClrTx/>
              <a:buNone/>
            </a:pP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if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then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if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then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else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while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do </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endParaRPr lang="en-US" altLang="zh-CN" b="1" baseline="-30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en-US" altLang="zh-CN" b="1" i="1" dirty="0" err="1">
                <a:latin typeface="Times New Roman" panose="02020603050405020304" pitchFamily="18" charset="0"/>
                <a:ea typeface="楷体_GB2312" pitchFamily="49" charset="-122"/>
                <a:cs typeface="Times New Roman" panose="02020603050405020304" pitchFamily="18" charset="0"/>
                <a:sym typeface="+mn-ea"/>
              </a:rPr>
              <a:t>newlabel</a:t>
            </a:r>
            <a:r>
              <a:rPr lang="en-US" altLang="zh-CN" b="1" dirty="0">
                <a:latin typeface="Times New Roman" panose="02020603050405020304" pitchFamily="18" charset="0"/>
                <a:ea typeface="楷体_GB2312" pitchFamily="49" charset="-122"/>
                <a:cs typeface="Times New Roman" panose="02020603050405020304" pitchFamily="18" charset="0"/>
                <a:sym typeface="+mn-ea"/>
              </a:rPr>
              <a:t>( ): </a:t>
            </a:r>
            <a:r>
              <a:rPr lang="zh-CN" altLang="en-US" b="1" dirty="0">
                <a:latin typeface="楷体" panose="02010609060101010101" pitchFamily="49" charset="-122"/>
                <a:ea typeface="楷体" panose="02010609060101010101" pitchFamily="49" charset="-122"/>
                <a:cs typeface="Times New Roman" panose="02020603050405020304" pitchFamily="18" charset="0"/>
                <a:sym typeface="+mn-ea"/>
              </a:rPr>
              <a:t>生成一个用于存放标号的新的临时变量</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L</a:t>
            </a:r>
            <a:r>
              <a:rPr lang="zh-CN" altLang="en-US" b="1" dirty="0">
                <a:latin typeface="楷体" panose="02010609060101010101" pitchFamily="49" charset="-122"/>
                <a:ea typeface="楷体" panose="02010609060101010101" pitchFamily="49" charset="-122"/>
                <a:cs typeface="Times New Roman" panose="02020603050405020304" pitchFamily="18" charset="0"/>
                <a:sym typeface="+mn-ea"/>
              </a:rPr>
              <a:t>，返回变量地址</a:t>
            </a:r>
            <a:endParaRPr lang="zh-CN" altLang="en-US" b="1"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p>
            <a:pPr marL="0" lvl="1" indent="0" fontAlgn="auto">
              <a:lnSpc>
                <a:spcPct val="100000"/>
              </a:lnSpc>
              <a:buClrTx/>
              <a:buNone/>
            </a:pPr>
            <a:r>
              <a:rPr lang="en-US" altLang="zh-CN" b="1" i="1" dirty="0">
                <a:latin typeface="Times New Roman" panose="02020603050405020304" pitchFamily="18" charset="0"/>
                <a:ea typeface="楷体_GB2312" pitchFamily="49" charset="-122"/>
                <a:cs typeface="Times New Roman" panose="02020603050405020304" pitchFamily="18" charset="0"/>
                <a:sym typeface="+mn-ea"/>
              </a:rPr>
              <a:t>label</a:t>
            </a:r>
            <a:r>
              <a:rPr lang="en-US" altLang="zh-CN"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b="1" i="1" dirty="0">
                <a:latin typeface="Times New Roman" panose="02020603050405020304" pitchFamily="18" charset="0"/>
                <a:ea typeface="楷体_GB2312" pitchFamily="49" charset="-122"/>
                <a:cs typeface="Times New Roman" panose="02020603050405020304" pitchFamily="18" charset="0"/>
                <a:sym typeface="+mn-ea"/>
              </a:rPr>
              <a:t>L</a:t>
            </a:r>
            <a:r>
              <a:rPr lang="en-US" altLang="zh-CN" b="1" dirty="0">
                <a:latin typeface="Times New Roman" panose="02020603050405020304" pitchFamily="18" charset="0"/>
                <a:ea typeface="楷体_GB2312" pitchFamily="49" charset="-122"/>
                <a:cs typeface="Times New Roman" panose="02020603050405020304" pitchFamily="18" charset="0"/>
                <a:sym typeface="+mn-ea"/>
              </a:rPr>
              <a:t>): </a:t>
            </a:r>
            <a:r>
              <a:rPr lang="zh-CN" altLang="en-US" b="1" dirty="0">
                <a:latin typeface="楷体" panose="02010609060101010101" pitchFamily="49" charset="-122"/>
                <a:ea typeface="楷体" panose="02010609060101010101" pitchFamily="49" charset="-122"/>
                <a:cs typeface="Times New Roman" panose="02020603050405020304" pitchFamily="18" charset="0"/>
                <a:sym typeface="+mn-ea"/>
              </a:rPr>
              <a:t>将下一条三地址指令的标号存放到地址</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L</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中</a:t>
            </a:r>
            <a:endParaRPr lang="en-US" altLang="zh-CN" b="1" baseline="-30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P</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00B0F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lvl="1" indent="0" fontAlgn="auto">
              <a:lnSpc>
                <a:spcPct val="100000"/>
              </a:lnSpc>
              <a:buClrTx/>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2</a:t>
            </a:r>
            <a:endPar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lvl="1" indent="0" fontAlgn="auto">
              <a:lnSpc>
                <a:spcPct val="100000"/>
              </a:lnSpc>
              <a:buClrTx/>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 then</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i="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else</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lvl="1" indent="0" fontAlgn="auto">
              <a:lnSpc>
                <a:spcPct val="100000"/>
              </a:lnSpc>
              <a:buClrTx/>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 then</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endPar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indent="0" algn="just" fontAlgn="auto">
              <a:lnSpc>
                <a:spcPct val="100000"/>
              </a:lnSpc>
              <a:spcBef>
                <a:spcPct val="0"/>
              </a:spcBef>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while</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S.next</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B.begin</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B.begin</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do</a:t>
            </a:r>
            <a:r>
              <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.next</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B.begin</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B.begin</a:t>
            </a:r>
            <a:r>
              <a:rPr lang="en-US" altLang="zh-CN" sz="14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a:p>
            <a:pPr marL="0" lvl="1" indent="0" algn="l" fontAlgn="auto">
              <a:lnSpc>
                <a:spcPct val="100000"/>
              </a:lnSpc>
              <a:buClr>
                <a:schemeClr val="tx1"/>
              </a:buClr>
              <a:buNone/>
              <a:defRPr/>
            </a:pPr>
            <a:r>
              <a:rPr lang="en-US" altLang="zh-CN" sz="1600" b="1">
                <a:latin typeface="Times New Roman" panose="02020603050405020304" pitchFamily="18" charset="0"/>
                <a:ea typeface="华文楷体" panose="02010600040101010101" pitchFamily="2" charset="-122"/>
                <a:cs typeface="Times New Roman" panose="02020603050405020304" pitchFamily="18" charset="0"/>
                <a:sym typeface="+mn-ea"/>
              </a:rPr>
              <a:t>SDT</a:t>
            </a:r>
            <a:r>
              <a:rPr lang="zh-CN" altLang="en-US" sz="1600" b="1">
                <a:latin typeface="Times New Roman" panose="02020603050405020304" pitchFamily="18" charset="0"/>
                <a:ea typeface="华文楷体" panose="02010600040101010101" pitchFamily="2" charset="-122"/>
                <a:cs typeface="Times New Roman" panose="02020603050405020304" pitchFamily="18" charset="0"/>
                <a:sym typeface="+mn-ea"/>
              </a:rPr>
              <a:t>编写要点：</a:t>
            </a:r>
            <a:r>
              <a:rPr lang="zh-CN" altLang="en-US" sz="1600" b="1">
                <a:latin typeface="Calibri" panose="020F0502020204030204" charset="0"/>
                <a:ea typeface="华文楷体" panose="02010600040101010101" pitchFamily="2" charset="-122"/>
                <a:cs typeface="Times New Roman" panose="02020603050405020304" pitchFamily="18" charset="0"/>
                <a:sym typeface="+mn-ea"/>
              </a:rPr>
              <a:t>①</a:t>
            </a:r>
            <a:r>
              <a:rPr lang="zh-CN" altLang="en-US" sz="1600" b="1">
                <a:latin typeface="Times New Roman" panose="02020603050405020304" pitchFamily="18" charset="0"/>
                <a:ea typeface="华文楷体" panose="02010600040101010101" pitchFamily="2" charset="-122"/>
                <a:cs typeface="Times New Roman" panose="02020603050405020304" pitchFamily="18" charset="0"/>
                <a:sym typeface="+mn-ea"/>
              </a:rPr>
              <a:t>先计算继承属性</a:t>
            </a:r>
            <a:r>
              <a:rPr lang="en-US" altLang="zh-CN" sz="1600" b="1">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1600" b="1">
                <a:latin typeface="Calibri" panose="020F0502020204030204" charset="0"/>
                <a:ea typeface="华文楷体" panose="02010600040101010101" pitchFamily="2" charset="-122"/>
                <a:cs typeface="Times New Roman" panose="02020603050405020304" pitchFamily="18" charset="0"/>
                <a:sym typeface="+mn-ea"/>
              </a:rPr>
              <a:t>②</a:t>
            </a:r>
            <a:r>
              <a:rPr lang="zh-CN" altLang="en-US" sz="1600" b="1">
                <a:latin typeface="Times New Roman" panose="02020603050405020304" pitchFamily="18" charset="0"/>
                <a:ea typeface="华文楷体" panose="02010600040101010101" pitchFamily="2" charset="-122"/>
                <a:cs typeface="Times New Roman" panose="02020603050405020304" pitchFamily="18" charset="0"/>
                <a:sym typeface="+mn-ea"/>
              </a:rPr>
              <a:t>观察是否有导入箭头。如果有，调用label( )函数</a:t>
            </a:r>
            <a:endParaRPr lang="zh-CN" altLang="en-US" sz="1600" b="1">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algn="l" fontAlgn="auto">
              <a:lnSpc>
                <a:spcPct val="100000"/>
              </a:lnSpc>
              <a:buClr>
                <a:schemeClr val="tx1"/>
              </a:buClr>
              <a:buNone/>
              <a:defRPr/>
            </a:pPr>
            <a:r>
              <a:rPr lang="zh-CN" altLang="en-US" sz="1600" b="1">
                <a:latin typeface="Calibri" panose="020F0502020204030204" charset="0"/>
                <a:ea typeface="华文楷体" panose="02010600040101010101" pitchFamily="2" charset="-122"/>
                <a:cs typeface="Times New Roman" panose="02020603050405020304" pitchFamily="18" charset="0"/>
                <a:sym typeface="+mn-ea"/>
              </a:rPr>
              <a:t>③</a:t>
            </a:r>
            <a:r>
              <a:rPr lang="zh-CN" altLang="en-US" sz="1600" b="1">
                <a:latin typeface="Times New Roman" panose="02020603050405020304" pitchFamily="18" charset="0"/>
                <a:ea typeface="华文楷体" panose="02010600040101010101" pitchFamily="2" charset="-122"/>
                <a:cs typeface="Times New Roman" panose="02020603050405020304" pitchFamily="18" charset="0"/>
                <a:sym typeface="+mn-ea"/>
              </a:rPr>
              <a:t>上一个代码框执行完不顺序执行下一个代码框时，生成一条显式跳转指令</a:t>
            </a:r>
            <a:endParaRPr lang="zh-CN" altLang="en-US" sz="1600" b="1">
              <a:latin typeface="Times New Roman" panose="02020603050405020304" pitchFamily="18" charset="0"/>
              <a:ea typeface="华文楷体" panose="02010600040101010101" pitchFamily="2" charset="-122"/>
              <a:cs typeface="Times New Roman" panose="02020603050405020304" pitchFamily="18" charset="0"/>
            </a:endParaRPr>
          </a:p>
          <a:p>
            <a:pPr marL="0" lvl="1" indent="0" algn="l" fontAlgn="auto">
              <a:lnSpc>
                <a:spcPct val="100000"/>
              </a:lnSpc>
              <a:buClr>
                <a:schemeClr val="tx1"/>
              </a:buClr>
              <a:buNone/>
              <a:defRPr/>
            </a:pPr>
            <a:r>
              <a:rPr lang="zh-CN" altLang="en-US" sz="1600" b="1">
                <a:latin typeface="Calibri" panose="020F0502020204030204" charset="0"/>
                <a:ea typeface="华文楷体" panose="02010600040101010101" pitchFamily="2" charset="-122"/>
                <a:cs typeface="Times New Roman" panose="02020603050405020304" pitchFamily="18" charset="0"/>
                <a:sym typeface="+mn-ea"/>
              </a:rPr>
              <a:t>④</a:t>
            </a:r>
            <a:r>
              <a:rPr lang="zh-CN" altLang="en-US" sz="1600" b="1">
                <a:latin typeface="Times New Roman" panose="02020603050405020304" pitchFamily="18" charset="0"/>
                <a:ea typeface="华文楷体" panose="02010600040101010101" pitchFamily="2" charset="-122"/>
                <a:cs typeface="Times New Roman" panose="02020603050405020304" pitchFamily="18" charset="0"/>
                <a:sym typeface="+mn-ea"/>
              </a:rPr>
              <a:t>有自下而上的箭头时，设置begin属性。且定义后直接调用label( )函数绑定地址</a:t>
            </a:r>
            <a:endParaRPr lang="zh-CN" altLang="en-US" sz="1600" b="1">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lvl="1" indent="0">
              <a:buFont typeface="Symbol" panose="05050102010706020507" pitchFamily="18" charset="2"/>
              <a:buNone/>
              <a:defRPr/>
            </a:pPr>
            <a:r>
              <a:rPr lang="zh-CN" b="1" dirty="0">
                <a:solidFill>
                  <a:srgbClr val="FF0000"/>
                </a:solidFill>
                <a:latin typeface="华文楷体" panose="02010600040101010101" pitchFamily="2" charset="-122"/>
                <a:ea typeface="华文楷体" panose="02010600040101010101" pitchFamily="2" charset="-122"/>
                <a:sym typeface="+mn-ea"/>
              </a:rPr>
              <a:t>布尔表达式</a:t>
            </a:r>
            <a:r>
              <a:rPr lang="zh-CN" b="1" dirty="0">
                <a:latin typeface="华文楷体" panose="02010600040101010101" pitchFamily="2" charset="-122"/>
                <a:ea typeface="华文楷体" panose="02010600040101010101" pitchFamily="2" charset="-122"/>
                <a:sym typeface="+mn-ea"/>
              </a:rPr>
              <a:t>的翻译</a:t>
            </a:r>
            <a:endPar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a:buFont typeface="Symbol" panose="05050102010706020507" pitchFamily="18" charset="2"/>
              <a:buNone/>
              <a:defRPr/>
            </a:pP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or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and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not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E</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relop</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E</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 true| false</a:t>
            </a:r>
            <a:endPar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fontAlgn="auto">
              <a:buClrTx/>
              <a:buNone/>
              <a:defRPr/>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在跳转代码中，逻辑运算符&amp;&amp;、|| 和 ! 被翻译成跳转指令。运算符本身不出现在代码中，布尔表达式的值是通过代码序列中的位置来表示的</a:t>
            </a:r>
            <a:endPar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err="1">
                <a:latin typeface="Times New Roman" panose="02020603050405020304" pitchFamily="18" charset="0"/>
                <a:ea typeface="楷体_GB2312" pitchFamily="49" charset="-122"/>
                <a:cs typeface="Times New Roman" panose="02020603050405020304" pitchFamily="18" charset="0"/>
                <a:sym typeface="+mn-ea"/>
              </a:rPr>
              <a:t>relop</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‘if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relop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true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baseline="-25000"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false  {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     </a:t>
            </a:r>
            <a:endParaRPr lang="zh-CN" altLang="en-US" sz="1400" b="1" dirty="0">
              <a:solidFill>
                <a:schemeClr val="tx1"/>
              </a:solidFill>
              <a:latin typeface="Times New Roman" panose="02020603050405020304" pitchFamily="18" charset="0"/>
              <a:cs typeface="Times New Roman" panose="02020603050405020304" pitchFamily="18" charset="0"/>
            </a:endParaRPr>
          </a:p>
          <a:p>
            <a:pPr marL="0" indent="0" fontAlgn="auto">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i="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not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    </a:t>
            </a:r>
            <a:endParaRPr lang="en-US" altLang="zh-CN" sz="1400" b="1" baseline="-25000"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lvl="1" indent="0" fontAlgn="auto">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or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2</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lvl="1" indent="0">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baseline="-25000"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and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label</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.true</a:t>
            </a:r>
            <a:r>
              <a:rPr lang="en-US" altLang="zh-CN" sz="14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2</a:t>
            </a:r>
            <a:endParaRPr lang="en-US" altLang="zh-CN" sz="1400" b="1" baseline="-25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lvl="1" indent="0" algn="l" fontAlgn="auto">
              <a:lnSpc>
                <a:spcPct val="100000"/>
              </a:lnSpc>
              <a:buClr>
                <a:schemeClr val="tx1"/>
              </a:buClr>
              <a:buNone/>
              <a:defRPr/>
            </a:pPr>
            <a:endParaRPr lang="en-US" altLang="zh-CN" sz="1400" b="1" baseline="-25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p:txBody>
      </p:sp>
      <p:pic>
        <p:nvPicPr>
          <p:cNvPr id="6" name="图片 5"/>
          <p:cNvPicPr>
            <a:picLocks noChangeAspect="1"/>
          </p:cNvPicPr>
          <p:nvPr>
            <p:custDataLst>
              <p:tags r:id="rId2"/>
            </p:custDataLst>
          </p:nvPr>
        </p:nvPicPr>
        <p:blipFill>
          <a:blip r:embed="rId3"/>
          <a:stretch>
            <a:fillRect/>
          </a:stretch>
        </p:blipFill>
        <p:spPr>
          <a:xfrm>
            <a:off x="7809865" y="225425"/>
            <a:ext cx="1609725" cy="143065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9853295" y="225425"/>
            <a:ext cx="1784350" cy="123063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9853295" y="1656080"/>
            <a:ext cx="1856740" cy="1286510"/>
          </a:xfrm>
          <a:prstGeom prst="rect">
            <a:avLst/>
          </a:prstGeom>
        </p:spPr>
      </p:pic>
      <p:pic>
        <p:nvPicPr>
          <p:cNvPr id="9" name="图片 8"/>
          <p:cNvPicPr>
            <a:picLocks noChangeAspect="1"/>
          </p:cNvPicPr>
          <p:nvPr>
            <p:custDataLst>
              <p:tags r:id="rId8"/>
            </p:custDataLst>
          </p:nvPr>
        </p:nvPicPr>
        <p:blipFill>
          <a:blip r:embed="rId9"/>
          <a:stretch>
            <a:fillRect/>
          </a:stretch>
        </p:blipFill>
        <p:spPr>
          <a:xfrm>
            <a:off x="5331460" y="234950"/>
            <a:ext cx="2148205" cy="890270"/>
          </a:xfrm>
          <a:prstGeom prst="rect">
            <a:avLst/>
          </a:prstGeom>
        </p:spPr>
      </p:pic>
      <p:pic>
        <p:nvPicPr>
          <p:cNvPr id="11" name="图片 10"/>
          <p:cNvPicPr>
            <a:picLocks noChangeAspect="1"/>
          </p:cNvPicPr>
          <p:nvPr>
            <p:custDataLst>
              <p:tags r:id="rId10"/>
            </p:custDataLst>
          </p:nvPr>
        </p:nvPicPr>
        <p:blipFill>
          <a:blip r:embed="rId11"/>
          <a:stretch>
            <a:fillRect/>
          </a:stretch>
        </p:blipFill>
        <p:spPr>
          <a:xfrm>
            <a:off x="9927590" y="4225290"/>
            <a:ext cx="2072640" cy="1289050"/>
          </a:xfrm>
          <a:prstGeom prst="rect">
            <a:avLst/>
          </a:prstGeom>
        </p:spPr>
      </p:pic>
      <p:pic>
        <p:nvPicPr>
          <p:cNvPr id="12" name="图片 11"/>
          <p:cNvPicPr>
            <a:picLocks noChangeAspect="1"/>
          </p:cNvPicPr>
          <p:nvPr>
            <p:custDataLst>
              <p:tags r:id="rId12"/>
            </p:custDataLst>
          </p:nvPr>
        </p:nvPicPr>
        <p:blipFill>
          <a:blip r:embed="rId13"/>
          <a:stretch>
            <a:fillRect/>
          </a:stretch>
        </p:blipFill>
        <p:spPr>
          <a:xfrm>
            <a:off x="9932670" y="5514340"/>
            <a:ext cx="2080260" cy="1285240"/>
          </a:xfrm>
          <a:prstGeom prst="rect">
            <a:avLst/>
          </a:prstGeom>
        </p:spPr>
      </p:pic>
      <p:sp>
        <p:nvSpPr>
          <p:cNvPr id="2" name="文本框 1"/>
          <p:cNvSpPr txBox="1"/>
          <p:nvPr/>
        </p:nvSpPr>
        <p:spPr>
          <a:xfrm>
            <a:off x="7906385" y="3276600"/>
            <a:ext cx="3260725" cy="1198880"/>
          </a:xfrm>
          <a:prstGeom prst="rect">
            <a:avLst/>
          </a:prstGeom>
          <a:noFill/>
        </p:spPr>
        <p:txBody>
          <a:bodyPr wrap="square" rtlCol="0" anchor="t">
            <a:spAutoFit/>
          </a:bodyPr>
          <a:p>
            <a:r>
              <a:rPr lang="zh-CN" altLang="en-US" sz="1200"/>
              <a:t>关于布尔表达式的叙述，不正确的是(</a:t>
            </a:r>
            <a:r>
              <a:rPr lang="zh-CN" altLang="en-US" sz="1200">
                <a:solidFill>
                  <a:srgbClr val="FF0000"/>
                </a:solidFill>
              </a:rPr>
              <a:t>B</a:t>
            </a:r>
            <a:r>
              <a:rPr lang="zh-CN" altLang="en-US" sz="1200"/>
              <a:t>)。</a:t>
            </a:r>
            <a:endParaRPr lang="zh-CN" altLang="en-US" sz="1200"/>
          </a:p>
          <a:p>
            <a:r>
              <a:rPr lang="zh-CN" altLang="en-US" sz="1200"/>
              <a:t>A.布尔常量是布尔表达式</a:t>
            </a:r>
            <a:endParaRPr lang="zh-CN" altLang="en-US" sz="1200"/>
          </a:p>
          <a:p>
            <a:r>
              <a:rPr lang="zh-CN" altLang="en-US" sz="1200"/>
              <a:t>B.布尔常量不是布尔表达式</a:t>
            </a:r>
            <a:endParaRPr lang="zh-CN" altLang="en-US" sz="1200"/>
          </a:p>
          <a:p>
            <a:r>
              <a:rPr lang="zh-CN" altLang="en-US" sz="1200"/>
              <a:t>C.关系表达式是布尔表达式</a:t>
            </a:r>
            <a:endParaRPr lang="zh-CN" altLang="en-US" sz="1200"/>
          </a:p>
          <a:p>
            <a:r>
              <a:rPr lang="zh-CN" altLang="en-US" sz="1200"/>
              <a:t>D.将括号和逻辑运算符作用于布尔表达式得到一个新的布尔表达式</a:t>
            </a:r>
            <a:endParaRPr lang="zh-CN" altLang="en-US" sz="1200"/>
          </a:p>
        </p:txBody>
      </p:sp>
      <p:sp>
        <p:nvSpPr>
          <p:cNvPr id="10" name="文本框 9"/>
          <p:cNvSpPr txBox="1"/>
          <p:nvPr/>
        </p:nvSpPr>
        <p:spPr>
          <a:xfrm>
            <a:off x="6515100" y="5008245"/>
            <a:ext cx="3395980" cy="1198880"/>
          </a:xfrm>
          <a:prstGeom prst="rect">
            <a:avLst/>
          </a:prstGeom>
          <a:noFill/>
        </p:spPr>
        <p:txBody>
          <a:bodyPr wrap="square" rtlCol="0" anchor="t">
            <a:spAutoFit/>
          </a:bodyPr>
          <a:p>
            <a:r>
              <a:rPr lang="zh-CN" altLang="en-US" sz="1200"/>
              <a:t>下列SDT中不正确的是(</a:t>
            </a:r>
            <a:r>
              <a:rPr lang="zh-CN" altLang="en-US" sz="1200">
                <a:solidFill>
                  <a:srgbClr val="FF0000"/>
                </a:solidFill>
              </a:rPr>
              <a:t>CE</a:t>
            </a:r>
            <a:r>
              <a:rPr lang="zh-CN" altLang="en-US" sz="1200"/>
              <a:t>)。</a:t>
            </a:r>
            <a:endParaRPr lang="zh-CN" altLang="en-US" sz="1200"/>
          </a:p>
          <a:p>
            <a:r>
              <a:rPr lang="zh-CN" altLang="en-US" sz="1200"/>
              <a:t>A.B → true  { gen( ‘goto’ B.true); }</a:t>
            </a:r>
            <a:endParaRPr lang="zh-CN" altLang="en-US" sz="1200"/>
          </a:p>
          <a:p>
            <a:r>
              <a:rPr lang="zh-CN" altLang="en-US" sz="1200"/>
              <a:t>B.B → false  { gen( ‘goto’ B.false); } </a:t>
            </a:r>
            <a:endParaRPr lang="zh-CN" altLang="en-US" sz="1200"/>
          </a:p>
          <a:p>
            <a:r>
              <a:rPr lang="zh-CN" altLang="en-US" sz="1200"/>
              <a:t>C.B → not{B1.true=B.true;B1.false=B.false;}B1</a:t>
            </a:r>
            <a:endParaRPr lang="zh-CN" altLang="en-US" sz="1200"/>
          </a:p>
          <a:p>
            <a:r>
              <a:rPr lang="zh-CN" altLang="en-US" sz="1200"/>
              <a:t>D.B → ({B1.true=B.true;B1.false=B.false;}B1) </a:t>
            </a:r>
            <a:endParaRPr lang="zh-CN" altLang="en-US" sz="1200"/>
          </a:p>
          <a:p>
            <a:r>
              <a:rPr lang="zh-CN" altLang="en-US" sz="1200"/>
              <a:t>E.B → (B1{B1.true=B.true;B1.false=B.false;}) </a:t>
            </a:r>
            <a:endParaRPr lang="zh-CN" altLang="en-US" sz="1200"/>
          </a:p>
        </p:txBody>
      </p:sp>
    </p:spTree>
    <p:custDataLst>
      <p:tags r:id="rId14"/>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31838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6.3.</a:t>
            </a:r>
            <a:r>
              <a:rPr lang="zh-CN" altLang="en-US" sz="2000" b="1" dirty="0">
                <a:latin typeface="华文楷体" panose="02010600040101010101" pitchFamily="2" charset="-122"/>
                <a:ea typeface="华文楷体" panose="02010600040101010101" pitchFamily="2" charset="-122"/>
              </a:rPr>
              <a:t>控制语句的翻译</a:t>
            </a:r>
            <a:endParaRPr lang="zh-CN" altLang="en-US" sz="2000"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145415" y="1887220"/>
            <a:ext cx="3268345" cy="1322070"/>
          </a:xfrm>
          <a:prstGeom prst="rect">
            <a:avLst/>
          </a:prstGeom>
          <a:noFill/>
        </p:spPr>
        <p:txBody>
          <a:bodyPr wrap="square" rtlCol="0" anchor="t">
            <a:spAutoFit/>
          </a:bodyPr>
          <a:p>
            <a:pPr indent="0" fontAlgn="auto">
              <a:lnSpc>
                <a:spcPct val="100000"/>
              </a:lnSpc>
              <a:buClrTx/>
              <a:buNone/>
              <a:defRPr/>
            </a:pPr>
            <a:r>
              <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SDD：L-SDD</a:t>
            </a:r>
            <a:endPar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indent="0" fontAlgn="auto">
              <a:lnSpc>
                <a:spcPct val="100000"/>
              </a:lnSpc>
              <a:buClrTx/>
              <a:buNone/>
              <a:defRPr/>
            </a:pP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赋值语句</a:t>
            </a:r>
            <a:r>
              <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：只定义了</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endPar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indent="0" fontAlgn="auto">
              <a:lnSpc>
                <a:spcPct val="100000"/>
              </a:lnSpc>
              <a:buClrTx/>
              <a:buNone/>
              <a:defRPr/>
            </a:pP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分支、循环语句</a:t>
            </a:r>
            <a:r>
              <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：只定义了</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，且</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不依赖右兄弟节点</a:t>
            </a:r>
            <a:r>
              <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属性值</a:t>
            </a:r>
            <a:endPar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fontAlgn="auto">
              <a:lnSpc>
                <a:spcPct val="100000"/>
              </a:lnSpc>
              <a:buClrTx/>
              <a:buNone/>
              <a:defRPr/>
            </a:pPr>
            <a:r>
              <a:rPr lang="zh-CN" altLang="en-US" sz="16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基础文法：可以使用</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LR分析技术</a:t>
            </a:r>
            <a:endPar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9" name="文本框 8"/>
          <p:cNvSpPr txBox="1"/>
          <p:nvPr>
            <p:custDataLst>
              <p:tags r:id="rId2"/>
            </p:custDataLst>
          </p:nvPr>
        </p:nvSpPr>
        <p:spPr>
          <a:xfrm>
            <a:off x="306070" y="572770"/>
            <a:ext cx="5464810" cy="876935"/>
          </a:xfrm>
          <a:prstGeom prst="rect">
            <a:avLst/>
          </a:prstGeom>
          <a:noFill/>
        </p:spPr>
        <p:txBody>
          <a:bodyPr wrap="square" rtlCol="0" anchor="t">
            <a:noAutofit/>
          </a:bodyPr>
          <a:p>
            <a:pPr marL="0" lvl="1" indent="0" fontAlgn="auto">
              <a:lnSpc>
                <a:spcPct val="100000"/>
              </a:lnSpc>
              <a:buClrTx/>
              <a:buNone/>
            </a:pPr>
            <a:r>
              <a:rPr lang="en-US" altLang="zh-CN" sz="18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SDT</a:t>
            </a:r>
            <a:r>
              <a:rPr lang="zh-CN" altLang="en-US" sz="18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的</a:t>
            </a:r>
            <a:r>
              <a:rPr lang="zh-CN" altLang="en-US" sz="1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通用实现方法</a:t>
            </a:r>
            <a:endParaRPr lang="zh-CN" altLang="en-US" sz="1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首先建立一棵语法分析树</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然后按照从左到右的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深度优先</a:t>
            </a: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顺序来执行这些动作</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endParaRPr lang="en-US" altLang="zh-CN" sz="1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0" name="文本框 9"/>
          <p:cNvSpPr txBox="1"/>
          <p:nvPr/>
        </p:nvSpPr>
        <p:spPr>
          <a:xfrm>
            <a:off x="3413760" y="1548765"/>
            <a:ext cx="3428365" cy="2245360"/>
          </a:xfrm>
          <a:prstGeom prst="rect">
            <a:avLst/>
          </a:prstGeom>
          <a:noFill/>
        </p:spPr>
        <p:txBody>
          <a:bodyPr wrap="square" rtlCol="0" anchor="t">
            <a:spAutoFit/>
          </a:bodyPr>
          <a:p>
            <a:pPr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P</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endPar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2</a:t>
            </a:r>
            <a:endPar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id=</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L</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id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endPar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L</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id[</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L</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endPar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if</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then</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if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then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else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while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do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buClrTx/>
              <a:buNone/>
              <a:defRPr/>
            </a:pP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or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and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not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relop </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 </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true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 </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false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p:txBody>
      </p:sp>
      <p:sp>
        <p:nvSpPr>
          <p:cNvPr id="11" name="内容占位符 2"/>
          <p:cNvSpPr txBox="1"/>
          <p:nvPr>
            <p:custDataLst>
              <p:tags r:id="rId3"/>
            </p:custDataLst>
          </p:nvPr>
        </p:nvSpPr>
        <p:spPr bwMode="auto">
          <a:xfrm>
            <a:off x="483235" y="4261485"/>
            <a:ext cx="206946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257175" indent="-257175">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1: ( j&lt;,  a,  b ,  3 )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2: (  j ,  - ,  - , 11 )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3: ( j&lt;,  c,  d ,  5 )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4: (  j ,  - ,  - ,  8 )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5: ( + ,  y , z ,  t</a:t>
            </a:r>
            <a:r>
              <a:rPr lang="en-US" altLang="zh-CN" sz="1400" b="1" spc="150" baseline="-25000">
                <a:uFillTx/>
                <a:latin typeface="Times New Roman" panose="02020603050405020304" pitchFamily="18" charset="0"/>
                <a:ea typeface="楷体_GB2312" pitchFamily="49" charset="-122"/>
                <a:cs typeface="Times New Roman" panose="02020603050405020304" pitchFamily="18" charset="0"/>
              </a:rPr>
              <a:t>1</a:t>
            </a:r>
            <a:r>
              <a:rPr lang="en-US" altLang="zh-CN" sz="1400" b="1" spc="150">
                <a:uFillTx/>
                <a:latin typeface="Times New Roman" panose="02020603050405020304" pitchFamily="18" charset="0"/>
                <a:ea typeface="楷体_GB2312" pitchFamily="49" charset="-122"/>
                <a:cs typeface="Times New Roman" panose="02020603050405020304" pitchFamily="18" charset="0"/>
              </a:rPr>
              <a:t>  )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6: ( = ,  t</a:t>
            </a:r>
            <a:r>
              <a:rPr lang="en-US" altLang="zh-CN" sz="1400" b="1" spc="150" baseline="-25000">
                <a:uFillTx/>
                <a:latin typeface="Times New Roman" panose="02020603050405020304" pitchFamily="18" charset="0"/>
                <a:ea typeface="楷体_GB2312" pitchFamily="49" charset="-122"/>
                <a:cs typeface="Times New Roman" panose="02020603050405020304" pitchFamily="18" charset="0"/>
              </a:rPr>
              <a:t>1</a:t>
            </a:r>
            <a:r>
              <a:rPr lang="en-US" altLang="zh-CN" sz="1400" b="1" spc="150">
                <a:uFillTx/>
                <a:latin typeface="Times New Roman" panose="02020603050405020304" pitchFamily="18" charset="0"/>
                <a:ea typeface="楷体_GB2312" pitchFamily="49" charset="-122"/>
                <a:cs typeface="Times New Roman" panose="02020603050405020304" pitchFamily="18" charset="0"/>
              </a:rPr>
              <a:t>,  - ,  x )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7: (  j ,  - ,  - ,  1 )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8: (  - ,  y,  z ,  t</a:t>
            </a:r>
            <a:r>
              <a:rPr lang="en-US" altLang="zh-CN" sz="1400" b="1" spc="150" baseline="-25000">
                <a:uFillTx/>
                <a:latin typeface="Times New Roman" panose="02020603050405020304" pitchFamily="18" charset="0"/>
                <a:ea typeface="楷体_GB2312" pitchFamily="49" charset="-122"/>
                <a:cs typeface="Times New Roman" panose="02020603050405020304" pitchFamily="18" charset="0"/>
              </a:rPr>
              <a:t>2</a:t>
            </a:r>
            <a:r>
              <a:rPr lang="en-US" altLang="zh-CN" sz="1400" b="1" spc="150">
                <a:uFillTx/>
                <a:latin typeface="Times New Roman" panose="02020603050405020304" pitchFamily="18" charset="0"/>
                <a:ea typeface="楷体_GB2312" pitchFamily="49" charset="-122"/>
                <a:cs typeface="Times New Roman" panose="02020603050405020304" pitchFamily="18" charset="0"/>
              </a:rPr>
              <a:t> )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9: ( = ,  t</a:t>
            </a:r>
            <a:r>
              <a:rPr lang="en-US" altLang="zh-CN" sz="1400" b="1" spc="150" baseline="-25000">
                <a:uFillTx/>
                <a:latin typeface="Times New Roman" panose="02020603050405020304" pitchFamily="18" charset="0"/>
                <a:ea typeface="楷体_GB2312" pitchFamily="49" charset="-122"/>
                <a:cs typeface="Times New Roman" panose="02020603050405020304" pitchFamily="18" charset="0"/>
              </a:rPr>
              <a:t>2</a:t>
            </a:r>
            <a:r>
              <a:rPr lang="en-US" altLang="zh-CN" sz="1400" b="1" spc="150">
                <a:uFillTx/>
                <a:latin typeface="Times New Roman" panose="02020603050405020304" pitchFamily="18" charset="0"/>
                <a:ea typeface="楷体_GB2312" pitchFamily="49" charset="-122"/>
                <a:cs typeface="Times New Roman" panose="02020603050405020304" pitchFamily="18" charset="0"/>
              </a:rPr>
              <a:t>,  - ,  x )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10: (  j ,  - ,  - ,  1 )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a:p>
            <a:pPr marL="0" indent="0" algn="l" fontAlgn="auto">
              <a:lnSpc>
                <a:spcPct val="100000"/>
              </a:lnSpc>
              <a:spcBef>
                <a:spcPts val="0"/>
              </a:spcBef>
              <a:spcAft>
                <a:spcPts val="0"/>
              </a:spcAft>
              <a:buClrTx/>
              <a:buSzTx/>
              <a:buNone/>
            </a:pPr>
            <a:r>
              <a:rPr lang="en-US" altLang="zh-CN" sz="1400" b="1" spc="150">
                <a:uFillTx/>
                <a:latin typeface="Times New Roman" panose="02020603050405020304" pitchFamily="18" charset="0"/>
                <a:ea typeface="楷体_GB2312" pitchFamily="49" charset="-122"/>
                <a:cs typeface="Times New Roman" panose="02020603050405020304" pitchFamily="18" charset="0"/>
              </a:rPr>
              <a:t>11: </a:t>
            </a:r>
            <a:endParaRPr lang="en-US" altLang="zh-CN" sz="1400" b="1" spc="150">
              <a:uFillTx/>
              <a:latin typeface="Times New Roman" panose="02020603050405020304" pitchFamily="18" charset="0"/>
              <a:ea typeface="楷体_GB2312" pitchFamily="49" charset="-122"/>
              <a:cs typeface="Times New Roman" panose="02020603050405020304" pitchFamily="18" charset="0"/>
            </a:endParaRPr>
          </a:p>
        </p:txBody>
      </p:sp>
      <p:sp>
        <p:nvSpPr>
          <p:cNvPr id="13" name="Rectangle 3"/>
          <p:cNvSpPr>
            <a:spLocks noGrp="1" noChangeArrowheads="1"/>
          </p:cNvSpPr>
          <p:nvPr>
            <p:ph idx="1"/>
            <p:custDataLst>
              <p:tags r:id="rId4"/>
            </p:custDataLst>
          </p:nvPr>
        </p:nvSpPr>
        <p:spPr>
          <a:xfrm>
            <a:off x="2473325" y="4261485"/>
            <a:ext cx="1990090" cy="2404110"/>
          </a:xfrm>
        </p:spPr>
        <p:txBody>
          <a:bodyPr lIns="69056" tIns="34529" rIns="69056" bIns="34529">
            <a:normAutofit lnSpcReduction="10000"/>
          </a:bodyPr>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1: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if</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a</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&lt;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b</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3</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2: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11</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3: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if</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c</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&lt;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d</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5</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4: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5: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1400" b="1" baseline="-25000">
                <a:solidFill>
                  <a:schemeClr val="tx1"/>
                </a:solidFill>
                <a:latin typeface="Times New Roman" panose="02020603050405020304" pitchFamily="18" charset="0"/>
                <a:ea typeface="楷体_GB2312" pitchFamily="49" charset="-122"/>
                <a:cs typeface="Times New Roman" panose="02020603050405020304" pitchFamily="18" charset="0"/>
              </a:rPr>
              <a:t>1</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y</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z</a:t>
            </a:r>
            <a:endPar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6: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x</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1400" b="1" baseline="-25000">
                <a:solidFill>
                  <a:schemeClr val="tx1"/>
                </a:solidFill>
                <a:latin typeface="Times New Roman" panose="02020603050405020304" pitchFamily="18" charset="0"/>
                <a:ea typeface="楷体_GB2312" pitchFamily="49" charset="-122"/>
                <a:cs typeface="Times New Roman" panose="02020603050405020304" pitchFamily="18" charset="0"/>
              </a:rPr>
              <a:t>1</a:t>
            </a:r>
            <a:endParaRPr lang="en-US" altLang="zh-CN" sz="1400" b="1" baseline="-2500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7: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1</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8: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1400" b="1" baseline="-25000">
                <a:solidFill>
                  <a:schemeClr val="tx1"/>
                </a:solidFill>
                <a:latin typeface="Times New Roman" panose="02020603050405020304" pitchFamily="18" charset="0"/>
                <a:ea typeface="楷体_GB2312" pitchFamily="49" charset="-122"/>
                <a:cs typeface="Times New Roman" panose="02020603050405020304" pitchFamily="18" charset="0"/>
              </a:rPr>
              <a:t>2</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y </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z</a:t>
            </a:r>
            <a:endPar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9: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x</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1400" b="1" baseline="-25000">
                <a:solidFill>
                  <a:schemeClr val="tx1"/>
                </a:solidFill>
                <a:latin typeface="Times New Roman" panose="02020603050405020304" pitchFamily="18" charset="0"/>
                <a:ea typeface="楷体_GB2312" pitchFamily="49" charset="-122"/>
                <a:cs typeface="Times New Roman" panose="02020603050405020304" pitchFamily="18" charset="0"/>
              </a:rPr>
              <a:t>2</a:t>
            </a:r>
            <a:endParaRPr lang="en-US" altLang="zh-CN" sz="1400" b="1" baseline="-2500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10: </a:t>
            </a:r>
            <a:r>
              <a:rPr lang="en-US" altLang="zh-CN" sz="1400" b="1" i="1">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 1</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nSpc>
                <a:spcPct val="100000"/>
              </a:lnSpc>
              <a:spcAft>
                <a:spcPts val="0"/>
              </a:spcAft>
              <a:buFont typeface="Wingdings" panose="05000000000000000000" pitchFamily="2" charset="2"/>
              <a:buNone/>
            </a:pPr>
            <a:r>
              <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rPr>
              <a:t>11:</a:t>
            </a:r>
            <a:endParaRPr lang="en-US" altLang="zh-CN" sz="1400" b="1">
              <a:solidFill>
                <a:schemeClr val="tx1"/>
              </a:solidFill>
              <a:latin typeface="Times New Roman" panose="02020603050405020304" pitchFamily="18" charset="0"/>
              <a:ea typeface="楷体_GB2312" pitchFamily="49" charset="-122"/>
              <a:cs typeface="Times New Roman" panose="02020603050405020304" pitchFamily="18" charset="0"/>
            </a:endParaRPr>
          </a:p>
        </p:txBody>
      </p:sp>
      <p:sp>
        <p:nvSpPr>
          <p:cNvPr id="14" name="Rectangle 3"/>
          <p:cNvSpPr txBox="1">
            <a:spLocks noChangeArrowheads="1"/>
          </p:cNvSpPr>
          <p:nvPr>
            <p:custDataLst>
              <p:tags r:id="rId5"/>
            </p:custDataLst>
          </p:nvPr>
        </p:nvSpPr>
        <p:spPr bwMode="auto">
          <a:xfrm>
            <a:off x="4270375" y="4261485"/>
            <a:ext cx="2495550" cy="248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056" tIns="34529" rIns="69056" bIns="34529" numCol="1" anchor="t" anchorCtr="0" compatLnSpc="1"/>
          <a:lstStyle>
            <a:lvl1pPr marL="271780" indent="-271780" algn="l" rtl="0" eaLnBrk="0" fontAlgn="base" hangingPunct="0">
              <a:spcBef>
                <a:spcPct val="20000"/>
              </a:spcBef>
              <a:spcAft>
                <a:spcPct val="0"/>
              </a:spcAft>
              <a:buClr>
                <a:schemeClr val="accent1"/>
              </a:buClr>
              <a:buSzPct val="100000"/>
              <a:buFont typeface="Symbol" panose="05050102010706020507" pitchFamily="18" charset="2"/>
              <a:buChar char=""/>
              <a:defRPr sz="2400" kern="1200" baseline="0">
                <a:solidFill>
                  <a:schemeClr val="tx2"/>
                </a:solidFill>
                <a:latin typeface="Times New Roman" panose="02020603050405020304" pitchFamily="18" charset="0"/>
                <a:ea typeface="+mn-ea"/>
                <a:cs typeface="+mn-cs"/>
              </a:defRPr>
            </a:lvl1pPr>
            <a:lvl2pPr marL="574675" indent="-271780" algn="l" rtl="0" eaLnBrk="0" fontAlgn="base" hangingPunct="0">
              <a:spcBef>
                <a:spcPct val="20000"/>
              </a:spcBef>
              <a:spcAft>
                <a:spcPct val="0"/>
              </a:spcAft>
              <a:buClr>
                <a:schemeClr val="accent1"/>
              </a:buClr>
              <a:buSzPct val="100000"/>
              <a:buFont typeface="Symbol" panose="05050102010706020507" pitchFamily="18" charset="2"/>
              <a:buChar char=""/>
              <a:defRPr sz="2200" kern="1200" baseline="0">
                <a:solidFill>
                  <a:schemeClr val="tx2"/>
                </a:solidFill>
                <a:latin typeface="Times New Roman" panose="02020603050405020304" pitchFamily="18" charset="0"/>
                <a:ea typeface="+mn-ea"/>
                <a:cs typeface="+mn-cs"/>
              </a:defRPr>
            </a:lvl2pPr>
            <a:lvl3pPr marL="854075" indent="-227330" algn="l" rtl="0" eaLnBrk="0" fontAlgn="base" hangingPunct="0">
              <a:spcBef>
                <a:spcPct val="20000"/>
              </a:spcBef>
              <a:spcAft>
                <a:spcPct val="0"/>
              </a:spcAft>
              <a:buClr>
                <a:schemeClr val="accent1"/>
              </a:buClr>
              <a:buSzPct val="100000"/>
              <a:buFont typeface="Symbol" panose="05050102010706020507" pitchFamily="18" charset="2"/>
              <a:buChar char=""/>
              <a:defRPr sz="2000" kern="1200" baseline="0">
                <a:solidFill>
                  <a:schemeClr val="tx2"/>
                </a:solidFill>
                <a:latin typeface="Times New Roman" panose="02020603050405020304" pitchFamily="18" charset="0"/>
                <a:ea typeface="+mn-ea"/>
                <a:cs typeface="+mn-cs"/>
              </a:defRPr>
            </a:lvl3pPr>
            <a:lvl4pPr marL="1141730" indent="-227330" algn="l" rtl="0" eaLnBrk="0" fontAlgn="base" hangingPunct="0">
              <a:spcBef>
                <a:spcPct val="20000"/>
              </a:spcBef>
              <a:spcAft>
                <a:spcPct val="0"/>
              </a:spcAft>
              <a:buClr>
                <a:schemeClr val="accent1"/>
              </a:buClr>
              <a:buSzPct val="100000"/>
              <a:buFont typeface="Symbol" panose="05050102010706020507" pitchFamily="18" charset="2"/>
              <a:buChar char=""/>
              <a:defRPr sz="2000" kern="1200" baseline="0">
                <a:solidFill>
                  <a:schemeClr val="tx2"/>
                </a:solidFill>
                <a:latin typeface="Times New Roman" panose="02020603050405020304" pitchFamily="18" charset="0"/>
                <a:ea typeface="+mn-ea"/>
                <a:cs typeface="+mn-cs"/>
              </a:defRPr>
            </a:lvl4pPr>
            <a:lvl5pPr marL="1460500" indent="-227330" algn="l" rtl="0" eaLnBrk="0" fontAlgn="base" hangingPunct="0">
              <a:spcBef>
                <a:spcPct val="20000"/>
              </a:spcBef>
              <a:spcAft>
                <a:spcPct val="0"/>
              </a:spcAft>
              <a:buClr>
                <a:schemeClr val="accent1"/>
              </a:buClr>
              <a:buSzPct val="100000"/>
              <a:buFont typeface="Symbol" panose="05050102010706020507" pitchFamily="18" charset="2"/>
              <a:buChar char=""/>
              <a:defRPr sz="1600" kern="1200" baseline="0">
                <a:solidFill>
                  <a:schemeClr val="tx2"/>
                </a:solidFill>
                <a:latin typeface="Times New Roman" panose="02020603050405020304" pitchFamily="18" charset="0"/>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1: if </a:t>
            </a:r>
            <a:r>
              <a:rPr kumimoji="0" lang="en-US" altLang="zh-CN" sz="1400" b="1" i="1" u="none" strike="noStrike" kern="1200" cap="none" spc="150" normalizeH="0" baseline="0">
                <a:solidFill>
                  <a:srgbClr val="FF0000"/>
                </a:solidFill>
                <a:uFillTx/>
                <a:latin typeface="Times New Roman" panose="02020603050405020304" pitchFamily="18" charset="0"/>
                <a:ea typeface="楷体_GB2312" pitchFamily="49" charset="-122"/>
                <a:cs typeface="Times New Roman" panose="02020603050405020304" pitchFamily="18" charset="0"/>
              </a:rPr>
              <a:t>False</a:t>
            </a: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 a &lt; b goto 11</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2: </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3: if </a:t>
            </a:r>
            <a:r>
              <a:rPr kumimoji="0" lang="en-US" altLang="zh-CN" sz="1400" b="1" i="1" u="none" strike="noStrike" kern="1200" cap="none" spc="150" normalizeH="0" baseline="0">
                <a:solidFill>
                  <a:srgbClr val="FF0000"/>
                </a:solidFill>
                <a:uFillTx/>
                <a:latin typeface="Times New Roman" panose="02020603050405020304" pitchFamily="18" charset="0"/>
                <a:ea typeface="楷体_GB2312" pitchFamily="49" charset="-122"/>
                <a:cs typeface="Times New Roman" panose="02020603050405020304" pitchFamily="18" charset="0"/>
              </a:rPr>
              <a:t>False</a:t>
            </a: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 c &lt; d goto 8</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4: </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5: t</a:t>
            </a:r>
            <a:r>
              <a:rPr kumimoji="0" lang="en-US" altLang="zh-CN" sz="1400" b="1" i="1" u="none" strike="noStrike" kern="1200" cap="none" spc="150" normalizeH="0" baseline="-25000">
                <a:solidFill>
                  <a:schemeClr val="tx1"/>
                </a:solidFill>
                <a:uFillTx/>
                <a:latin typeface="Times New Roman" panose="02020603050405020304" pitchFamily="18" charset="0"/>
                <a:ea typeface="楷体_GB2312" pitchFamily="49" charset="-122"/>
                <a:cs typeface="Times New Roman" panose="02020603050405020304" pitchFamily="18" charset="0"/>
              </a:rPr>
              <a:t>1</a:t>
            </a: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 = y + z</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6: x = t</a:t>
            </a:r>
            <a:r>
              <a:rPr kumimoji="0" lang="en-US" altLang="zh-CN" sz="1400" b="1" i="1" u="none" strike="noStrike" kern="1200" cap="none" spc="150" normalizeH="0">
                <a:solidFill>
                  <a:schemeClr val="tx1"/>
                </a:solidFill>
                <a:uFillTx/>
                <a:latin typeface="Times New Roman" panose="02020603050405020304" pitchFamily="18" charset="0"/>
                <a:ea typeface="楷体_GB2312" pitchFamily="49" charset="-122"/>
                <a:cs typeface="Times New Roman" panose="02020603050405020304" pitchFamily="18" charset="0"/>
              </a:rPr>
              <a:t>1</a:t>
            </a:r>
            <a:endParaRPr kumimoji="0" lang="en-US" altLang="zh-CN" sz="1400" b="1" i="1" u="none" strike="noStrike" kern="1200" cap="none" spc="150" normalizeH="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7: goto 1 </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8: t</a:t>
            </a:r>
            <a:r>
              <a:rPr kumimoji="0" lang="en-US" altLang="zh-CN" sz="1400" b="1" i="1" u="none" strike="noStrike" kern="1200" cap="none" spc="150" normalizeH="0" baseline="-25000">
                <a:solidFill>
                  <a:schemeClr val="tx1"/>
                </a:solidFill>
                <a:uFillTx/>
                <a:latin typeface="Times New Roman" panose="02020603050405020304" pitchFamily="18" charset="0"/>
                <a:ea typeface="楷体_GB2312" pitchFamily="49" charset="-122"/>
                <a:cs typeface="Times New Roman" panose="02020603050405020304" pitchFamily="18" charset="0"/>
              </a:rPr>
              <a:t>2</a:t>
            </a: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 = y - z</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9: x = t</a:t>
            </a:r>
            <a:r>
              <a:rPr kumimoji="0" lang="en-US" altLang="zh-CN" sz="1400" b="1" i="1" u="none" strike="noStrike" kern="1200" cap="none" spc="150" normalizeH="0" baseline="-25000">
                <a:solidFill>
                  <a:schemeClr val="tx1"/>
                </a:solidFill>
                <a:uFillTx/>
                <a:latin typeface="Times New Roman" panose="02020603050405020304" pitchFamily="18" charset="0"/>
                <a:ea typeface="楷体_GB2312" pitchFamily="49" charset="-122"/>
                <a:cs typeface="Times New Roman" panose="02020603050405020304" pitchFamily="18" charset="0"/>
              </a:rPr>
              <a:t>2</a:t>
            </a:r>
            <a:endParaRPr kumimoji="0" lang="en-US" altLang="zh-CN" sz="1400" b="1" i="1" u="none" strike="noStrike" kern="1200" cap="none" spc="150" normalizeH="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10: goto 1</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a:p>
            <a:pPr marL="0" marR="0" lvl="0" algn="l" defTabSz="914400" rtl="0" eaLnBrk="1" fontAlgn="auto" hangingPunct="1">
              <a:lnSpc>
                <a:spcPct val="100000"/>
              </a:lnSpc>
              <a:spcBef>
                <a:spcPts val="0"/>
              </a:spcBef>
              <a:spcAft>
                <a:spcPts val="0"/>
              </a:spcAft>
              <a:buClrTx/>
              <a:buSzTx/>
              <a:buFont typeface="Wingdings" panose="05000000000000000000" pitchFamily="2" charset="2"/>
              <a:buNone/>
            </a:pPr>
            <a:r>
              <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rPr>
              <a:t>11:</a:t>
            </a:r>
            <a:endParaRPr kumimoji="0" lang="en-US" altLang="zh-CN" sz="1400" b="1" i="1" u="none" strike="noStrike" kern="1200" cap="none" spc="150" normalizeH="0" baseline="0">
              <a:solidFill>
                <a:schemeClr val="tx1"/>
              </a:solidFill>
              <a:uFillTx/>
              <a:latin typeface="Times New Roman" panose="02020603050405020304" pitchFamily="18" charset="0"/>
              <a:ea typeface="楷体_GB2312" pitchFamily="49" charset="-122"/>
              <a:cs typeface="Times New Roman" panose="02020603050405020304" pitchFamily="18" charset="0"/>
            </a:endParaRPr>
          </a:p>
        </p:txBody>
      </p:sp>
      <p:sp>
        <p:nvSpPr>
          <p:cNvPr id="15" name="文本框 14"/>
          <p:cNvSpPr txBox="1"/>
          <p:nvPr>
            <p:custDataLst>
              <p:tags r:id="rId6"/>
            </p:custDataLst>
          </p:nvPr>
        </p:nvSpPr>
        <p:spPr>
          <a:xfrm>
            <a:off x="6765925" y="1336040"/>
            <a:ext cx="5295265" cy="5407025"/>
          </a:xfrm>
          <a:prstGeom prst="rect">
            <a:avLst/>
          </a:prstGeom>
          <a:noFill/>
        </p:spPr>
        <p:txBody>
          <a:bodyPr wrap="square" rtlCol="0" anchor="t">
            <a:noAutofit/>
          </a:bodyPr>
          <a:p>
            <a:pPr marL="0" lvl="1" indent="0" fontAlgn="auto">
              <a:lnSpc>
                <a:spcPct val="100000"/>
              </a:lnSpc>
              <a:buClrTx/>
              <a:buSzPct val="50000"/>
              <a:buNone/>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为了进行左边语句所示的优化，进行如下修改：</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SzPct val="50000"/>
              <a:buNone/>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fall</a:t>
            </a: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就是不执行任何操作，即不跳转，顺序执行）</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285750" lvl="1" indent="-285750" fontAlgn="auto">
              <a:lnSpc>
                <a:spcPct val="100000"/>
              </a:lnSpc>
              <a:buClrTx/>
              <a:buSzPct val="50000"/>
              <a:buFont typeface="Wingdings" panose="05000000000000000000" charset="0"/>
              <a:buChar char="l"/>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修改</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if-then</a:t>
            </a: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语句的SDT</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0" indent="0" algn="just" fontAlgn="auto">
              <a:buClr>
                <a:srgbClr val="31B6FD"/>
              </a:buClr>
              <a:buSzPct val="100000"/>
              <a:defRPr/>
            </a:pPr>
            <a:r>
              <a:rPr lang="en-US" altLang="zh-CN" sz="16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6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prstClr val="black"/>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6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6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fall</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err="1">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then</a:t>
            </a:r>
            <a:r>
              <a:rPr lang="en-US" altLang="zh-CN" sz="16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600" b="1" baseline="-30000"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.next</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err="1">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S.next</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600" b="1" baseline="-30000"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1</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285750" lvl="1" indent="-285750" fontAlgn="auto">
              <a:lnSpc>
                <a:spcPct val="100000"/>
              </a:lnSpc>
              <a:buClrTx/>
              <a:buSzPct val="50000"/>
              <a:buFont typeface="Wingdings" panose="05000000000000000000" charset="0"/>
              <a:buChar char="l"/>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修改</a:t>
            </a:r>
            <a:r>
              <a:rPr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B → E</a:t>
            </a:r>
            <a:r>
              <a:rPr lang="zh-CN" altLang="en-US"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relop E</a:t>
            </a:r>
            <a:r>
              <a:rPr lang="zh-CN" altLang="en-US"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的SDT</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buClrTx/>
              <a:buNone/>
              <a:defRPr/>
            </a:pPr>
            <a:r>
              <a:rPr lang="en-US" altLang="zh-CN" sz="1600" b="1" i="1" dirty="0" err="1">
                <a:solidFill>
                  <a:schemeClr val="tx1"/>
                </a:solidFill>
                <a:latin typeface="Times New Roman" panose="02020603050405020304" pitchFamily="18" charset="0"/>
                <a:ea typeface="楷体_GB2312" pitchFamily="49" charset="-122"/>
                <a:cs typeface="Times New Roman" panose="02020603050405020304" pitchFamily="18" charset="0"/>
                <a:sym typeface="+mn-ea"/>
              </a:rPr>
              <a:t>B → E1 relop E2{ </a:t>
            </a:r>
            <a:endParaRPr lang="en-US" altLang="zh-CN" sz="1600" b="1" i="1" dirty="0" err="1">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buClrTx/>
              <a:buNone/>
              <a:defRPr/>
            </a:pP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≠fall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and</a:t>
            </a:r>
            <a:r>
              <a:rPr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≠fall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then gen</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‘if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relop</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zh-CN" altLang="en-US"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endPar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buClrTx/>
              <a:buNone/>
              <a:defRPr/>
            </a:pP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else if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fall</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then gen</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‘if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relop</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buClrTx/>
              <a:buNone/>
              <a:defRPr/>
            </a:pP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else if</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fall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then gen</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False</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relop</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.addr‘goto</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else </a:t>
            </a:r>
            <a:r>
              <a:rPr lang="en-US" altLang="zh-CN" sz="16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 ’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285750" lvl="1" indent="-285750" fontAlgn="auto">
              <a:lnSpc>
                <a:spcPct val="100000"/>
              </a:lnSpc>
              <a:buClrTx/>
              <a:buSzPct val="50000"/>
              <a:buFont typeface="Wingdings" panose="05000000000000000000" charset="0"/>
              <a:buChar char="l"/>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修改</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B → B</a:t>
            </a:r>
            <a:r>
              <a:rPr lang="zh-CN" altLang="en-US"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or B</a:t>
            </a:r>
            <a:r>
              <a:rPr lang="zh-CN" altLang="en-US"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的SDT</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buClrTx/>
              <a:buNone/>
              <a:defRPr/>
            </a:pP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==fall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6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fall</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latin typeface="Times New Roman" panose="02020603050405020304" pitchFamily="18" charset="0"/>
                <a:ea typeface="楷体_GB2312" pitchFamily="49" charset="-122"/>
                <a:cs typeface="Times New Roman" panose="02020603050405020304" pitchFamily="18" charset="0"/>
                <a:sym typeface="+mn-ea"/>
              </a:rPr>
              <a:t>or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.true </a:t>
            </a:r>
            <a:r>
              <a:rPr lang="en-US" altLang="zh-CN" sz="16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6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noProof="0" dirty="0" err="1">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noProof="0" dirty="0">
                <a:ln>
                  <a:noFill/>
                </a:ln>
                <a:solidFill>
                  <a:srgbClr val="2D83F4"/>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==fall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then </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label</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.true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285750" lvl="1" indent="-285750" fontAlgn="auto">
              <a:lnSpc>
                <a:spcPct val="100000"/>
              </a:lnSpc>
              <a:buClrTx/>
              <a:buSzPct val="50000"/>
              <a:buFont typeface="Wingdings" panose="05000000000000000000" charset="0"/>
              <a:buChar char="l"/>
            </a:pP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修改</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B → B</a:t>
            </a:r>
            <a:r>
              <a:rPr lang="zh-CN" altLang="en-US"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1 </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and B</a:t>
            </a:r>
            <a:r>
              <a:rPr lang="zh-CN" altLang="en-US"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的SDT</a:t>
            </a:r>
            <a:endParaRPr lang="zh-CN" altLang="en-US"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fall</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B.false == fall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newlabel</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baseline="-25000"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and</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.true</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noProof="0" dirty="0" err="1">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B.true</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.false</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 = </a:t>
            </a:r>
            <a:r>
              <a:rPr lang="en-US" altLang="zh-CN" sz="1600" b="1" i="1" noProof="0" dirty="0" err="1">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B.false</a:t>
            </a:r>
            <a:r>
              <a:rPr lang="en-US" altLang="zh-CN" sz="1600" b="1" noProof="0" dirty="0">
                <a:ln>
                  <a:noFill/>
                </a:ln>
                <a:solidFill>
                  <a:srgbClr val="073E87">
                    <a:lumMod val="60000"/>
                    <a:lumOff val="40000"/>
                  </a:srgbClr>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600" b="1" dirty="0">
                <a:solidFill>
                  <a:srgbClr val="073E87">
                    <a:lumMod val="60000"/>
                    <a:lumOff val="40000"/>
                  </a:srgbClr>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B. false ==fall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then </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label</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6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.false </a:t>
            </a:r>
            <a:r>
              <a:rPr lang="en-US" altLang="zh-CN" sz="16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6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272415" indent="-272415">
              <a:defRPr/>
            </a:pPr>
            <a:endParaRPr lang="zh-CN" altLang="en-US" b="1" dirty="0">
              <a:solidFill>
                <a:schemeClr val="tx1"/>
              </a:solidFill>
            </a:endParaRPr>
          </a:p>
          <a:p>
            <a:pPr marL="0" lvl="1" indent="0" fontAlgn="auto">
              <a:lnSpc>
                <a:spcPct val="100000"/>
              </a:lnSpc>
              <a:buClrTx/>
              <a:buNone/>
            </a:pPr>
            <a:endParaRPr lang="zh-CN" altLang="en-US" sz="18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7" name="文本框 16"/>
          <p:cNvSpPr txBox="1"/>
          <p:nvPr/>
        </p:nvSpPr>
        <p:spPr>
          <a:xfrm>
            <a:off x="483235" y="3893185"/>
            <a:ext cx="6096000" cy="368300"/>
          </a:xfrm>
          <a:prstGeom prst="rect">
            <a:avLst/>
          </a:prstGeom>
          <a:noFill/>
        </p:spPr>
        <p:txBody>
          <a:bodyPr wrap="square" rtlCol="0" anchor="t">
            <a:spAutoFit/>
          </a:bodyPr>
          <a:p>
            <a:pPr marL="0" lvl="1" indent="0" fontAlgn="auto">
              <a:lnSpc>
                <a:spcPct val="100000"/>
              </a:lnSpc>
              <a:buClrTx/>
              <a:buNone/>
            </a:pPr>
            <a:r>
              <a:rPr kumimoji="1" lang="en-US" altLang="zh-CN"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mn-ea"/>
              </a:rPr>
              <a:t>while</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 a</a:t>
            </a:r>
            <a:r>
              <a:rPr kumimoji="1"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&lt;</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b </a:t>
            </a:r>
            <a:r>
              <a:rPr kumimoji="1" lang="en-US" altLang="zh-CN"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mn-ea"/>
              </a:rPr>
              <a:t>do if </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c</a:t>
            </a:r>
            <a:r>
              <a:rPr kumimoji="1"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&lt;</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d</a:t>
            </a:r>
            <a:r>
              <a:rPr kumimoji="1" lang="en-US" altLang="zh-CN"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mn-ea"/>
              </a:rPr>
              <a:t> then</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 x=</a:t>
            </a:r>
            <a:r>
              <a:rPr kumimoji="1" lang="en-US" altLang="zh-CN" b="1" i="1" dirty="0" err="1">
                <a:latin typeface="Times New Roman" panose="02020603050405020304" pitchFamily="18" charset="0"/>
                <a:ea typeface="宋体" panose="02010600030101010101" pitchFamily="2" charset="-122"/>
                <a:cs typeface="Times New Roman" panose="02020603050405020304" pitchFamily="18" charset="0"/>
                <a:sym typeface="+mn-ea"/>
              </a:rPr>
              <a:t>y+z</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en-US" altLang="zh-CN"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mn-ea"/>
              </a:rPr>
              <a:t>else</a:t>
            </a:r>
            <a:r>
              <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rPr>
              <a:t> x=y-z</a:t>
            </a:r>
            <a:endParaRPr kumimoji="1" lang="en-US" altLang="zh-CN" b="1" i="1"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 name="文本框 2"/>
          <p:cNvSpPr txBox="1"/>
          <p:nvPr>
            <p:custDataLst>
              <p:tags r:id="rId7"/>
            </p:custDataLst>
          </p:nvPr>
        </p:nvSpPr>
        <p:spPr>
          <a:xfrm>
            <a:off x="3005455" y="189865"/>
            <a:ext cx="6096000" cy="645160"/>
          </a:xfrm>
          <a:prstGeom prst="rect">
            <a:avLst/>
          </a:prstGeom>
          <a:noFill/>
        </p:spPr>
        <p:txBody>
          <a:bodyPr wrap="square" rtlCol="0" anchor="t">
            <a:spAutoFit/>
          </a:bodyPr>
          <a:p>
            <a:r>
              <a:rPr lang="zh-CN" altLang="en-US" sz="1200"/>
              <a:t>在分支和循环中会用到条件式，而用作条件式的通常是布尔表达式。（</a:t>
            </a:r>
            <a:r>
              <a:rPr lang="zh-CN" altLang="en-US" sz="1200">
                <a:solidFill>
                  <a:srgbClr val="FF0000"/>
                </a:solidFill>
              </a:rPr>
              <a:t>√</a:t>
            </a:r>
            <a:r>
              <a:rPr lang="zh-CN" altLang="en-US" sz="1200"/>
              <a:t>）</a:t>
            </a:r>
            <a:endParaRPr lang="zh-CN" altLang="en-US" sz="1200"/>
          </a:p>
          <a:p>
            <a:r>
              <a:rPr lang="zh-CN" altLang="en-US" sz="1200"/>
              <a:t>在控制流语句的翻译中，布尔表达式B被翻译成由跳转指令构成的跳转代码。（</a:t>
            </a:r>
            <a:r>
              <a:rPr lang="zh-CN" altLang="en-US" sz="1200">
                <a:solidFill>
                  <a:srgbClr val="FF0000"/>
                </a:solidFill>
              </a:rPr>
              <a:t>√</a:t>
            </a:r>
            <a:r>
              <a:rPr lang="zh-CN" altLang="en-US" sz="1200"/>
              <a:t>）</a:t>
            </a:r>
            <a:endParaRPr lang="zh-CN" altLang="en-US" sz="1200"/>
          </a:p>
          <a:p>
            <a:r>
              <a:rPr lang="zh-CN" altLang="en-US" sz="1200"/>
              <a:t>逻辑运算符&amp;&amp;、|| 和 ! 会出现在代码中。（</a:t>
            </a:r>
            <a:r>
              <a:rPr lang="zh-CN" altLang="en-US" sz="1200">
                <a:solidFill>
                  <a:srgbClr val="FF0000"/>
                </a:solidFill>
              </a:rPr>
              <a:t>×</a:t>
            </a:r>
            <a:r>
              <a:rPr lang="zh-CN" altLang="en-US" sz="1200"/>
              <a:t>）</a:t>
            </a:r>
            <a:endParaRPr lang="zh-CN" altLang="en-US" sz="1200"/>
          </a:p>
        </p:txBody>
      </p:sp>
      <p:sp>
        <p:nvSpPr>
          <p:cNvPr id="5" name="文本框 4"/>
          <p:cNvSpPr txBox="1"/>
          <p:nvPr/>
        </p:nvSpPr>
        <p:spPr>
          <a:xfrm>
            <a:off x="6451600" y="678180"/>
            <a:ext cx="2650490" cy="657225"/>
          </a:xfrm>
          <a:prstGeom prst="rect">
            <a:avLst/>
          </a:prstGeom>
          <a:noFill/>
        </p:spPr>
        <p:txBody>
          <a:bodyPr wrap="square" rtlCol="0" anchor="t">
            <a:noAutofit/>
          </a:bodyPr>
          <a:p>
            <a:r>
              <a:rPr lang="zh-CN" altLang="en-US" sz="1200"/>
              <a:t>四元式之间的联系是通过(</a:t>
            </a:r>
            <a:r>
              <a:rPr lang="zh-CN" altLang="en-US" sz="1200">
                <a:solidFill>
                  <a:srgbClr val="FF0000"/>
                </a:solidFill>
              </a:rPr>
              <a:t>B</a:t>
            </a:r>
            <a:r>
              <a:rPr lang="zh-CN" altLang="en-US" sz="1200"/>
              <a:t>)实现的。</a:t>
            </a:r>
            <a:endParaRPr lang="zh-CN" altLang="en-US" sz="1200"/>
          </a:p>
          <a:p>
            <a:r>
              <a:rPr lang="zh-CN" altLang="en-US" sz="1200"/>
              <a:t>A.指示器</a:t>
            </a:r>
            <a:r>
              <a:rPr lang="en-US" altLang="zh-CN" sz="1200"/>
              <a:t>     </a:t>
            </a:r>
            <a:r>
              <a:rPr lang="zh-CN" altLang="en-US" sz="1200"/>
              <a:t>B.临时变量</a:t>
            </a:r>
            <a:endParaRPr lang="zh-CN" altLang="en-US" sz="1200"/>
          </a:p>
          <a:p>
            <a:r>
              <a:rPr lang="zh-CN" altLang="en-US" sz="1200"/>
              <a:t>C.符号表</a:t>
            </a:r>
            <a:r>
              <a:rPr lang="en-US" altLang="zh-CN" sz="1200"/>
              <a:t>     </a:t>
            </a:r>
            <a:r>
              <a:rPr lang="zh-CN" altLang="en-US" sz="1200"/>
              <a:t>D.程序变量</a:t>
            </a:r>
            <a:endParaRPr lang="zh-CN" altLang="en-US" sz="1200"/>
          </a:p>
        </p:txBody>
      </p:sp>
      <p:sp>
        <p:nvSpPr>
          <p:cNvPr id="6" name="文本框 5"/>
          <p:cNvSpPr txBox="1"/>
          <p:nvPr/>
        </p:nvSpPr>
        <p:spPr>
          <a:xfrm>
            <a:off x="9364345" y="189865"/>
            <a:ext cx="2642235" cy="1014730"/>
          </a:xfrm>
          <a:prstGeom prst="rect">
            <a:avLst/>
          </a:prstGeom>
          <a:noFill/>
        </p:spPr>
        <p:txBody>
          <a:bodyPr wrap="square" rtlCol="0" anchor="t">
            <a:spAutoFit/>
          </a:bodyPr>
          <a:p>
            <a:r>
              <a:rPr lang="zh-CN" altLang="en-US" sz="1200"/>
              <a:t>四元式表示法的优点为 (</a:t>
            </a:r>
            <a:r>
              <a:rPr lang="zh-CN" altLang="en-US" sz="1200">
                <a:solidFill>
                  <a:srgbClr val="FF0000"/>
                </a:solidFill>
              </a:rPr>
              <a:t>C</a:t>
            </a:r>
            <a:r>
              <a:rPr lang="zh-CN" altLang="en-US" sz="1200"/>
              <a:t>)。</a:t>
            </a:r>
            <a:endParaRPr lang="zh-CN" altLang="en-US" sz="1200"/>
          </a:p>
          <a:p>
            <a:r>
              <a:rPr lang="zh-CN" altLang="en-US" sz="1200"/>
              <a:t>A.不便于优化处理，但便于表的更动</a:t>
            </a:r>
            <a:endParaRPr lang="zh-CN" altLang="en-US" sz="1200"/>
          </a:p>
          <a:p>
            <a:r>
              <a:rPr lang="zh-CN" altLang="en-US" sz="1200"/>
              <a:t>B.不便于优化处理，但节省存储空间</a:t>
            </a:r>
            <a:endParaRPr lang="zh-CN" altLang="en-US" sz="1200"/>
          </a:p>
          <a:p>
            <a:r>
              <a:rPr lang="zh-CN" altLang="en-US" sz="1200"/>
              <a:t>C.便于优化处理，也便于表的更动</a:t>
            </a:r>
            <a:endParaRPr lang="zh-CN" altLang="en-US" sz="1200"/>
          </a:p>
          <a:p>
            <a:r>
              <a:rPr lang="zh-CN" altLang="en-US" sz="1200"/>
              <a:t>D.便于表的更动，也节省存储空间</a:t>
            </a:r>
            <a:endParaRPr lang="zh-CN" altLang="en-US" sz="1200"/>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 calcmode="lin" valueType="num">
                                      <p:cBhvr>
                                        <p:cTn id="12" dur="5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1">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p:cTn id="17" dur="500" fill="hold"/>
                                        <p:tgtEl>
                                          <p:spTgt spid="1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1">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1">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 calcmode="lin" valueType="num">
                                      <p:cBhvr>
                                        <p:cTn id="22" dur="500" fill="hold"/>
                                        <p:tgtEl>
                                          <p:spTgt spid="11">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1">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1">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p:cTn id="27" dur="500" fill="hold"/>
                                        <p:tgtEl>
                                          <p:spTgt spid="11">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1">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1">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 calcmode="lin" valueType="num">
                                      <p:cBhvr>
                                        <p:cTn id="32" dur="500" fill="hold"/>
                                        <p:tgtEl>
                                          <p:spTgt spid="11">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11">
                                            <p:txEl>
                                              <p:pRg st="7" end="7"/>
                                            </p:txEl>
                                          </p:spTgt>
                                        </p:tgtEl>
                                        <p:attrNameLst>
                                          <p:attrName>ppt_h</p:attrName>
                                        </p:attrNameLst>
                                      </p:cBhvr>
                                      <p:tavLst>
                                        <p:tav tm="0">
                                          <p:val>
                                            <p:fltVal val="0"/>
                                          </p:val>
                                        </p:tav>
                                        <p:tav tm="100000">
                                          <p:val>
                                            <p:strVal val="#ppt_h"/>
                                          </p:val>
                                        </p:tav>
                                      </p:tavLst>
                                    </p:anim>
                                    <p:animEffect transition="in" filter="fade">
                                      <p:cBhvr>
                                        <p:cTn id="34" dur="500"/>
                                        <p:tgtEl>
                                          <p:spTgt spid="11">
                                            <p:txEl>
                                              <p:pRg st="7" end="7"/>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p:cTn id="37" dur="500" fill="hold"/>
                                        <p:tgtEl>
                                          <p:spTgt spid="11">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11">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11">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11">
                                            <p:txEl>
                                              <p:pRg st="5" end="5"/>
                                            </p:txEl>
                                          </p:spTgt>
                                        </p:tgtEl>
                                        <p:attrNameLst>
                                          <p:attrName>style.visibility</p:attrName>
                                        </p:attrNameLst>
                                      </p:cBhvr>
                                      <p:to>
                                        <p:strVal val="visible"/>
                                      </p:to>
                                    </p:set>
                                    <p:anim calcmode="lin" valueType="num">
                                      <p:cBhvr>
                                        <p:cTn id="42" dur="500" fill="hold"/>
                                        <p:tgtEl>
                                          <p:spTgt spid="11">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1">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1">
                                            <p:txEl>
                                              <p:pRg st="5" end="5"/>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anim calcmode="lin" valueType="num">
                                      <p:cBhvr>
                                        <p:cTn id="47" dur="500" fill="hold"/>
                                        <p:tgtEl>
                                          <p:spTgt spid="11">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11">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11">
                                            <p:txEl>
                                              <p:pRg st="8" end="8"/>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11">
                                            <p:txEl>
                                              <p:pRg st="9" end="9"/>
                                            </p:txEl>
                                          </p:spTgt>
                                        </p:tgtEl>
                                        <p:attrNameLst>
                                          <p:attrName>style.visibility</p:attrName>
                                        </p:attrNameLst>
                                      </p:cBhvr>
                                      <p:to>
                                        <p:strVal val="visible"/>
                                      </p:to>
                                    </p:set>
                                    <p:anim calcmode="lin" valueType="num">
                                      <p:cBhvr>
                                        <p:cTn id="52" dur="500" fill="hold"/>
                                        <p:tgtEl>
                                          <p:spTgt spid="11">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11">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11">
                                            <p:txEl>
                                              <p:pRg st="9" end="9"/>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11">
                                            <p:txEl>
                                              <p:pRg st="10" end="10"/>
                                            </p:txEl>
                                          </p:spTgt>
                                        </p:tgtEl>
                                        <p:attrNameLst>
                                          <p:attrName>style.visibility</p:attrName>
                                        </p:attrNameLst>
                                      </p:cBhvr>
                                      <p:to>
                                        <p:strVal val="visible"/>
                                      </p:to>
                                    </p:set>
                                    <p:anim calcmode="lin" valueType="num">
                                      <p:cBhvr>
                                        <p:cTn id="57" dur="500" fill="hold"/>
                                        <p:tgtEl>
                                          <p:spTgt spid="11">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11">
                                            <p:txEl>
                                              <p:pRg st="10" end="10"/>
                                            </p:txEl>
                                          </p:spTgt>
                                        </p:tgtEl>
                                        <p:attrNameLst>
                                          <p:attrName>ppt_h</p:attrName>
                                        </p:attrNameLst>
                                      </p:cBhvr>
                                      <p:tavLst>
                                        <p:tav tm="0">
                                          <p:val>
                                            <p:fltVal val="0"/>
                                          </p:val>
                                        </p:tav>
                                        <p:tav tm="100000">
                                          <p:val>
                                            <p:strVal val="#ppt_h"/>
                                          </p:val>
                                        </p:tav>
                                      </p:tavLst>
                                    </p:anim>
                                    <p:animEffect transition="in" filter="fade">
                                      <p:cBhvr>
                                        <p:cTn id="59" dur="500"/>
                                        <p:tgtEl>
                                          <p:spTgt spid="11">
                                            <p:txEl>
                                              <p:pRg st="10" end="10"/>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14">
                                            <p:txEl>
                                              <p:pRg st="2" end="2"/>
                                            </p:txEl>
                                          </p:spTgt>
                                        </p:tgtEl>
                                        <p:attrNameLst>
                                          <p:attrName>style.visibility</p:attrName>
                                        </p:attrNameLst>
                                      </p:cBhvr>
                                      <p:to>
                                        <p:strVal val="visible"/>
                                      </p:to>
                                    </p:set>
                                    <p:anim calcmode="lin" valueType="num">
                                      <p:cBhvr>
                                        <p:cTn id="62"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63"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64" dur="500"/>
                                        <p:tgtEl>
                                          <p:spTgt spid="14">
                                            <p:txEl>
                                              <p:pRg st="2" end="2"/>
                                            </p:txEl>
                                          </p:spTgt>
                                        </p:tgtEl>
                                      </p:cBhvr>
                                    </p:animEffect>
                                  </p:childTnLst>
                                </p:cTn>
                              </p:par>
                              <p:par>
                                <p:cTn id="65" presetID="53" presetClass="entr" presetSubtype="16" fill="hold" nodeType="withEffect">
                                  <p:stCondLst>
                                    <p:cond delay="0"/>
                                  </p:stCondLst>
                                  <p:childTnLst>
                                    <p:set>
                                      <p:cBhvr>
                                        <p:cTn id="66" dur="1" fill="hold">
                                          <p:stCondLst>
                                            <p:cond delay="0"/>
                                          </p:stCondLst>
                                        </p:cTn>
                                        <p:tgtEl>
                                          <p:spTgt spid="14">
                                            <p:txEl>
                                              <p:pRg st="3" end="3"/>
                                            </p:txEl>
                                          </p:spTgt>
                                        </p:tgtEl>
                                        <p:attrNameLst>
                                          <p:attrName>style.visibility</p:attrName>
                                        </p:attrNameLst>
                                      </p:cBhvr>
                                      <p:to>
                                        <p:strVal val="visible"/>
                                      </p:to>
                                    </p:set>
                                    <p:anim calcmode="lin" valueType="num">
                                      <p:cBhvr>
                                        <p:cTn id="67"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68"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69"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04521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6.4.</a:t>
            </a:r>
            <a:r>
              <a:rPr lang="zh-CN" altLang="en-US" sz="2000" b="1" dirty="0">
                <a:latin typeface="华文楷体" panose="02010600040101010101" pitchFamily="2" charset="-122"/>
                <a:ea typeface="华文楷体" panose="02010600040101010101" pitchFamily="2" charset="-122"/>
                <a:sym typeface="+mn-ea"/>
              </a:rPr>
              <a:t>回填</a:t>
            </a:r>
            <a:endParaRPr lang="zh-CN" altLang="en-US" sz="2000" b="1" dirty="0">
              <a:latin typeface="华文楷体" panose="02010600040101010101" pitchFamily="2" charset="-122"/>
              <a:ea typeface="华文楷体" panose="02010600040101010101" pitchFamily="2" charset="-122"/>
              <a:sym typeface="+mn-ea"/>
            </a:endParaRPr>
          </a:p>
        </p:txBody>
      </p:sp>
      <p:sp>
        <p:nvSpPr>
          <p:cNvPr id="2" name="文本框 1"/>
          <p:cNvSpPr txBox="1"/>
          <p:nvPr/>
        </p:nvSpPr>
        <p:spPr>
          <a:xfrm>
            <a:off x="5770880" y="140970"/>
            <a:ext cx="4224655" cy="1757045"/>
          </a:xfrm>
          <a:prstGeom prst="rect">
            <a:avLst/>
          </a:prstGeom>
          <a:noFill/>
        </p:spPr>
        <p:txBody>
          <a:bodyPr wrap="square" rtlCol="0" anchor="t">
            <a:noAutofit/>
          </a:bodyPr>
          <a:p>
            <a:pPr marL="0" indent="0" fontAlgn="auto">
              <a:lnSpc>
                <a:spcPct val="100000"/>
              </a:lnSpc>
              <a:buClrTx/>
              <a:buNone/>
            </a:pP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回填技术</a:t>
            </a:r>
            <a:r>
              <a:rPr lang="en-US" altLang="zh-CN" sz="1600" b="1" dirty="0">
                <a:latin typeface="华文楷体" panose="02010600040101010101" pitchFamily="2" charset="-122"/>
                <a:ea typeface="华文楷体" panose="02010600040101010101" pitchFamily="2" charset="-122"/>
                <a:cs typeface="Times New Roman" panose="02020603050405020304" pitchFamily="18" charset="0"/>
                <a:sym typeface="+mn-ea"/>
              </a:rPr>
              <a:t>SDT</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编写要点</a:t>
            </a:r>
            <a:endPar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285750" indent="-285750" fontAlgn="auto">
              <a:lnSpc>
                <a:spcPct val="100000"/>
              </a:lnSpc>
              <a:buClrTx/>
              <a:buSzPct val="50000"/>
              <a:buFont typeface="Wingdings" panose="05000000000000000000" charset="0"/>
              <a:buChar char="l"/>
            </a:pP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文法改造</a:t>
            </a:r>
            <a:endParaRPr lang="zh-CN" altLang="en-US"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1" indent="0" fontAlgn="auto">
              <a:lnSpc>
                <a:spcPct val="100000"/>
              </a:lnSpc>
              <a:buClrTx/>
              <a:buNone/>
            </a:pPr>
            <a:r>
              <a:rPr lang="zh-CN" altLang="en-US" sz="1600" b="1" dirty="0">
                <a:latin typeface="Calibri" panose="020F0502020204030204" charset="0"/>
                <a:ea typeface="华文楷体" panose="02010600040101010101" pitchFamily="2" charset="-122"/>
                <a:cs typeface="Times New Roman" panose="02020603050405020304" pitchFamily="18" charset="0"/>
                <a:sym typeface="+mn-ea"/>
              </a:rPr>
              <a:t>①</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在list</a:t>
            </a:r>
            <a:r>
              <a:rPr lang="zh-CN" altLang="en-US" sz="1600" b="1" dirty="0">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sym typeface="+mn-ea"/>
              </a:rPr>
              <a:t>箭头指向的位置</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设置</a:t>
            </a:r>
            <a:r>
              <a:rPr lang="zh-CN" altLang="en-US" sz="1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标记非终结符M</a:t>
            </a:r>
            <a:endParaRPr lang="zh-CN" altLang="en-US" sz="16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fontAlgn="auto">
              <a:lnSpc>
                <a:spcPct val="100000"/>
              </a:lnSpc>
              <a:buClrTx/>
              <a:buSzPct val="50000"/>
              <a:buFont typeface="Wingdings" panose="05000000000000000000" charset="0"/>
              <a:buChar char="l"/>
            </a:pP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在产生式末尾的语义动作中</a:t>
            </a:r>
            <a:endParaRPr lang="zh-CN" altLang="en-US"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1" indent="0" fontAlgn="auto">
              <a:lnSpc>
                <a:spcPct val="100000"/>
              </a:lnSpc>
              <a:buClrTx/>
              <a:buNone/>
            </a:pPr>
            <a:r>
              <a:rPr lang="zh-CN" altLang="en-US" sz="1600" b="1" dirty="0">
                <a:latin typeface="Calibri" panose="020F0502020204030204" charset="0"/>
                <a:ea typeface="华文楷体" panose="02010600040101010101" pitchFamily="2" charset="-122"/>
                <a:cs typeface="Times New Roman" panose="02020603050405020304" pitchFamily="18" charset="0"/>
                <a:sym typeface="+mn-ea"/>
              </a:rPr>
              <a:t>①</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计算</a:t>
            </a:r>
            <a:r>
              <a:rPr lang="zh-CN" altLang="en-US" sz="1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综合属性</a:t>
            </a:r>
            <a:endParaRPr lang="zh-CN" altLang="en-US" sz="1600" b="1" dirty="0">
              <a:latin typeface="华文楷体" panose="02010600040101010101" pitchFamily="2" charset="-122"/>
              <a:ea typeface="华文楷体" panose="02010600040101010101" pitchFamily="2" charset="-122"/>
              <a:cs typeface="Times New Roman" panose="02020603050405020304" pitchFamily="18" charset="0"/>
            </a:endParaRPr>
          </a:p>
          <a:p>
            <a:pPr marL="0" lvl="1" indent="0" fontAlgn="auto">
              <a:lnSpc>
                <a:spcPct val="100000"/>
              </a:lnSpc>
              <a:buClrTx/>
              <a:buNone/>
            </a:pPr>
            <a:r>
              <a:rPr lang="zh-CN" altLang="en-US" sz="1600" b="1" dirty="0">
                <a:latin typeface="Calibri" panose="020F0502020204030204" charset="0"/>
                <a:ea typeface="华文楷体" panose="02010600040101010101" pitchFamily="2" charset="-122"/>
                <a:cs typeface="Times New Roman" panose="02020603050405020304" pitchFamily="18" charset="0"/>
                <a:sym typeface="+mn-ea"/>
              </a:rPr>
              <a:t>②</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调用backpatch ( )函数</a:t>
            </a:r>
            <a:r>
              <a:rPr lang="zh-CN" altLang="en-US" sz="1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回填</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各个list</a:t>
            </a:r>
            <a:endParaRPr lang="zh-CN" altLang="en-US"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1" indent="0" fontAlgn="auto">
              <a:lnSpc>
                <a:spcPct val="100000"/>
              </a:lnSpc>
              <a:buClrTx/>
              <a:buNone/>
            </a:pPr>
            <a:r>
              <a:rPr lang="zh-CN" altLang="en-US" sz="1600" b="1" dirty="0">
                <a:latin typeface="Calibri" panose="020F0502020204030204" charset="0"/>
                <a:ea typeface="华文楷体" panose="02010600040101010101" pitchFamily="2" charset="-122"/>
                <a:cs typeface="Times New Roman" panose="02020603050405020304" pitchFamily="18" charset="0"/>
                <a:sym typeface="+mn-ea"/>
              </a:rPr>
              <a:t>③</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rPr>
              <a:t>生成必要的附加指令</a:t>
            </a:r>
            <a:endParaRPr lang="zh-CN" altLang="en-US" sz="1600" b="1" dirty="0">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3" name="文本框 2"/>
          <p:cNvSpPr txBox="1"/>
          <p:nvPr/>
        </p:nvSpPr>
        <p:spPr>
          <a:xfrm>
            <a:off x="5842635" y="1983105"/>
            <a:ext cx="6282055" cy="4654550"/>
          </a:xfrm>
          <a:prstGeom prst="rect">
            <a:avLst/>
          </a:prstGeom>
          <a:noFill/>
        </p:spPr>
        <p:txBody>
          <a:bodyPr wrap="square" rtlCol="0" anchor="t">
            <a:noAutofit/>
          </a:bodyPr>
          <a:p>
            <a:pPr marL="0"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 </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err="1">
                <a:latin typeface="Times New Roman" panose="02020603050405020304" pitchFamily="18" charset="0"/>
                <a:ea typeface="楷体_GB2312" pitchFamily="49" charset="-122"/>
                <a:cs typeface="Times New Roman" panose="02020603050405020304" pitchFamily="18" charset="0"/>
                <a:sym typeface="+mn-ea"/>
              </a:rPr>
              <a:t>relop</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makelist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makelist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if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relop</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_’)</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_’)</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true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makelist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_’);</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false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 = makelist(nextquad);</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gen(‘goto _’);</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.truelist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.falselist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lnSpc>
                <a:spcPct val="100000"/>
              </a:lnSpc>
              <a:buClrTx/>
              <a:buNone/>
              <a:defRPr/>
            </a:pP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not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baseline="-25000"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or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B</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merge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.falselist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b</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M.quad</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and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B</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merge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M.quad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indent="0" algn="just" fontAlgn="auto">
              <a:lnSpc>
                <a:spcPct val="100000"/>
              </a:lnSpc>
              <a:spcBef>
                <a:spcPct val="0"/>
              </a:spcBef>
              <a:buFont typeface="Wingdings" panose="05000000000000000000" pitchFamily="2" charset="2"/>
              <a:buNone/>
              <a:defRPr/>
            </a:pP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r>
              <a:rPr lang="el-GR" altLang="zh-CN" sz="1400" b="1" i="1" dirty="0">
                <a:latin typeface="Times New Roman" panose="02020603050405020304" pitchFamily="18" charset="0"/>
                <a:ea typeface="楷体_GB2312" pitchFamily="49" charset="-122"/>
                <a:cs typeface="Times New Roman" panose="02020603050405020304" pitchFamily="18" charset="0"/>
                <a:sym typeface="+mn-ea"/>
              </a:rPr>
              <a:t>ε</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M.quad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nextquad</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B</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then</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merge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M.quad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if</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B</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then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else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merge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merge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i="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indent="0"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N</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l-GR"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ε</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N</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makelist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nextquad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_’);</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endParaRPr>
          </a:p>
          <a:p>
            <a:pPr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while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B</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do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B.falselist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B.truelist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goto</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baseline="-25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.quad</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M</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S</a:t>
            </a:r>
            <a:r>
              <a:rPr lang="en-US" altLang="zh-CN" sz="1400" b="1" baseline="-30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.nextlist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backpatch</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baseline="-25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M.quad</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indent="0" algn="just" fontAlgn="auto">
              <a:lnSpc>
                <a:spcPct val="100000"/>
              </a:lnSpc>
              <a:spcBef>
                <a:spcPct val="0"/>
              </a:spcBef>
              <a:buFont typeface="Wingdings" panose="05000000000000000000" pitchFamily="2" charset="2"/>
              <a:buNone/>
              <a:defRPr/>
            </a:pP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id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E </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L</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S.nextlist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null</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a:t>
            </a: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algn="just" fontAlgn="auto">
              <a:lnSpc>
                <a:spcPct val="100000"/>
              </a:lnSpc>
              <a:spcBef>
                <a:spcPct val="0"/>
              </a:spcBef>
              <a:buFont typeface="Wingdings" panose="05000000000000000000" pitchFamily="2" charset="2"/>
              <a:buNone/>
              <a:defRPr/>
            </a:pPr>
            <a:endParaRPr lang="en-US" altLang="zh-CN" sz="1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p:txBody>
      </p:sp>
      <p:sp>
        <p:nvSpPr>
          <p:cNvPr id="4" name="文本框 3"/>
          <p:cNvSpPr txBox="1"/>
          <p:nvPr>
            <p:custDataLst>
              <p:tags r:id="rId2"/>
            </p:custDataLst>
          </p:nvPr>
        </p:nvSpPr>
        <p:spPr>
          <a:xfrm>
            <a:off x="200025" y="494665"/>
            <a:ext cx="5464810" cy="6363970"/>
          </a:xfrm>
          <a:prstGeom prst="rect">
            <a:avLst/>
          </a:prstGeom>
          <a:noFill/>
        </p:spPr>
        <p:txBody>
          <a:bodyPr wrap="square" rtlCol="0" anchor="t">
            <a:noAutofit/>
          </a:bodyPr>
          <a:p>
            <a:pPr indent="0" fontAlgn="auto">
              <a:lnSpc>
                <a:spcPct val="100000"/>
              </a:lnSpc>
              <a:buClrTx/>
              <a:buNone/>
            </a:pPr>
            <a:r>
              <a:rPr lang="zh-CN"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前面的问题：将标号的地址作为</a:t>
            </a:r>
            <a:r>
              <a:rPr lang="zh-CN" sz="1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继承属性</a:t>
            </a:r>
            <a:r>
              <a:rPr lang="zh-CN"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传递到生成相关跳转指令的地方，但是这样的做法需要</a:t>
            </a:r>
            <a:r>
              <a:rPr lang="zh-CN" sz="1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再进行一趟处理</a:t>
            </a:r>
            <a:r>
              <a:rPr lang="zh-CN"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，将标号和具体地址</a:t>
            </a:r>
            <a:r>
              <a:rPr lang="zh-CN" sz="1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绑定</a:t>
            </a:r>
            <a:r>
              <a:rPr lang="zh-CN"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起来</a:t>
            </a:r>
            <a:endParaRPr lang="zh-CN" sz="16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回填</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的基本思想：</a:t>
            </a:r>
            <a:endParaRPr lang="en-US" altLang="zh-CN"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algn="l" fontAlgn="auto">
              <a:lnSpc>
                <a:spcPct val="100000"/>
              </a:lnSpc>
              <a:buClrTx/>
              <a:buSzTx/>
              <a:buNone/>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生成一个跳转指令时，暂时不指定该跳转指令的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目标标号</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。这样的指令都被放入由跳转指令组成的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列表</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中。</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同一个列表中的所有跳转指令具有相同的目标标号</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。等到 能够确定正确的目标标号时，才去填充这些指令的目标标号</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algn="l" fontAlgn="auto">
              <a:lnSpc>
                <a:spcPct val="100000"/>
              </a:lnSpc>
              <a:buClrTx/>
              <a:buSzTx/>
              <a:buNone/>
            </a:pPr>
            <a:r>
              <a:rPr lang="en-US" altLang="zh-CN" b="1" dirty="0">
                <a:latin typeface="华文楷体" panose="02010600040101010101" pitchFamily="2" charset="-122"/>
                <a:ea typeface="华文楷体" panose="02010600040101010101" pitchFamily="2" charset="-122"/>
                <a:cs typeface="Times New Roman" panose="02020603050405020304" pitchFamily="18" charset="0"/>
                <a:sym typeface="+mn-ea"/>
              </a:rPr>
              <a:t>B</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综合属性</a:t>
            </a:r>
            <a:r>
              <a:rPr lang="en-US" altLang="zh-CN"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不同于前面控制流里是继承属性</a:t>
            </a:r>
            <a:r>
              <a:rPr lang="en-US" altLang="zh-CN"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B.truelist、B.falselist</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：指向一个包含跳转指令的列表，这些指令最终获得的目标标号就是当B为</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真</a:t>
            </a:r>
            <a:r>
              <a:rPr lang="en-US" altLang="zh-CN"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假</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时控制流应该转向的指令的标号</a:t>
            </a:r>
            <a:endPar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2"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makelist( i )</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创建</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一个只包含i的列表，i是跳转指令的标号，函数返回指向新创建的列表的指针</a:t>
            </a:r>
            <a:endPar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2"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merge( p</a:t>
            </a:r>
            <a:r>
              <a:rPr lang="zh-CN" altLang="en-US" b="1" baseline="-250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1</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 p</a:t>
            </a:r>
            <a:r>
              <a:rPr lang="zh-CN" altLang="en-US" b="1" baseline="-250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2</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 )</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：将 p</a:t>
            </a:r>
            <a:r>
              <a:rPr lang="zh-CN" altLang="en-US" b="1" baseline="-25000" dirty="0">
                <a:latin typeface="华文楷体" panose="02010600040101010101" pitchFamily="2" charset="-122"/>
                <a:ea typeface="华文楷体" panose="02010600040101010101" pitchFamily="2" charset="-122"/>
                <a:cs typeface="Times New Roman" panose="02020603050405020304" pitchFamily="18" charset="0"/>
                <a:sym typeface="+mn-ea"/>
              </a:rPr>
              <a:t>1</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 和 p</a:t>
            </a:r>
            <a:r>
              <a:rPr lang="zh-CN" altLang="en-US" b="1" baseline="-25000" dirty="0">
                <a:latin typeface="华文楷体" panose="02010600040101010101" pitchFamily="2" charset="-122"/>
                <a:ea typeface="华文楷体" panose="02010600040101010101" pitchFamily="2" charset="-122"/>
                <a:cs typeface="Times New Roman" panose="02020603050405020304" pitchFamily="18" charset="0"/>
                <a:sym typeface="+mn-ea"/>
              </a:rPr>
              <a:t>2</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 指向的列表进行</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合并</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，返回指向合并后的列表的指针</a:t>
            </a:r>
            <a:endPar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2" indent="0"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backpatch( p, i )</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：将 i 作为目标标号</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插入</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到 p所指列表中的各指令中</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indent="0"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nextquad</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：即将生成的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下一条</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指令的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标号</a:t>
            </a:r>
            <a:b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b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S.next</a:t>
            </a:r>
            <a:r>
              <a:rPr lang="en-US" altLang="zh-CN"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l</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ist</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：指向一个包含跳转指令的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列表</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，这些指令最终获得的目标标号就是按照运行顺序紧跟在S代码之后的指令的标号</a:t>
            </a:r>
            <a:endParaRPr lang="en-US" altLang="zh-CN" b="1" dirty="0">
              <a:solidFill>
                <a:schemeClr val="tx1"/>
              </a:solidFill>
              <a:cs typeface="Times New Roman" panose="02020603050405020304" pitchFamily="18" charset="0"/>
            </a:endParaRPr>
          </a:p>
          <a:p>
            <a:pPr marL="0" lvl="2" algn="l" fontAlgn="auto">
              <a:lnSpc>
                <a:spcPct val="100000"/>
              </a:lnSpc>
              <a:buClrTx/>
              <a:buSzTx/>
              <a:buNone/>
            </a:pPr>
            <a:endPar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indent="0" fontAlgn="auto">
              <a:lnSpc>
                <a:spcPct val="100000"/>
              </a:lnSpc>
              <a:buClrTx/>
              <a:buNone/>
            </a:pPr>
            <a:endParaRPr lang="zh-CN" altLang="en-US" sz="18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文本框 5"/>
          <p:cNvSpPr txBox="1"/>
          <p:nvPr/>
        </p:nvSpPr>
        <p:spPr>
          <a:xfrm>
            <a:off x="9356090" y="1252855"/>
            <a:ext cx="2701925" cy="645160"/>
          </a:xfrm>
          <a:prstGeom prst="rect">
            <a:avLst/>
          </a:prstGeom>
          <a:noFill/>
        </p:spPr>
        <p:txBody>
          <a:bodyPr wrap="square" rtlCol="0" anchor="t">
            <a:spAutoFit/>
          </a:bodyPr>
          <a:p>
            <a:r>
              <a:rPr lang="zh-CN" altLang="en-US" sz="1200"/>
              <a:t>在下面的语句中，(</a:t>
            </a:r>
            <a:r>
              <a:rPr lang="zh-CN" altLang="en-US" sz="1200">
                <a:solidFill>
                  <a:srgbClr val="FF0000"/>
                </a:solidFill>
              </a:rPr>
              <a:t>A</a:t>
            </a:r>
            <a:r>
              <a:rPr lang="zh-CN" altLang="en-US" sz="1200"/>
              <a:t>)不需要回填技术。</a:t>
            </a:r>
            <a:endParaRPr lang="zh-CN" altLang="en-US" sz="1200"/>
          </a:p>
          <a:p>
            <a:r>
              <a:rPr lang="zh-CN" altLang="en-US" sz="1200"/>
              <a:t>A.赋值语句</a:t>
            </a:r>
            <a:r>
              <a:rPr lang="en-US" altLang="zh-CN" sz="1200"/>
              <a:t>    </a:t>
            </a:r>
            <a:r>
              <a:rPr lang="zh-CN" altLang="en-US" sz="1200"/>
              <a:t>B.goto语句</a:t>
            </a:r>
            <a:endParaRPr lang="zh-CN" altLang="en-US" sz="1200"/>
          </a:p>
          <a:p>
            <a:r>
              <a:rPr lang="zh-CN" altLang="en-US" sz="1200"/>
              <a:t>C.条件语句</a:t>
            </a:r>
            <a:r>
              <a:rPr lang="en-US" altLang="zh-CN" sz="1200"/>
              <a:t>    </a:t>
            </a:r>
            <a:r>
              <a:rPr lang="zh-CN" altLang="en-US" sz="1200"/>
              <a:t>D.循环语句</a:t>
            </a:r>
            <a:endParaRPr lang="zh-CN" altLang="en-US" sz="1200"/>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44348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6.5.switch</a:t>
            </a:r>
            <a:r>
              <a:rPr lang="zh-CN" altLang="en-US" sz="2000" b="1" dirty="0">
                <a:latin typeface="华文楷体" panose="02010600040101010101" pitchFamily="2" charset="-122"/>
                <a:ea typeface="华文楷体" panose="02010600040101010101" pitchFamily="2" charset="-122"/>
              </a:rPr>
              <a:t>语句的翻译</a:t>
            </a:r>
            <a:endParaRPr lang="zh-CN" altLang="en-US" sz="2000" b="1" dirty="0">
              <a:latin typeface="华文楷体" panose="02010600040101010101" pitchFamily="2" charset="-122"/>
              <a:ea typeface="华文楷体" panose="02010600040101010101" pitchFamily="2" charset="-122"/>
            </a:endParaRPr>
          </a:p>
        </p:txBody>
      </p:sp>
      <p:sp>
        <p:nvSpPr>
          <p:cNvPr id="2" name="矩形 1"/>
          <p:cNvSpPr/>
          <p:nvPr>
            <p:custDataLst>
              <p:tags r:id="rId2"/>
            </p:custDataLst>
          </p:nvPr>
        </p:nvSpPr>
        <p:spPr>
          <a:xfrm>
            <a:off x="687363" y="3116854"/>
            <a:ext cx="282765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6.6.</a:t>
            </a:r>
            <a:r>
              <a:rPr lang="zh-CN" altLang="en-US" sz="2000" b="1" dirty="0">
                <a:latin typeface="华文楷体" panose="02010600040101010101" pitchFamily="2" charset="-122"/>
                <a:ea typeface="华文楷体" panose="02010600040101010101" pitchFamily="2" charset="-122"/>
              </a:rPr>
              <a:t>过程调用</a:t>
            </a:r>
            <a:r>
              <a:rPr lang="zh-CN" altLang="en-US" sz="2000" b="1" dirty="0">
                <a:latin typeface="华文楷体" panose="02010600040101010101" pitchFamily="2" charset="-122"/>
                <a:ea typeface="华文楷体" panose="02010600040101010101" pitchFamily="2" charset="-122"/>
              </a:rPr>
              <a:t>语句的翻译</a:t>
            </a:r>
            <a:endParaRPr lang="zh-CN" altLang="en-US" sz="2000" b="1" dirty="0">
              <a:latin typeface="华文楷体" panose="02010600040101010101" pitchFamily="2" charset="-122"/>
              <a:ea typeface="华文楷体" panose="02010600040101010101" pitchFamily="2" charset="-122"/>
            </a:endParaRPr>
          </a:p>
        </p:txBody>
      </p:sp>
      <p:sp>
        <p:nvSpPr>
          <p:cNvPr id="4" name="文本框 3"/>
          <p:cNvSpPr txBox="1"/>
          <p:nvPr>
            <p:custDataLst>
              <p:tags r:id="rId3"/>
            </p:custDataLst>
          </p:nvPr>
        </p:nvSpPr>
        <p:spPr>
          <a:xfrm>
            <a:off x="687070" y="624205"/>
            <a:ext cx="5210810" cy="1979930"/>
          </a:xfrm>
          <a:prstGeom prst="rect">
            <a:avLst/>
          </a:prstGeom>
          <a:noFill/>
        </p:spPr>
        <p:txBody>
          <a:bodyPr wrap="square" rtlCol="0" anchor="t">
            <a:noAutofit/>
          </a:bodyPr>
          <a:p>
            <a:pPr marL="0" lvl="1" algn="l" fontAlgn="auto">
              <a:lnSpc>
                <a:spcPct val="100000"/>
              </a:lnSpc>
              <a:buClrTx/>
              <a:buSzTx/>
              <a:buNone/>
            </a:pPr>
            <a:r>
              <a:rPr lang="zh-CN" altLang="en-US"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在代码生成阶段，根据分支的个数以及这些值是否在一个</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较小的范围内</a:t>
            </a:r>
            <a:r>
              <a:rPr lang="zh-CN" altLang="en-US"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，这种条件跳转指令序列可以被翻译成</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最高效的</a:t>
            </a:r>
            <a:r>
              <a:rPr lang="en-US" altLang="zh-CN"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n</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路分支</a:t>
            </a:r>
            <a:endPar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lvl="1" algn="l" fontAlgn="auto">
              <a:lnSpc>
                <a:spcPct val="100000"/>
              </a:lnSpc>
              <a:buClrTx/>
              <a:buSzTx/>
              <a:buNone/>
            </a:pPr>
            <a:endPar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algn="l" fontAlgn="auto">
              <a:lnSpc>
                <a:spcPct val="100000"/>
              </a:lnSpc>
              <a:buClrTx/>
              <a:buSzTx/>
              <a:buNone/>
            </a:pP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指令</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case t V</a:t>
            </a:r>
            <a:r>
              <a:rPr lang="en-US" altLang="zh-CN" b="1" i="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L</a:t>
            </a:r>
            <a:r>
              <a:rPr lang="en-US" altLang="zh-CN" b="1" i="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和</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if t</a:t>
            </a:r>
            <a:r>
              <a:rPr lang="en-US" altLang="zh-CN"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 </a:t>
            </a:r>
            <a:r>
              <a:rPr lang="en-US" altLang="zh-CN" b="1" i="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V</a:t>
            </a:r>
            <a:r>
              <a:rPr lang="en-US" altLang="zh-CN" b="1" i="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kern="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goto</a:t>
            </a:r>
            <a:r>
              <a:rPr lang="en-US" altLang="zh-CN"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L</a:t>
            </a:r>
            <a:r>
              <a:rPr lang="en-US" altLang="zh-CN" b="1" i="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的含义相同，   但是</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case</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指令</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更加容易</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被最终的代码生成器</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探测</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到，从而对这些指令进行</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特殊处理</a:t>
            </a:r>
            <a:endParaRPr lang="zh-CN" altLang="en-US"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5" name="图片 4"/>
          <p:cNvPicPr>
            <a:picLocks noChangeAspect="1"/>
          </p:cNvPicPr>
          <p:nvPr>
            <p:custDataLst>
              <p:tags r:id="rId4"/>
            </p:custDataLst>
          </p:nvPr>
        </p:nvPicPr>
        <p:blipFill>
          <a:blip r:embed="rId5"/>
          <a:stretch>
            <a:fillRect/>
          </a:stretch>
        </p:blipFill>
        <p:spPr>
          <a:xfrm>
            <a:off x="7189470" y="344170"/>
            <a:ext cx="1784985" cy="3469640"/>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9712325" y="225425"/>
            <a:ext cx="1576070" cy="3814445"/>
          </a:xfrm>
          <a:prstGeom prst="rect">
            <a:avLst/>
          </a:prstGeom>
        </p:spPr>
      </p:pic>
      <p:sp>
        <p:nvSpPr>
          <p:cNvPr id="10" name="文本框 9"/>
          <p:cNvSpPr txBox="1"/>
          <p:nvPr>
            <p:custDataLst>
              <p:tags r:id="rId8"/>
            </p:custDataLst>
          </p:nvPr>
        </p:nvSpPr>
        <p:spPr>
          <a:xfrm>
            <a:off x="687070" y="3813810"/>
            <a:ext cx="3030855" cy="2741930"/>
          </a:xfrm>
          <a:prstGeom prst="rect">
            <a:avLst/>
          </a:prstGeom>
          <a:noFill/>
        </p:spPr>
        <p:txBody>
          <a:bodyPr wrap="square" rtlCol="0" anchor="t">
            <a:noAutofit/>
          </a:bodyPr>
          <a:p>
            <a:pPr marL="0" indent="0" fontAlgn="auto">
              <a:lnSpc>
                <a:spcPct val="100000"/>
              </a:lnSpc>
              <a:spcBef>
                <a:spcPct val="20000"/>
              </a:spcBef>
              <a:buSzPct val="100000"/>
              <a:buNone/>
              <a:defRPr/>
            </a:pPr>
            <a:r>
              <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S</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 call</a:t>
            </a:r>
            <a:r>
              <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id</a:t>
            </a:r>
            <a:r>
              <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err="1">
                <a:solidFill>
                  <a:schemeClr val="tx1"/>
                </a:solidFill>
                <a:latin typeface="Times New Roman" panose="02020603050405020304" pitchFamily="18" charset="0"/>
                <a:ea typeface="楷体_GB2312" pitchFamily="49" charset="-122"/>
                <a:cs typeface="Times New Roman" panose="02020603050405020304" pitchFamily="18" charset="0"/>
                <a:sym typeface="+mn-ea"/>
              </a:rPr>
              <a:t>Elist</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=0;</a:t>
            </a:r>
            <a:endPar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lnSpc>
                <a:spcPct val="100000"/>
              </a:lnSpc>
              <a:spcBef>
                <a:spcPct val="20000"/>
              </a:spcBef>
              <a:buSzPct val="100000"/>
              <a:buNone/>
              <a:defRPr/>
            </a:pP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for</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q</a:t>
            </a:r>
            <a:r>
              <a:rPr kumimoji="1" lang="zh-CN" altLang="en-US" b="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中的每个</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do</a:t>
            </a:r>
            <a:endPar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lnSpc>
                <a:spcPct val="100000"/>
              </a:lnSpc>
              <a:spcBef>
                <a:spcPct val="20000"/>
              </a:spcBef>
              <a:buSzPct val="100000"/>
              <a:buNone/>
              <a:defRPr/>
            </a:pP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kumimoji="1"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param</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t </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 </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n</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endPar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lnSpc>
                <a:spcPct val="100000"/>
              </a:lnSpc>
              <a:spcBef>
                <a:spcPct val="20000"/>
              </a:spcBef>
              <a:buSzPct val="100000"/>
              <a:buNone/>
              <a:defRPr/>
            </a:pPr>
            <a:r>
              <a:rPr kumimoji="1"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kumimoji="1"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call</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id</a:t>
            </a:r>
            <a:r>
              <a:rPr kumimoji="1" lang="en-US" altLang="zh-CN"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n</a:t>
            </a:r>
            <a:r>
              <a:rPr kumimoji="1"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lnSpc>
                <a:spcPct val="100000"/>
              </a:lnSpc>
              <a:spcBef>
                <a:spcPct val="20000"/>
              </a:spcBef>
              <a:buSzPct val="100000"/>
              <a:buNone/>
              <a:defRPr/>
            </a:pPr>
            <a:r>
              <a:rPr kumimoji="1" lang="en-US" altLang="zh-CN" b="1" i="1" dirty="0" err="1">
                <a:solidFill>
                  <a:schemeClr val="tx1"/>
                </a:solidFill>
                <a:latin typeface="Times New Roman" panose="02020603050405020304" pitchFamily="18" charset="0"/>
                <a:ea typeface="楷体_GB2312" pitchFamily="49" charset="-122"/>
                <a:cs typeface="Times New Roman" panose="02020603050405020304" pitchFamily="18" charset="0"/>
                <a:sym typeface="+mn-ea"/>
              </a:rPr>
              <a:t>Elist</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E</a:t>
            </a:r>
            <a:endPar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lnSpc>
                <a:spcPct val="100000"/>
              </a:lnSpc>
              <a:spcBef>
                <a:spcPct val="20000"/>
              </a:spcBef>
              <a:buSzPct val="100000"/>
              <a:buNone/>
              <a:defRPr/>
            </a:pP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kumimoji="1" lang="zh-CN" altLang="en-US" b="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将</a:t>
            </a:r>
            <a:r>
              <a:rPr kumimoji="1" lang="en-US" altLang="zh-CN" b="1" i="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q</a:t>
            </a:r>
            <a:r>
              <a:rPr kumimoji="1" lang="zh-CN" altLang="en-US" b="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初始化为只包含</a:t>
            </a:r>
            <a:r>
              <a:rPr kumimoji="1" lang="en-US" altLang="zh-CN" b="1" i="1" dirty="0" err="1">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E.addr</a:t>
            </a:r>
            <a:r>
              <a:rPr kumimoji="1" lang="en-US" altLang="zh-CN" b="1" dirty="0" err="1">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0" indent="0" fontAlgn="auto">
              <a:lnSpc>
                <a:spcPct val="100000"/>
              </a:lnSpc>
              <a:spcBef>
                <a:spcPct val="20000"/>
              </a:spcBef>
              <a:buSzPct val="100000"/>
              <a:buNone/>
              <a:defRPr/>
            </a:pPr>
            <a:r>
              <a:rPr kumimoji="1" lang="en-US" altLang="zh-CN" b="1" i="1" dirty="0" err="1">
                <a:solidFill>
                  <a:schemeClr val="tx1"/>
                </a:solidFill>
                <a:latin typeface="Times New Roman" panose="02020603050405020304" pitchFamily="18" charset="0"/>
                <a:ea typeface="楷体_GB2312" pitchFamily="49" charset="-122"/>
                <a:cs typeface="Times New Roman" panose="02020603050405020304" pitchFamily="18" charset="0"/>
                <a:sym typeface="+mn-ea"/>
              </a:rPr>
              <a:t>Elist</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Elist</a:t>
            </a:r>
            <a:r>
              <a:rPr kumimoji="1" lang="en-US" altLang="zh-CN" b="1" baseline="-25000"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1</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E</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 </a:t>
            </a:r>
            <a:endPar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a:p>
            <a:pPr marL="0" indent="0" fontAlgn="auto">
              <a:lnSpc>
                <a:spcPct val="100000"/>
              </a:lnSpc>
              <a:spcBef>
                <a:spcPct val="20000"/>
              </a:spcBef>
              <a:buSzPct val="100000"/>
              <a:buNone/>
              <a:defRPr/>
            </a:pP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kumimoji="1" lang="zh-CN" altLang="en-US" b="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将</a:t>
            </a:r>
            <a:r>
              <a:rPr kumimoji="1" lang="en-US" altLang="zh-CN"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kumimoji="1" lang="zh-CN" altLang="en-US" b="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添加到</a:t>
            </a:r>
            <a:r>
              <a:rPr kumimoji="1"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q</a:t>
            </a:r>
            <a:r>
              <a:rPr kumimoji="1" lang="zh-CN" altLang="en-US" b="1" dirty="0">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的队尾</a:t>
            </a:r>
            <a:r>
              <a:rPr kumimoji="1"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endParaRPr lang="zh-CN" altLang="en-US" sz="1800" b="1" i="1" dirty="0">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p:txBody>
      </p:sp>
      <p:pic>
        <p:nvPicPr>
          <p:cNvPr id="12" name="图片 11"/>
          <p:cNvPicPr>
            <a:picLocks noChangeAspect="1"/>
          </p:cNvPicPr>
          <p:nvPr>
            <p:custDataLst>
              <p:tags r:id="rId9"/>
            </p:custDataLst>
          </p:nvPr>
        </p:nvPicPr>
        <p:blipFill>
          <a:blip r:embed="rId10"/>
          <a:stretch>
            <a:fillRect/>
          </a:stretch>
        </p:blipFill>
        <p:spPr>
          <a:xfrm>
            <a:off x="3833495" y="3708400"/>
            <a:ext cx="1187450" cy="2828290"/>
          </a:xfrm>
          <a:prstGeom prst="rect">
            <a:avLst/>
          </a:prstGeom>
        </p:spPr>
      </p:pic>
      <p:pic>
        <p:nvPicPr>
          <p:cNvPr id="13" name="图片 12"/>
          <p:cNvPicPr>
            <a:picLocks noChangeAspect="1"/>
          </p:cNvPicPr>
          <p:nvPr>
            <p:custDataLst>
              <p:tags r:id="rId11"/>
            </p:custDataLst>
          </p:nvPr>
        </p:nvPicPr>
        <p:blipFill>
          <a:blip r:embed="rId12"/>
          <a:stretch>
            <a:fillRect/>
          </a:stretch>
        </p:blipFill>
        <p:spPr>
          <a:xfrm>
            <a:off x="5234305" y="3708400"/>
            <a:ext cx="1217930" cy="2847340"/>
          </a:xfrm>
          <a:prstGeom prst="rect">
            <a:avLst/>
          </a:prstGeom>
        </p:spPr>
      </p:pic>
      <p:sp>
        <p:nvSpPr>
          <p:cNvPr id="6" name="文本框 5"/>
          <p:cNvSpPr txBox="1"/>
          <p:nvPr>
            <p:custDataLst>
              <p:tags r:id="rId13"/>
            </p:custDataLst>
          </p:nvPr>
        </p:nvSpPr>
        <p:spPr>
          <a:xfrm>
            <a:off x="6884035" y="5448300"/>
            <a:ext cx="4665980" cy="1185545"/>
          </a:xfrm>
          <a:prstGeom prst="rect">
            <a:avLst/>
          </a:prstGeom>
          <a:noFill/>
        </p:spPr>
        <p:txBody>
          <a:bodyPr wrap="square" rtlCol="0" anchor="t">
            <a:noAutofit/>
          </a:bodyPr>
          <a:p>
            <a:r>
              <a:rPr lang="zh-CN" altLang="en-US" sz="1200"/>
              <a:t>以下说法不正确的是(</a:t>
            </a:r>
            <a:r>
              <a:rPr lang="zh-CN" altLang="en-US" sz="1200">
                <a:solidFill>
                  <a:srgbClr val="FF0000"/>
                </a:solidFill>
              </a:rPr>
              <a:t>B</a:t>
            </a:r>
            <a:r>
              <a:rPr lang="zh-CN" altLang="en-US" sz="1200"/>
              <a:t>)。</a:t>
            </a:r>
            <a:endParaRPr lang="zh-CN" altLang="en-US" sz="1200"/>
          </a:p>
          <a:p>
            <a:r>
              <a:rPr lang="zh-CN" altLang="en-US" sz="1200"/>
              <a:t>A.为布尔表达式和控制流语句生成目标代码时，关键问题之一是确定跳转指令的目标标号</a:t>
            </a:r>
            <a:endParaRPr lang="zh-CN" altLang="en-US" sz="1200"/>
          </a:p>
          <a:p>
            <a:r>
              <a:rPr lang="zh-CN" altLang="en-US" sz="1200"/>
              <a:t>B.在生成跳转指令时，就可以确定目标标号</a:t>
            </a:r>
            <a:endParaRPr lang="zh-CN" altLang="en-US" sz="1200"/>
          </a:p>
          <a:p>
            <a:r>
              <a:rPr lang="zh-CN" altLang="en-US" sz="1200"/>
              <a:t>C.在生成跳转指令时，目标标号还不能确定</a:t>
            </a:r>
            <a:endParaRPr lang="zh-CN" altLang="en-US" sz="1200"/>
          </a:p>
          <a:p>
            <a:r>
              <a:rPr lang="zh-CN" altLang="en-US" sz="1200"/>
              <a:t>D.可以将标号的地址作为继承属性传递到生成相关跳转指令的地方，但是这样的做法需要再进行一趟处理，将标号和具体地址绑定起来</a:t>
            </a:r>
            <a:endParaRPr lang="zh-CN" altLang="en-US" sz="1200"/>
          </a:p>
        </p:txBody>
      </p:sp>
      <p:sp>
        <p:nvSpPr>
          <p:cNvPr id="11" name="文本框 10"/>
          <p:cNvSpPr txBox="1"/>
          <p:nvPr/>
        </p:nvSpPr>
        <p:spPr>
          <a:xfrm>
            <a:off x="6521450" y="4444365"/>
            <a:ext cx="5612765" cy="829945"/>
          </a:xfrm>
          <a:prstGeom prst="rect">
            <a:avLst/>
          </a:prstGeom>
          <a:noFill/>
        </p:spPr>
        <p:txBody>
          <a:bodyPr wrap="square" rtlCol="0" anchor="t">
            <a:spAutoFit/>
          </a:bodyPr>
          <a:p>
            <a:r>
              <a:rPr lang="zh-CN" altLang="en-US" sz="1200"/>
              <a:t>在回填技术中，生成一个跳转指令时，暂时不指定该跳转指令的目标标号。（</a:t>
            </a:r>
            <a:r>
              <a:rPr lang="zh-CN" altLang="en-US" sz="1200">
                <a:solidFill>
                  <a:srgbClr val="FF0000"/>
                </a:solidFill>
              </a:rPr>
              <a:t>√</a:t>
            </a:r>
            <a:r>
              <a:rPr lang="zh-CN" altLang="en-US" sz="1200"/>
              <a:t>）</a:t>
            </a:r>
            <a:endParaRPr lang="zh-CN" altLang="en-US" sz="1200"/>
          </a:p>
          <a:p>
            <a:r>
              <a:rPr lang="zh-CN" altLang="en-US" sz="1200"/>
              <a:t>在回填技术中，同一个列表list中的跳转指令具有相同的目标标号。（</a:t>
            </a:r>
            <a:r>
              <a:rPr lang="zh-CN" altLang="en-US" sz="1200">
                <a:solidFill>
                  <a:srgbClr val="FF0000"/>
                </a:solidFill>
              </a:rPr>
              <a:t>√</a:t>
            </a:r>
            <a:r>
              <a:rPr lang="zh-CN" altLang="en-US" sz="1200"/>
              <a:t>）</a:t>
            </a:r>
            <a:endParaRPr lang="zh-CN" altLang="en-US" sz="1200"/>
          </a:p>
          <a:p>
            <a:r>
              <a:rPr lang="zh-CN" altLang="en-US" sz="1200"/>
              <a:t>在回填技术中，同一个列表list中的跳转指令可能具有不同的目标标号。（</a:t>
            </a:r>
            <a:r>
              <a:rPr lang="zh-CN" altLang="en-US" sz="1200">
                <a:solidFill>
                  <a:srgbClr val="FF0000"/>
                </a:solidFill>
              </a:rPr>
              <a:t>×</a:t>
            </a:r>
            <a:r>
              <a:rPr lang="zh-CN" altLang="en-US" sz="1200"/>
              <a:t>）</a:t>
            </a:r>
            <a:endParaRPr lang="zh-CN" altLang="en-US" sz="1200"/>
          </a:p>
          <a:p>
            <a:r>
              <a:rPr lang="zh-CN" altLang="en-US" sz="1200"/>
              <a:t>在回填技术中，等到能够确定正确的目标标号时，才去填充指令的目标标号。（</a:t>
            </a:r>
            <a:r>
              <a:rPr lang="zh-CN" altLang="en-US" sz="1200">
                <a:solidFill>
                  <a:srgbClr val="FF0000"/>
                </a:solidFill>
              </a:rPr>
              <a:t>√</a:t>
            </a:r>
            <a:r>
              <a:rPr lang="zh-CN" altLang="en-US" sz="1200"/>
              <a:t>）</a:t>
            </a:r>
            <a:endParaRPr lang="zh-CN" altLang="en-US" sz="1200"/>
          </a:p>
        </p:txBody>
      </p:sp>
    </p:spTree>
    <p:custDataLst>
      <p:tags r:id="rId14"/>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4" name="标题 13"/>
          <p:cNvSpPr>
            <a:spLocks noGrp="1"/>
          </p:cNvSpPr>
          <p:nvPr>
            <p:ph type="ctrTitle"/>
            <p:custDataLst>
              <p:tags r:id="rId1"/>
            </p:custDataLst>
          </p:nvPr>
        </p:nvSpPr>
        <p:spPr>
          <a:xfrm>
            <a:off x="4836795" y="2493010"/>
            <a:ext cx="2357120" cy="1214120"/>
          </a:xfrm>
        </p:spPr>
        <p:txBody>
          <a:bodyPr/>
          <a:p>
            <a:r>
              <a:rPr lang="zh-CN"/>
              <a:t>谢谢大家！</a:t>
            </a:r>
            <a:endParaRPr lang="zh-CN"/>
          </a:p>
        </p:txBody>
      </p:sp>
      <p:sp>
        <p:nvSpPr>
          <p:cNvPr id="20" name="文本框 19"/>
          <p:cNvSpPr txBox="1"/>
          <p:nvPr/>
        </p:nvSpPr>
        <p:spPr>
          <a:xfrm>
            <a:off x="6838950" y="6150610"/>
            <a:ext cx="5086350" cy="645160"/>
          </a:xfrm>
          <a:prstGeom prst="rect">
            <a:avLst/>
          </a:prstGeom>
          <a:noFill/>
        </p:spPr>
        <p:txBody>
          <a:bodyPr wrap="square" rtlCol="0" anchor="t">
            <a:spAutoFit/>
          </a:bodyPr>
          <a:p>
            <a:r>
              <a:rPr lang="zh-CN">
                <a:sym typeface="+mn-ea"/>
              </a:rPr>
              <a:t>附：自己写的没什么用的笔记</a:t>
            </a:r>
            <a:r>
              <a:rPr lang="en-US" altLang="zh-CN">
                <a:sym typeface="+mn-ea"/>
              </a:rPr>
              <a:t> </a:t>
            </a:r>
            <a:endParaRPr lang="en-US" altLang="zh-CN">
              <a:sym typeface="+mn-ea"/>
            </a:endParaRPr>
          </a:p>
          <a:p>
            <a:r>
              <a:rPr lang="zh-CN" altLang="en-US">
                <a:sym typeface="+mn-ea"/>
              </a:rPr>
              <a:t>（https://www.aliyundrive.com/s/iEoQtqQ3eDS）</a:t>
            </a:r>
            <a:endParaRPr lang="zh-CN" altLang="en-US">
              <a:sym typeface="+mn-ea"/>
            </a:endParaRPr>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88722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5.</a:t>
            </a:r>
            <a:r>
              <a:rPr lang="zh-CN" altLang="en-US" sz="2000" b="1" dirty="0">
                <a:latin typeface="华文楷体" panose="02010600040101010101" pitchFamily="2" charset="-122"/>
                <a:ea typeface="华文楷体" panose="02010600040101010101" pitchFamily="2" charset="-122"/>
              </a:rPr>
              <a:t>语法制导</a:t>
            </a:r>
            <a:r>
              <a:rPr lang="zh-CN" altLang="en-US" sz="2000" b="1" dirty="0">
                <a:latin typeface="华文楷体" panose="02010600040101010101" pitchFamily="2" charset="-122"/>
                <a:ea typeface="华文楷体" panose="02010600040101010101" pitchFamily="2" charset="-122"/>
              </a:rPr>
              <a:t>翻译</a:t>
            </a:r>
            <a:endParaRPr lang="zh-CN" altLang="en-US" sz="2000" b="1" dirty="0">
              <a:latin typeface="华文楷体" panose="02010600040101010101" pitchFamily="2" charset="-122"/>
              <a:ea typeface="华文楷体" panose="02010600040101010101" pitchFamily="2" charset="-122"/>
            </a:endParaRPr>
          </a:p>
        </p:txBody>
      </p:sp>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t="328" b="1640"/>
          <a:stretch>
            <a:fillRect/>
          </a:stretch>
        </p:blipFill>
        <p:spPr>
          <a:xfrm>
            <a:off x="7882265" y="1084579"/>
            <a:ext cx="2221826" cy="5117606"/>
          </a:xfrm>
          <a:prstGeom prst="rect">
            <a:avLst/>
          </a:prstGeom>
        </p:spPr>
      </p:pic>
      <p:sp>
        <p:nvSpPr>
          <p:cNvPr id="8" name="矩形 7"/>
          <p:cNvSpPr/>
          <p:nvPr>
            <p:custDataLst>
              <p:tags r:id="rId4"/>
            </p:custDataLst>
          </p:nvPr>
        </p:nvSpPr>
        <p:spPr>
          <a:xfrm>
            <a:off x="8010818" y="529864"/>
            <a:ext cx="196532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编译系统的结构</a:t>
            </a:r>
            <a:endParaRPr lang="en-US" altLang="zh-CN" sz="2000" b="1" dirty="0">
              <a:latin typeface="华文楷体" panose="02010600040101010101" pitchFamily="2" charset="-122"/>
              <a:ea typeface="华文楷体" panose="02010600040101010101" pitchFamily="2" charset="-122"/>
            </a:endParaRPr>
          </a:p>
        </p:txBody>
      </p:sp>
      <p:sp>
        <p:nvSpPr>
          <p:cNvPr id="4" name="右大括号 3"/>
          <p:cNvSpPr/>
          <p:nvPr/>
        </p:nvSpPr>
        <p:spPr>
          <a:xfrm>
            <a:off x="10104120" y="1135380"/>
            <a:ext cx="661670" cy="147574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11" name="矩形 10"/>
          <p:cNvSpPr/>
          <p:nvPr>
            <p:custDataLst>
              <p:tags r:id="rId5"/>
            </p:custDataLst>
          </p:nvPr>
        </p:nvSpPr>
        <p:spPr>
          <a:xfrm>
            <a:off x="10950868" y="1666514"/>
            <a:ext cx="94678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第一回</a:t>
            </a:r>
            <a:endParaRPr lang="en-US" altLang="zh-CN" sz="2000" b="1" dirty="0">
              <a:latin typeface="华文楷体" panose="02010600040101010101" pitchFamily="2" charset="-122"/>
              <a:ea typeface="华文楷体" panose="02010600040101010101" pitchFamily="2" charset="-122"/>
            </a:endParaRPr>
          </a:p>
        </p:txBody>
      </p:sp>
      <p:sp>
        <p:nvSpPr>
          <p:cNvPr id="12" name="矩形 11"/>
          <p:cNvSpPr/>
          <p:nvPr>
            <p:custDataLst>
              <p:tags r:id="rId6"/>
            </p:custDataLst>
          </p:nvPr>
        </p:nvSpPr>
        <p:spPr>
          <a:xfrm>
            <a:off x="11053738" y="4815479"/>
            <a:ext cx="94678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第三回</a:t>
            </a:r>
            <a:endParaRPr lang="en-US" altLang="zh-CN" sz="2000" b="1" dirty="0">
              <a:latin typeface="华文楷体" panose="02010600040101010101" pitchFamily="2" charset="-122"/>
              <a:ea typeface="华文楷体" panose="02010600040101010101" pitchFamily="2" charset="-122"/>
            </a:endParaRPr>
          </a:p>
        </p:txBody>
      </p:sp>
      <p:grpSp>
        <p:nvGrpSpPr>
          <p:cNvPr id="17" name="组合 2"/>
          <p:cNvGrpSpPr/>
          <p:nvPr/>
        </p:nvGrpSpPr>
        <p:grpSpPr bwMode="auto">
          <a:xfrm flipH="1">
            <a:off x="6440806" y="3091180"/>
            <a:ext cx="1526539" cy="791845"/>
            <a:chOff x="3131840" y="2570932"/>
            <a:chExt cx="1192153" cy="792162"/>
          </a:xfrm>
        </p:grpSpPr>
        <p:sp>
          <p:nvSpPr>
            <p:cNvPr id="18" name="Rectangle 10"/>
            <p:cNvSpPr>
              <a:spLocks noChangeArrowheads="1"/>
            </p:cNvSpPr>
            <p:nvPr>
              <p:custDataLst>
                <p:tags r:id="rId7"/>
              </p:custDataLst>
            </p:nvPr>
          </p:nvSpPr>
          <p:spPr bwMode="auto">
            <a:xfrm>
              <a:off x="3491370" y="2779296"/>
              <a:ext cx="832623" cy="376070"/>
            </a:xfrm>
            <a:prstGeom prst="rect">
              <a:avLst/>
            </a:prstGeom>
            <a:noFill/>
            <a:ln>
              <a:noFill/>
            </a:ln>
          </p:spPr>
          <p:txBody>
            <a:bodyPr wrap="none" lIns="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2000" dirty="0">
                  <a:solidFill>
                    <a:schemeClr val="tx2">
                      <a:lumMod val="60000"/>
                      <a:lumOff val="40000"/>
                    </a:schemeClr>
                  </a:solidFill>
                  <a:latin typeface="楷体" panose="02010609060101010101" pitchFamily="49" charset="-122"/>
                  <a:ea typeface="楷体" panose="02010609060101010101" pitchFamily="49" charset="-122"/>
                </a:rPr>
                <a:t>语义翻译</a:t>
              </a:r>
              <a:endParaRPr lang="zh-CN" altLang="en-US" sz="2000" dirty="0">
                <a:solidFill>
                  <a:schemeClr val="tx2">
                    <a:lumMod val="60000"/>
                    <a:lumOff val="40000"/>
                  </a:schemeClr>
                </a:solidFill>
                <a:latin typeface="楷体" panose="02010609060101010101" pitchFamily="49" charset="-122"/>
                <a:ea typeface="楷体" panose="02010609060101010101" pitchFamily="49" charset="-122"/>
              </a:endParaRPr>
            </a:p>
          </p:txBody>
        </p:sp>
        <p:sp>
          <p:nvSpPr>
            <p:cNvPr id="19" name="右大括号 10"/>
            <p:cNvSpPr/>
            <p:nvPr>
              <p:custDataLst>
                <p:tags r:id="rId8"/>
              </p:custDataLst>
            </p:nvPr>
          </p:nvSpPr>
          <p:spPr bwMode="auto">
            <a:xfrm>
              <a:off x="3131840" y="2570932"/>
              <a:ext cx="241264" cy="792162"/>
            </a:xfrm>
            <a:prstGeom prst="rightBrace">
              <a:avLst>
                <a:gd name="adj1" fmla="val 8344"/>
                <a:gd name="adj2" fmla="val 50000"/>
              </a:avLst>
            </a:prstGeom>
            <a:noFill/>
            <a:ln w="38100" algn="ctr">
              <a:solidFill>
                <a:schemeClr val="tx2">
                  <a:lumMod val="60000"/>
                  <a:lumOff val="40000"/>
                </a:schemeClr>
              </a:solidFill>
              <a:rou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chemeClr val="tx1"/>
                </a:solidFill>
                <a:latin typeface="Tahoma" panose="020B0604030504040204" pitchFamily="34" charset="0"/>
              </a:endParaRPr>
            </a:p>
          </p:txBody>
        </p:sp>
      </p:grpSp>
      <p:grpSp>
        <p:nvGrpSpPr>
          <p:cNvPr id="20" name="组合 4"/>
          <p:cNvGrpSpPr/>
          <p:nvPr/>
        </p:nvGrpSpPr>
        <p:grpSpPr bwMode="auto">
          <a:xfrm flipH="1">
            <a:off x="4378325" y="2611120"/>
            <a:ext cx="2029460" cy="1295400"/>
            <a:chOff x="4859040" y="2067694"/>
            <a:chExt cx="1585081" cy="1295400"/>
          </a:xfrm>
        </p:grpSpPr>
        <p:sp>
          <p:nvSpPr>
            <p:cNvPr id="21" name="Rectangle 10"/>
            <p:cNvSpPr>
              <a:spLocks noChangeArrowheads="1"/>
            </p:cNvSpPr>
            <p:nvPr>
              <p:custDataLst>
                <p:tags r:id="rId9"/>
              </p:custDataLst>
            </p:nvPr>
          </p:nvSpPr>
          <p:spPr bwMode="auto">
            <a:xfrm>
              <a:off x="5176949" y="2527434"/>
              <a:ext cx="1267172" cy="375920"/>
            </a:xfrm>
            <a:prstGeom prst="rect">
              <a:avLst/>
            </a:prstGeom>
            <a:noFill/>
            <a:ln>
              <a:noFill/>
            </a:ln>
          </p:spPr>
          <p:txBody>
            <a:bodyPr wrap="none" lIns="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2000" dirty="0">
                  <a:solidFill>
                    <a:schemeClr val="tx2">
                      <a:lumMod val="60000"/>
                      <a:lumOff val="40000"/>
                    </a:schemeClr>
                  </a:solidFill>
                  <a:latin typeface="楷体" panose="02010609060101010101" pitchFamily="49" charset="-122"/>
                  <a:ea typeface="楷体" panose="02010609060101010101" pitchFamily="49" charset="-122"/>
                </a:rPr>
                <a:t>语法制导翻译</a:t>
              </a:r>
              <a:endParaRPr lang="zh-CN" altLang="en-US" dirty="0">
                <a:solidFill>
                  <a:schemeClr val="tx2">
                    <a:lumMod val="60000"/>
                    <a:lumOff val="40000"/>
                  </a:schemeClr>
                </a:solidFill>
                <a:latin typeface="楷体" panose="02010609060101010101" pitchFamily="49" charset="-122"/>
                <a:ea typeface="楷体" panose="02010609060101010101" pitchFamily="49" charset="-122"/>
              </a:endParaRPr>
            </a:p>
          </p:txBody>
        </p:sp>
        <p:sp>
          <p:nvSpPr>
            <p:cNvPr id="22" name="右大括号 11"/>
            <p:cNvSpPr/>
            <p:nvPr>
              <p:custDataLst>
                <p:tags r:id="rId10"/>
              </p:custDataLst>
            </p:nvPr>
          </p:nvSpPr>
          <p:spPr bwMode="auto">
            <a:xfrm>
              <a:off x="4859040" y="2067694"/>
              <a:ext cx="241333" cy="1295400"/>
            </a:xfrm>
            <a:prstGeom prst="rightBrace">
              <a:avLst>
                <a:gd name="adj1" fmla="val 8326"/>
                <a:gd name="adj2" fmla="val 50000"/>
              </a:avLst>
            </a:prstGeom>
            <a:noFill/>
            <a:ln w="38100" algn="ctr">
              <a:solidFill>
                <a:schemeClr val="tx2">
                  <a:lumMod val="60000"/>
                  <a:lumOff val="40000"/>
                </a:schemeClr>
              </a:solidFill>
              <a:rou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chemeClr val="tx1"/>
                </a:solidFill>
                <a:latin typeface="Tahoma" panose="020B0604030504040204" pitchFamily="34" charset="0"/>
              </a:endParaRPr>
            </a:p>
          </p:txBody>
        </p:sp>
      </p:grpSp>
      <p:grpSp>
        <p:nvGrpSpPr>
          <p:cNvPr id="23" name="组合 22"/>
          <p:cNvGrpSpPr/>
          <p:nvPr/>
        </p:nvGrpSpPr>
        <p:grpSpPr bwMode="auto">
          <a:xfrm flipH="1">
            <a:off x="4260215" y="3484245"/>
            <a:ext cx="772795" cy="427356"/>
            <a:chOff x="2195708" y="2919689"/>
            <a:chExt cx="508345" cy="320521"/>
          </a:xfrm>
        </p:grpSpPr>
        <p:cxnSp>
          <p:nvCxnSpPr>
            <p:cNvPr id="24" name="直接连接符 23"/>
            <p:cNvCxnSpPr/>
            <p:nvPr>
              <p:custDataLst>
                <p:tags r:id="rId11"/>
              </p:custDataLst>
            </p:nvPr>
          </p:nvCxnSpPr>
          <p:spPr>
            <a:xfrm>
              <a:off x="2195736" y="2919689"/>
              <a:ext cx="47378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矩形 14"/>
            <p:cNvSpPr>
              <a:spLocks noChangeArrowheads="1"/>
            </p:cNvSpPr>
            <p:nvPr>
              <p:custDataLst>
                <p:tags r:id="rId12"/>
              </p:custDataLst>
            </p:nvPr>
          </p:nvSpPr>
          <p:spPr bwMode="auto">
            <a:xfrm>
              <a:off x="2195708" y="2941121"/>
              <a:ext cx="508345" cy="299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楷体_GB2312"/>
                  <a:cs typeface="楷体_GB2312"/>
                </a:defRPr>
              </a:lvl1pPr>
              <a:lvl2pPr marL="742950" indent="-285750">
                <a:defRPr>
                  <a:solidFill>
                    <a:schemeClr val="tx1"/>
                  </a:solidFill>
                  <a:latin typeface="Tahoma" panose="020B0604030504040204" pitchFamily="34" charset="0"/>
                  <a:ea typeface="楷体_GB2312"/>
                  <a:cs typeface="楷体_GB2312"/>
                </a:defRPr>
              </a:lvl2pPr>
              <a:lvl3pPr marL="1143000" indent="-228600">
                <a:defRPr>
                  <a:solidFill>
                    <a:schemeClr val="tx1"/>
                  </a:solidFill>
                  <a:latin typeface="Tahoma" panose="020B0604030504040204" pitchFamily="34" charset="0"/>
                  <a:ea typeface="楷体_GB2312"/>
                  <a:cs typeface="楷体_GB2312"/>
                </a:defRPr>
              </a:lvl3pPr>
              <a:lvl4pPr marL="1600200" indent="-228600">
                <a:defRPr>
                  <a:solidFill>
                    <a:schemeClr val="tx1"/>
                  </a:solidFill>
                  <a:latin typeface="Tahoma" panose="020B0604030504040204" pitchFamily="34" charset="0"/>
                  <a:ea typeface="楷体_GB2312"/>
                  <a:cs typeface="楷体_GB2312"/>
                </a:defRPr>
              </a:lvl4pPr>
              <a:lvl5pPr marL="2057400" indent="-228600">
                <a:defRPr>
                  <a:solidFill>
                    <a:schemeClr val="tx1"/>
                  </a:solidFill>
                  <a:latin typeface="Tahoma" panose="020B0604030504040204"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a:cs typeface="楷体_GB2312"/>
                </a:defRPr>
              </a:lvl9pPr>
            </a:lstStyle>
            <a:p>
              <a:pPr defTabSz="1219200" eaLnBrk="0" fontAlgn="base" hangingPunct="0">
                <a:spcBef>
                  <a:spcPct val="0"/>
                </a:spcBef>
                <a:spcAft>
                  <a:spcPct val="0"/>
                </a:spcAft>
              </a:pPr>
              <a:r>
                <a:rPr kumimoji="1" lang="en-US" altLang="zh-CN" sz="20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CFG</a:t>
              </a:r>
              <a:endParaRPr lang="zh-CN" altLang="en-US" sz="2000"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7" name="右大括号 26"/>
          <p:cNvSpPr/>
          <p:nvPr>
            <p:custDataLst>
              <p:tags r:id="rId13"/>
            </p:custDataLst>
          </p:nvPr>
        </p:nvSpPr>
        <p:spPr>
          <a:xfrm>
            <a:off x="10165080" y="2611120"/>
            <a:ext cx="661670" cy="147574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29" name="矩形 28"/>
          <p:cNvSpPr/>
          <p:nvPr>
            <p:custDataLst>
              <p:tags r:id="rId14"/>
            </p:custDataLst>
          </p:nvPr>
        </p:nvSpPr>
        <p:spPr>
          <a:xfrm>
            <a:off x="10950868" y="3091454"/>
            <a:ext cx="94678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第</a:t>
            </a:r>
            <a:r>
              <a:rPr lang="zh-CN" altLang="en-US" sz="2000" b="1" dirty="0">
                <a:latin typeface="华文楷体" panose="02010600040101010101" pitchFamily="2" charset="-122"/>
                <a:ea typeface="华文楷体" panose="02010600040101010101" pitchFamily="2" charset="-122"/>
              </a:rPr>
              <a:t>二回</a:t>
            </a:r>
            <a:endParaRPr lang="en-US" altLang="zh-CN" sz="2000" b="1" dirty="0">
              <a:latin typeface="华文楷体" panose="02010600040101010101" pitchFamily="2" charset="-122"/>
              <a:ea typeface="华文楷体" panose="02010600040101010101" pitchFamily="2" charset="-122"/>
            </a:endParaRPr>
          </a:p>
        </p:txBody>
      </p:sp>
      <p:sp>
        <p:nvSpPr>
          <p:cNvPr id="30" name="右大括号 29"/>
          <p:cNvSpPr/>
          <p:nvPr>
            <p:custDataLst>
              <p:tags r:id="rId15"/>
            </p:custDataLst>
          </p:nvPr>
        </p:nvSpPr>
        <p:spPr>
          <a:xfrm>
            <a:off x="10196830" y="4086860"/>
            <a:ext cx="661670" cy="185547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33" name="文本框 32"/>
          <p:cNvSpPr txBox="1"/>
          <p:nvPr/>
        </p:nvSpPr>
        <p:spPr>
          <a:xfrm>
            <a:off x="184785" y="767080"/>
            <a:ext cx="7538720" cy="368300"/>
          </a:xfrm>
          <a:prstGeom prst="rect">
            <a:avLst/>
          </a:prstGeom>
          <a:noFill/>
        </p:spPr>
        <p:txBody>
          <a:bodyPr wrap="square" rtlCol="0" anchor="t">
            <a:spAutoFit/>
          </a:bodyPr>
          <a:p>
            <a:pPr>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语法制导翻译使用CFG来引导对语言的翻译，是一种</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面向文法</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的翻译技术</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34" name="文本框 33"/>
          <p:cNvSpPr txBox="1"/>
          <p:nvPr/>
        </p:nvSpPr>
        <p:spPr>
          <a:xfrm>
            <a:off x="184785" y="1135380"/>
            <a:ext cx="7690485" cy="645160"/>
          </a:xfrm>
          <a:prstGeom prst="rect">
            <a:avLst/>
          </a:prstGeom>
          <a:noFill/>
        </p:spPr>
        <p:txBody>
          <a:bodyPr wrap="square" rtlCol="0" anchor="t">
            <a:spAutoFit/>
          </a:bodyPr>
          <a:p>
            <a:pPr marL="0" lvl="1" indent="0" fontAlgn="auto">
              <a:lnSpc>
                <a:spcPct val="100000"/>
              </a:lnSpc>
              <a:spcBef>
                <a:spcPts val="0"/>
              </a:spcBef>
              <a:buSzPct val="100000"/>
              <a:buNone/>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实现过程：对于给定的输入串x ，构建x的语法分析树，并利用与产生式（</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语法规则</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）相关联的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语义规则</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来计算分析树中各结点对应的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语义属性值</a:t>
            </a:r>
            <a:endPar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35" name="文本框 34"/>
          <p:cNvSpPr txBox="1"/>
          <p:nvPr/>
        </p:nvSpPr>
        <p:spPr>
          <a:xfrm>
            <a:off x="184785" y="3953510"/>
            <a:ext cx="7195185" cy="906780"/>
          </a:xfrm>
          <a:prstGeom prst="rect">
            <a:avLst/>
          </a:prstGeom>
          <a:noFill/>
        </p:spPr>
        <p:txBody>
          <a:bodyPr wrap="square" rtlCol="0" anchor="t">
            <a:noAutofit/>
          </a:bodyPr>
          <a:p>
            <a:pPr marL="0" lvl="1" indent="0" fontAlgn="auto">
              <a:lnSpc>
                <a:spcPct val="100000"/>
              </a:lnSpc>
              <a:buClrTx/>
              <a:buNone/>
              <a:defRPr/>
            </a:pP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语法制导定义</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(Syntax-Directed Definitions, </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SDD</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18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语法制导翻译方案</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 (Syntax-Directed Translation Scheme , </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SDT</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 )</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SDD是关于语言翻译的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高层次规格说明</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，SDT是SDD的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具体实施方案</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36" name="文本框 35"/>
          <p:cNvSpPr txBox="1"/>
          <p:nvPr/>
        </p:nvSpPr>
        <p:spPr>
          <a:xfrm>
            <a:off x="6000750" y="163830"/>
            <a:ext cx="5276850" cy="306705"/>
          </a:xfrm>
          <a:prstGeom prst="rect">
            <a:avLst/>
          </a:prstGeom>
          <a:noFill/>
        </p:spPr>
        <p:txBody>
          <a:bodyPr wrap="square" rtlCol="0" anchor="t">
            <a:spAutoFit/>
          </a:bodyPr>
          <a:p>
            <a:pPr marL="0" lvl="1" indent="0" eaLnBrk="1" hangingPunct="1">
              <a:spcBef>
                <a:spcPct val="30000"/>
              </a:spcBef>
              <a:defRPr/>
            </a:pPr>
            <a:r>
              <a:rPr lang="zh-CN" altLang="en-US" sz="1400" b="1">
                <a:latin typeface="华文楷体" panose="02010600040101010101" pitchFamily="2" charset="-122"/>
                <a:ea typeface="华文楷体" panose="02010600040101010101" pitchFamily="2" charset="-122"/>
                <a:cs typeface="华文楷体" panose="02010600040101010101" pitchFamily="2" charset="-122"/>
                <a:sym typeface="+mn-ea"/>
              </a:rPr>
              <a:t>一个语义动作在产生式中的位置决定了这个动作的执行时间（</a:t>
            </a:r>
            <a:r>
              <a:rPr lang="en-US" altLang="zh-CN"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1400"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14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37" name="图片 36"/>
          <p:cNvPicPr>
            <a:picLocks noChangeAspect="1"/>
          </p:cNvPicPr>
          <p:nvPr>
            <p:custDataLst>
              <p:tags r:id="rId16"/>
            </p:custDataLst>
          </p:nvPr>
        </p:nvPicPr>
        <p:blipFill>
          <a:blip r:embed="rId17"/>
          <a:stretch>
            <a:fillRect/>
          </a:stretch>
        </p:blipFill>
        <p:spPr>
          <a:xfrm>
            <a:off x="3723005" y="1780540"/>
            <a:ext cx="2277745" cy="1093470"/>
          </a:xfrm>
          <a:prstGeom prst="rect">
            <a:avLst/>
          </a:prstGeom>
        </p:spPr>
      </p:pic>
      <p:pic>
        <p:nvPicPr>
          <p:cNvPr id="57" name="图片 56"/>
          <p:cNvPicPr>
            <a:picLocks noChangeAspect="1"/>
          </p:cNvPicPr>
          <p:nvPr>
            <p:custDataLst>
              <p:tags r:id="rId18"/>
            </p:custDataLst>
          </p:nvPr>
        </p:nvPicPr>
        <p:blipFill>
          <a:blip r:embed="rId19"/>
          <a:stretch>
            <a:fillRect/>
          </a:stretch>
        </p:blipFill>
        <p:spPr>
          <a:xfrm>
            <a:off x="353695" y="1880870"/>
            <a:ext cx="2820035" cy="1493520"/>
          </a:xfrm>
          <a:prstGeom prst="rect">
            <a:avLst/>
          </a:prstGeom>
        </p:spPr>
      </p:pic>
      <p:sp>
        <p:nvSpPr>
          <p:cNvPr id="2" name="文本框 1"/>
          <p:cNvSpPr txBox="1"/>
          <p:nvPr/>
        </p:nvSpPr>
        <p:spPr>
          <a:xfrm>
            <a:off x="108585" y="4911090"/>
            <a:ext cx="3065780" cy="1938020"/>
          </a:xfrm>
          <a:prstGeom prst="rect">
            <a:avLst/>
          </a:prstGeom>
          <a:noFill/>
        </p:spPr>
        <p:txBody>
          <a:bodyPr wrap="square" rtlCol="0" anchor="t">
            <a:spAutoFit/>
          </a:bodyPr>
          <a:p>
            <a:r>
              <a:rPr lang="zh-CN" altLang="en-US" sz="1200"/>
              <a:t>文法G[S]及其语法制导翻译定义如下：</a:t>
            </a:r>
            <a:endParaRPr lang="zh-CN" altLang="en-US" sz="1200"/>
          </a:p>
          <a:p>
            <a:r>
              <a:rPr lang="zh-CN" altLang="en-US" sz="1200"/>
              <a:t>产生式            语义动作</a:t>
            </a:r>
            <a:endParaRPr lang="zh-CN" altLang="en-US" sz="1200"/>
          </a:p>
          <a:p>
            <a:r>
              <a:rPr lang="zh-CN" altLang="en-US" sz="1200"/>
              <a:t>S’ → S            print(S.num)</a:t>
            </a:r>
            <a:endParaRPr lang="zh-CN" altLang="en-US" sz="1200"/>
          </a:p>
          <a:p>
            <a:r>
              <a:rPr lang="zh-CN" altLang="en-US" sz="1200"/>
              <a:t>S → ( L)          S.num = L.num +1</a:t>
            </a:r>
            <a:endParaRPr lang="zh-CN" altLang="en-US" sz="1200"/>
          </a:p>
          <a:p>
            <a:r>
              <a:rPr lang="zh-CN" altLang="en-US" sz="1200"/>
              <a:t>S → a             S.num = 0</a:t>
            </a:r>
            <a:endParaRPr lang="zh-CN" altLang="en-US" sz="1200"/>
          </a:p>
          <a:p>
            <a:r>
              <a:rPr lang="zh-CN" altLang="en-US" sz="1200"/>
              <a:t>L →L1, S          L.num = L1.num + S.num</a:t>
            </a:r>
            <a:endParaRPr lang="zh-CN" altLang="en-US" sz="1200"/>
          </a:p>
          <a:p>
            <a:r>
              <a:rPr lang="zh-CN" altLang="en-US" sz="1200"/>
              <a:t>L →S              L.num = S.num</a:t>
            </a:r>
            <a:endParaRPr lang="zh-CN" altLang="en-US" sz="1200"/>
          </a:p>
          <a:p>
            <a:r>
              <a:rPr lang="zh-CN" altLang="en-US" sz="1200"/>
              <a:t>若输入为(a,(a))，且采用自底向上的分析方法，则输出为(</a:t>
            </a:r>
            <a:r>
              <a:rPr lang="zh-CN" altLang="en-US" sz="1200">
                <a:solidFill>
                  <a:srgbClr val="FF0000"/>
                </a:solidFill>
              </a:rPr>
              <a:t>C</a:t>
            </a:r>
            <a:r>
              <a:rPr lang="zh-CN" altLang="en-US" sz="1200"/>
              <a:t>)。</a:t>
            </a:r>
            <a:endParaRPr lang="zh-CN" altLang="en-US" sz="1200"/>
          </a:p>
          <a:p>
            <a:r>
              <a:rPr lang="zh-CN" altLang="en-US" sz="1200"/>
              <a:t>A.0 B.1 C.2 D.4</a:t>
            </a:r>
            <a:endParaRPr lang="zh-CN" altLang="en-US" sz="1200"/>
          </a:p>
        </p:txBody>
      </p:sp>
      <p:sp>
        <p:nvSpPr>
          <p:cNvPr id="3" name="文本框 2"/>
          <p:cNvSpPr txBox="1"/>
          <p:nvPr/>
        </p:nvSpPr>
        <p:spPr>
          <a:xfrm>
            <a:off x="3043555" y="4977765"/>
            <a:ext cx="2640330" cy="1753235"/>
          </a:xfrm>
          <a:prstGeom prst="rect">
            <a:avLst/>
          </a:prstGeom>
          <a:noFill/>
        </p:spPr>
        <p:txBody>
          <a:bodyPr wrap="square" rtlCol="0" anchor="t">
            <a:spAutoFit/>
          </a:bodyPr>
          <a:p>
            <a:r>
              <a:rPr lang="zh-CN" altLang="en-US" sz="1200"/>
              <a:t>有文法G及其语法制导翻译如下所示( 语义规则中的*和+分别是常规意义下的算术运算符)：</a:t>
            </a:r>
            <a:endParaRPr lang="zh-CN" altLang="en-US" sz="1200"/>
          </a:p>
          <a:p>
            <a:r>
              <a:rPr lang="zh-CN" altLang="en-US" sz="1200"/>
              <a:t>E→E(1)∧T {E.val = E(1).val*T.val}</a:t>
            </a:r>
            <a:endParaRPr lang="zh-CN" altLang="en-US" sz="1200"/>
          </a:p>
          <a:p>
            <a:r>
              <a:rPr lang="zh-CN" altLang="en-US" sz="1200"/>
              <a:t>E→T      {E.val = T.val}</a:t>
            </a:r>
            <a:endParaRPr lang="zh-CN" altLang="en-US" sz="1200"/>
          </a:p>
          <a:p>
            <a:r>
              <a:rPr lang="zh-CN" altLang="en-US" sz="1200"/>
              <a:t>T→T(1)#n {T.val = T(1).val+n.val }</a:t>
            </a:r>
            <a:endParaRPr lang="zh-CN" altLang="en-US" sz="1200"/>
          </a:p>
          <a:p>
            <a:r>
              <a:rPr lang="zh-CN" altLang="en-US" sz="1200"/>
              <a:t>T→ n     {T.val = n.val}</a:t>
            </a:r>
            <a:endParaRPr lang="zh-CN" altLang="en-US" sz="1200"/>
          </a:p>
          <a:p>
            <a:r>
              <a:rPr lang="zh-CN" altLang="en-US" sz="1200"/>
              <a:t>则分析句子3∧3#4其值为(</a:t>
            </a:r>
            <a:r>
              <a:rPr lang="zh-CN" altLang="en-US" sz="1200">
                <a:solidFill>
                  <a:srgbClr val="FF0000"/>
                </a:solidFill>
              </a:rPr>
              <a:t>B</a:t>
            </a:r>
            <a:r>
              <a:rPr lang="zh-CN" altLang="en-US" sz="1200"/>
              <a:t>)。</a:t>
            </a:r>
            <a:endParaRPr lang="zh-CN" altLang="en-US" sz="1200"/>
          </a:p>
          <a:p>
            <a:r>
              <a:rPr lang="zh-CN" altLang="en-US" sz="1200"/>
              <a:t>A.10 B.21 C.14 D.24</a:t>
            </a:r>
            <a:endParaRPr lang="zh-CN" altLang="en-US" sz="1200"/>
          </a:p>
        </p:txBody>
      </p:sp>
      <p:sp>
        <p:nvSpPr>
          <p:cNvPr id="5" name="文本框 4"/>
          <p:cNvSpPr txBox="1"/>
          <p:nvPr/>
        </p:nvSpPr>
        <p:spPr>
          <a:xfrm>
            <a:off x="5598795" y="4902835"/>
            <a:ext cx="2411730" cy="1938020"/>
          </a:xfrm>
          <a:prstGeom prst="rect">
            <a:avLst/>
          </a:prstGeom>
          <a:noFill/>
        </p:spPr>
        <p:txBody>
          <a:bodyPr wrap="square" rtlCol="0" anchor="t">
            <a:spAutoFit/>
          </a:bodyPr>
          <a:p>
            <a:r>
              <a:rPr lang="zh-CN" altLang="en-US" sz="1200"/>
              <a:t>有一语法指导定义如下：</a:t>
            </a:r>
            <a:endParaRPr lang="zh-CN" altLang="en-US" sz="1200"/>
          </a:p>
          <a:p>
            <a:r>
              <a:rPr lang="zh-CN" altLang="en-US" sz="1200"/>
              <a:t>S→bAb        print  “1”</a:t>
            </a:r>
            <a:endParaRPr lang="zh-CN" altLang="en-US" sz="1200"/>
          </a:p>
          <a:p>
            <a:r>
              <a:rPr lang="zh-CN" altLang="en-US" sz="1200"/>
              <a:t>A→( B        </a:t>
            </a:r>
            <a:r>
              <a:rPr lang="en-US" altLang="zh-CN" sz="1200"/>
              <a:t>  </a:t>
            </a:r>
            <a:r>
              <a:rPr lang="zh-CN" altLang="en-US" sz="1200"/>
              <a:t>print  “2”</a:t>
            </a:r>
            <a:endParaRPr lang="zh-CN" altLang="en-US" sz="1200"/>
          </a:p>
          <a:p>
            <a:r>
              <a:rPr lang="zh-CN" altLang="en-US" sz="1200"/>
              <a:t>A→a          </a:t>
            </a:r>
            <a:r>
              <a:rPr lang="en-US" altLang="zh-CN" sz="1200"/>
              <a:t>  </a:t>
            </a:r>
            <a:r>
              <a:rPr lang="zh-CN" altLang="en-US" sz="1200"/>
              <a:t>print  “3”</a:t>
            </a:r>
            <a:endParaRPr lang="zh-CN" altLang="en-US" sz="1200"/>
          </a:p>
          <a:p>
            <a:r>
              <a:rPr lang="zh-CN" altLang="en-US" sz="1200"/>
              <a:t>B→aA)        print  “4”</a:t>
            </a:r>
            <a:endParaRPr lang="zh-CN" altLang="en-US" sz="1200"/>
          </a:p>
          <a:p>
            <a:r>
              <a:rPr lang="zh-CN" altLang="en-US" sz="1200"/>
              <a:t>若输入序列为b(a(a(aa)))b，且采用自底向上的分析方法，则输出序列为(</a:t>
            </a:r>
            <a:r>
              <a:rPr lang="zh-CN" altLang="en-US" sz="1200">
                <a:solidFill>
                  <a:srgbClr val="FF0000"/>
                </a:solidFill>
              </a:rPr>
              <a:t>B</a:t>
            </a:r>
            <a:r>
              <a:rPr lang="zh-CN" altLang="en-US" sz="1200"/>
              <a:t>)。</a:t>
            </a:r>
            <a:endParaRPr lang="zh-CN" altLang="en-US" sz="1200"/>
          </a:p>
          <a:p>
            <a:r>
              <a:rPr lang="zh-CN" altLang="en-US" sz="1200"/>
              <a:t>A.32224441 B.34242421</a:t>
            </a:r>
            <a:endParaRPr lang="zh-CN" altLang="en-US" sz="1200"/>
          </a:p>
          <a:p>
            <a:r>
              <a:rPr lang="zh-CN" altLang="en-US" sz="1200"/>
              <a:t>C.12424243 D.34442212</a:t>
            </a:r>
            <a:endParaRPr lang="zh-CN" altLang="en-US" sz="1200"/>
          </a:p>
        </p:txBody>
      </p:sp>
      <p:sp>
        <p:nvSpPr>
          <p:cNvPr id="9" name="文本框 8"/>
          <p:cNvSpPr txBox="1"/>
          <p:nvPr/>
        </p:nvSpPr>
        <p:spPr>
          <a:xfrm>
            <a:off x="2717800" y="163830"/>
            <a:ext cx="3293745" cy="460375"/>
          </a:xfrm>
          <a:prstGeom prst="rect">
            <a:avLst/>
          </a:prstGeom>
          <a:noFill/>
        </p:spPr>
        <p:txBody>
          <a:bodyPr wrap="square" rtlCol="0" anchor="t">
            <a:spAutoFit/>
          </a:bodyPr>
          <a:p>
            <a:r>
              <a:rPr lang="zh-CN" altLang="en-US" sz="1200"/>
              <a:t>使用(</a:t>
            </a:r>
            <a:r>
              <a:rPr lang="zh-CN" altLang="en-US" sz="1200">
                <a:solidFill>
                  <a:srgbClr val="FF0000"/>
                </a:solidFill>
              </a:rPr>
              <a:t>A</a:t>
            </a:r>
            <a:r>
              <a:rPr lang="zh-CN" altLang="en-US" sz="1200"/>
              <a:t>)可以定义一个程序的意义。</a:t>
            </a:r>
            <a:endParaRPr lang="zh-CN" altLang="en-US" sz="1200"/>
          </a:p>
          <a:p>
            <a:r>
              <a:rPr lang="zh-CN" altLang="en-US" sz="1200"/>
              <a:t>A.语义规则B.词法规则C.产生规则D.词法规则</a:t>
            </a:r>
            <a:endParaRPr lang="zh-CN" altLang="en-US" sz="1200"/>
          </a:p>
        </p:txBody>
      </p:sp>
    </p:spTree>
    <p:custDataLst>
      <p:tags r:id="rId2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410654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5.1.</a:t>
            </a:r>
            <a:r>
              <a:rPr lang="zh-CN" altLang="en-US" sz="2000" b="1" dirty="0">
                <a:latin typeface="华文楷体" panose="02010600040101010101" pitchFamily="2" charset="-122"/>
                <a:ea typeface="华文楷体" panose="02010600040101010101" pitchFamily="2" charset="-122"/>
              </a:rPr>
              <a:t>语法制导翻译</a:t>
            </a:r>
            <a:r>
              <a:rPr lang="zh-CN" altLang="en-US" sz="2000" b="1" dirty="0">
                <a:latin typeface="华文楷体" panose="02010600040101010101" pitchFamily="2" charset="-122"/>
                <a:ea typeface="华文楷体" panose="02010600040101010101" pitchFamily="2" charset="-122"/>
                <a:sym typeface="+mn-ea"/>
              </a:rPr>
              <a:t>语法制导定义SDD</a:t>
            </a:r>
            <a:endParaRPr lang="zh-CN" altLang="en-US" sz="20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165100" y="708660"/>
            <a:ext cx="11835765" cy="5297805"/>
          </a:xfrm>
          <a:prstGeom prst="rect">
            <a:avLst/>
          </a:prstGeom>
          <a:noFill/>
        </p:spPr>
        <p:txBody>
          <a:bodyPr wrap="square" rtlCol="0" anchor="t">
            <a:noAutofit/>
          </a:bodyPr>
          <a:p>
            <a:pPr marL="0"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语法制导定义SDD是对</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CFG</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的推广</a:t>
            </a:r>
            <a:endParaRPr lang="zh-CN" altLang="en-US" sz="18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285750" lvl="1" indent="-285750" fontAlgn="auto">
              <a:lnSpc>
                <a:spcPct val="100000"/>
              </a:lnSpc>
              <a:buClrTx/>
              <a:buSzPct val="50000"/>
              <a:buFont typeface="Wingdings" panose="05000000000000000000" charset="0"/>
              <a:buChar char="l"/>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将每个</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文法符号</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和一个</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语义属性</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集合相关联</a:t>
            </a:r>
            <a:endParaRPr lang="zh-CN" altLang="en-US" sz="18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285750" lvl="1" indent="-285750" fontAlgn="auto">
              <a:lnSpc>
                <a:spcPct val="100000"/>
              </a:lnSpc>
              <a:buClrTx/>
              <a:buSzPct val="50000"/>
              <a:buFont typeface="Wingdings" panose="05000000000000000000" charset="0"/>
              <a:buChar char="l"/>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将每个</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产生式</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和一组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语义规则</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相关联，用来计算该产生式中各文法符号的属性值</a:t>
            </a:r>
            <a:endParaRPr lang="zh-CN" altLang="en-US" sz="18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文法符号的属性</a:t>
            </a:r>
            <a:endParaRPr lang="zh-CN" altLang="en-US" sz="18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endPar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en-US" altLang="zh-CN" sz="1800" b="1">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非终结符：</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通过 N的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子结点</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或 N</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本身</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的属性值来定义。终结符：词法分析器提供的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词法值</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endPar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en-US" altLang="zh-CN" sz="1800" b="1">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非终结符：</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通过 N的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父结点</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、N的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兄弟结点</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或 N</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本身</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的属性值来定义。终结符：</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没有</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继承属性</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属性文法 </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eaLnBrk="1" hangingPunct="1">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一个</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没有副作用</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的SDD有时也称为属性文法，属性文法的规则仅仅通过</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其它属性值</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和</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常量</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来</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定义</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一个属性值</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eaLnBrk="1" hangingPunct="1">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（副作用是在翻译过程中多余的动作，并且对语法翻译没有产生影响的动作。</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eg. </a:t>
            </a:r>
            <a:r>
              <a:rPr kumimoji="1"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print(</a:t>
            </a:r>
            <a:r>
              <a:rPr kumimoji="1" lang="en-US" altLang="zh-CN"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a:t>
            </a:r>
            <a:r>
              <a:rPr kumimoji="1" lang="en-US" altLang="zh-CN"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r>
              <a:rPr kumimoji="1"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fontAlgn="auto">
              <a:lnSpc>
                <a:spcPct val="100000"/>
              </a:lnSpc>
              <a:buClrTx/>
              <a:buSzTx/>
              <a:buNone/>
              <a:defRPr/>
            </a:pP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注释分析树</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：每个节点都带有属性值的分析树</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fontAlgn="auto">
              <a:lnSpc>
                <a:spcPct val="100000"/>
              </a:lnSpc>
              <a:buClrTx/>
              <a:buSzTx/>
              <a:buNone/>
              <a:defRPr/>
            </a:pP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fontAlgn="auto">
              <a:lnSpc>
                <a:spcPct val="100000"/>
              </a:lnSpc>
              <a:buClrTx/>
              <a:buSzTx/>
              <a:buNone/>
              <a:defRPr/>
            </a:pP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依赖图</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：一个描述了分析树中结点属性间依赖关系的有向图（如右图）</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fontAlgn="auto">
              <a:lnSpc>
                <a:spcPct val="100000"/>
              </a:lnSpc>
              <a:buClrTx/>
              <a:buSz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分析树中每个标号为X的结点的每个属性a都对应着依赖图中的一个</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结点</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fontAlgn="auto">
              <a:lnSpc>
                <a:spcPct val="100000"/>
              </a:lnSpc>
              <a:buClrTx/>
              <a:buSz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如果属性X.a的值依赖于属性Y.b的值，则依赖图中有一条从Y.b的结点指向X.a的结点的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有向边</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algn="l" fontAlgn="auto">
              <a:lnSpc>
                <a:spcPct val="100000"/>
              </a:lnSpc>
              <a:buClrTx/>
              <a:buSz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rPr>
              <a:t>通过依赖关系计算</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拓扑排序</a:t>
            </a:r>
            <a:r>
              <a:rPr lang="zh-CN" altLang="en-US" b="1">
                <a:latin typeface="华文楷体" panose="02010600040101010101" pitchFamily="2" charset="-122"/>
                <a:ea typeface="华文楷体" panose="02010600040101010101" pitchFamily="2" charset="-122"/>
                <a:cs typeface="华文楷体" panose="02010600040101010101" pitchFamily="2" charset="-122"/>
              </a:rPr>
              <a:t>得到计算顺序。</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给定</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SDD</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很难直接判断是否存在求值顺序，</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algn="l" fontAlgn="auto">
              <a:lnSpc>
                <a:spcPct val="100000"/>
              </a:lnSpc>
              <a:buClrTx/>
              <a:buSz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rPr>
              <a:t>但是</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对SDD的某些有用子类，能够保证对每棵语法分析树都存在一个求值顺序，</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fontAlgn="auto">
              <a:lnSpc>
                <a:spcPct val="100000"/>
              </a:lnSpc>
              <a:buClrTx/>
              <a:buSz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如：</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S-属性定义</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(S-SDD)、</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L-属性定义</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(L-SDD)</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9777095" y="1298575"/>
            <a:ext cx="1978025" cy="82105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10095230" y="2244090"/>
            <a:ext cx="1835785" cy="694055"/>
          </a:xfrm>
          <a:prstGeom prst="rect">
            <a:avLst/>
          </a:prstGeom>
        </p:spPr>
      </p:pic>
      <p:pic>
        <p:nvPicPr>
          <p:cNvPr id="10" name="图片 9"/>
          <p:cNvPicPr>
            <a:picLocks noChangeAspect="1"/>
          </p:cNvPicPr>
          <p:nvPr>
            <p:custDataLst>
              <p:tags r:id="rId6"/>
            </p:custDataLst>
          </p:nvPr>
        </p:nvPicPr>
        <p:blipFill>
          <a:blip r:embed="rId7"/>
          <a:stretch>
            <a:fillRect/>
          </a:stretch>
        </p:blipFill>
        <p:spPr>
          <a:xfrm>
            <a:off x="9858375" y="3568700"/>
            <a:ext cx="1896745" cy="1616075"/>
          </a:xfrm>
          <a:prstGeom prst="rect">
            <a:avLst/>
          </a:prstGeom>
        </p:spPr>
      </p:pic>
      <p:sp>
        <p:nvSpPr>
          <p:cNvPr id="11" name="文本框 10"/>
          <p:cNvSpPr txBox="1"/>
          <p:nvPr/>
        </p:nvSpPr>
        <p:spPr>
          <a:xfrm>
            <a:off x="8580755" y="4281170"/>
            <a:ext cx="1085215" cy="368300"/>
          </a:xfrm>
          <a:prstGeom prst="rect">
            <a:avLst/>
          </a:prstGeom>
          <a:noFill/>
        </p:spPr>
        <p:txBody>
          <a:bodyPr wrap="square" rtlCol="0" anchor="t">
            <a:spAutoFit/>
          </a:bodyPr>
          <a:p>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real a,b,c</a:t>
            </a:r>
            <a:endParaRPr lang="en-US" altLang="zh-CN"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12" name="图片 11"/>
          <p:cNvPicPr>
            <a:picLocks noChangeAspect="1"/>
          </p:cNvPicPr>
          <p:nvPr>
            <p:custDataLst>
              <p:tags r:id="rId8"/>
            </p:custDataLst>
          </p:nvPr>
        </p:nvPicPr>
        <p:blipFill>
          <a:blip r:embed="rId9"/>
          <a:stretch>
            <a:fillRect/>
          </a:stretch>
        </p:blipFill>
        <p:spPr>
          <a:xfrm>
            <a:off x="9208770" y="5251450"/>
            <a:ext cx="2792095" cy="1548130"/>
          </a:xfrm>
          <a:prstGeom prst="rect">
            <a:avLst/>
          </a:prstGeom>
        </p:spPr>
      </p:pic>
      <p:sp>
        <p:nvSpPr>
          <p:cNvPr id="6" name="文本框 5"/>
          <p:cNvSpPr txBox="1"/>
          <p:nvPr>
            <p:custDataLst>
              <p:tags r:id="rId10"/>
            </p:custDataLst>
          </p:nvPr>
        </p:nvSpPr>
        <p:spPr>
          <a:xfrm>
            <a:off x="4951095" y="0"/>
            <a:ext cx="4970780" cy="1198880"/>
          </a:xfrm>
          <a:prstGeom prst="rect">
            <a:avLst/>
          </a:prstGeom>
          <a:noFill/>
        </p:spPr>
        <p:txBody>
          <a:bodyPr wrap="square" rtlCol="0" anchor="t">
            <a:spAutoFit/>
          </a:bodyPr>
          <a:p>
            <a:r>
              <a:rPr lang="zh-CN" altLang="en-US" sz="1200"/>
              <a:t>有一语法指导定义如下，其中+表示符号连接运算：</a:t>
            </a:r>
            <a:endParaRPr lang="zh-CN" altLang="en-US" sz="1200"/>
          </a:p>
          <a:p>
            <a:r>
              <a:rPr lang="zh-CN" altLang="en-US" sz="1200"/>
              <a:t>S→B     print B.vers</a:t>
            </a:r>
            <a:endParaRPr lang="zh-CN" altLang="en-US" sz="1200"/>
          </a:p>
          <a:p>
            <a:r>
              <a:rPr lang="zh-CN" altLang="en-US" sz="1200"/>
              <a:t>B→a     B.vers=a</a:t>
            </a:r>
            <a:r>
              <a:rPr lang="en-US" altLang="zh-CN" sz="1200"/>
              <a:t>                             </a:t>
            </a:r>
            <a:r>
              <a:rPr lang="zh-CN" altLang="en-US" sz="1200"/>
              <a:t>B→b     B.vers=b</a:t>
            </a:r>
            <a:endParaRPr lang="zh-CN" altLang="en-US" sz="1200"/>
          </a:p>
          <a:p>
            <a:r>
              <a:rPr lang="zh-CN" altLang="en-US" sz="1200"/>
              <a:t>B→Ba    B.vers=a+B.vers</a:t>
            </a:r>
            <a:r>
              <a:rPr lang="en-US" altLang="zh-CN" sz="1200"/>
              <a:t>               </a:t>
            </a:r>
            <a:r>
              <a:rPr lang="zh-CN" altLang="en-US" sz="1200"/>
              <a:t>B→Bb    B.vers=b+B.vers</a:t>
            </a:r>
            <a:endParaRPr lang="zh-CN" altLang="en-US" sz="1200"/>
          </a:p>
          <a:p>
            <a:r>
              <a:rPr lang="zh-CN" altLang="en-US" sz="1200"/>
              <a:t>若输入序列为abab，且采用自底向上的分析方法，则输出序列为(</a:t>
            </a:r>
            <a:r>
              <a:rPr lang="zh-CN" altLang="en-US" sz="1200">
                <a:solidFill>
                  <a:srgbClr val="FF0000"/>
                </a:solidFill>
              </a:rPr>
              <a:t>D</a:t>
            </a:r>
            <a:r>
              <a:rPr lang="zh-CN" altLang="en-US" sz="1200"/>
              <a:t>)。</a:t>
            </a:r>
            <a:endParaRPr lang="zh-CN" altLang="en-US" sz="1200"/>
          </a:p>
          <a:p>
            <a:r>
              <a:rPr lang="zh-CN" altLang="en-US" sz="1200"/>
              <a:t>A.aabb B.abab C.bbaa D.baba</a:t>
            </a:r>
            <a:endParaRPr lang="zh-CN" altLang="en-US" sz="1200"/>
          </a:p>
        </p:txBody>
      </p:sp>
      <p:sp>
        <p:nvSpPr>
          <p:cNvPr id="7" name="文本框 6"/>
          <p:cNvSpPr txBox="1"/>
          <p:nvPr/>
        </p:nvSpPr>
        <p:spPr>
          <a:xfrm>
            <a:off x="4951095" y="5784850"/>
            <a:ext cx="3686810" cy="1014730"/>
          </a:xfrm>
          <a:prstGeom prst="rect">
            <a:avLst/>
          </a:prstGeom>
          <a:noFill/>
        </p:spPr>
        <p:txBody>
          <a:bodyPr wrap="square" rtlCol="0" anchor="t">
            <a:spAutoFit/>
          </a:bodyPr>
          <a:p>
            <a:r>
              <a:rPr lang="zh-CN" altLang="en-US" sz="1200"/>
              <a:t>以下说法正确的是(</a:t>
            </a:r>
            <a:r>
              <a:rPr lang="zh-CN" altLang="en-US" sz="1200">
                <a:solidFill>
                  <a:srgbClr val="FF0000"/>
                </a:solidFill>
              </a:rPr>
              <a:t>A</a:t>
            </a:r>
            <a:r>
              <a:rPr lang="zh-CN" altLang="en-US" sz="1200"/>
              <a:t>)。</a:t>
            </a:r>
            <a:endParaRPr lang="zh-CN" altLang="en-US" sz="1200"/>
          </a:p>
          <a:p>
            <a:r>
              <a:rPr lang="zh-CN" altLang="en-US" sz="1200"/>
              <a:t>A.语义规则中的属性有两种：综合属性与继承属性</a:t>
            </a:r>
            <a:endParaRPr lang="zh-CN" altLang="en-US" sz="1200"/>
          </a:p>
          <a:p>
            <a:r>
              <a:rPr lang="zh-CN" altLang="en-US" sz="1200"/>
              <a:t>B.终结符只有继承属性，它由词法分析器提供</a:t>
            </a:r>
            <a:endParaRPr lang="zh-CN" altLang="en-US" sz="1200"/>
          </a:p>
          <a:p>
            <a:r>
              <a:rPr lang="zh-CN" altLang="en-US" sz="1200"/>
              <a:t>C.非终结符可以有综合属性，但不能有继承属性</a:t>
            </a:r>
            <a:endParaRPr lang="zh-CN" altLang="en-US" sz="1200"/>
          </a:p>
          <a:p>
            <a:r>
              <a:rPr lang="zh-CN" altLang="en-US" sz="1200"/>
              <a:t>D.属性值在分析过程中可以进行计算，但不能传递</a:t>
            </a:r>
            <a:endParaRPr lang="zh-CN" altLang="en-US" sz="1200"/>
          </a:p>
        </p:txBody>
      </p:sp>
      <p:sp>
        <p:nvSpPr>
          <p:cNvPr id="8" name="文本框 7"/>
          <p:cNvSpPr txBox="1"/>
          <p:nvPr/>
        </p:nvSpPr>
        <p:spPr>
          <a:xfrm>
            <a:off x="2565400" y="6075045"/>
            <a:ext cx="1676400" cy="645160"/>
          </a:xfrm>
          <a:prstGeom prst="rect">
            <a:avLst/>
          </a:prstGeom>
          <a:noFill/>
        </p:spPr>
        <p:txBody>
          <a:bodyPr wrap="square" rtlCol="0" anchor="t">
            <a:spAutoFit/>
          </a:bodyPr>
          <a:p>
            <a:r>
              <a:rPr lang="zh-CN" altLang="en-US" sz="1200"/>
              <a:t>终结符具有(</a:t>
            </a:r>
            <a:r>
              <a:rPr lang="zh-CN" altLang="en-US" sz="1200">
                <a:solidFill>
                  <a:srgbClr val="FF0000"/>
                </a:solidFill>
              </a:rPr>
              <a:t>B</a:t>
            </a:r>
            <a:r>
              <a:rPr lang="zh-CN" altLang="en-US" sz="1200"/>
              <a:t>)属性。</a:t>
            </a:r>
            <a:endParaRPr lang="zh-CN" altLang="en-US" sz="1200"/>
          </a:p>
          <a:p>
            <a:r>
              <a:rPr lang="zh-CN" altLang="en-US" sz="1200"/>
              <a:t>A.继承B. 综合</a:t>
            </a:r>
            <a:endParaRPr lang="zh-CN" altLang="en-US" sz="1200"/>
          </a:p>
          <a:p>
            <a:r>
              <a:rPr lang="zh-CN" altLang="en-US" sz="1200"/>
              <a:t>C.传递D.抽象</a:t>
            </a:r>
            <a:endParaRPr lang="zh-CN" altLang="en-US" sz="1200"/>
          </a:p>
        </p:txBody>
      </p:sp>
    </p:spTree>
    <p:custDataLst>
      <p:tags r:id="rId1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3" name="图片 42"/>
          <p:cNvPicPr>
            <a:picLocks noChangeAspect="1"/>
          </p:cNvPicPr>
          <p:nvPr>
            <p:custDataLst>
              <p:tags r:id="rId1"/>
            </p:custDataLst>
          </p:nvPr>
        </p:nvPicPr>
        <p:blipFill>
          <a:blip r:embed="rId2"/>
          <a:stretch>
            <a:fillRect/>
          </a:stretch>
        </p:blipFill>
        <p:spPr>
          <a:xfrm>
            <a:off x="6649720" y="2014220"/>
            <a:ext cx="3403600" cy="913765"/>
          </a:xfrm>
          <a:prstGeom prst="rect">
            <a:avLst/>
          </a:prstGeom>
        </p:spPr>
      </p:pic>
      <p:sp>
        <p:nvSpPr>
          <p:cNvPr id="32" name="矩形 31"/>
          <p:cNvSpPr/>
          <p:nvPr>
            <p:custDataLst>
              <p:tags r:id="rId3"/>
            </p:custDataLst>
          </p:nvPr>
        </p:nvSpPr>
        <p:spPr>
          <a:xfrm>
            <a:off x="687363" y="225699"/>
            <a:ext cx="332041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5.2. S-</a:t>
            </a:r>
            <a:r>
              <a:rPr lang="zh-CN" altLang="en-US" sz="2000" b="1" dirty="0">
                <a:latin typeface="华文楷体" panose="02010600040101010101" pitchFamily="2" charset="-122"/>
                <a:ea typeface="华文楷体" panose="02010600040101010101" pitchFamily="2" charset="-122"/>
              </a:rPr>
              <a:t>属性定义和</a:t>
            </a:r>
            <a:r>
              <a:rPr lang="en-US" altLang="zh-CN" sz="2000" b="1" dirty="0">
                <a:latin typeface="华文楷体" panose="02010600040101010101" pitchFamily="2" charset="-122"/>
                <a:ea typeface="华文楷体" panose="02010600040101010101" pitchFamily="2" charset="-122"/>
              </a:rPr>
              <a:t>L-</a:t>
            </a:r>
            <a:r>
              <a:rPr lang="zh-CN" altLang="en-US" sz="2000" b="1" dirty="0">
                <a:latin typeface="华文楷体" panose="02010600040101010101" pitchFamily="2" charset="-122"/>
                <a:ea typeface="华文楷体" panose="02010600040101010101" pitchFamily="2" charset="-122"/>
              </a:rPr>
              <a:t>属性定义</a:t>
            </a:r>
            <a:endParaRPr lang="zh-CN" altLang="en-US" sz="2000" b="1" dirty="0">
              <a:latin typeface="华文楷体" panose="02010600040101010101" pitchFamily="2" charset="-122"/>
              <a:ea typeface="华文楷体" panose="02010600040101010101" pitchFamily="2" charset="-122"/>
            </a:endParaRPr>
          </a:p>
        </p:txBody>
      </p:sp>
      <p:sp>
        <p:nvSpPr>
          <p:cNvPr id="3" name="文本框 2"/>
          <p:cNvSpPr txBox="1"/>
          <p:nvPr/>
        </p:nvSpPr>
        <p:spPr>
          <a:xfrm>
            <a:off x="304165" y="623570"/>
            <a:ext cx="8991600" cy="2584450"/>
          </a:xfrm>
          <a:prstGeom prst="rect">
            <a:avLst/>
          </a:prstGeom>
          <a:noFill/>
        </p:spPr>
        <p:txBody>
          <a:bodyPr wrap="square" rtlCol="0" anchor="t">
            <a:spAutoFit/>
          </a:bodyPr>
          <a:p>
            <a:pPr marL="0" lvl="1"/>
            <a:r>
              <a:rPr lang="en-US" altLang="zh-CN"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属性定义</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：仅仅使用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的SDD，又称</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S属性的SDD</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S-SDD</a:t>
            </a:r>
            <a:endParaRPr lang="zh-CN" altLang="en-US"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S-属性定义可以在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自底向上的语法分析</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过程中实现</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L-属性定义</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：它的每个属性要么是一个</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，要么是满足如下条件的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假设存在一个产生式A→X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n</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，其右部符号X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i</a:t>
            </a:r>
            <a:r>
              <a:rPr lang="en-US" altLang="zh-CN" b="1" baseline="-25000">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 </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i </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n)的继承属性仅依赖于下列属性：</a:t>
            </a:r>
            <a:endParaRPr lang="zh-CN" altLang="en-US"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b="1">
                <a:latin typeface="Calibri" panose="020F0502020204030204" charset="0"/>
                <a:ea typeface="华文楷体" panose="02010600040101010101" pitchFamily="2" charset="-122"/>
                <a:cs typeface="华文楷体" panose="02010600040101010101" pitchFamily="2" charset="-122"/>
                <a:sym typeface="+mn-ea"/>
              </a:rPr>
              <a:t>①</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b="1">
                <a:latin typeface="Calibri" panose="020F0502020204030204" charset="0"/>
                <a:ea typeface="华文楷体" panose="02010600040101010101" pitchFamily="2" charset="-122"/>
                <a:cs typeface="华文楷体" panose="02010600040101010101" pitchFamily="2" charset="-122"/>
                <a:sym typeface="+mn-ea"/>
              </a:rPr>
              <a:t>②</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产生式中X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左边</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的符号 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 , 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i-1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的属性</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zh-CN" altLang="en-US" b="1">
                <a:latin typeface="Calibri" panose="020F0502020204030204" charset="0"/>
                <a:ea typeface="华文楷体" panose="02010600040101010101" pitchFamily="2" charset="-122"/>
                <a:cs typeface="华文楷体" panose="02010600040101010101" pitchFamily="2" charset="-122"/>
                <a:sym typeface="+mn-ea"/>
              </a:rPr>
              <a:t>③</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本身的属性，但X</a:t>
            </a:r>
            <a:r>
              <a:rPr lang="zh-CN" altLang="en-US" b="1" baseline="-25000">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的全部属性不能在依赖图中形成环路</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虚属性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：写成过程调用或过程段的语义规则。eg.</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addtype(id</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lexeme, L</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inh)</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5" name="文本框 4"/>
          <p:cNvSpPr txBox="1"/>
          <p:nvPr/>
        </p:nvSpPr>
        <p:spPr>
          <a:xfrm>
            <a:off x="4540885" y="225425"/>
            <a:ext cx="3878580" cy="368300"/>
          </a:xfrm>
          <a:prstGeom prst="rect">
            <a:avLst/>
          </a:prstGeom>
          <a:noFill/>
        </p:spPr>
        <p:txBody>
          <a:bodyPr wrap="square" rtlCol="0" anchor="t">
            <a:spAutoFit/>
          </a:bodyPr>
          <a:p>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每个S-属性定义都是L-属性定义（</a:t>
            </a:r>
            <a:r>
              <a:rPr lang="en-US" altLang="zh-CN"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9" name="矩形 8"/>
          <p:cNvSpPr/>
          <p:nvPr>
            <p:custDataLst>
              <p:tags r:id="rId4"/>
            </p:custDataLst>
          </p:nvPr>
        </p:nvSpPr>
        <p:spPr>
          <a:xfrm>
            <a:off x="687363" y="3492774"/>
            <a:ext cx="304863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5.3.</a:t>
            </a:r>
            <a:r>
              <a:rPr lang="zh-CN" altLang="en-US" sz="2000" b="1" dirty="0">
                <a:latin typeface="华文楷体" panose="02010600040101010101" pitchFamily="2" charset="-122"/>
                <a:ea typeface="华文楷体" panose="02010600040101010101" pitchFamily="2" charset="-122"/>
              </a:rPr>
              <a:t>语法制导翻译方案</a:t>
            </a:r>
            <a:r>
              <a:rPr lang="en-US" altLang="zh-CN" sz="2000" b="1" dirty="0">
                <a:latin typeface="华文楷体" panose="02010600040101010101" pitchFamily="2" charset="-122"/>
                <a:ea typeface="华文楷体" panose="02010600040101010101" pitchFamily="2" charset="-122"/>
              </a:rPr>
              <a:t>SDT</a:t>
            </a:r>
            <a:endParaRPr lang="en-US" altLang="zh-CN" sz="2000" b="1" dirty="0">
              <a:latin typeface="华文楷体" panose="02010600040101010101" pitchFamily="2" charset="-122"/>
              <a:ea typeface="华文楷体" panose="02010600040101010101" pitchFamily="2" charset="-122"/>
            </a:endParaRPr>
          </a:p>
        </p:txBody>
      </p:sp>
      <p:sp>
        <p:nvSpPr>
          <p:cNvPr id="13" name="文本框 12"/>
          <p:cNvSpPr txBox="1"/>
          <p:nvPr>
            <p:custDataLst>
              <p:tags r:id="rId5"/>
            </p:custDataLst>
          </p:nvPr>
        </p:nvSpPr>
        <p:spPr>
          <a:xfrm>
            <a:off x="215265" y="3789680"/>
            <a:ext cx="8432800" cy="2909570"/>
          </a:xfrm>
          <a:prstGeom prst="rect">
            <a:avLst/>
          </a:prstGeom>
          <a:noFill/>
        </p:spPr>
        <p:txBody>
          <a:bodyPr wrap="square" rtlCol="0" anchor="t">
            <a:noAutofit/>
          </a:bodyPr>
          <a:p>
            <a:pPr marL="0" lvl="1"/>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语法制导翻译方案</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(SDT )是在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产生式右部</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中嵌入了</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程序片段</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(称为语义动作)的CFG</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SDT可以看作是SDD的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具体实施方案</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5.3.1将</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S-SDD转换为SDT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:将每个语义动作都放在产生式的最后</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如果一个S-SDD的基本文法可以使用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LR分析技术</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，那么它的SDT可以在LR语法分析过程中实现(当归约发生时执行相应的语义动作)</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defTabSz="914400" fontAlgn="auto">
              <a:lnSpc>
                <a:spcPct val="100000"/>
              </a:lnSpc>
              <a:spcBef>
                <a:spcPts val="0"/>
              </a:spcBef>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为每个栈记录增加</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属性值字段</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，存放文法符号的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综合属性值</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algn="l" defTabSz="914400" fontAlgn="auto">
              <a:lnSpc>
                <a:spcPct val="100000"/>
              </a:lnSpc>
              <a:spcBef>
                <a:spcPts val="0"/>
              </a:spcBef>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在每次</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归约</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时</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调用</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计算综合属性值的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语义子程序</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algn="l" fontAlgn="auto">
              <a:lnSpc>
                <a:spcPct val="100000"/>
              </a:lnSpc>
              <a:spcBef>
                <a:spcPts val="0"/>
              </a:spcBef>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若支持多个属性</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algn="l" fontAlgn="auto">
              <a:lnSpc>
                <a:spcPct val="100000"/>
              </a:lnSpc>
              <a:spcBef>
                <a:spcPts val="0"/>
              </a:spcBef>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方法1：使栈记录变得足够大</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algn="l" fontAlgn="auto">
              <a:lnSpc>
                <a:spcPct val="100000"/>
              </a:lnSpc>
              <a:spcBef>
                <a:spcPts val="0"/>
              </a:spcBef>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方法2：在栈记录中存放指针</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14" name="图片 13"/>
          <p:cNvPicPr>
            <a:picLocks noChangeAspect="1"/>
          </p:cNvPicPr>
          <p:nvPr>
            <p:custDataLst>
              <p:tags r:id="rId6"/>
            </p:custDataLst>
          </p:nvPr>
        </p:nvPicPr>
        <p:blipFill>
          <a:blip r:embed="rId7"/>
          <a:stretch>
            <a:fillRect/>
          </a:stretch>
        </p:blipFill>
        <p:spPr>
          <a:xfrm>
            <a:off x="6327775" y="4991100"/>
            <a:ext cx="3910965" cy="825500"/>
          </a:xfrm>
          <a:prstGeom prst="rect">
            <a:avLst/>
          </a:prstGeom>
        </p:spPr>
      </p:pic>
      <p:pic>
        <p:nvPicPr>
          <p:cNvPr id="16" name="图片 15"/>
          <p:cNvPicPr>
            <a:picLocks noChangeAspect="1"/>
          </p:cNvPicPr>
          <p:nvPr>
            <p:custDataLst>
              <p:tags r:id="rId8"/>
            </p:custDataLst>
          </p:nvPr>
        </p:nvPicPr>
        <p:blipFill>
          <a:blip r:embed="rId9"/>
          <a:stretch>
            <a:fillRect/>
          </a:stretch>
        </p:blipFill>
        <p:spPr>
          <a:xfrm>
            <a:off x="3931285" y="5855335"/>
            <a:ext cx="2870200" cy="311150"/>
          </a:xfrm>
          <a:prstGeom prst="rect">
            <a:avLst/>
          </a:prstGeom>
        </p:spPr>
      </p:pic>
      <p:pic>
        <p:nvPicPr>
          <p:cNvPr id="25" name="图片 24"/>
          <p:cNvPicPr>
            <a:picLocks noChangeAspect="1"/>
          </p:cNvPicPr>
          <p:nvPr>
            <p:custDataLst>
              <p:tags r:id="rId10"/>
            </p:custDataLst>
          </p:nvPr>
        </p:nvPicPr>
        <p:blipFill>
          <a:blip r:embed="rId11"/>
          <a:stretch>
            <a:fillRect/>
          </a:stretch>
        </p:blipFill>
        <p:spPr>
          <a:xfrm>
            <a:off x="10289540" y="4990465"/>
            <a:ext cx="1792605" cy="826135"/>
          </a:xfrm>
          <a:prstGeom prst="rect">
            <a:avLst/>
          </a:prstGeom>
        </p:spPr>
      </p:pic>
      <p:pic>
        <p:nvPicPr>
          <p:cNvPr id="31" name="图片 30"/>
          <p:cNvPicPr>
            <a:picLocks noChangeAspect="1"/>
          </p:cNvPicPr>
          <p:nvPr>
            <p:custDataLst>
              <p:tags r:id="rId12"/>
            </p:custDataLst>
          </p:nvPr>
        </p:nvPicPr>
        <p:blipFill>
          <a:blip r:embed="rId13"/>
          <a:stretch>
            <a:fillRect/>
          </a:stretch>
        </p:blipFill>
        <p:spPr>
          <a:xfrm>
            <a:off x="6898640" y="5816600"/>
            <a:ext cx="5118735" cy="882650"/>
          </a:xfrm>
          <a:prstGeom prst="rect">
            <a:avLst/>
          </a:prstGeom>
        </p:spPr>
      </p:pic>
      <p:pic>
        <p:nvPicPr>
          <p:cNvPr id="38" name="图片 37"/>
          <p:cNvPicPr>
            <a:picLocks noChangeAspect="1"/>
          </p:cNvPicPr>
          <p:nvPr>
            <p:custDataLst>
              <p:tags r:id="rId14"/>
            </p:custDataLst>
          </p:nvPr>
        </p:nvPicPr>
        <p:blipFill>
          <a:blip r:embed="rId15"/>
          <a:stretch>
            <a:fillRect/>
          </a:stretch>
        </p:blipFill>
        <p:spPr>
          <a:xfrm>
            <a:off x="9691370" y="4349115"/>
            <a:ext cx="361950" cy="603250"/>
          </a:xfrm>
          <a:prstGeom prst="rect">
            <a:avLst/>
          </a:prstGeom>
        </p:spPr>
      </p:pic>
      <p:pic>
        <p:nvPicPr>
          <p:cNvPr id="39" name="图片 38"/>
          <p:cNvPicPr>
            <a:picLocks noChangeAspect="1"/>
          </p:cNvPicPr>
          <p:nvPr>
            <p:custDataLst>
              <p:tags r:id="rId16"/>
            </p:custDataLst>
          </p:nvPr>
        </p:nvPicPr>
        <p:blipFill>
          <a:blip r:embed="rId15"/>
          <a:stretch>
            <a:fillRect/>
          </a:stretch>
        </p:blipFill>
        <p:spPr>
          <a:xfrm>
            <a:off x="11655425" y="4349115"/>
            <a:ext cx="361950" cy="603250"/>
          </a:xfrm>
          <a:prstGeom prst="rect">
            <a:avLst/>
          </a:prstGeom>
        </p:spPr>
      </p:pic>
      <p:sp>
        <p:nvSpPr>
          <p:cNvPr id="40" name="文本框 39"/>
          <p:cNvSpPr txBox="1"/>
          <p:nvPr/>
        </p:nvSpPr>
        <p:spPr>
          <a:xfrm>
            <a:off x="3931285" y="6205220"/>
            <a:ext cx="2966720" cy="645160"/>
          </a:xfrm>
          <a:prstGeom prst="rect">
            <a:avLst/>
          </a:prstGeom>
          <a:noFill/>
        </p:spPr>
        <p:txBody>
          <a:bodyPr wrap="square" rtlCol="0" anchor="t">
            <a:spAutoFit/>
          </a:bodyPr>
          <a:p>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将语义动作中的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抽象定义式</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改写成</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具体可执行</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栈操作</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2" name="文本框 1"/>
          <p:cNvSpPr txBox="1"/>
          <p:nvPr/>
        </p:nvSpPr>
        <p:spPr>
          <a:xfrm>
            <a:off x="9295765" y="114300"/>
            <a:ext cx="2840990" cy="1938020"/>
          </a:xfrm>
          <a:prstGeom prst="rect">
            <a:avLst/>
          </a:prstGeom>
          <a:noFill/>
        </p:spPr>
        <p:txBody>
          <a:bodyPr wrap="square" rtlCol="0" anchor="t">
            <a:spAutoFit/>
          </a:bodyPr>
          <a:p>
            <a:r>
              <a:rPr lang="zh-CN" altLang="en-US" sz="1200"/>
              <a:t>关于将L-SDD转换为SDT的规则，以下选项中，正确的是(</a:t>
            </a:r>
            <a:r>
              <a:rPr lang="zh-CN" altLang="en-US" sz="1200">
                <a:solidFill>
                  <a:srgbClr val="FF0000"/>
                </a:solidFill>
              </a:rPr>
              <a:t>C</a:t>
            </a:r>
            <a:r>
              <a:rPr lang="zh-CN" altLang="en-US" sz="1200"/>
              <a:t>)。</a:t>
            </a:r>
            <a:endParaRPr lang="zh-CN" altLang="en-US" sz="1200"/>
          </a:p>
          <a:p>
            <a:r>
              <a:rPr lang="zh-CN" altLang="en-US" sz="1200"/>
              <a:t>A.将计算某个非终结符号A的继承属性的动作放在产生式的最后</a:t>
            </a:r>
            <a:endParaRPr lang="zh-CN" altLang="en-US" sz="1200"/>
          </a:p>
          <a:p>
            <a:r>
              <a:rPr lang="zh-CN" altLang="en-US" sz="1200"/>
              <a:t>B.将计算一个产生式左部符号的继承属性的动作放置在产生式的最后</a:t>
            </a:r>
            <a:endParaRPr lang="zh-CN" altLang="en-US" sz="1200"/>
          </a:p>
          <a:p>
            <a:r>
              <a:rPr lang="zh-CN" altLang="en-US" sz="1200"/>
              <a:t>C.将计算某个非终结符号A的继承属性的动作插入到产生式右部中紧靠在A的本次出现之前的位置上 </a:t>
            </a:r>
            <a:endParaRPr lang="zh-CN" altLang="en-US" sz="1200"/>
          </a:p>
          <a:p>
            <a:r>
              <a:rPr lang="zh-CN" altLang="en-US" sz="1200"/>
              <a:t>D.将每个语义动作都放在产生式的最后</a:t>
            </a:r>
            <a:endParaRPr lang="zh-CN" altLang="en-US" sz="1200"/>
          </a:p>
        </p:txBody>
      </p:sp>
      <p:sp>
        <p:nvSpPr>
          <p:cNvPr id="4" name="文本框 3"/>
          <p:cNvSpPr txBox="1"/>
          <p:nvPr/>
        </p:nvSpPr>
        <p:spPr>
          <a:xfrm>
            <a:off x="8791575" y="2927985"/>
            <a:ext cx="3132455" cy="1568450"/>
          </a:xfrm>
          <a:prstGeom prst="rect">
            <a:avLst/>
          </a:prstGeom>
          <a:noFill/>
        </p:spPr>
        <p:txBody>
          <a:bodyPr wrap="square" rtlCol="0" anchor="t">
            <a:spAutoFit/>
          </a:bodyPr>
          <a:p>
            <a:r>
              <a:rPr lang="zh-CN" altLang="en-US" sz="1200"/>
              <a:t>以下说法不正确的是(</a:t>
            </a:r>
            <a:r>
              <a:rPr lang="zh-CN" altLang="en-US" sz="1200">
                <a:solidFill>
                  <a:srgbClr val="FF0000"/>
                </a:solidFill>
              </a:rPr>
              <a:t>C</a:t>
            </a:r>
            <a:r>
              <a:rPr lang="zh-CN" altLang="en-US" sz="1200"/>
              <a:t>)。</a:t>
            </a:r>
            <a:endParaRPr lang="zh-CN" altLang="en-US" sz="1200"/>
          </a:p>
          <a:p>
            <a:r>
              <a:rPr lang="zh-CN" altLang="en-US" sz="1200"/>
              <a:t>A.使用语法制导翻译方案的编译程序能同时进行语法分析和语义分析</a:t>
            </a:r>
            <a:endParaRPr lang="zh-CN" altLang="en-US" sz="1200"/>
          </a:p>
          <a:p>
            <a:r>
              <a:rPr lang="zh-CN" altLang="en-US" sz="1200"/>
              <a:t>B.语法制导翻译方案( SDT )是在产生式右部中嵌入了程序片段( 称为语义动作)的CFG</a:t>
            </a:r>
            <a:endParaRPr lang="zh-CN" altLang="en-US" sz="1200"/>
          </a:p>
          <a:p>
            <a:r>
              <a:rPr lang="zh-CN" altLang="en-US" sz="1200"/>
              <a:t>C.SDD可以看作是SDT的具体实施方案</a:t>
            </a:r>
            <a:endParaRPr lang="zh-CN" altLang="en-US" sz="1200"/>
          </a:p>
          <a:p>
            <a:r>
              <a:rPr lang="zh-CN" altLang="en-US" sz="1200"/>
              <a:t>D.将一个S-SDD转换为SDT的方法是：将每个语义动作都放在产生式的最后</a:t>
            </a:r>
            <a:endParaRPr lang="zh-CN" altLang="en-US" sz="1200"/>
          </a:p>
        </p:txBody>
      </p:sp>
    </p:spTree>
    <p:custDataLst>
      <p:tags r:id="rId17"/>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304863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5.3.</a:t>
            </a:r>
            <a:r>
              <a:rPr lang="zh-CN" altLang="en-US" sz="2000" b="1" dirty="0">
                <a:latin typeface="华文楷体" panose="02010600040101010101" pitchFamily="2" charset="-122"/>
                <a:ea typeface="华文楷体" panose="02010600040101010101" pitchFamily="2" charset="-122"/>
                <a:sym typeface="+mn-ea"/>
              </a:rPr>
              <a:t>语法制导翻译方案</a:t>
            </a:r>
            <a:r>
              <a:rPr lang="en-US" altLang="zh-CN" sz="2000" b="1" dirty="0">
                <a:latin typeface="华文楷体" panose="02010600040101010101" pitchFamily="2" charset="-122"/>
                <a:ea typeface="华文楷体" panose="02010600040101010101" pitchFamily="2" charset="-122"/>
                <a:sym typeface="+mn-ea"/>
              </a:rPr>
              <a:t>SDT</a:t>
            </a:r>
            <a:endParaRPr lang="zh-CN" altLang="en-US" sz="2000" b="1" dirty="0">
              <a:latin typeface="华文楷体" panose="02010600040101010101" pitchFamily="2" charset="-122"/>
              <a:ea typeface="华文楷体" panose="02010600040101010101" pitchFamily="2" charset="-122"/>
            </a:endParaRPr>
          </a:p>
        </p:txBody>
      </p:sp>
      <p:sp>
        <p:nvSpPr>
          <p:cNvPr id="13" name="文本框 12"/>
          <p:cNvSpPr txBox="1"/>
          <p:nvPr>
            <p:custDataLst>
              <p:tags r:id="rId2"/>
            </p:custDataLst>
          </p:nvPr>
        </p:nvSpPr>
        <p:spPr>
          <a:xfrm>
            <a:off x="469265" y="624205"/>
            <a:ext cx="10947400" cy="1751330"/>
          </a:xfrm>
          <a:prstGeom prst="rect">
            <a:avLst/>
          </a:prstGeom>
          <a:noFill/>
        </p:spPr>
        <p:txBody>
          <a:bodyPr wrap="square" rtlCol="0" anchor="t">
            <a:noAutofit/>
          </a:bodyPr>
          <a:p>
            <a:pPr marL="0" indent="0" fontAlgn="auto">
              <a:lnSpc>
                <a:spcPct val="100000"/>
              </a:lnSpc>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5.3.2</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将L-SDD转换为SDT</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spcBef>
                <a:spcPct val="20000"/>
              </a:spcBef>
              <a:buSzPct val="100000"/>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将L-SDD转换为SDT的规则</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spcBef>
                <a:spcPts val="0"/>
              </a:spcBef>
              <a:buSzPct val="100000"/>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将计算一个产生式左部符号的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的动作放置在这个产生式右部的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最右端</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spcBef>
                <a:spcPts val="0"/>
              </a:spcBef>
              <a:buSzPct val="100000"/>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将计算某个非终结符号A的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的动作插入到产生式右部中</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紧靠在A的本次出现之前</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的位置上</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spcBef>
                <a:spcPts val="0"/>
              </a:spcBef>
              <a:buSzPct val="100000"/>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如果一个L-SDD的基本文法可以使用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LL分析技术</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，那么它的SDT可以在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LL或LR语法分析过程中</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实现</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spcBef>
                <a:spcPts val="0"/>
              </a:spcBef>
              <a:buSzPct val="100000"/>
              <a:buNone/>
            </a:pPr>
            <a:r>
              <a:rPr lang="zh-CN" altLang="en-US" b="1">
                <a:latin typeface="Calibri" panose="020F0502020204030204" charset="0"/>
                <a:ea typeface="华文楷体" panose="02010600040101010101" pitchFamily="2" charset="-122"/>
                <a:cs typeface="华文楷体" panose="02010600040101010101" pitchFamily="2" charset="-122"/>
                <a:sym typeface="+mn-ea"/>
              </a:rPr>
              <a:t>①</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②</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递归</a:t>
            </a:r>
            <a:r>
              <a:rPr lang="en-US" altLang="zh-CN"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非递归</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的预测分析</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过程中进行语义翻译</a:t>
            </a:r>
            <a:r>
              <a:rPr lang="zh-CN" altLang="en-US" b="1">
                <a:latin typeface="Calibri" panose="020F0502020204030204" charset="0"/>
                <a:ea typeface="华文楷体" panose="02010600040101010101" pitchFamily="2" charset="-122"/>
                <a:cs typeface="华文楷体" panose="02010600040101010101" pitchFamily="2" charset="-122"/>
                <a:sym typeface="+mn-ea"/>
              </a:rPr>
              <a:t>③</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LR分析</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过程中进行语义翻译</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4" name="图片 3"/>
          <p:cNvPicPr>
            <a:picLocks noChangeAspect="1"/>
          </p:cNvPicPr>
          <p:nvPr>
            <p:custDataLst>
              <p:tags r:id="rId3"/>
            </p:custDataLst>
          </p:nvPr>
        </p:nvPicPr>
        <p:blipFill>
          <a:blip r:embed="rId4"/>
          <a:stretch>
            <a:fillRect/>
          </a:stretch>
        </p:blipFill>
        <p:spPr>
          <a:xfrm>
            <a:off x="3853815" y="225425"/>
            <a:ext cx="4037330" cy="977900"/>
          </a:xfrm>
          <a:prstGeom prst="rect">
            <a:avLst/>
          </a:prstGeom>
        </p:spPr>
      </p:pic>
      <p:sp>
        <p:nvSpPr>
          <p:cNvPr id="5" name="矩形 4"/>
          <p:cNvSpPr/>
          <p:nvPr>
            <p:custDataLst>
              <p:tags r:id="rId5"/>
            </p:custDataLst>
          </p:nvPr>
        </p:nvSpPr>
        <p:spPr>
          <a:xfrm>
            <a:off x="687363" y="2443754"/>
            <a:ext cx="356298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5.4.</a:t>
            </a:r>
            <a:r>
              <a:rPr lang="zh-CN" altLang="en-US" sz="2000" b="1" dirty="0">
                <a:latin typeface="华文楷体" panose="02010600040101010101" pitchFamily="2" charset="-122"/>
                <a:ea typeface="华文楷体" panose="02010600040101010101" pitchFamily="2" charset="-122"/>
                <a:sym typeface="+mn-ea"/>
              </a:rPr>
              <a:t>L-属性定义的自顶向下翻译</a:t>
            </a:r>
            <a:endParaRPr lang="zh-CN" altLang="en-US" sz="2000" b="1" dirty="0">
              <a:latin typeface="华文楷体" panose="02010600040101010101" pitchFamily="2" charset="-122"/>
              <a:ea typeface="华文楷体" panose="02010600040101010101" pitchFamily="2" charset="-122"/>
            </a:endParaRPr>
          </a:p>
        </p:txBody>
      </p:sp>
      <p:sp>
        <p:nvSpPr>
          <p:cNvPr id="6" name="文本框 5"/>
          <p:cNvSpPr txBox="1"/>
          <p:nvPr>
            <p:custDataLst>
              <p:tags r:id="rId6"/>
            </p:custDataLst>
          </p:nvPr>
        </p:nvSpPr>
        <p:spPr>
          <a:xfrm>
            <a:off x="596265" y="2842260"/>
            <a:ext cx="4377690" cy="330835"/>
          </a:xfrm>
          <a:prstGeom prst="rect">
            <a:avLst/>
          </a:prstGeom>
          <a:noFill/>
        </p:spPr>
        <p:txBody>
          <a:bodyPr wrap="square" rtlCol="0" anchor="t">
            <a:noAutofit/>
          </a:bodyPr>
          <a:p>
            <a:pPr marL="0" lvl="1" indent="0" fontAlgn="auto">
              <a:lnSpc>
                <a:spcPct val="100000"/>
              </a:lnSpc>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5.4.1.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在非递归的预测分析过程中进行翻译</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21" name="矩形 20"/>
          <p:cNvSpPr/>
          <p:nvPr>
            <p:custDataLst>
              <p:tags r:id="rId7"/>
            </p:custDataLst>
          </p:nvPr>
        </p:nvSpPr>
        <p:spPr>
          <a:xfrm>
            <a:off x="7874635" y="2624455"/>
            <a:ext cx="4427855" cy="1599565"/>
          </a:xfrm>
          <a:prstGeom prst="rect">
            <a:avLst/>
          </a:prstGeom>
        </p:spPr>
        <p:txBody>
          <a:bodyPr wrap="square">
            <a:spAutoFit/>
          </a:bodyPr>
          <a:p>
            <a:r>
              <a:rPr lang="zh-CN" altLang="en-US" sz="1400" b="1">
                <a:latin typeface="华文楷体" panose="02010600040101010101" pitchFamily="2" charset="-122"/>
                <a:ea typeface="华文楷体" panose="02010600040101010101" pitchFamily="2" charset="-122"/>
                <a:cs typeface="华文楷体" panose="02010600040101010101" pitchFamily="2" charset="-122"/>
              </a:rPr>
              <a:t>（1）增加</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属性值</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（value）字段（</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下方那一行</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1400" b="1">
              <a:latin typeface="华文楷体" panose="02010600040101010101" pitchFamily="2" charset="-122"/>
              <a:ea typeface="华文楷体" panose="02010600040101010101" pitchFamily="2" charset="-122"/>
              <a:cs typeface="华文楷体" panose="02010600040101010101" pitchFamily="2" charset="-122"/>
            </a:endParaRPr>
          </a:p>
          <a:p>
            <a:r>
              <a:rPr lang="zh-CN" altLang="en-US" sz="1400" b="1">
                <a:latin typeface="华文楷体" panose="02010600040101010101" pitchFamily="2" charset="-122"/>
                <a:ea typeface="华文楷体" panose="02010600040101010101" pitchFamily="2" charset="-122"/>
                <a:cs typeface="华文楷体" panose="02010600040101010101" pitchFamily="2" charset="-122"/>
              </a:rPr>
              <a:t>（2）对于</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非终结符A</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，将</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继承属性</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和</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综合属性</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存放在不同的记录中（如</a:t>
            </a:r>
            <a:r>
              <a:rPr lang="en-US" altLang="zh-CN" sz="1400" b="1">
                <a:latin typeface="华文楷体" panose="02010600040101010101" pitchFamily="2" charset="-122"/>
                <a:ea typeface="华文楷体" panose="02010600040101010101" pitchFamily="2" charset="-122"/>
                <a:cs typeface="华文楷体" panose="02010600040101010101" pitchFamily="2" charset="-122"/>
              </a:rPr>
              <a:t>T’</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和</a:t>
            </a:r>
            <a:r>
              <a:rPr lang="en-US" altLang="zh-CN" sz="1400" b="1">
                <a:latin typeface="华文楷体" panose="02010600040101010101" pitchFamily="2" charset="-122"/>
                <a:ea typeface="华文楷体" panose="02010600040101010101" pitchFamily="2" charset="-122"/>
                <a:cs typeface="华文楷体" panose="02010600040101010101" pitchFamily="2" charset="-122"/>
              </a:rPr>
              <a:t>T’syn</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1400" b="1">
              <a:latin typeface="华文楷体" panose="02010600040101010101" pitchFamily="2" charset="-122"/>
              <a:ea typeface="华文楷体" panose="02010600040101010101" pitchFamily="2" charset="-122"/>
              <a:cs typeface="华文楷体" panose="02010600040101010101" pitchFamily="2" charset="-122"/>
            </a:endParaRPr>
          </a:p>
          <a:p>
            <a:r>
              <a:rPr lang="zh-CN" altLang="en-US" sz="1400" b="1">
                <a:latin typeface="华文楷体" panose="02010600040101010101" pitchFamily="2" charset="-122"/>
                <a:ea typeface="华文楷体" panose="02010600040101010101" pitchFamily="2" charset="-122"/>
                <a:cs typeface="华文楷体" panose="02010600040101010101" pitchFamily="2" charset="-122"/>
              </a:rPr>
              <a:t>（3）</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终结符</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的</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综合属性</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存放在其记录的属性值字段</a:t>
            </a:r>
            <a:endParaRPr lang="zh-CN" altLang="en-US" sz="1400" b="1">
              <a:latin typeface="华文楷体" panose="02010600040101010101" pitchFamily="2" charset="-122"/>
              <a:ea typeface="华文楷体" panose="02010600040101010101" pitchFamily="2" charset="-122"/>
              <a:cs typeface="华文楷体" panose="02010600040101010101" pitchFamily="2" charset="-122"/>
            </a:endParaRPr>
          </a:p>
          <a:p>
            <a:r>
              <a:rPr lang="zh-CN" altLang="en-US" sz="1400" b="1">
                <a:latin typeface="华文楷体" panose="02010600040101010101" pitchFamily="2" charset="-122"/>
                <a:ea typeface="华文楷体" panose="02010600040101010101" pitchFamily="2" charset="-122"/>
                <a:cs typeface="华文楷体" panose="02010600040101010101" pitchFamily="2" charset="-122"/>
              </a:rPr>
              <a:t>（4）增加</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动作记录</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用来存放指向</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语义动作代码</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的指针</a:t>
            </a:r>
            <a:endParaRPr lang="zh-CN" altLang="en-US" sz="1400" b="1">
              <a:latin typeface="华文楷体" panose="02010600040101010101" pitchFamily="2" charset="-122"/>
              <a:ea typeface="华文楷体" panose="02010600040101010101" pitchFamily="2" charset="-122"/>
              <a:cs typeface="华文楷体" panose="02010600040101010101" pitchFamily="2" charset="-122"/>
            </a:endParaRPr>
          </a:p>
          <a:p>
            <a:r>
              <a:rPr lang="zh-CN" altLang="en-US" sz="1400" b="1">
                <a:latin typeface="华文楷体" panose="02010600040101010101" pitchFamily="2" charset="-122"/>
                <a:ea typeface="华文楷体" panose="02010600040101010101" pitchFamily="2" charset="-122"/>
                <a:cs typeface="华文楷体" panose="02010600040101010101" pitchFamily="2" charset="-122"/>
              </a:rPr>
              <a:t>（5）不光是动作记录，其实分析栈中的</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每一个记录</a:t>
            </a:r>
            <a:r>
              <a:rPr lang="zh-CN" altLang="en-US" sz="1400" b="1">
                <a:latin typeface="华文楷体" panose="02010600040101010101" pitchFamily="2" charset="-122"/>
                <a:ea typeface="华文楷体" panose="02010600040101010101" pitchFamily="2" charset="-122"/>
                <a:cs typeface="华文楷体" panose="02010600040101010101" pitchFamily="2" charset="-122"/>
              </a:rPr>
              <a:t>都对应着</a:t>
            </a:r>
            <a:r>
              <a:rPr lang="zh-CN" altLang="en-US" sz="1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一段执行代码</a:t>
            </a:r>
            <a:r>
              <a:rPr lang="en-US" altLang="zh-CN"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如下方产生式（</a:t>
            </a:r>
            <a:r>
              <a:rPr lang="en-US" altLang="zh-CN"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）对应的表</a:t>
            </a:r>
            <a:r>
              <a:rPr lang="en-US" altLang="zh-CN"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8" name="图片 7"/>
          <p:cNvPicPr>
            <a:picLocks noChangeAspect="1"/>
          </p:cNvPicPr>
          <p:nvPr>
            <p:custDataLst>
              <p:tags r:id="rId8"/>
            </p:custDataLst>
          </p:nvPr>
        </p:nvPicPr>
        <p:blipFill>
          <a:blip r:embed="rId9"/>
          <a:stretch>
            <a:fillRect/>
          </a:stretch>
        </p:blipFill>
        <p:spPr>
          <a:xfrm>
            <a:off x="1025525" y="3244850"/>
            <a:ext cx="546100" cy="844550"/>
          </a:xfrm>
          <a:prstGeom prst="rect">
            <a:avLst/>
          </a:prstGeom>
        </p:spPr>
      </p:pic>
      <p:pic>
        <p:nvPicPr>
          <p:cNvPr id="11" name="图片 10"/>
          <p:cNvPicPr>
            <a:picLocks noChangeAspect="1"/>
          </p:cNvPicPr>
          <p:nvPr>
            <p:custDataLst>
              <p:tags r:id="rId10"/>
            </p:custDataLst>
          </p:nvPr>
        </p:nvPicPr>
        <p:blipFill>
          <a:blip r:embed="rId11"/>
          <a:stretch>
            <a:fillRect/>
          </a:stretch>
        </p:blipFill>
        <p:spPr>
          <a:xfrm>
            <a:off x="4826000" y="2717165"/>
            <a:ext cx="3138805" cy="1402715"/>
          </a:xfrm>
          <a:prstGeom prst="rect">
            <a:avLst/>
          </a:prstGeom>
        </p:spPr>
      </p:pic>
      <p:sp>
        <p:nvSpPr>
          <p:cNvPr id="12" name="文本框 11"/>
          <p:cNvSpPr txBox="1"/>
          <p:nvPr/>
        </p:nvSpPr>
        <p:spPr>
          <a:xfrm>
            <a:off x="236855" y="3244850"/>
            <a:ext cx="687070" cy="368300"/>
          </a:xfrm>
          <a:prstGeom prst="rect">
            <a:avLst/>
          </a:prstGeom>
          <a:noFill/>
        </p:spPr>
        <p:txBody>
          <a:bodyPr wrap="square" rtlCol="0" anchor="t">
            <a:spAutoFit/>
          </a:bodyPr>
          <a:p>
            <a:pPr marL="0" lvl="1" indent="0" fontAlgn="auto">
              <a:lnSpc>
                <a:spcPct val="100000"/>
              </a:lnSpc>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原先</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4" name="文本框 13"/>
          <p:cNvSpPr txBox="1"/>
          <p:nvPr/>
        </p:nvSpPr>
        <p:spPr>
          <a:xfrm>
            <a:off x="1913255" y="3173095"/>
            <a:ext cx="2912745" cy="368300"/>
          </a:xfrm>
          <a:prstGeom prst="rect">
            <a:avLst/>
          </a:prstGeom>
          <a:noFill/>
        </p:spPr>
        <p:txBody>
          <a:bodyPr wrap="square" rtlCol="0" anchor="t">
            <a:spAutoFit/>
          </a:bodyPr>
          <a:p>
            <a:pPr marL="0" lvl="1" indent="0" fontAlgn="auto">
              <a:lnSpc>
                <a:spcPct val="100000"/>
              </a:lnSpc>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现在：扩展语法分析栈</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5" name="文本框 14"/>
          <p:cNvSpPr txBox="1"/>
          <p:nvPr/>
        </p:nvSpPr>
        <p:spPr>
          <a:xfrm>
            <a:off x="67310" y="4491990"/>
            <a:ext cx="1710055" cy="1440180"/>
          </a:xfrm>
          <a:prstGeom prst="rect">
            <a:avLst/>
          </a:prstGeom>
          <a:noFill/>
        </p:spPr>
        <p:txBody>
          <a:bodyPr wrap="square" rtlCol="0" anchor="t">
            <a:noAutofit/>
          </a:bodyPr>
          <a:p>
            <a:pPr indent="0" fontAlgn="auto">
              <a:lnSpc>
                <a:spcPct val="100000"/>
              </a:lnSpc>
              <a:spcBef>
                <a:spcPts val="0"/>
              </a:spcBef>
              <a:buSzPct val="100000"/>
              <a:buNone/>
            </a:pPr>
            <a:r>
              <a:rPr lang="zh-CN" altLang="en-US" b="1">
                <a:latin typeface="Calibri" panose="020F0502020204030204" charset="0"/>
                <a:ea typeface="华文楷体" panose="02010600040101010101" pitchFamily="2" charset="-122"/>
                <a:cs typeface="华文楷体" panose="02010600040101010101" pitchFamily="2" charset="-122"/>
                <a:sym typeface="+mn-ea"/>
              </a:rPr>
              <a:t>①</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综合记录</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出栈</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时，要将</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综合属性值</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复制给后面特定的语义动作</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endParaRPr>
          </a:p>
          <a:p>
            <a:pPr indent="0" fontAlgn="auto">
              <a:lnSpc>
                <a:spcPct val="100000"/>
              </a:lnSpc>
              <a:spcBef>
                <a:spcPts val="0"/>
              </a:spcBef>
              <a:buSzPct val="100000"/>
              <a:buNone/>
            </a:pP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18" name="图片 17"/>
          <p:cNvPicPr>
            <a:picLocks noChangeAspect="1"/>
          </p:cNvPicPr>
          <p:nvPr>
            <p:custDataLst>
              <p:tags r:id="rId12"/>
            </p:custDataLst>
          </p:nvPr>
        </p:nvPicPr>
        <p:blipFill>
          <a:blip r:embed="rId13"/>
          <a:stretch>
            <a:fillRect/>
          </a:stretch>
        </p:blipFill>
        <p:spPr>
          <a:xfrm>
            <a:off x="7294245" y="4469765"/>
            <a:ext cx="4806315" cy="2089785"/>
          </a:xfrm>
          <a:prstGeom prst="rect">
            <a:avLst/>
          </a:prstGeom>
        </p:spPr>
      </p:pic>
      <p:pic>
        <p:nvPicPr>
          <p:cNvPr id="19" name="图片 18"/>
          <p:cNvPicPr>
            <a:picLocks noChangeAspect="1"/>
          </p:cNvPicPr>
          <p:nvPr>
            <p:custDataLst>
              <p:tags r:id="rId14"/>
            </p:custDataLst>
          </p:nvPr>
        </p:nvPicPr>
        <p:blipFill>
          <a:blip r:embed="rId15"/>
          <a:stretch>
            <a:fillRect/>
          </a:stretch>
        </p:blipFill>
        <p:spPr>
          <a:xfrm>
            <a:off x="3525520" y="3541395"/>
            <a:ext cx="1190625" cy="656590"/>
          </a:xfrm>
          <a:prstGeom prst="rect">
            <a:avLst/>
          </a:prstGeom>
        </p:spPr>
      </p:pic>
      <p:pic>
        <p:nvPicPr>
          <p:cNvPr id="20" name="图片 19"/>
          <p:cNvPicPr>
            <a:picLocks noChangeAspect="1"/>
          </p:cNvPicPr>
          <p:nvPr>
            <p:custDataLst>
              <p:tags r:id="rId16"/>
            </p:custDataLst>
          </p:nvPr>
        </p:nvPicPr>
        <p:blipFill>
          <a:blip r:embed="rId17"/>
          <a:stretch>
            <a:fillRect/>
          </a:stretch>
        </p:blipFill>
        <p:spPr>
          <a:xfrm>
            <a:off x="1639570" y="4223385"/>
            <a:ext cx="3186430" cy="770255"/>
          </a:xfrm>
          <a:prstGeom prst="rect">
            <a:avLst/>
          </a:prstGeom>
        </p:spPr>
      </p:pic>
      <p:pic>
        <p:nvPicPr>
          <p:cNvPr id="23" name="图片 22"/>
          <p:cNvPicPr>
            <a:picLocks noChangeAspect="1"/>
          </p:cNvPicPr>
          <p:nvPr>
            <p:custDataLst>
              <p:tags r:id="rId18"/>
            </p:custDataLst>
          </p:nvPr>
        </p:nvPicPr>
        <p:blipFill>
          <a:blip r:embed="rId19"/>
          <a:stretch>
            <a:fillRect/>
          </a:stretch>
        </p:blipFill>
        <p:spPr>
          <a:xfrm>
            <a:off x="2188210" y="5177155"/>
            <a:ext cx="2637790" cy="583565"/>
          </a:xfrm>
          <a:prstGeom prst="rect">
            <a:avLst/>
          </a:prstGeom>
        </p:spPr>
      </p:pic>
      <p:pic>
        <p:nvPicPr>
          <p:cNvPr id="24" name="图片 23"/>
          <p:cNvPicPr>
            <a:picLocks noChangeAspect="1"/>
          </p:cNvPicPr>
          <p:nvPr>
            <p:custDataLst>
              <p:tags r:id="rId20"/>
            </p:custDataLst>
          </p:nvPr>
        </p:nvPicPr>
        <p:blipFill>
          <a:blip r:embed="rId21"/>
          <a:stretch>
            <a:fillRect/>
          </a:stretch>
        </p:blipFill>
        <p:spPr>
          <a:xfrm>
            <a:off x="236855" y="6090285"/>
            <a:ext cx="4996180" cy="521970"/>
          </a:xfrm>
          <a:prstGeom prst="rect">
            <a:avLst/>
          </a:prstGeom>
        </p:spPr>
      </p:pic>
      <p:sp>
        <p:nvSpPr>
          <p:cNvPr id="25" name="文本框 24"/>
          <p:cNvSpPr txBox="1"/>
          <p:nvPr/>
        </p:nvSpPr>
        <p:spPr>
          <a:xfrm>
            <a:off x="5318760" y="4461510"/>
            <a:ext cx="1881505" cy="2306955"/>
          </a:xfrm>
          <a:prstGeom prst="rect">
            <a:avLst/>
          </a:prstGeom>
          <a:noFill/>
        </p:spPr>
        <p:txBody>
          <a:bodyPr wrap="square" rtlCol="0" anchor="t">
            <a:spAutoFit/>
          </a:bodyPr>
          <a:p>
            <a:pPr indent="0" fontAlgn="auto">
              <a:lnSpc>
                <a:spcPct val="100000"/>
              </a:lnSpc>
              <a:spcBef>
                <a:spcPts val="0"/>
              </a:spcBef>
              <a:buSzPct val="100000"/>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②变量展开时（即变量本身的记录</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出栈</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时），如果其含有继承属性，则要将</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继承属性值</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复制给后面特定的语义动作</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cxnSp>
        <p:nvCxnSpPr>
          <p:cNvPr id="26" name="直接箭头连接符 25"/>
          <p:cNvCxnSpPr/>
          <p:nvPr/>
        </p:nvCxnSpPr>
        <p:spPr>
          <a:xfrm flipH="1">
            <a:off x="1853565" y="5727700"/>
            <a:ext cx="1032510" cy="711200"/>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27" name="直接箭头连接符 26"/>
          <p:cNvCxnSpPr/>
          <p:nvPr>
            <p:custDataLst>
              <p:tags r:id="rId22"/>
            </p:custDataLst>
          </p:nvPr>
        </p:nvCxnSpPr>
        <p:spPr>
          <a:xfrm>
            <a:off x="2149475" y="4829810"/>
            <a:ext cx="177800" cy="669290"/>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8501380" y="68580"/>
            <a:ext cx="3225800" cy="1476375"/>
          </a:xfrm>
          <a:prstGeom prst="rect">
            <a:avLst/>
          </a:prstGeom>
          <a:noFill/>
        </p:spPr>
        <p:txBody>
          <a:bodyPr wrap="square" rtlCol="0" anchor="t">
            <a:spAutoFit/>
          </a:bodyPr>
          <a:p>
            <a:r>
              <a:rPr lang="zh-CN" altLang="en-US" sz="1000"/>
              <a:t>以下说法不正确的是(</a:t>
            </a:r>
            <a:r>
              <a:rPr lang="zh-CN" altLang="en-US" sz="1000">
                <a:solidFill>
                  <a:srgbClr val="FF0000"/>
                </a:solidFill>
              </a:rPr>
              <a:t>A</a:t>
            </a:r>
            <a:r>
              <a:rPr lang="zh-CN" altLang="en-US" sz="1000"/>
              <a:t>)。</a:t>
            </a:r>
            <a:endParaRPr lang="zh-CN" altLang="en-US" sz="1000"/>
          </a:p>
          <a:p>
            <a:r>
              <a:rPr lang="zh-CN" altLang="en-US" sz="1000"/>
              <a:t>A.如果一个S-SDD的基本文法可以使用LR分析技术，那么它的SDT可以在LL语法分析过程中实现</a:t>
            </a:r>
            <a:endParaRPr lang="zh-CN" altLang="en-US" sz="1000"/>
          </a:p>
          <a:p>
            <a:r>
              <a:rPr lang="zh-CN" altLang="en-US" sz="1000"/>
              <a:t>B.如果一个S-SDD的基本文法可以使用LR分析技术，那么它的SDT可以在LR语法分析过程中实现</a:t>
            </a:r>
            <a:endParaRPr lang="zh-CN" altLang="en-US" sz="1000"/>
          </a:p>
          <a:p>
            <a:r>
              <a:rPr lang="zh-CN" altLang="en-US" sz="1000"/>
              <a:t>C.如果一个L-SDD的基本文法可以使用LL分析技术，那么它的SDT可以在LL语法分析过程中实现</a:t>
            </a:r>
            <a:endParaRPr lang="zh-CN" altLang="en-US" sz="1000"/>
          </a:p>
          <a:p>
            <a:r>
              <a:rPr lang="zh-CN" altLang="en-US" sz="1000"/>
              <a:t>D.如果一个L-SDD的基本文法可以使用LL分析技术，那么它的SDT可以在LR语法分析过程中实现</a:t>
            </a:r>
            <a:endParaRPr lang="zh-CN" altLang="en-US" sz="1000"/>
          </a:p>
        </p:txBody>
      </p:sp>
    </p:spTree>
    <p:custDataLst>
      <p:tags r:id="rId23"/>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p:cTn id="7"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1">
                                            <p:txEl>
                                              <p:pRg st="1" end="1"/>
                                            </p:txEl>
                                          </p:spTgt>
                                        </p:tgtEl>
                                        <p:attrNameLst>
                                          <p:attrName>style.visibility</p:attrName>
                                        </p:attrNameLst>
                                      </p:cBhvr>
                                      <p:to>
                                        <p:strVal val="visible"/>
                                      </p:to>
                                    </p:set>
                                    <p:anim calcmode="lin" valueType="num">
                                      <p:cBhvr>
                                        <p:cTn id="14" dur="500" fill="hold"/>
                                        <p:tgtEl>
                                          <p:spTgt spid="21">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1">
                                            <p:txEl>
                                              <p:pRg st="2" end="2"/>
                                            </p:txEl>
                                          </p:spTgt>
                                        </p:tgtEl>
                                        <p:attrNameLst>
                                          <p:attrName>style.visibility</p:attrName>
                                        </p:attrNameLst>
                                      </p:cBhvr>
                                      <p:to>
                                        <p:strVal val="visible"/>
                                      </p:to>
                                    </p:set>
                                    <p:anim calcmode="lin" valueType="num">
                                      <p:cBhvr>
                                        <p:cTn id="21" dur="500" fill="hold"/>
                                        <p:tgtEl>
                                          <p:spTgt spid="2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1">
                                            <p:txEl>
                                              <p:pRg st="3" end="3"/>
                                            </p:txEl>
                                          </p:spTgt>
                                        </p:tgtEl>
                                        <p:attrNameLst>
                                          <p:attrName>style.visibility</p:attrName>
                                        </p:attrNameLst>
                                      </p:cBhvr>
                                      <p:to>
                                        <p:strVal val="visible"/>
                                      </p:to>
                                    </p:set>
                                    <p:anim calcmode="lin" valueType="num">
                                      <p:cBhvr>
                                        <p:cTn id="28" dur="500" fill="hold"/>
                                        <p:tgtEl>
                                          <p:spTgt spid="21">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1">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1">
                                            <p:txEl>
                                              <p:pRg st="4" end="4"/>
                                            </p:txEl>
                                          </p:spTgt>
                                        </p:tgtEl>
                                        <p:attrNameLst>
                                          <p:attrName>style.visibility</p:attrName>
                                        </p:attrNameLst>
                                      </p:cBhvr>
                                      <p:to>
                                        <p:strVal val="visible"/>
                                      </p:to>
                                    </p:set>
                                    <p:anim calcmode="lin" valueType="num">
                                      <p:cBhvr>
                                        <p:cTn id="35" dur="500" fill="hold"/>
                                        <p:tgtEl>
                                          <p:spTgt spid="21">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1">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4531995" cy="398780"/>
          </a:xfrm>
          <a:prstGeom prst="rect">
            <a:avLst/>
          </a:prstGeom>
        </p:spPr>
        <p:txBody>
          <a:bodyPr wrap="none">
            <a:spAutoFit/>
          </a:bodyPr>
          <a:p>
            <a:pPr marL="0" lvl="1" algn="l">
              <a:spcBef>
                <a:spcPct val="30000"/>
              </a:spcBef>
            </a:pPr>
            <a:r>
              <a:rPr lang="zh-CN" altLang="en-US" sz="2000" b="1">
                <a:latin typeface="华文楷体" panose="02010600040101010101" pitchFamily="2" charset="-122"/>
                <a:ea typeface="华文楷体" panose="02010600040101010101" pitchFamily="2" charset="-122"/>
                <a:cs typeface="华文楷体" panose="02010600040101010101" pitchFamily="2" charset="-122"/>
                <a:sym typeface="+mn-ea"/>
              </a:rPr>
              <a:t>5.4.2.在递归的预测分析过程中进行翻译</a:t>
            </a:r>
            <a:endParaRPr lang="zh-CN" altLang="en-US" sz="2000" b="1"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4338320" y="713740"/>
            <a:ext cx="1848485" cy="1727200"/>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9928225" y="377190"/>
            <a:ext cx="1823085" cy="3051810"/>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738505" y="713740"/>
            <a:ext cx="2952115" cy="1637030"/>
          </a:xfrm>
          <a:prstGeom prst="rect">
            <a:avLst/>
          </a:prstGeom>
        </p:spPr>
      </p:pic>
      <p:sp>
        <p:nvSpPr>
          <p:cNvPr id="6" name="文本框 5"/>
          <p:cNvSpPr txBox="1"/>
          <p:nvPr/>
        </p:nvSpPr>
        <p:spPr>
          <a:xfrm>
            <a:off x="5735955" y="287020"/>
            <a:ext cx="3488690" cy="829945"/>
          </a:xfrm>
          <a:prstGeom prst="rect">
            <a:avLst/>
          </a:prstGeom>
          <a:noFill/>
        </p:spPr>
        <p:txBody>
          <a:bodyPr wrap="square" rtlCol="0" anchor="t">
            <a:spAutoFit/>
          </a:bodyPr>
          <a:p>
            <a:pPr eaLnBrk="1" hangingPunct="1">
              <a:defRPr/>
            </a:pP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为每个非终结符A构造一个</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函数</a:t>
            </a: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，A的每个</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对应该函数的一个</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形参</a:t>
            </a: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，函数的返回值是A的</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综合属性值</a:t>
            </a:r>
            <a:endPar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7" name="文本框 6"/>
          <p:cNvSpPr txBox="1"/>
          <p:nvPr/>
        </p:nvSpPr>
        <p:spPr>
          <a:xfrm>
            <a:off x="6544310" y="1351280"/>
            <a:ext cx="2548890" cy="829945"/>
          </a:xfrm>
          <a:prstGeom prst="rect">
            <a:avLst/>
          </a:prstGeom>
          <a:noFill/>
        </p:spPr>
        <p:txBody>
          <a:bodyPr wrap="square" rtlCol="0" anchor="t">
            <a:spAutoFit/>
          </a:bodyPr>
          <a:p>
            <a:pPr eaLnBrk="1" hangingPunct="1">
              <a:defRPr/>
            </a:pP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对出现在A产生式右部中的每个文法符号的每个</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属性</a:t>
            </a: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都设置一个</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局部变量</a:t>
            </a:r>
            <a:endPar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8" name="文本框 7"/>
          <p:cNvSpPr txBox="1"/>
          <p:nvPr/>
        </p:nvSpPr>
        <p:spPr>
          <a:xfrm>
            <a:off x="6134735" y="2415540"/>
            <a:ext cx="3216910" cy="829945"/>
          </a:xfrm>
          <a:prstGeom prst="rect">
            <a:avLst/>
          </a:prstGeom>
          <a:noFill/>
        </p:spPr>
        <p:txBody>
          <a:bodyPr wrap="square" rtlCol="0" anchor="t">
            <a:spAutoFit/>
          </a:bodyPr>
          <a:p>
            <a:pPr eaLnBrk="1" hangingPunct="1">
              <a:spcBef>
                <a:spcPct val="30000"/>
              </a:spcBef>
              <a:defRPr/>
            </a:pP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对于每个动作，将其代码复制到语法分析器，并把对</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属性</a:t>
            </a: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的引用改为对相应</a:t>
            </a:r>
            <a:r>
              <a:rPr lang="zh-CN" altLang="en-US" sz="1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变量</a:t>
            </a: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的引用</a:t>
            </a:r>
            <a:endPar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cxnSp>
        <p:nvCxnSpPr>
          <p:cNvPr id="27" name="直接箭头连接符 26"/>
          <p:cNvCxnSpPr>
            <a:stCxn id="6" idx="3"/>
          </p:cNvCxnSpPr>
          <p:nvPr>
            <p:custDataLst>
              <p:tags r:id="rId8"/>
            </p:custDataLst>
          </p:nvPr>
        </p:nvCxnSpPr>
        <p:spPr>
          <a:xfrm flipV="1">
            <a:off x="9224645" y="537210"/>
            <a:ext cx="718820" cy="165100"/>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9" name="直接箭头连接符 8"/>
          <p:cNvCxnSpPr/>
          <p:nvPr>
            <p:custDataLst>
              <p:tags r:id="rId9"/>
            </p:custDataLst>
          </p:nvPr>
        </p:nvCxnSpPr>
        <p:spPr>
          <a:xfrm flipV="1">
            <a:off x="8876665" y="876300"/>
            <a:ext cx="1083945" cy="803910"/>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10" name="直接箭头连接符 9"/>
          <p:cNvCxnSpPr/>
          <p:nvPr>
            <p:custDataLst>
              <p:tags r:id="rId10"/>
            </p:custDataLst>
          </p:nvPr>
        </p:nvCxnSpPr>
        <p:spPr>
          <a:xfrm flipV="1">
            <a:off x="9122410" y="1257300"/>
            <a:ext cx="1049655" cy="1092200"/>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11" name="直接箭头连接符 10"/>
          <p:cNvCxnSpPr/>
          <p:nvPr>
            <p:custDataLst>
              <p:tags r:id="rId11"/>
            </p:custDataLst>
          </p:nvPr>
        </p:nvCxnSpPr>
        <p:spPr>
          <a:xfrm flipV="1">
            <a:off x="9105265" y="1841500"/>
            <a:ext cx="1075690" cy="508000"/>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12" name="直接箭头连接符 11"/>
          <p:cNvCxnSpPr/>
          <p:nvPr>
            <p:custDataLst>
              <p:tags r:id="rId12"/>
            </p:custDataLst>
          </p:nvPr>
        </p:nvCxnSpPr>
        <p:spPr>
          <a:xfrm flipV="1">
            <a:off x="9114155" y="2070100"/>
            <a:ext cx="1057910" cy="262255"/>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custDataLst>
              <p:tags r:id="rId13"/>
            </p:custDataLst>
          </p:nvPr>
        </p:nvCxnSpPr>
        <p:spPr>
          <a:xfrm flipV="1">
            <a:off x="9105265" y="1654810"/>
            <a:ext cx="1058545" cy="677545"/>
          </a:xfrm>
          <a:prstGeom prst="straightConnector1">
            <a:avLst/>
          </a:prstGeom>
          <a:ln w="28575">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838200" y="2499995"/>
            <a:ext cx="4293235" cy="645160"/>
          </a:xfrm>
          <a:prstGeom prst="rect">
            <a:avLst/>
          </a:prstGeom>
          <a:noFill/>
        </p:spPr>
        <p:txBody>
          <a:bodyPr wrap="square" rtlCol="0" anchor="t">
            <a:spAutoFit/>
          </a:bodyPr>
          <a:p>
            <a:pPr indent="0" fontAlgn="auto">
              <a:lnSpc>
                <a:spcPct val="100000"/>
              </a:lnSpc>
              <a:buClr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非终结符A的代码根据当前的输入决定使用哪个产生式（根据</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SELECT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集）</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4" name="文本框 13"/>
          <p:cNvSpPr txBox="1"/>
          <p:nvPr>
            <p:custDataLst>
              <p:tags r:id="rId14"/>
            </p:custDataLst>
          </p:nvPr>
        </p:nvSpPr>
        <p:spPr>
          <a:xfrm>
            <a:off x="321310" y="3294380"/>
            <a:ext cx="5012055" cy="1014730"/>
          </a:xfrm>
          <a:prstGeom prst="rect">
            <a:avLst/>
          </a:prstGeom>
          <a:noFill/>
        </p:spPr>
        <p:txBody>
          <a:bodyPr wrap="square" rtlCol="0" anchor="t">
            <a:spAutoFit/>
          </a:bodyPr>
          <a:p>
            <a:r>
              <a:rPr lang="zh-CN" altLang="en-US" sz="1200"/>
              <a:t>在非递归的预测分析过程中进行翻译，以下说法不正确的是(</a:t>
            </a:r>
            <a:r>
              <a:rPr lang="zh-CN" altLang="en-US" sz="1200">
                <a:solidFill>
                  <a:srgbClr val="FF0000"/>
                </a:solidFill>
              </a:rPr>
              <a:t>D</a:t>
            </a:r>
            <a:r>
              <a:rPr lang="zh-CN" altLang="en-US" sz="1200"/>
              <a:t>)。</a:t>
            </a:r>
            <a:endParaRPr lang="zh-CN" altLang="en-US" sz="1200"/>
          </a:p>
          <a:p>
            <a:r>
              <a:rPr lang="zh-CN" altLang="en-US" sz="1200"/>
              <a:t>A.要想在非递归的预测分析过程中进行翻译，需要扩展语法分析栈</a:t>
            </a:r>
            <a:endParaRPr lang="zh-CN" altLang="en-US" sz="1200"/>
          </a:p>
          <a:p>
            <a:r>
              <a:rPr lang="zh-CN" altLang="en-US" sz="1200"/>
              <a:t>B.非终结符A的继承属性和综合属性的计算时机不同</a:t>
            </a:r>
            <a:endParaRPr lang="zh-CN" altLang="en-US" sz="1200"/>
          </a:p>
          <a:p>
            <a:r>
              <a:rPr lang="zh-CN" altLang="en-US" sz="1200"/>
              <a:t>C.将非终结符A的继承属性和综合属性存放在不同的记录中</a:t>
            </a:r>
            <a:endParaRPr lang="zh-CN" altLang="en-US" sz="1200"/>
          </a:p>
          <a:p>
            <a:r>
              <a:rPr lang="zh-CN" altLang="en-US" sz="1200"/>
              <a:t>D.综合属性在A出现之前就可以计算</a:t>
            </a:r>
            <a:endParaRPr lang="zh-CN" altLang="en-US" sz="1200"/>
          </a:p>
        </p:txBody>
      </p:sp>
      <p:sp>
        <p:nvSpPr>
          <p:cNvPr id="16" name="文本框 15"/>
          <p:cNvSpPr txBox="1"/>
          <p:nvPr>
            <p:custDataLst>
              <p:tags r:id="rId15"/>
            </p:custDataLst>
          </p:nvPr>
        </p:nvSpPr>
        <p:spPr>
          <a:xfrm>
            <a:off x="321310" y="4458335"/>
            <a:ext cx="6096000" cy="1014730"/>
          </a:xfrm>
          <a:prstGeom prst="rect">
            <a:avLst/>
          </a:prstGeom>
          <a:noFill/>
        </p:spPr>
        <p:txBody>
          <a:bodyPr wrap="square" rtlCol="0" anchor="t">
            <a:spAutoFit/>
          </a:bodyPr>
          <a:p>
            <a:r>
              <a:rPr lang="zh-CN" altLang="en-US" sz="1200"/>
              <a:t>在非递归的预测分析过程中进行翻译，以下说法不正确的是(</a:t>
            </a:r>
            <a:r>
              <a:rPr lang="zh-CN" altLang="en-US" sz="1200">
                <a:solidFill>
                  <a:srgbClr val="FF0000"/>
                </a:solidFill>
              </a:rPr>
              <a:t>D</a:t>
            </a:r>
            <a:r>
              <a:rPr lang="zh-CN" altLang="en-US" sz="1200"/>
              <a:t>)。</a:t>
            </a:r>
            <a:endParaRPr lang="zh-CN" altLang="en-US" sz="1200"/>
          </a:p>
          <a:p>
            <a:r>
              <a:rPr lang="zh-CN" altLang="en-US" sz="1200"/>
              <a:t>A.要想在非递归的预测分析过程中进行翻译，需要扩展语法分析栈</a:t>
            </a:r>
            <a:endParaRPr lang="zh-CN" altLang="en-US" sz="1200"/>
          </a:p>
          <a:p>
            <a:r>
              <a:rPr lang="zh-CN" altLang="en-US" sz="1200"/>
              <a:t>B.综合记录用于存放非终结符综合属性值</a:t>
            </a:r>
            <a:endParaRPr lang="zh-CN" altLang="en-US" sz="1200"/>
          </a:p>
          <a:p>
            <a:r>
              <a:rPr lang="zh-CN" altLang="en-US" sz="1200"/>
              <a:t>C.动作记录，用来存放指向将被执行的语义动作代码的指针</a:t>
            </a:r>
            <a:endParaRPr lang="zh-CN" altLang="en-US" sz="1200"/>
          </a:p>
          <a:p>
            <a:r>
              <a:rPr lang="zh-CN" altLang="en-US" sz="1200"/>
              <a:t>D.综合属性存放在A本身的记录中</a:t>
            </a:r>
            <a:endParaRPr lang="zh-CN" altLang="en-US" sz="1200"/>
          </a:p>
        </p:txBody>
      </p:sp>
      <p:sp>
        <p:nvSpPr>
          <p:cNvPr id="18" name="文本框 17"/>
          <p:cNvSpPr txBox="1"/>
          <p:nvPr>
            <p:custDataLst>
              <p:tags r:id="rId16"/>
            </p:custDataLst>
          </p:nvPr>
        </p:nvSpPr>
        <p:spPr>
          <a:xfrm>
            <a:off x="321310" y="5526405"/>
            <a:ext cx="6096000" cy="1198880"/>
          </a:xfrm>
          <a:prstGeom prst="rect">
            <a:avLst/>
          </a:prstGeom>
          <a:noFill/>
        </p:spPr>
        <p:txBody>
          <a:bodyPr wrap="square" rtlCol="0" anchor="t">
            <a:spAutoFit/>
          </a:bodyPr>
          <a:p>
            <a:r>
              <a:rPr lang="zh-CN" altLang="en-US" sz="1200"/>
              <a:t>在非递归的预测分析过程中进行翻译，以下说法不正确的是(</a:t>
            </a:r>
            <a:r>
              <a:rPr lang="zh-CN" altLang="en-US" sz="1200">
                <a:solidFill>
                  <a:srgbClr val="FF0000"/>
                </a:solidFill>
              </a:rPr>
              <a:t>D</a:t>
            </a:r>
            <a:r>
              <a:rPr lang="zh-CN" altLang="en-US" sz="1200"/>
              <a:t>)。</a:t>
            </a:r>
            <a:endParaRPr lang="zh-CN" altLang="en-US" sz="1200"/>
          </a:p>
          <a:p>
            <a:r>
              <a:rPr lang="zh-CN" altLang="en-US" sz="1200"/>
              <a:t>A.分析栈中的每一个记录都对应着一段执行代码</a:t>
            </a:r>
            <a:endParaRPr lang="zh-CN" altLang="en-US" sz="1200"/>
          </a:p>
          <a:p>
            <a:r>
              <a:rPr lang="zh-CN" altLang="en-US" sz="1200"/>
              <a:t>B.综合记录出栈时，要将综合属性值复制给后面特定的语义动作</a:t>
            </a:r>
            <a:endParaRPr lang="zh-CN" altLang="en-US" sz="1200"/>
          </a:p>
          <a:p>
            <a:r>
              <a:rPr lang="zh-CN" altLang="en-US" sz="1200"/>
              <a:t>C.变量展开时( 即变量本身的记录出栈时)，如果其含有继承属性，则要将继承属性值复制给后面特定的语义动作</a:t>
            </a:r>
            <a:endParaRPr lang="zh-CN" altLang="en-US" sz="1200"/>
          </a:p>
          <a:p>
            <a:r>
              <a:rPr lang="zh-CN" altLang="en-US" sz="1200"/>
              <a:t>D.继承属性在A的儿子们都分析完毕之后才能计算</a:t>
            </a:r>
            <a:endParaRPr lang="zh-CN" altLang="en-US" sz="1200"/>
          </a:p>
        </p:txBody>
      </p:sp>
      <p:sp>
        <p:nvSpPr>
          <p:cNvPr id="19" name="文本框 18"/>
          <p:cNvSpPr txBox="1"/>
          <p:nvPr/>
        </p:nvSpPr>
        <p:spPr>
          <a:xfrm>
            <a:off x="5435600" y="3430905"/>
            <a:ext cx="6577330" cy="1014730"/>
          </a:xfrm>
          <a:prstGeom prst="rect">
            <a:avLst/>
          </a:prstGeom>
          <a:noFill/>
        </p:spPr>
        <p:txBody>
          <a:bodyPr wrap="square" rtlCol="0" anchor="t">
            <a:spAutoFit/>
          </a:bodyPr>
          <a:p>
            <a:r>
              <a:rPr lang="zh-CN" altLang="en-US" sz="1200"/>
              <a:t>在递归的预测分析过程中进行翻译，以下说法不正确的是(</a:t>
            </a:r>
            <a:r>
              <a:rPr lang="zh-CN" altLang="en-US" sz="1200">
                <a:solidFill>
                  <a:srgbClr val="FF0000"/>
                </a:solidFill>
              </a:rPr>
              <a:t>D</a:t>
            </a:r>
            <a:r>
              <a:rPr lang="zh-CN" altLang="en-US" sz="1200"/>
              <a:t>)。</a:t>
            </a:r>
            <a:endParaRPr lang="zh-CN" altLang="en-US" sz="1200"/>
          </a:p>
          <a:p>
            <a:r>
              <a:rPr lang="zh-CN" altLang="en-US" sz="1200"/>
              <a:t>A.可以将一个递归的预测分析器扩展为一个翻译器</a:t>
            </a:r>
            <a:endParaRPr lang="zh-CN" altLang="en-US" sz="1200"/>
          </a:p>
          <a:p>
            <a:r>
              <a:rPr lang="zh-CN" altLang="en-US" sz="1200"/>
              <a:t>B.在语法分析器中，每个非终结符A对应一个过程，在做语义分析时，要将过程扩展成一个函数</a:t>
            </a:r>
            <a:endParaRPr lang="zh-CN" altLang="en-US" sz="1200"/>
          </a:p>
          <a:p>
            <a:r>
              <a:rPr lang="zh-CN" altLang="en-US" sz="1200"/>
              <a:t>C.以继承属性作为函数的参数，以综合属性作为函数的返回值</a:t>
            </a:r>
            <a:endParaRPr lang="zh-CN" altLang="en-US" sz="1200"/>
          </a:p>
          <a:p>
            <a:r>
              <a:rPr lang="zh-CN" altLang="en-US" sz="1200"/>
              <a:t>D.以综合属性作为函数的参数，以继承属性作为函数的返回值</a:t>
            </a:r>
            <a:endParaRPr lang="zh-CN" altLang="en-US" sz="1200"/>
          </a:p>
        </p:txBody>
      </p:sp>
      <p:sp>
        <p:nvSpPr>
          <p:cNvPr id="20" name="文本框 19"/>
          <p:cNvSpPr txBox="1"/>
          <p:nvPr/>
        </p:nvSpPr>
        <p:spPr>
          <a:xfrm>
            <a:off x="5435600" y="4447540"/>
            <a:ext cx="6703060" cy="1198880"/>
          </a:xfrm>
          <a:prstGeom prst="rect">
            <a:avLst/>
          </a:prstGeom>
          <a:noFill/>
        </p:spPr>
        <p:txBody>
          <a:bodyPr wrap="square" rtlCol="0" anchor="t">
            <a:spAutoFit/>
          </a:bodyPr>
          <a:p>
            <a:r>
              <a:rPr lang="zh-CN" altLang="en-US" sz="1200"/>
              <a:t>在递归的预测分析过程中进行翻译，以下说法不正确的是(</a:t>
            </a:r>
            <a:r>
              <a:rPr lang="zh-CN" altLang="en-US" sz="1200">
                <a:solidFill>
                  <a:srgbClr val="FF0000"/>
                </a:solidFill>
              </a:rPr>
              <a:t>C</a:t>
            </a:r>
            <a:r>
              <a:rPr lang="zh-CN" altLang="en-US" sz="1200"/>
              <a:t>)。</a:t>
            </a:r>
            <a:endParaRPr lang="zh-CN" altLang="en-US" sz="1200"/>
          </a:p>
          <a:p>
            <a:r>
              <a:rPr lang="zh-CN" altLang="en-US" sz="1200"/>
              <a:t>A.在语法分析器中，每个非终结符A对应一个过程，在做语义分析时，要将过程扩展成一个函数</a:t>
            </a:r>
            <a:endParaRPr lang="zh-CN" altLang="en-US" sz="1200"/>
          </a:p>
          <a:p>
            <a:r>
              <a:rPr lang="zh-CN" altLang="en-US" sz="1200"/>
              <a:t>B.对出现在A产生式右部中的每个文法符号的每个属性都设置一个局部变量</a:t>
            </a:r>
            <a:endParaRPr lang="zh-CN" altLang="en-US" sz="1200"/>
          </a:p>
          <a:p>
            <a:r>
              <a:rPr lang="zh-CN" altLang="en-US" sz="1200"/>
              <a:t>C.如果非终结符含有继承属性，需要将函数调用的返回值赋给相应的局部变量</a:t>
            </a:r>
            <a:endParaRPr lang="zh-CN" altLang="en-US" sz="1200"/>
          </a:p>
          <a:p>
            <a:r>
              <a:rPr lang="zh-CN" altLang="en-US" sz="1200"/>
              <a:t>D.对于产生式右部的每个动作，将其代码复制到语法分析器，并把对属性的引用改为对相应变量的引用</a:t>
            </a:r>
            <a:endParaRPr lang="zh-CN" altLang="en-US" sz="1200"/>
          </a:p>
        </p:txBody>
      </p:sp>
      <p:sp>
        <p:nvSpPr>
          <p:cNvPr id="22" name="文本框 21"/>
          <p:cNvSpPr txBox="1"/>
          <p:nvPr/>
        </p:nvSpPr>
        <p:spPr>
          <a:xfrm>
            <a:off x="6544310" y="5435600"/>
            <a:ext cx="5334635" cy="1383665"/>
          </a:xfrm>
          <a:prstGeom prst="rect">
            <a:avLst/>
          </a:prstGeom>
          <a:noFill/>
        </p:spPr>
        <p:txBody>
          <a:bodyPr wrap="square" rtlCol="0" anchor="t">
            <a:spAutoFit/>
          </a:bodyPr>
          <a:p>
            <a:r>
              <a:rPr lang="zh-CN" altLang="en-US" sz="1200"/>
              <a:t>以下说法不正确的是(</a:t>
            </a:r>
            <a:r>
              <a:rPr lang="zh-CN" altLang="en-US" sz="1200">
                <a:solidFill>
                  <a:srgbClr val="FF0000"/>
                </a:solidFill>
              </a:rPr>
              <a:t>A</a:t>
            </a:r>
            <a:r>
              <a:rPr lang="zh-CN" altLang="en-US" sz="1200"/>
              <a:t>)。</a:t>
            </a:r>
            <a:endParaRPr lang="zh-CN" altLang="en-US" sz="1200"/>
          </a:p>
          <a:p>
            <a:r>
              <a:rPr lang="zh-CN" altLang="en-US" sz="1200"/>
              <a:t>A.语法制导翻译方案只限自底向上的分析方法</a:t>
            </a:r>
            <a:endParaRPr lang="zh-CN" altLang="en-US" sz="1200"/>
          </a:p>
          <a:p>
            <a:r>
              <a:rPr lang="zh-CN" altLang="en-US" sz="1200"/>
              <a:t>B.给定一个以LL文法为基础的L-SDD，可以修改这个文法，并在LR语法分析过程中计算这个新文法之上的SDD</a:t>
            </a:r>
            <a:endParaRPr lang="zh-CN" altLang="en-US" sz="1200"/>
          </a:p>
          <a:p>
            <a:r>
              <a:rPr lang="zh-CN" altLang="en-US" sz="1200"/>
              <a:t>C.对于这个内嵌的语义动作，向文法中引入一个标记非终结符M来替换它</a:t>
            </a:r>
            <a:endParaRPr lang="zh-CN" altLang="en-US" sz="1200"/>
          </a:p>
          <a:p>
            <a:r>
              <a:rPr lang="zh-CN" altLang="en-US" sz="1200"/>
              <a:t>D.每个标记非终结符M对应着一个空产生式M→ ε，该产生式对应着一段语义子程序，它的任务就是完成M所替换的那个语义动作要完成的工作</a:t>
            </a:r>
            <a:endParaRPr lang="zh-CN" altLang="en-US" sz="1200"/>
          </a:p>
        </p:txBody>
      </p:sp>
    </p:spTree>
    <p:custDataLst>
      <p:tags r:id="rId17"/>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1" name="文本框 20"/>
          <p:cNvSpPr txBox="1"/>
          <p:nvPr/>
        </p:nvSpPr>
        <p:spPr>
          <a:xfrm>
            <a:off x="118110" y="760095"/>
            <a:ext cx="7070090" cy="3110865"/>
          </a:xfrm>
          <a:prstGeom prst="rect">
            <a:avLst/>
          </a:prstGeom>
          <a:noFill/>
        </p:spPr>
        <p:txBody>
          <a:bodyPr wrap="square" rtlCol="0" anchor="t">
            <a:noAutofit/>
          </a:bodyPr>
          <a:p>
            <a:pPr marL="0" lvl="1" indent="0" fontAlgn="auto">
              <a:lnSpc>
                <a:spcPct val="100000"/>
              </a:lnSpc>
              <a:buClrTx/>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给定一个以LL文法为基础的L-SDD，可以</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修改</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这个文法，使得所有语义动作都位于产生式末尾（类似</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S-SDD</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使用，可以理解为将现有的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变为引入的非终结符的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修改方法：对每个内嵌的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语义动作</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，向文法中引入一个</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标记非终结符</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来替换它。每个这样的位置都有一个</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不同的</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标记，并且对于任意一个标记</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M</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都有一个产生式</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M</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→ε</a:t>
            </a:r>
            <a:endPar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如果标记非终结符M在某个产生式</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A→α{a}β</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中替换了语义动作</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a</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，对</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a进行修改得到</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 </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，并且将</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关联到</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M</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→ε</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 上。动作a'</a:t>
            </a:r>
            <a:endParaRPr lang="zh-CN" altLang="en-US" sz="1800"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 将动作a需要的A或</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Arial" panose="020B0604020202020204" pitchFamily="34" charset="0"/>
              </a:rPr>
              <a:t>α</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中符号的任何属性作为M的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继承属性</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进行</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复制</a:t>
            </a:r>
            <a:endPar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(b) 按照a中的方法计算各个属性，但是将计算得到的这些属性作为M的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综合属性</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（作为下一个符号的继承属性）</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23" name="图片 22"/>
          <p:cNvPicPr>
            <a:picLocks noChangeAspect="1"/>
          </p:cNvPicPr>
          <p:nvPr>
            <p:custDataLst>
              <p:tags r:id="rId1"/>
            </p:custDataLst>
          </p:nvPr>
        </p:nvPicPr>
        <p:blipFill>
          <a:blip r:embed="rId2"/>
          <a:stretch>
            <a:fillRect/>
          </a:stretch>
        </p:blipFill>
        <p:spPr>
          <a:xfrm>
            <a:off x="7856855" y="760095"/>
            <a:ext cx="3755390" cy="2393950"/>
          </a:xfrm>
          <a:prstGeom prst="rect">
            <a:avLst/>
          </a:prstGeom>
        </p:spPr>
      </p:pic>
      <p:sp>
        <p:nvSpPr>
          <p:cNvPr id="2" name="矩形 1"/>
          <p:cNvSpPr/>
          <p:nvPr>
            <p:custDataLst>
              <p:tags r:id="rId3"/>
            </p:custDataLst>
          </p:nvPr>
        </p:nvSpPr>
        <p:spPr>
          <a:xfrm>
            <a:off x="687363" y="225699"/>
            <a:ext cx="3627120" cy="398780"/>
          </a:xfrm>
          <a:prstGeom prst="rect">
            <a:avLst/>
          </a:prstGeom>
        </p:spPr>
        <p:txBody>
          <a:bodyPr wrap="none">
            <a:spAutoFit/>
          </a:bodyPr>
          <a:p>
            <a:pPr marL="0" lvl="1" algn="l">
              <a:spcBef>
                <a:spcPct val="30000"/>
              </a:spcBef>
            </a:pPr>
            <a:r>
              <a:rPr lang="zh-CN" altLang="en-US" sz="2000" b="1">
                <a:latin typeface="华文楷体" panose="02010600040101010101" pitchFamily="2" charset="-122"/>
                <a:ea typeface="华文楷体" panose="02010600040101010101" pitchFamily="2" charset="-122"/>
                <a:cs typeface="华文楷体" panose="02010600040101010101" pitchFamily="2" charset="-122"/>
                <a:sym typeface="+mn-ea"/>
              </a:rPr>
              <a:t>5.</a:t>
            </a:r>
            <a:r>
              <a:rPr lang="en-US" altLang="zh-CN" sz="2000" b="1">
                <a:latin typeface="华文楷体" panose="02010600040101010101" pitchFamily="2" charset="-122"/>
                <a:ea typeface="华文楷体" panose="02010600040101010101" pitchFamily="2" charset="-122"/>
                <a:cs typeface="华文楷体" panose="02010600040101010101" pitchFamily="2" charset="-122"/>
                <a:sym typeface="+mn-ea"/>
              </a:rPr>
              <a:t>5</a:t>
            </a:r>
            <a:r>
              <a:rPr lang="zh-CN" altLang="en-US" sz="2000" b="1">
                <a:latin typeface="华文楷体" panose="02010600040101010101" pitchFamily="2" charset="-122"/>
                <a:ea typeface="华文楷体" panose="02010600040101010101" pitchFamily="2" charset="-122"/>
                <a:cs typeface="华文楷体" panose="02010600040101010101" pitchFamily="2" charset="-122"/>
                <a:sym typeface="+mn-ea"/>
              </a:rPr>
              <a:t>.L-属性定义的自底向上翻译 </a:t>
            </a:r>
            <a:endParaRPr lang="zh-CN" altLang="en-US" sz="2000" b="1" dirty="0">
              <a:latin typeface="华文楷体" panose="02010600040101010101" pitchFamily="2" charset="-122"/>
              <a:ea typeface="华文楷体" panose="02010600040101010101" pitchFamily="2" charset="-122"/>
            </a:endParaRPr>
          </a:p>
        </p:txBody>
      </p:sp>
      <p:sp>
        <p:nvSpPr>
          <p:cNvPr id="14" name="文本框 13"/>
          <p:cNvSpPr txBox="1"/>
          <p:nvPr/>
        </p:nvSpPr>
        <p:spPr>
          <a:xfrm>
            <a:off x="118110" y="4664075"/>
            <a:ext cx="8203565" cy="1568450"/>
          </a:xfrm>
          <a:prstGeom prst="rect">
            <a:avLst/>
          </a:prstGeom>
          <a:noFill/>
        </p:spPr>
        <p:txBody>
          <a:bodyPr wrap="square" rtlCol="0" anchor="t">
            <a:spAutoFit/>
          </a:bodyPr>
          <a:p>
            <a:r>
              <a:rPr lang="zh-CN" altLang="en-US" sz="1200"/>
              <a:t>给定一个以LL文法为基础的L-属性定义，可以修改这个文法，并在LR语法分析过程中计算这个新文法之上的SDD。（</a:t>
            </a:r>
            <a:r>
              <a:rPr lang="zh-CN" altLang="en-US" sz="1200">
                <a:solidFill>
                  <a:srgbClr val="FF0000"/>
                </a:solidFill>
              </a:rPr>
              <a:t>√</a:t>
            </a:r>
            <a:r>
              <a:rPr lang="zh-CN" altLang="en-US" sz="1200"/>
              <a:t>）</a:t>
            </a:r>
            <a:endParaRPr lang="zh-CN" altLang="en-US" sz="1200"/>
          </a:p>
          <a:p>
            <a:endParaRPr lang="zh-CN" altLang="en-US" sz="1200"/>
          </a:p>
          <a:p>
            <a:r>
              <a:rPr lang="zh-CN" altLang="en-US" sz="1200"/>
              <a:t>在各个非终结符之前放置语义动作来计算它的继承属性， 并在产生式后端放置语义动作计算综合属性。（</a:t>
            </a:r>
            <a:r>
              <a:rPr lang="zh-CN" altLang="en-US" sz="1200">
                <a:solidFill>
                  <a:srgbClr val="FF0000"/>
                </a:solidFill>
              </a:rPr>
              <a:t>√</a:t>
            </a:r>
            <a:r>
              <a:rPr lang="zh-CN" altLang="en-US" sz="1200"/>
              <a:t>）</a:t>
            </a:r>
            <a:endParaRPr lang="zh-CN" altLang="en-US" sz="1200"/>
          </a:p>
          <a:p>
            <a:endParaRPr lang="zh-CN" altLang="en-US" sz="1200"/>
          </a:p>
          <a:p>
            <a:r>
              <a:rPr lang="zh-CN" altLang="en-US" sz="1200"/>
              <a:t>在各个非终结符之前放置语义动作来计算它的综合属性， 并在产生式后端放置语义动作计算继承属性。（</a:t>
            </a:r>
            <a:r>
              <a:rPr lang="zh-CN" altLang="en-US" sz="1200">
                <a:solidFill>
                  <a:srgbClr val="FF0000"/>
                </a:solidFill>
              </a:rPr>
              <a:t>×</a:t>
            </a:r>
            <a:r>
              <a:rPr lang="zh-CN" altLang="en-US" sz="1200"/>
              <a:t>）</a:t>
            </a:r>
            <a:endParaRPr lang="zh-CN" altLang="en-US" sz="1200"/>
          </a:p>
          <a:p>
            <a:endParaRPr lang="zh-CN" altLang="en-US" sz="1200"/>
          </a:p>
          <a:p>
            <a:r>
              <a:rPr lang="zh-CN" altLang="en-US" sz="1200"/>
              <a:t>对每个内嵌的语义动作，向文法中引入一个标记非终结符来替换它。每个这样的位置都有一个不同的标记，并且对于任意一个标记M都有一个产生式M→ε。（</a:t>
            </a:r>
            <a:r>
              <a:rPr lang="zh-CN" altLang="en-US" sz="1200">
                <a:solidFill>
                  <a:srgbClr val="FF0000"/>
                </a:solidFill>
              </a:rPr>
              <a:t>√</a:t>
            </a:r>
            <a:r>
              <a:rPr lang="zh-CN" altLang="en-US" sz="1200">
                <a:sym typeface="+mn-ea"/>
              </a:rPr>
              <a:t>）</a:t>
            </a:r>
            <a:endParaRPr lang="zh-CN" altLang="en-US" sz="1200">
              <a:solidFill>
                <a:srgbClr val="FF0000"/>
              </a:solidFill>
            </a:endParaRPr>
          </a:p>
        </p:txBody>
      </p:sp>
      <p:sp>
        <p:nvSpPr>
          <p:cNvPr id="3" name="文本框 2"/>
          <p:cNvSpPr txBox="1"/>
          <p:nvPr/>
        </p:nvSpPr>
        <p:spPr>
          <a:xfrm>
            <a:off x="7176135" y="3355340"/>
            <a:ext cx="5116195" cy="1198880"/>
          </a:xfrm>
          <a:prstGeom prst="rect">
            <a:avLst/>
          </a:prstGeom>
          <a:noFill/>
        </p:spPr>
        <p:txBody>
          <a:bodyPr wrap="square" rtlCol="0" anchor="t">
            <a:spAutoFit/>
          </a:bodyPr>
          <a:p>
            <a:pPr marL="0" indent="-457200" fontAlgn="auto">
              <a:lnSpc>
                <a:spcPct val="100000"/>
              </a:lnSpc>
              <a:buClr>
                <a:srgbClr val="3333CC"/>
              </a:buClr>
              <a:buFont typeface="Symbol" panose="05050102010706020507" pitchFamily="18" charset="2"/>
              <a:buNone/>
              <a:defRPr/>
            </a:pPr>
            <a:r>
              <a:rPr lang="en-US" altLang="zh-CN" sz="1200" b="1" dirty="0">
                <a:latin typeface="Times New Roman" panose="02020603050405020304" pitchFamily="18" charset="0"/>
                <a:cs typeface="Times New Roman" panose="02020603050405020304" pitchFamily="18" charset="0"/>
                <a:sym typeface="+mn-ea"/>
              </a:rPr>
              <a:t>1) </a:t>
            </a:r>
            <a:r>
              <a:rPr lang="en-US" altLang="zh-CN" sz="1200" b="1" i="1" dirty="0">
                <a:latin typeface="Times New Roman" panose="02020603050405020304" pitchFamily="18" charset="0"/>
                <a:cs typeface="Times New Roman" panose="02020603050405020304" pitchFamily="18" charset="0"/>
                <a:sym typeface="+mn-ea"/>
              </a:rPr>
              <a:t>T</a:t>
            </a:r>
            <a:r>
              <a:rPr lang="en-US" altLang="zh-CN" sz="1200" b="1" dirty="0">
                <a:latin typeface="Times New Roman" panose="02020603050405020304" pitchFamily="18" charset="0"/>
                <a:cs typeface="Times New Roman" panose="02020603050405020304" pitchFamily="18" charset="0"/>
                <a:sym typeface="Arial" panose="020B0604020202020204" pitchFamily="34" charset="0"/>
              </a:rPr>
              <a:t>→</a:t>
            </a:r>
            <a:r>
              <a:rPr lang="en-US" altLang="zh-CN" sz="1200" b="1" i="1" dirty="0">
                <a:latin typeface="Times New Roman" panose="02020603050405020304" pitchFamily="18" charset="0"/>
                <a:cs typeface="Times New Roman" panose="02020603050405020304" pitchFamily="18" charset="0"/>
                <a:sym typeface="Arial" panose="020B0604020202020204" pitchFamily="34" charset="0"/>
              </a:rPr>
              <a:t>F </a:t>
            </a:r>
            <a:r>
              <a:rPr lang="en-US" altLang="zh-CN" sz="1200" b="1" i="1" dirty="0">
                <a:latin typeface="Times New Roman" panose="02020603050405020304" pitchFamily="18" charset="0"/>
                <a:cs typeface="Times New Roman" panose="02020603050405020304" pitchFamily="18" charset="0"/>
                <a:sym typeface="+mn-ea"/>
              </a:rPr>
              <a:t>M</a:t>
            </a:r>
            <a:r>
              <a:rPr lang="en-US" altLang="zh-CN" sz="1200" b="1" i="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1200" b="1" i="1" dirty="0">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1200" i="1"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1200" b="1" i="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val</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 </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syn</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top = 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endParaRPr>
          </a:p>
          <a:p>
            <a:pPr marL="0" indent="-457200" fontAlgn="auto">
              <a:lnSpc>
                <a:spcPct val="100000"/>
              </a:lnSpc>
              <a:buClr>
                <a:srgbClr val="3333CC"/>
              </a:buClr>
              <a:buFont typeface="Symbol" panose="05050102010706020507" pitchFamily="18" charset="2"/>
              <a:buNone/>
              <a:defRPr/>
            </a:pPr>
            <a:r>
              <a:rPr lang="en-US" altLang="zh-CN" sz="1200" b="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200" b="1" i="1" dirty="0">
                <a:latin typeface="Times New Roman" panose="02020603050405020304" pitchFamily="18" charset="0"/>
                <a:cs typeface="Times New Roman" panose="02020603050405020304" pitchFamily="18" charset="0"/>
                <a:sym typeface="+mn-ea"/>
              </a:rPr>
              <a:t>M</a:t>
            </a:r>
            <a:r>
              <a:rPr lang="en-US" altLang="zh-CN" sz="1200" b="1" dirty="0">
                <a:latin typeface="Times New Roman" panose="02020603050405020304" pitchFamily="18" charset="0"/>
                <a:cs typeface="Times New Roman" panose="02020603050405020304" pitchFamily="18" charset="0"/>
                <a:sym typeface="Arial" panose="020B0604020202020204" pitchFamily="34" charset="0"/>
              </a:rPr>
              <a:t>→ </a:t>
            </a:r>
            <a:r>
              <a:rPr lang="el-GR" altLang="zh-CN" sz="1200" b="1" i="1" dirty="0">
                <a:latin typeface="Times New Roman" panose="02020603050405020304" pitchFamily="18" charset="0"/>
                <a:cs typeface="Times New Roman" panose="02020603050405020304" pitchFamily="18" charset="0"/>
                <a:sym typeface="Arial" panose="020B0604020202020204" pitchFamily="34" charset="0"/>
              </a:rPr>
              <a:t>ε</a:t>
            </a:r>
            <a:r>
              <a:rPr lang="el-GR" altLang="zh-CN" sz="1200" b="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1200" b="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1</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1200" i="1" dirty="0" err="1">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1200" b="1" i="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 stack</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mn-ea"/>
              </a:rPr>
              <a:t>val</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 top = 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1;</a:t>
            </a:r>
            <a:r>
              <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endParaRPr>
          </a:p>
          <a:p>
            <a:pPr marL="0" indent="-457200" fontAlgn="auto">
              <a:lnSpc>
                <a:spcPct val="100000"/>
              </a:lnSpc>
              <a:buClr>
                <a:srgbClr val="3333CC"/>
              </a:buClr>
              <a:buFont typeface="Symbol" panose="05050102010706020507" pitchFamily="18" charset="2"/>
              <a:buNone/>
              <a:defRPr/>
            </a:pPr>
            <a:r>
              <a:rPr lang="en-US" altLang="zh-CN" sz="1200" b="1" dirty="0">
                <a:latin typeface="Times New Roman" panose="02020603050405020304" pitchFamily="18" charset="0"/>
                <a:cs typeface="Times New Roman" panose="02020603050405020304" pitchFamily="18" charset="0"/>
                <a:sym typeface="+mn-ea"/>
              </a:rPr>
              <a:t>2) </a:t>
            </a:r>
            <a:r>
              <a:rPr lang="en-US" altLang="zh-CN" sz="1200" b="1" i="1" dirty="0">
                <a:latin typeface="Times New Roman" panose="02020603050405020304" pitchFamily="18" charset="0"/>
                <a:cs typeface="Times New Roman" panose="02020603050405020304" pitchFamily="18" charset="0"/>
                <a:sym typeface="+mn-ea"/>
              </a:rPr>
              <a:t>T</a:t>
            </a:r>
            <a:r>
              <a:rPr lang="en-US" altLang="zh-CN" sz="1200" i="1"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1200" b="1" dirty="0">
                <a:latin typeface="Times New Roman" panose="02020603050405020304" pitchFamily="18" charset="0"/>
                <a:cs typeface="Times New Roman" panose="02020603050405020304" pitchFamily="18" charset="0"/>
                <a:sym typeface="+mn-ea"/>
              </a:rPr>
              <a:t>→*</a:t>
            </a:r>
            <a:r>
              <a:rPr lang="zh-CN" altLang="en-US" sz="1200" b="1" i="1" dirty="0">
                <a:latin typeface="Times New Roman" panose="02020603050405020304" pitchFamily="18" charset="0"/>
                <a:cs typeface="Times New Roman" panose="02020603050405020304" pitchFamily="18" charset="0"/>
                <a:sym typeface="+mn-ea"/>
              </a:rPr>
              <a:t>F </a:t>
            </a:r>
            <a:r>
              <a:rPr lang="en-US" altLang="zh-CN" sz="1200" b="1" i="1" dirty="0">
                <a:latin typeface="Times New Roman" panose="02020603050405020304" pitchFamily="18" charset="0"/>
                <a:cs typeface="Times New Roman" panose="02020603050405020304" pitchFamily="18" charset="0"/>
                <a:sym typeface="+mn-ea"/>
              </a:rPr>
              <a:t>N</a:t>
            </a:r>
            <a:r>
              <a:rPr lang="en-US" altLang="zh-CN" sz="1200" b="1" i="1"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1200" b="1" i="1" dirty="0">
                <a:latin typeface="Times New Roman" panose="02020603050405020304" pitchFamily="18" charset="0"/>
                <a:cs typeface="Times New Roman" panose="02020603050405020304" pitchFamily="18" charset="0"/>
                <a:sym typeface="+mn-ea"/>
              </a:rPr>
              <a:t>T</a:t>
            </a:r>
            <a:r>
              <a:rPr lang="zh-CN" altLang="en-US" sz="1200" b="1" baseline="-25000" dirty="0">
                <a:latin typeface="Times New Roman" panose="02020603050405020304" pitchFamily="18" charset="0"/>
                <a:cs typeface="Times New Roman" panose="02020603050405020304" pitchFamily="18" charset="0"/>
                <a:sym typeface="+mn-ea"/>
              </a:rPr>
              <a:t>1</a:t>
            </a:r>
            <a:r>
              <a:rPr lang="en-US" altLang="zh-CN" sz="1200" i="1"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1200" b="1" dirty="0">
                <a:latin typeface="Times New Roman" panose="02020603050405020304" pitchFamily="18" charset="0"/>
                <a:cs typeface="Times New Roman" panose="02020603050405020304" pitchFamily="18" charset="0"/>
                <a:sym typeface="+mn-ea"/>
              </a:rPr>
              <a:t> </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3]</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syn</a:t>
            </a:r>
            <a:r>
              <a:rPr lang="en-US" altLang="zh-CN" sz="1200" b="1" i="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 stack</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mn-ea"/>
              </a:rPr>
              <a:t>syn</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 top = 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3;}</a:t>
            </a:r>
            <a:endParaRPr lang="en-US" altLang="zh-CN" sz="1200" b="1" dirty="0">
              <a:solidFill>
                <a:srgbClr val="2D83F4"/>
              </a:solidFill>
              <a:latin typeface="Times New Roman" panose="02020603050405020304" pitchFamily="18" charset="0"/>
              <a:cs typeface="Times New Roman" panose="02020603050405020304" pitchFamily="18" charset="0"/>
            </a:endParaRPr>
          </a:p>
          <a:p>
            <a:pPr marL="0" lvl="1" fontAlgn="auto">
              <a:lnSpc>
                <a:spcPct val="100000"/>
              </a:lnSpc>
              <a:buFont typeface="Symbol" panose="05050102010706020507" pitchFamily="18" charset="2"/>
              <a:buNone/>
              <a:defRPr/>
            </a:pPr>
            <a:r>
              <a:rPr lang="en-US" altLang="zh-CN" sz="1200" b="1" i="1" dirty="0">
                <a:latin typeface="Times New Roman" panose="02020603050405020304" pitchFamily="18" charset="0"/>
                <a:cs typeface="Times New Roman" panose="02020603050405020304" pitchFamily="18" charset="0"/>
                <a:sym typeface="+mn-ea"/>
              </a:rPr>
              <a:t>N</a:t>
            </a:r>
            <a:r>
              <a:rPr lang="zh-CN" altLang="en-US" sz="1200" b="1" dirty="0">
                <a:latin typeface="Times New Roman" panose="02020603050405020304" pitchFamily="18" charset="0"/>
                <a:cs typeface="Times New Roman" panose="02020603050405020304" pitchFamily="18" charset="0"/>
                <a:sym typeface="+mn-ea"/>
              </a:rPr>
              <a:t> </a:t>
            </a:r>
            <a:r>
              <a:rPr lang="en-US" altLang="zh-CN" sz="1200" b="1" dirty="0">
                <a:latin typeface="Times New Roman" panose="02020603050405020304" pitchFamily="18" charset="0"/>
                <a:cs typeface="Times New Roman" panose="02020603050405020304" pitchFamily="18" charset="0"/>
                <a:sym typeface="Arial" panose="020B0604020202020204" pitchFamily="34" charset="0"/>
              </a:rPr>
              <a:t>→ </a:t>
            </a:r>
            <a:r>
              <a:rPr lang="el-GR" altLang="zh-CN" sz="1200" b="1" i="1" dirty="0">
                <a:latin typeface="Times New Roman" panose="02020603050405020304" pitchFamily="18" charset="0"/>
                <a:cs typeface="Times New Roman" panose="02020603050405020304" pitchFamily="18" charset="0"/>
                <a:sym typeface="Arial" panose="020B0604020202020204" pitchFamily="34" charset="0"/>
              </a:rPr>
              <a:t>ε</a:t>
            </a:r>
            <a:r>
              <a:rPr lang="el-GR" altLang="zh-CN" sz="1200" b="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1200" b="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1200" i="1" dirty="0" err="1">
                <a:solidFill>
                  <a:srgbClr val="2D83F4"/>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 </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1200" b="1" i="1" dirty="0" err="1">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 </a:t>
            </a:r>
            <a:r>
              <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1200" b="1" i="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val</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 = 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endParaRPr>
          </a:p>
          <a:p>
            <a:pPr marL="0" lvl="1" indent="-457200" fontAlgn="auto">
              <a:lnSpc>
                <a:spcPct val="100000"/>
              </a:lnSpc>
              <a:buClr>
                <a:srgbClr val="3333CC"/>
              </a:buClr>
              <a:buFont typeface="Symbol" panose="05050102010706020507" pitchFamily="18" charset="2"/>
              <a:buNone/>
              <a:defRPr/>
            </a:pPr>
            <a:r>
              <a:rPr lang="en-US" altLang="zh-CN" sz="1200" b="1" dirty="0">
                <a:latin typeface="Times New Roman" panose="02020603050405020304" pitchFamily="18" charset="0"/>
                <a:cs typeface="Times New Roman" panose="02020603050405020304" pitchFamily="18" charset="0"/>
                <a:sym typeface="+mn-ea"/>
              </a:rPr>
              <a:t>3) </a:t>
            </a:r>
            <a:r>
              <a:rPr lang="zh-CN" altLang="en-US" sz="1200" b="1" i="1" dirty="0">
                <a:latin typeface="Times New Roman" panose="02020603050405020304" pitchFamily="18" charset="0"/>
                <a:cs typeface="Times New Roman" panose="02020603050405020304" pitchFamily="18" charset="0"/>
                <a:sym typeface="+mn-ea"/>
              </a:rPr>
              <a:t>T</a:t>
            </a:r>
            <a:r>
              <a:rPr lang="en-US" altLang="zh-CN" sz="1200" b="1" i="1" dirty="0">
                <a:latin typeface="Times New Roman" panose="02020603050405020304" pitchFamily="18" charset="0"/>
                <a:cs typeface="Times New Roman" panose="02020603050405020304" pitchFamily="18" charset="0"/>
                <a:sym typeface="+mn-ea"/>
              </a:rPr>
              <a:t>′</a:t>
            </a:r>
            <a:r>
              <a:rPr lang="zh-CN" altLang="en-US" sz="1200" b="1" dirty="0">
                <a:latin typeface="Times New Roman" panose="02020603050405020304" pitchFamily="18" charset="0"/>
                <a:cs typeface="Times New Roman" panose="02020603050405020304" pitchFamily="18" charset="0"/>
                <a:sym typeface="Arial" panose="020B0604020202020204" pitchFamily="34" charset="0"/>
              </a:rPr>
              <a:t>→</a:t>
            </a:r>
            <a:r>
              <a:rPr lang="el-GR" altLang="zh-CN" sz="1200" b="1" dirty="0">
                <a:latin typeface="Times New Roman" panose="02020603050405020304" pitchFamily="18" charset="0"/>
                <a:cs typeface="Times New Roman" panose="02020603050405020304" pitchFamily="18" charset="0"/>
                <a:sym typeface="Arial" panose="020B0604020202020204" pitchFamily="34" charset="0"/>
              </a:rPr>
              <a:t>ε</a:t>
            </a:r>
            <a:r>
              <a:rPr lang="en-US" altLang="zh-CN" sz="1200" b="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1200" b="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+1].</a:t>
            </a:r>
            <a:r>
              <a:rPr lang="en-US" altLang="zh-CN" sz="1200" b="1" i="1" dirty="0" err="1">
                <a:solidFill>
                  <a:srgbClr val="2D83F4"/>
                </a:solidFill>
                <a:latin typeface="Times New Roman" panose="02020603050405020304" pitchFamily="18" charset="0"/>
                <a:cs typeface="Times New Roman" panose="02020603050405020304" pitchFamily="18" charset="0"/>
                <a:sym typeface="+mn-ea"/>
              </a:rPr>
              <a:t>syn</a:t>
            </a:r>
            <a:r>
              <a:rPr lang="en-US" altLang="zh-CN" sz="1200" b="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200" b="1" dirty="0">
                <a:solidFill>
                  <a:srgbClr val="2D83F4"/>
                </a:solidFill>
                <a:latin typeface="Times New Roman" panose="02020603050405020304" pitchFamily="18" charset="0"/>
                <a:cs typeface="Times New Roman" panose="02020603050405020304" pitchFamily="18" charset="0"/>
                <a:sym typeface="+mn-ea"/>
              </a:rPr>
              <a:t>= </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1200" b="1" i="1" dirty="0" err="1">
                <a:solidFill>
                  <a:srgbClr val="2D83F4"/>
                </a:solidFill>
                <a:latin typeface="Times New Roman" panose="02020603050405020304" pitchFamily="18" charset="0"/>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1200" b="1" dirty="0">
                <a:solidFill>
                  <a:srgbClr val="2D83F4"/>
                </a:solidFill>
                <a:latin typeface="Times New Roman" panose="02020603050405020304" pitchFamily="18" charset="0"/>
                <a:cs typeface="Times New Roman" panose="02020603050405020304" pitchFamily="18" charset="0"/>
                <a:sym typeface="+mn-ea"/>
              </a:rPr>
              <a:t>; </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 = </a:t>
            </a:r>
            <a:r>
              <a:rPr lang="en-US" altLang="zh-CN" sz="1200" b="1" i="1" dirty="0">
                <a:solidFill>
                  <a:srgbClr val="2D83F4"/>
                </a:solidFill>
                <a:latin typeface="Times New Roman" panose="02020603050405020304" pitchFamily="18" charset="0"/>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cs typeface="Times New Roman" panose="02020603050405020304" pitchFamily="18" charset="0"/>
                <a:sym typeface="+mn-ea"/>
              </a:rPr>
              <a:t>+1;}</a:t>
            </a:r>
            <a:endParaRPr lang="en-US" altLang="zh-CN" sz="1200" b="1" dirty="0">
              <a:solidFill>
                <a:srgbClr val="2D83F4"/>
              </a:solidFill>
              <a:latin typeface="Times New Roman" panose="02020603050405020304" pitchFamily="18" charset="0"/>
              <a:cs typeface="Times New Roman" panose="02020603050405020304" pitchFamily="18" charset="0"/>
            </a:endParaRPr>
          </a:p>
          <a:p>
            <a:pPr marL="0" indent="-457200" fontAlgn="auto">
              <a:lnSpc>
                <a:spcPct val="100000"/>
              </a:lnSpc>
              <a:buFont typeface="Symbol" panose="05050102010706020507" pitchFamily="18" charset="2"/>
              <a:buNone/>
              <a:defRPr/>
            </a:pPr>
            <a:r>
              <a:rPr lang="en-US" altLang="zh-CN" sz="1200" b="1" dirty="0">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1200" b="1" i="1" dirty="0">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1200" b="1" i="1"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1200" b="1" dirty="0">
                <a:latin typeface="Times New Roman" panose="02020603050405020304" pitchFamily="18" charset="0"/>
                <a:cs typeface="Times New Roman" panose="02020603050405020304" pitchFamily="18" charset="0"/>
                <a:sym typeface="Arial" panose="020B0604020202020204" pitchFamily="34" charset="0"/>
              </a:rPr>
              <a:t>→</a:t>
            </a:r>
            <a:r>
              <a:rPr lang="en-US" altLang="zh-CN" sz="1200" b="1" dirty="0">
                <a:latin typeface="Times New Roman" panose="02020603050405020304" pitchFamily="18" charset="0"/>
                <a:cs typeface="Times New Roman" panose="02020603050405020304" pitchFamily="18" charset="0"/>
                <a:sym typeface="Arial" panose="020B0604020202020204" pitchFamily="34" charset="0"/>
              </a:rPr>
              <a:t>digit </a:t>
            </a:r>
            <a:r>
              <a:rPr lang="en-US" altLang="zh-CN" sz="1200" b="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val</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 </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stack</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top</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12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200" b="1" dirty="0">
                <a:solidFill>
                  <a:srgbClr val="2D83F4"/>
                </a:solidFill>
                <a:latin typeface="Times New Roman" panose="02020603050405020304" pitchFamily="18" charset="0"/>
                <a:cs typeface="Times New Roman" panose="02020603050405020304" pitchFamily="18" charset="0"/>
                <a:sym typeface="+mn-ea"/>
              </a:rPr>
              <a:t>}</a:t>
            </a:r>
            <a:endParaRPr lang="en-US" altLang="zh-CN" sz="1200" b="1" dirty="0">
              <a:solidFill>
                <a:srgbClr val="2D83F4"/>
              </a:solidFill>
              <a:latin typeface="Times New Roman" panose="02020603050405020304" pitchFamily="18" charset="0"/>
              <a:cs typeface="Times New Roman" panose="02020603050405020304" pitchFamily="18" charset="0"/>
              <a:sym typeface="+mn-ea"/>
            </a:endParaRPr>
          </a:p>
        </p:txBody>
      </p:sp>
      <p:pic>
        <p:nvPicPr>
          <p:cNvPr id="6" name="图片 5"/>
          <p:cNvPicPr>
            <a:picLocks noChangeAspect="1"/>
          </p:cNvPicPr>
          <p:nvPr>
            <p:custDataLst>
              <p:tags r:id="rId4"/>
            </p:custDataLst>
          </p:nvPr>
        </p:nvPicPr>
        <p:blipFill>
          <a:blip r:embed="rId5"/>
          <a:stretch>
            <a:fillRect/>
          </a:stretch>
        </p:blipFill>
        <p:spPr>
          <a:xfrm>
            <a:off x="8094980" y="4838700"/>
            <a:ext cx="3677920" cy="756920"/>
          </a:xfrm>
          <a:prstGeom prst="rect">
            <a:avLst/>
          </a:prstGeom>
        </p:spPr>
      </p:pic>
    </p:spTree>
    <p:custDataLst>
      <p:tags r:id="rId6"/>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88722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6.</a:t>
            </a:r>
            <a:r>
              <a:rPr lang="zh-CN" altLang="en-US" sz="2000" b="1" dirty="0">
                <a:latin typeface="华文楷体" panose="02010600040101010101" pitchFamily="2" charset="-122"/>
                <a:ea typeface="华文楷体" panose="02010600040101010101" pitchFamily="2" charset="-122"/>
              </a:rPr>
              <a:t>中间代码生成</a:t>
            </a:r>
            <a:endParaRPr lang="zh-CN" altLang="en-US" sz="2000" b="1" dirty="0">
              <a:latin typeface="华文楷体" panose="02010600040101010101" pitchFamily="2" charset="-122"/>
              <a:ea typeface="华文楷体" panose="02010600040101010101" pitchFamily="2" charset="-122"/>
            </a:endParaRPr>
          </a:p>
        </p:txBody>
      </p:sp>
      <p:sp>
        <p:nvSpPr>
          <p:cNvPr id="2" name="矩形 1"/>
          <p:cNvSpPr/>
          <p:nvPr>
            <p:custDataLst>
              <p:tags r:id="rId2"/>
            </p:custDataLst>
          </p:nvPr>
        </p:nvSpPr>
        <p:spPr>
          <a:xfrm>
            <a:off x="687363" y="600984"/>
            <a:ext cx="206375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6.1.</a:t>
            </a:r>
            <a:r>
              <a:rPr lang="zh-CN" altLang="en-US" sz="2000" b="1" dirty="0">
                <a:latin typeface="华文楷体" panose="02010600040101010101" pitchFamily="2" charset="-122"/>
                <a:ea typeface="华文楷体" panose="02010600040101010101" pitchFamily="2" charset="-122"/>
              </a:rPr>
              <a:t>声明语句翻译</a:t>
            </a:r>
            <a:endParaRPr lang="zh-CN" altLang="en-US" sz="2000" b="1" dirty="0">
              <a:latin typeface="华文楷体" panose="02010600040101010101" pitchFamily="2" charset="-122"/>
              <a:ea typeface="华文楷体" panose="02010600040101010101" pitchFamily="2" charset="-122"/>
            </a:endParaRPr>
          </a:p>
        </p:txBody>
      </p:sp>
      <p:sp>
        <p:nvSpPr>
          <p:cNvPr id="3" name="文本框 2"/>
          <p:cNvSpPr txBox="1"/>
          <p:nvPr/>
        </p:nvSpPr>
        <p:spPr>
          <a:xfrm>
            <a:off x="222885" y="1071245"/>
            <a:ext cx="10810240" cy="2594610"/>
          </a:xfrm>
          <a:prstGeom prst="rect">
            <a:avLst/>
          </a:prstGeom>
          <a:noFill/>
        </p:spPr>
        <p:txBody>
          <a:bodyPr wrap="square" rtlCol="0" anchor="t">
            <a:noAutofit/>
          </a:bodyPr>
          <a:p>
            <a:pPr indent="0" fontAlgn="auto">
              <a:lnSpc>
                <a:spcPct val="100000"/>
              </a:lnSpc>
              <a:buClrTx/>
              <a:buNone/>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声明语句翻译的主要任务：收集标识符的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类型</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等属性信息，并为每一个名字分配一个</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相对地址</a:t>
            </a:r>
            <a:endPar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fontAlgn="auto">
              <a:lnSpc>
                <a:spcPct val="100000"/>
              </a:lnSpc>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名字的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类型</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和</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相对地址</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信息保存在相应的</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符号表</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记录中</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fontAlgn="auto">
              <a:lnSpc>
                <a:spcPct val="100000"/>
              </a:lnSpc>
              <a:buClrTx/>
              <a:buNone/>
            </a:pPr>
            <a:r>
              <a:rPr lang="zh-CN" altLang="en-US" b="1">
                <a:solidFill>
                  <a:srgbClr val="000000"/>
                </a:solidFill>
                <a:latin typeface="Calibri" panose="020F0502020204030204" charset="0"/>
                <a:ea typeface="华文楷体" panose="02010600040101010101" pitchFamily="2" charset="-122"/>
                <a:cs typeface="Times New Roman" panose="02020603050405020304" pitchFamily="18" charset="0"/>
                <a:sym typeface="+mn-ea"/>
              </a:rPr>
              <a:t>①</a:t>
            </a:r>
            <a:r>
              <a:rPr lang="zh-CN" altLang="en-US"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基本类型</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是类型表达式；</a:t>
            </a:r>
            <a:r>
              <a:rPr lang="zh-CN" altLang="en-US" b="1">
                <a:solidFill>
                  <a:srgbClr val="000000"/>
                </a:solidFill>
                <a:latin typeface="Calibri" panose="020F0502020204030204" charset="0"/>
                <a:ea typeface="华文楷体" panose="02010600040101010101" pitchFamily="2" charset="-122"/>
                <a:cs typeface="Times New Roman" panose="02020603050405020304" pitchFamily="18" charset="0"/>
                <a:sym typeface="+mn-ea"/>
              </a:rPr>
              <a:t>②</a:t>
            </a:r>
            <a:r>
              <a:rPr lang="zh-CN" altLang="en-US" b="1">
                <a:solidFill>
                  <a:srgbClr val="000000"/>
                </a:solidFill>
                <a:ea typeface="华文楷体" panose="02010600040101010101" pitchFamily="2" charset="-122"/>
                <a:cs typeface="Times New Roman" panose="02020603050405020304" pitchFamily="18" charset="0"/>
                <a:sym typeface="+mn-ea"/>
              </a:rPr>
              <a:t>可以为类型表达式命名，</a:t>
            </a:r>
            <a:r>
              <a:rPr lang="zh-CN" altLang="en-US" b="1">
                <a:solidFill>
                  <a:srgbClr val="FF0000"/>
                </a:solidFill>
                <a:ea typeface="华文楷体" panose="02010600040101010101" pitchFamily="2" charset="-122"/>
                <a:cs typeface="Times New Roman" panose="02020603050405020304" pitchFamily="18" charset="0"/>
                <a:sym typeface="+mn-ea"/>
              </a:rPr>
              <a:t>类型名</a:t>
            </a:r>
            <a:r>
              <a:rPr lang="zh-CN" altLang="en-US" b="1">
                <a:solidFill>
                  <a:srgbClr val="000000"/>
                </a:solidFill>
                <a:ea typeface="华文楷体" panose="02010600040101010101" pitchFamily="2" charset="-122"/>
                <a:cs typeface="Times New Roman" panose="02020603050405020304" pitchFamily="18" charset="0"/>
                <a:sym typeface="+mn-ea"/>
              </a:rPr>
              <a:t>也是类型表达式</a:t>
            </a:r>
            <a:endParaRPr lang="zh-CN" altLang="en-US" b="1">
              <a:solidFill>
                <a:srgbClr val="000000"/>
              </a:solidFill>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zh-CN" altLang="en-US" b="1">
                <a:solidFill>
                  <a:srgbClr val="000000"/>
                </a:solidFill>
                <a:latin typeface="Calibri" panose="020F0502020204030204" charset="0"/>
                <a:ea typeface="华文楷体" panose="02010600040101010101" pitchFamily="2" charset="-122"/>
                <a:cs typeface="Times New Roman" panose="02020603050405020304" pitchFamily="18" charset="0"/>
                <a:sym typeface="+mn-ea"/>
              </a:rPr>
              <a:t>③</a:t>
            </a:r>
            <a:r>
              <a:rPr lang="zh-CN" altLang="en-US" b="1">
                <a:solidFill>
                  <a:srgbClr val="000000"/>
                </a:solidFill>
                <a:ea typeface="华文楷体" panose="02010600040101010101" pitchFamily="2" charset="-122"/>
                <a:cs typeface="Times New Roman" panose="02020603050405020304" pitchFamily="18" charset="0"/>
                <a:sym typeface="+mn-ea"/>
              </a:rPr>
              <a:t>将</a:t>
            </a:r>
            <a:r>
              <a:rPr lang="zh-CN" altLang="en-US" b="1">
                <a:solidFill>
                  <a:srgbClr val="FF0000"/>
                </a:solidFill>
                <a:ea typeface="华文楷体" panose="02010600040101010101" pitchFamily="2" charset="-122"/>
                <a:cs typeface="Times New Roman" panose="02020603050405020304" pitchFamily="18" charset="0"/>
                <a:sym typeface="+mn-ea"/>
              </a:rPr>
              <a:t>类型构造符</a:t>
            </a:r>
            <a:r>
              <a:rPr lang="zh-CN" altLang="en-US" b="1">
                <a:solidFill>
                  <a:srgbClr val="000000"/>
                </a:solidFill>
                <a:ea typeface="华文楷体" panose="02010600040101010101" pitchFamily="2" charset="-122"/>
                <a:cs typeface="Times New Roman" panose="02020603050405020304" pitchFamily="18" charset="0"/>
                <a:sym typeface="+mn-ea"/>
              </a:rPr>
              <a:t>作用于</a:t>
            </a:r>
            <a:r>
              <a:rPr lang="zh-CN" altLang="en-US" b="1">
                <a:solidFill>
                  <a:srgbClr val="FF0000"/>
                </a:solidFill>
                <a:ea typeface="华文楷体" panose="02010600040101010101" pitchFamily="2" charset="-122"/>
                <a:cs typeface="Times New Roman" panose="02020603050405020304" pitchFamily="18" charset="0"/>
                <a:sym typeface="+mn-ea"/>
              </a:rPr>
              <a:t>类型表达式</a:t>
            </a:r>
            <a:r>
              <a:rPr lang="zh-CN" altLang="en-US" b="1">
                <a:ea typeface="华文楷体" panose="02010600040101010101" pitchFamily="2" charset="-122"/>
                <a:cs typeface="Times New Roman" panose="02020603050405020304" pitchFamily="18" charset="0"/>
                <a:sym typeface="+mn-ea"/>
              </a:rPr>
              <a:t>可以</a:t>
            </a:r>
            <a:r>
              <a:rPr lang="zh-CN" altLang="en-US" b="1">
                <a:solidFill>
                  <a:srgbClr val="000000"/>
                </a:solidFill>
                <a:ea typeface="华文楷体" panose="02010600040101010101" pitchFamily="2" charset="-122"/>
                <a:cs typeface="Times New Roman" panose="02020603050405020304" pitchFamily="18" charset="0"/>
                <a:sym typeface="+mn-ea"/>
              </a:rPr>
              <a:t>构成新的类型表达式</a:t>
            </a:r>
            <a:endParaRPr kumimoji="1" lang="zh-CN" altLang="en-US" b="1">
              <a:solidFill>
                <a:srgbClr val="000000"/>
              </a:solidFill>
              <a:latin typeface="楷体_GB2312" pitchFamily="49" charset="-122"/>
              <a:ea typeface="楷体_GB2312" pitchFamily="49" charset="-122"/>
              <a:cs typeface="Times New Roman" panose="02020603050405020304" pitchFamily="18" charset="0"/>
            </a:endParaRPr>
          </a:p>
          <a:p>
            <a:pPr marL="0" lvl="2" indent="0" fontAlgn="auto">
              <a:lnSpc>
                <a:spcPct val="100000"/>
              </a:lnSpc>
              <a:buClrTx/>
              <a:buNone/>
            </a:pPr>
            <a:r>
              <a:rPr kumimoji="1" lang="zh-CN" altLang="en-US" b="1">
                <a:solidFill>
                  <a:srgbClr val="000000"/>
                </a:solidFill>
                <a:latin typeface="楷体" panose="02010609060101010101" pitchFamily="49" charset="-122"/>
                <a:ea typeface="华文楷体" panose="02010600040101010101" pitchFamily="2" charset="-122"/>
                <a:cs typeface="Times New Roman" panose="02020603050405020304" pitchFamily="18" charset="0"/>
                <a:sym typeface="+mn-ea"/>
              </a:rPr>
              <a:t>数组构造符</a:t>
            </a:r>
            <a:r>
              <a:rPr lang="zh-CN" altLang="en-US" b="1">
                <a:solidFill>
                  <a:srgbClr val="000000"/>
                </a:solidFill>
                <a:ea typeface="华文楷体" panose="02010600040101010101" pitchFamily="2" charset="-122"/>
                <a:cs typeface="Times New Roman" panose="02020603050405020304" pitchFamily="18" charset="0"/>
                <a:sym typeface="+mn-ea"/>
              </a:rPr>
              <a:t>：</a:t>
            </a:r>
            <a:r>
              <a:rPr lang="en-US" altLang="zh-CN"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array</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T</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kumimoji="1" lang="zh-CN" altLang="en-US" b="1" dirty="0">
                <a:solidFill>
                  <a:prstClr val="black"/>
                </a:solidFill>
                <a:latin typeface="楷体" panose="02010609060101010101" pitchFamily="49" charset="-122"/>
                <a:ea typeface="华文楷体" panose="02010600040101010101" pitchFamily="2" charset="-122"/>
                <a:sym typeface="+mn-ea"/>
              </a:rPr>
              <a:t>指针构造符</a:t>
            </a:r>
            <a:r>
              <a:rPr lang="zh-CN" altLang="en-US" b="1">
                <a:solidFill>
                  <a:srgbClr val="000000"/>
                </a:solidFill>
                <a:ea typeface="华文楷体" panose="02010600040101010101" pitchFamily="2" charset="-122"/>
                <a:cs typeface="Times New Roman" panose="02020603050405020304" pitchFamily="18" charset="0"/>
                <a:sym typeface="+mn-ea"/>
              </a:rPr>
              <a:t>：</a:t>
            </a:r>
            <a:r>
              <a:rPr kumimoji="1" lang="en-US" altLang="zh-CN" b="1" i="1" dirty="0">
                <a:solidFill>
                  <a:srgbClr val="FF0000"/>
                </a:solidFill>
                <a:latin typeface="Times New Roman" panose="02020603050405020304" pitchFamily="18" charset="0"/>
                <a:ea typeface="楷体_GB2312" pitchFamily="49" charset="-122"/>
                <a:sym typeface="+mn-ea"/>
              </a:rPr>
              <a:t>pointer</a:t>
            </a:r>
            <a:r>
              <a:rPr kumimoji="1" lang="en-US" altLang="zh-CN" b="1" i="1" dirty="0">
                <a:solidFill>
                  <a:prstClr val="black"/>
                </a:solidFill>
                <a:latin typeface="Times New Roman" panose="02020603050405020304" pitchFamily="18" charset="0"/>
                <a:ea typeface="楷体_GB2312" pitchFamily="49" charset="-122"/>
                <a:sym typeface="+mn-ea"/>
              </a:rPr>
              <a:t> </a:t>
            </a:r>
            <a:r>
              <a:rPr lang="en-US" altLang="zh-CN" b="1" dirty="0">
                <a:solidFill>
                  <a:prstClr val="black"/>
                </a:solidFill>
                <a:latin typeface="Times New Roman" panose="02020603050405020304" pitchFamily="18" charset="0"/>
                <a:ea typeface="华文楷体" panose="02010600040101010101" pitchFamily="2" charset="-122"/>
                <a:sym typeface="+mn-ea"/>
              </a:rPr>
              <a:t>( </a:t>
            </a:r>
            <a:r>
              <a:rPr lang="en-US" altLang="zh-CN" b="1" i="1" dirty="0">
                <a:solidFill>
                  <a:prstClr val="black"/>
                </a:solidFill>
                <a:latin typeface="Times New Roman" panose="02020603050405020304" pitchFamily="18" charset="0"/>
                <a:ea typeface="华文楷体" panose="02010600040101010101" pitchFamily="2" charset="-122"/>
                <a:sym typeface="+mn-ea"/>
              </a:rPr>
              <a:t>T </a:t>
            </a:r>
            <a:r>
              <a:rPr lang="en-US" altLang="zh-CN" b="1" dirty="0">
                <a:solidFill>
                  <a:prstClr val="black"/>
                </a:solidFill>
                <a:latin typeface="Times New Roman" panose="02020603050405020304" pitchFamily="18" charset="0"/>
                <a:ea typeface="华文楷体" panose="02010600040101010101" pitchFamily="2" charset="-122"/>
                <a:sym typeface="+mn-ea"/>
              </a:rPr>
              <a:t>) 	</a:t>
            </a:r>
            <a:r>
              <a:rPr kumimoji="1" lang="zh-CN" altLang="en-US" b="1" dirty="0">
                <a:solidFill>
                  <a:prstClr val="black"/>
                </a:solidFill>
                <a:latin typeface="楷体" panose="02010609060101010101" pitchFamily="49" charset="-122"/>
                <a:ea typeface="华文楷体" panose="02010600040101010101" pitchFamily="2" charset="-122"/>
                <a:sym typeface="+mn-ea"/>
              </a:rPr>
              <a:t>笛卡尔乘积构造符</a:t>
            </a:r>
            <a:r>
              <a:rPr kumimoji="1" lang="en-US" altLang="zh-CN" b="1" dirty="0">
                <a:solidFill>
                  <a:prstClr val="black"/>
                </a:solidFill>
                <a:latin typeface="Times New Roman" panose="02020603050405020304" pitchFamily="18" charset="0"/>
                <a:ea typeface="楷体_GB2312" pitchFamily="49" charset="-122"/>
                <a:sym typeface="+mn-ea"/>
              </a:rPr>
              <a:t> </a:t>
            </a:r>
            <a:r>
              <a:rPr lang="zh-CN" altLang="en-US" b="1">
                <a:solidFill>
                  <a:srgbClr val="000000"/>
                </a:solidFill>
                <a:ea typeface="华文楷体" panose="02010600040101010101" pitchFamily="2" charset="-122"/>
                <a:cs typeface="Times New Roman" panose="02020603050405020304" pitchFamily="18" charset="0"/>
                <a:sym typeface="+mn-ea"/>
              </a:rPr>
              <a:t>：</a:t>
            </a:r>
            <a:r>
              <a:rPr lang="en-US" altLang="zh-CN" b="1" i="1" dirty="0">
                <a:solidFill>
                  <a:prstClr val="black"/>
                </a:solidFill>
                <a:latin typeface="Times New Roman" panose="02020603050405020304" pitchFamily="18" charset="0"/>
                <a:ea typeface="华文楷体" panose="02010600040101010101" pitchFamily="2" charset="-122"/>
                <a:sym typeface="+mn-ea"/>
              </a:rPr>
              <a:t>T</a:t>
            </a:r>
            <a:r>
              <a:rPr lang="en-US" altLang="zh-CN" b="1" baseline="-25000" dirty="0">
                <a:solidFill>
                  <a:prstClr val="black"/>
                </a:solidFill>
                <a:latin typeface="Times New Roman" panose="02020603050405020304" pitchFamily="18" charset="0"/>
                <a:ea typeface="华文楷体" panose="02010600040101010101" pitchFamily="2" charset="-122"/>
                <a:sym typeface="+mn-ea"/>
              </a:rPr>
              <a:t>1</a:t>
            </a:r>
            <a:r>
              <a:rPr lang="en-US" altLang="zh-CN" b="1" dirty="0">
                <a:solidFill>
                  <a:prstClr val="black"/>
                </a:solidFill>
                <a:latin typeface="Times New Roman" panose="02020603050405020304" pitchFamily="18" charset="0"/>
                <a:ea typeface="华文楷体" panose="02010600040101010101" pitchFamily="2" charset="-122"/>
                <a:sym typeface="+mn-ea"/>
              </a:rPr>
              <a:t> </a:t>
            </a:r>
            <a:r>
              <a:rPr kumimoji="1" lang="en-US" altLang="zh-CN" b="1" dirty="0">
                <a:solidFill>
                  <a:srgbClr val="FF0000"/>
                </a:solidFill>
                <a:latin typeface="楷体_GB2312" pitchFamily="49" charset="-122"/>
                <a:ea typeface="楷体_GB2312" pitchFamily="49" charset="-122"/>
                <a:sym typeface="Symbol" panose="05050102010706020507" pitchFamily="18" charset="2"/>
              </a:rPr>
              <a:t></a:t>
            </a:r>
            <a:r>
              <a:rPr lang="en-US" altLang="zh-CN" b="1" dirty="0">
                <a:solidFill>
                  <a:prstClr val="black"/>
                </a:solidFill>
                <a:latin typeface="Times New Roman" panose="02020603050405020304" pitchFamily="18" charset="0"/>
                <a:ea typeface="华文楷体" panose="02010600040101010101" pitchFamily="2" charset="-122"/>
                <a:sym typeface="+mn-ea"/>
              </a:rPr>
              <a:t> </a:t>
            </a:r>
            <a:r>
              <a:rPr lang="en-US" altLang="zh-CN" b="1" i="1" dirty="0">
                <a:solidFill>
                  <a:prstClr val="black"/>
                </a:solidFill>
                <a:latin typeface="Times New Roman" panose="02020603050405020304" pitchFamily="18" charset="0"/>
                <a:ea typeface="华文楷体" panose="02010600040101010101" pitchFamily="2" charset="-122"/>
                <a:sym typeface="+mn-ea"/>
              </a:rPr>
              <a:t>T</a:t>
            </a:r>
            <a:r>
              <a:rPr lang="en-US" altLang="zh-CN" b="1" baseline="-25000" dirty="0">
                <a:solidFill>
                  <a:prstClr val="black"/>
                </a:solidFill>
                <a:latin typeface="Times New Roman" panose="02020603050405020304" pitchFamily="18" charset="0"/>
                <a:ea typeface="华文楷体" panose="02010600040101010101" pitchFamily="2" charset="-122"/>
                <a:sym typeface="+mn-ea"/>
              </a:rPr>
              <a:t>2 </a:t>
            </a:r>
            <a:endParaRPr lang="en-US" altLang="zh-CN" b="1" baseline="-25000" dirty="0">
              <a:solidFill>
                <a:prstClr val="black"/>
              </a:solidFill>
              <a:latin typeface="Times New Roman" panose="02020603050405020304" pitchFamily="18" charset="0"/>
              <a:ea typeface="华文楷体" panose="02010600040101010101" pitchFamily="2" charset="-122"/>
              <a:sym typeface="+mn-ea"/>
            </a:endParaRPr>
          </a:p>
          <a:p>
            <a:pPr marL="0" lvl="2" indent="0" fontAlgn="auto">
              <a:lnSpc>
                <a:spcPct val="100000"/>
              </a:lnSpc>
              <a:buClrTx/>
              <a:buNone/>
            </a:pPr>
            <a:r>
              <a:rPr kumimoji="1" lang="zh-CN" altLang="en-US" b="1" dirty="0">
                <a:solidFill>
                  <a:prstClr val="black"/>
                </a:solidFill>
                <a:latin typeface="楷体" panose="02010609060101010101" pitchFamily="49" charset="-122"/>
                <a:ea typeface="华文楷体" panose="02010600040101010101" pitchFamily="2" charset="-122"/>
                <a:sym typeface="+mn-ea"/>
              </a:rPr>
              <a:t>函数构造符</a:t>
            </a:r>
            <a:r>
              <a:rPr lang="zh-CN" altLang="en-US" b="1">
                <a:solidFill>
                  <a:srgbClr val="000000"/>
                </a:solidFill>
                <a:ea typeface="华文楷体" panose="02010600040101010101" pitchFamily="2" charset="-122"/>
                <a:cs typeface="Times New Roman" panose="02020603050405020304" pitchFamily="18" charset="0"/>
                <a:sym typeface="+mn-ea"/>
              </a:rPr>
              <a:t>：</a:t>
            </a:r>
            <a:r>
              <a:rPr lang="en-US" altLang="zh-CN" b="1" i="1" dirty="0">
                <a:solidFill>
                  <a:prstClr val="black"/>
                </a:solidFill>
                <a:latin typeface="Times New Roman" panose="02020603050405020304" pitchFamily="18" charset="0"/>
                <a:ea typeface="华文楷体" panose="02010600040101010101" pitchFamily="2" charset="-122"/>
                <a:sym typeface="+mn-ea"/>
              </a:rPr>
              <a:t>T</a:t>
            </a:r>
            <a:r>
              <a:rPr lang="en-US" altLang="zh-CN" b="1" baseline="-25000" dirty="0">
                <a:solidFill>
                  <a:prstClr val="black"/>
                </a:solidFill>
                <a:latin typeface="Times New Roman" panose="02020603050405020304" pitchFamily="18" charset="0"/>
                <a:ea typeface="华文楷体" panose="02010600040101010101" pitchFamily="2" charset="-122"/>
                <a:sym typeface="+mn-ea"/>
              </a:rPr>
              <a:t>1</a:t>
            </a:r>
            <a:r>
              <a:rPr kumimoji="1" lang="en-US" altLang="zh-CN" b="1" dirty="0">
                <a:solidFill>
                  <a:prstClr val="black"/>
                </a:solidFill>
                <a:latin typeface="楷体_GB2312" pitchFamily="49" charset="-122"/>
                <a:ea typeface="楷体_GB2312" pitchFamily="49" charset="-122"/>
                <a:sym typeface="Symbol" panose="05050102010706020507" pitchFamily="18" charset="2"/>
              </a:rPr>
              <a:t></a:t>
            </a:r>
            <a:r>
              <a:rPr lang="en-US" altLang="zh-CN" b="1" i="1" dirty="0">
                <a:solidFill>
                  <a:prstClr val="black"/>
                </a:solidFill>
                <a:latin typeface="Times New Roman" panose="02020603050405020304" pitchFamily="18" charset="0"/>
                <a:ea typeface="华文楷体" panose="02010600040101010101" pitchFamily="2" charset="-122"/>
                <a:sym typeface="+mn-ea"/>
              </a:rPr>
              <a:t>T</a:t>
            </a:r>
            <a:r>
              <a:rPr lang="en-US" altLang="zh-CN" b="1" baseline="-25000" dirty="0">
                <a:solidFill>
                  <a:prstClr val="black"/>
                </a:solidFill>
                <a:latin typeface="Times New Roman" panose="02020603050405020304" pitchFamily="18" charset="0"/>
                <a:ea typeface="华文楷体" panose="02010600040101010101" pitchFamily="2" charset="-122"/>
                <a:sym typeface="+mn-ea"/>
              </a:rPr>
              <a:t>2</a:t>
            </a:r>
            <a:r>
              <a:rPr lang="en-US" altLang="zh-CN" b="1" i="1" baseline="-25000" dirty="0">
                <a:solidFill>
                  <a:prstClr val="black"/>
                </a:solidFill>
                <a:latin typeface="Times New Roman" panose="02020603050405020304" pitchFamily="18" charset="0"/>
                <a:ea typeface="华文楷体" panose="02010600040101010101" pitchFamily="2" charset="-122"/>
                <a:sym typeface="+mn-ea"/>
              </a:rPr>
              <a:t> </a:t>
            </a:r>
            <a:r>
              <a:rPr kumimoji="1" lang="en-US" altLang="zh-CN" b="1" dirty="0">
                <a:solidFill>
                  <a:prstClr val="black"/>
                </a:solidFill>
                <a:latin typeface="楷体_GB2312" pitchFamily="49" charset="-122"/>
                <a:ea typeface="楷体_GB2312" pitchFamily="49" charset="-122"/>
                <a:sym typeface="Symbol" panose="05050102010706020507" pitchFamily="18" charset="2"/>
              </a:rPr>
              <a:t></a:t>
            </a:r>
            <a:r>
              <a:rPr kumimoji="1" lang="en-US" altLang="zh-CN" b="1" dirty="0">
                <a:solidFill>
                  <a:prstClr val="black"/>
                </a:solidFill>
                <a:latin typeface="Arial" panose="020B0604020202020204" pitchFamily="34" charset="0"/>
                <a:ea typeface="楷体_GB2312" pitchFamily="49" charset="-122"/>
                <a:sym typeface="+mn-ea"/>
              </a:rPr>
              <a:t>…</a:t>
            </a:r>
            <a:r>
              <a:rPr kumimoji="1" lang="en-US" altLang="zh-CN" b="1" dirty="0">
                <a:solidFill>
                  <a:prstClr val="black"/>
                </a:solidFill>
                <a:latin typeface="楷体_GB2312" pitchFamily="49" charset="-122"/>
                <a:ea typeface="楷体_GB2312" pitchFamily="49" charset="-122"/>
                <a:sym typeface="Symbol" panose="05050102010706020507" pitchFamily="18" charset="2"/>
              </a:rPr>
              <a:t></a:t>
            </a:r>
            <a:r>
              <a:rPr lang="en-US" altLang="zh-CN" b="1" i="1" dirty="0" err="1">
                <a:solidFill>
                  <a:prstClr val="black"/>
                </a:solidFill>
                <a:latin typeface="Times New Roman" panose="02020603050405020304" pitchFamily="18" charset="0"/>
                <a:ea typeface="华文楷体" panose="02010600040101010101" pitchFamily="2" charset="-122"/>
                <a:sym typeface="+mn-ea"/>
              </a:rPr>
              <a:t>T</a:t>
            </a:r>
            <a:r>
              <a:rPr lang="en-US" altLang="zh-CN" b="1" i="1" baseline="-25000" dirty="0" err="1">
                <a:solidFill>
                  <a:prstClr val="black"/>
                </a:solidFill>
                <a:latin typeface="Times New Roman" panose="02020603050405020304" pitchFamily="18" charset="0"/>
                <a:ea typeface="华文楷体" panose="02010600040101010101" pitchFamily="2" charset="-122"/>
                <a:sym typeface="+mn-ea"/>
              </a:rPr>
              <a:t>n</a:t>
            </a:r>
            <a:r>
              <a:rPr kumimoji="1" lang="en-US" altLang="zh-CN" b="1" dirty="0">
                <a:solidFill>
                  <a:srgbClr val="FF0000"/>
                </a:solidFill>
                <a:latin typeface="楷体_GB2312" pitchFamily="49" charset="-122"/>
                <a:ea typeface="楷体_GB2312" pitchFamily="49" charset="-122"/>
                <a:sym typeface="+mn-ea"/>
              </a:rPr>
              <a:t>→</a:t>
            </a:r>
            <a:r>
              <a:rPr lang="en-US" altLang="zh-CN" b="1" i="1" dirty="0">
                <a:solidFill>
                  <a:prstClr val="black"/>
                </a:solidFill>
                <a:latin typeface="Times New Roman" panose="02020603050405020304" pitchFamily="18" charset="0"/>
                <a:ea typeface="华文楷体" panose="02010600040101010101" pitchFamily="2" charset="-122"/>
                <a:sym typeface="+mn-ea"/>
              </a:rPr>
              <a:t> R	</a:t>
            </a:r>
            <a:r>
              <a:rPr kumimoji="1" lang="zh-CN" altLang="en-US" b="1" dirty="0">
                <a:solidFill>
                  <a:prstClr val="black"/>
                </a:solidFill>
                <a:latin typeface="楷体" panose="02010609060101010101" pitchFamily="49" charset="-122"/>
                <a:ea typeface="华文楷体" panose="02010600040101010101" pitchFamily="2" charset="-122"/>
                <a:sym typeface="+mn-ea"/>
              </a:rPr>
              <a:t>记录构造符</a:t>
            </a:r>
            <a:r>
              <a:rPr lang="zh-CN" altLang="en-US" b="1">
                <a:solidFill>
                  <a:srgbClr val="000000"/>
                </a:solidFill>
                <a:ea typeface="华文楷体" panose="02010600040101010101" pitchFamily="2" charset="-122"/>
                <a:cs typeface="Times New Roman" panose="02020603050405020304" pitchFamily="18" charset="0"/>
                <a:sym typeface="+mn-ea"/>
              </a:rPr>
              <a:t>：</a:t>
            </a:r>
            <a:r>
              <a:rPr kumimoji="1" lang="en-US" altLang="zh-CN" b="1" i="1" dirty="0">
                <a:solidFill>
                  <a:srgbClr val="FF0000"/>
                </a:solidFill>
                <a:latin typeface="Times New Roman" panose="02020603050405020304" pitchFamily="18" charset="0"/>
                <a:ea typeface="楷体_GB2312" pitchFamily="49" charset="-122"/>
                <a:sym typeface="+mn-ea"/>
              </a:rPr>
              <a:t>record</a:t>
            </a:r>
            <a:r>
              <a:rPr kumimoji="1" lang="en-US" altLang="zh-CN" b="1" dirty="0">
                <a:solidFill>
                  <a:srgbClr val="FF0000"/>
                </a:solidFill>
                <a:latin typeface="Times New Roman" panose="02020603050405020304" pitchFamily="18" charset="0"/>
                <a:ea typeface="楷体_GB2312" pitchFamily="49" charset="-122"/>
                <a:sym typeface="+mn-ea"/>
              </a:rPr>
              <a:t> (</a:t>
            </a:r>
            <a:r>
              <a:rPr kumimoji="1" lang="en-US" altLang="zh-CN" b="1" dirty="0">
                <a:solidFill>
                  <a:prstClr val="black"/>
                </a:solidFill>
                <a:latin typeface="Times New Roman" panose="02020603050405020304" pitchFamily="18" charset="0"/>
                <a:ea typeface="楷体_GB2312" pitchFamily="49" charset="-122"/>
                <a:sym typeface="+mn-ea"/>
              </a:rPr>
              <a:t> </a:t>
            </a:r>
            <a:r>
              <a:rPr kumimoji="1" lang="en-US" altLang="zh-CN" b="1" dirty="0">
                <a:solidFill>
                  <a:srgbClr val="FF0000"/>
                </a:solidFill>
                <a:latin typeface="Times New Roman" panose="02020603050405020304" pitchFamily="18" charset="0"/>
                <a:ea typeface="楷体_GB2312" pitchFamily="49" charset="-122"/>
                <a:sym typeface="+mn-ea"/>
              </a:rPr>
              <a:t>(</a:t>
            </a:r>
            <a:r>
              <a:rPr lang="en-US" altLang="zh-CN" b="1" i="1" dirty="0">
                <a:solidFill>
                  <a:srgbClr val="FF0000"/>
                </a:solidFill>
                <a:latin typeface="Times New Roman" panose="02020603050405020304" pitchFamily="18" charset="0"/>
                <a:ea typeface="华文楷体" panose="02010600040101010101" pitchFamily="2" charset="-122"/>
                <a:sym typeface="+mn-ea"/>
              </a:rPr>
              <a:t> N</a:t>
            </a:r>
            <a:r>
              <a:rPr lang="en-US" altLang="zh-CN" b="1" baseline="-25000" dirty="0">
                <a:solidFill>
                  <a:srgbClr val="FF0000"/>
                </a:solidFill>
                <a:latin typeface="Times New Roman" panose="02020603050405020304" pitchFamily="18" charset="0"/>
                <a:ea typeface="华文楷体" panose="02010600040101010101" pitchFamily="2" charset="-122"/>
                <a:sym typeface="+mn-ea"/>
              </a:rPr>
              <a:t>1 </a:t>
            </a:r>
            <a:r>
              <a:rPr kumimoji="1" lang="en-US" altLang="zh-CN" b="1" dirty="0">
                <a:solidFill>
                  <a:srgbClr val="FF0000"/>
                </a:solidFill>
                <a:latin typeface="Times New Roman" panose="02020603050405020304" pitchFamily="18" charset="0"/>
                <a:ea typeface="楷体_GB2312" pitchFamily="49" charset="-122"/>
                <a:sym typeface="+mn-ea"/>
              </a:rPr>
              <a:t> </a:t>
            </a:r>
            <a:r>
              <a:rPr kumimoji="1" lang="en-US" altLang="zh-CN" b="1" dirty="0">
                <a:solidFill>
                  <a:srgbClr val="FF0000"/>
                </a:solidFill>
                <a:latin typeface="Times New Roman" panose="02020603050405020304" pitchFamily="18" charset="0"/>
                <a:ea typeface="楷体_GB2312" pitchFamily="49" charset="-122"/>
                <a:sym typeface="Symbol" panose="05050102010706020507" pitchFamily="18" charset="2"/>
              </a:rPr>
              <a:t></a:t>
            </a:r>
            <a:r>
              <a:rPr kumimoji="1" lang="en-US" altLang="zh-CN" b="1" dirty="0">
                <a:solidFill>
                  <a:srgbClr val="FF0000"/>
                </a:solidFill>
                <a:latin typeface="Times New Roman" panose="02020603050405020304" pitchFamily="18" charset="0"/>
                <a:ea typeface="楷体_GB2312" pitchFamily="49" charset="-122"/>
                <a:sym typeface="+mn-ea"/>
              </a:rPr>
              <a:t> </a:t>
            </a:r>
            <a:r>
              <a:rPr lang="en-US" altLang="zh-CN" b="1" i="1" dirty="0">
                <a:solidFill>
                  <a:srgbClr val="FF0000"/>
                </a:solidFill>
                <a:latin typeface="Times New Roman" panose="02020603050405020304" pitchFamily="18" charset="0"/>
                <a:ea typeface="华文楷体" panose="02010600040101010101" pitchFamily="2" charset="-122"/>
                <a:sym typeface="+mn-ea"/>
              </a:rPr>
              <a:t>T</a:t>
            </a:r>
            <a:r>
              <a:rPr lang="en-US" altLang="zh-CN" b="1" baseline="-25000" dirty="0">
                <a:solidFill>
                  <a:srgbClr val="FF0000"/>
                </a:solidFill>
                <a:latin typeface="Times New Roman" panose="02020603050405020304" pitchFamily="18" charset="0"/>
                <a:ea typeface="华文楷体" panose="02010600040101010101" pitchFamily="2" charset="-122"/>
                <a:sym typeface="+mn-ea"/>
              </a:rPr>
              <a:t>1</a:t>
            </a:r>
            <a:r>
              <a:rPr lang="en-US" altLang="zh-CN" b="1" i="1" baseline="-25000" dirty="0">
                <a:solidFill>
                  <a:srgbClr val="FF0000"/>
                </a:solidFill>
                <a:latin typeface="Times New Roman" panose="02020603050405020304" pitchFamily="18" charset="0"/>
                <a:ea typeface="华文楷体" panose="02010600040101010101" pitchFamily="2" charset="-122"/>
                <a:sym typeface="+mn-ea"/>
              </a:rPr>
              <a:t> </a:t>
            </a:r>
            <a:r>
              <a:rPr kumimoji="1" lang="en-US" altLang="zh-CN" b="1" dirty="0">
                <a:solidFill>
                  <a:srgbClr val="FF0000"/>
                </a:solidFill>
                <a:latin typeface="Times New Roman" panose="02020603050405020304" pitchFamily="18" charset="0"/>
                <a:ea typeface="楷体_GB2312" pitchFamily="49" charset="-122"/>
                <a:sym typeface="+mn-ea"/>
              </a:rPr>
              <a:t>)</a:t>
            </a:r>
            <a:r>
              <a:rPr kumimoji="1" lang="zh-CN" altLang="en-US" b="1" dirty="0">
                <a:solidFill>
                  <a:prstClr val="black"/>
                </a:solidFill>
                <a:latin typeface="Times New Roman" panose="02020603050405020304" pitchFamily="18" charset="0"/>
                <a:ea typeface="楷体_GB2312" pitchFamily="49" charset="-122"/>
                <a:sym typeface="+mn-ea"/>
              </a:rPr>
              <a:t> </a:t>
            </a:r>
            <a:r>
              <a:rPr kumimoji="1" lang="zh-CN" altLang="en-US" b="1" dirty="0">
                <a:solidFill>
                  <a:prstClr val="black"/>
                </a:solidFill>
                <a:latin typeface="Times New Roman" panose="02020603050405020304" pitchFamily="18" charset="0"/>
                <a:ea typeface="楷体_GB2312" pitchFamily="49" charset="-122"/>
                <a:sym typeface="Symbol" panose="05050102010706020507" pitchFamily="18" charset="2"/>
              </a:rPr>
              <a:t></a:t>
            </a:r>
            <a:r>
              <a:rPr kumimoji="1" lang="zh-CN" altLang="en-US" b="1" dirty="0">
                <a:solidFill>
                  <a:prstClr val="black"/>
                </a:solidFill>
                <a:latin typeface="Times New Roman" panose="02020603050405020304" pitchFamily="18" charset="0"/>
                <a:ea typeface="楷体_GB2312" pitchFamily="49" charset="-122"/>
                <a:sym typeface="+mn-ea"/>
              </a:rPr>
              <a:t> </a:t>
            </a:r>
            <a:r>
              <a:rPr kumimoji="1" lang="en-US" altLang="zh-CN" b="1" dirty="0">
                <a:solidFill>
                  <a:prstClr val="black"/>
                </a:solidFill>
                <a:latin typeface="Times New Roman" panose="02020603050405020304" pitchFamily="18" charset="0"/>
                <a:ea typeface="楷体_GB2312" pitchFamily="49" charset="-122"/>
                <a:sym typeface="+mn-ea"/>
              </a:rPr>
              <a:t>(</a:t>
            </a:r>
            <a:r>
              <a:rPr lang="en-US" altLang="zh-CN" b="1" i="1" dirty="0">
                <a:solidFill>
                  <a:prstClr val="black"/>
                </a:solidFill>
                <a:latin typeface="Times New Roman" panose="02020603050405020304" pitchFamily="18" charset="0"/>
                <a:ea typeface="华文楷体" panose="02010600040101010101" pitchFamily="2" charset="-122"/>
                <a:sym typeface="+mn-ea"/>
              </a:rPr>
              <a:t> N</a:t>
            </a:r>
            <a:r>
              <a:rPr lang="en-US" altLang="zh-CN" b="1" baseline="-25000" dirty="0">
                <a:solidFill>
                  <a:prstClr val="black"/>
                </a:solidFill>
                <a:latin typeface="Times New Roman" panose="02020603050405020304" pitchFamily="18" charset="0"/>
                <a:ea typeface="华文楷体" panose="02010600040101010101" pitchFamily="2" charset="-122"/>
                <a:sym typeface="+mn-ea"/>
              </a:rPr>
              <a:t>2</a:t>
            </a:r>
            <a:r>
              <a:rPr lang="en-US" altLang="zh-CN" b="1" i="1" baseline="-25000" dirty="0">
                <a:solidFill>
                  <a:prstClr val="black"/>
                </a:solidFill>
                <a:latin typeface="Times New Roman" panose="02020603050405020304" pitchFamily="18" charset="0"/>
                <a:ea typeface="华文楷体" panose="02010600040101010101" pitchFamily="2" charset="-122"/>
                <a:sym typeface="+mn-ea"/>
              </a:rPr>
              <a:t> </a:t>
            </a:r>
            <a:r>
              <a:rPr kumimoji="1" lang="en-US" altLang="zh-CN" b="1" dirty="0">
                <a:solidFill>
                  <a:prstClr val="black"/>
                </a:solidFill>
                <a:latin typeface="Times New Roman" panose="02020603050405020304" pitchFamily="18" charset="0"/>
                <a:ea typeface="楷体_GB2312" pitchFamily="49" charset="-122"/>
                <a:sym typeface="Symbol" panose="05050102010706020507" pitchFamily="18" charset="2"/>
              </a:rPr>
              <a:t></a:t>
            </a:r>
            <a:r>
              <a:rPr kumimoji="1" lang="en-US" altLang="zh-CN" b="1" dirty="0">
                <a:solidFill>
                  <a:prstClr val="black"/>
                </a:solidFill>
                <a:latin typeface="Times New Roman" panose="02020603050405020304" pitchFamily="18" charset="0"/>
                <a:ea typeface="楷体_GB2312" pitchFamily="49" charset="-122"/>
                <a:sym typeface="+mn-ea"/>
              </a:rPr>
              <a:t> </a:t>
            </a:r>
            <a:r>
              <a:rPr lang="en-US" altLang="zh-CN" b="1" i="1" dirty="0">
                <a:solidFill>
                  <a:prstClr val="black"/>
                </a:solidFill>
                <a:latin typeface="Times New Roman" panose="02020603050405020304" pitchFamily="18" charset="0"/>
                <a:ea typeface="华文楷体" panose="02010600040101010101" pitchFamily="2" charset="-122"/>
                <a:sym typeface="+mn-ea"/>
              </a:rPr>
              <a:t>T</a:t>
            </a:r>
            <a:r>
              <a:rPr lang="en-US" altLang="zh-CN" b="1" baseline="-25000" dirty="0">
                <a:solidFill>
                  <a:prstClr val="black"/>
                </a:solidFill>
                <a:latin typeface="Times New Roman" panose="02020603050405020304" pitchFamily="18" charset="0"/>
                <a:ea typeface="华文楷体" panose="02010600040101010101" pitchFamily="2" charset="-122"/>
                <a:sym typeface="+mn-ea"/>
              </a:rPr>
              <a:t>2</a:t>
            </a:r>
            <a:r>
              <a:rPr lang="en-US" altLang="zh-CN" b="1" i="1" baseline="-25000" dirty="0">
                <a:solidFill>
                  <a:prstClr val="black"/>
                </a:solidFill>
                <a:latin typeface="Times New Roman" panose="02020603050405020304" pitchFamily="18" charset="0"/>
                <a:ea typeface="华文楷体" panose="02010600040101010101" pitchFamily="2" charset="-122"/>
                <a:sym typeface="+mn-ea"/>
              </a:rPr>
              <a:t> </a:t>
            </a:r>
            <a:r>
              <a:rPr kumimoji="1" lang="en-US" altLang="zh-CN" b="1" dirty="0">
                <a:solidFill>
                  <a:prstClr val="black"/>
                </a:solidFill>
                <a:latin typeface="Times New Roman" panose="02020603050405020304" pitchFamily="18" charset="0"/>
                <a:ea typeface="楷体_GB2312" pitchFamily="49" charset="-122"/>
                <a:sym typeface="+mn-ea"/>
              </a:rPr>
              <a:t>)</a:t>
            </a:r>
            <a:r>
              <a:rPr kumimoji="1" lang="zh-CN" altLang="en-US" b="1" dirty="0">
                <a:solidFill>
                  <a:prstClr val="black"/>
                </a:solidFill>
                <a:latin typeface="Times New Roman" panose="02020603050405020304" pitchFamily="18" charset="0"/>
                <a:ea typeface="楷体_GB2312" pitchFamily="49" charset="-122"/>
                <a:sym typeface="Symbol" panose="05050102010706020507" pitchFamily="18" charset="2"/>
              </a:rPr>
              <a:t></a:t>
            </a:r>
            <a:r>
              <a:rPr kumimoji="1" lang="zh-CN" altLang="en-US" b="1" dirty="0">
                <a:solidFill>
                  <a:prstClr val="black"/>
                </a:solidFill>
                <a:latin typeface="Times New Roman" panose="02020603050405020304" pitchFamily="18" charset="0"/>
                <a:ea typeface="楷体_GB2312" pitchFamily="49" charset="-122"/>
                <a:sym typeface="+mn-ea"/>
              </a:rPr>
              <a:t> </a:t>
            </a:r>
            <a:r>
              <a:rPr kumimoji="1" lang="en-US" altLang="zh-CN" b="1" dirty="0">
                <a:solidFill>
                  <a:prstClr val="black"/>
                </a:solidFill>
                <a:latin typeface="Times New Roman" panose="02020603050405020304" pitchFamily="18" charset="0"/>
                <a:ea typeface="楷体_GB2312" pitchFamily="49" charset="-122"/>
                <a:sym typeface="+mn-ea"/>
              </a:rPr>
              <a:t>…</a:t>
            </a:r>
            <a:r>
              <a:rPr kumimoji="1" lang="en-US" altLang="zh-CN" b="1" dirty="0">
                <a:solidFill>
                  <a:prstClr val="black"/>
                </a:solidFill>
                <a:latin typeface="Times New Roman" panose="02020603050405020304" pitchFamily="18" charset="0"/>
                <a:ea typeface="楷体_GB2312" pitchFamily="49" charset="-122"/>
                <a:sym typeface="Symbol" panose="05050102010706020507" pitchFamily="18" charset="2"/>
              </a:rPr>
              <a:t></a:t>
            </a:r>
            <a:r>
              <a:rPr kumimoji="1" lang="en-US" altLang="zh-CN" b="1" dirty="0">
                <a:solidFill>
                  <a:prstClr val="black"/>
                </a:solidFill>
                <a:latin typeface="Times New Roman" panose="02020603050405020304" pitchFamily="18" charset="0"/>
                <a:ea typeface="楷体_GB2312" pitchFamily="49" charset="-122"/>
                <a:sym typeface="+mn-ea"/>
              </a:rPr>
              <a:t> (</a:t>
            </a:r>
            <a:r>
              <a:rPr lang="en-US" altLang="zh-CN" b="1" i="1" dirty="0">
                <a:solidFill>
                  <a:prstClr val="black"/>
                </a:solidFill>
                <a:latin typeface="Times New Roman" panose="02020603050405020304" pitchFamily="18" charset="0"/>
                <a:ea typeface="华文楷体" panose="02010600040101010101" pitchFamily="2" charset="-122"/>
                <a:sym typeface="+mn-ea"/>
              </a:rPr>
              <a:t> </a:t>
            </a:r>
            <a:r>
              <a:rPr lang="en-US" altLang="zh-CN" b="1" i="1" dirty="0" err="1">
                <a:solidFill>
                  <a:prstClr val="black"/>
                </a:solidFill>
                <a:latin typeface="Times New Roman" panose="02020603050405020304" pitchFamily="18" charset="0"/>
                <a:ea typeface="华文楷体" panose="02010600040101010101" pitchFamily="2" charset="-122"/>
                <a:sym typeface="+mn-ea"/>
              </a:rPr>
              <a:t>N</a:t>
            </a:r>
            <a:r>
              <a:rPr lang="en-US" altLang="zh-CN" b="1" i="1" baseline="-25000" dirty="0" err="1">
                <a:solidFill>
                  <a:prstClr val="black"/>
                </a:solidFill>
                <a:latin typeface="Times New Roman" panose="02020603050405020304" pitchFamily="18" charset="0"/>
                <a:ea typeface="华文楷体" panose="02010600040101010101" pitchFamily="2" charset="-122"/>
                <a:sym typeface="+mn-ea"/>
              </a:rPr>
              <a:t>n</a:t>
            </a:r>
            <a:r>
              <a:rPr kumimoji="1" lang="en-US" altLang="zh-CN" b="1" dirty="0">
                <a:solidFill>
                  <a:prstClr val="black"/>
                </a:solidFill>
                <a:latin typeface="Times New Roman" panose="02020603050405020304" pitchFamily="18" charset="0"/>
                <a:ea typeface="楷体_GB2312" pitchFamily="49" charset="-122"/>
                <a:sym typeface="+mn-ea"/>
              </a:rPr>
              <a:t> </a:t>
            </a:r>
            <a:r>
              <a:rPr kumimoji="1" lang="en-US" altLang="zh-CN" b="1" dirty="0">
                <a:solidFill>
                  <a:prstClr val="black"/>
                </a:solidFill>
                <a:latin typeface="Times New Roman" panose="02020603050405020304" pitchFamily="18" charset="0"/>
                <a:ea typeface="楷体_GB2312" pitchFamily="49" charset="-122"/>
                <a:sym typeface="Symbol" panose="05050102010706020507" pitchFamily="18" charset="2"/>
              </a:rPr>
              <a:t></a:t>
            </a:r>
            <a:r>
              <a:rPr kumimoji="1" lang="en-US" altLang="zh-CN" b="1" dirty="0">
                <a:solidFill>
                  <a:prstClr val="black"/>
                </a:solidFill>
                <a:latin typeface="Times New Roman" panose="02020603050405020304" pitchFamily="18" charset="0"/>
                <a:ea typeface="楷体_GB2312" pitchFamily="49" charset="-122"/>
                <a:sym typeface="+mn-ea"/>
              </a:rPr>
              <a:t> </a:t>
            </a:r>
            <a:r>
              <a:rPr lang="en-US" altLang="zh-CN" b="1" i="1" dirty="0" err="1">
                <a:solidFill>
                  <a:prstClr val="black"/>
                </a:solidFill>
                <a:latin typeface="Times New Roman" panose="02020603050405020304" pitchFamily="18" charset="0"/>
                <a:ea typeface="华文楷体" panose="02010600040101010101" pitchFamily="2" charset="-122"/>
                <a:sym typeface="+mn-ea"/>
              </a:rPr>
              <a:t>T</a:t>
            </a:r>
            <a:r>
              <a:rPr lang="en-US" altLang="zh-CN" b="1" i="1" baseline="-25000" dirty="0" err="1">
                <a:solidFill>
                  <a:prstClr val="black"/>
                </a:solidFill>
                <a:latin typeface="Times New Roman" panose="02020603050405020304" pitchFamily="18" charset="0"/>
                <a:ea typeface="华文楷体" panose="02010600040101010101" pitchFamily="2" charset="-122"/>
                <a:sym typeface="+mn-ea"/>
              </a:rPr>
              <a:t>n</a:t>
            </a:r>
            <a:r>
              <a:rPr lang="en-US" altLang="zh-CN" b="1" i="1" baseline="-25000" dirty="0">
                <a:solidFill>
                  <a:prstClr val="black"/>
                </a:solidFill>
                <a:latin typeface="Times New Roman" panose="02020603050405020304" pitchFamily="18" charset="0"/>
                <a:ea typeface="华文楷体" panose="02010600040101010101" pitchFamily="2" charset="-122"/>
                <a:sym typeface="+mn-ea"/>
              </a:rPr>
              <a:t> </a:t>
            </a:r>
            <a:r>
              <a:rPr kumimoji="1" lang="en-US" altLang="zh-CN" b="1" dirty="0">
                <a:solidFill>
                  <a:prstClr val="black"/>
                </a:solidFill>
                <a:latin typeface="Times New Roman" panose="02020603050405020304" pitchFamily="18" charset="0"/>
                <a:ea typeface="楷体_GB2312" pitchFamily="49" charset="-122"/>
                <a:sym typeface="+mn-ea"/>
              </a:rPr>
              <a:t>)</a:t>
            </a:r>
            <a:r>
              <a:rPr kumimoji="1" lang="en-US" altLang="zh-CN" b="1" dirty="0">
                <a:solidFill>
                  <a:srgbClr val="FF0000"/>
                </a:solidFill>
                <a:latin typeface="Times New Roman" panose="02020603050405020304" pitchFamily="18" charset="0"/>
                <a:ea typeface="楷体_GB2312" pitchFamily="49" charset="-122"/>
                <a:sym typeface="+mn-ea"/>
              </a:rPr>
              <a:t>)</a:t>
            </a:r>
            <a:endParaRPr kumimoji="1" lang="en-US" altLang="zh-CN" b="1" dirty="0">
              <a:solidFill>
                <a:srgbClr val="FF0000"/>
              </a:solidFill>
              <a:latin typeface="Times New Roman" panose="02020603050405020304" pitchFamily="18" charset="0"/>
              <a:ea typeface="楷体_GB2312" pitchFamily="49" charset="-122"/>
              <a:sym typeface="+mn-ea"/>
            </a:endParaRPr>
          </a:p>
          <a:p>
            <a:pPr marL="0" lvl="1" indent="0" fontAlgn="auto">
              <a:lnSpc>
                <a:spcPct val="100000"/>
              </a:lnSpc>
              <a:buClrTx/>
              <a:buNone/>
            </a:pPr>
            <a:r>
              <a:rPr lang="en-US" altLang="zh-CN" b="1">
                <a:solidFill>
                  <a:srgbClr val="000000"/>
                </a:solidFill>
                <a:ea typeface="华文楷体" panose="02010600040101010101" pitchFamily="2" charset="-122"/>
                <a:cs typeface="Times New Roman" panose="02020603050405020304" pitchFamily="18" charset="0"/>
                <a:sym typeface="+mn-ea"/>
              </a:rPr>
              <a:t> </a:t>
            </a:r>
            <a:r>
              <a:rPr lang="zh-CN" altLang="en-US" b="1">
                <a:solidFill>
                  <a:srgbClr val="000000"/>
                </a:solidFill>
                <a:ea typeface="华文楷体" panose="02010600040101010101" pitchFamily="2" charset="-122"/>
                <a:cs typeface="Times New Roman" panose="02020603050405020304" pitchFamily="18" charset="0"/>
                <a:sym typeface="+mn-ea"/>
              </a:rPr>
              <a:t>目的：</a:t>
            </a:r>
            <a:r>
              <a:rPr lang="zh-CN" altLang="en-US" b="1">
                <a:solidFill>
                  <a:srgbClr val="000000"/>
                </a:solidFill>
                <a:ea typeface="华文楷体" panose="02010600040101010101" pitchFamily="2" charset="-122"/>
                <a:cs typeface="Times New Roman" panose="02020603050405020304" pitchFamily="18" charset="0"/>
                <a:sym typeface="+mn-ea"/>
              </a:rPr>
              <a:t>从类型表达式可以知道该类型在</a:t>
            </a:r>
            <a:r>
              <a:rPr lang="zh-CN" altLang="en-US" b="1">
                <a:solidFill>
                  <a:srgbClr val="FF0000"/>
                </a:solidFill>
                <a:ea typeface="华文楷体" panose="02010600040101010101" pitchFamily="2" charset="-122"/>
                <a:cs typeface="Times New Roman" panose="02020603050405020304" pitchFamily="18" charset="0"/>
                <a:sym typeface="+mn-ea"/>
              </a:rPr>
              <a:t>运行时刻</a:t>
            </a:r>
            <a:r>
              <a:rPr lang="zh-CN" altLang="en-US" b="1">
                <a:solidFill>
                  <a:srgbClr val="000000"/>
                </a:solidFill>
                <a:ea typeface="华文楷体" panose="02010600040101010101" pitchFamily="2" charset="-122"/>
                <a:cs typeface="Times New Roman" panose="02020603050405020304" pitchFamily="18" charset="0"/>
                <a:sym typeface="+mn-ea"/>
              </a:rPr>
              <a:t>所需的存储单元数量称为</a:t>
            </a:r>
            <a:r>
              <a:rPr lang="zh-CN" altLang="en-US" b="1">
                <a:solidFill>
                  <a:srgbClr val="FF0000"/>
                </a:solidFill>
                <a:ea typeface="华文楷体" panose="02010600040101010101" pitchFamily="2" charset="-122"/>
                <a:cs typeface="Times New Roman" panose="02020603050405020304" pitchFamily="18" charset="0"/>
                <a:sym typeface="+mn-ea"/>
              </a:rPr>
              <a:t>类型的宽度</a:t>
            </a:r>
            <a:r>
              <a:rPr lang="zh-CN" altLang="en-US" b="1">
                <a:solidFill>
                  <a:srgbClr val="000000"/>
                </a:solidFill>
                <a:ea typeface="华文楷体" panose="02010600040101010101" pitchFamily="2" charset="-122"/>
                <a:cs typeface="Times New Roman" panose="02020603050405020304" pitchFamily="18" charset="0"/>
                <a:sym typeface="+mn-ea"/>
              </a:rPr>
              <a:t>；</a:t>
            </a:r>
            <a:r>
              <a:rPr lang="zh-CN" altLang="en-US" b="1">
                <a:solidFill>
                  <a:srgbClr val="000000"/>
                </a:solidFill>
                <a:ea typeface="华文楷体" panose="02010600040101010101" pitchFamily="2" charset="-122"/>
                <a:cs typeface="Times New Roman" panose="02020603050405020304" pitchFamily="18" charset="0"/>
                <a:sym typeface="+mn-ea"/>
              </a:rPr>
              <a:t>在编译时刻，可以使用</a:t>
            </a:r>
            <a:r>
              <a:rPr lang="zh-CN" altLang="en-US" b="1">
                <a:solidFill>
                  <a:srgbClr val="FF0000"/>
                </a:solidFill>
                <a:ea typeface="华文楷体" panose="02010600040101010101" pitchFamily="2" charset="-122"/>
                <a:cs typeface="Times New Roman" panose="02020603050405020304" pitchFamily="18" charset="0"/>
                <a:sym typeface="+mn-ea"/>
              </a:rPr>
              <a:t>类型的宽度</a:t>
            </a:r>
            <a:r>
              <a:rPr lang="zh-CN" altLang="en-US" b="1">
                <a:solidFill>
                  <a:srgbClr val="000000"/>
                </a:solidFill>
                <a:ea typeface="华文楷体" panose="02010600040101010101" pitchFamily="2" charset="-122"/>
                <a:cs typeface="Times New Roman" panose="02020603050405020304" pitchFamily="18" charset="0"/>
                <a:sym typeface="+mn-ea"/>
              </a:rPr>
              <a:t>为每一个名字分配一个</a:t>
            </a:r>
            <a:r>
              <a:rPr lang="zh-CN" altLang="en-US" b="1">
                <a:solidFill>
                  <a:srgbClr val="FF0000"/>
                </a:solidFill>
                <a:ea typeface="华文楷体" panose="02010600040101010101" pitchFamily="2" charset="-122"/>
                <a:cs typeface="Times New Roman" panose="02020603050405020304" pitchFamily="18" charset="0"/>
                <a:sym typeface="+mn-ea"/>
              </a:rPr>
              <a:t>相对地址</a:t>
            </a:r>
            <a:endParaRPr lang="zh-CN" altLang="en-US" b="1">
              <a:solidFill>
                <a:srgbClr val="FF0000"/>
              </a:solidFill>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enter</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name</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type</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offset</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在符号表中为名字</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name</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创建记录</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将</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name</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的类型设置为</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type</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相对地址设置为</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mn-ea"/>
              </a:rPr>
              <a:t>offset</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marL="0" lvl="1" indent="0" fontAlgn="auto">
              <a:lnSpc>
                <a:spcPct val="100000"/>
              </a:lnSpc>
              <a:buClrTx/>
              <a:buNone/>
            </a:pPr>
            <a:endParaRPr lang="zh-CN" altLang="en-US" b="1">
              <a:solidFill>
                <a:srgbClr val="FF0000"/>
              </a:solidFill>
              <a:ea typeface="华文楷体" panose="02010600040101010101" pitchFamily="2" charset="-122"/>
              <a:cs typeface="Times New Roman" panose="02020603050405020304" pitchFamily="18" charset="0"/>
            </a:endParaRPr>
          </a:p>
          <a:p>
            <a:pPr marL="0" lvl="1" indent="0" fontAlgn="auto">
              <a:lnSpc>
                <a:spcPct val="100000"/>
              </a:lnSpc>
              <a:buClrTx/>
              <a:buNone/>
            </a:pPr>
            <a:endParaRPr lang="zh-CN" altLang="en-US" sz="1800" b="1">
              <a:solidFill>
                <a:srgbClr val="FF0000"/>
              </a:solidFill>
              <a:ea typeface="华文楷体" panose="02010600040101010101" pitchFamily="2" charset="-122"/>
              <a:cs typeface="Times New Roman" panose="02020603050405020304" pitchFamily="18" charset="0"/>
              <a:sym typeface="+mn-ea"/>
            </a:endParaRPr>
          </a:p>
        </p:txBody>
      </p:sp>
      <p:pic>
        <p:nvPicPr>
          <p:cNvPr id="5" name="图片 4"/>
          <p:cNvPicPr>
            <a:picLocks noChangeAspect="1"/>
          </p:cNvPicPr>
          <p:nvPr>
            <p:custDataLst>
              <p:tags r:id="rId3"/>
            </p:custDataLst>
          </p:nvPr>
        </p:nvPicPr>
        <p:blipFill>
          <a:blip r:embed="rId4"/>
          <a:stretch>
            <a:fillRect/>
          </a:stretch>
        </p:blipFill>
        <p:spPr>
          <a:xfrm>
            <a:off x="2986405" y="0"/>
            <a:ext cx="1467485" cy="1071245"/>
          </a:xfrm>
          <a:prstGeom prst="rect">
            <a:avLst/>
          </a:prstGeom>
        </p:spPr>
      </p:pic>
      <p:sp>
        <p:nvSpPr>
          <p:cNvPr id="6" name="文本框 5"/>
          <p:cNvSpPr txBox="1"/>
          <p:nvPr/>
        </p:nvSpPr>
        <p:spPr>
          <a:xfrm>
            <a:off x="4577080" y="225425"/>
            <a:ext cx="7188200" cy="829945"/>
          </a:xfrm>
          <a:prstGeom prst="rect">
            <a:avLst/>
          </a:prstGeom>
          <a:noFill/>
        </p:spPr>
        <p:txBody>
          <a:bodyPr wrap="square" rtlCol="0" anchor="t">
            <a:spAutoFit/>
          </a:bodyPr>
          <a:p>
            <a:pPr marL="0" lvl="1" indent="0" fontAlgn="auto">
              <a:lnSpc>
                <a:spcPct val="100000"/>
              </a:lnSpc>
              <a:buClrTx/>
              <a:buNone/>
              <a:defRPr/>
            </a:pPr>
            <a:r>
              <a:rPr kumimoji="1" lang="zh-CN" altLang="en-US" sz="1600" b="1" dirty="0">
                <a:solidFill>
                  <a:prstClr val="black"/>
                </a:solidFill>
                <a:latin typeface="楷体" panose="02010609060101010101" pitchFamily="49" charset="-122"/>
                <a:ea typeface="华文楷体" panose="02010600040101010101" pitchFamily="2" charset="-122"/>
                <a:sym typeface="+mn-ea"/>
              </a:rPr>
              <a:t>和stype绑定的类型表达式：record((name</a:t>
            </a:r>
            <a:r>
              <a:rPr kumimoji="1" lang="zh-CN" altLang="en-US" sz="1600" b="1" dirty="0">
                <a:solidFill>
                  <a:prstClr val="black"/>
                </a:solidFill>
                <a:latin typeface="楷体" panose="02010609060101010101" pitchFamily="49" charset="-122"/>
                <a:ea typeface="华文楷体" panose="02010600040101010101" pitchFamily="2" charset="-122"/>
                <a:sym typeface="Symbol" panose="05050102010706020507" pitchFamily="18" charset="2"/>
              </a:rPr>
              <a:t></a:t>
            </a:r>
            <a:r>
              <a:rPr kumimoji="1" lang="zh-CN" altLang="en-US" sz="1600" b="1" dirty="0">
                <a:solidFill>
                  <a:prstClr val="black"/>
                </a:solidFill>
                <a:latin typeface="楷体" panose="02010609060101010101" pitchFamily="49" charset="-122"/>
                <a:ea typeface="华文楷体" panose="02010600040101010101" pitchFamily="2" charset="-122"/>
                <a:sym typeface="+mn-ea"/>
              </a:rPr>
              <a:t>array(8,char))</a:t>
            </a:r>
            <a:r>
              <a:rPr kumimoji="1" lang="zh-CN" altLang="en-US" sz="1600" b="1" dirty="0">
                <a:solidFill>
                  <a:prstClr val="black"/>
                </a:solidFill>
                <a:latin typeface="楷体" panose="02010609060101010101" pitchFamily="49" charset="-122"/>
                <a:ea typeface="华文楷体" panose="02010600040101010101" pitchFamily="2" charset="-122"/>
                <a:sym typeface="Symbol" panose="05050102010706020507" pitchFamily="18" charset="2"/>
              </a:rPr>
              <a:t></a:t>
            </a:r>
            <a:r>
              <a:rPr kumimoji="1" lang="zh-CN" altLang="en-US" sz="1600" b="1" dirty="0">
                <a:solidFill>
                  <a:prstClr val="black"/>
                </a:solidFill>
                <a:latin typeface="楷体" panose="02010609060101010101" pitchFamily="49" charset="-122"/>
                <a:ea typeface="华文楷体" panose="02010600040101010101" pitchFamily="2" charset="-122"/>
                <a:sym typeface="+mn-ea"/>
              </a:rPr>
              <a:t>(score</a:t>
            </a:r>
            <a:r>
              <a:rPr kumimoji="1" lang="zh-CN" altLang="en-US" sz="1600" b="1" dirty="0">
                <a:solidFill>
                  <a:prstClr val="black"/>
                </a:solidFill>
                <a:latin typeface="楷体" panose="02010609060101010101" pitchFamily="49" charset="-122"/>
                <a:ea typeface="华文楷体" panose="02010600040101010101" pitchFamily="2" charset="-122"/>
                <a:sym typeface="Symbol" panose="05050102010706020507" pitchFamily="18" charset="2"/>
              </a:rPr>
              <a:t></a:t>
            </a:r>
            <a:r>
              <a:rPr kumimoji="1" lang="zh-CN" altLang="en-US" sz="1600" b="1" dirty="0">
                <a:solidFill>
                  <a:prstClr val="black"/>
                </a:solidFill>
                <a:latin typeface="楷体" panose="02010609060101010101" pitchFamily="49" charset="-122"/>
                <a:ea typeface="华文楷体" panose="02010600040101010101" pitchFamily="2" charset="-122"/>
                <a:sym typeface="+mn-ea"/>
              </a:rPr>
              <a:t>integer)) </a:t>
            </a:r>
            <a:endParaRPr kumimoji="1" lang="zh-CN" altLang="en-US" sz="1600" b="1" dirty="0">
              <a:solidFill>
                <a:prstClr val="black"/>
              </a:solidFill>
              <a:latin typeface="楷体" panose="02010609060101010101" pitchFamily="49" charset="-122"/>
              <a:ea typeface="华文楷体" panose="02010600040101010101" pitchFamily="2" charset="-122"/>
            </a:endParaRPr>
          </a:p>
          <a:p>
            <a:pPr marL="0" lvl="1" indent="0" fontAlgn="auto">
              <a:lnSpc>
                <a:spcPct val="100000"/>
              </a:lnSpc>
              <a:buClrTx/>
              <a:buNone/>
              <a:defRPr/>
            </a:pPr>
            <a:r>
              <a:rPr kumimoji="1" lang="zh-CN" altLang="en-US" sz="1600" b="1" dirty="0">
                <a:solidFill>
                  <a:prstClr val="black"/>
                </a:solidFill>
                <a:latin typeface="楷体" panose="02010609060101010101" pitchFamily="49" charset="-122"/>
                <a:ea typeface="华文楷体" panose="02010600040101010101" pitchFamily="2" charset="-122"/>
                <a:sym typeface="+mn-ea"/>
              </a:rPr>
              <a:t>和table绑定的类型表达式：array(50,stype) </a:t>
            </a:r>
            <a:endParaRPr kumimoji="1" lang="zh-CN" altLang="en-US" sz="1600" b="1" dirty="0">
              <a:solidFill>
                <a:prstClr val="black"/>
              </a:solidFill>
              <a:latin typeface="楷体" panose="02010609060101010101" pitchFamily="49" charset="-122"/>
              <a:ea typeface="华文楷体" panose="02010600040101010101" pitchFamily="2" charset="-122"/>
            </a:endParaRPr>
          </a:p>
          <a:p>
            <a:pPr marL="0" lvl="1" indent="0" fontAlgn="auto">
              <a:lnSpc>
                <a:spcPct val="100000"/>
              </a:lnSpc>
              <a:buClrTx/>
              <a:buNone/>
              <a:defRPr/>
            </a:pPr>
            <a:r>
              <a:rPr kumimoji="1" lang="zh-CN" altLang="en-US" sz="1600" b="1" dirty="0">
                <a:solidFill>
                  <a:prstClr val="black"/>
                </a:solidFill>
                <a:latin typeface="楷体" panose="02010609060101010101" pitchFamily="49" charset="-122"/>
                <a:ea typeface="华文楷体" panose="02010600040101010101" pitchFamily="2" charset="-122"/>
                <a:sym typeface="+mn-ea"/>
              </a:rPr>
              <a:t>和p绑定的类型表达式：pointer(stype) </a:t>
            </a:r>
            <a:endParaRPr kumimoji="1" lang="zh-CN" altLang="en-US" sz="1600" b="1" dirty="0">
              <a:solidFill>
                <a:prstClr val="black"/>
              </a:solidFill>
              <a:latin typeface="楷体" panose="02010609060101010101" pitchFamily="49" charset="-122"/>
              <a:ea typeface="华文楷体" panose="02010600040101010101" pitchFamily="2" charset="-122"/>
              <a:sym typeface="+mn-ea"/>
            </a:endParaRPr>
          </a:p>
        </p:txBody>
      </p:sp>
      <p:pic>
        <p:nvPicPr>
          <p:cNvPr id="4" name="图片 3"/>
          <p:cNvPicPr>
            <a:picLocks noChangeAspect="1"/>
          </p:cNvPicPr>
          <p:nvPr>
            <p:custDataLst>
              <p:tags r:id="rId5"/>
            </p:custDataLst>
          </p:nvPr>
        </p:nvPicPr>
        <p:blipFill>
          <a:blip r:embed="rId6"/>
          <a:stretch>
            <a:fillRect/>
          </a:stretch>
        </p:blipFill>
        <p:spPr>
          <a:xfrm>
            <a:off x="7534275" y="3686810"/>
            <a:ext cx="4124325" cy="297053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5254625" y="5209540"/>
            <a:ext cx="2184400" cy="1543050"/>
          </a:xfrm>
          <a:prstGeom prst="rect">
            <a:avLst/>
          </a:prstGeom>
        </p:spPr>
      </p:pic>
      <p:sp>
        <p:nvSpPr>
          <p:cNvPr id="8" name="文本框 7"/>
          <p:cNvSpPr txBox="1"/>
          <p:nvPr/>
        </p:nvSpPr>
        <p:spPr>
          <a:xfrm>
            <a:off x="157480" y="3681730"/>
            <a:ext cx="2416810" cy="645160"/>
          </a:xfrm>
          <a:prstGeom prst="rect">
            <a:avLst/>
          </a:prstGeom>
          <a:noFill/>
        </p:spPr>
        <p:txBody>
          <a:bodyPr wrap="square" rtlCol="0" anchor="t">
            <a:spAutoFit/>
          </a:bodyPr>
          <a:p>
            <a:r>
              <a:rPr lang="zh-CN" altLang="en-US" sz="1200"/>
              <a:t>中间代码生成时所依据的是(</a:t>
            </a:r>
            <a:r>
              <a:rPr lang="zh-CN" altLang="en-US" sz="1200">
                <a:solidFill>
                  <a:srgbClr val="FF0000"/>
                </a:solidFill>
              </a:rPr>
              <a:t>C</a:t>
            </a:r>
            <a:r>
              <a:rPr lang="zh-CN" altLang="en-US" sz="1200"/>
              <a:t>)。</a:t>
            </a:r>
            <a:endParaRPr lang="zh-CN" altLang="en-US" sz="1200"/>
          </a:p>
          <a:p>
            <a:r>
              <a:rPr lang="zh-CN" altLang="en-US" sz="1200"/>
              <a:t>A.语法规则 B.词法规则</a:t>
            </a:r>
            <a:endParaRPr lang="zh-CN" altLang="en-US" sz="1200"/>
          </a:p>
          <a:p>
            <a:r>
              <a:rPr lang="zh-CN" altLang="en-US" sz="1200"/>
              <a:t>C.语义规则 D.等价变换规则</a:t>
            </a:r>
            <a:endParaRPr lang="zh-CN" altLang="en-US" sz="1200"/>
          </a:p>
        </p:txBody>
      </p:sp>
      <p:sp>
        <p:nvSpPr>
          <p:cNvPr id="9" name="文本框 8"/>
          <p:cNvSpPr txBox="1"/>
          <p:nvPr/>
        </p:nvSpPr>
        <p:spPr>
          <a:xfrm>
            <a:off x="2879725" y="3665855"/>
            <a:ext cx="3329940" cy="645160"/>
          </a:xfrm>
          <a:prstGeom prst="rect">
            <a:avLst/>
          </a:prstGeom>
          <a:noFill/>
        </p:spPr>
        <p:txBody>
          <a:bodyPr wrap="square" rtlCol="0" anchor="t">
            <a:spAutoFit/>
          </a:bodyPr>
          <a:p>
            <a:r>
              <a:rPr lang="zh-CN" altLang="en-US" sz="1200"/>
              <a:t>在编译程序中与中间代码生成无关的是(</a:t>
            </a:r>
            <a:r>
              <a:rPr lang="en-US" altLang="zh-CN" sz="1200">
                <a:solidFill>
                  <a:srgbClr val="FF0000"/>
                </a:solidFill>
              </a:rPr>
              <a:t>D</a:t>
            </a:r>
            <a:r>
              <a:rPr lang="zh-CN" altLang="en-US" sz="1200"/>
              <a:t>)。</a:t>
            </a:r>
            <a:endParaRPr lang="zh-CN" altLang="en-US" sz="1200"/>
          </a:p>
          <a:p>
            <a:r>
              <a:rPr lang="zh-CN" altLang="en-US" sz="1200"/>
              <a:t>A.便于目标代码的优化 B.便于存储空间的组织</a:t>
            </a:r>
            <a:endParaRPr lang="zh-CN" altLang="en-US" sz="1200"/>
          </a:p>
          <a:p>
            <a:r>
              <a:rPr lang="zh-CN" altLang="en-US" sz="1200"/>
              <a:t>C.便于编译程序的移植 D.便于目标代码的移植</a:t>
            </a:r>
            <a:endParaRPr lang="zh-CN" altLang="en-US" sz="1200"/>
          </a:p>
        </p:txBody>
      </p:sp>
      <p:sp>
        <p:nvSpPr>
          <p:cNvPr id="10" name="文本框 9"/>
          <p:cNvSpPr txBox="1"/>
          <p:nvPr/>
        </p:nvSpPr>
        <p:spPr>
          <a:xfrm>
            <a:off x="113665" y="4342765"/>
            <a:ext cx="6096000" cy="1383665"/>
          </a:xfrm>
          <a:prstGeom prst="rect">
            <a:avLst/>
          </a:prstGeom>
          <a:noFill/>
        </p:spPr>
        <p:txBody>
          <a:bodyPr wrap="square" rtlCol="0" anchor="t">
            <a:spAutoFit/>
          </a:bodyPr>
          <a:p>
            <a:r>
              <a:rPr lang="zh-CN" altLang="en-US" sz="1200"/>
              <a:t>以下说法不正确的是(</a:t>
            </a:r>
            <a:r>
              <a:rPr lang="zh-CN" altLang="en-US" sz="1200">
                <a:solidFill>
                  <a:srgbClr val="FF0000"/>
                </a:solidFill>
              </a:rPr>
              <a:t>D</a:t>
            </a:r>
            <a:r>
              <a:rPr lang="zh-CN" altLang="en-US" sz="1200"/>
              <a:t>)。</a:t>
            </a:r>
            <a:endParaRPr lang="zh-CN" altLang="en-US" sz="1200"/>
          </a:p>
          <a:p>
            <a:r>
              <a:rPr lang="zh-CN" altLang="en-US" sz="1200"/>
              <a:t>A.对于声明语句，语义分析的主要任务就是收集标识符的类型等属性信息，为每一个名字分配一个相对地址</a:t>
            </a:r>
            <a:endParaRPr lang="zh-CN" altLang="en-US" sz="1200"/>
          </a:p>
          <a:p>
            <a:r>
              <a:rPr lang="zh-CN" altLang="en-US" sz="1200"/>
              <a:t>B.从变量类型可以知道该变量在运行时刻需要的内存数量。在编译时刻，可以使用这些数量为每一个名字分配一个相对地址</a:t>
            </a:r>
            <a:endParaRPr lang="zh-CN" altLang="en-US" sz="1200"/>
          </a:p>
          <a:p>
            <a:r>
              <a:rPr lang="zh-CN" altLang="en-US" sz="1200"/>
              <a:t>C.名字的类型和相对地址信息保存在相应的符号表条目中</a:t>
            </a:r>
            <a:endParaRPr lang="zh-CN" altLang="en-US" sz="1200"/>
          </a:p>
          <a:p>
            <a:r>
              <a:rPr lang="zh-CN" altLang="en-US" sz="1200"/>
              <a:t>D.对声明的处理要构造符号表，但不产生中间代码</a:t>
            </a:r>
            <a:endParaRPr lang="zh-CN" altLang="en-US" sz="1200"/>
          </a:p>
        </p:txBody>
      </p:sp>
      <p:sp>
        <p:nvSpPr>
          <p:cNvPr id="11" name="文本框 10"/>
          <p:cNvSpPr txBox="1"/>
          <p:nvPr/>
        </p:nvSpPr>
        <p:spPr>
          <a:xfrm>
            <a:off x="157480" y="5663565"/>
            <a:ext cx="4419600" cy="1014730"/>
          </a:xfrm>
          <a:prstGeom prst="rect">
            <a:avLst/>
          </a:prstGeom>
          <a:noFill/>
        </p:spPr>
        <p:txBody>
          <a:bodyPr wrap="square" rtlCol="0" anchor="t">
            <a:spAutoFit/>
          </a:bodyPr>
          <a:p>
            <a:r>
              <a:rPr lang="zh-CN" altLang="en-US" sz="1200"/>
              <a:t>以下说法不正确的是(</a:t>
            </a:r>
            <a:r>
              <a:rPr lang="zh-CN" altLang="en-US" sz="1200">
                <a:solidFill>
                  <a:srgbClr val="FF0000"/>
                </a:solidFill>
              </a:rPr>
              <a:t>B</a:t>
            </a:r>
            <a:r>
              <a:rPr lang="zh-CN" altLang="en-US" sz="1200"/>
              <a:t>)。</a:t>
            </a:r>
            <a:endParaRPr lang="zh-CN" altLang="en-US" sz="1200"/>
          </a:p>
          <a:p>
            <a:r>
              <a:rPr lang="zh-CN" altLang="en-US" sz="1200"/>
              <a:t>A.类型自身也有结构，用类型表达式来表示这种结构</a:t>
            </a:r>
            <a:endParaRPr lang="zh-CN" altLang="en-US" sz="1200"/>
          </a:p>
          <a:p>
            <a:r>
              <a:rPr lang="zh-CN" altLang="en-US" sz="1200"/>
              <a:t>B.基本类型不是类型表达式</a:t>
            </a:r>
            <a:endParaRPr lang="zh-CN" altLang="en-US" sz="1200"/>
          </a:p>
          <a:p>
            <a:r>
              <a:rPr lang="zh-CN" altLang="en-US" sz="1200"/>
              <a:t>C.类型名也是类型表达式</a:t>
            </a:r>
            <a:endParaRPr lang="zh-CN" altLang="en-US" sz="1200"/>
          </a:p>
          <a:p>
            <a:r>
              <a:rPr lang="zh-CN" altLang="en-US" sz="1200"/>
              <a:t>D.将类型构造符作用于类型表达式可以构成新的类型表达式</a:t>
            </a:r>
            <a:endParaRPr lang="zh-CN" altLang="en-US" sz="1200"/>
          </a:p>
        </p:txBody>
      </p:sp>
      <p:sp>
        <p:nvSpPr>
          <p:cNvPr id="12" name="文本框 11"/>
          <p:cNvSpPr txBox="1"/>
          <p:nvPr/>
        </p:nvSpPr>
        <p:spPr>
          <a:xfrm>
            <a:off x="8858885" y="1466850"/>
            <a:ext cx="3249295" cy="645160"/>
          </a:xfrm>
          <a:prstGeom prst="rect">
            <a:avLst/>
          </a:prstGeom>
          <a:noFill/>
        </p:spPr>
        <p:txBody>
          <a:bodyPr wrap="square" rtlCol="0" anchor="t">
            <a:spAutoFit/>
          </a:bodyPr>
          <a:p>
            <a:r>
              <a:rPr lang="zh-CN" altLang="en-US" sz="1200">
                <a:sym typeface="+mn-ea"/>
              </a:rPr>
              <a:t>在编译阶段只对可执行语句进行翻译。（</a:t>
            </a:r>
            <a:r>
              <a:rPr lang="zh-CN" altLang="en-US" sz="1200">
                <a:solidFill>
                  <a:srgbClr val="FF0000"/>
                </a:solidFill>
                <a:sym typeface="+mn-ea"/>
              </a:rPr>
              <a:t>×</a:t>
            </a:r>
            <a:r>
              <a:rPr lang="zh-CN" altLang="en-US" sz="1200">
                <a:sym typeface="+mn-ea"/>
              </a:rPr>
              <a:t>）</a:t>
            </a:r>
            <a:endParaRPr lang="zh-CN" altLang="en-US" sz="1200"/>
          </a:p>
          <a:p>
            <a:r>
              <a:rPr lang="zh-CN" altLang="en-US" sz="1200">
                <a:sym typeface="+mn-ea"/>
              </a:rPr>
              <a:t>在程序中标识符的出现仅为定义性的。（</a:t>
            </a:r>
            <a:r>
              <a:rPr lang="zh-CN" altLang="en-US" sz="1200">
                <a:solidFill>
                  <a:srgbClr val="FF0000"/>
                </a:solidFill>
                <a:sym typeface="+mn-ea"/>
              </a:rPr>
              <a:t>×</a:t>
            </a:r>
            <a:r>
              <a:rPr lang="zh-CN" altLang="en-US" sz="1200">
                <a:sym typeface="+mn-ea"/>
              </a:rPr>
              <a:t>）</a:t>
            </a:r>
            <a:endParaRPr lang="zh-CN" altLang="en-US" sz="1200"/>
          </a:p>
          <a:p>
            <a:r>
              <a:rPr lang="zh-CN" altLang="en-US" sz="1200">
                <a:sym typeface="+mn-ea"/>
              </a:rPr>
              <a:t>在程序中标识符的出现仅为使用性的。（</a:t>
            </a:r>
            <a:r>
              <a:rPr lang="zh-CN" altLang="en-US" sz="1200">
                <a:solidFill>
                  <a:srgbClr val="FF0000"/>
                </a:solidFill>
                <a:sym typeface="+mn-ea"/>
              </a:rPr>
              <a:t>×</a:t>
            </a:r>
            <a:r>
              <a:rPr lang="zh-CN" altLang="en-US" sz="1200">
                <a:sym typeface="+mn-ea"/>
              </a:rPr>
              <a:t>）</a:t>
            </a:r>
            <a:endParaRPr lang="zh-CN" altLang="en-US" sz="1200">
              <a:sym typeface="+mn-ea"/>
            </a:endParaRPr>
          </a:p>
        </p:txBody>
      </p:sp>
      <p:sp>
        <p:nvSpPr>
          <p:cNvPr id="13" name="文本框 12"/>
          <p:cNvSpPr txBox="1"/>
          <p:nvPr/>
        </p:nvSpPr>
        <p:spPr>
          <a:xfrm>
            <a:off x="9067165" y="516890"/>
            <a:ext cx="2832735" cy="645160"/>
          </a:xfrm>
          <a:prstGeom prst="rect">
            <a:avLst/>
          </a:prstGeom>
          <a:noFill/>
        </p:spPr>
        <p:txBody>
          <a:bodyPr wrap="square" rtlCol="0" anchor="t">
            <a:spAutoFit/>
          </a:bodyPr>
          <a:p>
            <a:r>
              <a:rPr lang="zh-CN" altLang="en-US" sz="1200"/>
              <a:t>用(</a:t>
            </a:r>
            <a:r>
              <a:rPr lang="zh-CN" altLang="en-US" sz="1200">
                <a:solidFill>
                  <a:srgbClr val="FF0000"/>
                </a:solidFill>
              </a:rPr>
              <a:t>C</a:t>
            </a:r>
            <a:r>
              <a:rPr lang="zh-CN" altLang="en-US" sz="1200"/>
              <a:t>)可以把a:=b+c翻译成四元式序列。</a:t>
            </a:r>
            <a:endParaRPr lang="zh-CN" altLang="en-US" sz="1200"/>
          </a:p>
          <a:p>
            <a:r>
              <a:rPr lang="zh-CN" altLang="en-US" sz="1200"/>
              <a:t>A.语法规则  B.词法规则</a:t>
            </a:r>
            <a:endParaRPr lang="zh-CN" altLang="en-US" sz="1200"/>
          </a:p>
          <a:p>
            <a:r>
              <a:rPr lang="zh-CN" altLang="en-US" sz="1200"/>
              <a:t>C.语义规则  D.等价变换规则</a:t>
            </a:r>
            <a:endParaRPr lang="zh-CN" altLang="en-US" sz="1200"/>
          </a:p>
        </p:txBody>
      </p:sp>
    </p:spTree>
    <p:custDataLst>
      <p:tags r:id="rId9"/>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31838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6.2.</a:t>
            </a:r>
            <a:r>
              <a:rPr lang="en-US" sz="2000" b="1" dirty="0">
                <a:latin typeface="华文楷体" panose="02010600040101010101" pitchFamily="2" charset="-122"/>
                <a:ea typeface="华文楷体" panose="02010600040101010101" pitchFamily="2" charset="-122"/>
                <a:sym typeface="+mn-ea"/>
              </a:rPr>
              <a:t>赋值语句的翻译</a:t>
            </a:r>
            <a:endParaRPr lang="en-US" sz="2000" b="1" dirty="0">
              <a:latin typeface="华文楷体" panose="02010600040101010101" pitchFamily="2" charset="-122"/>
              <a:ea typeface="华文楷体" panose="02010600040101010101" pitchFamily="2" charset="-122"/>
            </a:endParaRPr>
          </a:p>
        </p:txBody>
      </p:sp>
      <p:sp>
        <p:nvSpPr>
          <p:cNvPr id="2" name="矩形 1"/>
          <p:cNvSpPr/>
          <p:nvPr>
            <p:custDataLst>
              <p:tags r:id="rId2"/>
            </p:custDataLst>
          </p:nvPr>
        </p:nvSpPr>
        <p:spPr>
          <a:xfrm>
            <a:off x="687363" y="624479"/>
            <a:ext cx="294767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6.2.1简单赋值语句的翻译</a:t>
            </a:r>
            <a:endParaRPr lang="en-US" sz="2000" b="1" dirty="0">
              <a:latin typeface="华文楷体" panose="02010600040101010101" pitchFamily="2" charset="-122"/>
              <a:ea typeface="华文楷体" panose="02010600040101010101" pitchFamily="2" charset="-122"/>
            </a:endParaRPr>
          </a:p>
        </p:txBody>
      </p:sp>
      <p:sp>
        <p:nvSpPr>
          <p:cNvPr id="3" name="矩形 2"/>
          <p:cNvSpPr/>
          <p:nvPr>
            <p:custDataLst>
              <p:tags r:id="rId3"/>
            </p:custDataLst>
          </p:nvPr>
        </p:nvSpPr>
        <p:spPr>
          <a:xfrm>
            <a:off x="687363" y="2414544"/>
            <a:ext cx="243840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6.2.2</a:t>
            </a:r>
            <a:r>
              <a:rPr lang="zh-CN" altLang="en-US" sz="2000" b="1" dirty="0">
                <a:latin typeface="华文楷体" panose="02010600040101010101" pitchFamily="2" charset="-122"/>
                <a:ea typeface="华文楷体" panose="02010600040101010101" pitchFamily="2" charset="-122"/>
                <a:sym typeface="+mn-ea"/>
              </a:rPr>
              <a:t>数组引用</a:t>
            </a:r>
            <a:r>
              <a:rPr lang="en-US" sz="2000" b="1" dirty="0">
                <a:latin typeface="华文楷体" panose="02010600040101010101" pitchFamily="2" charset="-122"/>
                <a:ea typeface="华文楷体" panose="02010600040101010101" pitchFamily="2" charset="-122"/>
                <a:sym typeface="+mn-ea"/>
              </a:rPr>
              <a:t>的翻译</a:t>
            </a:r>
            <a:endParaRPr lang="en-US" sz="2000" b="1" dirty="0">
              <a:latin typeface="华文楷体" panose="02010600040101010101" pitchFamily="2" charset="-122"/>
              <a:ea typeface="华文楷体" panose="02010600040101010101" pitchFamily="2" charset="-122"/>
            </a:endParaRPr>
          </a:p>
        </p:txBody>
      </p:sp>
      <p:sp>
        <p:nvSpPr>
          <p:cNvPr id="4" name="文本框 3"/>
          <p:cNvSpPr txBox="1"/>
          <p:nvPr>
            <p:custDataLst>
              <p:tags r:id="rId4"/>
            </p:custDataLst>
          </p:nvPr>
        </p:nvSpPr>
        <p:spPr>
          <a:xfrm>
            <a:off x="222885" y="1022985"/>
            <a:ext cx="6018530" cy="1257935"/>
          </a:xfrm>
          <a:prstGeom prst="rect">
            <a:avLst/>
          </a:prstGeom>
          <a:noFill/>
        </p:spPr>
        <p:txBody>
          <a:bodyPr wrap="square" rtlCol="0" anchor="t">
            <a:noAutofit/>
          </a:bodyPr>
          <a:p>
            <a:pPr marL="0" lvl="1" indent="0" fontAlgn="auto">
              <a:lnSpc>
                <a:spcPct val="100000"/>
              </a:lnSpc>
              <a:buClrTx/>
              <a:buNone/>
            </a:pPr>
            <a:r>
              <a:rPr lang="en-US" b="1" dirty="0">
                <a:latin typeface="华文楷体" panose="02010600040101010101" pitchFamily="2" charset="-122"/>
                <a:ea typeface="华文楷体" panose="02010600040101010101" pitchFamily="2" charset="-122"/>
                <a:sym typeface="+mn-ea"/>
              </a:rPr>
              <a:t>赋值语句翻译</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的主要任务：</a:t>
            </a:r>
            <a:r>
              <a:rPr lang="zh-CN" altLang="en-US" b="1" dirty="0">
                <a:solidFill>
                  <a:srgbClr val="000000"/>
                </a:solidFill>
                <a:latin typeface="楷体" panose="02010609060101010101" pitchFamily="49" charset="-122"/>
                <a:ea typeface="华文楷体" panose="02010600040101010101" pitchFamily="2" charset="-122"/>
                <a:cs typeface="Times New Roman" panose="02020603050405020304" pitchFamily="18" charset="0"/>
                <a:sym typeface="+mn-ea"/>
              </a:rPr>
              <a:t>生成对表达式求值的三地址码</a:t>
            </a:r>
            <a:endParaRPr lang="en-US" altLang="zh-CN" b="1" dirty="0">
              <a:solidFill>
                <a:srgbClr val="000000"/>
              </a:solidFill>
              <a:latin typeface="楷体" panose="02010609060101010101" pitchFamily="49" charset="-122"/>
              <a:ea typeface="华文楷体" panose="02010600040101010101" pitchFamily="2" charset="-122"/>
              <a:cs typeface="Times New Roman" panose="02020603050405020304" pitchFamily="18" charset="0"/>
            </a:endParaRPr>
          </a:p>
          <a:p>
            <a:pPr marL="0" lvl="1" indent="0" fontAlgn="auto">
              <a:lnSpc>
                <a:spcPct val="100000"/>
              </a:lnSpc>
              <a:buClrTx/>
              <a:buNone/>
            </a:pPr>
            <a:r>
              <a:rPr lang="en-US" altLang="zh-CN" b="1" i="1" dirty="0">
                <a:solidFill>
                  <a:prstClr val="black"/>
                </a:solidFill>
                <a:latin typeface="Times New Roman" panose="02020603050405020304" pitchFamily="18" charset="0"/>
                <a:cs typeface="Times New Roman" panose="02020603050405020304" pitchFamily="18" charset="0"/>
                <a:sym typeface="+mn-ea"/>
              </a:rPr>
              <a:t>newtemp</a:t>
            </a:r>
            <a:r>
              <a:rPr lang="en-US" altLang="zh-CN" b="1" dirty="0">
                <a:solidFill>
                  <a:prstClr val="black"/>
                </a:solidFill>
                <a:latin typeface="Times New Roman" panose="02020603050405020304" pitchFamily="18" charset="0"/>
                <a:cs typeface="Times New Roman" panose="02020603050405020304" pitchFamily="18" charset="0"/>
                <a:sym typeface="+mn-ea"/>
              </a:rPr>
              <a:t>( )</a:t>
            </a:r>
            <a:r>
              <a:rPr lang="en-US" b="1" dirty="0">
                <a:latin typeface="华文楷体" panose="02010600040101010101" pitchFamily="2" charset="-122"/>
                <a:ea typeface="华文楷体" panose="02010600040101010101" pitchFamily="2" charset="-122"/>
                <a:sym typeface="+mn-ea"/>
              </a:rPr>
              <a:t>：生成一个新的临时变量t，返回t的地址</a:t>
            </a:r>
            <a:endParaRPr lang="en-US" b="1" dirty="0">
              <a:latin typeface="华文楷体" panose="02010600040101010101" pitchFamily="2" charset="-122"/>
              <a:ea typeface="华文楷体" panose="02010600040101010101" pitchFamily="2" charset="-122"/>
            </a:endParaRPr>
          </a:p>
          <a:p>
            <a:pPr marL="0" lvl="1" indent="0" fontAlgn="auto">
              <a:lnSpc>
                <a:spcPct val="100000"/>
              </a:lnSpc>
              <a:buClrTx/>
              <a:buNone/>
            </a:pPr>
            <a:r>
              <a:rPr lang="en-US" altLang="zh-CN" b="1" i="1" dirty="0">
                <a:solidFill>
                  <a:prstClr val="black"/>
                </a:solidFill>
                <a:latin typeface="Times New Roman" panose="02020603050405020304" pitchFamily="18" charset="0"/>
                <a:cs typeface="Times New Roman" panose="02020603050405020304" pitchFamily="18" charset="0"/>
                <a:sym typeface="+mn-ea"/>
              </a:rPr>
              <a:t>gen</a:t>
            </a:r>
            <a:r>
              <a:rPr lang="en-US" altLang="zh-CN" b="1" dirty="0">
                <a:solidFill>
                  <a:prstClr val="black"/>
                </a:solidFill>
                <a:latin typeface="Times New Roman" panose="02020603050405020304" pitchFamily="18" charset="0"/>
                <a:cs typeface="Times New Roman" panose="02020603050405020304" pitchFamily="18" charset="0"/>
                <a:sym typeface="+mn-ea"/>
              </a:rPr>
              <a:t>(</a:t>
            </a:r>
            <a:r>
              <a:rPr lang="en-US" altLang="zh-CN" b="1" i="1" dirty="0">
                <a:solidFill>
                  <a:prstClr val="black"/>
                </a:solidFill>
                <a:latin typeface="Times New Roman" panose="02020603050405020304" pitchFamily="18" charset="0"/>
                <a:cs typeface="Times New Roman" panose="02020603050405020304" pitchFamily="18" charset="0"/>
                <a:sym typeface="+mn-ea"/>
              </a:rPr>
              <a:t>code</a:t>
            </a:r>
            <a:r>
              <a:rPr lang="en-US" altLang="zh-CN" b="1" dirty="0">
                <a:solidFill>
                  <a:prstClr val="black"/>
                </a:solidFill>
                <a:latin typeface="Times New Roman" panose="02020603050405020304" pitchFamily="18" charset="0"/>
                <a:cs typeface="Times New Roman" panose="02020603050405020304" pitchFamily="18" charset="0"/>
                <a:sym typeface="+mn-ea"/>
              </a:rPr>
              <a:t>)</a:t>
            </a:r>
            <a:r>
              <a:rPr lang="en-US" b="1" dirty="0">
                <a:latin typeface="华文楷体" panose="02010600040101010101" pitchFamily="2" charset="-122"/>
                <a:ea typeface="华文楷体" panose="02010600040101010101" pitchFamily="2" charset="-122"/>
                <a:sym typeface="+mn-ea"/>
              </a:rPr>
              <a:t>：生成三地址指令code</a:t>
            </a:r>
            <a:endParaRPr lang="en-US" altLang="zh-CN" b="1" dirty="0">
              <a:solidFill>
                <a:prstClr val="black"/>
              </a:solidFill>
              <a:latin typeface="Times New Roman" panose="02020603050405020304" pitchFamily="18" charset="0"/>
              <a:cs typeface="Times New Roman" panose="02020603050405020304" pitchFamily="18" charset="0"/>
            </a:endParaRPr>
          </a:p>
          <a:p>
            <a:pPr marL="0" lvl="1" indent="0" fontAlgn="auto">
              <a:lnSpc>
                <a:spcPct val="100000"/>
              </a:lnSpc>
              <a:buClrTx/>
              <a:buNone/>
            </a:pPr>
            <a:r>
              <a:rPr lang="en-US" altLang="zh-CN" b="1" i="1" dirty="0">
                <a:solidFill>
                  <a:prstClr val="black"/>
                </a:solidFill>
                <a:latin typeface="Times New Roman" panose="02020603050405020304" pitchFamily="18" charset="0"/>
                <a:cs typeface="Times New Roman" panose="02020603050405020304" pitchFamily="18" charset="0"/>
                <a:sym typeface="+mn-ea"/>
              </a:rPr>
              <a:t>lookup</a:t>
            </a:r>
            <a:r>
              <a:rPr lang="en-US" altLang="zh-CN" b="1" dirty="0">
                <a:solidFill>
                  <a:prstClr val="black"/>
                </a:solidFill>
                <a:latin typeface="Times New Roman" panose="02020603050405020304" pitchFamily="18" charset="0"/>
                <a:cs typeface="Times New Roman" panose="02020603050405020304" pitchFamily="18" charset="0"/>
                <a:sym typeface="+mn-ea"/>
              </a:rPr>
              <a:t>(</a:t>
            </a:r>
            <a:r>
              <a:rPr lang="en-US" altLang="zh-CN" b="1" i="1" dirty="0">
                <a:latin typeface="Times New Roman" panose="02020603050405020304" pitchFamily="18" charset="0"/>
                <a:cs typeface="Times New Roman" panose="02020603050405020304" pitchFamily="18" charset="0"/>
                <a:sym typeface="+mn-ea"/>
              </a:rPr>
              <a:t>name</a:t>
            </a:r>
            <a:r>
              <a:rPr lang="en-US" altLang="zh-CN" b="1" dirty="0">
                <a:solidFill>
                  <a:prstClr val="black"/>
                </a:solidFill>
                <a:latin typeface="Times New Roman" panose="02020603050405020304" pitchFamily="18" charset="0"/>
                <a:cs typeface="Times New Roman" panose="02020603050405020304" pitchFamily="18" charset="0"/>
                <a:sym typeface="+mn-ea"/>
              </a:rPr>
              <a:t>)</a:t>
            </a:r>
            <a:r>
              <a:rPr lang="en-US" b="1" dirty="0">
                <a:latin typeface="华文楷体" panose="02010600040101010101" pitchFamily="2" charset="-122"/>
                <a:ea typeface="华文楷体" panose="02010600040101010101" pitchFamily="2" charset="-122"/>
                <a:sym typeface="+mn-ea"/>
              </a:rPr>
              <a:t>：查询符号表返回name 对应的记录</a:t>
            </a:r>
            <a:endParaRPr lang="en-US" altLang="zh-CN" b="1" dirty="0">
              <a:solidFill>
                <a:prstClr val="black"/>
              </a:solidFill>
              <a:latin typeface="Times New Roman" panose="02020603050405020304" pitchFamily="18" charset="0"/>
              <a:cs typeface="Times New Roman" panose="02020603050405020304" pitchFamily="18" charset="0"/>
            </a:endParaRPr>
          </a:p>
          <a:p>
            <a:pPr indent="0" fontAlgn="auto">
              <a:lnSpc>
                <a:spcPct val="100000"/>
              </a:lnSpc>
              <a:buClrTx/>
              <a:buNone/>
            </a:pPr>
            <a:endParaRPr lang="zh-CN" altLang="en-US" sz="1800" b="1">
              <a:solidFill>
                <a:srgbClr val="FF0000"/>
              </a:solidFill>
              <a:ea typeface="华文楷体" panose="02010600040101010101" pitchFamily="2" charset="-122"/>
              <a:cs typeface="Times New Roman" panose="02020603050405020304" pitchFamily="18" charset="0"/>
              <a:sym typeface="+mn-ea"/>
            </a:endParaRPr>
          </a:p>
        </p:txBody>
      </p:sp>
      <p:pic>
        <p:nvPicPr>
          <p:cNvPr id="5" name="图片 4"/>
          <p:cNvPicPr>
            <a:picLocks noChangeAspect="1"/>
          </p:cNvPicPr>
          <p:nvPr>
            <p:custDataLst>
              <p:tags r:id="rId5"/>
            </p:custDataLst>
          </p:nvPr>
        </p:nvPicPr>
        <p:blipFill>
          <a:blip r:embed="rId6"/>
          <a:stretch>
            <a:fillRect/>
          </a:stretch>
        </p:blipFill>
        <p:spPr>
          <a:xfrm>
            <a:off x="9438005" y="106045"/>
            <a:ext cx="2753995" cy="2021205"/>
          </a:xfrm>
          <a:prstGeom prst="rect">
            <a:avLst/>
          </a:prstGeom>
        </p:spPr>
      </p:pic>
      <p:pic>
        <p:nvPicPr>
          <p:cNvPr id="8" name="图片 7"/>
          <p:cNvPicPr>
            <a:picLocks noChangeAspect="1"/>
          </p:cNvPicPr>
          <p:nvPr>
            <p:custDataLst>
              <p:tags r:id="rId7"/>
            </p:custDataLst>
          </p:nvPr>
        </p:nvPicPr>
        <p:blipFill>
          <a:blip r:embed="rId8"/>
          <a:stretch>
            <a:fillRect/>
          </a:stretch>
        </p:blipFill>
        <p:spPr>
          <a:xfrm>
            <a:off x="4184650" y="225425"/>
            <a:ext cx="1590675" cy="657225"/>
          </a:xfrm>
          <a:prstGeom prst="rect">
            <a:avLst/>
          </a:prstGeom>
        </p:spPr>
      </p:pic>
      <p:sp>
        <p:nvSpPr>
          <p:cNvPr id="11" name="文本框 10"/>
          <p:cNvSpPr txBox="1"/>
          <p:nvPr>
            <p:custDataLst>
              <p:tags r:id="rId9"/>
            </p:custDataLst>
          </p:nvPr>
        </p:nvSpPr>
        <p:spPr>
          <a:xfrm>
            <a:off x="72390" y="2815590"/>
            <a:ext cx="5976620" cy="668655"/>
          </a:xfrm>
          <a:prstGeom prst="rect">
            <a:avLst/>
          </a:prstGeom>
          <a:noFill/>
        </p:spPr>
        <p:txBody>
          <a:bodyPr wrap="square" rtlCol="0" anchor="t">
            <a:noAutofit/>
          </a:bodyPr>
          <a:p>
            <a:pPr eaLnBrk="1" hangingPunct="1">
              <a:spcBef>
                <a:spcPct val="30000"/>
              </a:spcBef>
              <a:defRPr/>
            </a:pPr>
            <a:r>
              <a:rPr lang="zh-CN" altLang="en-US" b="1" dirty="0">
                <a:solidFill>
                  <a:srgbClr val="000000"/>
                </a:solidFill>
                <a:latin typeface="华文楷体" panose="02010600040101010101" pitchFamily="2" charset="-122"/>
                <a:ea typeface="华文楷体" panose="02010600040101010101" pitchFamily="2" charset="-122"/>
                <a:sym typeface="+mn-ea"/>
              </a:rPr>
              <a:t>将</a:t>
            </a:r>
            <a:r>
              <a:rPr lang="zh-CN" altLang="en-US" b="1" dirty="0">
                <a:solidFill>
                  <a:srgbClr val="FF0000"/>
                </a:solidFill>
                <a:latin typeface="华文楷体" panose="02010600040101010101" pitchFamily="2" charset="-122"/>
                <a:ea typeface="华文楷体" panose="02010600040101010101" pitchFamily="2" charset="-122"/>
                <a:sym typeface="+mn-ea"/>
              </a:rPr>
              <a:t>数组</a:t>
            </a:r>
            <a:r>
              <a:rPr lang="zh-CN" altLang="en-US" b="1" dirty="0">
                <a:solidFill>
                  <a:srgbClr val="000000"/>
                </a:solidFill>
                <a:latin typeface="华文楷体" panose="02010600040101010101" pitchFamily="2" charset="-122"/>
                <a:ea typeface="华文楷体" panose="02010600040101010101" pitchFamily="2" charset="-122"/>
                <a:sym typeface="+mn-ea"/>
              </a:rPr>
              <a:t>译成</a:t>
            </a:r>
            <a:r>
              <a:rPr lang="zh-CN" altLang="en-US" b="1" dirty="0">
                <a:solidFill>
                  <a:srgbClr val="FF0000"/>
                </a:solidFill>
                <a:latin typeface="华文楷体" panose="02010600040101010101" pitchFamily="2" charset="-122"/>
                <a:ea typeface="华文楷体" panose="02010600040101010101" pitchFamily="2" charset="-122"/>
                <a:sym typeface="+mn-ea"/>
              </a:rPr>
              <a:t>三地址码</a:t>
            </a:r>
            <a:r>
              <a:rPr lang="zh-CN" altLang="en-US" b="1" dirty="0">
                <a:solidFill>
                  <a:srgbClr val="000000"/>
                </a:solidFill>
                <a:latin typeface="华文楷体" panose="02010600040101010101" pitchFamily="2" charset="-122"/>
                <a:ea typeface="华文楷体" panose="02010600040101010101" pitchFamily="2" charset="-122"/>
                <a:sym typeface="+mn-ea"/>
              </a:rPr>
              <a:t>时要解决的主要问题是确定</a:t>
            </a:r>
            <a:r>
              <a:rPr lang="zh-CN" altLang="en-US" b="1" dirty="0">
                <a:solidFill>
                  <a:srgbClr val="FF0000"/>
                </a:solidFill>
                <a:latin typeface="华文楷体" panose="02010600040101010101" pitchFamily="2" charset="-122"/>
                <a:ea typeface="华文楷体" panose="02010600040101010101" pitchFamily="2" charset="-122"/>
                <a:sym typeface="+mn-ea"/>
              </a:rPr>
              <a:t>数组元素的存放地址</a:t>
            </a:r>
            <a:r>
              <a:rPr lang="zh-CN" altLang="en-US" b="1" dirty="0">
                <a:solidFill>
                  <a:srgbClr val="000000"/>
                </a:solidFill>
                <a:latin typeface="华文楷体" panose="02010600040101010101" pitchFamily="2" charset="-122"/>
                <a:ea typeface="华文楷体" panose="02010600040101010101" pitchFamily="2" charset="-122"/>
                <a:sym typeface="+mn-ea"/>
              </a:rPr>
              <a:t>，也就是数组元素的寻址</a:t>
            </a:r>
            <a:endParaRPr lang="zh-CN" altLang="en-US" b="1" dirty="0">
              <a:solidFill>
                <a:srgbClr val="000000"/>
              </a:solidFill>
              <a:latin typeface="华文楷体" panose="02010600040101010101" pitchFamily="2" charset="-122"/>
              <a:ea typeface="华文楷体" panose="02010600040101010101" pitchFamily="2" charset="-122"/>
              <a:sym typeface="+mn-ea"/>
            </a:endParaRPr>
          </a:p>
          <a:p>
            <a:pPr defTabSz="685800" eaLnBrk="1" fontAlgn="auto" hangingPunct="1">
              <a:spcBef>
                <a:spcPts val="0"/>
              </a:spcBef>
              <a:spcAft>
                <a:spcPts val="0"/>
              </a:spcAft>
            </a:pPr>
            <a:endParaRPr lang="zh-CN" altLang="en-US" sz="18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pic>
        <p:nvPicPr>
          <p:cNvPr id="12" name="图片 11"/>
          <p:cNvPicPr>
            <a:picLocks noChangeAspect="1"/>
          </p:cNvPicPr>
          <p:nvPr>
            <p:custDataLst>
              <p:tags r:id="rId10"/>
            </p:custDataLst>
          </p:nvPr>
        </p:nvPicPr>
        <p:blipFill>
          <a:blip r:embed="rId11"/>
          <a:stretch>
            <a:fillRect/>
          </a:stretch>
        </p:blipFill>
        <p:spPr>
          <a:xfrm>
            <a:off x="8519160" y="4022725"/>
            <a:ext cx="3524885" cy="2733040"/>
          </a:xfrm>
          <a:prstGeom prst="rect">
            <a:avLst/>
          </a:prstGeom>
        </p:spPr>
      </p:pic>
      <p:pic>
        <p:nvPicPr>
          <p:cNvPr id="13" name="图片 12"/>
          <p:cNvPicPr>
            <a:picLocks noChangeAspect="1"/>
          </p:cNvPicPr>
          <p:nvPr>
            <p:custDataLst>
              <p:tags r:id="rId12"/>
            </p:custDataLst>
          </p:nvPr>
        </p:nvPicPr>
        <p:blipFill>
          <a:blip r:embed="rId13"/>
          <a:stretch>
            <a:fillRect/>
          </a:stretch>
        </p:blipFill>
        <p:spPr>
          <a:xfrm>
            <a:off x="2683510" y="5366385"/>
            <a:ext cx="3847465" cy="1406525"/>
          </a:xfrm>
          <a:prstGeom prst="rect">
            <a:avLst/>
          </a:prstGeom>
        </p:spPr>
      </p:pic>
      <p:sp>
        <p:nvSpPr>
          <p:cNvPr id="14" name="文本框 13"/>
          <p:cNvSpPr txBox="1"/>
          <p:nvPr/>
        </p:nvSpPr>
        <p:spPr>
          <a:xfrm>
            <a:off x="106680" y="3484245"/>
            <a:ext cx="4633595" cy="615950"/>
          </a:xfrm>
          <a:prstGeom prst="rect">
            <a:avLst/>
          </a:prstGeom>
          <a:noFill/>
        </p:spPr>
        <p:txBody>
          <a:bodyPr wrap="square" rtlCol="0" anchor="t">
            <a:noAutofit/>
          </a:bodyPr>
          <a:p>
            <a:pPr eaLnBrk="1" hangingPunct="1">
              <a:spcBef>
                <a:spcPct val="30000"/>
              </a:spcBef>
              <a:defRPr/>
            </a:pPr>
            <a:r>
              <a:rPr lang="en-US" altLang="zh-CN" sz="1400" b="1" i="1" dirty="0">
                <a:cs typeface="Times New Roman" panose="02020603050405020304" pitchFamily="18" charset="0"/>
                <a:sym typeface="+mn-ea"/>
              </a:rPr>
              <a:t>a</a:t>
            </a:r>
            <a:r>
              <a:rPr lang="en-US" altLang="zh-CN" sz="1400" b="1" dirty="0">
                <a:cs typeface="Times New Roman" panose="02020603050405020304" pitchFamily="18" charset="0"/>
                <a:sym typeface="+mn-ea"/>
              </a:rPr>
              <a:t>[</a:t>
            </a:r>
            <a:r>
              <a:rPr lang="en-US" altLang="zh-CN" sz="1400" b="1" i="1" dirty="0">
                <a:cs typeface="Times New Roman" panose="02020603050405020304" pitchFamily="18" charset="0"/>
                <a:sym typeface="+mn-ea"/>
              </a:rPr>
              <a:t>i</a:t>
            </a:r>
            <a:r>
              <a:rPr lang="en-US" altLang="zh-CN" sz="1400" b="1" i="1" baseline="-25000" dirty="0">
                <a:cs typeface="Times New Roman" panose="02020603050405020304" pitchFamily="18" charset="0"/>
                <a:sym typeface="+mn-ea"/>
              </a:rPr>
              <a:t>1</a:t>
            </a:r>
            <a:r>
              <a:rPr lang="en-US" altLang="zh-CN" sz="1400" b="1" dirty="0">
                <a:cs typeface="Times New Roman" panose="02020603050405020304" pitchFamily="18" charset="0"/>
                <a:sym typeface="+mn-ea"/>
              </a:rPr>
              <a:t>] [</a:t>
            </a:r>
            <a:r>
              <a:rPr lang="en-US" altLang="zh-CN" sz="1400" b="1" i="1" dirty="0">
                <a:cs typeface="Times New Roman" panose="02020603050405020304" pitchFamily="18" charset="0"/>
                <a:sym typeface="+mn-ea"/>
              </a:rPr>
              <a:t>i</a:t>
            </a:r>
            <a:r>
              <a:rPr lang="en-US" altLang="zh-CN" sz="1400" b="1" i="1" baseline="-25000" dirty="0">
                <a:cs typeface="Times New Roman" panose="02020603050405020304" pitchFamily="18" charset="0"/>
                <a:sym typeface="+mn-ea"/>
              </a:rPr>
              <a:t>2</a:t>
            </a:r>
            <a:r>
              <a:rPr lang="en-US" altLang="zh-CN" sz="1400" b="1" dirty="0">
                <a:cs typeface="Times New Roman" panose="02020603050405020304" pitchFamily="18" charset="0"/>
                <a:sym typeface="+mn-ea"/>
              </a:rPr>
              <a:t>] …[</a:t>
            </a:r>
            <a:r>
              <a:rPr lang="en-US" altLang="zh-CN" sz="1400" b="1" i="1" dirty="0" err="1">
                <a:cs typeface="Times New Roman" panose="02020603050405020304" pitchFamily="18" charset="0"/>
                <a:sym typeface="+mn-ea"/>
              </a:rPr>
              <a:t>i</a:t>
            </a:r>
            <a:r>
              <a:rPr lang="en-US" altLang="zh-CN" sz="1400" b="1" i="1" baseline="-25000" dirty="0" err="1">
                <a:cs typeface="Times New Roman" panose="02020603050405020304" pitchFamily="18" charset="0"/>
                <a:sym typeface="+mn-ea"/>
              </a:rPr>
              <a:t>k</a:t>
            </a:r>
            <a:r>
              <a:rPr lang="en-US" altLang="zh-CN" sz="1400" b="1" dirty="0">
                <a:cs typeface="Times New Roman" panose="02020603050405020304" pitchFamily="18" charset="0"/>
                <a:sym typeface="+mn-ea"/>
              </a:rPr>
              <a:t>]:</a:t>
            </a:r>
            <a:r>
              <a:rPr lang="en-US" altLang="zh-CN" sz="1400" b="1" i="1" dirty="0">
                <a:solidFill>
                  <a:srgbClr val="FF0000"/>
                </a:solidFill>
                <a:cs typeface="Times New Roman" panose="02020603050405020304" pitchFamily="18" charset="0"/>
                <a:sym typeface="+mn-ea"/>
              </a:rPr>
              <a:t>base</a:t>
            </a:r>
            <a:r>
              <a:rPr lang="en-US" altLang="zh-CN" sz="1400" b="1" dirty="0">
                <a:solidFill>
                  <a:srgbClr val="FF0000"/>
                </a:solidFill>
                <a:cs typeface="Times New Roman" panose="02020603050405020304" pitchFamily="18" charset="0"/>
                <a:sym typeface="+mn-ea"/>
              </a:rPr>
              <a:t>+</a:t>
            </a:r>
            <a:r>
              <a:rPr lang="en-US" altLang="zh-CN" sz="1400" b="1" i="1" dirty="0">
                <a:solidFill>
                  <a:srgbClr val="FF0000"/>
                </a:solidFill>
                <a:cs typeface="Times New Roman" panose="02020603050405020304" pitchFamily="18" charset="0"/>
                <a:sym typeface="+mn-ea"/>
              </a:rPr>
              <a:t>i</a:t>
            </a:r>
            <a:r>
              <a:rPr lang="en-US" altLang="zh-CN" sz="1400" b="1" i="1" baseline="-25000" dirty="0">
                <a:solidFill>
                  <a:srgbClr val="FF0000"/>
                </a:solidFill>
                <a:cs typeface="Times New Roman" panose="02020603050405020304" pitchFamily="18" charset="0"/>
                <a:sym typeface="+mn-ea"/>
              </a:rPr>
              <a:t>1</a:t>
            </a:r>
            <a:r>
              <a:rPr kumimoji="1" lang="zh-CN" altLang="en-US" sz="1400" b="1" dirty="0">
                <a:solidFill>
                  <a:srgbClr val="FF0000"/>
                </a:solidFill>
                <a:ea typeface="楷体_GB2312" pitchFamily="49" charset="-122"/>
                <a:cs typeface="Times New Roman" panose="02020603050405020304" pitchFamily="18" charset="0"/>
                <a:sym typeface="Symbol" panose="05050102010706020507" pitchFamily="18" charset="2"/>
              </a:rPr>
              <a:t></a:t>
            </a:r>
            <a:r>
              <a:rPr kumimoji="1" lang="en-US" altLang="zh-CN" sz="1400" b="1" i="1" dirty="0">
                <a:solidFill>
                  <a:srgbClr val="FF0000"/>
                </a:solidFill>
                <a:ea typeface="楷体_GB2312" pitchFamily="49" charset="-122"/>
                <a:cs typeface="Times New Roman" panose="02020603050405020304" pitchFamily="18" charset="0"/>
                <a:sym typeface="Symbol" panose="05050102010706020507" pitchFamily="18" charset="2"/>
              </a:rPr>
              <a:t>w</a:t>
            </a:r>
            <a:r>
              <a:rPr lang="en-US" altLang="zh-CN" sz="1400" b="1" i="1" baseline="-25000" dirty="0">
                <a:solidFill>
                  <a:srgbClr val="FF0000"/>
                </a:solidFill>
                <a:cs typeface="Times New Roman" panose="02020603050405020304" pitchFamily="18" charset="0"/>
                <a:sym typeface="+mn-ea"/>
              </a:rPr>
              <a:t>1</a:t>
            </a:r>
            <a:r>
              <a:rPr lang="en-US" altLang="zh-CN" sz="1400" b="1" dirty="0">
                <a:solidFill>
                  <a:srgbClr val="FF0000"/>
                </a:solidFill>
                <a:cs typeface="Times New Roman" panose="02020603050405020304" pitchFamily="18" charset="0"/>
                <a:sym typeface="+mn-ea"/>
              </a:rPr>
              <a:t>+</a:t>
            </a:r>
            <a:r>
              <a:rPr lang="en-US" altLang="zh-CN" sz="1400" b="1" i="1" dirty="0">
                <a:solidFill>
                  <a:srgbClr val="FF0000"/>
                </a:solidFill>
                <a:cs typeface="Times New Roman" panose="02020603050405020304" pitchFamily="18" charset="0"/>
                <a:sym typeface="+mn-ea"/>
              </a:rPr>
              <a:t>i</a:t>
            </a:r>
            <a:r>
              <a:rPr lang="en-US" altLang="zh-CN" sz="1400" b="1" i="1" baseline="-25000" dirty="0">
                <a:solidFill>
                  <a:srgbClr val="FF0000"/>
                </a:solidFill>
                <a:cs typeface="Times New Roman" panose="02020603050405020304" pitchFamily="18" charset="0"/>
                <a:sym typeface="+mn-ea"/>
              </a:rPr>
              <a:t>2</a:t>
            </a:r>
            <a:r>
              <a:rPr kumimoji="1" lang="zh-CN" altLang="en-US" sz="1400" b="1" dirty="0">
                <a:solidFill>
                  <a:srgbClr val="FF0000"/>
                </a:solidFill>
                <a:ea typeface="楷体_GB2312" pitchFamily="49" charset="-122"/>
                <a:cs typeface="Times New Roman" panose="02020603050405020304" pitchFamily="18" charset="0"/>
                <a:sym typeface="Symbol" panose="05050102010706020507" pitchFamily="18" charset="2"/>
              </a:rPr>
              <a:t></a:t>
            </a:r>
            <a:r>
              <a:rPr kumimoji="1" lang="en-US" altLang="zh-CN" sz="1400" b="1" i="1" dirty="0">
                <a:solidFill>
                  <a:srgbClr val="FF0000"/>
                </a:solidFill>
                <a:ea typeface="楷体_GB2312" pitchFamily="49" charset="-122"/>
                <a:cs typeface="Times New Roman" panose="02020603050405020304" pitchFamily="18" charset="0"/>
                <a:sym typeface="Symbol" panose="05050102010706020507" pitchFamily="18" charset="2"/>
              </a:rPr>
              <a:t>w</a:t>
            </a:r>
            <a:r>
              <a:rPr lang="en-US" altLang="zh-CN" sz="1400" b="1" i="1" baseline="-25000" dirty="0">
                <a:solidFill>
                  <a:srgbClr val="FF0000"/>
                </a:solidFill>
                <a:cs typeface="Times New Roman" panose="02020603050405020304" pitchFamily="18" charset="0"/>
                <a:sym typeface="+mn-ea"/>
              </a:rPr>
              <a:t>2</a:t>
            </a:r>
            <a:r>
              <a:rPr lang="en-US" altLang="zh-CN" sz="1400" b="1" dirty="0">
                <a:solidFill>
                  <a:srgbClr val="FF0000"/>
                </a:solidFill>
                <a:cs typeface="Times New Roman" panose="02020603050405020304" pitchFamily="18" charset="0"/>
                <a:sym typeface="+mn-ea"/>
              </a:rPr>
              <a:t>+…+</a:t>
            </a:r>
            <a:r>
              <a:rPr lang="en-US" altLang="zh-CN" sz="1400" b="1" i="1" dirty="0" err="1">
                <a:solidFill>
                  <a:srgbClr val="FF0000"/>
                </a:solidFill>
                <a:cs typeface="Times New Roman" panose="02020603050405020304" pitchFamily="18" charset="0"/>
                <a:sym typeface="+mn-ea"/>
              </a:rPr>
              <a:t>i</a:t>
            </a:r>
            <a:r>
              <a:rPr lang="en-US" altLang="zh-CN" sz="1400" b="1" i="1" baseline="-25000" dirty="0" err="1">
                <a:solidFill>
                  <a:srgbClr val="FF0000"/>
                </a:solidFill>
                <a:cs typeface="Times New Roman" panose="02020603050405020304" pitchFamily="18" charset="0"/>
                <a:sym typeface="+mn-ea"/>
              </a:rPr>
              <a:t>k</a:t>
            </a:r>
            <a:r>
              <a:rPr kumimoji="1" lang="zh-CN" altLang="en-US" sz="1400" b="1" dirty="0">
                <a:solidFill>
                  <a:srgbClr val="FF0000"/>
                </a:solidFill>
                <a:ea typeface="楷体_GB2312" pitchFamily="49" charset="-122"/>
                <a:cs typeface="Times New Roman" panose="02020603050405020304" pitchFamily="18" charset="0"/>
                <a:sym typeface="Symbol" panose="05050102010706020507" pitchFamily="18" charset="2"/>
              </a:rPr>
              <a:t></a:t>
            </a:r>
            <a:r>
              <a:rPr kumimoji="1" lang="en-US" altLang="zh-CN" sz="1400" b="1" i="1" dirty="0" err="1">
                <a:solidFill>
                  <a:srgbClr val="FF0000"/>
                </a:solidFill>
                <a:ea typeface="楷体_GB2312" pitchFamily="49" charset="-122"/>
                <a:cs typeface="Times New Roman" panose="02020603050405020304" pitchFamily="18" charset="0"/>
                <a:sym typeface="Symbol" panose="05050102010706020507" pitchFamily="18" charset="2"/>
              </a:rPr>
              <a:t>w</a:t>
            </a:r>
            <a:r>
              <a:rPr lang="en-US" altLang="zh-CN" sz="1400" b="1" i="1" baseline="-25000" dirty="0" err="1">
                <a:solidFill>
                  <a:srgbClr val="FF0000"/>
                </a:solidFill>
                <a:cs typeface="Times New Roman" panose="02020603050405020304" pitchFamily="18" charset="0"/>
                <a:sym typeface="+mn-ea"/>
              </a:rPr>
              <a:t>k</a:t>
            </a:r>
            <a:endParaRPr lang="en-US" altLang="zh-CN" sz="1400" b="1" i="1" baseline="-25000" dirty="0" err="1">
              <a:solidFill>
                <a:srgbClr val="FF0000"/>
              </a:solidFill>
              <a:cs typeface="Times New Roman" panose="02020603050405020304" pitchFamily="18" charset="0"/>
              <a:sym typeface="+mn-ea"/>
            </a:endParaRPr>
          </a:p>
          <a:p>
            <a:pPr eaLnBrk="1" hangingPunct="1">
              <a:defRPr/>
            </a:pPr>
            <a:r>
              <a:rPr lang="en-US" altLang="zh-CN" sz="1400" b="1" i="1"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rPr>
              <a:t>w</a:t>
            </a:r>
            <a:r>
              <a:rPr lang="en-US" altLang="zh-CN" sz="1400" b="1" i="1" baseline="-250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rPr>
              <a:t>k</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i="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i="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i="1" baseline="-25000"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k</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rPr>
              <a:t>的宽度</a:t>
            </a:r>
            <a:endPar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5" name="文本框 14"/>
          <p:cNvSpPr txBox="1"/>
          <p:nvPr/>
        </p:nvSpPr>
        <p:spPr>
          <a:xfrm>
            <a:off x="2814955" y="4603115"/>
            <a:ext cx="1536065" cy="777875"/>
          </a:xfrm>
          <a:prstGeom prst="rect">
            <a:avLst/>
          </a:prstGeom>
          <a:noFill/>
        </p:spPr>
        <p:txBody>
          <a:bodyPr wrap="square" rtlCol="0" anchor="t">
            <a:noAutofit/>
          </a:bodyPr>
          <a:p>
            <a:pPr defTabSz="685800" eaLnBrk="1" fontAlgn="auto" hangingPunct="1">
              <a:spcBef>
                <a:spcPts val="0"/>
              </a:spcBef>
              <a:spcAft>
                <a:spcPts val="0"/>
              </a:spcAft>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int abc;</a:t>
            </a:r>
            <a:endPar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defTabSz="685800" eaLnBrk="1" fontAlgn="auto" hangingPunct="1">
              <a:spcBef>
                <a:spcPts val="0"/>
              </a:spcBef>
              <a:spcAft>
                <a:spcPts val="0"/>
              </a:spcAft>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int i;</a:t>
            </a:r>
            <a:endPar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defTabSz="685800" eaLnBrk="1" fontAlgn="auto" hangingPunct="1">
              <a:spcBef>
                <a:spcPts val="0"/>
              </a:spcBef>
              <a:spcAft>
                <a:spcPts val="0"/>
              </a:spcAft>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int myarray[3][4]</a:t>
            </a:r>
            <a:endPar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6" name="文本框 15"/>
          <p:cNvSpPr txBox="1"/>
          <p:nvPr/>
        </p:nvSpPr>
        <p:spPr>
          <a:xfrm>
            <a:off x="57785" y="3990340"/>
            <a:ext cx="3527425" cy="991870"/>
          </a:xfrm>
          <a:prstGeom prst="rect">
            <a:avLst/>
          </a:prstGeom>
          <a:noFill/>
        </p:spPr>
        <p:txBody>
          <a:bodyPr wrap="square" rtlCol="0" anchor="t">
            <a:noAutofit/>
          </a:bodyPr>
          <a:p>
            <a:pPr defTabSz="685800" eaLnBrk="1" fontAlgn="auto" hangingPunct="1">
              <a:spcBef>
                <a:spcPts val="0"/>
              </a:spcBef>
              <a:spcAft>
                <a:spcPts val="0"/>
              </a:spcAft>
            </a:pP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eg.type</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srgbClr val="073E87">
                    <a:lumMod val="60000"/>
                    <a:lumOff val="40000"/>
                  </a:srgbClr>
                </a:solidFill>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array</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3</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array</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5</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array</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8</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int</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endPar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defTabSz="685800" eaLnBrk="1" fontAlgn="auto" hangingPunct="1">
              <a:spcBef>
                <a:spcPts val="0"/>
              </a:spcBef>
              <a:spcAft>
                <a:spcPts val="0"/>
              </a:spcAft>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addr</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3</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defTabSz="685800" eaLnBrk="1" fontAlgn="auto" hangingPunct="1">
              <a:spcBef>
                <a:spcPts val="0"/>
              </a:spcBef>
              <a:spcAft>
                <a:spcPts val="0"/>
              </a:spcAft>
            </a:pP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base </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1 </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w</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w</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3</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w</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3</a:t>
            </a:r>
            <a:endPar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defTabSz="685800" eaLnBrk="1" fontAlgn="auto" hangingPunct="1">
              <a:spcBef>
                <a:spcPts val="0"/>
              </a:spcBef>
              <a:spcAft>
                <a:spcPts val="0"/>
              </a:spcAft>
            </a:pP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base </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*160 +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*32 + </a:t>
            </a:r>
            <a:r>
              <a:rPr lang="en-US" altLang="zh-CN" sz="14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sz="1400" b="1" baseline="-25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3</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*4</a:t>
            </a:r>
            <a:endPar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defTabSz="685800" eaLnBrk="1" fontAlgn="auto" hangingPunct="1">
              <a:spcBef>
                <a:spcPts val="0"/>
              </a:spcBef>
              <a:spcAft>
                <a:spcPts val="0"/>
              </a:spcAft>
            </a:pPr>
            <a:endPar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7" name="文本框 16"/>
          <p:cNvSpPr txBox="1"/>
          <p:nvPr/>
        </p:nvSpPr>
        <p:spPr>
          <a:xfrm>
            <a:off x="4679950" y="4307840"/>
            <a:ext cx="4258945" cy="737235"/>
          </a:xfrm>
          <a:prstGeom prst="rect">
            <a:avLst/>
          </a:prstGeom>
          <a:noFill/>
        </p:spPr>
        <p:txBody>
          <a:bodyPr wrap="square" rtlCol="0" anchor="t">
            <a:spAutoFit/>
          </a:bodyPr>
          <a:p>
            <a:pPr defTabSz="685800" eaLnBrk="1" fontAlgn="auto" hangingPunct="1">
              <a:spcBef>
                <a:spcPts val="0"/>
              </a:spcBef>
              <a:spcAft>
                <a:spcPts val="0"/>
              </a:spcAft>
            </a:pPr>
            <a:r>
              <a:rPr lang="zh-CN" altLang="en-US"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设置</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type</a:t>
            </a:r>
            <a:r>
              <a:rPr lang="zh-CN" altLang="en-US"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属性：计算</a:t>
            </a:r>
            <a:r>
              <a:rPr lang="zh-CN" altLang="en-US" sz="1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宽度</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w</a:t>
            </a:r>
            <a:endPar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defTabSz="685800" eaLnBrk="1" fontAlgn="auto" hangingPunct="1">
              <a:spcBef>
                <a:spcPts val="0"/>
              </a:spcBef>
              <a:spcAft>
                <a:spcPts val="0"/>
              </a:spcAft>
            </a:pPr>
            <a:r>
              <a:rPr lang="zh-CN" altLang="en-US"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设置</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offset</a:t>
            </a:r>
            <a:r>
              <a:rPr lang="zh-CN" altLang="en-US"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属性：累积公式中的</a:t>
            </a:r>
            <a:r>
              <a:rPr lang="zh-CN" altLang="en-US" sz="1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偏移地址</a:t>
            </a:r>
            <a:endParaRPr lang="zh-CN" altLang="en-US" sz="1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defTabSz="685800" eaLnBrk="1" fontAlgn="auto" hangingPunct="1">
              <a:spcBef>
                <a:spcPts val="0"/>
              </a:spcBef>
              <a:spcAft>
                <a:spcPts val="0"/>
              </a:spcAft>
            </a:pPr>
            <a:r>
              <a:rPr lang="zh-CN" altLang="en-US"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设置</a:t>
            </a:r>
            <a:r>
              <a:rPr lang="en-US" altLang="zh-CN"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array</a:t>
            </a:r>
            <a:r>
              <a:rPr lang="zh-CN" altLang="en-US" sz="14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属性：传递数组的</a:t>
            </a:r>
            <a:r>
              <a:rPr lang="zh-CN" altLang="en-US" sz="1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基地址</a:t>
            </a:r>
            <a:endParaRPr lang="zh-CN" altLang="en-US" sz="1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cxnSp>
        <p:nvCxnSpPr>
          <p:cNvPr id="19" name="直接连接符 18"/>
          <p:cNvCxnSpPr/>
          <p:nvPr/>
        </p:nvCxnSpPr>
        <p:spPr>
          <a:xfrm>
            <a:off x="5118735" y="2663190"/>
            <a:ext cx="53587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847205" y="4968875"/>
            <a:ext cx="1122680" cy="1830705"/>
          </a:xfrm>
          <a:prstGeom prst="rect">
            <a:avLst/>
          </a:prstGeom>
          <a:noFill/>
        </p:spPr>
        <p:txBody>
          <a:bodyPr wrap="square" rtlCol="0" anchor="t">
            <a:noAutofit/>
          </a:bodyPr>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noProof="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三地址码</a:t>
            </a:r>
            <a:endParaRPr kumimoji="0" lang="en-US" altLang="zh-CN" sz="16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 = i</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160</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 = i</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32</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3</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 = 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1</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2</a:t>
            </a:r>
            <a:endParaRPr kumimoji="0" lang="en-US" altLang="zh-CN" sz="1600" b="1" i="0" u="none" strike="noStrike" kern="1200" cap="none" spc="0" normalizeH="0"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4</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 = i</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3</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4</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5</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 = 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3</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4</a:t>
            </a:r>
            <a:endPar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6</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 = a</a:t>
            </a:r>
            <a:r>
              <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1600" b="1" i="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t</a:t>
            </a:r>
            <a:r>
              <a:rPr lang="en-US" altLang="zh-CN" sz="1600" b="1"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5</a:t>
            </a:r>
            <a:r>
              <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a:t>
            </a:r>
            <a:endPar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lang="en-US" altLang="zh-CN" sz="1600" b="1"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p:txBody>
      </p:sp>
      <p:sp>
        <p:nvSpPr>
          <p:cNvPr id="22" name="文本框 21"/>
          <p:cNvSpPr txBox="1"/>
          <p:nvPr/>
        </p:nvSpPr>
        <p:spPr>
          <a:xfrm>
            <a:off x="9371965" y="2182495"/>
            <a:ext cx="2228850" cy="306705"/>
          </a:xfrm>
          <a:prstGeom prst="rect">
            <a:avLst/>
          </a:prstGeom>
          <a:noFill/>
        </p:spPr>
        <p:txBody>
          <a:bodyPr wrap="square" rtlCol="0" anchor="t">
            <a:spAutoFit/>
          </a:bodyPr>
          <a:p>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eg. x </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a </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b </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c </a:t>
            </a: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sym typeface="+mn-ea"/>
            </a:endParaRPr>
          </a:p>
        </p:txBody>
      </p:sp>
      <p:sp>
        <p:nvSpPr>
          <p:cNvPr id="23" name="文本框 22"/>
          <p:cNvSpPr txBox="1"/>
          <p:nvPr/>
        </p:nvSpPr>
        <p:spPr>
          <a:xfrm>
            <a:off x="11160760" y="2190750"/>
            <a:ext cx="883285" cy="737235"/>
          </a:xfrm>
          <a:prstGeom prst="rect">
            <a:avLst/>
          </a:prstGeom>
          <a:noFill/>
        </p:spPr>
        <p:txBody>
          <a:bodyPr wrap="square" rtlCol="0" anchor="t">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t</a:t>
            </a:r>
            <a:r>
              <a:rPr kumimoji="1" lang="en-US" altLang="zh-CN" sz="1400" b="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rPr>
              <a:t>1</a:t>
            </a:r>
            <a:r>
              <a:rPr kumimoji="1" lang="en-US" altLang="zh-CN" sz="1400" b="1" i="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a</a:t>
            </a:r>
            <a:r>
              <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rPr>
              <a:t> + </a:t>
            </a: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b</a:t>
            </a:r>
            <a:r>
              <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endPar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t</a:t>
            </a:r>
            <a:r>
              <a:rPr kumimoji="1" lang="en-US" altLang="zh-CN" sz="1400" b="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rPr>
              <a:t>2 </a:t>
            </a:r>
            <a:r>
              <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t</a:t>
            </a:r>
            <a:r>
              <a:rPr kumimoji="1" lang="en-US" altLang="zh-CN" sz="1400" b="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rPr>
              <a:t>1 </a:t>
            </a:r>
            <a:r>
              <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c</a:t>
            </a:r>
            <a:endPar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x</a:t>
            </a:r>
            <a:r>
              <a:rPr kumimoji="1" lang="en-US" altLang="zh-CN" sz="1400" b="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sz="1400" b="1">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kumimoji="1" lang="en-US" altLang="zh-CN" sz="1400" b="1" i="1">
                <a:solidFill>
                  <a:srgbClr val="000000"/>
                </a:solidFill>
                <a:latin typeface="Times New Roman" panose="02020603050405020304" pitchFamily="18" charset="0"/>
                <a:ea typeface="楷体_GB2312" pitchFamily="49" charset="-122"/>
                <a:cs typeface="Times New Roman" panose="02020603050405020304" pitchFamily="18" charset="0"/>
                <a:sym typeface="+mn-ea"/>
              </a:rPr>
              <a:t>t</a:t>
            </a:r>
            <a:r>
              <a:rPr kumimoji="1" lang="en-US" altLang="zh-CN" sz="1400" b="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rPr>
              <a:t>2 </a:t>
            </a:r>
            <a:endParaRPr kumimoji="1" lang="en-US" altLang="zh-CN" sz="1400" b="1" baseline="-25000">
              <a:solidFill>
                <a:srgbClr val="000000"/>
              </a:solidFill>
              <a:latin typeface="Times New Roman" panose="02020603050405020304" pitchFamily="18" charset="0"/>
              <a:ea typeface="楷体_GB2312" pitchFamily="49" charset="-122"/>
              <a:cs typeface="Times New Roman" panose="02020603050405020304" pitchFamily="18" charset="0"/>
              <a:sym typeface="+mn-ea"/>
            </a:endParaRPr>
          </a:p>
        </p:txBody>
      </p:sp>
      <p:sp>
        <p:nvSpPr>
          <p:cNvPr id="24" name="文本框 23"/>
          <p:cNvSpPr txBox="1"/>
          <p:nvPr/>
        </p:nvSpPr>
        <p:spPr>
          <a:xfrm>
            <a:off x="4630420" y="3272790"/>
            <a:ext cx="3098800" cy="983615"/>
          </a:xfrm>
          <a:prstGeom prst="rect">
            <a:avLst/>
          </a:prstGeom>
          <a:noFill/>
        </p:spPr>
        <p:txBody>
          <a:bodyPr wrap="square" rtlCol="0" anchor="t">
            <a:spAutoFit/>
          </a:bodyPr>
          <a:p>
            <a:pPr marL="272415" indent="-272415" algn="just" fontAlgn="auto">
              <a:lnSpc>
                <a:spcPct val="100000"/>
              </a:lnSpc>
              <a:spcBef>
                <a:spcPts val="0"/>
              </a:spcBef>
              <a:buFont typeface="Wingdings" panose="05000000000000000000" pitchFamily="2" charset="2"/>
              <a:buNone/>
              <a:defRPr/>
            </a:pPr>
            <a:r>
              <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rPr>
              <a:t>赋值语句基本文法</a:t>
            </a:r>
            <a:endParaRPr lang="zh-CN" altLang="en-US" sz="1600"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272415" indent="-272415" algn="just" fontAlgn="auto">
              <a:lnSpc>
                <a:spcPct val="100000"/>
              </a:lnSpc>
              <a:spcBef>
                <a:spcPts val="0"/>
              </a:spcBef>
              <a:buFont typeface="Wingdings" panose="05000000000000000000" pitchFamily="2" charset="2"/>
              <a:buNone/>
              <a:defRPr/>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S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id = E; | L = E;</a:t>
            </a:r>
            <a:endPar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marL="272415" indent="-272415" algn="just" fontAlgn="auto">
              <a:lnSpc>
                <a:spcPct val="100000"/>
              </a:lnSpc>
              <a:spcBef>
                <a:spcPts val="0"/>
              </a:spcBef>
              <a:buFont typeface="Wingdings" panose="05000000000000000000" pitchFamily="2" charset="2"/>
              <a:buNone/>
              <a:defRPr/>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E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E1 + E2 |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E1   | (E1) | id | L</a:t>
            </a:r>
            <a:endPar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marL="272415" indent="-272415" algn="just" fontAlgn="auto">
              <a:lnSpc>
                <a:spcPct val="100000"/>
              </a:lnSpc>
              <a:spcBef>
                <a:spcPts val="0"/>
              </a:spcBef>
              <a:buFont typeface="Wingdings" panose="05000000000000000000" pitchFamily="2" charset="2"/>
              <a:buNone/>
              <a:defRPr/>
            </a:pP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L </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 id [E] | L1 [E]</a:t>
            </a:r>
            <a:endParaRPr lang="en-US" altLang="zh-CN" sz="1400"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pic>
        <p:nvPicPr>
          <p:cNvPr id="26" name="图片 25"/>
          <p:cNvPicPr>
            <a:picLocks noChangeAspect="1"/>
          </p:cNvPicPr>
          <p:nvPr>
            <p:custDataLst>
              <p:tags r:id="rId14"/>
            </p:custDataLst>
          </p:nvPr>
        </p:nvPicPr>
        <p:blipFill>
          <a:blip r:embed="rId15"/>
          <a:stretch>
            <a:fillRect/>
          </a:stretch>
        </p:blipFill>
        <p:spPr>
          <a:xfrm>
            <a:off x="7312660" y="4022725"/>
            <a:ext cx="1717675" cy="471170"/>
          </a:xfrm>
          <a:prstGeom prst="rect">
            <a:avLst/>
          </a:prstGeom>
        </p:spPr>
      </p:pic>
      <p:sp>
        <p:nvSpPr>
          <p:cNvPr id="7" name="文本框 6"/>
          <p:cNvSpPr txBox="1"/>
          <p:nvPr/>
        </p:nvSpPr>
        <p:spPr>
          <a:xfrm>
            <a:off x="7075170" y="2927985"/>
            <a:ext cx="5191125" cy="829945"/>
          </a:xfrm>
          <a:prstGeom prst="rect">
            <a:avLst/>
          </a:prstGeom>
          <a:noFill/>
        </p:spPr>
        <p:txBody>
          <a:bodyPr wrap="square" rtlCol="0" anchor="t">
            <a:spAutoFit/>
          </a:bodyPr>
          <a:p>
            <a:r>
              <a:rPr lang="zh-CN" altLang="en-US" sz="1200">
                <a:sym typeface="+mn-ea"/>
              </a:rPr>
              <a:t>数组元素的地址计算与数组的存储方式有关。（</a:t>
            </a:r>
            <a:r>
              <a:rPr lang="zh-CN" altLang="en-US" sz="1200">
                <a:solidFill>
                  <a:srgbClr val="FF0000"/>
                </a:solidFill>
                <a:sym typeface="+mn-ea"/>
              </a:rPr>
              <a:t>√</a:t>
            </a:r>
            <a:r>
              <a:rPr lang="zh-CN" altLang="en-US" sz="1200">
                <a:sym typeface="+mn-ea"/>
              </a:rPr>
              <a:t>）</a:t>
            </a:r>
            <a:endParaRPr lang="zh-CN" altLang="en-US" sz="1200"/>
          </a:p>
          <a:p>
            <a:r>
              <a:rPr lang="zh-CN" altLang="en-US" sz="1200"/>
              <a:t>数组元素的地址由两部分构成，一部分是基地址，另一部分是偏移量。（</a:t>
            </a:r>
            <a:r>
              <a:rPr lang="zh-CN" altLang="en-US" sz="1200">
                <a:solidFill>
                  <a:srgbClr val="FF0000"/>
                </a:solidFill>
              </a:rPr>
              <a:t>√</a:t>
            </a:r>
            <a:r>
              <a:rPr lang="zh-CN" altLang="en-US" sz="1200"/>
              <a:t>）</a:t>
            </a:r>
            <a:endParaRPr lang="zh-CN" altLang="en-US" sz="1200"/>
          </a:p>
          <a:p>
            <a:r>
              <a:rPr lang="zh-CN" altLang="en-US" sz="1200"/>
              <a:t>基地址通过查符号表即可获得。（</a:t>
            </a:r>
            <a:r>
              <a:rPr lang="zh-CN" altLang="en-US" sz="1200">
                <a:solidFill>
                  <a:srgbClr val="FF0000"/>
                </a:solidFill>
              </a:rPr>
              <a:t>√</a:t>
            </a:r>
            <a:r>
              <a:rPr lang="zh-CN" altLang="en-US" sz="1200"/>
              <a:t>）</a:t>
            </a:r>
            <a:endParaRPr lang="zh-CN" altLang="en-US" sz="1200"/>
          </a:p>
          <a:p>
            <a:r>
              <a:rPr lang="zh-CN" altLang="en-US" sz="1200"/>
              <a:t>数组元素的偏移地址的计算只取决于数组的下标。（</a:t>
            </a:r>
            <a:r>
              <a:rPr lang="zh-CN" altLang="en-US" sz="1200">
                <a:solidFill>
                  <a:srgbClr val="FF0000"/>
                </a:solidFill>
              </a:rPr>
              <a:t>×</a:t>
            </a:r>
            <a:r>
              <a:rPr lang="zh-CN" altLang="en-US" sz="1200"/>
              <a:t>）</a:t>
            </a:r>
            <a:endParaRPr lang="zh-CN" altLang="en-US" sz="1200"/>
          </a:p>
        </p:txBody>
      </p:sp>
      <p:sp>
        <p:nvSpPr>
          <p:cNvPr id="10" name="文本框 9"/>
          <p:cNvSpPr txBox="1"/>
          <p:nvPr/>
        </p:nvSpPr>
        <p:spPr>
          <a:xfrm>
            <a:off x="106680" y="4919980"/>
            <a:ext cx="2379345" cy="1938020"/>
          </a:xfrm>
          <a:prstGeom prst="rect">
            <a:avLst/>
          </a:prstGeom>
          <a:noFill/>
        </p:spPr>
        <p:txBody>
          <a:bodyPr wrap="square" rtlCol="0" anchor="t">
            <a:spAutoFit/>
          </a:bodyPr>
          <a:p>
            <a:r>
              <a:rPr lang="zh-CN" altLang="en-US" sz="1000"/>
              <a:t>以下说法不正确的是(</a:t>
            </a:r>
            <a:r>
              <a:rPr lang="zh-CN" altLang="en-US" sz="1000">
                <a:solidFill>
                  <a:srgbClr val="FF0000"/>
                </a:solidFill>
              </a:rPr>
              <a:t>D</a:t>
            </a:r>
            <a:r>
              <a:rPr lang="zh-CN" altLang="en-US" sz="1000"/>
              <a:t>)。</a:t>
            </a:r>
            <a:endParaRPr lang="zh-CN" altLang="en-US" sz="1000"/>
          </a:p>
          <a:p>
            <a:r>
              <a:rPr lang="zh-CN" altLang="en-US" sz="1000"/>
              <a:t>A.赋值语句翻译的主要任务是生成对表达式求值的三地址码</a:t>
            </a:r>
            <a:endParaRPr lang="zh-CN" altLang="en-US" sz="1000"/>
          </a:p>
          <a:p>
            <a:r>
              <a:rPr lang="zh-CN" altLang="en-US" sz="1000"/>
              <a:t>B.在增量翻译方法中，gen()函数不仅要构造出一个新的三地址指令，还要将它添加到至今为止已生成的指令序列之后</a:t>
            </a:r>
            <a:endParaRPr lang="zh-CN" altLang="en-US" sz="1000"/>
          </a:p>
          <a:p>
            <a:r>
              <a:rPr lang="zh-CN" altLang="en-US" sz="1000"/>
              <a:t>C.如果一个赋值语句中涉及到数组元素，那么将该语句翻译成三地址码时要解决的主要问题是确定数组元素的存放地址，也就是数组元素的寻址</a:t>
            </a:r>
            <a:endParaRPr lang="zh-CN" altLang="en-US" sz="1000"/>
          </a:p>
          <a:p>
            <a:r>
              <a:rPr lang="zh-CN" altLang="en-US" sz="1000"/>
              <a:t>D.数组元素的地址计算与数组的存储方式无关</a:t>
            </a:r>
            <a:endParaRPr lang="zh-CN" altLang="en-US" sz="1000"/>
          </a:p>
        </p:txBody>
      </p:sp>
      <p:cxnSp>
        <p:nvCxnSpPr>
          <p:cNvPr id="18" name="直接连接符 17"/>
          <p:cNvCxnSpPr/>
          <p:nvPr>
            <p:custDataLst>
              <p:tags r:id="rId16"/>
            </p:custDataLst>
          </p:nvPr>
        </p:nvCxnSpPr>
        <p:spPr>
          <a:xfrm flipV="1">
            <a:off x="2589530" y="4492625"/>
            <a:ext cx="1954530" cy="1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7"/>
            </p:custDataLst>
          </p:nvPr>
        </p:nvCxnSpPr>
        <p:spPr>
          <a:xfrm flipH="1">
            <a:off x="2485390" y="4544060"/>
            <a:ext cx="14605" cy="2261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63920" y="113030"/>
            <a:ext cx="3566795" cy="2350135"/>
          </a:xfrm>
          <a:prstGeom prst="rect">
            <a:avLst/>
          </a:prstGeom>
          <a:noFill/>
        </p:spPr>
        <p:txBody>
          <a:bodyPr wrap="square" rtlCol="0" anchor="t">
            <a:noAutofit/>
          </a:bodyPr>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①</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S</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id = </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lookup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id.</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lexeme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if</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p</a:t>
            </a:r>
            <a:r>
              <a:rPr lang="en-US" altLang="zh-CN" sz="14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nil then</a:t>
            </a:r>
            <a:r>
              <a:rPr lang="en-US" altLang="zh-CN" sz="14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error </a:t>
            </a:r>
            <a:r>
              <a:rPr lang="en-US" altLang="zh-CN" sz="14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p</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②</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1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newtemp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③</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1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newtemp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2</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④</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newtemp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gen</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err="1">
                <a:solidFill>
                  <a:srgbClr val="FF0000"/>
                </a:solidFill>
                <a:latin typeface="Times New Roman" panose="02020603050405020304" pitchFamily="18" charset="0"/>
                <a:ea typeface="楷体_GB2312" pitchFamily="49" charset="-122"/>
                <a:cs typeface="Times New Roman" panose="02020603050405020304" pitchFamily="18" charset="0"/>
                <a:sym typeface="+mn-ea"/>
              </a:rPr>
              <a:t>uminus</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FF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⑤</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baseline="-30000"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1</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⑥</a:t>
            </a:r>
            <a:r>
              <a:rPr lang="en-US" altLang="zh-CN" sz="1400" b="1" i="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E</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14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 id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lookup</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1400" b="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id</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.lexeme</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endParaRPr>
          </a:p>
          <a:p>
            <a:pPr marL="272415" indent="-272415" algn="just" eaLnBrk="1" hangingPunct="1">
              <a:lnSpc>
                <a:spcPct val="80000"/>
              </a:lnSpc>
              <a:spcBef>
                <a:spcPct val="15000"/>
              </a:spcBef>
              <a:buClr>
                <a:srgbClr val="3333CC"/>
              </a:buClr>
              <a:buFont typeface="Wingdings" panose="05000000000000000000" pitchFamily="2" charset="2"/>
              <a:buNone/>
              <a:defRPr/>
            </a:pP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if</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1400" b="1" i="1" dirty="0" err="1">
                <a:solidFill>
                  <a:srgbClr val="2D83F4"/>
                </a:solidFill>
                <a:latin typeface="Times New Roman" panose="02020603050405020304" pitchFamily="18" charset="0"/>
                <a:ea typeface="楷体_GB2312" pitchFamily="49" charset="-122"/>
                <a:cs typeface="Times New Roman" panose="02020603050405020304" pitchFamily="18" charset="0"/>
                <a:sym typeface="+mn-ea"/>
              </a:rPr>
              <a:t>E.addr</a:t>
            </a:r>
            <a:r>
              <a:rPr lang="en-US" altLang="zh-CN" sz="14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nil then</a:t>
            </a:r>
            <a:r>
              <a:rPr lang="en-US" altLang="zh-CN" sz="14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 </a:t>
            </a:r>
            <a:r>
              <a:rPr lang="en-US" altLang="zh-CN" sz="1400" b="1" i="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error </a:t>
            </a:r>
            <a:r>
              <a:rPr lang="en-US" altLang="zh-CN" sz="1400" b="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a:t>
            </a:r>
            <a:r>
              <a:rPr lang="en-US" altLang="zh-CN" sz="1400" b="1" i="1" dirty="0">
                <a:solidFill>
                  <a:srgbClr val="2D83F4"/>
                </a:solidFill>
                <a:latin typeface="Times New Roman" panose="02020603050405020304" pitchFamily="18" charset="0"/>
                <a:ea typeface="Tahoma" panose="020B0604030504040204" pitchFamily="34" charset="0"/>
                <a:cs typeface="Times New Roman" panose="02020603050405020304" pitchFamily="18" charset="0"/>
                <a:sym typeface="+mn-ea"/>
              </a:rPr>
              <a:t> </a:t>
            </a:r>
            <a:r>
              <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1400" b="1" dirty="0">
              <a:solidFill>
                <a:srgbClr val="2D83F4"/>
              </a:solidFill>
              <a:latin typeface="Times New Roman" panose="02020603050405020304" pitchFamily="18" charset="0"/>
              <a:ea typeface="楷体_GB2312" pitchFamily="49" charset="-122"/>
              <a:cs typeface="Times New Roman" panose="02020603050405020304" pitchFamily="18" charset="0"/>
              <a:sym typeface="+mn-ea"/>
            </a:endParaRPr>
          </a:p>
        </p:txBody>
      </p:sp>
    </p:spTree>
    <p:custDataLst>
      <p:tags r:id="rId18"/>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wm#"/>
  <p:tag name="KSO_WM_TEMPLATE_CATEGORY" val="custom"/>
  <p:tag name="KSO_WM_TEMPLATE_INDEX" val="20205176"/>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 name="KSO_WM_UNIT_PLACING_PICTURE_USER_VIEWPORT" val="{&quot;height&quot;:3770,&quot;width&quot;:5914}"/>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wm#"/>
  <p:tag name="KSO_WM_TEMPLATE_CATEGORY" val="custom"/>
  <p:tag name="KSO_WM_TEMPLATE_INDEX" val="20205176"/>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wm#"/>
  <p:tag name="KSO_WM_TEMPLATE_CATEGORY" val="custom"/>
  <p:tag name="KSO_WM_TEMPLATE_INDEX" val="2020517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wm#"/>
  <p:tag name="KSO_WM_TEMPLATE_CATEGORY" val="custom"/>
  <p:tag name="KSO_WM_TEMPLATE_INDEX" val="20205176"/>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05176"/>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wm#"/>
  <p:tag name="KSO_WM_TEMPLATE_CATEGORY" val="custom"/>
  <p:tag name="KSO_WM_TEMPLATE_INDEX" val="20205176"/>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wm#"/>
  <p:tag name="KSO_WM_TEMPLATE_CATEGORY" val="custom"/>
  <p:tag name="KSO_WM_TEMPLATE_INDEX" val="20205176"/>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wm#"/>
  <p:tag name="KSO_WM_TEMPLATE_CATEGORY" val="custom"/>
  <p:tag name="KSO_WM_TEMPLATE_INDEX" val="20205176"/>
</p:tagLst>
</file>

<file path=ppt/tags/tag18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
</p:tagLst>
</file>

<file path=ppt/tags/tag183.xml><?xml version="1.0" encoding="utf-8"?>
<p:tagLst xmlns:p="http://schemas.openxmlformats.org/presentationml/2006/main">
  <p:tag name="KSO_WM_BEAUTIFY_FLAG" val="#wm#"/>
  <p:tag name="KSO_WM_TEMPLATE_CATEGORY" val="custom"/>
  <p:tag name="KSO_WM_TEMPLATE_INDEX" val="20205176"/>
</p:tagLst>
</file>

<file path=ppt/tags/tag184.xml><?xml version="1.0" encoding="utf-8"?>
<p:tagLst xmlns:p="http://schemas.openxmlformats.org/presentationml/2006/main">
  <p:tag name="COMMONDATA" val="eyJoZGlkIjoiNjdlODM2YzNlYmM4NDc1MmFjZTQyOGI0YmY4NjhhZWIifQ=="/>
  <p:tag name="KSO_WPP_MARK_KEY" val="98fea3c4-0a17-4810-bd2e-0f9a76fa5be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 name="KSO_WM_UNIT_PLACING_PICTURE_USER_VIEWPORT" val="{&quot;height&quot;:1680,&quot;width&quot;:7960}"/>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0</TotalTime>
  <Words>14229</Words>
  <Application>WPS 演示</Application>
  <PresentationFormat>宽屏</PresentationFormat>
  <Paragraphs>571</Paragraphs>
  <Slides>14</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宋体</vt:lpstr>
      <vt:lpstr>Wingdings</vt:lpstr>
      <vt:lpstr>Wingdings</vt:lpstr>
      <vt:lpstr>华文楷体</vt:lpstr>
      <vt:lpstr>Tahoma</vt:lpstr>
      <vt:lpstr>楷体</vt:lpstr>
      <vt:lpstr>Symbol</vt:lpstr>
      <vt:lpstr>Candara</vt:lpstr>
      <vt:lpstr>楷体_GB2312</vt:lpstr>
      <vt:lpstr>新宋体</vt:lpstr>
      <vt:lpstr>Times New Roman</vt:lpstr>
      <vt:lpstr>楷体_GB2312</vt:lpstr>
      <vt:lpstr>Calibri</vt:lpstr>
      <vt:lpstr>微软雅黑</vt:lpstr>
      <vt:lpstr>Arial Unicode MS</vt:lpstr>
      <vt:lpstr>Office 主题​​</vt:lpstr>
      <vt:lpstr>编译系统期末复习5-7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成功的钥匙锁</cp:lastModifiedBy>
  <cp:revision>288</cp:revision>
  <dcterms:created xsi:type="dcterms:W3CDTF">2019-06-19T02:08:00Z</dcterms:created>
  <dcterms:modified xsi:type="dcterms:W3CDTF">2023-04-28T14:01:39Z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34ECADA7AA8B4B08B4EB45A125AD8C47_13</vt:lpwstr>
  </property>
</Properties>
</file>