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312" r:id="rId6"/>
    <p:sldId id="318" r:id="rId7"/>
    <p:sldId id="317" r:id="rId8"/>
    <p:sldId id="316" r:id="rId9"/>
    <p:sldId id="313" r:id="rId10"/>
    <p:sldId id="315" r:id="rId11"/>
    <p:sldId id="314" r:id="rId12"/>
    <p:sldId id="325" r:id="rId13"/>
    <p:sldId id="327" r:id="rId14"/>
    <p:sldId id="328" r:id="rId15"/>
    <p:sldId id="333" r:id="rId16"/>
    <p:sldId id="326" r:id="rId17"/>
    <p:sldId id="329" r:id="rId18"/>
    <p:sldId id="330" r:id="rId19"/>
    <p:sldId id="334" r:id="rId20"/>
    <p:sldId id="335" r:id="rId21"/>
    <p:sldId id="340" r:id="rId22"/>
    <p:sldId id="285" r:id="rId23"/>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35" userDrawn="1">
          <p15:clr>
            <a:srgbClr val="A4A3A4"/>
          </p15:clr>
        </p15:guide>
        <p15:guide id="2" pos="39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83F4"/>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035"/>
        <p:guide pos="3935"/>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gs" Target="tags/tag21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以下说法不正确的是(A)。</a:t>
            </a:r>
            <a:endParaRPr lang="zh-CN" altLang="en-US"/>
          </a:p>
          <a:p>
            <a:r>
              <a:rPr lang="zh-CN" altLang="en-US">
                <a:sym typeface="+mn-ea"/>
              </a:rPr>
              <a:t>A.活跃变量信息可用于检测循环不变计算</a:t>
            </a:r>
            <a:endParaRPr lang="zh-CN" altLang="en-US"/>
          </a:p>
          <a:p>
            <a:r>
              <a:rPr lang="zh-CN" altLang="en-US">
                <a:sym typeface="+mn-ea"/>
              </a:rPr>
              <a:t>B.无用赋值：如果x在点p的定值在基本块内所有后继点都不被引用，且在基本块出口之后又是不活跃的，那么x在点p的定值就是无用的</a:t>
            </a:r>
            <a:endParaRPr lang="zh-CN" altLang="en-US"/>
          </a:p>
          <a:p>
            <a:r>
              <a:rPr lang="zh-CN" altLang="en-US">
                <a:sym typeface="+mn-ea"/>
              </a:rPr>
              <a:t>C.活跃变量信息可用于为基本块分配寄存器</a:t>
            </a:r>
            <a:endParaRPr lang="zh-CN" altLang="en-US"/>
          </a:p>
          <a:p>
            <a:r>
              <a:rPr lang="zh-CN" altLang="en-US">
                <a:sym typeface="+mn-ea"/>
              </a:rPr>
              <a:t>D.如果所有寄存器都被占用，并且还需要申请一个寄存器，则应该考虑使用已经存放了死亡值的寄存器，因为这个值不需要保存到内存</a:t>
            </a:r>
            <a:endParaRPr lang="zh-CN" altLang="en-US"/>
          </a:p>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PASCAL语言中过程声明的局部变量地址分配在(B)。</a:t>
            </a:r>
            <a:endParaRPr lang="zh-CN" altLang="en-US"/>
          </a:p>
          <a:p>
            <a:r>
              <a:rPr lang="zh-CN" altLang="en-US">
                <a:sym typeface="+mn-ea"/>
              </a:rPr>
              <a:t>A.调用者的数据区中</a:t>
            </a:r>
            <a:endParaRPr lang="zh-CN" altLang="en-US"/>
          </a:p>
          <a:p>
            <a:r>
              <a:rPr lang="zh-CN" altLang="en-US">
                <a:sym typeface="+mn-ea"/>
              </a:rPr>
              <a:t>B.被调用者的数据区中</a:t>
            </a:r>
            <a:endParaRPr lang="zh-CN" altLang="en-US"/>
          </a:p>
          <a:p>
            <a:r>
              <a:rPr lang="zh-CN" altLang="en-US">
                <a:sym typeface="+mn-ea"/>
              </a:rPr>
              <a:t>C.主程序的数据区中</a:t>
            </a:r>
            <a:endParaRPr lang="zh-CN" altLang="en-US"/>
          </a:p>
          <a:p>
            <a:r>
              <a:rPr lang="zh-CN" altLang="en-US">
                <a:sym typeface="+mn-ea"/>
              </a:rPr>
              <a:t>D.公共数据区中</a:t>
            </a:r>
            <a:endParaRPr lang="zh-CN" altLang="en-US"/>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9" Type="http://schemas.openxmlformats.org/officeDocument/2006/relationships/tags" Target="../tags/tag139.xml"/><Relationship Id="rId8" Type="http://schemas.openxmlformats.org/officeDocument/2006/relationships/tags" Target="../tags/tag138.xml"/><Relationship Id="rId7" Type="http://schemas.openxmlformats.org/officeDocument/2006/relationships/image" Target="../media/image28.png"/><Relationship Id="rId6" Type="http://schemas.openxmlformats.org/officeDocument/2006/relationships/tags" Target="../tags/tag137.xml"/><Relationship Id="rId5" Type="http://schemas.openxmlformats.org/officeDocument/2006/relationships/image" Target="../media/image27.png"/><Relationship Id="rId4" Type="http://schemas.openxmlformats.org/officeDocument/2006/relationships/tags" Target="../tags/tag136.xml"/><Relationship Id="rId3" Type="http://schemas.openxmlformats.org/officeDocument/2006/relationships/image" Target="../media/image26.png"/><Relationship Id="rId2" Type="http://schemas.openxmlformats.org/officeDocument/2006/relationships/tags" Target="../tags/tag135.xml"/><Relationship Id="rId15" Type="http://schemas.openxmlformats.org/officeDocument/2006/relationships/notesSlide" Target="../notesSlides/notesSlide9.xml"/><Relationship Id="rId14" Type="http://schemas.openxmlformats.org/officeDocument/2006/relationships/slideLayout" Target="../slideLayouts/slideLayout2.xml"/><Relationship Id="rId13" Type="http://schemas.openxmlformats.org/officeDocument/2006/relationships/tags" Target="../tags/tag141.xml"/><Relationship Id="rId12" Type="http://schemas.openxmlformats.org/officeDocument/2006/relationships/image" Target="../media/image30.png"/><Relationship Id="rId11" Type="http://schemas.openxmlformats.org/officeDocument/2006/relationships/tags" Target="../tags/tag140.xml"/><Relationship Id="rId10" Type="http://schemas.openxmlformats.org/officeDocument/2006/relationships/image" Target="../media/image29.png"/><Relationship Id="rId1" Type="http://schemas.openxmlformats.org/officeDocument/2006/relationships/tags" Target="../tags/tag134.xml"/></Relationships>
</file>

<file path=ppt/slides/_rels/slide11.xml.rels><?xml version="1.0" encoding="UTF-8" standalone="yes"?>
<Relationships xmlns="http://schemas.openxmlformats.org/package/2006/relationships"><Relationship Id="rId9" Type="http://schemas.openxmlformats.org/officeDocument/2006/relationships/image" Target="../media/image34.png"/><Relationship Id="rId8" Type="http://schemas.openxmlformats.org/officeDocument/2006/relationships/tags" Target="../tags/tag146.xml"/><Relationship Id="rId7" Type="http://schemas.openxmlformats.org/officeDocument/2006/relationships/image" Target="../media/image33.png"/><Relationship Id="rId6" Type="http://schemas.openxmlformats.org/officeDocument/2006/relationships/tags" Target="../tags/tag145.xml"/><Relationship Id="rId5" Type="http://schemas.openxmlformats.org/officeDocument/2006/relationships/image" Target="../media/image32.png"/><Relationship Id="rId4" Type="http://schemas.openxmlformats.org/officeDocument/2006/relationships/tags" Target="../tags/tag144.xml"/><Relationship Id="rId3" Type="http://schemas.openxmlformats.org/officeDocument/2006/relationships/image" Target="../media/image31.png"/><Relationship Id="rId2" Type="http://schemas.openxmlformats.org/officeDocument/2006/relationships/tags" Target="../tags/tag143.xml"/><Relationship Id="rId17" Type="http://schemas.openxmlformats.org/officeDocument/2006/relationships/notesSlide" Target="../notesSlides/notesSlide10.xml"/><Relationship Id="rId16" Type="http://schemas.openxmlformats.org/officeDocument/2006/relationships/slideLayout" Target="../slideLayouts/slideLayout2.xml"/><Relationship Id="rId15" Type="http://schemas.openxmlformats.org/officeDocument/2006/relationships/tags" Target="../tags/tag150.xml"/><Relationship Id="rId14" Type="http://schemas.openxmlformats.org/officeDocument/2006/relationships/tags" Target="../tags/tag149.xml"/><Relationship Id="rId13" Type="http://schemas.openxmlformats.org/officeDocument/2006/relationships/image" Target="../media/image36.png"/><Relationship Id="rId12" Type="http://schemas.openxmlformats.org/officeDocument/2006/relationships/tags" Target="../tags/tag148.xml"/><Relationship Id="rId11" Type="http://schemas.openxmlformats.org/officeDocument/2006/relationships/image" Target="../media/image35.png"/><Relationship Id="rId10" Type="http://schemas.openxmlformats.org/officeDocument/2006/relationships/tags" Target="../tags/tag147.xml"/><Relationship Id="rId1" Type="http://schemas.openxmlformats.org/officeDocument/2006/relationships/tags" Target="../tags/tag142.xml"/></Relationships>
</file>

<file path=ppt/slides/_rels/slide12.xml.rels><?xml version="1.0" encoding="UTF-8" standalone="yes"?>
<Relationships xmlns="http://schemas.openxmlformats.org/package/2006/relationships"><Relationship Id="rId9" Type="http://schemas.openxmlformats.org/officeDocument/2006/relationships/tags" Target="../tags/tag157.xml"/><Relationship Id="rId8" Type="http://schemas.openxmlformats.org/officeDocument/2006/relationships/tags" Target="../tags/tag156.xml"/><Relationship Id="rId7" Type="http://schemas.openxmlformats.org/officeDocument/2006/relationships/tags" Target="../tags/tag155.xml"/><Relationship Id="rId6" Type="http://schemas.openxmlformats.org/officeDocument/2006/relationships/tags" Target="../tags/tag154.xml"/><Relationship Id="rId5" Type="http://schemas.openxmlformats.org/officeDocument/2006/relationships/tags" Target="../tags/tag153.xml"/><Relationship Id="rId4" Type="http://schemas.openxmlformats.org/officeDocument/2006/relationships/image" Target="../media/image38.png"/><Relationship Id="rId3" Type="http://schemas.openxmlformats.org/officeDocument/2006/relationships/tags" Target="../tags/tag152.xml"/><Relationship Id="rId2" Type="http://schemas.openxmlformats.org/officeDocument/2006/relationships/image" Target="../media/image37.png"/><Relationship Id="rId19" Type="http://schemas.openxmlformats.org/officeDocument/2006/relationships/notesSlide" Target="../notesSlides/notesSlide11.xml"/><Relationship Id="rId18" Type="http://schemas.openxmlformats.org/officeDocument/2006/relationships/slideLayout" Target="../slideLayouts/slideLayout2.xml"/><Relationship Id="rId17" Type="http://schemas.openxmlformats.org/officeDocument/2006/relationships/tags" Target="../tags/tag161.xml"/><Relationship Id="rId16" Type="http://schemas.openxmlformats.org/officeDocument/2006/relationships/image" Target="../media/image42.png"/><Relationship Id="rId15" Type="http://schemas.openxmlformats.org/officeDocument/2006/relationships/tags" Target="../tags/tag160.xml"/><Relationship Id="rId14" Type="http://schemas.openxmlformats.org/officeDocument/2006/relationships/image" Target="../media/image41.png"/><Relationship Id="rId13" Type="http://schemas.openxmlformats.org/officeDocument/2006/relationships/tags" Target="../tags/tag159.xml"/><Relationship Id="rId12" Type="http://schemas.openxmlformats.org/officeDocument/2006/relationships/image" Target="../media/image40.png"/><Relationship Id="rId11" Type="http://schemas.openxmlformats.org/officeDocument/2006/relationships/tags" Target="../tags/tag158.xml"/><Relationship Id="rId10" Type="http://schemas.openxmlformats.org/officeDocument/2006/relationships/image" Target="../media/image39.png"/><Relationship Id="rId1" Type="http://schemas.openxmlformats.org/officeDocument/2006/relationships/tags" Target="../tags/tag151.xml"/></Relationships>
</file>

<file path=ppt/slides/_rels/slide13.xml.rels><?xml version="1.0" encoding="UTF-8" standalone="yes"?>
<Relationships xmlns="http://schemas.openxmlformats.org/package/2006/relationships"><Relationship Id="rId9" Type="http://schemas.openxmlformats.org/officeDocument/2006/relationships/image" Target="../media/image46.png"/><Relationship Id="rId8" Type="http://schemas.openxmlformats.org/officeDocument/2006/relationships/tags" Target="../tags/tag166.xml"/><Relationship Id="rId7" Type="http://schemas.openxmlformats.org/officeDocument/2006/relationships/image" Target="../media/image45.png"/><Relationship Id="rId6" Type="http://schemas.openxmlformats.org/officeDocument/2006/relationships/tags" Target="../tags/tag165.xml"/><Relationship Id="rId5" Type="http://schemas.openxmlformats.org/officeDocument/2006/relationships/image" Target="../media/image44.png"/><Relationship Id="rId4" Type="http://schemas.openxmlformats.org/officeDocument/2006/relationships/tags" Target="../tags/tag164.xml"/><Relationship Id="rId3" Type="http://schemas.openxmlformats.org/officeDocument/2006/relationships/tags" Target="../tags/tag163.xml"/><Relationship Id="rId2" Type="http://schemas.openxmlformats.org/officeDocument/2006/relationships/image" Target="../media/image43.png"/><Relationship Id="rId17" Type="http://schemas.openxmlformats.org/officeDocument/2006/relationships/notesSlide" Target="../notesSlides/notesSlide12.xml"/><Relationship Id="rId16" Type="http://schemas.openxmlformats.org/officeDocument/2006/relationships/slideLayout" Target="../slideLayouts/slideLayout2.xml"/><Relationship Id="rId15" Type="http://schemas.openxmlformats.org/officeDocument/2006/relationships/tags" Target="../tags/tag170.xml"/><Relationship Id="rId14" Type="http://schemas.openxmlformats.org/officeDocument/2006/relationships/tags" Target="../tags/tag169.xml"/><Relationship Id="rId13" Type="http://schemas.openxmlformats.org/officeDocument/2006/relationships/image" Target="../media/image48.png"/><Relationship Id="rId12" Type="http://schemas.openxmlformats.org/officeDocument/2006/relationships/tags" Target="../tags/tag168.xml"/><Relationship Id="rId11" Type="http://schemas.openxmlformats.org/officeDocument/2006/relationships/image" Target="../media/image47.png"/><Relationship Id="rId10" Type="http://schemas.openxmlformats.org/officeDocument/2006/relationships/tags" Target="../tags/tag167.xml"/><Relationship Id="rId1" Type="http://schemas.openxmlformats.org/officeDocument/2006/relationships/tags" Target="../tags/tag162.xml"/></Relationships>
</file>

<file path=ppt/slides/_rels/slide14.xml.rels><?xml version="1.0" encoding="UTF-8" standalone="yes"?>
<Relationships xmlns="http://schemas.openxmlformats.org/package/2006/relationships"><Relationship Id="rId9" Type="http://schemas.openxmlformats.org/officeDocument/2006/relationships/image" Target="../media/image52.png"/><Relationship Id="rId8" Type="http://schemas.openxmlformats.org/officeDocument/2006/relationships/tags" Target="../tags/tag175.xml"/><Relationship Id="rId7" Type="http://schemas.openxmlformats.org/officeDocument/2006/relationships/image" Target="../media/image51.png"/><Relationship Id="rId6" Type="http://schemas.openxmlformats.org/officeDocument/2006/relationships/tags" Target="../tags/tag174.xml"/><Relationship Id="rId5" Type="http://schemas.openxmlformats.org/officeDocument/2006/relationships/image" Target="../media/image50.png"/><Relationship Id="rId4" Type="http://schemas.openxmlformats.org/officeDocument/2006/relationships/tags" Target="../tags/tag173.xml"/><Relationship Id="rId3" Type="http://schemas.openxmlformats.org/officeDocument/2006/relationships/image" Target="../media/image49.png"/><Relationship Id="rId2" Type="http://schemas.openxmlformats.org/officeDocument/2006/relationships/tags" Target="../tags/tag172.xml"/><Relationship Id="rId16" Type="http://schemas.openxmlformats.org/officeDocument/2006/relationships/notesSlide" Target="../notesSlides/notesSlide13.xml"/><Relationship Id="rId15" Type="http://schemas.openxmlformats.org/officeDocument/2006/relationships/slideLayout" Target="../slideLayouts/slideLayout2.xml"/><Relationship Id="rId14" Type="http://schemas.openxmlformats.org/officeDocument/2006/relationships/tags" Target="../tags/tag178.xml"/><Relationship Id="rId13" Type="http://schemas.openxmlformats.org/officeDocument/2006/relationships/image" Target="../media/image54.png"/><Relationship Id="rId12" Type="http://schemas.openxmlformats.org/officeDocument/2006/relationships/tags" Target="../tags/tag177.xml"/><Relationship Id="rId11" Type="http://schemas.openxmlformats.org/officeDocument/2006/relationships/image" Target="../media/image53.png"/><Relationship Id="rId10" Type="http://schemas.openxmlformats.org/officeDocument/2006/relationships/tags" Target="../tags/tag176.xml"/><Relationship Id="rId1" Type="http://schemas.openxmlformats.org/officeDocument/2006/relationships/tags" Target="../tags/tag171.xml"/></Relationships>
</file>

<file path=ppt/slides/_rels/slide15.xml.rels><?xml version="1.0" encoding="UTF-8" standalone="yes"?>
<Relationships xmlns="http://schemas.openxmlformats.org/package/2006/relationships"><Relationship Id="rId9" Type="http://schemas.openxmlformats.org/officeDocument/2006/relationships/tags" Target="../tags/tag185.xml"/><Relationship Id="rId8" Type="http://schemas.openxmlformats.org/officeDocument/2006/relationships/image" Target="../media/image56.png"/><Relationship Id="rId7" Type="http://schemas.openxmlformats.org/officeDocument/2006/relationships/tags" Target="../tags/tag184.xml"/><Relationship Id="rId6" Type="http://schemas.openxmlformats.org/officeDocument/2006/relationships/tags" Target="../tags/tag183.xml"/><Relationship Id="rId5" Type="http://schemas.openxmlformats.org/officeDocument/2006/relationships/tags" Target="../tags/tag182.xml"/><Relationship Id="rId4" Type="http://schemas.openxmlformats.org/officeDocument/2006/relationships/image" Target="../media/image55.png"/><Relationship Id="rId3" Type="http://schemas.openxmlformats.org/officeDocument/2006/relationships/tags" Target="../tags/tag181.xml"/><Relationship Id="rId2" Type="http://schemas.openxmlformats.org/officeDocument/2006/relationships/tags" Target="../tags/tag180.xml"/><Relationship Id="rId11" Type="http://schemas.openxmlformats.org/officeDocument/2006/relationships/notesSlide" Target="../notesSlides/notesSlide14.xml"/><Relationship Id="rId10" Type="http://schemas.openxmlformats.org/officeDocument/2006/relationships/slideLayout" Target="../slideLayouts/slideLayout2.xml"/><Relationship Id="rId1" Type="http://schemas.openxmlformats.org/officeDocument/2006/relationships/tags" Target="../tags/tag179.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2.xml"/><Relationship Id="rId6" Type="http://schemas.openxmlformats.org/officeDocument/2006/relationships/tags" Target="../tags/tag190.xml"/><Relationship Id="rId5" Type="http://schemas.openxmlformats.org/officeDocument/2006/relationships/tags" Target="../tags/tag189.xml"/><Relationship Id="rId4" Type="http://schemas.openxmlformats.org/officeDocument/2006/relationships/image" Target="../media/image57.png"/><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tags" Target="../tags/tag186.xml"/></Relationships>
</file>

<file path=ppt/slides/_rels/slide17.xml.rels><?xml version="1.0" encoding="UTF-8" standalone="yes"?>
<Relationships xmlns="http://schemas.openxmlformats.org/package/2006/relationships"><Relationship Id="rId9" Type="http://schemas.openxmlformats.org/officeDocument/2006/relationships/tags" Target="../tags/tag197.xml"/><Relationship Id="rId8" Type="http://schemas.openxmlformats.org/officeDocument/2006/relationships/image" Target="../media/image59.png"/><Relationship Id="rId7" Type="http://schemas.openxmlformats.org/officeDocument/2006/relationships/tags" Target="../tags/tag196.xml"/><Relationship Id="rId6" Type="http://schemas.openxmlformats.org/officeDocument/2006/relationships/tags" Target="../tags/tag195.xml"/><Relationship Id="rId5" Type="http://schemas.openxmlformats.org/officeDocument/2006/relationships/image" Target="../media/image58.png"/><Relationship Id="rId4" Type="http://schemas.openxmlformats.org/officeDocument/2006/relationships/tags" Target="../tags/tag194.xml"/><Relationship Id="rId3" Type="http://schemas.openxmlformats.org/officeDocument/2006/relationships/tags" Target="../tags/tag193.xml"/><Relationship Id="rId2" Type="http://schemas.openxmlformats.org/officeDocument/2006/relationships/tags" Target="../tags/tag192.xml"/><Relationship Id="rId13" Type="http://schemas.openxmlformats.org/officeDocument/2006/relationships/notesSlide" Target="../notesSlides/notesSlide16.xml"/><Relationship Id="rId12" Type="http://schemas.openxmlformats.org/officeDocument/2006/relationships/slideLayout" Target="../slideLayouts/slideLayout2.xml"/><Relationship Id="rId11" Type="http://schemas.openxmlformats.org/officeDocument/2006/relationships/tags" Target="../tags/tag199.xml"/><Relationship Id="rId10" Type="http://schemas.openxmlformats.org/officeDocument/2006/relationships/tags" Target="../tags/tag198.xml"/><Relationship Id="rId1" Type="http://schemas.openxmlformats.org/officeDocument/2006/relationships/tags" Target="../tags/tag191.xml"/></Relationships>
</file>

<file path=ppt/slides/_rels/slide18.xml.rels><?xml version="1.0" encoding="UTF-8" standalone="yes"?>
<Relationships xmlns="http://schemas.openxmlformats.org/package/2006/relationships"><Relationship Id="rId9" Type="http://schemas.openxmlformats.org/officeDocument/2006/relationships/notesSlide" Target="../notesSlides/notesSlide17.xml"/><Relationship Id="rId8" Type="http://schemas.openxmlformats.org/officeDocument/2006/relationships/slideLayout" Target="../slideLayouts/slideLayout2.xml"/><Relationship Id="rId7" Type="http://schemas.openxmlformats.org/officeDocument/2006/relationships/tags" Target="../tags/tag204.xml"/><Relationship Id="rId6" Type="http://schemas.openxmlformats.org/officeDocument/2006/relationships/image" Target="../media/image61.png"/><Relationship Id="rId5" Type="http://schemas.openxmlformats.org/officeDocument/2006/relationships/tags" Target="../tags/tag203.xml"/><Relationship Id="rId4" Type="http://schemas.openxmlformats.org/officeDocument/2006/relationships/image" Target="../media/image60.png"/><Relationship Id="rId3" Type="http://schemas.openxmlformats.org/officeDocument/2006/relationships/tags" Target="../tags/tag202.xml"/><Relationship Id="rId2" Type="http://schemas.openxmlformats.org/officeDocument/2006/relationships/tags" Target="../tags/tag201.xml"/><Relationship Id="rId1" Type="http://schemas.openxmlformats.org/officeDocument/2006/relationships/tags" Target="../tags/tag200.xml"/></Relationships>
</file>

<file path=ppt/slides/_rels/slide19.xml.rels><?xml version="1.0" encoding="UTF-8" standalone="yes"?>
<Relationships xmlns="http://schemas.openxmlformats.org/package/2006/relationships"><Relationship Id="rId9" Type="http://schemas.openxmlformats.org/officeDocument/2006/relationships/notesSlide" Target="../notesSlides/notesSlide18.xml"/><Relationship Id="rId8" Type="http://schemas.openxmlformats.org/officeDocument/2006/relationships/slideLayout" Target="../slideLayouts/slideLayout2.xml"/><Relationship Id="rId7" Type="http://schemas.openxmlformats.org/officeDocument/2006/relationships/tags" Target="../tags/tag209.xml"/><Relationship Id="rId6" Type="http://schemas.openxmlformats.org/officeDocument/2006/relationships/image" Target="../media/image63.png"/><Relationship Id="rId5" Type="http://schemas.openxmlformats.org/officeDocument/2006/relationships/tags" Target="../tags/tag208.xml"/><Relationship Id="rId4" Type="http://schemas.openxmlformats.org/officeDocument/2006/relationships/tags" Target="../tags/tag207.xml"/><Relationship Id="rId3" Type="http://schemas.openxmlformats.org/officeDocument/2006/relationships/tags" Target="../tags/tag206.xml"/><Relationship Id="rId2" Type="http://schemas.openxmlformats.org/officeDocument/2006/relationships/image" Target="../media/image62.png"/><Relationship Id="rId1" Type="http://schemas.openxmlformats.org/officeDocument/2006/relationships/tags" Target="../tags/tag205.xml"/></Relationships>
</file>

<file path=ppt/slides/_rels/slide2.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tags" Target="../tags/tag72.xml"/><Relationship Id="rId7" Type="http://schemas.openxmlformats.org/officeDocument/2006/relationships/tags" Target="../tags/tag71.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image" Target="../media/image1.jpeg"/><Relationship Id="rId2" Type="http://schemas.openxmlformats.org/officeDocument/2006/relationships/tags" Target="../tags/tag67.xml"/><Relationship Id="rId18" Type="http://schemas.openxmlformats.org/officeDocument/2006/relationships/notesSlide" Target="../notesSlides/notesSlide1.xml"/><Relationship Id="rId17" Type="http://schemas.openxmlformats.org/officeDocument/2006/relationships/slideLayout" Target="../slideLayouts/slideLayout2.xml"/><Relationship Id="rId16" Type="http://schemas.openxmlformats.org/officeDocument/2006/relationships/tags" Target="../tags/tag78.xml"/><Relationship Id="rId15" Type="http://schemas.openxmlformats.org/officeDocument/2006/relationships/image" Target="../media/image3.png"/><Relationship Id="rId14" Type="http://schemas.openxmlformats.org/officeDocument/2006/relationships/tags" Target="../tags/tag77.xml"/><Relationship Id="rId13" Type="http://schemas.openxmlformats.org/officeDocument/2006/relationships/image" Target="../media/image2.png"/><Relationship Id="rId12" Type="http://schemas.openxmlformats.org/officeDocument/2006/relationships/tags" Target="../tags/tag76.xml"/><Relationship Id="rId11" Type="http://schemas.openxmlformats.org/officeDocument/2006/relationships/tags" Target="../tags/tag75.xml"/><Relationship Id="rId10" Type="http://schemas.openxmlformats.org/officeDocument/2006/relationships/tags" Target="../tags/tag74.xml"/><Relationship Id="rId1" Type="http://schemas.openxmlformats.org/officeDocument/2006/relationships/tags" Target="../tags/tag66.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1.xml"/><Relationship Id="rId1" Type="http://schemas.openxmlformats.org/officeDocument/2006/relationships/tags" Target="../tags/tag210.xml"/></Relationships>
</file>

<file path=ppt/slides/_rels/slide3.xml.rels><?xml version="1.0" encoding="UTF-8" standalone="yes"?>
<Relationships xmlns="http://schemas.openxmlformats.org/package/2006/relationships"><Relationship Id="rId9" Type="http://schemas.openxmlformats.org/officeDocument/2006/relationships/tags" Target="../tags/tag84.xml"/><Relationship Id="rId8" Type="http://schemas.openxmlformats.org/officeDocument/2006/relationships/image" Target="../media/image6.png"/><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image" Target="../media/image5.png"/><Relationship Id="rId3" Type="http://schemas.openxmlformats.org/officeDocument/2006/relationships/tags" Target="../tags/tag80.xml"/><Relationship Id="rId2" Type="http://schemas.openxmlformats.org/officeDocument/2006/relationships/image" Target="../media/image4.png"/><Relationship Id="rId16" Type="http://schemas.openxmlformats.org/officeDocument/2006/relationships/notesSlide" Target="../notesSlides/notesSlide2.xml"/><Relationship Id="rId15" Type="http://schemas.openxmlformats.org/officeDocument/2006/relationships/slideLayout" Target="../slideLayouts/slideLayout2.xml"/><Relationship Id="rId14" Type="http://schemas.openxmlformats.org/officeDocument/2006/relationships/tags" Target="../tags/tag87.xml"/><Relationship Id="rId13" Type="http://schemas.openxmlformats.org/officeDocument/2006/relationships/tags" Target="../tags/tag86.xml"/><Relationship Id="rId12" Type="http://schemas.openxmlformats.org/officeDocument/2006/relationships/image" Target="../media/image8.png"/><Relationship Id="rId11" Type="http://schemas.openxmlformats.org/officeDocument/2006/relationships/tags" Target="../tags/tag85.xml"/><Relationship Id="rId10" Type="http://schemas.openxmlformats.org/officeDocument/2006/relationships/image" Target="../media/image7.png"/><Relationship Id="rId1" Type="http://schemas.openxmlformats.org/officeDocument/2006/relationships/tags" Target="../tags/tag79.xml"/></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93.xml"/><Relationship Id="rId7" Type="http://schemas.openxmlformats.org/officeDocument/2006/relationships/tags" Target="../tags/tag92.xml"/><Relationship Id="rId6" Type="http://schemas.openxmlformats.org/officeDocument/2006/relationships/image" Target="../media/image10.png"/><Relationship Id="rId5" Type="http://schemas.openxmlformats.org/officeDocument/2006/relationships/tags" Target="../tags/tag91.xml"/><Relationship Id="rId4" Type="http://schemas.openxmlformats.org/officeDocument/2006/relationships/tags" Target="../tags/tag90.xml"/><Relationship Id="rId3" Type="http://schemas.openxmlformats.org/officeDocument/2006/relationships/tags" Target="../tags/tag89.xml"/><Relationship Id="rId2" Type="http://schemas.openxmlformats.org/officeDocument/2006/relationships/image" Target="../media/image9.png"/><Relationship Id="rId10" Type="http://schemas.openxmlformats.org/officeDocument/2006/relationships/notesSlide" Target="../notesSlides/notesSlide3.xml"/><Relationship Id="rId1" Type="http://schemas.openxmlformats.org/officeDocument/2006/relationships/tags" Target="../tags/tag88.xml"/></Relationships>
</file>

<file path=ppt/slides/_rels/slide5.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tags" Target="../tags/tag98.xml"/><Relationship Id="rId7" Type="http://schemas.openxmlformats.org/officeDocument/2006/relationships/image" Target="../media/image13.png"/><Relationship Id="rId6" Type="http://schemas.openxmlformats.org/officeDocument/2006/relationships/tags" Target="../tags/tag97.xml"/><Relationship Id="rId5" Type="http://schemas.openxmlformats.org/officeDocument/2006/relationships/image" Target="../media/image12.png"/><Relationship Id="rId4" Type="http://schemas.openxmlformats.org/officeDocument/2006/relationships/tags" Target="../tags/tag96.xml"/><Relationship Id="rId3" Type="http://schemas.openxmlformats.org/officeDocument/2006/relationships/tags" Target="../tags/tag95.xml"/><Relationship Id="rId2" Type="http://schemas.openxmlformats.org/officeDocument/2006/relationships/image" Target="../media/image11.png"/><Relationship Id="rId14" Type="http://schemas.openxmlformats.org/officeDocument/2006/relationships/notesSlide" Target="../notesSlides/notesSlide4.xml"/><Relationship Id="rId13" Type="http://schemas.openxmlformats.org/officeDocument/2006/relationships/slideLayout" Target="../slideLayouts/slideLayout2.xml"/><Relationship Id="rId12" Type="http://schemas.openxmlformats.org/officeDocument/2006/relationships/tags" Target="../tags/tag100.xml"/><Relationship Id="rId11" Type="http://schemas.openxmlformats.org/officeDocument/2006/relationships/image" Target="../media/image15.png"/><Relationship Id="rId10" Type="http://schemas.openxmlformats.org/officeDocument/2006/relationships/tags" Target="../tags/tag99.xml"/><Relationship Id="rId1" Type="http://schemas.openxmlformats.org/officeDocument/2006/relationships/tags" Target="../tags/tag94.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openxmlformats.org/officeDocument/2006/relationships/tags" Target="../tags/tag104.xml"/><Relationship Id="rId4" Type="http://schemas.openxmlformats.org/officeDocument/2006/relationships/tags" Target="../tags/tag103.xml"/><Relationship Id="rId3" Type="http://schemas.openxmlformats.org/officeDocument/2006/relationships/image" Target="../media/image16.png"/><Relationship Id="rId2" Type="http://schemas.openxmlformats.org/officeDocument/2006/relationships/tags" Target="../tags/tag102.xml"/><Relationship Id="rId1" Type="http://schemas.openxmlformats.org/officeDocument/2006/relationships/tags" Target="../tags/tag101.xml"/></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2.xml"/><Relationship Id="rId7" Type="http://schemas.openxmlformats.org/officeDocument/2006/relationships/tags" Target="../tags/tag109.xml"/><Relationship Id="rId6" Type="http://schemas.openxmlformats.org/officeDocument/2006/relationships/tags" Target="../tags/tag108.xml"/><Relationship Id="rId5" Type="http://schemas.openxmlformats.org/officeDocument/2006/relationships/image" Target="../media/image18.png"/><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image" Target="../media/image17.png"/><Relationship Id="rId1" Type="http://schemas.openxmlformats.org/officeDocument/2006/relationships/tags" Target="../tags/tag105.xml"/></Relationships>
</file>

<file path=ppt/slides/_rels/slide8.xml.rels><?xml version="1.0" encoding="UTF-8" standalone="yes"?>
<Relationships xmlns="http://schemas.openxmlformats.org/package/2006/relationships"><Relationship Id="rId9" Type="http://schemas.openxmlformats.org/officeDocument/2006/relationships/tags" Target="../tags/tag118.xml"/><Relationship Id="rId8" Type="http://schemas.openxmlformats.org/officeDocument/2006/relationships/tags" Target="../tags/tag117.xml"/><Relationship Id="rId7" Type="http://schemas.openxmlformats.org/officeDocument/2006/relationships/tags" Target="../tags/tag116.xml"/><Relationship Id="rId6" Type="http://schemas.openxmlformats.org/officeDocument/2006/relationships/tags" Target="../tags/tag115.xml"/><Relationship Id="rId5" Type="http://schemas.openxmlformats.org/officeDocument/2006/relationships/tags" Target="../tags/tag114.xml"/><Relationship Id="rId4" Type="http://schemas.openxmlformats.org/officeDocument/2006/relationships/tags" Target="../tags/tag113.xml"/><Relationship Id="rId3" Type="http://schemas.openxmlformats.org/officeDocument/2006/relationships/tags" Target="../tags/tag112.xml"/><Relationship Id="rId2" Type="http://schemas.openxmlformats.org/officeDocument/2006/relationships/tags" Target="../tags/tag111.xml"/><Relationship Id="rId19" Type="http://schemas.openxmlformats.org/officeDocument/2006/relationships/notesSlide" Target="../notesSlides/notesSlide7.xml"/><Relationship Id="rId18" Type="http://schemas.openxmlformats.org/officeDocument/2006/relationships/slideLayout" Target="../slideLayouts/slideLayout2.xml"/><Relationship Id="rId17" Type="http://schemas.openxmlformats.org/officeDocument/2006/relationships/tags" Target="../tags/tag123.xml"/><Relationship Id="rId16" Type="http://schemas.openxmlformats.org/officeDocument/2006/relationships/image" Target="../media/image21.png"/><Relationship Id="rId15" Type="http://schemas.openxmlformats.org/officeDocument/2006/relationships/tags" Target="../tags/tag122.xml"/><Relationship Id="rId14" Type="http://schemas.openxmlformats.org/officeDocument/2006/relationships/image" Target="../media/image20.png"/><Relationship Id="rId13" Type="http://schemas.openxmlformats.org/officeDocument/2006/relationships/tags" Target="../tags/tag121.xml"/><Relationship Id="rId12" Type="http://schemas.openxmlformats.org/officeDocument/2006/relationships/image" Target="../media/image19.png"/><Relationship Id="rId11" Type="http://schemas.openxmlformats.org/officeDocument/2006/relationships/tags" Target="../tags/tag120.xml"/><Relationship Id="rId10" Type="http://schemas.openxmlformats.org/officeDocument/2006/relationships/tags" Target="../tags/tag119.xml"/><Relationship Id="rId1" Type="http://schemas.openxmlformats.org/officeDocument/2006/relationships/tags" Target="../tags/tag110.xml"/></Relationships>
</file>

<file path=ppt/slides/_rels/slide9.xml.rels><?xml version="1.0" encoding="UTF-8" standalone="yes"?>
<Relationships xmlns="http://schemas.openxmlformats.org/package/2006/relationships"><Relationship Id="rId9" Type="http://schemas.openxmlformats.org/officeDocument/2006/relationships/image" Target="../media/image23.png"/><Relationship Id="rId8" Type="http://schemas.openxmlformats.org/officeDocument/2006/relationships/tags" Target="../tags/tag130.xml"/><Relationship Id="rId7" Type="http://schemas.openxmlformats.org/officeDocument/2006/relationships/tags" Target="../tags/tag129.xml"/><Relationship Id="rId6" Type="http://schemas.openxmlformats.org/officeDocument/2006/relationships/tags" Target="../tags/tag128.xml"/><Relationship Id="rId5" Type="http://schemas.openxmlformats.org/officeDocument/2006/relationships/image" Target="../media/image22.png"/><Relationship Id="rId4" Type="http://schemas.openxmlformats.org/officeDocument/2006/relationships/tags" Target="../tags/tag127.xml"/><Relationship Id="rId3" Type="http://schemas.openxmlformats.org/officeDocument/2006/relationships/tags" Target="../tags/tag126.xml"/><Relationship Id="rId2" Type="http://schemas.openxmlformats.org/officeDocument/2006/relationships/tags" Target="../tags/tag125.xml"/><Relationship Id="rId16" Type="http://schemas.openxmlformats.org/officeDocument/2006/relationships/notesSlide" Target="../notesSlides/notesSlide8.xml"/><Relationship Id="rId15" Type="http://schemas.openxmlformats.org/officeDocument/2006/relationships/slideLayout" Target="../slideLayouts/slideLayout2.xml"/><Relationship Id="rId14" Type="http://schemas.openxmlformats.org/officeDocument/2006/relationships/tags" Target="../tags/tag133.xml"/><Relationship Id="rId13" Type="http://schemas.openxmlformats.org/officeDocument/2006/relationships/image" Target="../media/image25.png"/><Relationship Id="rId12" Type="http://schemas.openxmlformats.org/officeDocument/2006/relationships/tags" Target="../tags/tag132.xml"/><Relationship Id="rId11" Type="http://schemas.openxmlformats.org/officeDocument/2006/relationships/image" Target="../media/image24.png"/><Relationship Id="rId10" Type="http://schemas.openxmlformats.org/officeDocument/2006/relationships/tags" Target="../tags/tag131.xml"/><Relationship Id="rId1" Type="http://schemas.openxmlformats.org/officeDocument/2006/relationships/tags" Target="../tags/tag124.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2270760"/>
            <a:ext cx="9799320" cy="1214120"/>
          </a:xfrm>
        </p:spPr>
        <p:txBody>
          <a:bodyPr/>
          <a:p>
            <a:r>
              <a:rPr lang="zh-CN" altLang="zh-CN"/>
              <a:t>编译系统期末复习</a:t>
            </a:r>
            <a:r>
              <a:rPr lang="en-US" altLang="zh-CN"/>
              <a:t>7</a:t>
            </a:r>
            <a:r>
              <a:rPr lang="en-US" altLang="zh-CN"/>
              <a:t>-9</a:t>
            </a:r>
            <a:endParaRPr lang="en-US" altLang="zh-CN"/>
          </a:p>
        </p:txBody>
      </p:sp>
      <p:sp>
        <p:nvSpPr>
          <p:cNvPr id="3" name="副标题 2"/>
          <p:cNvSpPr>
            <a:spLocks noGrp="1"/>
          </p:cNvSpPr>
          <p:nvPr>
            <p:ph type="subTitle" idx="1"/>
            <p:custDataLst>
              <p:tags r:id="rId2"/>
            </p:custDataLst>
          </p:nvPr>
        </p:nvSpPr>
        <p:spPr>
          <a:xfrm>
            <a:off x="7378065" y="4742815"/>
            <a:ext cx="3751580" cy="377825"/>
          </a:xfrm>
        </p:spPr>
        <p:txBody>
          <a:bodyPr>
            <a:normAutofit fontScale="70000"/>
          </a:bodyPr>
          <a:p>
            <a:r>
              <a:rPr lang="zh-CN" altLang="en-US"/>
              <a:t>问天讲师团</a:t>
            </a:r>
            <a:r>
              <a:rPr lang="en-US" altLang="zh-CN"/>
              <a:t>——</a:t>
            </a:r>
            <a:r>
              <a:rPr lang="zh-CN" altLang="en-US"/>
              <a:t>黄梓涵</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2" name="矩形 31"/>
          <p:cNvSpPr/>
          <p:nvPr>
            <p:custDataLst>
              <p:tags r:id="rId1"/>
            </p:custDataLst>
          </p:nvPr>
        </p:nvSpPr>
        <p:spPr>
          <a:xfrm>
            <a:off x="687363" y="225699"/>
            <a:ext cx="2063750" cy="398780"/>
          </a:xfrm>
          <a:prstGeom prst="rect">
            <a:avLst/>
          </a:prstGeom>
        </p:spPr>
        <p:txBody>
          <a:bodyPr wrap="none">
            <a:spAutoFit/>
          </a:bodyPr>
          <a:p>
            <a:pPr lvl="0">
              <a:spcBef>
                <a:spcPct val="30000"/>
              </a:spcBef>
            </a:pPr>
            <a:r>
              <a:rPr lang="en-US" sz="2000" b="1" dirty="0">
                <a:latin typeface="华文楷体" panose="02010600040101010101" pitchFamily="2" charset="-122"/>
                <a:ea typeface="华文楷体" panose="02010600040101010101" pitchFamily="2" charset="-122"/>
              </a:rPr>
              <a:t>8.3.</a:t>
            </a:r>
            <a:r>
              <a:rPr lang="zh-CN" altLang="en-US" sz="2000" b="1" dirty="0">
                <a:latin typeface="华文楷体" panose="02010600040101010101" pitchFamily="2" charset="-122"/>
                <a:ea typeface="华文楷体" panose="02010600040101010101" pitchFamily="2" charset="-122"/>
              </a:rPr>
              <a:t>基本块的优化</a:t>
            </a:r>
            <a:endParaRPr lang="zh-CN" altLang="en-US" sz="2000" b="1" dirty="0">
              <a:latin typeface="华文楷体" panose="02010600040101010101" pitchFamily="2" charset="-122"/>
              <a:ea typeface="华文楷体" panose="02010600040101010101" pitchFamily="2" charset="-122"/>
            </a:endParaRPr>
          </a:p>
        </p:txBody>
      </p:sp>
      <p:pic>
        <p:nvPicPr>
          <p:cNvPr id="3" name="图片 2"/>
          <p:cNvPicPr>
            <a:picLocks noChangeAspect="1"/>
          </p:cNvPicPr>
          <p:nvPr>
            <p:custDataLst>
              <p:tags r:id="rId2"/>
            </p:custDataLst>
          </p:nvPr>
        </p:nvPicPr>
        <p:blipFill>
          <a:blip r:embed="rId3"/>
          <a:stretch>
            <a:fillRect/>
          </a:stretch>
        </p:blipFill>
        <p:spPr>
          <a:xfrm>
            <a:off x="10086975" y="137160"/>
            <a:ext cx="1617980" cy="1184910"/>
          </a:xfrm>
          <a:prstGeom prst="rect">
            <a:avLst/>
          </a:prstGeom>
        </p:spPr>
      </p:pic>
      <p:sp>
        <p:nvSpPr>
          <p:cNvPr id="4" name="文本框 3"/>
          <p:cNvSpPr txBox="1"/>
          <p:nvPr/>
        </p:nvSpPr>
        <p:spPr>
          <a:xfrm>
            <a:off x="144145" y="624205"/>
            <a:ext cx="8271510" cy="1946275"/>
          </a:xfrm>
          <a:prstGeom prst="rect">
            <a:avLst/>
          </a:prstGeom>
          <a:noFill/>
        </p:spPr>
        <p:txBody>
          <a:bodyPr wrap="square" rtlCol="0" anchor="t">
            <a:noAutofit/>
          </a:bodyPr>
          <a:p>
            <a:r>
              <a:rPr lang="zh-CN" altLang="en-US" b="1" dirty="0">
                <a:latin typeface="华文楷体" panose="02010600040101010101" pitchFamily="2" charset="-122"/>
                <a:ea typeface="华文楷体" panose="02010600040101010101" pitchFamily="2" charset="-122"/>
                <a:sym typeface="+mn-ea"/>
              </a:rPr>
              <a:t>很多重要的局部优化技术首先把一个基本块转换成为一个</a:t>
            </a:r>
            <a:r>
              <a:rPr lang="zh-CN" altLang="en-US" b="1" dirty="0">
                <a:solidFill>
                  <a:srgbClr val="FF0000"/>
                </a:solidFill>
                <a:latin typeface="华文楷体" panose="02010600040101010101" pitchFamily="2" charset="-122"/>
                <a:ea typeface="华文楷体" panose="02010600040101010101" pitchFamily="2" charset="-122"/>
                <a:sym typeface="+mn-ea"/>
              </a:rPr>
              <a:t>无环有向图</a:t>
            </a:r>
            <a:r>
              <a:rPr lang="zh-CN" altLang="en-US" b="1" dirty="0">
                <a:latin typeface="华文楷体" panose="02010600040101010101" pitchFamily="2" charset="-122"/>
                <a:ea typeface="华文楷体" panose="02010600040101010101" pitchFamily="2" charset="-122"/>
                <a:sym typeface="+mn-ea"/>
              </a:rPr>
              <a:t>(DAG)</a:t>
            </a:r>
            <a:endParaRPr lang="zh-CN" altLang="en-US" b="1" dirty="0">
              <a:latin typeface="华文楷体" panose="02010600040101010101" pitchFamily="2" charset="-122"/>
              <a:ea typeface="华文楷体" panose="02010600040101010101" pitchFamily="2" charset="-122"/>
              <a:sym typeface="+mn-ea"/>
            </a:endParaRPr>
          </a:p>
          <a:p>
            <a:pPr indent="457200"/>
            <a:r>
              <a:rPr lang="zh-CN" altLang="en-US" b="1" dirty="0">
                <a:latin typeface="华文楷体" panose="02010600040101010101" pitchFamily="2" charset="-122"/>
                <a:ea typeface="华文楷体" panose="02010600040101010101" pitchFamily="2" charset="-122"/>
                <a:sym typeface="+mn-ea"/>
              </a:rPr>
              <a:t>基本块的DAG表示：</a:t>
            </a:r>
            <a:r>
              <a:rPr lang="en-US" altLang="zh-CN" b="1" dirty="0">
                <a:latin typeface="华文楷体" panose="02010600040101010101" pitchFamily="2" charset="-122"/>
                <a:ea typeface="华文楷体" panose="02010600040101010101" pitchFamily="2" charset="-122"/>
                <a:sym typeface="+mn-ea"/>
              </a:rPr>
              <a:t>eg1</a:t>
            </a:r>
            <a:endParaRPr lang="zh-CN" altLang="en-US" b="1" dirty="0">
              <a:latin typeface="华文楷体" panose="02010600040101010101" pitchFamily="2" charset="-122"/>
              <a:ea typeface="华文楷体" panose="02010600040101010101" pitchFamily="2" charset="-122"/>
              <a:sym typeface="+mn-ea"/>
            </a:endParaRPr>
          </a:p>
          <a:p>
            <a:pPr indent="457200"/>
            <a:r>
              <a:rPr lang="zh-CN" altLang="en-US" b="1" dirty="0">
                <a:latin typeface="华文楷体" panose="02010600040101010101" pitchFamily="2" charset="-122"/>
                <a:ea typeface="华文楷体" panose="02010600040101010101" pitchFamily="2" charset="-122"/>
                <a:sym typeface="+mn-ea"/>
              </a:rPr>
              <a:t>基于基本块的 DAG 的删除无用代码</a:t>
            </a:r>
            <a:r>
              <a:rPr lang="en-US" altLang="zh-CN" b="1" dirty="0">
                <a:latin typeface="华文楷体" panose="02010600040101010101" pitchFamily="2" charset="-122"/>
                <a:ea typeface="华文楷体" panose="02010600040101010101" pitchFamily="2" charset="-122"/>
                <a:sym typeface="+mn-ea"/>
              </a:rPr>
              <a:t>:eg2</a:t>
            </a:r>
            <a:endParaRPr lang="zh-CN" altLang="en-US" b="1" dirty="0">
              <a:latin typeface="华文楷体" panose="02010600040101010101" pitchFamily="2" charset="-122"/>
              <a:ea typeface="华文楷体" panose="02010600040101010101" pitchFamily="2" charset="-122"/>
              <a:sym typeface="+mn-ea"/>
            </a:endParaRPr>
          </a:p>
          <a:p>
            <a:pPr indent="457200"/>
            <a:r>
              <a:rPr lang="zh-CN" altLang="en-US" b="1" dirty="0">
                <a:latin typeface="华文楷体" panose="02010600040101010101" pitchFamily="2" charset="-122"/>
                <a:ea typeface="华文楷体" panose="02010600040101010101" pitchFamily="2" charset="-122"/>
                <a:sym typeface="+mn-ea"/>
              </a:rPr>
              <a:t>数组元素赋值指令的表示</a:t>
            </a:r>
            <a:r>
              <a:rPr lang="en-US" altLang="zh-CN" b="1" dirty="0">
                <a:latin typeface="华文楷体" panose="02010600040101010101" pitchFamily="2" charset="-122"/>
                <a:ea typeface="华文楷体" panose="02010600040101010101" pitchFamily="2" charset="-122"/>
                <a:sym typeface="+mn-ea"/>
              </a:rPr>
              <a:t>:eg3.</a:t>
            </a:r>
            <a:endParaRPr lang="zh-CN" altLang="en-US" b="1" dirty="0">
              <a:solidFill>
                <a:schemeClr val="tx1"/>
              </a:solidFill>
              <a:latin typeface="华文楷体" panose="02010600040101010101" pitchFamily="2" charset="-122"/>
              <a:ea typeface="华文楷体" panose="02010600040101010101" pitchFamily="2" charset="-122"/>
              <a:sym typeface="+mn-ea"/>
            </a:endParaRPr>
          </a:p>
          <a:p>
            <a:pPr indent="457200"/>
            <a:r>
              <a:rPr lang="zh-CN" altLang="en-US" b="1" dirty="0">
                <a:latin typeface="华文楷体" panose="02010600040101010101" pitchFamily="2" charset="-122"/>
                <a:ea typeface="华文楷体" panose="02010600040101010101" pitchFamily="2" charset="-122"/>
                <a:sym typeface="+mn-ea"/>
              </a:rPr>
              <a:t>基于基本块可以：</a:t>
            </a:r>
            <a:endParaRPr lang="zh-CN" altLang="en-US" b="1" dirty="0">
              <a:latin typeface="华文楷体" panose="02010600040101010101" pitchFamily="2" charset="-122"/>
              <a:ea typeface="华文楷体" panose="02010600040101010101" pitchFamily="2" charset="-122"/>
              <a:sym typeface="+mn-ea"/>
            </a:endParaRPr>
          </a:p>
          <a:p>
            <a:r>
              <a:rPr lang="zh-CN" altLang="en-US" b="1" dirty="0">
                <a:latin typeface="华文楷体" panose="02010600040101010101" pitchFamily="2" charset="-122"/>
                <a:ea typeface="华文楷体" panose="02010600040101010101" pitchFamily="2" charset="-122"/>
                <a:sym typeface="+mn-ea"/>
              </a:rPr>
              <a:t>确定哪些变量的值在该基本块中</a:t>
            </a:r>
            <a:r>
              <a:rPr lang="zh-CN" altLang="en-US" b="1" dirty="0">
                <a:solidFill>
                  <a:srgbClr val="FF0000"/>
                </a:solidFill>
                <a:latin typeface="华文楷体" panose="02010600040101010101" pitchFamily="2" charset="-122"/>
                <a:ea typeface="华文楷体" panose="02010600040101010101" pitchFamily="2" charset="-122"/>
                <a:sym typeface="+mn-ea"/>
              </a:rPr>
              <a:t>赋值前被引用</a:t>
            </a:r>
            <a:r>
              <a:rPr lang="zh-CN" altLang="en-US" b="1" dirty="0">
                <a:latin typeface="华文楷体" panose="02010600040101010101" pitchFamily="2" charset="-122"/>
                <a:ea typeface="华文楷体" panose="02010600040101010101" pitchFamily="2" charset="-122"/>
                <a:sym typeface="+mn-ea"/>
              </a:rPr>
              <a:t>过</a:t>
            </a:r>
            <a:endParaRPr lang="zh-CN" altLang="en-US" b="1" dirty="0">
              <a:latin typeface="华文楷体" panose="02010600040101010101" pitchFamily="2" charset="-122"/>
              <a:ea typeface="华文楷体" panose="02010600040101010101" pitchFamily="2" charset="-122"/>
            </a:endParaRPr>
          </a:p>
          <a:p>
            <a:r>
              <a:rPr lang="zh-CN" altLang="en-US" b="1" dirty="0">
                <a:latin typeface="华文楷体" panose="02010600040101010101" pitchFamily="2" charset="-122"/>
                <a:ea typeface="华文楷体" panose="02010600040101010101" pitchFamily="2" charset="-122"/>
                <a:sym typeface="+mn-ea"/>
              </a:rPr>
              <a:t>确定哪些语句计算的值可以在</a:t>
            </a:r>
            <a:r>
              <a:rPr lang="zh-CN" altLang="en-US" b="1" dirty="0">
                <a:solidFill>
                  <a:srgbClr val="FF0000"/>
                </a:solidFill>
                <a:latin typeface="华文楷体" panose="02010600040101010101" pitchFamily="2" charset="-122"/>
                <a:ea typeface="华文楷体" panose="02010600040101010101" pitchFamily="2" charset="-122"/>
                <a:sym typeface="+mn-ea"/>
              </a:rPr>
              <a:t>基本块外被引用</a:t>
            </a:r>
            <a:endParaRPr lang="zh-CN" altLang="en-US" b="1" dirty="0">
              <a:latin typeface="华文楷体" panose="02010600040101010101" pitchFamily="2" charset="-122"/>
              <a:ea typeface="华文楷体" panose="02010600040101010101" pitchFamily="2" charset="-122"/>
            </a:endParaRPr>
          </a:p>
          <a:p>
            <a:endParaRPr lang="zh-CN" altLang="en-US" b="1" dirty="0">
              <a:solidFill>
                <a:schemeClr val="tx1"/>
              </a:solidFill>
              <a:latin typeface="华文楷体" panose="02010600040101010101" pitchFamily="2" charset="-122"/>
              <a:ea typeface="华文楷体" panose="02010600040101010101" pitchFamily="2" charset="-122"/>
            </a:endParaRPr>
          </a:p>
          <a:p>
            <a:endParaRPr lang="zh-CN" altLang="en-US" b="1" dirty="0">
              <a:solidFill>
                <a:schemeClr val="tx1"/>
              </a:solidFill>
              <a:latin typeface="华文楷体" panose="02010600040101010101" pitchFamily="2" charset="-122"/>
              <a:ea typeface="华文楷体" panose="02010600040101010101" pitchFamily="2" charset="-122"/>
              <a:sym typeface="+mn-ea"/>
            </a:endParaRPr>
          </a:p>
        </p:txBody>
      </p:sp>
      <p:pic>
        <p:nvPicPr>
          <p:cNvPr id="5" name="图片 4"/>
          <p:cNvPicPr>
            <a:picLocks noChangeAspect="1"/>
          </p:cNvPicPr>
          <p:nvPr>
            <p:custDataLst>
              <p:tags r:id="rId4"/>
            </p:custDataLst>
          </p:nvPr>
        </p:nvPicPr>
        <p:blipFill>
          <a:blip r:embed="rId5"/>
          <a:stretch>
            <a:fillRect/>
          </a:stretch>
        </p:blipFill>
        <p:spPr>
          <a:xfrm>
            <a:off x="9893300" y="1337310"/>
            <a:ext cx="2036445" cy="1499235"/>
          </a:xfrm>
          <a:prstGeom prst="rect">
            <a:avLst/>
          </a:prstGeom>
        </p:spPr>
      </p:pic>
      <p:sp>
        <p:nvSpPr>
          <p:cNvPr id="7" name="文本框 6"/>
          <p:cNvSpPr txBox="1"/>
          <p:nvPr/>
        </p:nvSpPr>
        <p:spPr>
          <a:xfrm>
            <a:off x="8624570" y="2821305"/>
            <a:ext cx="3268345" cy="337185"/>
          </a:xfrm>
          <a:prstGeom prst="rect">
            <a:avLst/>
          </a:prstGeom>
          <a:noFill/>
        </p:spPr>
        <p:txBody>
          <a:bodyPr wrap="square" rtlCol="0" anchor="t">
            <a:spAutoFit/>
          </a:bodyPr>
          <a:p>
            <a:pPr marL="0" marR="0" lvl="0" indent="0" algn="l" defTabSz="914400" rtl="0" eaLnBrk="0" fontAlgn="base" latinLnBrk="0" hangingPunct="0">
              <a:lnSpc>
                <a:spcPct val="100000"/>
              </a:lnSpc>
              <a:spcBef>
                <a:spcPct val="0"/>
              </a:spcBef>
              <a:spcAft>
                <a:spcPct val="0"/>
              </a:spcAft>
              <a:buClrTx/>
              <a:buSzTx/>
              <a:buFontTx/>
              <a:buNone/>
              <a:defRPr/>
            </a:pPr>
            <a:r>
              <a:rPr lang="zh-CN" altLang="en-US" sz="1600" b="1" dirty="0">
                <a:latin typeface="华文楷体" panose="02010600040101010101" pitchFamily="2" charset="-122"/>
                <a:ea typeface="华文楷体" panose="02010600040101010101" pitchFamily="2" charset="-122"/>
                <a:sym typeface="+mn-ea"/>
              </a:rPr>
              <a:t>假设a和b是活跃变量，但c和e不是</a:t>
            </a:r>
            <a:endParaRPr lang="zh-CN" altLang="en-US" sz="1600" b="1" dirty="0">
              <a:latin typeface="华文楷体" panose="02010600040101010101" pitchFamily="2" charset="-122"/>
              <a:ea typeface="华文楷体" panose="02010600040101010101" pitchFamily="2" charset="-122"/>
              <a:sym typeface="+mn-ea"/>
            </a:endParaRPr>
          </a:p>
        </p:txBody>
      </p:sp>
      <p:pic>
        <p:nvPicPr>
          <p:cNvPr id="9" name="图片 8"/>
          <p:cNvPicPr>
            <a:picLocks noChangeAspect="1"/>
          </p:cNvPicPr>
          <p:nvPr>
            <p:custDataLst>
              <p:tags r:id="rId6"/>
            </p:custDataLst>
          </p:nvPr>
        </p:nvPicPr>
        <p:blipFill>
          <a:blip r:embed="rId7"/>
          <a:stretch>
            <a:fillRect/>
          </a:stretch>
        </p:blipFill>
        <p:spPr>
          <a:xfrm>
            <a:off x="9878060" y="3230880"/>
            <a:ext cx="2093595" cy="1319530"/>
          </a:xfrm>
          <a:prstGeom prst="rect">
            <a:avLst/>
          </a:prstGeom>
        </p:spPr>
      </p:pic>
      <p:sp>
        <p:nvSpPr>
          <p:cNvPr id="10" name="文本框 9"/>
          <p:cNvSpPr txBox="1"/>
          <p:nvPr/>
        </p:nvSpPr>
        <p:spPr>
          <a:xfrm>
            <a:off x="8624570" y="3230880"/>
            <a:ext cx="795655" cy="1086485"/>
          </a:xfrm>
          <a:prstGeom prst="rect">
            <a:avLst/>
          </a:prstGeom>
          <a:noFill/>
        </p:spPr>
        <p:txBody>
          <a:bodyPr wrap="square" rtlCol="0" anchor="t">
            <a:spAutoFit/>
          </a:bodyPr>
          <a:p>
            <a:pPr marL="0" indent="0" eaLnBrk="1" hangingPunct="1">
              <a:lnSpc>
                <a:spcPct val="90000"/>
              </a:lnSpc>
              <a:buClrTx/>
              <a:buFont typeface="Symbol" panose="05050102010706020507" pitchFamily="18" charset="2"/>
              <a:buNone/>
              <a:defRPr/>
            </a:pPr>
            <a:r>
              <a:rPr lang="en-US" altLang="zh-CN" b="1" i="1" dirty="0">
                <a:latin typeface="Times New Roman" panose="02020603050405020304" pitchFamily="18" charset="0"/>
                <a:ea typeface="楷体_GB2312"/>
                <a:cs typeface="Times New Roman" panose="02020603050405020304" pitchFamily="18" charset="0"/>
                <a:sym typeface="+mn-ea"/>
              </a:rPr>
              <a:t>eg3.</a:t>
            </a:r>
            <a:endParaRPr lang="en-US" altLang="zh-CN" b="1" i="1" dirty="0">
              <a:latin typeface="Times New Roman" panose="02020603050405020304" pitchFamily="18" charset="0"/>
              <a:ea typeface="楷体_GB2312"/>
              <a:cs typeface="Times New Roman" panose="02020603050405020304" pitchFamily="18" charset="0"/>
              <a:sym typeface="+mn-ea"/>
            </a:endParaRPr>
          </a:p>
          <a:p>
            <a:pPr marL="0" indent="0" eaLnBrk="1" hangingPunct="1">
              <a:lnSpc>
                <a:spcPct val="90000"/>
              </a:lnSpc>
              <a:buClrTx/>
              <a:buFont typeface="Symbol" panose="05050102010706020507" pitchFamily="18" charset="2"/>
              <a:buNone/>
              <a:defRPr/>
            </a:pPr>
            <a:r>
              <a:rPr lang="en-US" altLang="zh-CN" b="1" i="1" dirty="0">
                <a:latin typeface="Times New Roman" panose="02020603050405020304" pitchFamily="18" charset="0"/>
                <a:ea typeface="楷体_GB2312"/>
                <a:cs typeface="Times New Roman" panose="02020603050405020304" pitchFamily="18" charset="0"/>
                <a:sym typeface="+mn-ea"/>
              </a:rPr>
              <a:t>x</a:t>
            </a:r>
            <a:r>
              <a:rPr lang="en-US" altLang="zh-CN" b="1" dirty="0">
                <a:latin typeface="Times New Roman" panose="02020603050405020304" pitchFamily="18" charset="0"/>
                <a:ea typeface="楷体_GB2312"/>
                <a:cs typeface="Times New Roman" panose="02020603050405020304" pitchFamily="18" charset="0"/>
                <a:sym typeface="+mn-ea"/>
              </a:rPr>
              <a:t>=</a:t>
            </a:r>
            <a:r>
              <a:rPr lang="en-US" altLang="zh-CN" b="1" i="1" dirty="0">
                <a:latin typeface="Times New Roman" panose="02020603050405020304" pitchFamily="18" charset="0"/>
                <a:ea typeface="楷体_GB2312"/>
                <a:cs typeface="Times New Roman" panose="02020603050405020304" pitchFamily="18" charset="0"/>
                <a:sym typeface="+mn-ea"/>
              </a:rPr>
              <a:t>a</a:t>
            </a:r>
            <a:r>
              <a:rPr lang="en-US" altLang="zh-CN" b="1" dirty="0">
                <a:latin typeface="Times New Roman" panose="02020603050405020304" pitchFamily="18" charset="0"/>
                <a:ea typeface="楷体_GB2312"/>
                <a:cs typeface="Times New Roman" panose="02020603050405020304" pitchFamily="18" charset="0"/>
                <a:sym typeface="+mn-ea"/>
              </a:rPr>
              <a:t>[</a:t>
            </a:r>
            <a:r>
              <a:rPr lang="en-US" altLang="zh-CN" b="1" i="1">
                <a:latin typeface="Times New Roman" panose="02020603050405020304" pitchFamily="18" charset="0"/>
                <a:ea typeface="楷体_GB2312"/>
                <a:cs typeface="Times New Roman" panose="02020603050405020304" pitchFamily="18" charset="0"/>
                <a:sym typeface="+mn-ea"/>
              </a:rPr>
              <a:t>i</a:t>
            </a:r>
            <a:r>
              <a:rPr lang="en-US" altLang="zh-CN" b="1" dirty="0">
                <a:latin typeface="Times New Roman" panose="02020603050405020304" pitchFamily="18" charset="0"/>
                <a:ea typeface="楷体_GB2312"/>
                <a:cs typeface="Times New Roman" panose="02020603050405020304" pitchFamily="18" charset="0"/>
                <a:sym typeface="+mn-ea"/>
              </a:rPr>
              <a:t>]</a:t>
            </a:r>
            <a:endParaRPr lang="en-US" altLang="zh-CN" b="1" dirty="0">
              <a:solidFill>
                <a:schemeClr val="tx1"/>
              </a:solidFill>
              <a:latin typeface="Times New Roman" panose="02020603050405020304" pitchFamily="18" charset="0"/>
              <a:ea typeface="楷体_GB2312"/>
              <a:cs typeface="Times New Roman" panose="02020603050405020304" pitchFamily="18" charset="0"/>
            </a:endParaRPr>
          </a:p>
          <a:p>
            <a:pPr lvl="0" eaLnBrk="1" hangingPunct="1">
              <a:lnSpc>
                <a:spcPct val="90000"/>
              </a:lnSpc>
              <a:buFont typeface="Symbol" panose="05050102010706020507" pitchFamily="18" charset="2"/>
              <a:buNone/>
              <a:defRPr/>
            </a:pPr>
            <a:r>
              <a:rPr lang="en-US" altLang="zh-CN" b="1" i="1" dirty="0">
                <a:latin typeface="Times New Roman" panose="02020603050405020304" pitchFamily="18" charset="0"/>
                <a:ea typeface="楷体_GB2312"/>
                <a:cs typeface="Times New Roman" panose="02020603050405020304" pitchFamily="18" charset="0"/>
                <a:sym typeface="+mn-ea"/>
              </a:rPr>
              <a:t>a</a:t>
            </a:r>
            <a:r>
              <a:rPr lang="en-US" altLang="zh-CN" b="1" dirty="0">
                <a:latin typeface="Times New Roman" panose="02020603050405020304" pitchFamily="18" charset="0"/>
                <a:ea typeface="楷体_GB2312"/>
                <a:cs typeface="Times New Roman" panose="02020603050405020304" pitchFamily="18" charset="0"/>
                <a:sym typeface="+mn-ea"/>
              </a:rPr>
              <a:t>[</a:t>
            </a:r>
            <a:r>
              <a:rPr lang="en-US" altLang="zh-CN" b="1" i="1" dirty="0">
                <a:latin typeface="Times New Roman" panose="02020603050405020304" pitchFamily="18" charset="0"/>
                <a:ea typeface="楷体_GB2312"/>
                <a:cs typeface="Times New Roman" panose="02020603050405020304" pitchFamily="18" charset="0"/>
                <a:sym typeface="+mn-ea"/>
              </a:rPr>
              <a:t>j</a:t>
            </a:r>
            <a:r>
              <a:rPr lang="en-US" altLang="zh-CN" b="1" dirty="0">
                <a:latin typeface="Times New Roman" panose="02020603050405020304" pitchFamily="18" charset="0"/>
                <a:ea typeface="楷体_GB2312"/>
                <a:cs typeface="Times New Roman" panose="02020603050405020304" pitchFamily="18" charset="0"/>
                <a:sym typeface="+mn-ea"/>
              </a:rPr>
              <a:t>]=</a:t>
            </a:r>
            <a:r>
              <a:rPr lang="en-US" altLang="zh-CN" b="1" i="1" dirty="0">
                <a:latin typeface="Times New Roman" panose="02020603050405020304" pitchFamily="18" charset="0"/>
                <a:ea typeface="楷体_GB2312"/>
                <a:cs typeface="Times New Roman" panose="02020603050405020304" pitchFamily="18" charset="0"/>
                <a:sym typeface="+mn-ea"/>
              </a:rPr>
              <a:t>y</a:t>
            </a:r>
            <a:endParaRPr lang="en-US" altLang="zh-CN" b="1" i="1" dirty="0">
              <a:solidFill>
                <a:schemeClr val="tx1"/>
              </a:solidFill>
              <a:latin typeface="Times New Roman" panose="02020603050405020304" pitchFamily="18" charset="0"/>
              <a:ea typeface="楷体_GB2312"/>
              <a:cs typeface="Times New Roman" panose="02020603050405020304" pitchFamily="18" charset="0"/>
            </a:endParaRPr>
          </a:p>
          <a:p>
            <a:pPr lvl="0" eaLnBrk="1" hangingPunct="1">
              <a:lnSpc>
                <a:spcPct val="90000"/>
              </a:lnSpc>
              <a:buFont typeface="Symbol" panose="05050102010706020507" pitchFamily="18" charset="2"/>
              <a:buNone/>
              <a:defRPr/>
            </a:pPr>
            <a:r>
              <a:rPr lang="en-US" altLang="zh-CN" b="1" i="1" dirty="0">
                <a:latin typeface="Times New Roman" panose="02020603050405020304" pitchFamily="18" charset="0"/>
                <a:ea typeface="楷体_GB2312"/>
                <a:cs typeface="Times New Roman" panose="02020603050405020304" pitchFamily="18" charset="0"/>
                <a:sym typeface="+mn-ea"/>
              </a:rPr>
              <a:t>z</a:t>
            </a:r>
            <a:r>
              <a:rPr lang="en-US" altLang="zh-CN" b="1" dirty="0">
                <a:latin typeface="Times New Roman" panose="02020603050405020304" pitchFamily="18" charset="0"/>
                <a:ea typeface="楷体_GB2312"/>
                <a:cs typeface="Times New Roman" panose="02020603050405020304" pitchFamily="18" charset="0"/>
                <a:sym typeface="+mn-ea"/>
              </a:rPr>
              <a:t>=</a:t>
            </a:r>
            <a:r>
              <a:rPr lang="en-US" altLang="zh-CN" b="1" i="1" dirty="0">
                <a:latin typeface="Times New Roman" panose="02020603050405020304" pitchFamily="18" charset="0"/>
                <a:ea typeface="楷体_GB2312"/>
                <a:cs typeface="Times New Roman" panose="02020603050405020304" pitchFamily="18" charset="0"/>
                <a:sym typeface="+mn-ea"/>
              </a:rPr>
              <a:t>a</a:t>
            </a:r>
            <a:r>
              <a:rPr lang="en-US" altLang="zh-CN" b="1" dirty="0">
                <a:latin typeface="Times New Roman" panose="02020603050405020304" pitchFamily="18" charset="0"/>
                <a:ea typeface="楷体_GB2312"/>
                <a:cs typeface="Times New Roman" panose="02020603050405020304" pitchFamily="18" charset="0"/>
                <a:sym typeface="+mn-ea"/>
              </a:rPr>
              <a:t>[</a:t>
            </a:r>
            <a:r>
              <a:rPr lang="en-US" altLang="zh-CN" b="1" i="1">
                <a:latin typeface="Times New Roman" panose="02020603050405020304" pitchFamily="18" charset="0"/>
                <a:ea typeface="楷体_GB2312"/>
                <a:cs typeface="Times New Roman" panose="02020603050405020304" pitchFamily="18" charset="0"/>
                <a:sym typeface="+mn-ea"/>
              </a:rPr>
              <a:t>i</a:t>
            </a:r>
            <a:r>
              <a:rPr lang="en-US" altLang="zh-CN" b="1" dirty="0">
                <a:latin typeface="Times New Roman" panose="02020603050405020304" pitchFamily="18" charset="0"/>
                <a:ea typeface="楷体_GB2312"/>
                <a:cs typeface="Times New Roman" panose="02020603050405020304" pitchFamily="18" charset="0"/>
                <a:sym typeface="+mn-ea"/>
              </a:rPr>
              <a:t>]</a:t>
            </a:r>
            <a:endParaRPr lang="en-US" altLang="zh-CN" b="1" dirty="0">
              <a:latin typeface="Times New Roman" panose="02020603050405020304" pitchFamily="18" charset="0"/>
              <a:ea typeface="楷体_GB2312"/>
              <a:cs typeface="Times New Roman" panose="02020603050405020304" pitchFamily="18" charset="0"/>
              <a:sym typeface="+mn-ea"/>
            </a:endParaRPr>
          </a:p>
        </p:txBody>
      </p:sp>
      <p:sp>
        <p:nvSpPr>
          <p:cNvPr id="11" name="文本框 10"/>
          <p:cNvSpPr txBox="1"/>
          <p:nvPr/>
        </p:nvSpPr>
        <p:spPr>
          <a:xfrm>
            <a:off x="8624570" y="1463040"/>
            <a:ext cx="1059815" cy="1373505"/>
          </a:xfrm>
          <a:prstGeom prst="rect">
            <a:avLst/>
          </a:prstGeom>
          <a:noFill/>
        </p:spPr>
        <p:txBody>
          <a:bodyPr wrap="square" rtlCol="0" anchor="t">
            <a:spAutoFit/>
          </a:bodyPr>
          <a:p>
            <a:pPr lvl="0" eaLnBrk="1" hangingPunct="1">
              <a:lnSpc>
                <a:spcPts val="2000"/>
              </a:lnSpc>
              <a:buClr>
                <a:srgbClr val="31B6FD"/>
              </a:buClr>
              <a:buFont typeface="Symbol" panose="05050102010706020507" pitchFamily="18" charset="2"/>
              <a:buNone/>
            </a:pPr>
            <a:r>
              <a:rPr lang="en-US" altLang="zh-CN"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eg2.</a:t>
            </a:r>
            <a:endParaRPr lang="en-US" altLang="zh-CN"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endParaRPr>
          </a:p>
          <a:p>
            <a:pPr lvl="0" eaLnBrk="1" hangingPunct="1">
              <a:lnSpc>
                <a:spcPts val="2000"/>
              </a:lnSpc>
              <a:buClr>
                <a:srgbClr val="31B6FD"/>
              </a:buClr>
              <a:buFont typeface="Symbol" panose="05050102010706020507" pitchFamily="18" charset="2"/>
              <a:buNone/>
            </a:pPr>
            <a:r>
              <a:rPr lang="en-US" altLang="zh-CN"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a</a:t>
            </a:r>
            <a:r>
              <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 = </a:t>
            </a:r>
            <a:r>
              <a:rPr lang="en-US" altLang="zh-CN"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b</a:t>
            </a:r>
            <a:r>
              <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 c</a:t>
            </a:r>
            <a:endParaRPr lang="en-US" altLang="zh-CN"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0" eaLnBrk="1" hangingPunct="1">
              <a:lnSpc>
                <a:spcPts val="2000"/>
              </a:lnSpc>
              <a:buClr>
                <a:srgbClr val="31B6FD"/>
              </a:buClr>
              <a:buFont typeface="Symbol" panose="05050102010706020507" pitchFamily="18" charset="2"/>
              <a:buNone/>
            </a:pPr>
            <a:r>
              <a:rPr lang="en-US" altLang="zh-CN"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b</a:t>
            </a:r>
            <a:r>
              <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 = </a:t>
            </a:r>
            <a:r>
              <a:rPr lang="en-US" altLang="zh-CN"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b</a:t>
            </a:r>
            <a:r>
              <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 - </a:t>
            </a:r>
            <a:r>
              <a:rPr lang="en-US" altLang="zh-CN"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d</a:t>
            </a:r>
            <a:endParaRPr lang="zh-CN" altLang="en-US"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0" eaLnBrk="1" hangingPunct="1">
              <a:lnSpc>
                <a:spcPts val="2000"/>
              </a:lnSpc>
              <a:buClr>
                <a:srgbClr val="31B6FD"/>
              </a:buClr>
              <a:buFont typeface="Symbol" panose="05050102010706020507" pitchFamily="18" charset="2"/>
              <a:buNone/>
            </a:pPr>
            <a:r>
              <a:rPr lang="en-US" altLang="zh-CN"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c </a:t>
            </a:r>
            <a:r>
              <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c</a:t>
            </a:r>
            <a:r>
              <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 + </a:t>
            </a:r>
            <a:r>
              <a:rPr lang="en-US" altLang="zh-CN"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d</a:t>
            </a:r>
            <a:endParaRPr lang="zh-CN" altLang="en-US"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0" eaLnBrk="1" hangingPunct="1">
              <a:lnSpc>
                <a:spcPts val="2000"/>
              </a:lnSpc>
              <a:buClr>
                <a:srgbClr val="31B6FD"/>
              </a:buClr>
              <a:buFont typeface="Symbol" panose="05050102010706020507" pitchFamily="18" charset="2"/>
              <a:buNone/>
            </a:pPr>
            <a:r>
              <a:rPr lang="en-US" altLang="zh-CN"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 = </a:t>
            </a:r>
            <a:r>
              <a:rPr lang="en-US" altLang="zh-CN"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b</a:t>
            </a:r>
            <a:r>
              <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 + </a:t>
            </a:r>
            <a:r>
              <a:rPr lang="en-US" altLang="zh-CN"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c</a:t>
            </a:r>
            <a:endParaRPr lang="en-US" altLang="zh-CN"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2" name="文本框 11"/>
          <p:cNvSpPr txBox="1"/>
          <p:nvPr/>
        </p:nvSpPr>
        <p:spPr>
          <a:xfrm>
            <a:off x="8624570" y="89535"/>
            <a:ext cx="1253490" cy="1373505"/>
          </a:xfrm>
          <a:prstGeom prst="rect">
            <a:avLst/>
          </a:prstGeom>
          <a:noFill/>
        </p:spPr>
        <p:txBody>
          <a:bodyPr wrap="square" rtlCol="0" anchor="t">
            <a:spAutoFit/>
          </a:bodyPr>
          <a:p>
            <a:pPr marL="0" lvl="1" indent="0" fontAlgn="auto">
              <a:lnSpc>
                <a:spcPts val="2000"/>
              </a:lnSpc>
              <a:buFont typeface="Wingdings" panose="05000000000000000000" pitchFamily="2" charset="2"/>
              <a:buNone/>
              <a:defRPr/>
            </a:pPr>
            <a:r>
              <a:rPr lang="en-US" altLang="zh-CN" b="1" i="1" dirty="0">
                <a:latin typeface="Times New Roman" panose="02020603050405020304" pitchFamily="18" charset="0"/>
                <a:ea typeface="楷体_GB2312"/>
                <a:cs typeface="Times New Roman" panose="02020603050405020304" pitchFamily="18" charset="0"/>
                <a:sym typeface="+mn-ea"/>
              </a:rPr>
              <a:t>eg1.</a:t>
            </a:r>
            <a:endParaRPr lang="en-US" altLang="zh-CN" b="1" i="1" dirty="0">
              <a:latin typeface="Times New Roman" panose="02020603050405020304" pitchFamily="18" charset="0"/>
              <a:ea typeface="楷体_GB2312"/>
              <a:cs typeface="Times New Roman" panose="02020603050405020304" pitchFamily="18" charset="0"/>
              <a:sym typeface="+mn-ea"/>
            </a:endParaRPr>
          </a:p>
          <a:p>
            <a:pPr marL="0" lvl="1" indent="0" fontAlgn="auto">
              <a:lnSpc>
                <a:spcPts val="2000"/>
              </a:lnSpc>
              <a:buFont typeface="Wingdings" panose="05000000000000000000" pitchFamily="2" charset="2"/>
              <a:buNone/>
              <a:defRPr/>
            </a:pPr>
            <a:r>
              <a:rPr lang="en-US" altLang="zh-CN" b="1" i="1" dirty="0">
                <a:latin typeface="Times New Roman" panose="02020603050405020304" pitchFamily="18" charset="0"/>
                <a:ea typeface="楷体_GB2312"/>
                <a:cs typeface="Times New Roman" panose="02020603050405020304" pitchFamily="18" charset="0"/>
                <a:sym typeface="+mn-ea"/>
              </a:rPr>
              <a:t>a </a:t>
            </a:r>
            <a:r>
              <a:rPr lang="en-US" altLang="zh-CN" b="1" dirty="0">
                <a:latin typeface="Times New Roman" panose="02020603050405020304" pitchFamily="18" charset="0"/>
                <a:ea typeface="楷体_GB2312"/>
                <a:cs typeface="Times New Roman" panose="02020603050405020304" pitchFamily="18" charset="0"/>
                <a:sym typeface="+mn-ea"/>
              </a:rPr>
              <a:t>= </a:t>
            </a:r>
            <a:r>
              <a:rPr lang="en-US" altLang="zh-CN" b="1" i="1" dirty="0">
                <a:latin typeface="Times New Roman" panose="02020603050405020304" pitchFamily="18" charset="0"/>
                <a:ea typeface="楷体_GB2312"/>
                <a:cs typeface="Times New Roman" panose="02020603050405020304" pitchFamily="18" charset="0"/>
                <a:sym typeface="+mn-ea"/>
              </a:rPr>
              <a:t>b</a:t>
            </a:r>
            <a:r>
              <a:rPr lang="en-US" altLang="zh-CN" b="1" dirty="0">
                <a:latin typeface="Times New Roman" panose="02020603050405020304" pitchFamily="18" charset="0"/>
                <a:ea typeface="楷体_GB2312"/>
                <a:cs typeface="Times New Roman" panose="02020603050405020304" pitchFamily="18" charset="0"/>
                <a:sym typeface="+mn-ea"/>
              </a:rPr>
              <a:t> +</a:t>
            </a:r>
            <a:r>
              <a:rPr lang="en-US" altLang="zh-CN" b="1" i="1" dirty="0">
                <a:latin typeface="Times New Roman" panose="02020603050405020304" pitchFamily="18" charset="0"/>
                <a:ea typeface="楷体_GB2312"/>
                <a:cs typeface="Times New Roman" panose="02020603050405020304" pitchFamily="18" charset="0"/>
                <a:sym typeface="+mn-ea"/>
              </a:rPr>
              <a:t> c</a:t>
            </a:r>
            <a:endParaRPr lang="zh-CN" altLang="en-US" b="1" i="1" dirty="0">
              <a:solidFill>
                <a:schemeClr val="tx1"/>
              </a:solidFill>
              <a:latin typeface="Times New Roman" panose="02020603050405020304" pitchFamily="18" charset="0"/>
              <a:ea typeface="楷体_GB2312"/>
              <a:cs typeface="Times New Roman" panose="02020603050405020304" pitchFamily="18" charset="0"/>
            </a:endParaRPr>
          </a:p>
          <a:p>
            <a:pPr marL="0" lvl="0" indent="0" fontAlgn="auto">
              <a:lnSpc>
                <a:spcPts val="2000"/>
              </a:lnSpc>
              <a:buFont typeface="Wingdings" panose="05000000000000000000" pitchFamily="2" charset="2"/>
              <a:buNone/>
              <a:defRPr/>
            </a:pPr>
            <a:r>
              <a:rPr lang="en-US" altLang="zh-CN" b="1" i="1" dirty="0">
                <a:latin typeface="Times New Roman" panose="02020603050405020304" pitchFamily="18" charset="0"/>
                <a:ea typeface="楷体_GB2312"/>
                <a:cs typeface="Times New Roman" panose="02020603050405020304" pitchFamily="18" charset="0"/>
                <a:sym typeface="+mn-ea"/>
              </a:rPr>
              <a:t>b </a:t>
            </a:r>
            <a:r>
              <a:rPr lang="en-US" altLang="zh-CN" b="1" dirty="0">
                <a:latin typeface="Times New Roman" panose="02020603050405020304" pitchFamily="18" charset="0"/>
                <a:ea typeface="楷体_GB2312"/>
                <a:cs typeface="Times New Roman" panose="02020603050405020304" pitchFamily="18" charset="0"/>
                <a:sym typeface="+mn-ea"/>
              </a:rPr>
              <a:t>= </a:t>
            </a:r>
            <a:r>
              <a:rPr lang="en-US" altLang="zh-CN" b="1" i="1" dirty="0">
                <a:latin typeface="Times New Roman" panose="02020603050405020304" pitchFamily="18" charset="0"/>
                <a:ea typeface="楷体_GB2312"/>
                <a:cs typeface="Times New Roman" panose="02020603050405020304" pitchFamily="18" charset="0"/>
                <a:sym typeface="+mn-ea"/>
              </a:rPr>
              <a:t>a</a:t>
            </a:r>
            <a:r>
              <a:rPr lang="en-US" altLang="zh-CN" b="1" dirty="0">
                <a:latin typeface="Times New Roman" panose="02020603050405020304" pitchFamily="18" charset="0"/>
                <a:ea typeface="楷体_GB2312"/>
                <a:cs typeface="Times New Roman" panose="02020603050405020304" pitchFamily="18" charset="0"/>
                <a:sym typeface="+mn-ea"/>
              </a:rPr>
              <a:t> - </a:t>
            </a:r>
            <a:r>
              <a:rPr lang="en-US" altLang="zh-CN" b="1" i="1" dirty="0">
                <a:latin typeface="Times New Roman" panose="02020603050405020304" pitchFamily="18" charset="0"/>
                <a:ea typeface="楷体_GB2312"/>
                <a:cs typeface="Times New Roman" panose="02020603050405020304" pitchFamily="18" charset="0"/>
                <a:sym typeface="+mn-ea"/>
              </a:rPr>
              <a:t>d</a:t>
            </a:r>
            <a:endParaRPr lang="zh-CN" altLang="en-US" b="1" i="1" dirty="0">
              <a:solidFill>
                <a:schemeClr val="tx1"/>
              </a:solidFill>
              <a:latin typeface="Times New Roman" panose="02020603050405020304" pitchFamily="18" charset="0"/>
              <a:ea typeface="楷体_GB2312"/>
              <a:cs typeface="Times New Roman" panose="02020603050405020304" pitchFamily="18" charset="0"/>
            </a:endParaRPr>
          </a:p>
          <a:p>
            <a:pPr marL="0" lvl="0" indent="0" fontAlgn="auto">
              <a:lnSpc>
                <a:spcPts val="2000"/>
              </a:lnSpc>
              <a:buFont typeface="Wingdings" panose="05000000000000000000" pitchFamily="2" charset="2"/>
              <a:buNone/>
              <a:defRPr/>
            </a:pPr>
            <a:r>
              <a:rPr lang="en-US" altLang="zh-CN" b="1" i="1" dirty="0">
                <a:latin typeface="Times New Roman" panose="02020603050405020304" pitchFamily="18" charset="0"/>
                <a:ea typeface="楷体_GB2312"/>
                <a:cs typeface="Times New Roman" panose="02020603050405020304" pitchFamily="18" charset="0"/>
                <a:sym typeface="+mn-ea"/>
              </a:rPr>
              <a:t>c </a:t>
            </a:r>
            <a:r>
              <a:rPr lang="en-US" altLang="zh-CN" b="1" dirty="0">
                <a:latin typeface="Times New Roman" panose="02020603050405020304" pitchFamily="18" charset="0"/>
                <a:ea typeface="楷体_GB2312"/>
                <a:cs typeface="Times New Roman" panose="02020603050405020304" pitchFamily="18" charset="0"/>
                <a:sym typeface="+mn-ea"/>
              </a:rPr>
              <a:t>= </a:t>
            </a:r>
            <a:r>
              <a:rPr lang="en-US" altLang="zh-CN" b="1" i="1" dirty="0">
                <a:latin typeface="Times New Roman" panose="02020603050405020304" pitchFamily="18" charset="0"/>
                <a:ea typeface="楷体_GB2312"/>
                <a:cs typeface="Times New Roman" panose="02020603050405020304" pitchFamily="18" charset="0"/>
                <a:sym typeface="+mn-ea"/>
              </a:rPr>
              <a:t>b</a:t>
            </a:r>
            <a:r>
              <a:rPr lang="en-US" altLang="zh-CN" b="1" dirty="0">
                <a:latin typeface="Times New Roman" panose="02020603050405020304" pitchFamily="18" charset="0"/>
                <a:ea typeface="楷体_GB2312"/>
                <a:cs typeface="Times New Roman" panose="02020603050405020304" pitchFamily="18" charset="0"/>
                <a:sym typeface="+mn-ea"/>
              </a:rPr>
              <a:t> + </a:t>
            </a:r>
            <a:r>
              <a:rPr lang="en-US" altLang="zh-CN" b="1" i="1" dirty="0">
                <a:latin typeface="Times New Roman" panose="02020603050405020304" pitchFamily="18" charset="0"/>
                <a:ea typeface="楷体_GB2312"/>
                <a:cs typeface="Times New Roman" panose="02020603050405020304" pitchFamily="18" charset="0"/>
                <a:sym typeface="+mn-ea"/>
              </a:rPr>
              <a:t>c</a:t>
            </a:r>
            <a:endParaRPr lang="zh-CN" altLang="en-US" b="1" i="1" dirty="0">
              <a:solidFill>
                <a:schemeClr val="tx1"/>
              </a:solidFill>
              <a:latin typeface="Times New Roman" panose="02020603050405020304" pitchFamily="18" charset="0"/>
              <a:ea typeface="楷体_GB2312"/>
              <a:cs typeface="Times New Roman" panose="02020603050405020304" pitchFamily="18" charset="0"/>
            </a:endParaRPr>
          </a:p>
          <a:p>
            <a:pPr marL="0" lvl="0" indent="0" fontAlgn="auto">
              <a:lnSpc>
                <a:spcPts val="2000"/>
              </a:lnSpc>
              <a:buFont typeface="Wingdings" panose="05000000000000000000" pitchFamily="2" charset="2"/>
              <a:buNone/>
              <a:defRPr/>
            </a:pPr>
            <a:r>
              <a:rPr lang="en-US" altLang="zh-CN" b="1" i="1" dirty="0">
                <a:latin typeface="Times New Roman" panose="02020603050405020304" pitchFamily="18" charset="0"/>
                <a:ea typeface="楷体_GB2312"/>
                <a:cs typeface="Times New Roman" panose="02020603050405020304" pitchFamily="18" charset="0"/>
                <a:sym typeface="+mn-ea"/>
              </a:rPr>
              <a:t>d </a:t>
            </a:r>
            <a:r>
              <a:rPr lang="en-US" altLang="zh-CN" b="1" dirty="0">
                <a:latin typeface="Times New Roman" panose="02020603050405020304" pitchFamily="18" charset="0"/>
                <a:ea typeface="楷体_GB2312"/>
                <a:cs typeface="Times New Roman" panose="02020603050405020304" pitchFamily="18" charset="0"/>
                <a:sym typeface="+mn-ea"/>
              </a:rPr>
              <a:t>= </a:t>
            </a:r>
            <a:r>
              <a:rPr lang="en-US" altLang="zh-CN" b="1" i="1" dirty="0">
                <a:latin typeface="Times New Roman" panose="02020603050405020304" pitchFamily="18" charset="0"/>
                <a:ea typeface="楷体_GB2312"/>
                <a:cs typeface="Times New Roman" panose="02020603050405020304" pitchFamily="18" charset="0"/>
                <a:sym typeface="+mn-ea"/>
              </a:rPr>
              <a:t>a</a:t>
            </a:r>
            <a:r>
              <a:rPr lang="en-US" altLang="zh-CN" b="1" dirty="0">
                <a:latin typeface="Times New Roman" panose="02020603050405020304" pitchFamily="18" charset="0"/>
                <a:ea typeface="楷体_GB2312"/>
                <a:cs typeface="Times New Roman" panose="02020603050405020304" pitchFamily="18" charset="0"/>
                <a:sym typeface="+mn-ea"/>
              </a:rPr>
              <a:t> - </a:t>
            </a:r>
            <a:r>
              <a:rPr lang="en-US" altLang="zh-CN" b="1" i="1" dirty="0">
                <a:latin typeface="Times New Roman" panose="02020603050405020304" pitchFamily="18" charset="0"/>
                <a:ea typeface="楷体_GB2312"/>
                <a:cs typeface="Times New Roman" panose="02020603050405020304" pitchFamily="18" charset="0"/>
                <a:sym typeface="+mn-ea"/>
              </a:rPr>
              <a:t>d</a:t>
            </a:r>
            <a:endParaRPr lang="en-US" altLang="zh-CN" b="1" i="1" dirty="0">
              <a:latin typeface="Times New Roman" panose="02020603050405020304" pitchFamily="18" charset="0"/>
              <a:ea typeface="楷体_GB2312"/>
              <a:cs typeface="Times New Roman" panose="02020603050405020304" pitchFamily="18" charset="0"/>
              <a:sym typeface="+mn-ea"/>
            </a:endParaRPr>
          </a:p>
        </p:txBody>
      </p:sp>
      <p:sp>
        <p:nvSpPr>
          <p:cNvPr id="13" name="矩形 12"/>
          <p:cNvSpPr/>
          <p:nvPr>
            <p:custDataLst>
              <p:tags r:id="rId8"/>
            </p:custDataLst>
          </p:nvPr>
        </p:nvSpPr>
        <p:spPr>
          <a:xfrm>
            <a:off x="687363" y="2605044"/>
            <a:ext cx="1809115" cy="398780"/>
          </a:xfrm>
          <a:prstGeom prst="rect">
            <a:avLst/>
          </a:prstGeom>
        </p:spPr>
        <p:txBody>
          <a:bodyPr wrap="none">
            <a:spAutoFit/>
          </a:bodyPr>
          <a:p>
            <a:pPr lvl="0">
              <a:spcBef>
                <a:spcPct val="30000"/>
              </a:spcBef>
            </a:pPr>
            <a:r>
              <a:rPr lang="en-US" sz="2000" b="1" dirty="0">
                <a:latin typeface="华文楷体" panose="02010600040101010101" pitchFamily="2" charset="-122"/>
                <a:ea typeface="华文楷体" panose="02010600040101010101" pitchFamily="2" charset="-122"/>
              </a:rPr>
              <a:t>8.4.</a:t>
            </a:r>
            <a:r>
              <a:rPr lang="zh-CN" altLang="en-US" sz="2000" b="1" dirty="0">
                <a:latin typeface="华文楷体" panose="02010600040101010101" pitchFamily="2" charset="-122"/>
                <a:ea typeface="华文楷体" panose="02010600040101010101" pitchFamily="2" charset="-122"/>
              </a:rPr>
              <a:t>数据流</a:t>
            </a:r>
            <a:r>
              <a:rPr lang="zh-CN" altLang="en-US" sz="2000" b="1" dirty="0">
                <a:latin typeface="华文楷体" panose="02010600040101010101" pitchFamily="2" charset="-122"/>
                <a:ea typeface="华文楷体" panose="02010600040101010101" pitchFamily="2" charset="-122"/>
              </a:rPr>
              <a:t>分析</a:t>
            </a:r>
            <a:endParaRPr lang="zh-CN" altLang="en-US" sz="2000" b="1" dirty="0">
              <a:latin typeface="华文楷体" panose="02010600040101010101" pitchFamily="2" charset="-122"/>
              <a:ea typeface="华文楷体" panose="02010600040101010101" pitchFamily="2" charset="-122"/>
            </a:endParaRPr>
          </a:p>
        </p:txBody>
      </p:sp>
      <p:sp>
        <p:nvSpPr>
          <p:cNvPr id="14" name="文本框 13"/>
          <p:cNvSpPr txBox="1"/>
          <p:nvPr/>
        </p:nvSpPr>
        <p:spPr>
          <a:xfrm>
            <a:off x="94615" y="2905760"/>
            <a:ext cx="8177530" cy="3692525"/>
          </a:xfrm>
          <a:prstGeom prst="rect">
            <a:avLst/>
          </a:prstGeom>
          <a:noFill/>
        </p:spPr>
        <p:txBody>
          <a:bodyPr wrap="square" rtlCol="0" anchor="t">
            <a:spAutoFit/>
          </a:bodyPr>
          <a:p>
            <a:pPr marL="0" lvl="1" indent="0" fontAlgn="auto">
              <a:lnSpc>
                <a:spcPct val="100000"/>
              </a:lnSpc>
              <a:buClrTx/>
              <a:buNone/>
            </a:pP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一组用来获取</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有关数据如何沿着程序执行路径流动</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的相关信息的技术</a:t>
            </a:r>
            <a:endPar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indent="0" fontAlgn="auto">
              <a:lnSpc>
                <a:spcPct val="100000"/>
              </a:lnSpc>
              <a:buClrTx/>
              <a:buNone/>
            </a:pP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在每一种数据流分析应用中，都会把每个</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程序点</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和一个</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数据流值</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关联起来</a:t>
            </a:r>
            <a:endPar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1" indent="457200" fontAlgn="auto">
              <a:lnSpc>
                <a:spcPct val="100000"/>
              </a:lnSpc>
              <a:buClrTx/>
              <a:buNone/>
            </a:pP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数据流分析模式</a:t>
            </a:r>
            <a:endPar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indent="0" fontAlgn="auto">
              <a:lnSpc>
                <a:spcPct val="100000"/>
              </a:lnSpc>
              <a:buClrTx/>
              <a:buNone/>
            </a:pPr>
            <a:r>
              <a:rPr lang="en-US" altLang="zh-CN"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  </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语句</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的数据流模式：</a:t>
            </a:r>
            <a:r>
              <a:rPr lang="en-US" altLang="zh-CN" b="1" i="1" dirty="0">
                <a:solidFill>
                  <a:schemeClr val="tx1"/>
                </a:solidFill>
                <a:latin typeface="Times New Roman" panose="02020603050405020304" pitchFamily="18" charset="0"/>
                <a:cs typeface="Times New Roman" panose="02020603050405020304" pitchFamily="18" charset="0"/>
                <a:sym typeface="+mn-ea"/>
              </a:rPr>
              <a:t>IN</a:t>
            </a:r>
            <a:r>
              <a:rPr lang="en-US" altLang="zh-CN" b="1" dirty="0">
                <a:solidFill>
                  <a:schemeClr val="tx1"/>
                </a:solidFill>
                <a:latin typeface="Times New Roman" panose="02020603050405020304" pitchFamily="18" charset="0"/>
                <a:cs typeface="Times New Roman" panose="02020603050405020304" pitchFamily="18" charset="0"/>
                <a:sym typeface="+mn-ea"/>
              </a:rPr>
              <a:t>[</a:t>
            </a:r>
            <a:r>
              <a:rPr lang="en-US" altLang="zh-CN" b="1" i="1" dirty="0">
                <a:solidFill>
                  <a:schemeClr val="tx1"/>
                </a:solidFill>
                <a:latin typeface="Times New Roman" panose="02020603050405020304" pitchFamily="18" charset="0"/>
                <a:cs typeface="Times New Roman" panose="02020603050405020304" pitchFamily="18" charset="0"/>
                <a:sym typeface="+mn-ea"/>
              </a:rPr>
              <a:t>s</a:t>
            </a:r>
            <a:r>
              <a:rPr lang="en-US" altLang="zh-CN" b="1" dirty="0">
                <a:solidFill>
                  <a:schemeClr val="tx1"/>
                </a:solidFill>
                <a:latin typeface="Times New Roman" panose="02020603050405020304" pitchFamily="18" charset="0"/>
                <a:cs typeface="Times New Roman" panose="02020603050405020304" pitchFamily="18" charset="0"/>
                <a:sym typeface="+mn-ea"/>
              </a:rPr>
              <a:t>]</a:t>
            </a:r>
            <a:r>
              <a:rPr lang="zh-CN" altLang="en-US" b="1" dirty="0">
                <a:solidFill>
                  <a:schemeClr val="tx1"/>
                </a:solidFill>
                <a:latin typeface="Times New Roman" panose="02020603050405020304" pitchFamily="18" charset="0"/>
                <a:cs typeface="Times New Roman" panose="02020603050405020304" pitchFamily="18" charset="0"/>
                <a:sym typeface="+mn-ea"/>
              </a:rPr>
              <a:t>、</a:t>
            </a:r>
            <a:r>
              <a:rPr lang="en-US" altLang="zh-CN" b="1" i="1" dirty="0">
                <a:solidFill>
                  <a:schemeClr val="tx1"/>
                </a:solidFill>
                <a:latin typeface="Times New Roman" panose="02020603050405020304" pitchFamily="18" charset="0"/>
                <a:cs typeface="Times New Roman" panose="02020603050405020304" pitchFamily="18" charset="0"/>
                <a:sym typeface="+mn-ea"/>
              </a:rPr>
              <a:t>OUT</a:t>
            </a:r>
            <a:r>
              <a:rPr lang="en-US" altLang="zh-CN" b="1" dirty="0">
                <a:solidFill>
                  <a:schemeClr val="tx1"/>
                </a:solidFill>
                <a:latin typeface="Times New Roman" panose="02020603050405020304" pitchFamily="18" charset="0"/>
                <a:cs typeface="Times New Roman" panose="02020603050405020304" pitchFamily="18" charset="0"/>
                <a:sym typeface="+mn-ea"/>
              </a:rPr>
              <a:t>[</a:t>
            </a:r>
            <a:r>
              <a:rPr lang="en-US" altLang="zh-CN" b="1" i="1" dirty="0">
                <a:solidFill>
                  <a:schemeClr val="tx1"/>
                </a:solidFill>
                <a:latin typeface="Times New Roman" panose="02020603050405020304" pitchFamily="18" charset="0"/>
                <a:cs typeface="Times New Roman" panose="02020603050405020304" pitchFamily="18" charset="0"/>
                <a:sym typeface="+mn-ea"/>
              </a:rPr>
              <a:t>s</a:t>
            </a:r>
            <a:r>
              <a:rPr lang="en-US" altLang="zh-CN" b="1" dirty="0">
                <a:solidFill>
                  <a:schemeClr val="tx1"/>
                </a:solidFill>
                <a:latin typeface="Times New Roman" panose="02020603050405020304" pitchFamily="18" charset="0"/>
                <a:cs typeface="Times New Roman" panose="02020603050405020304" pitchFamily="18" charset="0"/>
                <a:sym typeface="+mn-ea"/>
              </a:rPr>
              <a:t>]</a:t>
            </a:r>
            <a:r>
              <a:rPr lang="zh-CN" altLang="en-US" b="1" dirty="0">
                <a:solidFill>
                  <a:schemeClr val="tx1"/>
                </a:solidFill>
                <a:latin typeface="Times New Roman" panose="02020603050405020304" pitchFamily="18" charset="0"/>
                <a:cs typeface="Times New Roman" panose="02020603050405020304" pitchFamily="18" charset="0"/>
                <a:sym typeface="+mn-ea"/>
              </a:rPr>
              <a:t>、</a:t>
            </a:r>
            <a:r>
              <a:rPr lang="en-US" altLang="zh-CN" b="1" dirty="0">
                <a:solidFill>
                  <a:schemeClr val="tx1"/>
                </a:solidFill>
                <a:latin typeface="Times New Roman" panose="02020603050405020304" pitchFamily="18" charset="0"/>
                <a:cs typeface="Times New Roman" panose="02020603050405020304" pitchFamily="18" charset="0"/>
                <a:sym typeface="+mn-ea"/>
              </a:rPr>
              <a:t> </a:t>
            </a:r>
            <a:r>
              <a:rPr lang="en-US" altLang="zh-CN" b="1" i="1" dirty="0">
                <a:solidFill>
                  <a:schemeClr val="tx1"/>
                </a:solidFill>
                <a:latin typeface="Times New Roman" panose="02020603050405020304" pitchFamily="18" charset="0"/>
                <a:cs typeface="Times New Roman" panose="02020603050405020304" pitchFamily="18" charset="0"/>
                <a:sym typeface="+mn-ea"/>
              </a:rPr>
              <a:t>f</a:t>
            </a:r>
            <a:r>
              <a:rPr lang="en-US" altLang="zh-CN" b="1" i="1" baseline="-30000" dirty="0">
                <a:solidFill>
                  <a:schemeClr val="tx1"/>
                </a:solidFill>
                <a:latin typeface="Times New Roman" panose="02020603050405020304" pitchFamily="18" charset="0"/>
                <a:cs typeface="Times New Roman" panose="02020603050405020304" pitchFamily="18" charset="0"/>
                <a:sym typeface="+mn-ea"/>
              </a:rPr>
              <a:t>s</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语句s的传递函数</a:t>
            </a:r>
            <a:endPar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indent="0" fontAlgn="auto">
              <a:lnSpc>
                <a:spcPct val="100000"/>
              </a:lnSpc>
              <a:buClrTx/>
              <a:buNone/>
            </a:pP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前向</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传播</a:t>
            </a:r>
            <a:r>
              <a:rPr lang="en-US" altLang="zh-CN" b="1" dirty="0">
                <a:solidFill>
                  <a:schemeClr val="tx1"/>
                </a:solidFill>
                <a:latin typeface="Times New Roman" panose="02020603050405020304" pitchFamily="18" charset="0"/>
                <a:cs typeface="Times New Roman" panose="02020603050405020304" pitchFamily="18" charset="0"/>
                <a:sym typeface="+mn-ea"/>
              </a:rPr>
              <a:t> </a:t>
            </a:r>
            <a:r>
              <a:rPr lang="en-US" altLang="zh-CN" b="1" i="1" dirty="0">
                <a:solidFill>
                  <a:schemeClr val="tx1"/>
                </a:solidFill>
                <a:latin typeface="Times New Roman" panose="02020603050405020304" pitchFamily="18" charset="0"/>
                <a:ea typeface="楷体_GB2312"/>
                <a:cs typeface="Times New Roman" panose="02020603050405020304" pitchFamily="18" charset="0"/>
                <a:sym typeface="+mn-ea"/>
              </a:rPr>
              <a:t>OUT</a:t>
            </a:r>
            <a:r>
              <a:rPr lang="en-US" altLang="zh-CN" b="1" dirty="0">
                <a:solidFill>
                  <a:schemeClr val="tx1"/>
                </a:solidFill>
                <a:latin typeface="Times New Roman" panose="02020603050405020304" pitchFamily="18" charset="0"/>
                <a:ea typeface="楷体_GB2312"/>
                <a:cs typeface="Times New Roman" panose="02020603050405020304" pitchFamily="18" charset="0"/>
                <a:sym typeface="+mn-ea"/>
              </a:rPr>
              <a:t>[</a:t>
            </a:r>
            <a:r>
              <a:rPr lang="en-US" altLang="zh-CN" b="1" i="1" dirty="0">
                <a:solidFill>
                  <a:schemeClr val="tx1"/>
                </a:solidFill>
                <a:latin typeface="Times New Roman" panose="02020603050405020304" pitchFamily="18" charset="0"/>
                <a:ea typeface="楷体_GB2312"/>
                <a:cs typeface="Times New Roman" panose="02020603050405020304" pitchFamily="18" charset="0"/>
                <a:sym typeface="+mn-ea"/>
              </a:rPr>
              <a:t>s</a:t>
            </a:r>
            <a:r>
              <a:rPr lang="en-US" altLang="zh-CN" b="1" dirty="0">
                <a:solidFill>
                  <a:schemeClr val="tx1"/>
                </a:solidFill>
                <a:latin typeface="Times New Roman" panose="02020603050405020304" pitchFamily="18" charset="0"/>
                <a:ea typeface="楷体_GB2312"/>
                <a:cs typeface="Times New Roman" panose="02020603050405020304" pitchFamily="18" charset="0"/>
                <a:sym typeface="+mn-ea"/>
              </a:rPr>
              <a:t>] = </a:t>
            </a:r>
            <a:r>
              <a:rPr lang="en-US" altLang="zh-CN" b="1" i="1" dirty="0">
                <a:solidFill>
                  <a:schemeClr val="tx1"/>
                </a:solidFill>
                <a:latin typeface="Times New Roman" panose="02020603050405020304" pitchFamily="18" charset="0"/>
                <a:ea typeface="楷体_GB2312"/>
                <a:cs typeface="Times New Roman" panose="02020603050405020304" pitchFamily="18" charset="0"/>
                <a:sym typeface="+mn-ea"/>
              </a:rPr>
              <a:t>f</a:t>
            </a:r>
            <a:r>
              <a:rPr lang="en-US" altLang="zh-CN" b="1" i="1" baseline="-30000" dirty="0">
                <a:solidFill>
                  <a:schemeClr val="tx1"/>
                </a:solidFill>
                <a:latin typeface="Times New Roman" panose="02020603050405020304" pitchFamily="18" charset="0"/>
                <a:cs typeface="Times New Roman" panose="02020603050405020304" pitchFamily="18" charset="0"/>
                <a:sym typeface="+mn-ea"/>
              </a:rPr>
              <a:t>s </a:t>
            </a:r>
            <a:r>
              <a:rPr lang="en-US" altLang="zh-CN" b="1" dirty="0">
                <a:solidFill>
                  <a:schemeClr val="tx1"/>
                </a:solidFill>
                <a:latin typeface="Times New Roman" panose="02020603050405020304" pitchFamily="18" charset="0"/>
                <a:ea typeface="楷体_GB2312"/>
                <a:cs typeface="Times New Roman" panose="02020603050405020304" pitchFamily="18" charset="0"/>
                <a:sym typeface="+mn-ea"/>
              </a:rPr>
              <a:t>(</a:t>
            </a:r>
            <a:r>
              <a:rPr lang="en-US" altLang="zh-CN" b="1" i="1" dirty="0">
                <a:solidFill>
                  <a:schemeClr val="tx1"/>
                </a:solidFill>
                <a:latin typeface="Times New Roman" panose="02020603050405020304" pitchFamily="18" charset="0"/>
                <a:ea typeface="楷体_GB2312"/>
                <a:cs typeface="Times New Roman" panose="02020603050405020304" pitchFamily="18" charset="0"/>
                <a:sym typeface="+mn-ea"/>
              </a:rPr>
              <a:t>IN</a:t>
            </a:r>
            <a:r>
              <a:rPr lang="en-US" altLang="zh-CN" b="1" dirty="0">
                <a:solidFill>
                  <a:schemeClr val="tx1"/>
                </a:solidFill>
                <a:latin typeface="Times New Roman" panose="02020603050405020304" pitchFamily="18" charset="0"/>
                <a:ea typeface="楷体_GB2312"/>
                <a:cs typeface="Times New Roman" panose="02020603050405020304" pitchFamily="18" charset="0"/>
                <a:sym typeface="+mn-ea"/>
              </a:rPr>
              <a:t>[</a:t>
            </a:r>
            <a:r>
              <a:rPr lang="en-US" altLang="zh-CN" b="1" i="1" dirty="0">
                <a:solidFill>
                  <a:schemeClr val="tx1"/>
                </a:solidFill>
                <a:latin typeface="Times New Roman" panose="02020603050405020304" pitchFamily="18" charset="0"/>
                <a:ea typeface="楷体_GB2312"/>
                <a:cs typeface="Times New Roman" panose="02020603050405020304" pitchFamily="18" charset="0"/>
                <a:sym typeface="+mn-ea"/>
              </a:rPr>
              <a:t>s</a:t>
            </a:r>
            <a:r>
              <a:rPr lang="en-US" altLang="zh-CN" b="1" dirty="0">
                <a:solidFill>
                  <a:schemeClr val="tx1"/>
                </a:solidFill>
                <a:latin typeface="Times New Roman" panose="02020603050405020304" pitchFamily="18" charset="0"/>
                <a:ea typeface="楷体_GB2312"/>
                <a:cs typeface="Times New Roman" panose="02020603050405020304" pitchFamily="18" charset="0"/>
                <a:sym typeface="+mn-ea"/>
              </a:rPr>
              <a:t>]) </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逆向</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传播</a:t>
            </a:r>
            <a:r>
              <a:rPr lang="en-US" altLang="zh-CN" b="1" dirty="0">
                <a:solidFill>
                  <a:schemeClr val="tx1"/>
                </a:solidFill>
                <a:latin typeface="Times New Roman" panose="02020603050405020304" pitchFamily="18" charset="0"/>
                <a:ea typeface="楷体_GB2312"/>
                <a:cs typeface="Times New Roman" panose="02020603050405020304" pitchFamily="18" charset="0"/>
                <a:sym typeface="+mn-ea"/>
              </a:rPr>
              <a:t> </a:t>
            </a:r>
            <a:r>
              <a:rPr lang="en-US" altLang="zh-CN" b="1" i="1" dirty="0">
                <a:solidFill>
                  <a:schemeClr val="tx1"/>
                </a:solidFill>
                <a:latin typeface="Times New Roman" panose="02020603050405020304" pitchFamily="18" charset="0"/>
                <a:ea typeface="楷体_GB2312"/>
                <a:cs typeface="Times New Roman" panose="02020603050405020304" pitchFamily="18" charset="0"/>
                <a:sym typeface="+mn-ea"/>
              </a:rPr>
              <a:t>IN</a:t>
            </a:r>
            <a:r>
              <a:rPr lang="en-US" altLang="zh-CN" b="1" dirty="0">
                <a:solidFill>
                  <a:schemeClr val="tx1"/>
                </a:solidFill>
                <a:latin typeface="Times New Roman" panose="02020603050405020304" pitchFamily="18" charset="0"/>
                <a:ea typeface="楷体_GB2312"/>
                <a:cs typeface="Times New Roman" panose="02020603050405020304" pitchFamily="18" charset="0"/>
                <a:sym typeface="+mn-ea"/>
              </a:rPr>
              <a:t>[</a:t>
            </a:r>
            <a:r>
              <a:rPr lang="en-US" altLang="zh-CN" b="1" i="1" dirty="0">
                <a:solidFill>
                  <a:schemeClr val="tx1"/>
                </a:solidFill>
                <a:latin typeface="Times New Roman" panose="02020603050405020304" pitchFamily="18" charset="0"/>
                <a:ea typeface="楷体_GB2312"/>
                <a:cs typeface="Times New Roman" panose="02020603050405020304" pitchFamily="18" charset="0"/>
                <a:sym typeface="+mn-ea"/>
              </a:rPr>
              <a:t>s</a:t>
            </a:r>
            <a:r>
              <a:rPr lang="en-US" altLang="zh-CN" b="1" dirty="0">
                <a:solidFill>
                  <a:schemeClr val="tx1"/>
                </a:solidFill>
                <a:latin typeface="Times New Roman" panose="02020603050405020304" pitchFamily="18" charset="0"/>
                <a:ea typeface="楷体_GB2312"/>
                <a:cs typeface="Times New Roman" panose="02020603050405020304" pitchFamily="18" charset="0"/>
                <a:sym typeface="+mn-ea"/>
              </a:rPr>
              <a:t>] = </a:t>
            </a:r>
            <a:r>
              <a:rPr lang="en-US" altLang="zh-CN" b="1" i="1" dirty="0">
                <a:solidFill>
                  <a:schemeClr val="tx1"/>
                </a:solidFill>
                <a:latin typeface="Times New Roman" panose="02020603050405020304" pitchFamily="18" charset="0"/>
                <a:ea typeface="楷体_GB2312"/>
                <a:cs typeface="Times New Roman" panose="02020603050405020304" pitchFamily="18" charset="0"/>
                <a:sym typeface="+mn-ea"/>
              </a:rPr>
              <a:t>f</a:t>
            </a:r>
            <a:r>
              <a:rPr lang="en-US" altLang="zh-CN" b="1" i="1" baseline="-30000" dirty="0">
                <a:solidFill>
                  <a:schemeClr val="tx1"/>
                </a:solidFill>
                <a:latin typeface="Times New Roman" panose="02020603050405020304" pitchFamily="18" charset="0"/>
                <a:cs typeface="Times New Roman" panose="02020603050405020304" pitchFamily="18" charset="0"/>
                <a:sym typeface="+mn-ea"/>
              </a:rPr>
              <a:t>s </a:t>
            </a:r>
            <a:r>
              <a:rPr lang="en-US" altLang="zh-CN" b="1" dirty="0">
                <a:solidFill>
                  <a:schemeClr val="tx1"/>
                </a:solidFill>
                <a:latin typeface="Times New Roman" panose="02020603050405020304" pitchFamily="18" charset="0"/>
                <a:ea typeface="楷体_GB2312"/>
                <a:cs typeface="Times New Roman" panose="02020603050405020304" pitchFamily="18" charset="0"/>
                <a:sym typeface="+mn-ea"/>
              </a:rPr>
              <a:t>(</a:t>
            </a:r>
            <a:r>
              <a:rPr lang="en-US" altLang="zh-CN" b="1" i="1" dirty="0">
                <a:solidFill>
                  <a:schemeClr val="tx1"/>
                </a:solidFill>
                <a:latin typeface="Times New Roman" panose="02020603050405020304" pitchFamily="18" charset="0"/>
                <a:ea typeface="楷体_GB2312"/>
                <a:cs typeface="Times New Roman" panose="02020603050405020304" pitchFamily="18" charset="0"/>
                <a:sym typeface="+mn-ea"/>
              </a:rPr>
              <a:t>OUT</a:t>
            </a:r>
            <a:r>
              <a:rPr lang="en-US" altLang="zh-CN" b="1" dirty="0">
                <a:solidFill>
                  <a:schemeClr val="tx1"/>
                </a:solidFill>
                <a:latin typeface="Times New Roman" panose="02020603050405020304" pitchFamily="18" charset="0"/>
                <a:ea typeface="楷体_GB2312"/>
                <a:cs typeface="Times New Roman" panose="02020603050405020304" pitchFamily="18" charset="0"/>
                <a:sym typeface="+mn-ea"/>
              </a:rPr>
              <a:t>[</a:t>
            </a:r>
            <a:r>
              <a:rPr lang="en-US" altLang="zh-CN" b="1" i="1" dirty="0">
                <a:solidFill>
                  <a:schemeClr val="tx1"/>
                </a:solidFill>
                <a:latin typeface="Times New Roman" panose="02020603050405020304" pitchFamily="18" charset="0"/>
                <a:ea typeface="楷体_GB2312"/>
                <a:cs typeface="Times New Roman" panose="02020603050405020304" pitchFamily="18" charset="0"/>
                <a:sym typeface="+mn-ea"/>
              </a:rPr>
              <a:t>s</a:t>
            </a:r>
            <a:r>
              <a:rPr lang="en-US" altLang="zh-CN" b="1" dirty="0">
                <a:solidFill>
                  <a:schemeClr val="tx1"/>
                </a:solidFill>
                <a:latin typeface="Times New Roman" panose="02020603050405020304" pitchFamily="18" charset="0"/>
                <a:ea typeface="楷体_GB2312"/>
                <a:cs typeface="Times New Roman" panose="02020603050405020304" pitchFamily="18" charset="0"/>
                <a:sym typeface="+mn-ea"/>
              </a:rPr>
              <a:t>])</a:t>
            </a:r>
            <a:endParaRPr lang="en-US" altLang="zh-CN" b="1" dirty="0">
              <a:solidFill>
                <a:schemeClr val="tx1"/>
              </a:solidFill>
              <a:latin typeface="Times New Roman" panose="02020603050405020304" pitchFamily="18" charset="0"/>
              <a:ea typeface="楷体_GB2312"/>
              <a:cs typeface="Times New Roman" panose="02020603050405020304" pitchFamily="18" charset="0"/>
              <a:sym typeface="+mn-ea"/>
            </a:endParaRPr>
          </a:p>
          <a:p>
            <a:pPr marL="0" lvl="1" indent="0" fontAlgn="auto">
              <a:lnSpc>
                <a:spcPct val="100000"/>
              </a:lnSpc>
              <a:buClrTx/>
              <a:buNone/>
            </a:pPr>
            <a:r>
              <a:rPr lang="en-US" altLang="zh-CN"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  </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基本块</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上的数据流模式：</a:t>
            </a:r>
            <a:r>
              <a:rPr lang="en-US" altLang="zh-CN" b="1" i="1" dirty="0">
                <a:solidFill>
                  <a:schemeClr val="tx1"/>
                </a:solidFill>
                <a:latin typeface="Times New Roman" panose="02020603050405020304" pitchFamily="18" charset="0"/>
                <a:cs typeface="Times New Roman" panose="02020603050405020304" pitchFamily="18" charset="0"/>
                <a:sym typeface="+mn-ea"/>
              </a:rPr>
              <a:t> IN</a:t>
            </a:r>
            <a:r>
              <a:rPr lang="en-US" altLang="zh-CN" b="1" dirty="0">
                <a:solidFill>
                  <a:schemeClr val="tx1"/>
                </a:solidFill>
                <a:latin typeface="Times New Roman" panose="02020603050405020304" pitchFamily="18" charset="0"/>
                <a:cs typeface="Times New Roman" panose="02020603050405020304" pitchFamily="18" charset="0"/>
                <a:sym typeface="+mn-ea"/>
              </a:rPr>
              <a:t>[</a:t>
            </a:r>
            <a:r>
              <a:rPr lang="en-US" altLang="zh-CN" b="1" i="1" dirty="0">
                <a:solidFill>
                  <a:schemeClr val="tx1"/>
                </a:solidFill>
                <a:latin typeface="Times New Roman" panose="02020603050405020304" pitchFamily="18" charset="0"/>
                <a:cs typeface="Times New Roman" panose="02020603050405020304" pitchFamily="18" charset="0"/>
                <a:sym typeface="+mn-ea"/>
              </a:rPr>
              <a:t>B</a:t>
            </a:r>
            <a:r>
              <a:rPr lang="en-US" altLang="zh-CN" b="1" dirty="0">
                <a:solidFill>
                  <a:schemeClr val="tx1"/>
                </a:solidFill>
                <a:latin typeface="Times New Roman" panose="02020603050405020304" pitchFamily="18" charset="0"/>
                <a:cs typeface="Times New Roman" panose="02020603050405020304" pitchFamily="18" charset="0"/>
                <a:sym typeface="+mn-ea"/>
              </a:rPr>
              <a:t>]</a:t>
            </a:r>
            <a:r>
              <a:rPr lang="zh-CN" altLang="en-US" b="1" dirty="0">
                <a:solidFill>
                  <a:schemeClr val="tx1"/>
                </a:solidFill>
                <a:latin typeface="Times New Roman" panose="02020603050405020304" pitchFamily="18" charset="0"/>
                <a:cs typeface="Times New Roman" panose="02020603050405020304" pitchFamily="18" charset="0"/>
                <a:sym typeface="+mn-ea"/>
              </a:rPr>
              <a:t>、</a:t>
            </a:r>
            <a:r>
              <a:rPr lang="en-US" altLang="zh-CN" b="1" i="1" dirty="0">
                <a:solidFill>
                  <a:schemeClr val="tx1"/>
                </a:solidFill>
                <a:latin typeface="Times New Roman" panose="02020603050405020304" pitchFamily="18" charset="0"/>
                <a:cs typeface="Times New Roman" panose="02020603050405020304" pitchFamily="18" charset="0"/>
                <a:sym typeface="+mn-ea"/>
              </a:rPr>
              <a:t>OUT</a:t>
            </a:r>
            <a:r>
              <a:rPr lang="en-US" altLang="zh-CN" b="1" dirty="0">
                <a:solidFill>
                  <a:schemeClr val="tx1"/>
                </a:solidFill>
                <a:latin typeface="Times New Roman" panose="02020603050405020304" pitchFamily="18" charset="0"/>
                <a:cs typeface="Times New Roman" panose="02020603050405020304" pitchFamily="18" charset="0"/>
                <a:sym typeface="+mn-ea"/>
              </a:rPr>
              <a:t>[</a:t>
            </a:r>
            <a:r>
              <a:rPr lang="en-US" altLang="zh-CN" b="1" i="1" dirty="0">
                <a:solidFill>
                  <a:schemeClr val="tx1"/>
                </a:solidFill>
                <a:latin typeface="Times New Roman" panose="02020603050405020304" pitchFamily="18" charset="0"/>
                <a:cs typeface="Times New Roman" panose="02020603050405020304" pitchFamily="18" charset="0"/>
                <a:sym typeface="+mn-ea"/>
              </a:rPr>
              <a:t>B</a:t>
            </a:r>
            <a:r>
              <a:rPr lang="en-US" altLang="zh-CN" b="1" dirty="0">
                <a:solidFill>
                  <a:schemeClr val="tx1"/>
                </a:solidFill>
                <a:latin typeface="Times New Roman" panose="02020603050405020304" pitchFamily="18" charset="0"/>
                <a:cs typeface="Times New Roman" panose="02020603050405020304" pitchFamily="18" charset="0"/>
                <a:sym typeface="+mn-ea"/>
              </a:rPr>
              <a:t>]</a:t>
            </a:r>
            <a:r>
              <a:rPr lang="zh-CN" altLang="en-US" b="1" dirty="0">
                <a:solidFill>
                  <a:schemeClr val="tx1"/>
                </a:solidFill>
                <a:latin typeface="Times New Roman" panose="02020603050405020304" pitchFamily="18" charset="0"/>
                <a:cs typeface="Times New Roman" panose="02020603050405020304" pitchFamily="18" charset="0"/>
                <a:sym typeface="+mn-ea"/>
              </a:rPr>
              <a:t>、</a:t>
            </a:r>
            <a:r>
              <a:rPr lang="en-US" altLang="zh-CN" b="1" i="1" dirty="0">
                <a:solidFill>
                  <a:schemeClr val="tx1"/>
                </a:solidFill>
                <a:latin typeface="Times New Roman" panose="02020603050405020304" pitchFamily="18" charset="0"/>
                <a:ea typeface="楷体_GB2312"/>
                <a:cs typeface="Times New Roman" panose="02020603050405020304" pitchFamily="18" charset="0"/>
                <a:sym typeface="+mn-ea"/>
              </a:rPr>
              <a:t> </a:t>
            </a:r>
            <a:r>
              <a:rPr lang="en-US" altLang="zh-CN" b="1" i="1" dirty="0" err="1">
                <a:solidFill>
                  <a:schemeClr val="tx1"/>
                </a:solidFill>
                <a:latin typeface="Times New Roman" panose="02020603050405020304" pitchFamily="18" charset="0"/>
                <a:ea typeface="楷体_GB2312"/>
                <a:cs typeface="Times New Roman" panose="02020603050405020304" pitchFamily="18" charset="0"/>
                <a:sym typeface="+mn-ea"/>
              </a:rPr>
              <a:t>f</a:t>
            </a:r>
            <a:r>
              <a:rPr lang="en-US" altLang="zh-CN" b="1" i="1" baseline="-30000" dirty="0" err="1">
                <a:solidFill>
                  <a:schemeClr val="tx1"/>
                </a:solidFill>
                <a:latin typeface="Times New Roman" panose="02020603050405020304" pitchFamily="18" charset="0"/>
                <a:cs typeface="Times New Roman" panose="02020603050405020304" pitchFamily="18" charset="0"/>
                <a:sym typeface="+mn-ea"/>
              </a:rPr>
              <a:t>B</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基本块B的传递函数</a:t>
            </a:r>
            <a:endPar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1" indent="0" fontAlgn="auto">
              <a:lnSpc>
                <a:spcPct val="100000"/>
              </a:lnSpc>
              <a:buClrTx/>
              <a:buNone/>
              <a:defRPr/>
            </a:pP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前向</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数据流问题：</a:t>
            </a:r>
            <a:r>
              <a:rPr lang="en-US" altLang="zh-CN" b="1" i="1" dirty="0">
                <a:solidFill>
                  <a:schemeClr val="tx1"/>
                </a:solidFill>
                <a:latin typeface="Times New Roman" panose="02020603050405020304" pitchFamily="18" charset="0"/>
                <a:cs typeface="Times New Roman" panose="02020603050405020304" pitchFamily="18" charset="0"/>
                <a:sym typeface="+mn-ea"/>
              </a:rPr>
              <a:t>OUT</a:t>
            </a:r>
            <a:r>
              <a:rPr lang="en-US" altLang="zh-CN" b="1" dirty="0">
                <a:solidFill>
                  <a:schemeClr val="tx1"/>
                </a:solidFill>
                <a:latin typeface="Times New Roman" panose="02020603050405020304" pitchFamily="18" charset="0"/>
                <a:cs typeface="Times New Roman" panose="02020603050405020304" pitchFamily="18" charset="0"/>
                <a:sym typeface="+mn-ea"/>
              </a:rPr>
              <a:t>[</a:t>
            </a:r>
            <a:r>
              <a:rPr lang="en-US" altLang="zh-CN" b="1" i="1" dirty="0">
                <a:solidFill>
                  <a:schemeClr val="tx1"/>
                </a:solidFill>
                <a:latin typeface="Times New Roman" panose="02020603050405020304" pitchFamily="18" charset="0"/>
                <a:cs typeface="Times New Roman" panose="02020603050405020304" pitchFamily="18" charset="0"/>
                <a:sym typeface="+mn-ea"/>
              </a:rPr>
              <a:t>B</a:t>
            </a:r>
            <a:r>
              <a:rPr lang="en-US" altLang="zh-CN" b="1" dirty="0">
                <a:solidFill>
                  <a:schemeClr val="tx1"/>
                </a:solidFill>
                <a:latin typeface="Times New Roman" panose="02020603050405020304" pitchFamily="18" charset="0"/>
                <a:cs typeface="Times New Roman" panose="02020603050405020304" pitchFamily="18" charset="0"/>
                <a:sym typeface="+mn-ea"/>
              </a:rPr>
              <a:t>]</a:t>
            </a:r>
            <a:r>
              <a:rPr lang="en-US" altLang="zh-CN" b="1" i="1" dirty="0">
                <a:solidFill>
                  <a:schemeClr val="tx1"/>
                </a:solidFill>
                <a:latin typeface="Times New Roman" panose="02020603050405020304" pitchFamily="18" charset="0"/>
                <a:cs typeface="Times New Roman" panose="02020603050405020304" pitchFamily="18" charset="0"/>
                <a:sym typeface="+mn-ea"/>
              </a:rPr>
              <a:t> </a:t>
            </a:r>
            <a:r>
              <a:rPr lang="en-US" altLang="zh-CN" b="1" dirty="0">
                <a:solidFill>
                  <a:schemeClr val="tx1"/>
                </a:solidFill>
                <a:latin typeface="Times New Roman" panose="02020603050405020304" pitchFamily="18" charset="0"/>
                <a:cs typeface="Times New Roman" panose="02020603050405020304" pitchFamily="18" charset="0"/>
                <a:sym typeface="+mn-ea"/>
              </a:rPr>
              <a:t>= </a:t>
            </a:r>
            <a:r>
              <a:rPr lang="en-US" altLang="zh-CN" b="1" i="1" dirty="0" err="1">
                <a:solidFill>
                  <a:schemeClr val="tx1"/>
                </a:solidFill>
                <a:latin typeface="Times New Roman" panose="02020603050405020304" pitchFamily="18" charset="0"/>
                <a:cs typeface="Times New Roman" panose="02020603050405020304" pitchFamily="18" charset="0"/>
                <a:sym typeface="+mn-ea"/>
              </a:rPr>
              <a:t>f</a:t>
            </a:r>
            <a:r>
              <a:rPr lang="en-US" altLang="zh-CN" b="1" i="1" baseline="-30000" dirty="0" err="1">
                <a:solidFill>
                  <a:schemeClr val="tx1"/>
                </a:solidFill>
                <a:latin typeface="Times New Roman" panose="02020603050405020304" pitchFamily="18" charset="0"/>
                <a:cs typeface="Times New Roman" panose="02020603050405020304" pitchFamily="18" charset="0"/>
                <a:sym typeface="+mn-ea"/>
              </a:rPr>
              <a:t>B</a:t>
            </a:r>
            <a:r>
              <a:rPr lang="en-US" altLang="zh-CN" b="1" dirty="0">
                <a:solidFill>
                  <a:schemeClr val="tx1"/>
                </a:solidFill>
                <a:latin typeface="Times New Roman" panose="02020603050405020304" pitchFamily="18" charset="0"/>
                <a:cs typeface="Times New Roman" panose="02020603050405020304" pitchFamily="18" charset="0"/>
                <a:sym typeface="+mn-ea"/>
              </a:rPr>
              <a:t>(</a:t>
            </a:r>
            <a:r>
              <a:rPr lang="en-US" altLang="zh-CN" b="1" i="1" dirty="0">
                <a:solidFill>
                  <a:schemeClr val="tx1"/>
                </a:solidFill>
                <a:latin typeface="Times New Roman" panose="02020603050405020304" pitchFamily="18" charset="0"/>
                <a:cs typeface="Times New Roman" panose="02020603050405020304" pitchFamily="18" charset="0"/>
                <a:sym typeface="+mn-ea"/>
              </a:rPr>
              <a:t>IN</a:t>
            </a:r>
            <a:r>
              <a:rPr lang="en-US" altLang="zh-CN" b="1" dirty="0">
                <a:solidFill>
                  <a:schemeClr val="tx1"/>
                </a:solidFill>
                <a:latin typeface="Times New Roman" panose="02020603050405020304" pitchFamily="18" charset="0"/>
                <a:cs typeface="Times New Roman" panose="02020603050405020304" pitchFamily="18" charset="0"/>
                <a:sym typeface="+mn-ea"/>
              </a:rPr>
              <a:t>[</a:t>
            </a:r>
            <a:r>
              <a:rPr lang="en-US" altLang="zh-CN" b="1" i="1" dirty="0">
                <a:solidFill>
                  <a:schemeClr val="tx1"/>
                </a:solidFill>
                <a:latin typeface="Times New Roman" panose="02020603050405020304" pitchFamily="18" charset="0"/>
                <a:cs typeface="Times New Roman" panose="02020603050405020304" pitchFamily="18" charset="0"/>
                <a:sym typeface="+mn-ea"/>
              </a:rPr>
              <a:t>B</a:t>
            </a:r>
            <a:r>
              <a:rPr lang="en-US" altLang="zh-CN" b="1" dirty="0">
                <a:solidFill>
                  <a:schemeClr val="tx1"/>
                </a:solidFill>
                <a:latin typeface="Times New Roman" panose="02020603050405020304" pitchFamily="18" charset="0"/>
                <a:cs typeface="Times New Roman" panose="02020603050405020304" pitchFamily="18" charset="0"/>
                <a:sym typeface="+mn-ea"/>
              </a:rPr>
              <a:t>])</a:t>
            </a:r>
            <a:r>
              <a:rPr lang="zh-CN" altLang="en-US" b="1" dirty="0">
                <a:solidFill>
                  <a:schemeClr val="tx1"/>
                </a:solidFill>
                <a:latin typeface="Times New Roman" panose="02020603050405020304" pitchFamily="18" charset="0"/>
                <a:cs typeface="Times New Roman" panose="02020603050405020304" pitchFamily="18" charset="0"/>
                <a:sym typeface="+mn-ea"/>
              </a:rPr>
              <a:t>、</a:t>
            </a:r>
            <a:r>
              <a:rPr lang="en-US" altLang="zh-CN" b="1" i="1" dirty="0" err="1">
                <a:solidFill>
                  <a:schemeClr val="tx1"/>
                </a:solidFill>
                <a:latin typeface="Times New Roman" panose="02020603050405020304" pitchFamily="18" charset="0"/>
                <a:ea typeface="楷体_GB2312"/>
                <a:cs typeface="Times New Roman" panose="02020603050405020304" pitchFamily="18" charset="0"/>
                <a:sym typeface="+mn-ea"/>
              </a:rPr>
              <a:t>f</a:t>
            </a:r>
            <a:r>
              <a:rPr lang="en-US" altLang="zh-CN" b="1" i="1" baseline="-30000" dirty="0" err="1">
                <a:solidFill>
                  <a:schemeClr val="tx1"/>
                </a:solidFill>
                <a:latin typeface="Times New Roman" panose="02020603050405020304" pitchFamily="18" charset="0"/>
                <a:cs typeface="Times New Roman" panose="02020603050405020304" pitchFamily="18" charset="0"/>
                <a:sym typeface="+mn-ea"/>
              </a:rPr>
              <a:t>B</a:t>
            </a:r>
            <a:r>
              <a:rPr lang="en-US" altLang="zh-CN" b="1" i="1" baseline="-30000" dirty="0">
                <a:solidFill>
                  <a:schemeClr val="tx1"/>
                </a:solidFill>
                <a:latin typeface="Times New Roman" panose="02020603050405020304" pitchFamily="18" charset="0"/>
                <a:cs typeface="Times New Roman" panose="02020603050405020304" pitchFamily="18" charset="0"/>
                <a:sym typeface="+mn-ea"/>
              </a:rPr>
              <a:t> </a:t>
            </a:r>
            <a:r>
              <a:rPr lang="en-US" altLang="zh-CN" b="1" dirty="0">
                <a:solidFill>
                  <a:schemeClr val="tx1"/>
                </a:solidFill>
                <a:latin typeface="Times New Roman" panose="02020603050405020304" pitchFamily="18" charset="0"/>
                <a:ea typeface="楷体_GB2312"/>
                <a:cs typeface="Times New Roman" panose="02020603050405020304" pitchFamily="18" charset="0"/>
                <a:sym typeface="+mn-ea"/>
              </a:rPr>
              <a:t>= </a:t>
            </a:r>
            <a:r>
              <a:rPr lang="en-US" altLang="zh-CN" b="1" i="1" dirty="0" err="1">
                <a:solidFill>
                  <a:schemeClr val="tx1"/>
                </a:solidFill>
                <a:latin typeface="Times New Roman" panose="02020603050405020304" pitchFamily="18" charset="0"/>
                <a:ea typeface="楷体_GB2312"/>
                <a:cs typeface="Times New Roman" panose="02020603050405020304" pitchFamily="18" charset="0"/>
                <a:sym typeface="+mn-ea"/>
              </a:rPr>
              <a:t>f</a:t>
            </a:r>
            <a:r>
              <a:rPr lang="en-US" altLang="zh-CN" b="1" i="1" baseline="-30000" dirty="0" err="1">
                <a:solidFill>
                  <a:schemeClr val="tx1"/>
                </a:solidFill>
                <a:latin typeface="Times New Roman" panose="02020603050405020304" pitchFamily="18" charset="0"/>
                <a:cs typeface="Times New Roman" panose="02020603050405020304" pitchFamily="18" charset="0"/>
                <a:sym typeface="+mn-ea"/>
              </a:rPr>
              <a:t>sn</a:t>
            </a:r>
            <a:r>
              <a:rPr lang="en-US" altLang="zh-CN" b="1" i="1" dirty="0">
                <a:solidFill>
                  <a:schemeClr val="tx1"/>
                </a:solidFill>
                <a:latin typeface="Times New Roman" panose="02020603050405020304" pitchFamily="18" charset="0"/>
                <a:cs typeface="Times New Roman" panose="02020603050405020304" pitchFamily="18" charset="0"/>
                <a:sym typeface="+mn-ea"/>
              </a:rPr>
              <a:t>·</a:t>
            </a:r>
            <a:r>
              <a:rPr lang="en-US" altLang="zh-CN" b="1" i="1" dirty="0">
                <a:solidFill>
                  <a:schemeClr val="tx1"/>
                </a:solidFill>
                <a:latin typeface="Times New Roman" panose="02020603050405020304" pitchFamily="18" charset="0"/>
                <a:ea typeface="楷体_GB2312"/>
                <a:cs typeface="Times New Roman" panose="02020603050405020304" pitchFamily="18" charset="0"/>
                <a:sym typeface="+mn-ea"/>
              </a:rPr>
              <a:t>…</a:t>
            </a:r>
            <a:r>
              <a:rPr lang="en-US" altLang="zh-CN" b="1" i="1" dirty="0">
                <a:solidFill>
                  <a:schemeClr val="tx1"/>
                </a:solidFill>
                <a:latin typeface="Times New Roman" panose="02020603050405020304" pitchFamily="18" charset="0"/>
                <a:cs typeface="Times New Roman" panose="02020603050405020304" pitchFamily="18" charset="0"/>
                <a:sym typeface="+mn-ea"/>
              </a:rPr>
              <a:t>·</a:t>
            </a:r>
            <a:r>
              <a:rPr lang="en-US" altLang="zh-CN" b="1" i="1" dirty="0">
                <a:solidFill>
                  <a:schemeClr val="tx1"/>
                </a:solidFill>
                <a:latin typeface="Times New Roman" panose="02020603050405020304" pitchFamily="18" charset="0"/>
                <a:ea typeface="楷体_GB2312"/>
                <a:cs typeface="Times New Roman" panose="02020603050405020304" pitchFamily="18" charset="0"/>
                <a:sym typeface="+mn-ea"/>
              </a:rPr>
              <a:t>f</a:t>
            </a:r>
            <a:r>
              <a:rPr lang="en-US" altLang="zh-CN" b="1" i="1" baseline="-30000" dirty="0">
                <a:solidFill>
                  <a:schemeClr val="tx1"/>
                </a:solidFill>
                <a:latin typeface="Times New Roman" panose="02020603050405020304" pitchFamily="18" charset="0"/>
                <a:cs typeface="Times New Roman" panose="02020603050405020304" pitchFamily="18" charset="0"/>
                <a:sym typeface="+mn-ea"/>
              </a:rPr>
              <a:t>s2 </a:t>
            </a:r>
            <a:r>
              <a:rPr lang="en-US" altLang="zh-CN" b="1" i="1" dirty="0">
                <a:solidFill>
                  <a:schemeClr val="tx1"/>
                </a:solidFill>
                <a:latin typeface="Times New Roman" panose="02020603050405020304" pitchFamily="18" charset="0"/>
                <a:cs typeface="Times New Roman" panose="02020603050405020304" pitchFamily="18" charset="0"/>
                <a:sym typeface="+mn-ea"/>
              </a:rPr>
              <a:t>·</a:t>
            </a:r>
            <a:r>
              <a:rPr lang="en-US" altLang="zh-CN" b="1" i="1" dirty="0">
                <a:solidFill>
                  <a:schemeClr val="tx1"/>
                </a:solidFill>
                <a:latin typeface="Times New Roman" panose="02020603050405020304" pitchFamily="18" charset="0"/>
                <a:ea typeface="楷体_GB2312"/>
                <a:cs typeface="Times New Roman" panose="02020603050405020304" pitchFamily="18" charset="0"/>
                <a:sym typeface="+mn-ea"/>
              </a:rPr>
              <a:t>f</a:t>
            </a:r>
            <a:r>
              <a:rPr lang="en-US" altLang="zh-CN" b="1" i="1" baseline="-30000" dirty="0">
                <a:solidFill>
                  <a:schemeClr val="tx1"/>
                </a:solidFill>
                <a:latin typeface="Times New Roman" panose="02020603050405020304" pitchFamily="18" charset="0"/>
                <a:cs typeface="Times New Roman" panose="02020603050405020304" pitchFamily="18" charset="0"/>
                <a:sym typeface="+mn-ea"/>
              </a:rPr>
              <a:t>s1</a:t>
            </a:r>
            <a:endParaRPr lang="en-US" altLang="zh-CN" b="1" i="1" baseline="-30000" dirty="0">
              <a:solidFill>
                <a:schemeClr val="tx1"/>
              </a:solidFill>
              <a:latin typeface="Times New Roman" panose="02020603050405020304" pitchFamily="18" charset="0"/>
              <a:cs typeface="Times New Roman" panose="02020603050405020304" pitchFamily="18" charset="0"/>
            </a:endParaRPr>
          </a:p>
          <a:p>
            <a:pPr marL="0" lvl="1" indent="0" fontAlgn="auto">
              <a:lnSpc>
                <a:spcPct val="100000"/>
              </a:lnSpc>
              <a:buClrTx/>
              <a:buNone/>
              <a:defRPr/>
            </a:pP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逆向</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数据流问题：</a:t>
            </a:r>
            <a:r>
              <a:rPr lang="en-US" altLang="zh-CN" b="1" i="1" dirty="0">
                <a:solidFill>
                  <a:schemeClr val="tx1"/>
                </a:solidFill>
                <a:latin typeface="Times New Roman" panose="02020603050405020304" pitchFamily="18" charset="0"/>
                <a:cs typeface="Times New Roman" panose="02020603050405020304" pitchFamily="18" charset="0"/>
                <a:sym typeface="+mn-ea"/>
              </a:rPr>
              <a:t>IN</a:t>
            </a:r>
            <a:r>
              <a:rPr lang="en-US" altLang="zh-CN" b="1" dirty="0">
                <a:solidFill>
                  <a:schemeClr val="tx1"/>
                </a:solidFill>
                <a:latin typeface="Times New Roman" panose="02020603050405020304" pitchFamily="18" charset="0"/>
                <a:cs typeface="Times New Roman" panose="02020603050405020304" pitchFamily="18" charset="0"/>
                <a:sym typeface="+mn-ea"/>
              </a:rPr>
              <a:t>[</a:t>
            </a:r>
            <a:r>
              <a:rPr lang="en-US" altLang="zh-CN" b="1" i="1" dirty="0">
                <a:solidFill>
                  <a:schemeClr val="tx1"/>
                </a:solidFill>
                <a:latin typeface="Times New Roman" panose="02020603050405020304" pitchFamily="18" charset="0"/>
                <a:cs typeface="Times New Roman" panose="02020603050405020304" pitchFamily="18" charset="0"/>
                <a:sym typeface="+mn-ea"/>
              </a:rPr>
              <a:t>B</a:t>
            </a:r>
            <a:r>
              <a:rPr lang="en-US" altLang="zh-CN" b="1" dirty="0">
                <a:solidFill>
                  <a:schemeClr val="tx1"/>
                </a:solidFill>
                <a:latin typeface="Times New Roman" panose="02020603050405020304" pitchFamily="18" charset="0"/>
                <a:cs typeface="Times New Roman" panose="02020603050405020304" pitchFamily="18" charset="0"/>
                <a:sym typeface="+mn-ea"/>
              </a:rPr>
              <a:t>]</a:t>
            </a:r>
            <a:r>
              <a:rPr lang="en-US" altLang="zh-CN" b="1" i="1" dirty="0">
                <a:solidFill>
                  <a:schemeClr val="tx1"/>
                </a:solidFill>
                <a:latin typeface="Times New Roman" panose="02020603050405020304" pitchFamily="18" charset="0"/>
                <a:cs typeface="Times New Roman" panose="02020603050405020304" pitchFamily="18" charset="0"/>
                <a:sym typeface="+mn-ea"/>
              </a:rPr>
              <a:t> </a:t>
            </a:r>
            <a:r>
              <a:rPr lang="en-US" altLang="zh-CN" b="1" dirty="0">
                <a:solidFill>
                  <a:schemeClr val="tx1"/>
                </a:solidFill>
                <a:latin typeface="Times New Roman" panose="02020603050405020304" pitchFamily="18" charset="0"/>
                <a:cs typeface="Times New Roman" panose="02020603050405020304" pitchFamily="18" charset="0"/>
                <a:sym typeface="+mn-ea"/>
              </a:rPr>
              <a:t>= </a:t>
            </a:r>
            <a:r>
              <a:rPr lang="en-US" altLang="zh-CN" b="1" i="1" dirty="0" err="1">
                <a:solidFill>
                  <a:schemeClr val="tx1"/>
                </a:solidFill>
                <a:latin typeface="Times New Roman" panose="02020603050405020304" pitchFamily="18" charset="0"/>
                <a:cs typeface="Times New Roman" panose="02020603050405020304" pitchFamily="18" charset="0"/>
                <a:sym typeface="+mn-ea"/>
              </a:rPr>
              <a:t>f</a:t>
            </a:r>
            <a:r>
              <a:rPr lang="en-US" altLang="zh-CN" b="1" i="1" baseline="-30000" dirty="0" err="1">
                <a:solidFill>
                  <a:schemeClr val="tx1"/>
                </a:solidFill>
                <a:latin typeface="Times New Roman" panose="02020603050405020304" pitchFamily="18" charset="0"/>
                <a:cs typeface="Times New Roman" panose="02020603050405020304" pitchFamily="18" charset="0"/>
                <a:sym typeface="+mn-ea"/>
              </a:rPr>
              <a:t>B</a:t>
            </a:r>
            <a:r>
              <a:rPr lang="en-US" altLang="zh-CN" b="1" dirty="0">
                <a:solidFill>
                  <a:schemeClr val="tx1"/>
                </a:solidFill>
                <a:latin typeface="Times New Roman" panose="02020603050405020304" pitchFamily="18" charset="0"/>
                <a:cs typeface="Times New Roman" panose="02020603050405020304" pitchFamily="18" charset="0"/>
                <a:sym typeface="+mn-ea"/>
              </a:rPr>
              <a:t>(</a:t>
            </a:r>
            <a:r>
              <a:rPr lang="en-US" altLang="zh-CN" b="1" i="1" dirty="0">
                <a:solidFill>
                  <a:schemeClr val="tx1"/>
                </a:solidFill>
                <a:latin typeface="Times New Roman" panose="02020603050405020304" pitchFamily="18" charset="0"/>
                <a:cs typeface="Times New Roman" panose="02020603050405020304" pitchFamily="18" charset="0"/>
                <a:sym typeface="+mn-ea"/>
              </a:rPr>
              <a:t>OUT</a:t>
            </a:r>
            <a:r>
              <a:rPr lang="en-US" altLang="zh-CN" b="1" dirty="0">
                <a:solidFill>
                  <a:schemeClr val="tx1"/>
                </a:solidFill>
                <a:latin typeface="Times New Roman" panose="02020603050405020304" pitchFamily="18" charset="0"/>
                <a:cs typeface="Times New Roman" panose="02020603050405020304" pitchFamily="18" charset="0"/>
                <a:sym typeface="+mn-ea"/>
              </a:rPr>
              <a:t>[</a:t>
            </a:r>
            <a:r>
              <a:rPr lang="en-US" altLang="zh-CN" b="1" i="1" dirty="0">
                <a:solidFill>
                  <a:schemeClr val="tx1"/>
                </a:solidFill>
                <a:latin typeface="Times New Roman" panose="02020603050405020304" pitchFamily="18" charset="0"/>
                <a:cs typeface="Times New Roman" panose="02020603050405020304" pitchFamily="18" charset="0"/>
                <a:sym typeface="+mn-ea"/>
              </a:rPr>
              <a:t>B</a:t>
            </a:r>
            <a:r>
              <a:rPr lang="en-US" altLang="zh-CN" b="1" dirty="0">
                <a:solidFill>
                  <a:schemeClr val="tx1"/>
                </a:solidFill>
                <a:latin typeface="Times New Roman" panose="02020603050405020304" pitchFamily="18" charset="0"/>
                <a:cs typeface="Times New Roman" panose="02020603050405020304" pitchFamily="18" charset="0"/>
                <a:sym typeface="+mn-ea"/>
              </a:rPr>
              <a:t>])</a:t>
            </a:r>
            <a:r>
              <a:rPr lang="zh-CN" altLang="en-US" b="1" dirty="0">
                <a:solidFill>
                  <a:schemeClr val="tx1"/>
                </a:solidFill>
                <a:latin typeface="Times New Roman" panose="02020603050405020304" pitchFamily="18" charset="0"/>
                <a:cs typeface="Times New Roman" panose="02020603050405020304" pitchFamily="18" charset="0"/>
                <a:sym typeface="+mn-ea"/>
              </a:rPr>
              <a:t>、</a:t>
            </a:r>
            <a:r>
              <a:rPr lang="en-US" altLang="zh-CN" b="1" i="1" dirty="0" err="1">
                <a:solidFill>
                  <a:schemeClr val="tx1"/>
                </a:solidFill>
                <a:latin typeface="Times New Roman" panose="02020603050405020304" pitchFamily="18" charset="0"/>
                <a:ea typeface="楷体_GB2312"/>
                <a:cs typeface="Times New Roman" panose="02020603050405020304" pitchFamily="18" charset="0"/>
                <a:sym typeface="+mn-ea"/>
              </a:rPr>
              <a:t>f</a:t>
            </a:r>
            <a:r>
              <a:rPr lang="en-US" altLang="zh-CN" b="1" i="1" baseline="-30000" dirty="0" err="1">
                <a:solidFill>
                  <a:schemeClr val="tx1"/>
                </a:solidFill>
                <a:latin typeface="Times New Roman" panose="02020603050405020304" pitchFamily="18" charset="0"/>
                <a:cs typeface="Times New Roman" panose="02020603050405020304" pitchFamily="18" charset="0"/>
                <a:sym typeface="+mn-ea"/>
              </a:rPr>
              <a:t>B</a:t>
            </a:r>
            <a:r>
              <a:rPr lang="en-US" altLang="zh-CN" b="1" i="1" baseline="-30000" dirty="0">
                <a:solidFill>
                  <a:schemeClr val="tx1"/>
                </a:solidFill>
                <a:latin typeface="Times New Roman" panose="02020603050405020304" pitchFamily="18" charset="0"/>
                <a:cs typeface="Times New Roman" panose="02020603050405020304" pitchFamily="18" charset="0"/>
                <a:sym typeface="+mn-ea"/>
              </a:rPr>
              <a:t> </a:t>
            </a:r>
            <a:r>
              <a:rPr lang="en-US" altLang="zh-CN" b="1" dirty="0">
                <a:solidFill>
                  <a:schemeClr val="tx1"/>
                </a:solidFill>
                <a:latin typeface="Times New Roman" panose="02020603050405020304" pitchFamily="18" charset="0"/>
                <a:ea typeface="楷体_GB2312"/>
                <a:cs typeface="Times New Roman" panose="02020603050405020304" pitchFamily="18" charset="0"/>
                <a:sym typeface="+mn-ea"/>
              </a:rPr>
              <a:t>= </a:t>
            </a:r>
            <a:r>
              <a:rPr lang="en-US" altLang="zh-CN" b="1" i="1" dirty="0">
                <a:solidFill>
                  <a:schemeClr val="tx1"/>
                </a:solidFill>
                <a:latin typeface="Times New Roman" panose="02020603050405020304" pitchFamily="18" charset="0"/>
                <a:ea typeface="楷体_GB2312"/>
                <a:cs typeface="Times New Roman" panose="02020603050405020304" pitchFamily="18" charset="0"/>
                <a:sym typeface="+mn-ea"/>
              </a:rPr>
              <a:t>f</a:t>
            </a:r>
            <a:r>
              <a:rPr lang="en-US" altLang="zh-CN" b="1" i="1" baseline="-30000" dirty="0">
                <a:solidFill>
                  <a:schemeClr val="tx1"/>
                </a:solidFill>
                <a:latin typeface="Times New Roman" panose="02020603050405020304" pitchFamily="18" charset="0"/>
                <a:cs typeface="Times New Roman" panose="02020603050405020304" pitchFamily="18" charset="0"/>
                <a:sym typeface="+mn-ea"/>
              </a:rPr>
              <a:t>s1</a:t>
            </a:r>
            <a:r>
              <a:rPr lang="en-US" altLang="zh-CN" b="1" i="1" dirty="0">
                <a:solidFill>
                  <a:schemeClr val="tx1"/>
                </a:solidFill>
                <a:latin typeface="Times New Roman" panose="02020603050405020304" pitchFamily="18" charset="0"/>
                <a:cs typeface="Times New Roman" panose="02020603050405020304" pitchFamily="18" charset="0"/>
                <a:sym typeface="+mn-ea"/>
              </a:rPr>
              <a:t>·</a:t>
            </a:r>
            <a:r>
              <a:rPr lang="en-US" altLang="zh-CN" b="1" i="1" dirty="0">
                <a:solidFill>
                  <a:schemeClr val="tx1"/>
                </a:solidFill>
                <a:latin typeface="Times New Roman" panose="02020603050405020304" pitchFamily="18" charset="0"/>
                <a:ea typeface="楷体_GB2312"/>
                <a:cs typeface="Times New Roman" panose="02020603050405020304" pitchFamily="18" charset="0"/>
                <a:sym typeface="+mn-ea"/>
              </a:rPr>
              <a:t> f</a:t>
            </a:r>
            <a:r>
              <a:rPr lang="en-US" altLang="zh-CN" b="1" i="1" baseline="-30000" dirty="0">
                <a:solidFill>
                  <a:schemeClr val="tx1"/>
                </a:solidFill>
                <a:latin typeface="Times New Roman" panose="02020603050405020304" pitchFamily="18" charset="0"/>
                <a:cs typeface="Times New Roman" panose="02020603050405020304" pitchFamily="18" charset="0"/>
                <a:sym typeface="+mn-ea"/>
              </a:rPr>
              <a:t>s2 </a:t>
            </a:r>
            <a:r>
              <a:rPr lang="en-US" altLang="zh-CN" b="1" i="1" dirty="0">
                <a:solidFill>
                  <a:schemeClr val="tx1"/>
                </a:solidFill>
                <a:latin typeface="Times New Roman" panose="02020603050405020304" pitchFamily="18" charset="0"/>
                <a:cs typeface="Times New Roman" panose="02020603050405020304" pitchFamily="18" charset="0"/>
                <a:sym typeface="+mn-ea"/>
              </a:rPr>
              <a:t>· </a:t>
            </a:r>
            <a:r>
              <a:rPr lang="en-US" altLang="zh-CN" b="1" i="1" dirty="0">
                <a:solidFill>
                  <a:schemeClr val="tx1"/>
                </a:solidFill>
                <a:latin typeface="Times New Roman" panose="02020603050405020304" pitchFamily="18" charset="0"/>
                <a:ea typeface="楷体_GB2312"/>
                <a:cs typeface="Times New Roman" panose="02020603050405020304" pitchFamily="18" charset="0"/>
                <a:sym typeface="+mn-ea"/>
              </a:rPr>
              <a:t>…</a:t>
            </a:r>
            <a:r>
              <a:rPr lang="en-US" altLang="zh-CN" b="1" i="1" dirty="0">
                <a:solidFill>
                  <a:schemeClr val="tx1"/>
                </a:solidFill>
                <a:latin typeface="Times New Roman" panose="02020603050405020304" pitchFamily="18" charset="0"/>
                <a:cs typeface="Times New Roman" panose="02020603050405020304" pitchFamily="18" charset="0"/>
                <a:sym typeface="+mn-ea"/>
              </a:rPr>
              <a:t>·</a:t>
            </a:r>
            <a:r>
              <a:rPr lang="en-US" altLang="zh-CN" b="1" i="1" dirty="0" err="1">
                <a:solidFill>
                  <a:schemeClr val="tx1"/>
                </a:solidFill>
                <a:latin typeface="Times New Roman" panose="02020603050405020304" pitchFamily="18" charset="0"/>
                <a:ea typeface="楷体_GB2312"/>
                <a:cs typeface="Times New Roman" panose="02020603050405020304" pitchFamily="18" charset="0"/>
                <a:sym typeface="+mn-ea"/>
              </a:rPr>
              <a:t>f</a:t>
            </a:r>
            <a:r>
              <a:rPr lang="en-US" altLang="zh-CN" b="1" i="1" baseline="-30000" dirty="0" err="1">
                <a:solidFill>
                  <a:schemeClr val="tx1"/>
                </a:solidFill>
                <a:latin typeface="Times New Roman" panose="02020603050405020304" pitchFamily="18" charset="0"/>
                <a:cs typeface="Times New Roman" panose="02020603050405020304" pitchFamily="18" charset="0"/>
                <a:sym typeface="+mn-ea"/>
              </a:rPr>
              <a:t>sn</a:t>
            </a:r>
            <a:endPar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indent="0" fontAlgn="auto">
              <a:lnSpc>
                <a:spcPct val="100000"/>
              </a:lnSpc>
              <a:buClrTx/>
              <a:buNone/>
            </a:pP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数据流分析的主要应用</a:t>
            </a:r>
            <a:endPar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indent="0" fontAlgn="auto">
              <a:lnSpc>
                <a:spcPct val="100000"/>
              </a:lnSpc>
              <a:buClrTx/>
              <a:buNone/>
            </a:pP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到达-定值分析</a:t>
            </a:r>
            <a:endPar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indent="0" fontAlgn="auto">
              <a:lnSpc>
                <a:spcPct val="100000"/>
              </a:lnSpc>
              <a:buClrTx/>
              <a:buNone/>
            </a:pP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活跃变量分析</a:t>
            </a:r>
            <a:endPar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indent="0" fontAlgn="auto">
              <a:lnSpc>
                <a:spcPct val="100000"/>
              </a:lnSpc>
              <a:buClrTx/>
              <a:buNone/>
            </a:pP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可用表达式分析</a:t>
            </a:r>
            <a:endPar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indent="0" fontAlgn="auto">
              <a:lnSpc>
                <a:spcPct val="100000"/>
              </a:lnSpc>
              <a:buClrTx/>
              <a:buNone/>
            </a:pP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支配结点分析</a:t>
            </a:r>
            <a:endPar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endParaRPr>
          </a:p>
        </p:txBody>
      </p:sp>
      <p:pic>
        <p:nvPicPr>
          <p:cNvPr id="15" name="图片 14"/>
          <p:cNvPicPr>
            <a:picLocks noChangeAspect="1"/>
          </p:cNvPicPr>
          <p:nvPr>
            <p:custDataLst>
              <p:tags r:id="rId9"/>
            </p:custDataLst>
          </p:nvPr>
        </p:nvPicPr>
        <p:blipFill>
          <a:blip r:embed="rId10"/>
          <a:stretch>
            <a:fillRect/>
          </a:stretch>
        </p:blipFill>
        <p:spPr>
          <a:xfrm>
            <a:off x="8822055" y="4558665"/>
            <a:ext cx="2882900" cy="2169160"/>
          </a:xfrm>
          <a:prstGeom prst="rect">
            <a:avLst/>
          </a:prstGeom>
        </p:spPr>
      </p:pic>
      <p:pic>
        <p:nvPicPr>
          <p:cNvPr id="16" name="图片 15"/>
          <p:cNvPicPr>
            <a:picLocks noChangeAspect="1"/>
          </p:cNvPicPr>
          <p:nvPr>
            <p:custDataLst>
              <p:tags r:id="rId11"/>
            </p:custDataLst>
          </p:nvPr>
        </p:nvPicPr>
        <p:blipFill>
          <a:blip r:embed="rId12"/>
          <a:stretch>
            <a:fillRect/>
          </a:stretch>
        </p:blipFill>
        <p:spPr>
          <a:xfrm>
            <a:off x="2803525" y="5146040"/>
            <a:ext cx="3884930" cy="1505585"/>
          </a:xfrm>
          <a:prstGeom prst="rect">
            <a:avLst/>
          </a:prstGeom>
        </p:spPr>
      </p:pic>
      <p:sp>
        <p:nvSpPr>
          <p:cNvPr id="6" name="文本框 5"/>
          <p:cNvSpPr txBox="1"/>
          <p:nvPr/>
        </p:nvSpPr>
        <p:spPr>
          <a:xfrm>
            <a:off x="6866890" y="5597525"/>
            <a:ext cx="2014855" cy="860425"/>
          </a:xfrm>
          <a:prstGeom prst="rect">
            <a:avLst/>
          </a:prstGeom>
          <a:noFill/>
        </p:spPr>
        <p:txBody>
          <a:bodyPr wrap="square" rtlCol="0" anchor="t">
            <a:spAutoFit/>
          </a:bodyPr>
          <a:p>
            <a:r>
              <a:rPr lang="zh-CN" altLang="en-US" sz="1000">
                <a:sym typeface="+mn-ea"/>
              </a:rPr>
              <a:t>数据流分析的主要应用不包括(</a:t>
            </a:r>
            <a:r>
              <a:rPr lang="zh-CN" altLang="en-US" sz="1000">
                <a:solidFill>
                  <a:srgbClr val="FF0000"/>
                </a:solidFill>
                <a:sym typeface="+mn-ea"/>
              </a:rPr>
              <a:t>D</a:t>
            </a:r>
            <a:r>
              <a:rPr lang="zh-CN" altLang="en-US" sz="1000">
                <a:sym typeface="+mn-ea"/>
              </a:rPr>
              <a:t>)。</a:t>
            </a:r>
            <a:endParaRPr lang="zh-CN" altLang="en-US" sz="1000"/>
          </a:p>
          <a:p>
            <a:r>
              <a:rPr lang="zh-CN" altLang="en-US" sz="1000">
                <a:sym typeface="+mn-ea"/>
              </a:rPr>
              <a:t>A.到达-定值分析</a:t>
            </a:r>
            <a:endParaRPr lang="zh-CN" altLang="en-US" sz="1000"/>
          </a:p>
          <a:p>
            <a:r>
              <a:rPr lang="zh-CN" altLang="en-US" sz="1000">
                <a:sym typeface="+mn-ea"/>
              </a:rPr>
              <a:t>B.活跃变量分析</a:t>
            </a:r>
            <a:endParaRPr lang="zh-CN" altLang="en-US" sz="1000"/>
          </a:p>
          <a:p>
            <a:r>
              <a:rPr lang="zh-CN" altLang="en-US" sz="1000">
                <a:sym typeface="+mn-ea"/>
              </a:rPr>
              <a:t>C.可用表达式分析</a:t>
            </a:r>
            <a:endParaRPr lang="zh-CN" altLang="en-US" sz="1000"/>
          </a:p>
          <a:p>
            <a:r>
              <a:rPr lang="zh-CN" altLang="en-US" sz="1000">
                <a:sym typeface="+mn-ea"/>
              </a:rPr>
              <a:t>D.自然循环分析</a:t>
            </a:r>
            <a:endParaRPr lang="zh-CN" altLang="en-US" sz="1000">
              <a:sym typeface="+mn-ea"/>
            </a:endParaRPr>
          </a:p>
        </p:txBody>
      </p:sp>
      <p:sp>
        <p:nvSpPr>
          <p:cNvPr id="8" name="文本框 7"/>
          <p:cNvSpPr txBox="1"/>
          <p:nvPr/>
        </p:nvSpPr>
        <p:spPr>
          <a:xfrm>
            <a:off x="7081520" y="3544570"/>
            <a:ext cx="1576070" cy="2052955"/>
          </a:xfrm>
          <a:prstGeom prst="rect">
            <a:avLst/>
          </a:prstGeom>
          <a:noFill/>
        </p:spPr>
        <p:txBody>
          <a:bodyPr wrap="square" rtlCol="0" anchor="t">
            <a:noAutofit/>
          </a:bodyPr>
          <a:p>
            <a:r>
              <a:rPr lang="zh-CN" altLang="en-US" sz="1000">
                <a:sym typeface="+mn-ea"/>
              </a:rPr>
              <a:t>以下说法不正确的是(</a:t>
            </a:r>
            <a:r>
              <a:rPr lang="zh-CN" altLang="en-US" sz="1000">
                <a:solidFill>
                  <a:srgbClr val="FF0000"/>
                </a:solidFill>
                <a:sym typeface="+mn-ea"/>
              </a:rPr>
              <a:t>D</a:t>
            </a:r>
            <a:r>
              <a:rPr lang="zh-CN" altLang="en-US" sz="1000">
                <a:sym typeface="+mn-ea"/>
              </a:rPr>
              <a:t>)。</a:t>
            </a:r>
            <a:endParaRPr lang="zh-CN" altLang="en-US" sz="1000"/>
          </a:p>
          <a:p>
            <a:r>
              <a:rPr lang="zh-CN" altLang="en-US" sz="1000">
                <a:sym typeface="+mn-ea"/>
              </a:rPr>
              <a:t>A.大部分全局优化是基于数据流分析技术实现的</a:t>
            </a:r>
            <a:endParaRPr lang="zh-CN" altLang="en-US" sz="1000"/>
          </a:p>
          <a:p>
            <a:r>
              <a:rPr lang="zh-CN" altLang="en-US" sz="1000">
                <a:sym typeface="+mn-ea"/>
              </a:rPr>
              <a:t>B.数据流分析是一组用来获取程序执行路径上的数据流信息的技术</a:t>
            </a:r>
            <a:endParaRPr lang="zh-CN" altLang="en-US" sz="1000"/>
          </a:p>
          <a:p>
            <a:r>
              <a:rPr lang="zh-CN" altLang="en-US" sz="1000">
                <a:sym typeface="+mn-ea"/>
              </a:rPr>
              <a:t>C.在每一种数据流分析应用中，都会把每个程序点和一个数据流值关联起来</a:t>
            </a:r>
            <a:endParaRPr lang="zh-CN" altLang="en-US" sz="1000"/>
          </a:p>
          <a:p>
            <a:r>
              <a:rPr lang="zh-CN" altLang="en-US" sz="1000">
                <a:sym typeface="+mn-ea"/>
              </a:rPr>
              <a:t>D.一个语句之前和之后的数据流值不受该语句的语义的约束</a:t>
            </a:r>
            <a:endParaRPr lang="zh-CN" altLang="en-US" sz="1000">
              <a:sym typeface="+mn-ea"/>
            </a:endParaRPr>
          </a:p>
        </p:txBody>
      </p:sp>
    </p:spTree>
    <p:custDataLst>
      <p:tags r:id="rId13"/>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2" name="矩形 31"/>
          <p:cNvSpPr/>
          <p:nvPr>
            <p:custDataLst>
              <p:tags r:id="rId1"/>
            </p:custDataLst>
          </p:nvPr>
        </p:nvSpPr>
        <p:spPr>
          <a:xfrm>
            <a:off x="687363" y="225699"/>
            <a:ext cx="2240280" cy="398780"/>
          </a:xfrm>
          <a:prstGeom prst="rect">
            <a:avLst/>
          </a:prstGeom>
        </p:spPr>
        <p:txBody>
          <a:bodyPr wrap="none">
            <a:spAutoFit/>
          </a:bodyPr>
          <a:p>
            <a:pPr lvl="0">
              <a:spcBef>
                <a:spcPct val="30000"/>
              </a:spcBef>
            </a:pPr>
            <a:r>
              <a:rPr lang="en-US" sz="2000" b="1" dirty="0">
                <a:latin typeface="华文楷体" panose="02010600040101010101" pitchFamily="2" charset="-122"/>
                <a:ea typeface="华文楷体" panose="02010600040101010101" pitchFamily="2" charset="-122"/>
              </a:rPr>
              <a:t>8.4.1.</a:t>
            </a:r>
            <a:r>
              <a:rPr lang="zh-CN" altLang="en-US" sz="2000" b="1" dirty="0">
                <a:latin typeface="华文楷体" panose="02010600040101010101" pitchFamily="2" charset="-122"/>
                <a:ea typeface="华文楷体" panose="02010600040101010101" pitchFamily="2" charset="-122"/>
              </a:rPr>
              <a:t>到达定值</a:t>
            </a:r>
            <a:r>
              <a:rPr lang="zh-CN" altLang="en-US" sz="2000" b="1" dirty="0">
                <a:latin typeface="华文楷体" panose="02010600040101010101" pitchFamily="2" charset="-122"/>
                <a:ea typeface="华文楷体" panose="02010600040101010101" pitchFamily="2" charset="-122"/>
              </a:rPr>
              <a:t>分析</a:t>
            </a:r>
            <a:endParaRPr lang="zh-CN" altLang="en-US" sz="2000" b="1" dirty="0">
              <a:latin typeface="华文楷体" panose="02010600040101010101" pitchFamily="2" charset="-122"/>
              <a:ea typeface="华文楷体" panose="02010600040101010101" pitchFamily="2" charset="-122"/>
            </a:endParaRPr>
          </a:p>
        </p:txBody>
      </p:sp>
      <p:sp>
        <p:nvSpPr>
          <p:cNvPr id="2" name="文本框 1"/>
          <p:cNvSpPr txBox="1"/>
          <p:nvPr/>
        </p:nvSpPr>
        <p:spPr>
          <a:xfrm>
            <a:off x="509270" y="560705"/>
            <a:ext cx="7898130" cy="5455285"/>
          </a:xfrm>
          <a:prstGeom prst="rect">
            <a:avLst/>
          </a:prstGeom>
          <a:noFill/>
        </p:spPr>
        <p:txBody>
          <a:bodyPr wrap="square" rtlCol="0" anchor="t">
            <a:noAutofit/>
          </a:bodyPr>
          <a:p>
            <a:pPr marL="0" indent="457200" fontAlgn="auto">
              <a:lnSpc>
                <a:spcPct val="100000"/>
              </a:lnSpc>
              <a:buClrTx/>
              <a:buNone/>
            </a:pP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定值：变量</a:t>
            </a:r>
            <a:r>
              <a:rPr lang="en-US" altLang="zh-CN" b="1" i="1" dirty="0">
                <a:latin typeface="华文楷体" panose="02010600040101010101" pitchFamily="2" charset="-122"/>
                <a:ea typeface="华文楷体" panose="02010600040101010101" pitchFamily="2" charset="-122"/>
                <a:cs typeface="华文楷体" panose="02010600040101010101" pitchFamily="2" charset="-122"/>
                <a:sym typeface="+mn-ea"/>
              </a:rPr>
              <a:t>x</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的</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定值</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是</a:t>
            </a:r>
            <a:r>
              <a:rPr lang="en-US" altLang="zh-CN" b="1" dirty="0">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可能</a:t>
            </a:r>
            <a:r>
              <a:rPr lang="en-US" altLang="zh-CN" b="1" dirty="0">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将一个值赋给</a:t>
            </a:r>
            <a:r>
              <a:rPr lang="en-US" altLang="zh-CN" b="1" i="1" dirty="0">
                <a:latin typeface="华文楷体" panose="02010600040101010101" pitchFamily="2" charset="-122"/>
                <a:ea typeface="华文楷体" panose="02010600040101010101" pitchFamily="2" charset="-122"/>
                <a:cs typeface="华文楷体" panose="02010600040101010101" pitchFamily="2" charset="-122"/>
                <a:sym typeface="+mn-ea"/>
              </a:rPr>
              <a:t>x</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的</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语句</a:t>
            </a:r>
            <a:r>
              <a:rPr lang="en-US" altLang="zh-CN"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d</a:t>
            </a:r>
            <a:endPar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indent="457200" fontAlgn="auto">
              <a:lnSpc>
                <a:spcPct val="100000"/>
              </a:lnSpc>
              <a:buClrTx/>
              <a:buNone/>
            </a:pP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到达定值：如果</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存在一条</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从紧跟在</a:t>
            </a:r>
            <a:r>
              <a:rPr lang="en-US" altLang="zh-CN" b="1" i="1" dirty="0">
                <a:latin typeface="华文楷体" panose="02010600040101010101" pitchFamily="2" charset="-122"/>
                <a:ea typeface="华文楷体" panose="02010600040101010101" pitchFamily="2" charset="-122"/>
                <a:cs typeface="华文楷体" panose="02010600040101010101" pitchFamily="2" charset="-122"/>
                <a:sym typeface="+mn-ea"/>
              </a:rPr>
              <a:t>x</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的</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定值</a:t>
            </a:r>
            <a:r>
              <a:rPr lang="en-US" altLang="zh-CN" b="1" i="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d</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后面的点</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到达某一</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程序点</a:t>
            </a:r>
            <a:r>
              <a:rPr lang="en-US" altLang="zh-CN" b="1" i="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p</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的</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路径</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，而且在此路径上</a:t>
            </a:r>
            <a:r>
              <a:rPr lang="en-US" altLang="zh-CN" b="1" i="1" dirty="0">
                <a:latin typeface="华文楷体" panose="02010600040101010101" pitchFamily="2" charset="-122"/>
                <a:ea typeface="华文楷体" panose="02010600040101010101" pitchFamily="2" charset="-122"/>
                <a:cs typeface="华文楷体" panose="02010600040101010101" pitchFamily="2" charset="-122"/>
                <a:sym typeface="+mn-ea"/>
              </a:rPr>
              <a:t>d</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没有被“</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杀死</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”，则称</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定值</a:t>
            </a:r>
            <a:r>
              <a:rPr lang="en-US" altLang="zh-CN" b="1" i="1" dirty="0">
                <a:latin typeface="华文楷体" panose="02010600040101010101" pitchFamily="2" charset="-122"/>
                <a:ea typeface="华文楷体" panose="02010600040101010101" pitchFamily="2" charset="-122"/>
                <a:cs typeface="华文楷体" panose="02010600040101010101" pitchFamily="2" charset="-122"/>
                <a:sym typeface="+mn-ea"/>
              </a:rPr>
              <a:t>d</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到达</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程序点</a:t>
            </a:r>
            <a:r>
              <a:rPr lang="en-US" altLang="zh-CN" b="1" i="1" dirty="0">
                <a:latin typeface="华文楷体" panose="02010600040101010101" pitchFamily="2" charset="-122"/>
                <a:ea typeface="华文楷体" panose="02010600040101010101" pitchFamily="2" charset="-122"/>
                <a:cs typeface="华文楷体" panose="02010600040101010101" pitchFamily="2" charset="-122"/>
                <a:sym typeface="+mn-ea"/>
              </a:rPr>
              <a:t>p</a:t>
            </a:r>
            <a:endPar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indent="457200" eaLnBrk="1" hangingPunct="1">
              <a:buClrTx/>
              <a:buNone/>
            </a:pP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生成</a:t>
            </a:r>
            <a:r>
              <a:rPr lang="en-US" altLang="zh-CN" b="1" dirty="0">
                <a:latin typeface="华文楷体" panose="02010600040101010101" pitchFamily="2" charset="-122"/>
                <a:ea typeface="华文楷体" panose="02010600040101010101" pitchFamily="2" charset="-122"/>
                <a:cs typeface="华文楷体" panose="02010600040101010101" pitchFamily="2" charset="-122"/>
                <a:sym typeface="+mn-ea"/>
              </a:rPr>
              <a:t>&amp;</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杀死定值：</a:t>
            </a:r>
            <a:r>
              <a:rPr lang="en-US" altLang="zh-CN" b="1" dirty="0">
                <a:latin typeface="华文楷体" panose="02010600040101010101" pitchFamily="2" charset="-122"/>
                <a:ea typeface="华文楷体" panose="02010600040101010101" pitchFamily="2" charset="-122"/>
                <a:cs typeface="华文楷体" panose="02010600040101010101" pitchFamily="2" charset="-122"/>
                <a:sym typeface="+mn-ea"/>
              </a:rPr>
              <a:t>d : u = v + w ,</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该语句“</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生成</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”了一个对变量u的定值d，并“</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杀死</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”了程序中其它对u的定值</a:t>
            </a:r>
            <a:endPar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indent="457200" fontAlgn="auto">
              <a:lnSpc>
                <a:spcPct val="100000"/>
              </a:lnSpc>
              <a:buClrTx/>
              <a:buNone/>
            </a:pP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直观理解：如果某个变量</a:t>
            </a:r>
            <a:r>
              <a:rPr lang="en-US" altLang="zh-CN" b="1" i="1" dirty="0">
                <a:latin typeface="华文楷体" panose="02010600040101010101" pitchFamily="2" charset="-122"/>
                <a:ea typeface="华文楷体" panose="02010600040101010101" pitchFamily="2" charset="-122"/>
                <a:cs typeface="华文楷体" panose="02010600040101010101" pitchFamily="2" charset="-122"/>
                <a:sym typeface="+mn-ea"/>
              </a:rPr>
              <a:t>x</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的一个定值</a:t>
            </a:r>
            <a:r>
              <a:rPr lang="en-US" altLang="zh-CN" b="1" i="1" dirty="0">
                <a:latin typeface="华文楷体" panose="02010600040101010101" pitchFamily="2" charset="-122"/>
                <a:ea typeface="华文楷体" panose="02010600040101010101" pitchFamily="2" charset="-122"/>
                <a:cs typeface="华文楷体" panose="02010600040101010101" pitchFamily="2" charset="-122"/>
                <a:sym typeface="+mn-ea"/>
              </a:rPr>
              <a:t>d</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到达点</a:t>
            </a:r>
            <a:r>
              <a:rPr lang="en-US" altLang="zh-CN" b="1" i="1" dirty="0">
                <a:latin typeface="华文楷体" panose="02010600040101010101" pitchFamily="2" charset="-122"/>
                <a:ea typeface="华文楷体" panose="02010600040101010101" pitchFamily="2" charset="-122"/>
                <a:cs typeface="华文楷体" panose="02010600040101010101" pitchFamily="2" charset="-122"/>
                <a:sym typeface="+mn-ea"/>
              </a:rPr>
              <a:t>p</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，在点</a:t>
            </a:r>
            <a:r>
              <a:rPr lang="en-US" altLang="zh-CN" b="1" i="1" dirty="0">
                <a:latin typeface="华文楷体" panose="02010600040101010101" pitchFamily="2" charset="-122"/>
                <a:ea typeface="华文楷体" panose="02010600040101010101" pitchFamily="2" charset="-122"/>
                <a:cs typeface="华文楷体" panose="02010600040101010101" pitchFamily="2" charset="-122"/>
                <a:sym typeface="+mn-ea"/>
              </a:rPr>
              <a:t>p</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处使用的</a:t>
            </a:r>
            <a:r>
              <a:rPr lang="en-US" altLang="zh-CN" b="1" i="1" dirty="0">
                <a:latin typeface="华文楷体" panose="02010600040101010101" pitchFamily="2" charset="-122"/>
                <a:ea typeface="华文楷体" panose="02010600040101010101" pitchFamily="2" charset="-122"/>
                <a:cs typeface="华文楷体" panose="02010600040101010101" pitchFamily="2" charset="-122"/>
                <a:sym typeface="+mn-ea"/>
              </a:rPr>
              <a:t>x</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的值</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可能</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就是由</a:t>
            </a:r>
            <a:r>
              <a:rPr lang="en-US" altLang="zh-CN" b="1" i="1" dirty="0">
                <a:latin typeface="华文楷体" panose="02010600040101010101" pitchFamily="2" charset="-122"/>
                <a:ea typeface="华文楷体" panose="02010600040101010101" pitchFamily="2" charset="-122"/>
                <a:cs typeface="华文楷体" panose="02010600040101010101" pitchFamily="2" charset="-122"/>
                <a:sym typeface="+mn-ea"/>
              </a:rPr>
              <a:t>d</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最后赋予</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的。</a:t>
            </a:r>
            <a:endPar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indent="0" fontAlgn="auto">
              <a:lnSpc>
                <a:spcPct val="100000"/>
              </a:lnSpc>
              <a:buClrTx/>
              <a:buNone/>
            </a:pP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分析任务</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：程序点</a:t>
            </a:r>
            <a:r>
              <a:rPr lang="en-US" altLang="zh-CN"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p</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处使用的</a:t>
            </a:r>
            <a:r>
              <a:rPr lang="en-US" altLang="zh-CN"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x</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的值可能是在哪里定值的</a:t>
            </a:r>
            <a:endPar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457200" lvl="4" indent="0" fontAlgn="auto">
              <a:lnSpc>
                <a:spcPct val="100000"/>
              </a:lnSpc>
              <a:spcBef>
                <a:spcPts val="0"/>
              </a:spcBef>
              <a:buClrTx/>
              <a:buNone/>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数据流方程：</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a:p>
            <a:pPr marL="457200" lvl="4" indent="0" fontAlgn="auto">
              <a:lnSpc>
                <a:spcPct val="100000"/>
              </a:lnSpc>
              <a:spcBef>
                <a:spcPts val="0"/>
              </a:spcBef>
              <a:buClrTx/>
              <a:buNone/>
            </a:pPr>
            <a:r>
              <a:rPr lang="en-US" altLang="zh-CN" b="1" i="1" noProof="0" dirty="0">
                <a:ln>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OUT</a:t>
            </a:r>
            <a:r>
              <a:rPr lang="en-US" altLang="zh-CN" b="1" noProof="0" dirty="0">
                <a:ln>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i="1" noProof="0" dirty="0">
                <a:ln>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ENTRY</a:t>
            </a:r>
            <a:r>
              <a:rPr lang="en-US" altLang="zh-CN" b="1" noProof="0" dirty="0">
                <a:ln>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 </a:t>
            </a:r>
            <a:r>
              <a:rPr lang="el-GR" altLang="zh-CN" b="1" i="1" noProof="0" dirty="0">
                <a:ln>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Φ</a:t>
            </a:r>
            <a:endParaRPr lang="el-GR" altLang="zh-CN" b="1" i="1" noProof="0" dirty="0">
              <a:ln>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457200" lvl="4" indent="0" fontAlgn="auto">
              <a:lnSpc>
                <a:spcPct val="100000"/>
              </a:lnSpc>
              <a:spcBef>
                <a:spcPts val="0"/>
              </a:spcBef>
              <a:buClrTx/>
              <a:buNone/>
            </a:pPr>
            <a:r>
              <a:rPr lang="en-US" altLang="zh-CN" b="1" i="1" noProof="0" dirty="0">
                <a:ln>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OUT</a:t>
            </a:r>
            <a:r>
              <a:rPr lang="en-US" altLang="zh-CN" b="1" noProof="0" dirty="0">
                <a:ln>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i="1" noProof="0" dirty="0">
                <a:ln>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B</a:t>
            </a:r>
            <a:r>
              <a:rPr lang="en-US" altLang="zh-CN" b="1" noProof="0" dirty="0">
                <a:ln>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 </a:t>
            </a:r>
            <a:r>
              <a:rPr lang="el-GR" altLang="zh-CN" b="1" i="1" noProof="0" dirty="0">
                <a:ln>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Φ</a:t>
            </a:r>
            <a:endParaRPr lang="el-GR" altLang="zh-CN" b="1" i="1" noProof="0" dirty="0">
              <a:ln>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457200" lvl="4" indent="0" fontAlgn="auto">
              <a:lnSpc>
                <a:spcPct val="100000"/>
              </a:lnSpc>
              <a:spcBef>
                <a:spcPts val="0"/>
              </a:spcBef>
              <a:buClrTx/>
              <a:buNone/>
            </a:pPr>
            <a:r>
              <a:rPr lang="en-US" altLang="zh-CN" b="1" i="1" noProof="0" dirty="0">
                <a:ln>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IN</a:t>
            </a:r>
            <a:r>
              <a:rPr lang="en-US" altLang="zh-CN" b="1" noProof="0" dirty="0">
                <a:ln>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i="1" noProof="0" dirty="0">
                <a:ln>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B</a:t>
            </a:r>
            <a:r>
              <a:rPr lang="en-US" altLang="zh-CN" b="1" noProof="0" dirty="0">
                <a:ln>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i="1" baseline="-3000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P</a:t>
            </a:r>
            <a:r>
              <a:rPr lang="zh-CN" altLang="en-US" b="1" baseline="-3000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是</a:t>
            </a:r>
            <a:r>
              <a:rPr lang="en-US" altLang="zh-CN" b="1" i="1" baseline="-3000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B</a:t>
            </a:r>
            <a:r>
              <a:rPr lang="zh-CN" altLang="en-US" b="1" baseline="-3000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的一个前驱</a:t>
            </a:r>
            <a:r>
              <a:rPr lang="en-US" altLang="zh-CN" b="1" i="1"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OUT</a:t>
            </a:r>
            <a:r>
              <a:rPr lang="en-US" altLang="zh-CN" b="1"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i="1"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P</a:t>
            </a:r>
            <a:r>
              <a:rPr lang="en-US" altLang="zh-CN" b="1"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endParaRPr lang="en-US" altLang="zh-CN" b="1"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457200" lvl="4" indent="0" fontAlgn="auto">
              <a:lnSpc>
                <a:spcPct val="100000"/>
              </a:lnSpc>
              <a:spcBef>
                <a:spcPts val="0"/>
              </a:spcBef>
              <a:buClrTx/>
              <a:buNone/>
            </a:pPr>
            <a:r>
              <a:rPr lang="en-US" altLang="zh-CN" b="1" i="1" noProof="0" dirty="0">
                <a:ln>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OUT</a:t>
            </a:r>
            <a:r>
              <a:rPr lang="en-US" altLang="zh-CN" b="1" noProof="0" dirty="0">
                <a:ln>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i="1" noProof="0" dirty="0">
                <a:ln>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B</a:t>
            </a:r>
            <a:r>
              <a:rPr lang="en-US" altLang="zh-CN" b="1" noProof="0" dirty="0">
                <a:ln>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 </a:t>
            </a:r>
            <a:r>
              <a:rPr lang="en-US" altLang="zh-CN" b="1" i="1" noProof="0" dirty="0" err="1">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gen</a:t>
            </a:r>
            <a:r>
              <a:rPr lang="en-US" altLang="zh-CN" b="1" i="1" baseline="-30000" noProof="0" dirty="0" err="1">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B</a:t>
            </a:r>
            <a:r>
              <a:rPr lang="en-US" altLang="zh-CN" b="1" i="1" baseline="-3000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i="1"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IN</a:t>
            </a:r>
            <a:r>
              <a:rPr lang="en-US" altLang="zh-CN" b="1"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i="1"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B</a:t>
            </a:r>
            <a:r>
              <a:rPr lang="en-US" altLang="zh-CN" b="1"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i="1"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i="1" noProof="0" dirty="0" err="1">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kill</a:t>
            </a:r>
            <a:r>
              <a:rPr lang="en-US" altLang="zh-CN" b="1" i="1" baseline="-30000" noProof="0" dirty="0" err="1">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B</a:t>
            </a:r>
            <a:r>
              <a:rPr lang="en-US" altLang="zh-CN" b="1" i="1" baseline="-3000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endPar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endParaRPr>
          </a:p>
          <a:p>
            <a:pPr marL="457200" lvl="4" indent="0" fontAlgn="auto">
              <a:lnSpc>
                <a:spcPct val="100000"/>
              </a:lnSpc>
              <a:spcBef>
                <a:spcPts val="0"/>
              </a:spcBef>
              <a:buClrTx/>
              <a:buNone/>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被基本块</a:t>
            </a:r>
            <a:r>
              <a:rPr lang="en-US" altLang="zh-CN" b="1" i="1">
                <a:latin typeface="华文楷体" panose="02010600040101010101" pitchFamily="2" charset="-122"/>
                <a:ea typeface="华文楷体" panose="02010600040101010101" pitchFamily="2" charset="-122"/>
                <a:cs typeface="华文楷体" panose="02010600040101010101" pitchFamily="2" charset="-122"/>
                <a:sym typeface="+mn-ea"/>
              </a:rPr>
              <a:t>B</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中各个语句杀死的定值的集合：</a:t>
            </a:r>
            <a:r>
              <a:rPr lang="en-US" altLang="zh-CN" b="1" i="1">
                <a:latin typeface="Times New Roman" panose="02020603050405020304" pitchFamily="18" charset="0"/>
                <a:ea typeface="华文楷体" panose="02010600040101010101" pitchFamily="2" charset="-122"/>
                <a:cs typeface="Times New Roman" panose="02020603050405020304" pitchFamily="18" charset="0"/>
                <a:sym typeface="+mn-ea"/>
              </a:rPr>
              <a:t>kill</a:t>
            </a:r>
            <a:r>
              <a:rPr lang="en-US" altLang="zh-CN" b="1" i="1" baseline="-30000">
                <a:latin typeface="Times New Roman" panose="02020603050405020304" pitchFamily="18" charset="0"/>
                <a:ea typeface="华文楷体" panose="02010600040101010101" pitchFamily="2" charset="-122"/>
                <a:cs typeface="Times New Roman" panose="02020603050405020304" pitchFamily="18" charset="0"/>
                <a:sym typeface="+mn-ea"/>
              </a:rPr>
              <a:t>B</a:t>
            </a:r>
            <a:r>
              <a:rPr lang="en-US" altLang="zh-CN" b="1" i="1">
                <a:latin typeface="Times New Roman" panose="02020603050405020304" pitchFamily="18" charset="0"/>
                <a:ea typeface="华文楷体" panose="02010600040101010101" pitchFamily="2" charset="-122"/>
                <a:cs typeface="Times New Roman" panose="02020603050405020304" pitchFamily="18" charset="0"/>
                <a:sym typeface="+mn-ea"/>
              </a:rPr>
              <a:t> =kill</a:t>
            </a:r>
            <a:r>
              <a:rPr lang="en-US" altLang="zh-CN" b="1" i="1" baseline="-30000">
                <a:latin typeface="Times New Roman" panose="02020603050405020304" pitchFamily="18" charset="0"/>
                <a:ea typeface="华文楷体" panose="02010600040101010101" pitchFamily="2" charset="-122"/>
                <a:cs typeface="Times New Roman" panose="02020603050405020304" pitchFamily="18" charset="0"/>
                <a:sym typeface="+mn-ea"/>
              </a:rPr>
              <a:t>1 </a:t>
            </a:r>
            <a:r>
              <a:rPr lang="en-US" altLang="zh-CN" b="1">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i="1">
                <a:latin typeface="Times New Roman" panose="02020603050405020304" pitchFamily="18" charset="0"/>
                <a:ea typeface="华文楷体" panose="02010600040101010101" pitchFamily="2" charset="-122"/>
                <a:cs typeface="Times New Roman" panose="02020603050405020304" pitchFamily="18" charset="0"/>
                <a:sym typeface="+mn-ea"/>
              </a:rPr>
              <a:t>kill</a:t>
            </a:r>
            <a:r>
              <a:rPr lang="en-US" altLang="zh-CN" b="1" i="1" baseline="-30000">
                <a:latin typeface="Times New Roman" panose="02020603050405020304" pitchFamily="18" charset="0"/>
                <a:ea typeface="华文楷体" panose="02010600040101010101" pitchFamily="2" charset="-122"/>
                <a:cs typeface="Times New Roman" panose="02020603050405020304" pitchFamily="18" charset="0"/>
                <a:sym typeface="+mn-ea"/>
              </a:rPr>
              <a:t>2 </a:t>
            </a:r>
            <a:r>
              <a:rPr lang="en-US" altLang="zh-CN" b="1">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i="1" baseline="-30000">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i="1">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i="1">
                <a:latin typeface="Times New Roman" panose="02020603050405020304" pitchFamily="18" charset="0"/>
                <a:ea typeface="华文楷体" panose="02010600040101010101" pitchFamily="2" charset="-122"/>
                <a:cs typeface="Times New Roman" panose="02020603050405020304" pitchFamily="18" charset="0"/>
                <a:sym typeface="+mn-ea"/>
              </a:rPr>
              <a:t> kill</a:t>
            </a:r>
            <a:r>
              <a:rPr lang="en-US" altLang="zh-CN" b="1" i="1" baseline="-30000">
                <a:latin typeface="Times New Roman" panose="02020603050405020304" pitchFamily="18" charset="0"/>
                <a:ea typeface="华文楷体" panose="02010600040101010101" pitchFamily="2" charset="-122"/>
                <a:cs typeface="Times New Roman" panose="02020603050405020304" pitchFamily="18" charset="0"/>
                <a:sym typeface="+mn-ea"/>
              </a:rPr>
              <a:t>n </a:t>
            </a:r>
            <a:endParaRPr lang="en-US" altLang="zh-CN" b="1" i="1" baseline="-30000">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457200" lvl="4" indent="0" fontAlgn="auto">
              <a:lnSpc>
                <a:spcPct val="100000"/>
              </a:lnSpc>
              <a:spcBef>
                <a:spcPts val="0"/>
              </a:spcBef>
              <a:buClrTx/>
              <a:buNone/>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基本块中没有被块中各语句“杀死”的定值的集合：</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a:p>
            <a:pPr lvl="2" indent="0" fontAlgn="auto">
              <a:lnSpc>
                <a:spcPct val="100000"/>
              </a:lnSpc>
              <a:spcBef>
                <a:spcPts val="0"/>
              </a:spcBef>
              <a:buClrTx/>
              <a:buNone/>
            </a:pPr>
            <a:r>
              <a:rPr lang="en-US" altLang="zh-CN" b="1" i="1">
                <a:latin typeface="Times New Roman" panose="02020603050405020304" pitchFamily="18" charset="0"/>
                <a:ea typeface="华文楷体" panose="02010600040101010101" pitchFamily="2" charset="-122"/>
                <a:cs typeface="Times New Roman" panose="02020603050405020304" pitchFamily="18" charset="0"/>
                <a:sym typeface="+mn-ea"/>
              </a:rPr>
              <a:t>gen</a:t>
            </a:r>
            <a:r>
              <a:rPr lang="en-US" altLang="zh-CN" b="1" i="1" baseline="-30000">
                <a:latin typeface="Times New Roman" panose="02020603050405020304" pitchFamily="18" charset="0"/>
                <a:ea typeface="华文楷体" panose="02010600040101010101" pitchFamily="2" charset="-122"/>
                <a:cs typeface="Times New Roman" panose="02020603050405020304" pitchFamily="18" charset="0"/>
                <a:sym typeface="+mn-ea"/>
              </a:rPr>
              <a:t>B </a:t>
            </a:r>
            <a:r>
              <a:rPr lang="en-US" altLang="zh-CN" b="1">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i="1">
                <a:latin typeface="Times New Roman" panose="02020603050405020304" pitchFamily="18" charset="0"/>
                <a:ea typeface="华文楷体" panose="02010600040101010101" pitchFamily="2" charset="-122"/>
                <a:cs typeface="Times New Roman" panose="02020603050405020304" pitchFamily="18" charset="0"/>
                <a:sym typeface="+mn-ea"/>
              </a:rPr>
              <a:t>gen</a:t>
            </a:r>
            <a:r>
              <a:rPr lang="en-US" altLang="zh-CN" b="1" i="1" baseline="-30000">
                <a:latin typeface="Times New Roman" panose="02020603050405020304" pitchFamily="18" charset="0"/>
                <a:ea typeface="华文楷体" panose="02010600040101010101" pitchFamily="2" charset="-122"/>
                <a:cs typeface="Times New Roman" panose="02020603050405020304" pitchFamily="18" charset="0"/>
                <a:sym typeface="+mn-ea"/>
              </a:rPr>
              <a:t>n </a:t>
            </a:r>
            <a:r>
              <a:rPr lang="en-US" altLang="zh-CN" b="1">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i="1">
                <a:latin typeface="Times New Roman" panose="02020603050405020304" pitchFamily="18" charset="0"/>
                <a:ea typeface="华文楷体" panose="02010600040101010101" pitchFamily="2" charset="-122"/>
                <a:cs typeface="Times New Roman" panose="02020603050405020304" pitchFamily="18" charset="0"/>
                <a:sym typeface="+mn-ea"/>
              </a:rPr>
              <a:t>gen</a:t>
            </a:r>
            <a:r>
              <a:rPr lang="en-US" altLang="zh-CN" b="1" i="1" baseline="-30000">
                <a:latin typeface="Times New Roman" panose="02020603050405020304" pitchFamily="18" charset="0"/>
                <a:ea typeface="华文楷体" panose="02010600040101010101" pitchFamily="2" charset="-122"/>
                <a:cs typeface="Times New Roman" panose="02020603050405020304" pitchFamily="18" charset="0"/>
                <a:sym typeface="+mn-ea"/>
              </a:rPr>
              <a:t>n-1 </a:t>
            </a:r>
            <a:r>
              <a:rPr lang="en-US" altLang="zh-CN" b="1">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i="1">
                <a:latin typeface="Times New Roman" panose="02020603050405020304" pitchFamily="18" charset="0"/>
                <a:ea typeface="华文楷体" panose="02010600040101010101" pitchFamily="2" charset="-122"/>
                <a:cs typeface="Times New Roman" panose="02020603050405020304" pitchFamily="18" charset="0"/>
                <a:sym typeface="+mn-ea"/>
              </a:rPr>
              <a:t>kill</a:t>
            </a:r>
            <a:r>
              <a:rPr lang="en-US" altLang="zh-CN" b="1" i="1" baseline="-30000">
                <a:latin typeface="Times New Roman" panose="02020603050405020304" pitchFamily="18" charset="0"/>
                <a:ea typeface="华文楷体" panose="02010600040101010101" pitchFamily="2" charset="-122"/>
                <a:cs typeface="Times New Roman" panose="02020603050405020304" pitchFamily="18" charset="0"/>
                <a:sym typeface="+mn-ea"/>
              </a:rPr>
              <a:t>n </a:t>
            </a:r>
            <a:r>
              <a:rPr lang="en-US" altLang="zh-CN" b="1">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i="1" baseline="-30000">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i="1">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i="1">
                <a:latin typeface="Times New Roman" panose="02020603050405020304" pitchFamily="18" charset="0"/>
                <a:ea typeface="华文楷体" panose="02010600040101010101" pitchFamily="2" charset="-122"/>
                <a:cs typeface="Times New Roman" panose="02020603050405020304" pitchFamily="18" charset="0"/>
                <a:sym typeface="+mn-ea"/>
              </a:rPr>
              <a:t>gen</a:t>
            </a:r>
            <a:r>
              <a:rPr lang="en-US" altLang="zh-CN" b="1" i="1" baseline="-30000">
                <a:latin typeface="Times New Roman" panose="02020603050405020304" pitchFamily="18" charset="0"/>
                <a:ea typeface="华文楷体" panose="02010600040101010101" pitchFamily="2" charset="-122"/>
                <a:cs typeface="Times New Roman" panose="02020603050405020304" pitchFamily="18" charset="0"/>
                <a:sym typeface="+mn-ea"/>
              </a:rPr>
              <a:t>1 </a:t>
            </a:r>
            <a:r>
              <a:rPr lang="en-US" altLang="zh-CN" b="1">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i="1">
                <a:latin typeface="Times New Roman" panose="02020603050405020304" pitchFamily="18" charset="0"/>
                <a:ea typeface="华文楷体" panose="02010600040101010101" pitchFamily="2" charset="-122"/>
                <a:cs typeface="Times New Roman" panose="02020603050405020304" pitchFamily="18" charset="0"/>
                <a:sym typeface="+mn-ea"/>
              </a:rPr>
              <a:t>kill</a:t>
            </a:r>
            <a:r>
              <a:rPr lang="en-US" altLang="zh-CN" b="1" i="1" baseline="-30000">
                <a:latin typeface="Times New Roman" panose="02020603050405020304" pitchFamily="18" charset="0"/>
                <a:ea typeface="华文楷体" panose="02010600040101010101" pitchFamily="2" charset="-122"/>
                <a:cs typeface="Times New Roman" panose="02020603050405020304" pitchFamily="18" charset="0"/>
                <a:sym typeface="+mn-ea"/>
              </a:rPr>
              <a:t>2 </a:t>
            </a:r>
            <a:r>
              <a:rPr lang="en-US" altLang="zh-CN" b="1">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i="1">
                <a:latin typeface="Times New Roman" panose="02020603050405020304" pitchFamily="18" charset="0"/>
                <a:ea typeface="华文楷体" panose="02010600040101010101" pitchFamily="2" charset="-122"/>
                <a:cs typeface="Times New Roman" panose="02020603050405020304" pitchFamily="18" charset="0"/>
                <a:sym typeface="+mn-ea"/>
              </a:rPr>
              <a:t>kill</a:t>
            </a:r>
            <a:r>
              <a:rPr lang="en-US" altLang="zh-CN" b="1" i="1" baseline="-30000">
                <a:latin typeface="Times New Roman" panose="02020603050405020304" pitchFamily="18" charset="0"/>
                <a:ea typeface="华文楷体" panose="02010600040101010101" pitchFamily="2" charset="-122"/>
                <a:cs typeface="Times New Roman" panose="02020603050405020304" pitchFamily="18" charset="0"/>
                <a:sym typeface="+mn-ea"/>
              </a:rPr>
              <a:t>3 </a:t>
            </a:r>
            <a:r>
              <a:rPr lang="en-US" altLang="zh-CN" b="1">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i="1">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a:latin typeface="Times New Roman" panose="02020603050405020304" pitchFamily="18" charset="0"/>
                <a:ea typeface="华文楷体" panose="02010600040101010101" pitchFamily="2" charset="-122"/>
                <a:cs typeface="Times New Roman" panose="02020603050405020304" pitchFamily="18" charset="0"/>
                <a:sym typeface="+mn-ea"/>
              </a:rPr>
              <a:t> – </a:t>
            </a:r>
            <a:r>
              <a:rPr lang="en-US" altLang="zh-CN" b="1" i="1">
                <a:latin typeface="Times New Roman" panose="02020603050405020304" pitchFamily="18" charset="0"/>
                <a:ea typeface="华文楷体" panose="02010600040101010101" pitchFamily="2" charset="-122"/>
                <a:cs typeface="Times New Roman" panose="02020603050405020304" pitchFamily="18" charset="0"/>
                <a:sym typeface="+mn-ea"/>
              </a:rPr>
              <a:t>kill</a:t>
            </a:r>
            <a:r>
              <a:rPr lang="en-US" altLang="zh-CN" b="1" i="1" baseline="-30000">
                <a:latin typeface="Times New Roman" panose="02020603050405020304" pitchFamily="18" charset="0"/>
                <a:ea typeface="华文楷体" panose="02010600040101010101" pitchFamily="2" charset="-122"/>
                <a:cs typeface="Times New Roman" panose="02020603050405020304" pitchFamily="18" charset="0"/>
                <a:sym typeface="+mn-ea"/>
              </a:rPr>
              <a:t>n </a:t>
            </a:r>
            <a:r>
              <a:rPr lang="en-US" altLang="zh-CN" b="1">
                <a:latin typeface="Times New Roman" panose="02020603050405020304" pitchFamily="18" charset="0"/>
                <a:ea typeface="华文楷体" panose="02010600040101010101" pitchFamily="2" charset="-122"/>
                <a:cs typeface="Times New Roman" panose="02020603050405020304" pitchFamily="18" charset="0"/>
                <a:sym typeface="+mn-ea"/>
              </a:rPr>
              <a:t>) </a:t>
            </a:r>
            <a:endParaRPr lang="en-US" altLang="zh-CN" b="1">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0" lvl="1" indent="0" fontAlgn="auto">
              <a:lnSpc>
                <a:spcPct val="100000"/>
              </a:lnSpc>
              <a:spcBef>
                <a:spcPts val="0"/>
              </a:spcBef>
              <a:buClrTx/>
              <a:buNone/>
            </a:pP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分析结果</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的表示：</a:t>
            </a:r>
            <a:r>
              <a:rPr lang="en-US" altLang="zh-CN" b="1" i="1" dirty="0" err="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ud</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链 </a:t>
            </a:r>
            <a:r>
              <a:rPr lang="en-US" altLang="zh-CN"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引用</a:t>
            </a:r>
            <a:r>
              <a:rPr lang="en-US" altLang="zh-CN"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定值链</a:t>
            </a:r>
            <a:r>
              <a:rPr lang="en-US" altLang="zh-CN"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en-US" altLang="zh-CN" b="1" dirty="0">
                <a:latin typeface="华文楷体" panose="02010600040101010101" pitchFamily="2" charset="-122"/>
                <a:ea typeface="华文楷体" panose="02010600040101010101" pitchFamily="2" charset="-122"/>
                <a:cs typeface="华文楷体" panose="02010600040101010101" pitchFamily="2" charset="-122"/>
                <a:sym typeface="+mn-ea"/>
              </a:rPr>
              <a:t> :</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是一个列表，对于变量的每一 次引用，到达该引用的所有定值都在该列表中</a:t>
            </a:r>
            <a:endPar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indent="0" fontAlgn="auto">
              <a:lnSpc>
                <a:spcPct val="100000"/>
              </a:lnSpc>
              <a:buClrTx/>
              <a:buNone/>
            </a:pP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主要用途</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b="1" noProof="0" dirty="0">
                <a:ln>
                  <a:noFill/>
                </a:ln>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循环不变计算的检测、常量</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传播</a:t>
            </a:r>
            <a:r>
              <a:rPr lang="zh-CN" altLang="en-US" b="1" noProof="0" dirty="0">
                <a:ln>
                  <a:noFill/>
                </a:ln>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、检测“变量未经定值就被引用”</a:t>
            </a:r>
            <a:endPar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p:txBody>
      </p:sp>
      <p:pic>
        <p:nvPicPr>
          <p:cNvPr id="3" name="图片 2"/>
          <p:cNvPicPr>
            <a:picLocks noChangeAspect="1"/>
          </p:cNvPicPr>
          <p:nvPr>
            <p:custDataLst>
              <p:tags r:id="rId2"/>
            </p:custDataLst>
          </p:nvPr>
        </p:nvPicPr>
        <p:blipFill>
          <a:blip r:embed="rId3"/>
          <a:stretch>
            <a:fillRect/>
          </a:stretch>
        </p:blipFill>
        <p:spPr>
          <a:xfrm>
            <a:off x="8530590" y="906145"/>
            <a:ext cx="1643380" cy="1976755"/>
          </a:xfrm>
          <a:prstGeom prst="rect">
            <a:avLst/>
          </a:prstGeom>
        </p:spPr>
      </p:pic>
      <p:pic>
        <p:nvPicPr>
          <p:cNvPr id="4" name="图片 3"/>
          <p:cNvPicPr>
            <a:picLocks noChangeAspect="1"/>
          </p:cNvPicPr>
          <p:nvPr>
            <p:custDataLst>
              <p:tags r:id="rId4"/>
            </p:custDataLst>
          </p:nvPr>
        </p:nvPicPr>
        <p:blipFill>
          <a:blip r:embed="rId5"/>
          <a:stretch>
            <a:fillRect/>
          </a:stretch>
        </p:blipFill>
        <p:spPr>
          <a:xfrm>
            <a:off x="10499090" y="936625"/>
            <a:ext cx="1607185" cy="1946275"/>
          </a:xfrm>
          <a:prstGeom prst="rect">
            <a:avLst/>
          </a:prstGeom>
        </p:spPr>
      </p:pic>
      <p:pic>
        <p:nvPicPr>
          <p:cNvPr id="6" name="图片 5"/>
          <p:cNvPicPr>
            <a:picLocks noChangeAspect="1"/>
          </p:cNvPicPr>
          <p:nvPr>
            <p:custDataLst>
              <p:tags r:id="rId6"/>
            </p:custDataLst>
          </p:nvPr>
        </p:nvPicPr>
        <p:blipFill>
          <a:blip r:embed="rId7"/>
          <a:stretch>
            <a:fillRect/>
          </a:stretch>
        </p:blipFill>
        <p:spPr>
          <a:xfrm>
            <a:off x="4331970" y="2805430"/>
            <a:ext cx="2914650" cy="1330325"/>
          </a:xfrm>
          <a:prstGeom prst="rect">
            <a:avLst/>
          </a:prstGeom>
        </p:spPr>
      </p:pic>
      <p:pic>
        <p:nvPicPr>
          <p:cNvPr id="7" name="图片 6"/>
          <p:cNvPicPr>
            <a:picLocks noChangeAspect="1"/>
          </p:cNvPicPr>
          <p:nvPr>
            <p:custDataLst>
              <p:tags r:id="rId8"/>
            </p:custDataLst>
          </p:nvPr>
        </p:nvPicPr>
        <p:blipFill>
          <a:blip r:embed="rId9"/>
          <a:stretch>
            <a:fillRect/>
          </a:stretch>
        </p:blipFill>
        <p:spPr>
          <a:xfrm>
            <a:off x="10499090" y="4385945"/>
            <a:ext cx="1555750" cy="1899920"/>
          </a:xfrm>
          <a:prstGeom prst="rect">
            <a:avLst/>
          </a:prstGeom>
        </p:spPr>
      </p:pic>
      <p:pic>
        <p:nvPicPr>
          <p:cNvPr id="8" name="图片 7"/>
          <p:cNvPicPr>
            <a:picLocks noChangeAspect="1"/>
          </p:cNvPicPr>
          <p:nvPr>
            <p:custDataLst>
              <p:tags r:id="rId10"/>
            </p:custDataLst>
          </p:nvPr>
        </p:nvPicPr>
        <p:blipFill>
          <a:blip r:embed="rId11"/>
          <a:stretch>
            <a:fillRect/>
          </a:stretch>
        </p:blipFill>
        <p:spPr>
          <a:xfrm>
            <a:off x="7463155" y="2919730"/>
            <a:ext cx="4737100" cy="1216025"/>
          </a:xfrm>
          <a:prstGeom prst="rect">
            <a:avLst/>
          </a:prstGeom>
        </p:spPr>
      </p:pic>
      <p:sp>
        <p:nvSpPr>
          <p:cNvPr id="9" name="文本框 8"/>
          <p:cNvSpPr txBox="1"/>
          <p:nvPr/>
        </p:nvSpPr>
        <p:spPr>
          <a:xfrm>
            <a:off x="109855" y="5818505"/>
            <a:ext cx="6096000" cy="1014730"/>
          </a:xfrm>
          <a:prstGeom prst="rect">
            <a:avLst/>
          </a:prstGeom>
          <a:noFill/>
        </p:spPr>
        <p:txBody>
          <a:bodyPr wrap="square" rtlCol="0" anchor="t">
            <a:spAutoFit/>
          </a:bodyPr>
          <a:p>
            <a:r>
              <a:rPr lang="zh-CN" altLang="en-US" sz="1000">
                <a:sym typeface="+mn-ea"/>
              </a:rPr>
              <a:t>以下说法不正确的是(</a:t>
            </a:r>
            <a:r>
              <a:rPr lang="zh-CN" altLang="en-US" sz="1000">
                <a:solidFill>
                  <a:srgbClr val="FF0000"/>
                </a:solidFill>
                <a:sym typeface="+mn-ea"/>
              </a:rPr>
              <a:t>C</a:t>
            </a:r>
            <a:r>
              <a:rPr lang="zh-CN" altLang="en-US" sz="1000">
                <a:sym typeface="+mn-ea"/>
              </a:rPr>
              <a:t>)。</a:t>
            </a:r>
            <a:endParaRPr lang="zh-CN" altLang="en-US" sz="1000"/>
          </a:p>
          <a:p>
            <a:r>
              <a:rPr lang="zh-CN" altLang="en-US" sz="1000">
                <a:sym typeface="+mn-ea"/>
              </a:rPr>
              <a:t>A.变量x的定值是（可能）将一个值赋给x的语句</a:t>
            </a:r>
            <a:endParaRPr lang="zh-CN" altLang="en-US" sz="1000"/>
          </a:p>
          <a:p>
            <a:r>
              <a:rPr lang="zh-CN" altLang="en-US" sz="1000">
                <a:sym typeface="+mn-ea"/>
              </a:rPr>
              <a:t>B.假设存在一条从紧跟在x的定值d后面的点到达某一程序点p的路径，如果在此路径上有对变量x的其它定值d′，则称定值d被定值d′ “杀死”了</a:t>
            </a:r>
            <a:endParaRPr lang="zh-CN" altLang="en-US" sz="1000"/>
          </a:p>
          <a:p>
            <a:r>
              <a:rPr lang="zh-CN" altLang="en-US" sz="1000">
                <a:sym typeface="+mn-ea"/>
              </a:rPr>
              <a:t>C.如果存在一条从紧跟在x的定值d后面的点到达某一程序点p的路径，则称定值d到达程序点p</a:t>
            </a:r>
            <a:endParaRPr lang="zh-CN" altLang="en-US" sz="1000"/>
          </a:p>
          <a:p>
            <a:r>
              <a:rPr lang="zh-CN" altLang="en-US" sz="1000">
                <a:sym typeface="+mn-ea"/>
              </a:rPr>
              <a:t>D.直观地讲，如果某个变量x的一个定值d到达点p，在点p处使用的x的值可能就是由d最后赋予的</a:t>
            </a:r>
            <a:endParaRPr lang="zh-CN" altLang="en-US" sz="1000">
              <a:sym typeface="+mn-ea"/>
            </a:endParaRPr>
          </a:p>
        </p:txBody>
      </p:sp>
      <p:pic>
        <p:nvPicPr>
          <p:cNvPr id="11" name="图片 10"/>
          <p:cNvPicPr>
            <a:picLocks noChangeAspect="1"/>
          </p:cNvPicPr>
          <p:nvPr>
            <p:custDataLst>
              <p:tags r:id="rId12"/>
            </p:custDataLst>
          </p:nvPr>
        </p:nvPicPr>
        <p:blipFill>
          <a:blip r:embed="rId13"/>
          <a:stretch>
            <a:fillRect/>
          </a:stretch>
        </p:blipFill>
        <p:spPr>
          <a:xfrm>
            <a:off x="8331200" y="5046980"/>
            <a:ext cx="1418590" cy="1677035"/>
          </a:xfrm>
          <a:prstGeom prst="rect">
            <a:avLst/>
          </a:prstGeom>
        </p:spPr>
      </p:pic>
      <p:sp>
        <p:nvSpPr>
          <p:cNvPr id="12" name="文本框 11"/>
          <p:cNvSpPr txBox="1"/>
          <p:nvPr/>
        </p:nvSpPr>
        <p:spPr>
          <a:xfrm>
            <a:off x="6218555" y="5863590"/>
            <a:ext cx="2413000" cy="860425"/>
          </a:xfrm>
          <a:prstGeom prst="rect">
            <a:avLst/>
          </a:prstGeom>
          <a:noFill/>
        </p:spPr>
        <p:txBody>
          <a:bodyPr wrap="square" rtlCol="0" anchor="t">
            <a:spAutoFit/>
          </a:bodyPr>
          <a:p>
            <a:r>
              <a:rPr lang="zh-CN" altLang="en-US" sz="1000">
                <a:sym typeface="+mn-ea"/>
              </a:rPr>
              <a:t>关于右图的叙述中，错误的是(B)。</a:t>
            </a:r>
            <a:endParaRPr lang="zh-CN" altLang="en-US" sz="1000"/>
          </a:p>
          <a:p>
            <a:r>
              <a:rPr lang="zh-CN" altLang="en-US" sz="1000">
                <a:sym typeface="+mn-ea"/>
              </a:rPr>
              <a:t>A.gen_B1={d1,d2},kill_B1={d6,d7}</a:t>
            </a:r>
            <a:endParaRPr lang="zh-CN" altLang="en-US" sz="1000"/>
          </a:p>
          <a:p>
            <a:r>
              <a:rPr lang="zh-CN" altLang="en-US" sz="1000">
                <a:sym typeface="+mn-ea"/>
              </a:rPr>
              <a:t>B.gen_B2={d3,d4},kill_B2={d6,d7}</a:t>
            </a:r>
            <a:endParaRPr lang="zh-CN" altLang="en-US" sz="1000"/>
          </a:p>
          <a:p>
            <a:r>
              <a:rPr lang="zh-CN" altLang="en-US" sz="1000">
                <a:sym typeface="+mn-ea"/>
              </a:rPr>
              <a:t>C.gen_B3={d5,d6},kill_B3={d1,d3}</a:t>
            </a:r>
            <a:endParaRPr lang="zh-CN" altLang="en-US" sz="1000"/>
          </a:p>
          <a:p>
            <a:r>
              <a:rPr lang="zh-CN" altLang="en-US" sz="1000">
                <a:sym typeface="+mn-ea"/>
              </a:rPr>
              <a:t>D.gen_B4={d7},kill_B4={d2}</a:t>
            </a:r>
            <a:endParaRPr lang="zh-CN" altLang="en-US" sz="1000">
              <a:sym typeface="+mn-ea"/>
            </a:endParaRPr>
          </a:p>
        </p:txBody>
      </p:sp>
      <p:cxnSp>
        <p:nvCxnSpPr>
          <p:cNvPr id="13" name="直接连接符 12"/>
          <p:cNvCxnSpPr/>
          <p:nvPr/>
        </p:nvCxnSpPr>
        <p:spPr>
          <a:xfrm flipV="1">
            <a:off x="8457565" y="4752340"/>
            <a:ext cx="1617345" cy="82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custDataLst>
              <p:tags r:id="rId14"/>
            </p:custDataLst>
          </p:nvPr>
        </p:nvCxnSpPr>
        <p:spPr>
          <a:xfrm>
            <a:off x="10119995" y="5047615"/>
            <a:ext cx="8890" cy="15157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6158230" y="69850"/>
            <a:ext cx="6096000" cy="860425"/>
          </a:xfrm>
          <a:prstGeom prst="rect">
            <a:avLst/>
          </a:prstGeom>
          <a:noFill/>
        </p:spPr>
        <p:txBody>
          <a:bodyPr wrap="square" rtlCol="0" anchor="t">
            <a:spAutoFit/>
          </a:bodyPr>
          <a:p>
            <a:r>
              <a:rPr lang="zh-CN" altLang="en-US" sz="1000">
                <a:sym typeface="+mn-ea"/>
              </a:rPr>
              <a:t>以下说法不正确的是(</a:t>
            </a:r>
            <a:r>
              <a:rPr lang="zh-CN" altLang="en-US" sz="1000">
                <a:solidFill>
                  <a:srgbClr val="FF0000"/>
                </a:solidFill>
                <a:sym typeface="+mn-ea"/>
              </a:rPr>
              <a:t>D</a:t>
            </a:r>
            <a:r>
              <a:rPr lang="zh-CN" altLang="en-US" sz="1000">
                <a:sym typeface="+mn-ea"/>
              </a:rPr>
              <a:t>)。</a:t>
            </a:r>
            <a:endParaRPr lang="zh-CN" altLang="en-US" sz="1000"/>
          </a:p>
          <a:p>
            <a:r>
              <a:rPr lang="zh-CN" altLang="en-US" sz="1000">
                <a:sym typeface="+mn-ea"/>
              </a:rPr>
              <a:t>A.引用-定值链(ud-chains) 是一个列表，对于变量的每一 次引用，到达该引用的所有定值都在该列表中</a:t>
            </a:r>
            <a:endParaRPr lang="zh-CN" altLang="en-US" sz="1000"/>
          </a:p>
          <a:p>
            <a:r>
              <a:rPr lang="zh-CN" altLang="en-US" sz="1000">
                <a:sym typeface="+mn-ea"/>
              </a:rPr>
              <a:t>B.如果块B中变量a的引用之前有a的定值，那么只有a的最后一次定值会在该引用的ud链中</a:t>
            </a:r>
            <a:endParaRPr lang="zh-CN" altLang="en-US" sz="1000"/>
          </a:p>
          <a:p>
            <a:r>
              <a:rPr lang="zh-CN" altLang="en-US" sz="1000">
                <a:sym typeface="+mn-ea"/>
              </a:rPr>
              <a:t>C.如果块B中变量a的引用之前没有a的定值，那么a的这次引用的ud链就是IN[B]中a的定值的集合</a:t>
            </a:r>
            <a:endParaRPr lang="zh-CN" altLang="en-US" sz="1000"/>
          </a:p>
          <a:p>
            <a:r>
              <a:rPr lang="zh-CN" altLang="en-US" sz="1000">
                <a:sym typeface="+mn-ea"/>
              </a:rPr>
              <a:t>D.如果块B中变量a的引用之前没有a的定值，那么只有a的最后一次定值会在该引用的ud链中</a:t>
            </a:r>
            <a:endParaRPr lang="zh-CN" altLang="en-US" sz="1000">
              <a:sym typeface="+mn-ea"/>
            </a:endParaRPr>
          </a:p>
        </p:txBody>
      </p:sp>
    </p:spTree>
    <p:custDataLst>
      <p:tags r:id="rId15"/>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15" name="图片 14"/>
          <p:cNvPicPr>
            <a:picLocks noChangeAspect="1"/>
          </p:cNvPicPr>
          <p:nvPr>
            <p:custDataLst>
              <p:tags r:id="rId1"/>
            </p:custDataLst>
          </p:nvPr>
        </p:nvPicPr>
        <p:blipFill>
          <a:blip r:embed="rId2"/>
          <a:stretch>
            <a:fillRect/>
          </a:stretch>
        </p:blipFill>
        <p:spPr>
          <a:xfrm>
            <a:off x="8606790" y="4238625"/>
            <a:ext cx="2063750" cy="2477135"/>
          </a:xfrm>
          <a:prstGeom prst="rect">
            <a:avLst/>
          </a:prstGeom>
        </p:spPr>
      </p:pic>
      <p:pic>
        <p:nvPicPr>
          <p:cNvPr id="7" name="图片 6"/>
          <p:cNvPicPr>
            <a:picLocks noChangeAspect="1"/>
          </p:cNvPicPr>
          <p:nvPr>
            <p:custDataLst>
              <p:tags r:id="rId3"/>
            </p:custDataLst>
          </p:nvPr>
        </p:nvPicPr>
        <p:blipFill>
          <a:blip r:embed="rId4"/>
          <a:stretch>
            <a:fillRect/>
          </a:stretch>
        </p:blipFill>
        <p:spPr>
          <a:xfrm>
            <a:off x="8605520" y="1604645"/>
            <a:ext cx="2058670" cy="2360295"/>
          </a:xfrm>
          <a:prstGeom prst="rect">
            <a:avLst/>
          </a:prstGeom>
        </p:spPr>
      </p:pic>
      <p:sp>
        <p:nvSpPr>
          <p:cNvPr id="32" name="矩形 31"/>
          <p:cNvSpPr/>
          <p:nvPr>
            <p:custDataLst>
              <p:tags r:id="rId5"/>
            </p:custDataLst>
          </p:nvPr>
        </p:nvSpPr>
        <p:spPr>
          <a:xfrm>
            <a:off x="687363" y="9164"/>
            <a:ext cx="2240280" cy="398780"/>
          </a:xfrm>
          <a:prstGeom prst="rect">
            <a:avLst/>
          </a:prstGeom>
        </p:spPr>
        <p:txBody>
          <a:bodyPr wrap="none">
            <a:spAutoFit/>
          </a:bodyPr>
          <a:p>
            <a:pPr lvl="0" algn="l">
              <a:spcBef>
                <a:spcPct val="30000"/>
              </a:spcBef>
            </a:pPr>
            <a:r>
              <a:rPr lang="en-US" sz="2000" b="1" dirty="0">
                <a:latin typeface="华文楷体" panose="02010600040101010101" pitchFamily="2" charset="-122"/>
                <a:ea typeface="华文楷体" panose="02010600040101010101" pitchFamily="2" charset="-122"/>
                <a:sym typeface="+mn-ea"/>
              </a:rPr>
              <a:t>8.4.2.</a:t>
            </a:r>
            <a:r>
              <a:rPr lang="zh-CN" altLang="en-US" sz="2000" b="1" dirty="0">
                <a:latin typeface="华文楷体" panose="02010600040101010101" pitchFamily="2" charset="-122"/>
                <a:ea typeface="华文楷体" panose="02010600040101010101" pitchFamily="2" charset="-122"/>
                <a:sym typeface="+mn-ea"/>
              </a:rPr>
              <a:t>活跃变量分析</a:t>
            </a:r>
            <a:endParaRPr lang="zh-CN" altLang="en-US" sz="2000" b="1" dirty="0">
              <a:latin typeface="华文楷体" panose="02010600040101010101" pitchFamily="2" charset="-122"/>
              <a:ea typeface="华文楷体" panose="02010600040101010101" pitchFamily="2" charset="-122"/>
            </a:endParaRPr>
          </a:p>
        </p:txBody>
      </p:sp>
      <p:sp>
        <p:nvSpPr>
          <p:cNvPr id="2" name="文本框 1"/>
          <p:cNvSpPr txBox="1"/>
          <p:nvPr>
            <p:custDataLst>
              <p:tags r:id="rId6"/>
            </p:custDataLst>
          </p:nvPr>
        </p:nvSpPr>
        <p:spPr>
          <a:xfrm>
            <a:off x="201295" y="327025"/>
            <a:ext cx="8301355" cy="3295650"/>
          </a:xfrm>
          <a:prstGeom prst="rect">
            <a:avLst/>
          </a:prstGeom>
          <a:noFill/>
        </p:spPr>
        <p:txBody>
          <a:bodyPr wrap="square" rtlCol="0" anchor="t">
            <a:noAutofit/>
          </a:bodyPr>
          <a:p>
            <a:pPr marL="0" lvl="1" indent="457200" algn="just" fontAlgn="auto">
              <a:lnSpc>
                <a:spcPct val="100000"/>
              </a:lnSpc>
              <a:buClrTx/>
              <a:buNone/>
            </a:pP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活跃变量</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对于</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变量x</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和</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程序点p</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，如果在流图中沿着从p开始的</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某条路径</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会引用变量x在p点的值，则称变量</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x在点p是活跃的</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，否则称变量x在点p不活跃</a:t>
            </a:r>
            <a:endPar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indent="457200" fontAlgn="auto">
              <a:lnSpc>
                <a:spcPct val="100000"/>
              </a:lnSpc>
              <a:buClrTx/>
              <a:buNone/>
            </a:pP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分析任务</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x在程序点p处的定值在哪里会被使用</a:t>
            </a:r>
            <a:endParaRPr lang="zh-CN" altLang="en-US" b="1" dirty="0">
              <a:latin typeface="华文楷体" panose="02010600040101010101" pitchFamily="2" charset="-122"/>
              <a:ea typeface="华文楷体" panose="02010600040101010101" pitchFamily="2" charset="-122"/>
              <a:cs typeface="华文楷体" panose="02010600040101010101" pitchFamily="2" charset="-122"/>
            </a:endParaRPr>
          </a:p>
          <a:p>
            <a:pPr marL="0" lvl="1" indent="457200" fontAlgn="auto">
              <a:lnSpc>
                <a:spcPct val="100000"/>
              </a:lnSpc>
              <a:buClrTx/>
              <a:buNone/>
            </a:pP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数据流方程：逆向数据流问题</a:t>
            </a:r>
            <a:endPar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endParaRPr>
          </a:p>
          <a:p>
            <a:pPr marL="0" marR="0" lvl="0" indent="457200" algn="l" defTabSz="914400" rtl="0" fontAlgn="base">
              <a:lnSpc>
                <a:spcPct val="100000"/>
              </a:lnSpc>
              <a:spcBef>
                <a:spcPct val="20000"/>
              </a:spcBef>
              <a:spcAft>
                <a:spcPct val="0"/>
              </a:spcAft>
              <a:buClr>
                <a:srgbClr val="31B6FD"/>
              </a:buClr>
              <a:buSzPct val="100000"/>
              <a:buFontTx/>
              <a:buNone/>
              <a:defRPr/>
            </a:pPr>
            <a:r>
              <a:rPr lang="en-US" altLang="zh-CN" b="1" i="1"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IN</a:t>
            </a:r>
            <a:r>
              <a:rPr lang="en-US" altLang="zh-CN" b="1"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i="1"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EXIT</a:t>
            </a:r>
            <a:r>
              <a:rPr lang="en-US" altLang="zh-CN" b="1"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 </a:t>
            </a:r>
            <a:r>
              <a:rPr lang="el-GR" altLang="zh-CN" b="1" i="1"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Φ</a:t>
            </a:r>
            <a:r>
              <a:rPr lang="en-US" altLang="zh-CN" b="1"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t>
            </a:r>
            <a:endParaRPr lang="en-US" altLang="zh-CN" b="1"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0" marR="0" lvl="0" indent="457200" algn="l" defTabSz="914400" rtl="0" fontAlgn="base">
              <a:lnSpc>
                <a:spcPct val="100000"/>
              </a:lnSpc>
              <a:spcBef>
                <a:spcPct val="20000"/>
              </a:spcBef>
              <a:spcAft>
                <a:spcPct val="0"/>
              </a:spcAft>
              <a:buClr>
                <a:srgbClr val="31B6FD"/>
              </a:buClr>
              <a:buSzPct val="100000"/>
              <a:buFontTx/>
              <a:buNone/>
              <a:defRPr/>
            </a:pPr>
            <a:r>
              <a:rPr lang="en-US" altLang="zh-CN" b="1" i="1"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IN</a:t>
            </a:r>
            <a:r>
              <a:rPr lang="en-US" altLang="zh-CN" b="1"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i="1"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B</a:t>
            </a:r>
            <a:r>
              <a:rPr lang="en-US" altLang="zh-CN" b="1"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 </a:t>
            </a:r>
            <a:r>
              <a:rPr lang="el-GR" altLang="zh-CN" b="1" i="1"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Φ</a:t>
            </a:r>
            <a:endParaRPr lang="el-GR" altLang="zh-CN" b="1" i="1"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0" marR="0" lvl="0" indent="457200" algn="l" defTabSz="914400" rtl="0" fontAlgn="base">
              <a:lnSpc>
                <a:spcPct val="100000"/>
              </a:lnSpc>
              <a:spcBef>
                <a:spcPct val="20000"/>
              </a:spcBef>
              <a:spcAft>
                <a:spcPct val="0"/>
              </a:spcAft>
              <a:buClr>
                <a:srgbClr val="31B6FD"/>
              </a:buClr>
              <a:buSzPct val="100000"/>
              <a:buFontTx/>
              <a:buNone/>
              <a:defRPr/>
            </a:pPr>
            <a:r>
              <a:rPr lang="en-US" altLang="zh-CN" b="1" i="1"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OUT</a:t>
            </a:r>
            <a:r>
              <a:rPr lang="en-US" altLang="zh-CN" b="1"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i="1"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B</a:t>
            </a:r>
            <a:r>
              <a:rPr lang="en-US" altLang="zh-CN" b="1"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 </a:t>
            </a:r>
            <a:r>
              <a:rPr lang="en-US" altLang="zh-CN" b="1"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i="1" baseline="-3000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S</a:t>
            </a:r>
            <a:r>
              <a:rPr lang="zh-CN" altLang="en-US" b="1" baseline="-3000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是</a:t>
            </a:r>
            <a:r>
              <a:rPr lang="en-US" altLang="zh-CN" b="1" i="1" baseline="-3000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B</a:t>
            </a:r>
            <a:r>
              <a:rPr lang="zh-CN" altLang="en-US" b="1" baseline="-3000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的一个后继</a:t>
            </a:r>
            <a:r>
              <a:rPr lang="en-US" altLang="zh-CN" b="1" baseline="-3000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i="1"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IN</a:t>
            </a:r>
            <a:r>
              <a:rPr lang="en-US" altLang="zh-CN" b="1"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i="1"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S</a:t>
            </a:r>
            <a:r>
              <a:rPr lang="en-US" altLang="zh-CN" b="1"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endParaRPr kumimoji="0"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457200" algn="l" defTabSz="914400" rtl="0" fontAlgn="base">
              <a:lnSpc>
                <a:spcPct val="100000"/>
              </a:lnSpc>
              <a:spcBef>
                <a:spcPct val="20000"/>
              </a:spcBef>
              <a:spcAft>
                <a:spcPct val="0"/>
              </a:spcAft>
              <a:buClr>
                <a:srgbClr val="31B6FD"/>
              </a:buClr>
              <a:buSzPct val="100000"/>
              <a:buFontTx/>
              <a:buNone/>
              <a:defRPr/>
            </a:pPr>
            <a:r>
              <a:rPr lang="en-US" altLang="zh-CN" b="1" i="1"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IN</a:t>
            </a:r>
            <a:r>
              <a:rPr lang="en-US" altLang="zh-CN" b="1"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i="1"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B</a:t>
            </a:r>
            <a:r>
              <a:rPr lang="en-US" altLang="zh-CN" b="1"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 </a:t>
            </a:r>
            <a:r>
              <a:rPr lang="en-US" altLang="zh-CN" b="1" i="1" noProof="0" dirty="0" err="1">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use</a:t>
            </a:r>
            <a:r>
              <a:rPr lang="en-US" altLang="zh-CN" b="1" i="1" baseline="-30000" noProof="0" dirty="0" err="1">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B</a:t>
            </a:r>
            <a:r>
              <a:rPr lang="en-US" altLang="zh-CN" b="1" i="1"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i="1"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OUT</a:t>
            </a:r>
            <a:r>
              <a:rPr lang="en-US" altLang="zh-CN" b="1"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i="1"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B</a:t>
            </a:r>
            <a:r>
              <a:rPr lang="en-US" altLang="zh-CN" b="1"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 </a:t>
            </a:r>
            <a:r>
              <a:rPr lang="en-US" altLang="zh-CN" b="1" i="1" noProof="0" dirty="0" err="1">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def</a:t>
            </a:r>
            <a:r>
              <a:rPr lang="en-US" altLang="zh-CN" b="1" i="1" baseline="-30000" noProof="0" dirty="0" err="1">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B</a:t>
            </a:r>
            <a:r>
              <a:rPr lang="en-US" altLang="zh-CN" b="1" i="1"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endPar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0" lvl="1" indent="0" fontAlgn="auto">
              <a:lnSpc>
                <a:spcPct val="100000"/>
              </a:lnSpc>
              <a:spcBef>
                <a:spcPts val="0"/>
              </a:spcBef>
              <a:buClrTx/>
              <a:buNone/>
            </a:pP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分析结果</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的表示：</a:t>
            </a:r>
            <a:endPar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indent="0" fontAlgn="auto">
              <a:lnSpc>
                <a:spcPct val="100000"/>
              </a:lnSpc>
              <a:spcBef>
                <a:spcPts val="0"/>
              </a:spcBef>
              <a:buClrTx/>
              <a:buNone/>
            </a:pP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du链 (定值-引用链)：定值所有能够到达的引用的集合</a:t>
            </a:r>
            <a:endParaRPr lang="zh-CN" altLang="en-US" b="1" dirty="0">
              <a:latin typeface="华文楷体" panose="02010600040101010101" pitchFamily="2" charset="-122"/>
              <a:ea typeface="华文楷体" panose="02010600040101010101" pitchFamily="2" charset="-122"/>
              <a:cs typeface="华文楷体" panose="020106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defRPr/>
            </a:pP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主要用途</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删除无用赋值</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寄存器分配</a:t>
            </a:r>
            <a:endPar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3" name="矩形 2"/>
          <p:cNvSpPr/>
          <p:nvPr>
            <p:custDataLst>
              <p:tags r:id="rId7"/>
            </p:custDataLst>
          </p:nvPr>
        </p:nvSpPr>
        <p:spPr>
          <a:xfrm>
            <a:off x="291758" y="3620409"/>
            <a:ext cx="2494915" cy="398780"/>
          </a:xfrm>
          <a:prstGeom prst="rect">
            <a:avLst/>
          </a:prstGeom>
        </p:spPr>
        <p:txBody>
          <a:bodyPr wrap="none">
            <a:spAutoFit/>
          </a:bodyPr>
          <a:p>
            <a:pPr lvl="0" algn="l">
              <a:spcBef>
                <a:spcPct val="30000"/>
              </a:spcBef>
            </a:pPr>
            <a:r>
              <a:rPr lang="en-US" sz="2000" b="1" dirty="0">
                <a:latin typeface="华文楷体" panose="02010600040101010101" pitchFamily="2" charset="-122"/>
                <a:ea typeface="华文楷体" panose="02010600040101010101" pitchFamily="2" charset="-122"/>
                <a:sym typeface="+mn-ea"/>
              </a:rPr>
              <a:t>8.4.3.</a:t>
            </a:r>
            <a:r>
              <a:rPr lang="zh-CN" altLang="en-US" sz="2000" b="1" dirty="0">
                <a:latin typeface="华文楷体" panose="02010600040101010101" pitchFamily="2" charset="-122"/>
                <a:ea typeface="华文楷体" panose="02010600040101010101" pitchFamily="2" charset="-122"/>
                <a:sym typeface="+mn-ea"/>
              </a:rPr>
              <a:t>可用表达式分析</a:t>
            </a:r>
            <a:endParaRPr lang="zh-CN" altLang="en-US" sz="2000" b="1" dirty="0">
              <a:latin typeface="华文楷体" panose="02010600040101010101" pitchFamily="2" charset="-122"/>
              <a:ea typeface="华文楷体" panose="02010600040101010101" pitchFamily="2" charset="-122"/>
            </a:endParaRPr>
          </a:p>
        </p:txBody>
      </p:sp>
      <p:sp>
        <p:nvSpPr>
          <p:cNvPr id="4" name="文本框 3"/>
          <p:cNvSpPr txBox="1"/>
          <p:nvPr>
            <p:custDataLst>
              <p:tags r:id="rId8"/>
            </p:custDataLst>
          </p:nvPr>
        </p:nvSpPr>
        <p:spPr>
          <a:xfrm>
            <a:off x="33020" y="3964940"/>
            <a:ext cx="9554845" cy="2557780"/>
          </a:xfrm>
          <a:prstGeom prst="rect">
            <a:avLst/>
          </a:prstGeom>
          <a:noFill/>
        </p:spPr>
        <p:txBody>
          <a:bodyPr wrap="square" rtlCol="0" anchor="t">
            <a:noAutofit/>
          </a:bodyPr>
          <a:p>
            <a:pPr marL="0" lvl="1" indent="457200" fontAlgn="auto">
              <a:lnSpc>
                <a:spcPct val="100000"/>
              </a:lnSpc>
              <a:buClrTx/>
              <a:buNone/>
            </a:pP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可用表达式：如果从流图的</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首节点</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到达程序点 p的</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每条路径</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都对表达式</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x op y</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进行计算，并且从最后一个这样的计算到点p之间</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没有再次对x或y定值</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，那么表达式</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x op y</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在点 </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p</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是</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可用</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的</a:t>
            </a:r>
            <a:endPar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indent="457200" fontAlgn="auto">
              <a:lnSpc>
                <a:spcPct val="100000"/>
              </a:lnSpc>
              <a:buClrTx/>
              <a:buNone/>
            </a:pP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数据流方程：</a:t>
            </a:r>
            <a:endPar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endParaRPr>
          </a:p>
          <a:p>
            <a:pPr marL="0" marR="0" lvl="1" indent="457200" algn="l" defTabSz="914400" rtl="0" eaLnBrk="1" fontAlgn="base" latinLnBrk="0" hangingPunct="1">
              <a:lnSpc>
                <a:spcPct val="100000"/>
              </a:lnSpc>
              <a:spcBef>
                <a:spcPct val="20000"/>
              </a:spcBef>
              <a:spcAft>
                <a:spcPct val="0"/>
              </a:spcAft>
              <a:buClr>
                <a:srgbClr val="5EAEFF"/>
              </a:buClr>
              <a:buSzPct val="60000"/>
              <a:buFontTx/>
              <a:buNone/>
              <a:defRPr/>
            </a:pPr>
            <a:r>
              <a:rPr lang="en-US" altLang="zh-CN" b="1" i="1"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OUT</a:t>
            </a:r>
            <a:r>
              <a:rPr lang="en-US" altLang="zh-CN" b="1"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i="1"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ENTRY</a:t>
            </a:r>
            <a:r>
              <a:rPr lang="en-US" altLang="zh-CN" b="1"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 </a:t>
            </a:r>
            <a:r>
              <a:rPr lang="el-GR" altLang="zh-CN" b="1" i="1"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sym typeface="+mn-ea"/>
              </a:rPr>
              <a:t>Φ</a:t>
            </a:r>
            <a:r>
              <a:rPr lang="en-US" altLang="zh-CN" b="1"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t>
            </a:r>
            <a:endParaRPr lang="en-US" altLang="zh-CN" b="1"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0" marR="0" lvl="1" indent="457200" algn="l" defTabSz="914400" rtl="0" eaLnBrk="1" fontAlgn="base" latinLnBrk="0" hangingPunct="1">
              <a:lnSpc>
                <a:spcPct val="100000"/>
              </a:lnSpc>
              <a:spcBef>
                <a:spcPct val="20000"/>
              </a:spcBef>
              <a:spcAft>
                <a:spcPct val="0"/>
              </a:spcAft>
              <a:buClr>
                <a:srgbClr val="5EAEFF"/>
              </a:buClr>
              <a:buSzPct val="60000"/>
              <a:buFontTx/>
              <a:buNone/>
              <a:defRPr/>
            </a:pPr>
            <a:r>
              <a:rPr lang="en-US" altLang="zh-CN" b="1" i="1"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OUT</a:t>
            </a:r>
            <a:r>
              <a:rPr lang="en-US" altLang="zh-CN" b="1"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i="1"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B</a:t>
            </a:r>
            <a:r>
              <a:rPr lang="en-US" altLang="zh-CN" b="1"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 </a:t>
            </a:r>
            <a:r>
              <a:rPr lang="en-US" altLang="zh-CN" b="1" i="1"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U</a:t>
            </a:r>
            <a:r>
              <a:rPr lang="en-US" altLang="zh-CN" b="1" i="1"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endParaRPr lang="en-US" altLang="zh-CN" b="1" i="1"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0" marR="0" lvl="1" indent="457200" algn="l" defTabSz="914400" rtl="0" eaLnBrk="1" fontAlgn="base" latinLnBrk="0" hangingPunct="1">
              <a:lnSpc>
                <a:spcPct val="100000"/>
              </a:lnSpc>
              <a:spcBef>
                <a:spcPct val="20000"/>
              </a:spcBef>
              <a:spcAft>
                <a:spcPct val="0"/>
              </a:spcAft>
              <a:buClr>
                <a:srgbClr val="5EAEFF"/>
              </a:buClr>
              <a:buSzPct val="60000"/>
              <a:buFontTx/>
              <a:buNone/>
              <a:defRPr/>
            </a:pPr>
            <a:r>
              <a:rPr lang="en-US" altLang="zh-CN" b="1" i="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IN</a:t>
            </a:r>
            <a:r>
              <a:rPr lang="en-US" altLang="zh-CN" b="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i="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B</a:t>
            </a:r>
            <a:r>
              <a:rPr lang="en-US" altLang="zh-CN" b="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noProof="0" dirty="0">
                <a:ln>
                  <a:noFill/>
                </a:ln>
                <a:effectLst/>
                <a:uLnTx/>
                <a:uFillTx/>
                <a:latin typeface="Times New Roman" panose="02020603050405020304" pitchFamily="18" charset="0"/>
                <a:ea typeface="楷体_GB2312"/>
                <a:cs typeface="Times New Roman" panose="02020603050405020304" pitchFamily="18" charset="0"/>
                <a:sym typeface="+mn-ea"/>
              </a:rPr>
              <a:t> </a:t>
            </a:r>
            <a:r>
              <a:rPr lang="en-US" altLang="zh-CN" b="1" noProof="0" dirty="0">
                <a:ln>
                  <a:noFill/>
                </a:ln>
                <a:solidFill>
                  <a:srgbClr val="FF0000"/>
                </a:solidFill>
                <a:effectLst/>
                <a:uLnTx/>
                <a:uFillTx/>
                <a:latin typeface="Times New Roman" panose="02020603050405020304" pitchFamily="18" charset="0"/>
                <a:ea typeface="楷体_GB2312"/>
                <a:cs typeface="Times New Roman" panose="02020603050405020304" pitchFamily="18" charset="0"/>
                <a:sym typeface="+mn-ea"/>
              </a:rPr>
              <a:t>∩</a:t>
            </a:r>
            <a:r>
              <a:rPr lang="en-US" altLang="zh-CN" b="1" i="1" baseline="-3000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P</a:t>
            </a:r>
            <a:r>
              <a:rPr lang="zh-CN" altLang="en-US" b="1" baseline="-3000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是</a:t>
            </a:r>
            <a:r>
              <a:rPr lang="en-US" altLang="zh-CN" b="1" i="1" baseline="-3000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B</a:t>
            </a:r>
            <a:r>
              <a:rPr lang="zh-CN" altLang="en-US" b="1" baseline="-3000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的一个前驱</a:t>
            </a:r>
            <a:r>
              <a:rPr lang="en-US" altLang="zh-CN" b="1" i="1" noProof="0" dirty="0">
                <a:ln>
                  <a:noFill/>
                </a:ln>
                <a:solidFill>
                  <a:srgbClr val="FF0000"/>
                </a:solidFill>
                <a:effectLst/>
                <a:uLnTx/>
                <a:uFillTx/>
                <a:latin typeface="Times New Roman" panose="02020603050405020304" pitchFamily="18" charset="0"/>
                <a:ea typeface="楷体_GB2312"/>
                <a:cs typeface="Times New Roman" panose="02020603050405020304" pitchFamily="18" charset="0"/>
                <a:sym typeface="+mn-ea"/>
              </a:rPr>
              <a:t>OUT</a:t>
            </a:r>
            <a:r>
              <a:rPr lang="en-US" altLang="zh-CN" b="1" noProof="0" dirty="0">
                <a:ln>
                  <a:noFill/>
                </a:ln>
                <a:solidFill>
                  <a:srgbClr val="FF0000"/>
                </a:solidFill>
                <a:effectLst/>
                <a:uLnTx/>
                <a:uFillTx/>
                <a:latin typeface="Times New Roman" panose="02020603050405020304" pitchFamily="18" charset="0"/>
                <a:ea typeface="楷体_GB2312"/>
                <a:cs typeface="Times New Roman" panose="02020603050405020304" pitchFamily="18" charset="0"/>
                <a:sym typeface="+mn-ea"/>
              </a:rPr>
              <a:t>[</a:t>
            </a:r>
            <a:r>
              <a:rPr lang="en-US" altLang="zh-CN" b="1" i="1" noProof="0" dirty="0">
                <a:ln>
                  <a:noFill/>
                </a:ln>
                <a:solidFill>
                  <a:srgbClr val="FF0000"/>
                </a:solidFill>
                <a:effectLst/>
                <a:uLnTx/>
                <a:uFillTx/>
                <a:latin typeface="Times New Roman" panose="02020603050405020304" pitchFamily="18" charset="0"/>
                <a:ea typeface="楷体_GB2312"/>
                <a:cs typeface="Times New Roman" panose="02020603050405020304" pitchFamily="18" charset="0"/>
                <a:sym typeface="+mn-ea"/>
              </a:rPr>
              <a:t>P</a:t>
            </a:r>
            <a:r>
              <a:rPr lang="en-US" altLang="zh-CN" b="1" noProof="0" dirty="0">
                <a:ln>
                  <a:noFill/>
                </a:ln>
                <a:solidFill>
                  <a:srgbClr val="FF0000"/>
                </a:solidFill>
                <a:effectLst/>
                <a:uLnTx/>
                <a:uFillTx/>
                <a:latin typeface="Times New Roman" panose="02020603050405020304" pitchFamily="18" charset="0"/>
                <a:ea typeface="楷体_GB2312"/>
                <a:cs typeface="Times New Roman" panose="02020603050405020304" pitchFamily="18" charset="0"/>
                <a:sym typeface="+mn-ea"/>
              </a:rPr>
              <a:t>] </a:t>
            </a:r>
            <a:endParaRPr lang="en-US" altLang="zh-CN" b="1" noProof="0" dirty="0">
              <a:ln>
                <a:noFill/>
              </a:ln>
              <a:effectLst/>
              <a:uLnTx/>
              <a:uFillTx/>
              <a:latin typeface="Times New Roman" panose="02020603050405020304" pitchFamily="18" charset="0"/>
              <a:ea typeface="楷体_GB2312"/>
              <a:cs typeface="Times New Roman" panose="02020603050405020304" pitchFamily="18" charset="0"/>
              <a:sym typeface="+mn-ea"/>
            </a:endParaRPr>
          </a:p>
          <a:p>
            <a:pPr marL="0" marR="0" lvl="1" indent="457200" algn="l" defTabSz="914400" rtl="0" eaLnBrk="1" fontAlgn="base" latinLnBrk="0" hangingPunct="1">
              <a:lnSpc>
                <a:spcPct val="100000"/>
              </a:lnSpc>
              <a:spcBef>
                <a:spcPct val="20000"/>
              </a:spcBef>
              <a:spcAft>
                <a:spcPct val="0"/>
              </a:spcAft>
              <a:buClr>
                <a:srgbClr val="5EAEFF"/>
              </a:buClr>
              <a:buSzPct val="60000"/>
              <a:buFontTx/>
              <a:buNone/>
              <a:defRPr/>
            </a:pPr>
            <a:r>
              <a:rPr lang="en-US" altLang="zh-CN" b="1" i="1"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sym typeface="+mn-ea"/>
              </a:rPr>
              <a:t>OUT</a:t>
            </a:r>
            <a:r>
              <a:rPr lang="en-US" altLang="zh-CN" b="1"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sym typeface="+mn-ea"/>
              </a:rPr>
              <a:t>[</a:t>
            </a:r>
            <a:r>
              <a:rPr lang="en-US" altLang="zh-CN" b="1" i="1"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sym typeface="+mn-ea"/>
              </a:rPr>
              <a:t>B</a:t>
            </a:r>
            <a:r>
              <a:rPr lang="en-US" altLang="zh-CN" b="1"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sym typeface="+mn-ea"/>
              </a:rPr>
              <a:t>]= </a:t>
            </a:r>
            <a:r>
              <a:rPr lang="en-US" altLang="zh-CN" b="1" i="1" noProof="0" dirty="0" err="1">
                <a:ln>
                  <a:noFill/>
                </a:ln>
                <a:solidFill>
                  <a:srgbClr val="FF0000"/>
                </a:solidFill>
                <a:effectLst/>
                <a:uLnTx/>
                <a:uFillTx/>
                <a:latin typeface="Times New Roman" panose="02020603050405020304" pitchFamily="18" charset="0"/>
                <a:ea typeface="楷体_GB2312"/>
                <a:cs typeface="Times New Roman" panose="02020603050405020304" pitchFamily="18" charset="0"/>
                <a:sym typeface="+mn-ea"/>
              </a:rPr>
              <a:t>e_gen</a:t>
            </a:r>
            <a:r>
              <a:rPr lang="en-US" altLang="zh-CN" b="1" i="1" baseline="-30000" noProof="0" dirty="0" err="1">
                <a:ln>
                  <a:noFill/>
                </a:ln>
                <a:solidFill>
                  <a:srgbClr val="FF0000"/>
                </a:solidFill>
                <a:effectLst/>
                <a:uLnTx/>
                <a:uFillTx/>
                <a:latin typeface="Times New Roman" panose="02020603050405020304" pitchFamily="18" charset="0"/>
                <a:ea typeface="楷体_GB2312"/>
                <a:cs typeface="Times New Roman" panose="02020603050405020304" pitchFamily="18" charset="0"/>
                <a:sym typeface="+mn-ea"/>
              </a:rPr>
              <a:t>B</a:t>
            </a:r>
            <a:r>
              <a:rPr lang="en-US" altLang="zh-CN" b="1" noProof="0" dirty="0">
                <a:ln>
                  <a:noFill/>
                </a:ln>
                <a:solidFill>
                  <a:srgbClr val="FF0000"/>
                </a:solidFill>
                <a:effectLst/>
                <a:uLnTx/>
                <a:uFillTx/>
                <a:latin typeface="Times New Roman" panose="02020603050405020304" pitchFamily="18" charset="0"/>
                <a:ea typeface="楷体_GB2312"/>
                <a:cs typeface="Times New Roman" panose="02020603050405020304" pitchFamily="18" charset="0"/>
                <a:sym typeface="+mn-ea"/>
              </a:rPr>
              <a:t> </a:t>
            </a:r>
            <a:r>
              <a:rPr lang="en-US" altLang="zh-CN" b="1"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noProof="0" dirty="0">
                <a:ln>
                  <a:noFill/>
                </a:ln>
                <a:solidFill>
                  <a:srgbClr val="FF0000"/>
                </a:solidFill>
                <a:effectLst/>
                <a:uLnTx/>
                <a:uFillTx/>
                <a:latin typeface="Times New Roman" panose="02020603050405020304" pitchFamily="18" charset="0"/>
                <a:ea typeface="楷体_GB2312"/>
                <a:cs typeface="Times New Roman" panose="02020603050405020304" pitchFamily="18" charset="0"/>
                <a:sym typeface="+mn-ea"/>
              </a:rPr>
              <a:t>(</a:t>
            </a:r>
            <a:r>
              <a:rPr lang="en-US" altLang="zh-CN" b="1" i="1" noProof="0" dirty="0">
                <a:ln>
                  <a:noFill/>
                </a:ln>
                <a:solidFill>
                  <a:srgbClr val="FF0000"/>
                </a:solidFill>
                <a:effectLst/>
                <a:uLnTx/>
                <a:uFillTx/>
                <a:latin typeface="Times New Roman" panose="02020603050405020304" pitchFamily="18" charset="0"/>
                <a:ea typeface="楷体_GB2312"/>
                <a:cs typeface="Times New Roman" panose="02020603050405020304" pitchFamily="18" charset="0"/>
                <a:sym typeface="+mn-ea"/>
              </a:rPr>
              <a:t>IN</a:t>
            </a:r>
            <a:r>
              <a:rPr lang="en-US" altLang="zh-CN" b="1" noProof="0" dirty="0">
                <a:ln>
                  <a:noFill/>
                </a:ln>
                <a:solidFill>
                  <a:srgbClr val="FF0000"/>
                </a:solidFill>
                <a:effectLst/>
                <a:uLnTx/>
                <a:uFillTx/>
                <a:latin typeface="Times New Roman" panose="02020603050405020304" pitchFamily="18" charset="0"/>
                <a:ea typeface="楷体_GB2312"/>
                <a:cs typeface="Times New Roman" panose="02020603050405020304" pitchFamily="18" charset="0"/>
                <a:sym typeface="+mn-ea"/>
              </a:rPr>
              <a:t>[</a:t>
            </a:r>
            <a:r>
              <a:rPr lang="en-US" altLang="zh-CN" b="1" i="1" noProof="0" dirty="0">
                <a:ln>
                  <a:noFill/>
                </a:ln>
                <a:solidFill>
                  <a:srgbClr val="FF0000"/>
                </a:solidFill>
                <a:effectLst/>
                <a:uLnTx/>
                <a:uFillTx/>
                <a:latin typeface="Times New Roman" panose="02020603050405020304" pitchFamily="18" charset="0"/>
                <a:ea typeface="楷体_GB2312"/>
                <a:cs typeface="Times New Roman" panose="02020603050405020304" pitchFamily="18" charset="0"/>
                <a:sym typeface="+mn-ea"/>
              </a:rPr>
              <a:t>B</a:t>
            </a:r>
            <a:r>
              <a:rPr lang="en-US" altLang="zh-CN" b="1" noProof="0" dirty="0">
                <a:ln>
                  <a:noFill/>
                </a:ln>
                <a:solidFill>
                  <a:srgbClr val="FF0000"/>
                </a:solidFill>
                <a:effectLst/>
                <a:uLnTx/>
                <a:uFillTx/>
                <a:latin typeface="Times New Roman" panose="02020603050405020304" pitchFamily="18" charset="0"/>
                <a:ea typeface="楷体_GB2312"/>
                <a:cs typeface="Times New Roman" panose="02020603050405020304" pitchFamily="18" charset="0"/>
                <a:sym typeface="+mn-ea"/>
              </a:rPr>
              <a:t>]- </a:t>
            </a:r>
            <a:r>
              <a:rPr lang="en-US" altLang="zh-CN" b="1" i="1" noProof="0" dirty="0" err="1">
                <a:ln>
                  <a:noFill/>
                </a:ln>
                <a:solidFill>
                  <a:srgbClr val="FF0000"/>
                </a:solidFill>
                <a:effectLst/>
                <a:uLnTx/>
                <a:uFillTx/>
                <a:latin typeface="Times New Roman" panose="02020603050405020304" pitchFamily="18" charset="0"/>
                <a:ea typeface="楷体_GB2312"/>
                <a:cs typeface="Times New Roman" panose="02020603050405020304" pitchFamily="18" charset="0"/>
                <a:sym typeface="+mn-ea"/>
              </a:rPr>
              <a:t>e_kill</a:t>
            </a:r>
            <a:r>
              <a:rPr lang="en-US" altLang="zh-CN" b="1" i="1" baseline="-30000" noProof="0" dirty="0" err="1">
                <a:ln>
                  <a:noFill/>
                </a:ln>
                <a:solidFill>
                  <a:srgbClr val="FF0000"/>
                </a:solidFill>
                <a:effectLst/>
                <a:uLnTx/>
                <a:uFillTx/>
                <a:latin typeface="Times New Roman" panose="02020603050405020304" pitchFamily="18" charset="0"/>
                <a:ea typeface="楷体_GB2312"/>
                <a:cs typeface="Times New Roman" panose="02020603050405020304" pitchFamily="18" charset="0"/>
                <a:sym typeface="+mn-ea"/>
              </a:rPr>
              <a:t>B</a:t>
            </a:r>
            <a:r>
              <a:rPr lang="en-US" altLang="zh-CN" b="1" noProof="0" dirty="0">
                <a:ln>
                  <a:noFill/>
                </a:ln>
                <a:solidFill>
                  <a:srgbClr val="FF0000"/>
                </a:solidFill>
                <a:effectLst/>
                <a:uLnTx/>
                <a:uFillTx/>
                <a:latin typeface="Times New Roman" panose="02020603050405020304" pitchFamily="18" charset="0"/>
                <a:ea typeface="楷体_GB2312"/>
                <a:cs typeface="Times New Roman" panose="02020603050405020304" pitchFamily="18" charset="0"/>
                <a:sym typeface="+mn-ea"/>
              </a:rPr>
              <a:t>)</a:t>
            </a:r>
            <a:endParaRPr lang="en-US" altLang="zh-CN" b="1" noProof="0" dirty="0">
              <a:ln>
                <a:noFill/>
              </a:ln>
              <a:solidFill>
                <a:srgbClr val="FF0000"/>
              </a:solidFill>
              <a:effectLst/>
              <a:uLnTx/>
              <a:uFillTx/>
              <a:latin typeface="Times New Roman" panose="02020603050405020304" pitchFamily="18" charset="0"/>
              <a:ea typeface="楷体_GB2312"/>
              <a:cs typeface="Times New Roman" panose="02020603050405020304" pitchFamily="18" charset="0"/>
              <a:sym typeface="+mn-ea"/>
            </a:endParaRPr>
          </a:p>
          <a:p>
            <a:pPr marL="271780" marR="0" lvl="0" indent="-271780" algn="l" defTabSz="914400" rtl="0" eaLnBrk="1" fontAlgn="base" latinLnBrk="0" hangingPunct="1">
              <a:lnSpc>
                <a:spcPct val="100000"/>
              </a:lnSpc>
              <a:spcBef>
                <a:spcPct val="20000"/>
              </a:spcBef>
              <a:spcAft>
                <a:spcPct val="0"/>
              </a:spcAft>
              <a:buClr>
                <a:srgbClr val="31B6FD"/>
              </a:buClr>
              <a:buSzPct val="100000"/>
              <a:buFontTx/>
              <a:buNone/>
              <a:defRPr/>
            </a:pP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主要用途</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消除全局公共子表达式</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复制传播</a:t>
            </a:r>
            <a:endPar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6" name="文本框 5"/>
          <p:cNvSpPr txBox="1"/>
          <p:nvPr/>
        </p:nvSpPr>
        <p:spPr>
          <a:xfrm>
            <a:off x="2417445" y="1481455"/>
            <a:ext cx="6156325" cy="737235"/>
          </a:xfrm>
          <a:prstGeom prst="rect">
            <a:avLst/>
          </a:prstGeom>
          <a:noFill/>
        </p:spPr>
        <p:txBody>
          <a:bodyPr wrap="square" rtlCol="0" anchor="t">
            <a:spAutoFit/>
          </a:bodyPr>
          <a:p>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use</a:t>
            </a:r>
            <a:r>
              <a:rPr lang="zh-CN" altLang="en-US" sz="1400" b="1" baseline="-25000" dirty="0">
                <a:latin typeface="华文楷体" panose="02010600040101010101" pitchFamily="2" charset="-122"/>
                <a:ea typeface="华文楷体" panose="02010600040101010101" pitchFamily="2" charset="-122"/>
                <a:cs typeface="华文楷体" panose="02010600040101010101" pitchFamily="2" charset="-122"/>
                <a:sym typeface="+mn-ea"/>
              </a:rPr>
              <a:t>B</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 ：在基本块B中引用，但是</a:t>
            </a:r>
            <a:r>
              <a:rPr lang="zh-CN" altLang="en-US"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引用前</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在B中</a:t>
            </a:r>
            <a:r>
              <a:rPr lang="zh-CN" altLang="en-US"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没有被定值</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的变量集合</a:t>
            </a:r>
            <a:endPar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def</a:t>
            </a:r>
            <a:r>
              <a:rPr lang="zh-CN" altLang="en-US" sz="1400" b="1" baseline="-25000" dirty="0">
                <a:latin typeface="华文楷体" panose="02010600040101010101" pitchFamily="2" charset="-122"/>
                <a:ea typeface="华文楷体" panose="02010600040101010101" pitchFamily="2" charset="-122"/>
                <a:cs typeface="华文楷体" panose="02010600040101010101" pitchFamily="2" charset="-122"/>
                <a:sym typeface="+mn-ea"/>
              </a:rPr>
              <a:t>B</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 ：在基本块B中定值，但是</a:t>
            </a:r>
            <a:r>
              <a:rPr lang="zh-CN" altLang="en-US"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定值前</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在B中</a:t>
            </a:r>
            <a:r>
              <a:rPr lang="zh-CN" altLang="en-US"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没有被引用</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的变量的集合</a:t>
            </a:r>
            <a:endPar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use</a:t>
            </a:r>
            <a:r>
              <a:rPr lang="zh-CN" altLang="en-US" sz="1400" b="1" baseline="-25000" dirty="0">
                <a:latin typeface="华文楷体" panose="02010600040101010101" pitchFamily="2" charset="-122"/>
                <a:ea typeface="华文楷体" panose="02010600040101010101" pitchFamily="2" charset="-122"/>
                <a:cs typeface="华文楷体" panose="02010600040101010101" pitchFamily="2" charset="-122"/>
                <a:sym typeface="+mn-ea"/>
              </a:rPr>
              <a:t>B</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和def</a:t>
            </a:r>
            <a:r>
              <a:rPr lang="zh-CN" altLang="en-US" sz="1400" b="1" baseline="-25000" dirty="0">
                <a:latin typeface="华文楷体" panose="02010600040101010101" pitchFamily="2" charset="-122"/>
                <a:ea typeface="华文楷体" panose="02010600040101010101" pitchFamily="2" charset="-122"/>
                <a:cs typeface="华文楷体" panose="02010600040101010101" pitchFamily="2" charset="-122"/>
                <a:sym typeface="+mn-ea"/>
              </a:rPr>
              <a:t>B</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的值可以直接从流图计算出来，因此在方程中作为已知量</a:t>
            </a:r>
            <a:endPar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endParaRPr>
          </a:p>
        </p:txBody>
      </p:sp>
      <p:pic>
        <p:nvPicPr>
          <p:cNvPr id="9" name="图片 8"/>
          <p:cNvPicPr>
            <a:picLocks noChangeAspect="1"/>
          </p:cNvPicPr>
          <p:nvPr>
            <p:custDataLst>
              <p:tags r:id="rId9"/>
            </p:custDataLst>
          </p:nvPr>
        </p:nvPicPr>
        <p:blipFill>
          <a:blip r:embed="rId10"/>
          <a:stretch>
            <a:fillRect/>
          </a:stretch>
        </p:blipFill>
        <p:spPr>
          <a:xfrm>
            <a:off x="10831830" y="1481455"/>
            <a:ext cx="1407160" cy="2360295"/>
          </a:xfrm>
          <a:prstGeom prst="rect">
            <a:avLst/>
          </a:prstGeom>
        </p:spPr>
      </p:pic>
      <p:pic>
        <p:nvPicPr>
          <p:cNvPr id="11" name="图片 10"/>
          <p:cNvPicPr>
            <a:picLocks noChangeAspect="1"/>
          </p:cNvPicPr>
          <p:nvPr>
            <p:custDataLst>
              <p:tags r:id="rId11"/>
            </p:custDataLst>
          </p:nvPr>
        </p:nvPicPr>
        <p:blipFill>
          <a:blip r:embed="rId12"/>
          <a:stretch>
            <a:fillRect/>
          </a:stretch>
        </p:blipFill>
        <p:spPr>
          <a:xfrm>
            <a:off x="7207885" y="2378075"/>
            <a:ext cx="1057275" cy="1163955"/>
          </a:xfrm>
          <a:prstGeom prst="rect">
            <a:avLst/>
          </a:prstGeom>
        </p:spPr>
      </p:pic>
      <p:pic>
        <p:nvPicPr>
          <p:cNvPr id="12" name="图片 11"/>
          <p:cNvPicPr>
            <a:picLocks noChangeAspect="1"/>
          </p:cNvPicPr>
          <p:nvPr>
            <p:custDataLst>
              <p:tags r:id="rId13"/>
            </p:custDataLst>
          </p:nvPr>
        </p:nvPicPr>
        <p:blipFill>
          <a:blip r:embed="rId14"/>
          <a:stretch>
            <a:fillRect/>
          </a:stretch>
        </p:blipFill>
        <p:spPr>
          <a:xfrm>
            <a:off x="5989320" y="2378075"/>
            <a:ext cx="1024890" cy="1163320"/>
          </a:xfrm>
          <a:prstGeom prst="rect">
            <a:avLst/>
          </a:prstGeom>
        </p:spPr>
      </p:pic>
      <p:sp>
        <p:nvSpPr>
          <p:cNvPr id="13" name="文本框 12"/>
          <p:cNvSpPr txBox="1"/>
          <p:nvPr/>
        </p:nvSpPr>
        <p:spPr>
          <a:xfrm>
            <a:off x="2849245" y="4570095"/>
            <a:ext cx="6010275" cy="953135"/>
          </a:xfrm>
          <a:prstGeom prst="rect">
            <a:avLst/>
          </a:prstGeom>
          <a:noFill/>
        </p:spPr>
        <p:txBody>
          <a:bodyPr wrap="square" rtlCol="0" anchor="t">
            <a:spAutoFit/>
          </a:bodyPr>
          <a:p>
            <a:pPr marL="0" lvl="1" indent="0" fontAlgn="auto">
              <a:lnSpc>
                <a:spcPct val="100000"/>
              </a:lnSpc>
              <a:buClrTx/>
              <a:buNone/>
            </a:pPr>
            <a:r>
              <a:rPr lang="en-US" altLang="zh-CN" sz="1400" b="1" i="1">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e_gen</a:t>
            </a:r>
            <a:r>
              <a:rPr lang="en-US" altLang="zh-CN" sz="1400" b="1" i="1" baseline="-3000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B</a:t>
            </a:r>
            <a:r>
              <a:rPr lang="en-US" altLang="zh-CN" sz="1400" b="1">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zh-CN" altLang="en-US" sz="1400" b="1">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：基本块</a:t>
            </a:r>
            <a:r>
              <a:rPr lang="en-US" altLang="zh-CN" sz="1400" b="1" i="1">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B</a:t>
            </a:r>
            <a:r>
              <a:rPr lang="zh-CN" altLang="en-US" sz="1400" b="1">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所生成的可用表达式的集合</a:t>
            </a:r>
            <a:endParaRPr lang="zh-CN" altLang="en-US" sz="1400" b="1">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indent="0" fontAlgn="auto">
              <a:lnSpc>
                <a:spcPct val="100000"/>
              </a:lnSpc>
              <a:buClrTx/>
              <a:buNone/>
            </a:pPr>
            <a:r>
              <a:rPr lang="en-US" altLang="zh-CN" sz="1400" b="1" i="1">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e_kill</a:t>
            </a:r>
            <a:r>
              <a:rPr lang="en-US" altLang="zh-CN" sz="1400" b="1" i="1" baseline="-3000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B</a:t>
            </a:r>
            <a:r>
              <a:rPr lang="en-US" altLang="zh-CN" sz="1400" b="1">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zh-CN" altLang="en-US" sz="1400" b="1">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：基本块</a:t>
            </a:r>
            <a:r>
              <a:rPr lang="en-US" altLang="zh-CN" sz="1400" b="1" i="1">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B</a:t>
            </a:r>
            <a:r>
              <a:rPr lang="zh-CN" altLang="en-US" sz="1400" b="1">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所杀死的</a:t>
            </a:r>
            <a:r>
              <a:rPr lang="en-US" altLang="zh-CN" sz="1400" b="1" i="1">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U</a:t>
            </a:r>
            <a:r>
              <a:rPr lang="zh-CN" altLang="en-US" sz="1400" b="1">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中的可用表达式的集合</a:t>
            </a:r>
            <a:endParaRPr lang="zh-CN" altLang="en-US" sz="1400" b="1">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2" indent="0" fontAlgn="auto">
              <a:lnSpc>
                <a:spcPct val="100000"/>
              </a:lnSpc>
              <a:buClrTx/>
              <a:buNone/>
            </a:pPr>
            <a:r>
              <a:rPr lang="en-US" altLang="zh-CN" sz="1400" b="1" i="1">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U</a:t>
            </a:r>
            <a:r>
              <a:rPr lang="en-US" altLang="zh-CN" sz="1400" b="1" i="1">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 </a:t>
            </a:r>
            <a:r>
              <a:rPr lang="zh-CN" altLang="en-US" sz="1400" b="1">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：所有出现在程序中一个或多个语句的右部的表达式的全集</a:t>
            </a:r>
            <a:endParaRPr lang="zh-CN" altLang="en-US" sz="1400" b="1">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2" indent="0" fontAlgn="auto">
              <a:lnSpc>
                <a:spcPct val="100000"/>
              </a:lnSpc>
              <a:buClrTx/>
              <a:buNone/>
            </a:pPr>
            <a:r>
              <a:rPr lang="zh-CN" altLang="en-US" sz="1400" b="1">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将</a:t>
            </a:r>
            <a:r>
              <a:rPr lang="zh-CN" altLang="en-US" sz="1400" b="1">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OUT</a:t>
            </a:r>
            <a:r>
              <a:rPr lang="zh-CN" altLang="en-US" sz="1400" b="1">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集合初始化为</a:t>
            </a:r>
            <a:r>
              <a:rPr lang="en-US" altLang="zh-CN" sz="1400" b="1">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U</a:t>
            </a:r>
            <a:r>
              <a:rPr lang="en-US" altLang="zh-CN" sz="1400" b="1">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sz="1400" b="1">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主要是为了解决</a:t>
            </a:r>
            <a:r>
              <a:rPr lang="en-US" altLang="zh-CN" sz="1400" b="1"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sym typeface="+mn-ea"/>
              </a:rPr>
              <a:t> ∩</a:t>
            </a:r>
            <a:r>
              <a:rPr lang="zh-CN" altLang="en-US" sz="1400" b="1"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sym typeface="+mn-ea"/>
              </a:rPr>
              <a:t>的问题，反正之后会被重新赋值</a:t>
            </a:r>
            <a:endParaRPr lang="zh-CN" altLang="en-US" sz="1400" b="1"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sym typeface="+mn-ea"/>
            </a:endParaRPr>
          </a:p>
        </p:txBody>
      </p:sp>
      <p:pic>
        <p:nvPicPr>
          <p:cNvPr id="16" name="图片 15"/>
          <p:cNvPicPr>
            <a:picLocks noChangeAspect="1"/>
          </p:cNvPicPr>
          <p:nvPr>
            <p:custDataLst>
              <p:tags r:id="rId15"/>
            </p:custDataLst>
          </p:nvPr>
        </p:nvPicPr>
        <p:blipFill>
          <a:blip r:embed="rId16"/>
          <a:stretch>
            <a:fillRect/>
          </a:stretch>
        </p:blipFill>
        <p:spPr>
          <a:xfrm>
            <a:off x="10735945" y="4359910"/>
            <a:ext cx="1422400" cy="2234565"/>
          </a:xfrm>
          <a:prstGeom prst="rect">
            <a:avLst/>
          </a:prstGeom>
        </p:spPr>
      </p:pic>
      <p:sp>
        <p:nvSpPr>
          <p:cNvPr id="17" name="文本框 16"/>
          <p:cNvSpPr txBox="1"/>
          <p:nvPr/>
        </p:nvSpPr>
        <p:spPr>
          <a:xfrm>
            <a:off x="3869055" y="5463540"/>
            <a:ext cx="4758055" cy="521970"/>
          </a:xfrm>
          <a:prstGeom prst="rect">
            <a:avLst/>
          </a:prstGeom>
          <a:noFill/>
        </p:spPr>
        <p:txBody>
          <a:bodyPr wrap="square" rtlCol="0" anchor="t">
            <a:spAutoFit/>
          </a:bodyPr>
          <a:p>
            <a:pPr marL="0" indent="0" fontAlgn="auto">
              <a:lnSpc>
                <a:spcPct val="100000"/>
              </a:lnSpc>
              <a:buClrTx/>
              <a:buNone/>
            </a:pPr>
            <a:r>
              <a:rPr lang="en-US" altLang="zh-CN" sz="1400" b="1" i="1">
                <a:latin typeface="Times New Roman" panose="02020603050405020304" pitchFamily="18" charset="0"/>
                <a:ea typeface="华文楷体" panose="02010600040101010101" pitchFamily="2" charset="-122"/>
                <a:cs typeface="Times New Roman" panose="02020603050405020304" pitchFamily="18" charset="0"/>
                <a:sym typeface="+mn-ea"/>
              </a:rPr>
              <a:t>e_gen</a:t>
            </a:r>
            <a:r>
              <a:rPr lang="en-US" altLang="zh-CN" sz="1400" b="1" i="1" baseline="-30000">
                <a:latin typeface="Times New Roman" panose="02020603050405020304" pitchFamily="18" charset="0"/>
                <a:ea typeface="华文楷体" panose="02010600040101010101" pitchFamily="2" charset="-122"/>
                <a:cs typeface="Times New Roman" panose="02020603050405020304" pitchFamily="18" charset="0"/>
                <a:sym typeface="+mn-ea"/>
              </a:rPr>
              <a:t>B</a:t>
            </a:r>
            <a:r>
              <a:rPr lang="en-US" altLang="zh-CN" sz="1400" b="1">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zh-CN" altLang="en-US" sz="1400" b="1">
                <a:latin typeface="Times New Roman" panose="02020603050405020304" pitchFamily="18" charset="0"/>
                <a:ea typeface="华文楷体" panose="02010600040101010101" pitchFamily="2" charset="-122"/>
                <a:cs typeface="Times New Roman" panose="02020603050405020304" pitchFamily="18" charset="0"/>
                <a:sym typeface="+mn-ea"/>
              </a:rPr>
              <a:t>计算：</a:t>
            </a:r>
            <a:r>
              <a:rPr lang="zh-CN" altLang="en-US" sz="1400" b="1" dirty="0">
                <a:latin typeface="Times New Roman" panose="02020603050405020304" pitchFamily="18" charset="0"/>
                <a:ea typeface="华文楷体" panose="02010600040101010101" pitchFamily="2" charset="-122"/>
                <a:cs typeface="Times New Roman" panose="02020603050405020304" pitchFamily="18" charset="0"/>
                <a:sym typeface="+mn-ea"/>
              </a:rPr>
              <a:t>顺序扫描</a:t>
            </a:r>
            <a:r>
              <a:rPr lang="en-US" altLang="zh-CN" sz="1400" b="1" i="1" dirty="0">
                <a:latin typeface="Times New Roman" panose="02020603050405020304" pitchFamily="18" charset="0"/>
                <a:ea typeface="华文楷体" panose="02010600040101010101" pitchFamily="2" charset="-122"/>
                <a:cs typeface="Times New Roman" panose="02020603050405020304" pitchFamily="18" charset="0"/>
                <a:sym typeface="+mn-ea"/>
              </a:rPr>
              <a:t>z</a:t>
            </a:r>
            <a:r>
              <a:rPr lang="en-US" altLang="zh-CN" sz="1400" b="1" dirty="0">
                <a:latin typeface="Times New Roman" panose="02020603050405020304" pitchFamily="18" charset="0"/>
                <a:ea typeface="华文楷体" panose="02010600040101010101" pitchFamily="2" charset="-122"/>
                <a:cs typeface="Times New Roman" panose="02020603050405020304" pitchFamily="18" charset="0"/>
                <a:sym typeface="+mn-ea"/>
              </a:rPr>
              <a:t> = </a:t>
            </a:r>
            <a:r>
              <a:rPr lang="en-US" altLang="zh-CN" sz="1400" b="1" i="1" dirty="0">
                <a:latin typeface="Times New Roman" panose="02020603050405020304" pitchFamily="18" charset="0"/>
                <a:ea typeface="华文楷体" panose="02010600040101010101" pitchFamily="2" charset="-122"/>
                <a:cs typeface="Times New Roman" panose="02020603050405020304" pitchFamily="18" charset="0"/>
                <a:sym typeface="+mn-ea"/>
              </a:rPr>
              <a:t>x</a:t>
            </a:r>
            <a:r>
              <a:rPr lang="en-US" altLang="zh-CN" sz="1400" b="1" dirty="0">
                <a:latin typeface="Times New Roman" panose="02020603050405020304" pitchFamily="18" charset="0"/>
                <a:ea typeface="华文楷体" panose="02010600040101010101" pitchFamily="2" charset="-122"/>
                <a:cs typeface="Times New Roman" panose="02020603050405020304" pitchFamily="18" charset="0"/>
                <a:sym typeface="+mn-ea"/>
              </a:rPr>
              <a:t> op </a:t>
            </a:r>
            <a:r>
              <a:rPr lang="en-US" altLang="zh-CN" sz="1400" b="1" i="1" dirty="0">
                <a:latin typeface="Times New Roman" panose="02020603050405020304" pitchFamily="18" charset="0"/>
                <a:ea typeface="华文楷体" panose="02010600040101010101" pitchFamily="2" charset="-122"/>
                <a:cs typeface="Times New Roman" panose="02020603050405020304" pitchFamily="18" charset="0"/>
                <a:sym typeface="+mn-ea"/>
              </a:rPr>
              <a:t>y</a:t>
            </a:r>
            <a:endParaRPr lang="en-US" altLang="zh-CN" sz="1400"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0" lvl="2" indent="0" fontAlgn="auto">
              <a:lnSpc>
                <a:spcPct val="100000"/>
              </a:lnSpc>
              <a:buClrTx/>
              <a:buNone/>
            </a:pPr>
            <a:r>
              <a:rPr lang="zh-CN" altLang="nl-NL" sz="1400" b="1" dirty="0">
                <a:latin typeface="Calibri" panose="020F0502020204030204" charset="0"/>
                <a:ea typeface="华文楷体" panose="02010600040101010101" pitchFamily="2" charset="-122"/>
                <a:cs typeface="华文楷体" panose="02010600040101010101" pitchFamily="2" charset="-122"/>
                <a:sym typeface="+mn-ea"/>
              </a:rPr>
              <a:t>①</a:t>
            </a:r>
            <a:r>
              <a:rPr lang="zh-CN" altLang="nl-NL" sz="1400" b="1" dirty="0">
                <a:latin typeface="华文楷体" panose="02010600040101010101" pitchFamily="2" charset="-122"/>
                <a:ea typeface="华文楷体" panose="02010600040101010101" pitchFamily="2" charset="-122"/>
                <a:cs typeface="华文楷体" panose="02010600040101010101" pitchFamily="2" charset="-122"/>
                <a:sym typeface="+mn-ea"/>
              </a:rPr>
              <a:t>把</a:t>
            </a:r>
            <a:r>
              <a:rPr lang="en-US" altLang="zh-CN" sz="1400" b="1" i="1" dirty="0">
                <a:latin typeface="Times New Roman" panose="02020603050405020304" pitchFamily="18" charset="0"/>
                <a:ea typeface="华文楷体" panose="02010600040101010101" pitchFamily="2" charset="-122"/>
                <a:cs typeface="Times New Roman" panose="02020603050405020304" pitchFamily="18" charset="0"/>
                <a:sym typeface="+mn-ea"/>
              </a:rPr>
              <a:t>x</a:t>
            </a:r>
            <a:r>
              <a:rPr lang="en-US" altLang="zh-CN" sz="1400" b="1" dirty="0">
                <a:latin typeface="Times New Roman" panose="02020603050405020304" pitchFamily="18" charset="0"/>
                <a:ea typeface="华文楷体" panose="02010600040101010101" pitchFamily="2" charset="-122"/>
                <a:cs typeface="Times New Roman" panose="02020603050405020304" pitchFamily="18" charset="0"/>
                <a:sym typeface="+mn-ea"/>
              </a:rPr>
              <a:t> op </a:t>
            </a:r>
            <a:r>
              <a:rPr lang="en-US" altLang="zh-CN" sz="1400" b="1" i="1" dirty="0">
                <a:latin typeface="Times New Roman" panose="02020603050405020304" pitchFamily="18" charset="0"/>
                <a:ea typeface="华文楷体" panose="02010600040101010101" pitchFamily="2" charset="-122"/>
                <a:cs typeface="Times New Roman" panose="02020603050405020304" pitchFamily="18" charset="0"/>
                <a:sym typeface="+mn-ea"/>
              </a:rPr>
              <a:t>y</a:t>
            </a:r>
            <a:r>
              <a:rPr lang="zh-CN" altLang="nl-NL" sz="1400" b="1" dirty="0">
                <a:latin typeface="华文楷体" panose="02010600040101010101" pitchFamily="2" charset="-122"/>
                <a:ea typeface="华文楷体" panose="02010600040101010101" pitchFamily="2" charset="-122"/>
                <a:cs typeface="华文楷体" panose="02010600040101010101" pitchFamily="2" charset="-122"/>
                <a:sym typeface="+mn-ea"/>
              </a:rPr>
              <a:t>加入</a:t>
            </a:r>
            <a:r>
              <a:rPr lang="en-US" altLang="zh-CN" sz="1400" b="1" i="1" dirty="0" err="1">
                <a:latin typeface="Times New Roman" panose="02020603050405020304" pitchFamily="18" charset="0"/>
                <a:ea typeface="华文楷体" panose="02010600040101010101" pitchFamily="2" charset="-122"/>
                <a:cs typeface="Times New Roman" panose="02020603050405020304" pitchFamily="18" charset="0"/>
                <a:sym typeface="+mn-ea"/>
              </a:rPr>
              <a:t>e_gen</a:t>
            </a:r>
            <a:r>
              <a:rPr lang="en-US" altLang="zh-CN" sz="1400" b="1" i="1" baseline="-30000" dirty="0" err="1">
                <a:latin typeface="Times New Roman" panose="02020603050405020304" pitchFamily="18" charset="0"/>
                <a:ea typeface="华文楷体" panose="02010600040101010101" pitchFamily="2" charset="-122"/>
                <a:cs typeface="Times New Roman" panose="02020603050405020304" pitchFamily="18" charset="0"/>
                <a:sym typeface="+mn-ea"/>
              </a:rPr>
              <a:t>B</a:t>
            </a:r>
            <a:r>
              <a:rPr lang="zh-CN" altLang="nl-NL" sz="1400" b="1" dirty="0">
                <a:latin typeface="Calibri" panose="020F0502020204030204" charset="0"/>
                <a:ea typeface="华文楷体" panose="02010600040101010101" pitchFamily="2" charset="-122"/>
                <a:cs typeface="华文楷体" panose="02010600040101010101" pitchFamily="2" charset="-122"/>
                <a:sym typeface="+mn-ea"/>
              </a:rPr>
              <a:t>②</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从</a:t>
            </a:r>
            <a:r>
              <a:rPr lang="en-US" altLang="zh-CN" sz="1400" b="1" i="1" dirty="0" err="1">
                <a:latin typeface="Times New Roman" panose="02020603050405020304" pitchFamily="18" charset="0"/>
                <a:ea typeface="华文楷体" panose="02010600040101010101" pitchFamily="2" charset="-122"/>
                <a:cs typeface="Times New Roman" panose="02020603050405020304" pitchFamily="18" charset="0"/>
                <a:sym typeface="+mn-ea"/>
              </a:rPr>
              <a:t>e_gen</a:t>
            </a:r>
            <a:r>
              <a:rPr lang="en-US" altLang="zh-CN" sz="1400" b="1" i="1" baseline="-30000" dirty="0" err="1">
                <a:latin typeface="Times New Roman" panose="02020603050405020304" pitchFamily="18" charset="0"/>
                <a:ea typeface="华文楷体" panose="02010600040101010101" pitchFamily="2" charset="-122"/>
                <a:cs typeface="Times New Roman" panose="02020603050405020304" pitchFamily="18" charset="0"/>
                <a:sym typeface="+mn-ea"/>
              </a:rPr>
              <a:t>B</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中删除和</a:t>
            </a:r>
            <a:r>
              <a:rPr lang="en-US" altLang="zh-CN" sz="1400" b="1" i="1" dirty="0">
                <a:latin typeface="华文楷体" panose="02010600040101010101" pitchFamily="2" charset="-122"/>
                <a:ea typeface="华文楷体" panose="02010600040101010101" pitchFamily="2" charset="-122"/>
                <a:cs typeface="华文楷体" panose="02010600040101010101" pitchFamily="2" charset="-122"/>
                <a:sym typeface="+mn-ea"/>
              </a:rPr>
              <a:t>z</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相关的表达式</a:t>
            </a:r>
            <a:endPar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19" name="文本框 18"/>
          <p:cNvSpPr txBox="1"/>
          <p:nvPr/>
        </p:nvSpPr>
        <p:spPr>
          <a:xfrm>
            <a:off x="4986020" y="5989320"/>
            <a:ext cx="3594100" cy="737235"/>
          </a:xfrm>
          <a:prstGeom prst="rect">
            <a:avLst/>
          </a:prstGeom>
          <a:noFill/>
        </p:spPr>
        <p:txBody>
          <a:bodyPr wrap="square" rtlCol="0" anchor="t">
            <a:spAutoFit/>
          </a:bodyPr>
          <a:p>
            <a:pPr marL="0" lvl="2" indent="0" fontAlgn="auto">
              <a:lnSpc>
                <a:spcPct val="100000"/>
              </a:lnSpc>
              <a:buClrTx/>
              <a:buNone/>
            </a:pPr>
            <a:r>
              <a:rPr lang="en-US" altLang="zh-CN" sz="1400" b="1" i="1">
                <a:latin typeface="Times New Roman" panose="02020603050405020304" pitchFamily="18" charset="0"/>
                <a:ea typeface="华文楷体" panose="02010600040101010101" pitchFamily="2" charset="-122"/>
                <a:cs typeface="Times New Roman" panose="02020603050405020304" pitchFamily="18" charset="0"/>
                <a:sym typeface="+mn-ea"/>
              </a:rPr>
              <a:t>e_kill</a:t>
            </a:r>
            <a:r>
              <a:rPr lang="en-US" altLang="zh-CN" sz="1400" b="1" i="1" baseline="-30000">
                <a:latin typeface="Times New Roman" panose="02020603050405020304" pitchFamily="18" charset="0"/>
                <a:ea typeface="华文楷体" panose="02010600040101010101" pitchFamily="2" charset="-122"/>
                <a:cs typeface="Times New Roman" panose="02020603050405020304" pitchFamily="18" charset="0"/>
                <a:sym typeface="+mn-ea"/>
              </a:rPr>
              <a:t>B</a:t>
            </a:r>
            <a:r>
              <a:rPr lang="en-US" altLang="zh-CN" sz="1400" b="1">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zh-CN" altLang="en-US" sz="1400" b="1">
                <a:latin typeface="Times New Roman" panose="02020603050405020304" pitchFamily="18" charset="0"/>
                <a:ea typeface="华文楷体" panose="02010600040101010101" pitchFamily="2" charset="-122"/>
                <a:cs typeface="Times New Roman" panose="02020603050405020304" pitchFamily="18" charset="0"/>
                <a:sym typeface="+mn-ea"/>
              </a:rPr>
              <a:t>计算：</a:t>
            </a:r>
            <a:r>
              <a:rPr lang="zh-CN" altLang="en-US" sz="1400" b="1" dirty="0">
                <a:latin typeface="Times New Roman" panose="02020603050405020304" pitchFamily="18" charset="0"/>
                <a:ea typeface="华文楷体" panose="02010600040101010101" pitchFamily="2" charset="-122"/>
                <a:cs typeface="Times New Roman" panose="02020603050405020304" pitchFamily="18" charset="0"/>
                <a:sym typeface="+mn-ea"/>
              </a:rPr>
              <a:t>顺序扫描</a:t>
            </a:r>
            <a:r>
              <a:rPr lang="en-US" altLang="zh-CN" sz="1400" b="1" i="1" dirty="0">
                <a:latin typeface="Times New Roman" panose="02020603050405020304" pitchFamily="18" charset="0"/>
                <a:ea typeface="华文楷体" panose="02010600040101010101" pitchFamily="2" charset="-122"/>
                <a:cs typeface="Times New Roman" panose="02020603050405020304" pitchFamily="18" charset="0"/>
                <a:sym typeface="+mn-ea"/>
              </a:rPr>
              <a:t>z</a:t>
            </a:r>
            <a:r>
              <a:rPr lang="en-US" altLang="zh-CN" sz="1400" b="1" dirty="0">
                <a:latin typeface="Times New Roman" panose="02020603050405020304" pitchFamily="18" charset="0"/>
                <a:ea typeface="华文楷体" panose="02010600040101010101" pitchFamily="2" charset="-122"/>
                <a:cs typeface="Times New Roman" panose="02020603050405020304" pitchFamily="18" charset="0"/>
                <a:sym typeface="+mn-ea"/>
              </a:rPr>
              <a:t> = </a:t>
            </a:r>
            <a:r>
              <a:rPr lang="en-US" altLang="zh-CN" sz="1400" b="1" i="1" dirty="0">
                <a:latin typeface="Times New Roman" panose="02020603050405020304" pitchFamily="18" charset="0"/>
                <a:ea typeface="华文楷体" panose="02010600040101010101" pitchFamily="2" charset="-122"/>
                <a:cs typeface="Times New Roman" panose="02020603050405020304" pitchFamily="18" charset="0"/>
                <a:sym typeface="+mn-ea"/>
              </a:rPr>
              <a:t>x</a:t>
            </a:r>
            <a:r>
              <a:rPr lang="en-US" altLang="zh-CN" sz="1400" b="1" dirty="0">
                <a:latin typeface="Times New Roman" panose="02020603050405020304" pitchFamily="18" charset="0"/>
                <a:ea typeface="华文楷体" panose="02010600040101010101" pitchFamily="2" charset="-122"/>
                <a:cs typeface="Times New Roman" panose="02020603050405020304" pitchFamily="18" charset="0"/>
                <a:sym typeface="+mn-ea"/>
              </a:rPr>
              <a:t> op </a:t>
            </a:r>
            <a:r>
              <a:rPr lang="en-US" altLang="zh-CN" sz="1400" b="1" i="1" dirty="0">
                <a:latin typeface="Times New Roman" panose="02020603050405020304" pitchFamily="18" charset="0"/>
                <a:ea typeface="华文楷体" panose="02010600040101010101" pitchFamily="2" charset="-122"/>
                <a:cs typeface="Times New Roman" panose="02020603050405020304" pitchFamily="18" charset="0"/>
                <a:sym typeface="+mn-ea"/>
              </a:rPr>
              <a:t>y</a:t>
            </a:r>
            <a:endParaRPr lang="en-US" altLang="zh-CN" sz="1400"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0" lvl="1" indent="0" fontAlgn="auto">
              <a:lnSpc>
                <a:spcPct val="100000"/>
              </a:lnSpc>
              <a:buClrTx/>
              <a:buNone/>
            </a:pPr>
            <a:r>
              <a:rPr lang="zh-CN" altLang="nl-NL" sz="1400" b="1" dirty="0">
                <a:latin typeface="Calibri" panose="020F0502020204030204" charset="0"/>
                <a:ea typeface="华文楷体" panose="02010600040101010101" pitchFamily="2" charset="-122"/>
                <a:cs typeface="华文楷体" panose="02010600040101010101" pitchFamily="2" charset="-122"/>
                <a:sym typeface="+mn-ea"/>
              </a:rPr>
              <a:t>①</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从</a:t>
            </a:r>
            <a:r>
              <a:rPr lang="en-US" altLang="zh-CN" sz="1400" b="1" i="1" dirty="0" err="1">
                <a:latin typeface="Times New Roman" panose="02020603050405020304" pitchFamily="18" charset="0"/>
                <a:ea typeface="华文楷体" panose="02010600040101010101" pitchFamily="2" charset="-122"/>
                <a:cs typeface="Times New Roman" panose="02020603050405020304" pitchFamily="18" charset="0"/>
                <a:sym typeface="+mn-ea"/>
              </a:rPr>
              <a:t>e_kill</a:t>
            </a:r>
            <a:r>
              <a:rPr lang="en-US" altLang="zh-CN" sz="1400" b="1" i="1" baseline="-30000" dirty="0" err="1">
                <a:latin typeface="Times New Roman" panose="02020603050405020304" pitchFamily="18" charset="0"/>
                <a:ea typeface="华文楷体" panose="02010600040101010101" pitchFamily="2" charset="-122"/>
                <a:cs typeface="Times New Roman" panose="02020603050405020304" pitchFamily="18" charset="0"/>
                <a:sym typeface="+mn-ea"/>
              </a:rPr>
              <a:t>B</a:t>
            </a:r>
            <a:r>
              <a:rPr lang="en-US" altLang="zh-CN" sz="1400" b="1" dirty="0">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中删除表达式</a:t>
            </a:r>
            <a:r>
              <a:rPr lang="en-US" altLang="zh-CN" sz="1400" b="1" i="1" dirty="0">
                <a:latin typeface="Times New Roman" panose="02020603050405020304" pitchFamily="18" charset="0"/>
                <a:ea typeface="华文楷体" panose="02010600040101010101" pitchFamily="2" charset="-122"/>
                <a:cs typeface="Times New Roman" panose="02020603050405020304" pitchFamily="18" charset="0"/>
                <a:sym typeface="+mn-ea"/>
              </a:rPr>
              <a:t>x</a:t>
            </a:r>
            <a:r>
              <a:rPr lang="en-US" altLang="zh-CN" sz="1400" b="1" dirty="0">
                <a:latin typeface="Times New Roman" panose="02020603050405020304" pitchFamily="18" charset="0"/>
                <a:ea typeface="华文楷体" panose="02010600040101010101" pitchFamily="2" charset="-122"/>
                <a:cs typeface="Times New Roman" panose="02020603050405020304" pitchFamily="18" charset="0"/>
                <a:sym typeface="+mn-ea"/>
              </a:rPr>
              <a:t> op </a:t>
            </a:r>
            <a:r>
              <a:rPr lang="en-US" altLang="zh-CN" sz="1400" b="1" i="1" dirty="0">
                <a:latin typeface="Times New Roman" panose="02020603050405020304" pitchFamily="18" charset="0"/>
                <a:ea typeface="华文楷体" panose="02010600040101010101" pitchFamily="2" charset="-122"/>
                <a:cs typeface="Times New Roman" panose="02020603050405020304" pitchFamily="18" charset="0"/>
                <a:sym typeface="+mn-ea"/>
              </a:rPr>
              <a:t>y</a:t>
            </a:r>
            <a:r>
              <a:rPr lang="zh-CN" altLang="nl-NL" sz="1400" b="1" dirty="0">
                <a:latin typeface="Calibri" panose="020F0502020204030204" charset="0"/>
                <a:ea typeface="华文楷体" panose="02010600040101010101" pitchFamily="2" charset="-122"/>
                <a:cs typeface="华文楷体" panose="02010600040101010101" pitchFamily="2" charset="-122"/>
                <a:sym typeface="+mn-ea"/>
              </a:rPr>
              <a:t>②</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把所有和</a:t>
            </a:r>
            <a:r>
              <a:rPr lang="en-US" altLang="zh-CN" sz="1400" b="1" i="1" dirty="0">
                <a:latin typeface="Times New Roman" panose="02020603050405020304" pitchFamily="18" charset="0"/>
                <a:ea typeface="华文楷体" panose="02010600040101010101" pitchFamily="2" charset="-122"/>
                <a:cs typeface="Times New Roman" panose="02020603050405020304" pitchFamily="18" charset="0"/>
                <a:sym typeface="+mn-ea"/>
              </a:rPr>
              <a:t>z</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相关的表达式加入到</a:t>
            </a:r>
            <a:r>
              <a:rPr lang="en-US" altLang="zh-CN" sz="1400" b="1" i="1" dirty="0" err="1">
                <a:latin typeface="Times New Roman" panose="02020603050405020304" pitchFamily="18" charset="0"/>
                <a:ea typeface="华文楷体" panose="02010600040101010101" pitchFamily="2" charset="-122"/>
                <a:cs typeface="Times New Roman" panose="02020603050405020304" pitchFamily="18" charset="0"/>
                <a:sym typeface="+mn-ea"/>
              </a:rPr>
              <a:t>e_kill</a:t>
            </a:r>
            <a:r>
              <a:rPr lang="en-US" altLang="zh-CN" sz="1400" b="1" i="1" baseline="-30000" dirty="0" err="1">
                <a:latin typeface="Times New Roman" panose="02020603050405020304" pitchFamily="18" charset="0"/>
                <a:ea typeface="华文楷体" panose="02010600040101010101" pitchFamily="2" charset="-122"/>
                <a:cs typeface="Times New Roman" panose="02020603050405020304" pitchFamily="18" charset="0"/>
                <a:sym typeface="+mn-ea"/>
              </a:rPr>
              <a:t>B</a:t>
            </a:r>
            <a:r>
              <a:rPr lang="en-US" altLang="zh-CN" sz="1400" b="1" dirty="0">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中</a:t>
            </a:r>
            <a:endPar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8" name="文本框 7"/>
          <p:cNvSpPr txBox="1"/>
          <p:nvPr/>
        </p:nvSpPr>
        <p:spPr>
          <a:xfrm>
            <a:off x="3935730" y="2165985"/>
            <a:ext cx="2146935" cy="860425"/>
          </a:xfrm>
          <a:prstGeom prst="rect">
            <a:avLst/>
          </a:prstGeom>
          <a:noFill/>
        </p:spPr>
        <p:txBody>
          <a:bodyPr wrap="square" rtlCol="0" anchor="t">
            <a:spAutoFit/>
          </a:bodyPr>
          <a:p>
            <a:r>
              <a:rPr lang="zh-CN" altLang="en-US" sz="1000">
                <a:sym typeface="+mn-ea"/>
              </a:rPr>
              <a:t>以下属于逆向数据流问题的是(</a:t>
            </a:r>
            <a:r>
              <a:rPr lang="zh-CN" altLang="en-US" sz="1000">
                <a:solidFill>
                  <a:srgbClr val="FF0000"/>
                </a:solidFill>
                <a:sym typeface="+mn-ea"/>
              </a:rPr>
              <a:t>B</a:t>
            </a:r>
            <a:r>
              <a:rPr lang="zh-CN" altLang="en-US" sz="1000">
                <a:sym typeface="+mn-ea"/>
              </a:rPr>
              <a:t>)。</a:t>
            </a:r>
            <a:endParaRPr lang="zh-CN" altLang="en-US" sz="1000"/>
          </a:p>
          <a:p>
            <a:r>
              <a:rPr lang="zh-CN" altLang="en-US" sz="1000">
                <a:sym typeface="+mn-ea"/>
              </a:rPr>
              <a:t>A.到达-定值分析</a:t>
            </a:r>
            <a:endParaRPr lang="zh-CN" altLang="en-US" sz="1000"/>
          </a:p>
          <a:p>
            <a:r>
              <a:rPr lang="zh-CN" altLang="en-US" sz="1000">
                <a:sym typeface="+mn-ea"/>
              </a:rPr>
              <a:t>B.活跃变量分析</a:t>
            </a:r>
            <a:endParaRPr lang="zh-CN" altLang="en-US" sz="1000"/>
          </a:p>
          <a:p>
            <a:r>
              <a:rPr lang="zh-CN" altLang="en-US" sz="1000">
                <a:sym typeface="+mn-ea"/>
              </a:rPr>
              <a:t>C.可用表达式分析</a:t>
            </a:r>
            <a:endParaRPr lang="zh-CN" altLang="en-US" sz="1000"/>
          </a:p>
          <a:p>
            <a:r>
              <a:rPr lang="zh-CN" altLang="en-US" sz="1000">
                <a:sym typeface="+mn-ea"/>
              </a:rPr>
              <a:t>D.寻找支配结点</a:t>
            </a:r>
            <a:endParaRPr lang="zh-CN" altLang="en-US" sz="1000">
              <a:sym typeface="+mn-ea"/>
            </a:endParaRPr>
          </a:p>
        </p:txBody>
      </p:sp>
      <p:sp>
        <p:nvSpPr>
          <p:cNvPr id="14" name="文本框 13"/>
          <p:cNvSpPr txBox="1"/>
          <p:nvPr/>
        </p:nvSpPr>
        <p:spPr>
          <a:xfrm>
            <a:off x="9164955" y="81280"/>
            <a:ext cx="2793365" cy="1502410"/>
          </a:xfrm>
          <a:prstGeom prst="rect">
            <a:avLst/>
          </a:prstGeom>
          <a:noFill/>
        </p:spPr>
        <p:txBody>
          <a:bodyPr wrap="square" rtlCol="0" anchor="t">
            <a:noAutofit/>
          </a:bodyPr>
          <a:p>
            <a:r>
              <a:rPr lang="zh-CN" altLang="en-US" sz="1000">
                <a:sym typeface="+mn-ea"/>
              </a:rPr>
              <a:t>以下说法不正确的是(</a:t>
            </a:r>
            <a:r>
              <a:rPr lang="zh-CN" altLang="en-US" sz="1000">
                <a:solidFill>
                  <a:srgbClr val="FF0000"/>
                </a:solidFill>
                <a:sym typeface="+mn-ea"/>
              </a:rPr>
              <a:t>A</a:t>
            </a:r>
            <a:r>
              <a:rPr lang="zh-CN" altLang="en-US" sz="1000">
                <a:sym typeface="+mn-ea"/>
              </a:rPr>
              <a:t>)。</a:t>
            </a:r>
            <a:endParaRPr lang="zh-CN" altLang="en-US" sz="1000"/>
          </a:p>
          <a:p>
            <a:r>
              <a:rPr lang="zh-CN" altLang="en-US" sz="1000">
                <a:sym typeface="+mn-ea"/>
              </a:rPr>
              <a:t>A.活跃变量信息可用于检测循环不变计算</a:t>
            </a:r>
            <a:endParaRPr lang="zh-CN" altLang="en-US" sz="1000"/>
          </a:p>
          <a:p>
            <a:r>
              <a:rPr lang="zh-CN" altLang="en-US" sz="1000">
                <a:sym typeface="+mn-ea"/>
              </a:rPr>
              <a:t>B.无用赋值：如果x在点p的定值在基本块内所有后继点都不被引用，且在基本块出口之后又是不活跃的，那么x在点p的定值就是无用的</a:t>
            </a:r>
            <a:endParaRPr lang="zh-CN" altLang="en-US" sz="1000"/>
          </a:p>
          <a:p>
            <a:r>
              <a:rPr lang="zh-CN" altLang="en-US" sz="1000">
                <a:sym typeface="+mn-ea"/>
              </a:rPr>
              <a:t>C.活跃变量信息可用于为基本块分配寄存器</a:t>
            </a:r>
            <a:endParaRPr lang="zh-CN" altLang="en-US" sz="1000"/>
          </a:p>
          <a:p>
            <a:r>
              <a:rPr lang="zh-CN" altLang="en-US" sz="1000">
                <a:sym typeface="+mn-ea"/>
              </a:rPr>
              <a:t>D.如果所有寄存器都被占用，并且还需要申请一个寄存器，则应该考虑使用已经存放了死亡值的寄存器，因为这个值不需要保存到内存</a:t>
            </a:r>
            <a:endParaRPr lang="zh-CN" altLang="en-US" sz="1000">
              <a:sym typeface="+mn-ea"/>
            </a:endParaRPr>
          </a:p>
        </p:txBody>
      </p:sp>
      <p:sp>
        <p:nvSpPr>
          <p:cNvPr id="18" name="文本框 17"/>
          <p:cNvSpPr txBox="1"/>
          <p:nvPr/>
        </p:nvSpPr>
        <p:spPr>
          <a:xfrm>
            <a:off x="5582285" y="3599180"/>
            <a:ext cx="3520440" cy="398780"/>
          </a:xfrm>
          <a:prstGeom prst="rect">
            <a:avLst/>
          </a:prstGeom>
          <a:noFill/>
        </p:spPr>
        <p:txBody>
          <a:bodyPr wrap="square" rtlCol="0" anchor="t">
            <a:spAutoFit/>
          </a:bodyPr>
          <a:p>
            <a:r>
              <a:rPr lang="zh-CN" altLang="en-US" sz="1000">
                <a:sym typeface="+mn-ea"/>
              </a:rPr>
              <a:t>如果基本块B中x的定值d之后有x的新的定值，则B中d之后x的所有引用以及OUT[B]中x的所有引用构成d的du链（</a:t>
            </a:r>
            <a:r>
              <a:rPr lang="zh-CN" altLang="en-US" sz="1000">
                <a:solidFill>
                  <a:srgbClr val="FF0000"/>
                </a:solidFill>
                <a:sym typeface="+mn-ea"/>
              </a:rPr>
              <a:t>×</a:t>
            </a:r>
            <a:r>
              <a:rPr lang="zh-CN" altLang="en-US" sz="1000">
                <a:sym typeface="+mn-ea"/>
              </a:rPr>
              <a:t>）</a:t>
            </a:r>
            <a:endParaRPr lang="zh-CN" altLang="en-US" sz="1000">
              <a:sym typeface="+mn-ea"/>
            </a:endParaRPr>
          </a:p>
        </p:txBody>
      </p:sp>
      <p:sp>
        <p:nvSpPr>
          <p:cNvPr id="20" name="文本框 19"/>
          <p:cNvSpPr txBox="1"/>
          <p:nvPr/>
        </p:nvSpPr>
        <p:spPr>
          <a:xfrm>
            <a:off x="2787650" y="3613785"/>
            <a:ext cx="2961005" cy="398780"/>
          </a:xfrm>
          <a:prstGeom prst="rect">
            <a:avLst/>
          </a:prstGeom>
          <a:noFill/>
        </p:spPr>
        <p:txBody>
          <a:bodyPr wrap="square" rtlCol="0" anchor="t">
            <a:spAutoFit/>
          </a:bodyPr>
          <a:p>
            <a:r>
              <a:rPr lang="zh-CN" altLang="en-US" sz="1000">
                <a:sym typeface="+mn-ea"/>
              </a:rPr>
              <a:t>如果基本块B中x的定值d之后有x的第一个定值d′，则d和d′之间x的所有引用构成d的du链（</a:t>
            </a:r>
            <a:r>
              <a:rPr lang="en-US" altLang="zh-CN" sz="1000">
                <a:solidFill>
                  <a:srgbClr val="FF0000"/>
                </a:solidFill>
                <a:sym typeface="+mn-ea"/>
              </a:rPr>
              <a:t>√</a:t>
            </a:r>
            <a:r>
              <a:rPr lang="zh-CN" altLang="en-US" sz="1000">
                <a:sym typeface="+mn-ea"/>
              </a:rPr>
              <a:t>）</a:t>
            </a:r>
            <a:endParaRPr lang="zh-CN" altLang="en-US" sz="1000">
              <a:sym typeface="+mn-ea"/>
            </a:endParaRPr>
          </a:p>
        </p:txBody>
      </p:sp>
    </p:spTree>
    <p:custDataLst>
      <p:tags r:id="rId17"/>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3" name="图片 2"/>
          <p:cNvPicPr>
            <a:picLocks noChangeAspect="1"/>
          </p:cNvPicPr>
          <p:nvPr>
            <p:custDataLst>
              <p:tags r:id="rId1"/>
            </p:custDataLst>
          </p:nvPr>
        </p:nvPicPr>
        <p:blipFill>
          <a:blip r:embed="rId2"/>
          <a:stretch>
            <a:fillRect/>
          </a:stretch>
        </p:blipFill>
        <p:spPr>
          <a:xfrm>
            <a:off x="6543040" y="37465"/>
            <a:ext cx="1864995" cy="3374390"/>
          </a:xfrm>
          <a:prstGeom prst="rect">
            <a:avLst/>
          </a:prstGeom>
        </p:spPr>
      </p:pic>
      <p:sp>
        <p:nvSpPr>
          <p:cNvPr id="32" name="矩形 31"/>
          <p:cNvSpPr/>
          <p:nvPr>
            <p:custDataLst>
              <p:tags r:id="rId3"/>
            </p:custDataLst>
          </p:nvPr>
        </p:nvSpPr>
        <p:spPr>
          <a:xfrm>
            <a:off x="687363" y="225699"/>
            <a:ext cx="3671570" cy="398780"/>
          </a:xfrm>
          <a:prstGeom prst="rect">
            <a:avLst/>
          </a:prstGeom>
        </p:spPr>
        <p:txBody>
          <a:bodyPr wrap="none">
            <a:spAutoFit/>
          </a:bodyPr>
          <a:p>
            <a:pPr marL="0" lvl="1" algn="l">
              <a:spcBef>
                <a:spcPct val="30000"/>
              </a:spcBef>
            </a:pPr>
            <a:r>
              <a:rPr lang="en-US" sz="2000" b="1" dirty="0">
                <a:latin typeface="华文楷体" panose="02010600040101010101" pitchFamily="2" charset="-122"/>
                <a:ea typeface="华文楷体" panose="02010600040101010101" pitchFamily="2" charset="-122"/>
                <a:sym typeface="+mn-ea"/>
              </a:rPr>
              <a:t>8.5.</a:t>
            </a:r>
            <a:r>
              <a:rPr lang="zh-CN" altLang="en-US" sz="2000" b="1" dirty="0">
                <a:latin typeface="华文楷体" panose="02010600040101010101" pitchFamily="2" charset="-122"/>
                <a:ea typeface="华文楷体" panose="02010600040101010101" pitchFamily="2" charset="-122"/>
                <a:sym typeface="+mn-ea"/>
              </a:rPr>
              <a:t>流图中的循环-</a:t>
            </a:r>
            <a:r>
              <a:rPr lang="zh-CN" altLang="en-US" sz="2000" b="1" dirty="0">
                <a:latin typeface="华文楷体" panose="02010600040101010101" pitchFamily="2" charset="-122"/>
                <a:ea typeface="华文楷体" panose="02010600040101010101" pitchFamily="2" charset="-122"/>
                <a:sym typeface="+mn-ea"/>
              </a:rPr>
              <a:t>支配结点分析</a:t>
            </a:r>
            <a:endParaRPr lang="zh-CN" altLang="en-US" sz="2000" b="1" dirty="0">
              <a:latin typeface="华文楷体" panose="02010600040101010101" pitchFamily="2" charset="-122"/>
              <a:ea typeface="华文楷体" panose="02010600040101010101" pitchFamily="2" charset="-122"/>
              <a:sym typeface="+mn-ea"/>
            </a:endParaRPr>
          </a:p>
        </p:txBody>
      </p:sp>
      <p:sp>
        <p:nvSpPr>
          <p:cNvPr id="2" name="文本框 1"/>
          <p:cNvSpPr txBox="1"/>
          <p:nvPr/>
        </p:nvSpPr>
        <p:spPr>
          <a:xfrm>
            <a:off x="165100" y="599440"/>
            <a:ext cx="6378575" cy="6089015"/>
          </a:xfrm>
          <a:prstGeom prst="rect">
            <a:avLst/>
          </a:prstGeom>
          <a:noFill/>
        </p:spPr>
        <p:txBody>
          <a:bodyPr wrap="square" rtlCol="0" anchor="t">
            <a:noAutofit/>
          </a:bodyPr>
          <a:p>
            <a:pPr marL="0" indent="457200">
              <a:lnSpc>
                <a:spcPct val="100000"/>
              </a:lnSpc>
              <a:spcBef>
                <a:spcPts val="0"/>
              </a:spcBef>
              <a:buClrTx/>
              <a:buNone/>
            </a:pPr>
            <a:r>
              <a:rPr lang="zh-CN" altLang="en-US" b="1" dirty="0">
                <a:solidFill>
                  <a:schemeClr val="tx1"/>
                </a:solidFill>
                <a:latin typeface="华文楷体" panose="02010600040101010101" pitchFamily="2" charset="-122"/>
                <a:ea typeface="华文楷体" panose="02010600040101010101" pitchFamily="2" charset="-122"/>
                <a:sym typeface="+mn-ea"/>
              </a:rPr>
              <a:t>支配结点：如果从流图的</a:t>
            </a:r>
            <a:r>
              <a:rPr lang="zh-CN" altLang="en-US" b="1" dirty="0">
                <a:solidFill>
                  <a:srgbClr val="FF0000"/>
                </a:solidFill>
                <a:latin typeface="华文楷体" panose="02010600040101010101" pitchFamily="2" charset="-122"/>
                <a:ea typeface="华文楷体" panose="02010600040101010101" pitchFamily="2" charset="-122"/>
                <a:sym typeface="+mn-ea"/>
              </a:rPr>
              <a:t>入口</a:t>
            </a:r>
            <a:r>
              <a:rPr lang="zh-CN" altLang="en-US" b="1" dirty="0">
                <a:solidFill>
                  <a:schemeClr val="tx1"/>
                </a:solidFill>
                <a:latin typeface="华文楷体" panose="02010600040101010101" pitchFamily="2" charset="-122"/>
                <a:ea typeface="华文楷体" panose="02010600040101010101" pitchFamily="2" charset="-122"/>
                <a:sym typeface="+mn-ea"/>
              </a:rPr>
              <a:t>结点到</a:t>
            </a:r>
            <a:r>
              <a:rPr lang="zh-CN" altLang="en-US" b="1" dirty="0">
                <a:solidFill>
                  <a:srgbClr val="FF0000"/>
                </a:solidFill>
                <a:latin typeface="华文楷体" panose="02010600040101010101" pitchFamily="2" charset="-122"/>
                <a:ea typeface="华文楷体" panose="02010600040101010101" pitchFamily="2" charset="-122"/>
                <a:sym typeface="+mn-ea"/>
              </a:rPr>
              <a:t>结点n</a:t>
            </a:r>
            <a:r>
              <a:rPr lang="zh-CN" altLang="en-US" b="1" dirty="0">
                <a:solidFill>
                  <a:schemeClr val="tx1"/>
                </a:solidFill>
                <a:latin typeface="华文楷体" panose="02010600040101010101" pitchFamily="2" charset="-122"/>
                <a:ea typeface="华文楷体" panose="02010600040101010101" pitchFamily="2" charset="-122"/>
                <a:sym typeface="+mn-ea"/>
              </a:rPr>
              <a:t>的每条路径都经过结点d，则称结点d</a:t>
            </a:r>
            <a:r>
              <a:rPr lang="zh-CN" altLang="en-US" b="1" dirty="0">
                <a:solidFill>
                  <a:srgbClr val="FF0000"/>
                </a:solidFill>
                <a:latin typeface="华文楷体" panose="02010600040101010101" pitchFamily="2" charset="-122"/>
                <a:ea typeface="华文楷体" panose="02010600040101010101" pitchFamily="2" charset="-122"/>
                <a:sym typeface="+mn-ea"/>
              </a:rPr>
              <a:t>支配</a:t>
            </a:r>
            <a:r>
              <a:rPr lang="zh-CN" altLang="en-US" b="1" dirty="0">
                <a:solidFill>
                  <a:schemeClr val="tx1"/>
                </a:solidFill>
                <a:latin typeface="华文楷体" panose="02010600040101010101" pitchFamily="2" charset="-122"/>
                <a:ea typeface="华文楷体" panose="02010600040101010101" pitchFamily="2" charset="-122"/>
                <a:sym typeface="+mn-ea"/>
              </a:rPr>
              <a:t>结点n，记为d dom n</a:t>
            </a:r>
            <a:endParaRPr lang="zh-CN" altLang="en-US" b="1" dirty="0">
              <a:solidFill>
                <a:schemeClr val="tx1"/>
              </a:solidFill>
              <a:latin typeface="华文楷体" panose="02010600040101010101" pitchFamily="2" charset="-122"/>
              <a:ea typeface="华文楷体" panose="02010600040101010101" pitchFamily="2" charset="-122"/>
              <a:sym typeface="+mn-ea"/>
            </a:endParaRPr>
          </a:p>
          <a:p>
            <a:pPr marL="0" lvl="1" indent="457200">
              <a:lnSpc>
                <a:spcPct val="100000"/>
              </a:lnSpc>
              <a:spcBef>
                <a:spcPts val="0"/>
              </a:spcBef>
              <a:buClrTx/>
              <a:buNone/>
            </a:pPr>
            <a:r>
              <a:rPr lang="zh-CN" altLang="en-US" b="1" dirty="0">
                <a:solidFill>
                  <a:schemeClr val="tx1"/>
                </a:solidFill>
                <a:latin typeface="华文楷体" panose="02010600040101010101" pitchFamily="2" charset="-122"/>
                <a:ea typeface="华文楷体" panose="02010600040101010101" pitchFamily="2" charset="-122"/>
                <a:sym typeface="+mn-ea"/>
              </a:rPr>
              <a:t>每个结点都支配它自己</a:t>
            </a:r>
            <a:endParaRPr lang="zh-CN" altLang="en-US" b="1" dirty="0">
              <a:solidFill>
                <a:schemeClr val="tx1"/>
              </a:solidFill>
              <a:latin typeface="华文楷体" panose="02010600040101010101" pitchFamily="2" charset="-122"/>
              <a:ea typeface="华文楷体" panose="02010600040101010101" pitchFamily="2" charset="-122"/>
              <a:sym typeface="+mn-ea"/>
            </a:endParaRPr>
          </a:p>
          <a:p>
            <a:pPr marL="0" lvl="1" indent="457200">
              <a:lnSpc>
                <a:spcPct val="100000"/>
              </a:lnSpc>
              <a:spcBef>
                <a:spcPts val="0"/>
              </a:spcBef>
              <a:buClrTx/>
              <a:buNone/>
            </a:pPr>
            <a:r>
              <a:rPr lang="zh-CN" altLang="en-US" b="1" dirty="0">
                <a:solidFill>
                  <a:schemeClr val="tx1"/>
                </a:solidFill>
                <a:latin typeface="华文楷体" panose="02010600040101010101" pitchFamily="2" charset="-122"/>
                <a:ea typeface="华文楷体" panose="02010600040101010101" pitchFamily="2" charset="-122"/>
                <a:sym typeface="+mn-ea"/>
              </a:rPr>
              <a:t>数据流方程</a:t>
            </a:r>
            <a:endParaRPr lang="zh-CN" altLang="en-US" b="1" dirty="0">
              <a:solidFill>
                <a:schemeClr val="tx1"/>
              </a:solidFill>
              <a:latin typeface="华文楷体" panose="02010600040101010101" pitchFamily="2" charset="-122"/>
              <a:ea typeface="华文楷体" panose="02010600040101010101" pitchFamily="2" charset="-122"/>
              <a:sym typeface="+mn-ea"/>
            </a:endParaRPr>
          </a:p>
          <a:p>
            <a:pPr marL="0" lvl="1" indent="457200">
              <a:lnSpc>
                <a:spcPct val="100000"/>
              </a:lnSpc>
              <a:spcBef>
                <a:spcPts val="0"/>
              </a:spcBef>
              <a:buClrTx/>
              <a:buNone/>
            </a:pPr>
            <a:r>
              <a:rPr lang="en-US" altLang="zh-CN" b="1" i="1"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OUT</a:t>
            </a:r>
            <a:r>
              <a:rPr lang="en-US" altLang="zh-CN" b="1"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i="1"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ENTRY</a:t>
            </a:r>
            <a:r>
              <a:rPr lang="en-US" altLang="zh-CN" b="1"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 </a:t>
            </a:r>
            <a:r>
              <a:rPr lang="en-US" altLang="zh-CN" b="1"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sym typeface="+mn-ea"/>
              </a:rPr>
              <a:t>{</a:t>
            </a:r>
            <a:r>
              <a:rPr lang="en-US" altLang="zh-CN" b="1" i="1"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sym typeface="+mn-ea"/>
              </a:rPr>
              <a:t>ENTRY</a:t>
            </a:r>
            <a:r>
              <a:rPr lang="en-US" altLang="zh-CN" b="1"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sym typeface="+mn-ea"/>
              </a:rPr>
              <a:t>} </a:t>
            </a:r>
            <a:endParaRPr lang="en-US" altLang="zh-CN" b="1"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sym typeface="+mn-ea"/>
            </a:endParaRPr>
          </a:p>
          <a:p>
            <a:pPr marL="0" lvl="1" indent="457200">
              <a:lnSpc>
                <a:spcPct val="100000"/>
              </a:lnSpc>
              <a:spcBef>
                <a:spcPts val="0"/>
              </a:spcBef>
              <a:buClrTx/>
              <a:buNone/>
            </a:pPr>
            <a:r>
              <a:rPr lang="en-US" altLang="zh-CN" b="1" i="1"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OUT</a:t>
            </a:r>
            <a:r>
              <a:rPr lang="en-US" altLang="zh-CN" b="1"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i="1"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B</a:t>
            </a:r>
            <a:r>
              <a:rPr lang="en-US" altLang="zh-CN" b="1"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 </a:t>
            </a:r>
            <a:r>
              <a:rPr lang="en-US" altLang="zh-CN" b="1" i="1" noProof="0" dirty="0">
                <a:ln>
                  <a:noFill/>
                </a:ln>
                <a:solidFill>
                  <a:srgbClr val="FF0000"/>
                </a:solidFill>
                <a:effectLst/>
                <a:uLnTx/>
                <a:uFillTx/>
                <a:latin typeface="Times New Roman" panose="02020603050405020304" pitchFamily="18" charset="0"/>
                <a:ea typeface="楷体_GB2312"/>
                <a:cs typeface="Times New Roman" panose="02020603050405020304" pitchFamily="18" charset="0"/>
                <a:sym typeface="+mn-ea"/>
              </a:rPr>
              <a:t>N</a:t>
            </a:r>
            <a:endParaRPr lang="en-US" altLang="zh-CN" b="1" i="1"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sym typeface="+mn-ea"/>
            </a:endParaRPr>
          </a:p>
          <a:p>
            <a:pPr marL="0" lvl="1" indent="457200">
              <a:lnSpc>
                <a:spcPct val="100000"/>
              </a:lnSpc>
              <a:spcBef>
                <a:spcPts val="0"/>
              </a:spcBef>
              <a:buClrTx/>
              <a:buNone/>
            </a:pPr>
            <a:r>
              <a:rPr lang="en-US" altLang="zh-CN" b="1" i="1" noProof="0" dirty="0">
                <a:ln>
                  <a:noFill/>
                </a:ln>
                <a:effectLst/>
                <a:uLnTx/>
                <a:uFillTx/>
                <a:latin typeface="Times New Roman" panose="02020603050405020304" pitchFamily="18" charset="0"/>
                <a:ea typeface="楷体_GB2312"/>
                <a:cs typeface="Times New Roman" panose="02020603050405020304" pitchFamily="18" charset="0"/>
                <a:sym typeface="+mn-ea"/>
              </a:rPr>
              <a:t>IN</a:t>
            </a:r>
            <a:r>
              <a:rPr lang="en-US" altLang="zh-CN" b="1" noProof="0" dirty="0">
                <a:ln>
                  <a:noFill/>
                </a:ln>
                <a:effectLst/>
                <a:uLnTx/>
                <a:uFillTx/>
                <a:latin typeface="Times New Roman" panose="02020603050405020304" pitchFamily="18" charset="0"/>
                <a:ea typeface="楷体_GB2312"/>
                <a:cs typeface="Times New Roman" panose="02020603050405020304" pitchFamily="18" charset="0"/>
                <a:sym typeface="+mn-ea"/>
              </a:rPr>
              <a:t>[</a:t>
            </a:r>
            <a:r>
              <a:rPr lang="en-US" altLang="zh-CN" b="1" i="1" noProof="0" dirty="0">
                <a:ln>
                  <a:noFill/>
                </a:ln>
                <a:effectLst/>
                <a:uLnTx/>
                <a:uFillTx/>
                <a:latin typeface="Times New Roman" panose="02020603050405020304" pitchFamily="18" charset="0"/>
                <a:ea typeface="楷体_GB2312"/>
                <a:cs typeface="Times New Roman" panose="02020603050405020304" pitchFamily="18" charset="0"/>
                <a:sym typeface="+mn-ea"/>
              </a:rPr>
              <a:t>B</a:t>
            </a:r>
            <a:r>
              <a:rPr lang="en-US" altLang="zh-CN" b="1" noProof="0" dirty="0">
                <a:ln>
                  <a:noFill/>
                </a:ln>
                <a:effectLst/>
                <a:uLnTx/>
                <a:uFillTx/>
                <a:latin typeface="Times New Roman" panose="02020603050405020304" pitchFamily="18" charset="0"/>
                <a:ea typeface="楷体_GB2312"/>
                <a:cs typeface="Times New Roman" panose="02020603050405020304" pitchFamily="18" charset="0"/>
                <a:sym typeface="+mn-ea"/>
              </a:rPr>
              <a:t>]</a:t>
            </a:r>
            <a:r>
              <a:rPr lang="en-US" altLang="zh-CN" b="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i="1" baseline="-3000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P</a:t>
            </a:r>
            <a:r>
              <a:rPr lang="zh-CN" altLang="en-US" b="1" baseline="-3000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是</a:t>
            </a:r>
            <a:r>
              <a:rPr lang="en-US" altLang="zh-CN" b="1" i="1" baseline="-3000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B</a:t>
            </a:r>
            <a:r>
              <a:rPr lang="zh-CN" altLang="en-US" b="1" baseline="-3000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的一个前驱</a:t>
            </a:r>
            <a:r>
              <a:rPr lang="en-US" altLang="zh-CN" b="1" i="1" noProof="0" dirty="0">
                <a:ln>
                  <a:noFill/>
                </a:ln>
                <a:solidFill>
                  <a:srgbClr val="FF0000"/>
                </a:solidFill>
                <a:effectLst/>
                <a:uLnTx/>
                <a:uFillTx/>
                <a:latin typeface="Times New Roman" panose="02020603050405020304" pitchFamily="18" charset="0"/>
                <a:ea typeface="楷体_GB2312"/>
                <a:cs typeface="Times New Roman" panose="02020603050405020304" pitchFamily="18" charset="0"/>
                <a:sym typeface="+mn-ea"/>
              </a:rPr>
              <a:t>OUT</a:t>
            </a:r>
            <a:r>
              <a:rPr lang="en-US" altLang="zh-CN" b="1" noProof="0" dirty="0">
                <a:ln>
                  <a:noFill/>
                </a:ln>
                <a:solidFill>
                  <a:srgbClr val="FF0000"/>
                </a:solidFill>
                <a:effectLst/>
                <a:uLnTx/>
                <a:uFillTx/>
                <a:latin typeface="Times New Roman" panose="02020603050405020304" pitchFamily="18" charset="0"/>
                <a:ea typeface="楷体_GB2312"/>
                <a:cs typeface="Times New Roman" panose="02020603050405020304" pitchFamily="18" charset="0"/>
                <a:sym typeface="+mn-ea"/>
              </a:rPr>
              <a:t>[</a:t>
            </a:r>
            <a:r>
              <a:rPr lang="en-US" altLang="zh-CN" b="1" i="1" noProof="0" dirty="0">
                <a:ln>
                  <a:noFill/>
                </a:ln>
                <a:solidFill>
                  <a:srgbClr val="FF0000"/>
                </a:solidFill>
                <a:effectLst/>
                <a:uLnTx/>
                <a:uFillTx/>
                <a:latin typeface="Times New Roman" panose="02020603050405020304" pitchFamily="18" charset="0"/>
                <a:ea typeface="楷体_GB2312"/>
                <a:cs typeface="Times New Roman" panose="02020603050405020304" pitchFamily="18" charset="0"/>
                <a:sym typeface="+mn-ea"/>
              </a:rPr>
              <a:t>P</a:t>
            </a:r>
            <a:r>
              <a:rPr lang="en-US" altLang="zh-CN" b="1" noProof="0" dirty="0">
                <a:ln>
                  <a:noFill/>
                </a:ln>
                <a:solidFill>
                  <a:srgbClr val="FF0000"/>
                </a:solidFill>
                <a:effectLst/>
                <a:uLnTx/>
                <a:uFillTx/>
                <a:latin typeface="Times New Roman" panose="02020603050405020304" pitchFamily="18" charset="0"/>
                <a:ea typeface="楷体_GB2312"/>
                <a:cs typeface="Times New Roman" panose="02020603050405020304" pitchFamily="18" charset="0"/>
                <a:sym typeface="+mn-ea"/>
              </a:rPr>
              <a:t>]</a:t>
            </a:r>
            <a:endParaRPr lang="en-US" altLang="zh-CN" b="1" noProof="0" dirty="0">
              <a:ln>
                <a:noFill/>
              </a:ln>
              <a:solidFill>
                <a:srgbClr val="FF0000"/>
              </a:solidFill>
              <a:effectLst/>
              <a:uLnTx/>
              <a:uFillTx/>
              <a:latin typeface="Times New Roman" panose="02020603050405020304" pitchFamily="18" charset="0"/>
              <a:ea typeface="楷体_GB2312"/>
              <a:cs typeface="Times New Roman" panose="02020603050405020304" pitchFamily="18" charset="0"/>
              <a:sym typeface="+mn-ea"/>
            </a:endParaRPr>
          </a:p>
          <a:p>
            <a:pPr marL="0" lvl="1" indent="457200">
              <a:lnSpc>
                <a:spcPct val="100000"/>
              </a:lnSpc>
              <a:spcBef>
                <a:spcPts val="0"/>
              </a:spcBef>
              <a:buClrTx/>
              <a:buNone/>
            </a:pPr>
            <a:r>
              <a:rPr lang="en-US" altLang="zh-CN" b="1" i="1"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OUT</a:t>
            </a:r>
            <a:r>
              <a:rPr lang="en-US" altLang="zh-CN" b="1"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i="1"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B</a:t>
            </a:r>
            <a:r>
              <a:rPr lang="en-US" altLang="zh-CN" b="1"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 </a:t>
            </a:r>
            <a:r>
              <a:rPr lang="en-US" altLang="zh-CN" b="1" i="1" noProof="0" dirty="0">
                <a:ln>
                  <a:noFill/>
                </a:ln>
                <a:solidFill>
                  <a:srgbClr val="FF0000"/>
                </a:solidFill>
                <a:effectLst/>
                <a:uLnTx/>
                <a:uFillTx/>
                <a:latin typeface="Times New Roman" panose="02020603050405020304" pitchFamily="18" charset="0"/>
                <a:ea typeface="楷体_GB2312"/>
                <a:cs typeface="Times New Roman" panose="02020603050405020304" pitchFamily="18" charset="0"/>
                <a:sym typeface="+mn-ea"/>
              </a:rPr>
              <a:t>IN</a:t>
            </a:r>
            <a:r>
              <a:rPr lang="en-US" altLang="zh-CN" b="1" noProof="0" dirty="0">
                <a:ln>
                  <a:noFill/>
                </a:ln>
                <a:solidFill>
                  <a:srgbClr val="FF0000"/>
                </a:solidFill>
                <a:effectLst/>
                <a:uLnTx/>
                <a:uFillTx/>
                <a:latin typeface="Times New Roman" panose="02020603050405020304" pitchFamily="18" charset="0"/>
                <a:ea typeface="楷体_GB2312"/>
                <a:cs typeface="Times New Roman" panose="02020603050405020304" pitchFamily="18" charset="0"/>
                <a:sym typeface="+mn-ea"/>
              </a:rPr>
              <a:t>[</a:t>
            </a:r>
            <a:r>
              <a:rPr lang="en-US" altLang="zh-CN" b="1" i="1" noProof="0" dirty="0">
                <a:ln>
                  <a:noFill/>
                </a:ln>
                <a:solidFill>
                  <a:srgbClr val="FF0000"/>
                </a:solidFill>
                <a:effectLst/>
                <a:uLnTx/>
                <a:uFillTx/>
                <a:latin typeface="Times New Roman" panose="02020603050405020304" pitchFamily="18" charset="0"/>
                <a:ea typeface="楷体_GB2312"/>
                <a:cs typeface="Times New Roman" panose="02020603050405020304" pitchFamily="18" charset="0"/>
                <a:sym typeface="+mn-ea"/>
              </a:rPr>
              <a:t>B</a:t>
            </a:r>
            <a:r>
              <a:rPr lang="en-US" altLang="zh-CN" b="1" noProof="0" dirty="0">
                <a:ln>
                  <a:noFill/>
                </a:ln>
                <a:solidFill>
                  <a:srgbClr val="FF0000"/>
                </a:solidFill>
                <a:effectLst/>
                <a:uLnTx/>
                <a:uFillTx/>
                <a:latin typeface="Times New Roman" panose="02020603050405020304" pitchFamily="18" charset="0"/>
                <a:ea typeface="楷体_GB2312"/>
                <a:cs typeface="Times New Roman" panose="02020603050405020304" pitchFamily="18" charset="0"/>
                <a:sym typeface="+mn-ea"/>
              </a:rPr>
              <a:t>]</a:t>
            </a:r>
            <a:r>
              <a:rPr lang="en-US" altLang="zh-CN" b="1" i="1" baseline="-30000" noProof="0" dirty="0">
                <a:ln>
                  <a:noFill/>
                </a:ln>
                <a:solidFill>
                  <a:srgbClr val="FF0000"/>
                </a:solidFill>
                <a:effectLst/>
                <a:uLnTx/>
                <a:uFillTx/>
                <a:latin typeface="Times New Roman" panose="02020603050405020304" pitchFamily="18" charset="0"/>
                <a:ea typeface="楷体_GB2312"/>
                <a:cs typeface="Times New Roman" panose="02020603050405020304" pitchFamily="18" charset="0"/>
                <a:sym typeface="+mn-ea"/>
              </a:rPr>
              <a:t> </a:t>
            </a:r>
            <a:r>
              <a:rPr lang="en-US" altLang="zh-CN" b="1" noProof="0" dirty="0">
                <a:ln>
                  <a:noFill/>
                </a:ln>
                <a:solidFill>
                  <a:srgbClr val="FF0000"/>
                </a:solidFill>
                <a:effectLst/>
                <a:uLnTx/>
                <a:uFillTx/>
                <a:latin typeface="Times New Roman" panose="02020603050405020304" pitchFamily="18" charset="0"/>
                <a:ea typeface="楷体_GB2312"/>
                <a:cs typeface="Times New Roman" panose="02020603050405020304" pitchFamily="18" charset="0"/>
                <a:sym typeface="+mn-ea"/>
              </a:rPr>
              <a:t>∪{</a:t>
            </a:r>
            <a:r>
              <a:rPr lang="en-US" altLang="zh-CN" b="1" i="1" noProof="0" dirty="0">
                <a:ln>
                  <a:noFill/>
                </a:ln>
                <a:solidFill>
                  <a:srgbClr val="FF0000"/>
                </a:solidFill>
                <a:effectLst/>
                <a:uLnTx/>
                <a:uFillTx/>
                <a:latin typeface="Times New Roman" panose="02020603050405020304" pitchFamily="18" charset="0"/>
                <a:ea typeface="楷体_GB2312"/>
                <a:cs typeface="Times New Roman" panose="02020603050405020304" pitchFamily="18" charset="0"/>
                <a:sym typeface="+mn-ea"/>
              </a:rPr>
              <a:t>B</a:t>
            </a:r>
            <a:r>
              <a:rPr lang="en-US" altLang="zh-CN" b="1" noProof="0" dirty="0">
                <a:ln>
                  <a:noFill/>
                </a:ln>
                <a:solidFill>
                  <a:srgbClr val="FF0000"/>
                </a:solidFill>
                <a:effectLst/>
                <a:uLnTx/>
                <a:uFillTx/>
                <a:latin typeface="Times New Roman" panose="02020603050405020304" pitchFamily="18" charset="0"/>
                <a:ea typeface="楷体_GB2312"/>
                <a:cs typeface="Times New Roman" panose="02020603050405020304" pitchFamily="18" charset="0"/>
                <a:sym typeface="+mn-ea"/>
              </a:rPr>
              <a:t>}</a:t>
            </a:r>
            <a:endParaRPr lang="en-US" altLang="zh-CN" b="1" noProof="0" dirty="0">
              <a:ln>
                <a:noFill/>
              </a:ln>
              <a:solidFill>
                <a:srgbClr val="FF0000"/>
              </a:solidFill>
              <a:effectLst/>
              <a:uLnTx/>
              <a:uFillTx/>
              <a:latin typeface="Times New Roman" panose="02020603050405020304" pitchFamily="18" charset="0"/>
              <a:ea typeface="楷体_GB2312"/>
              <a:cs typeface="Times New Roman" panose="02020603050405020304" pitchFamily="18" charset="0"/>
              <a:sym typeface="+mn-ea"/>
            </a:endParaRPr>
          </a:p>
          <a:p>
            <a:pPr marL="0" lvl="1" indent="0" fontAlgn="auto">
              <a:lnSpc>
                <a:spcPct val="100000"/>
              </a:lnSpc>
              <a:spcBef>
                <a:spcPts val="0"/>
              </a:spcBef>
              <a:buClrTx/>
              <a:buNone/>
            </a:pP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回边</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：如果存在从结点</a:t>
            </a:r>
            <a:r>
              <a:rPr lang="en-US" altLang="zh-CN"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n</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到</a:t>
            </a:r>
            <a:r>
              <a:rPr lang="en-US" altLang="zh-CN"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d</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的有向边</a:t>
            </a:r>
            <a:r>
              <a:rPr lang="en-US" altLang="zh-CN" b="1" i="1" dirty="0" err="1">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n→d</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，且</a:t>
            </a:r>
            <a:r>
              <a:rPr lang="en-US" altLang="zh-CN"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d</a:t>
            </a:r>
            <a:r>
              <a:rPr lang="en-US" altLang="zh-CN"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dirty="0" err="1">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dom</a:t>
            </a:r>
            <a:r>
              <a:rPr lang="en-US" altLang="zh-CN"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n</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，那么这条边称为回边</a:t>
            </a:r>
            <a:endPar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0" indent="0" fontAlgn="auto">
              <a:lnSpc>
                <a:spcPct val="100000"/>
              </a:lnSpc>
              <a:buClr>
                <a:schemeClr val="tx1"/>
              </a:buClr>
              <a:buNone/>
              <a:defRPr/>
            </a:pP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自然循环</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：满足以下性质：</a:t>
            </a:r>
            <a:r>
              <a:rPr lang="zh-CN" altLang="en-US" b="1" dirty="0">
                <a:solidFill>
                  <a:schemeClr val="tx1"/>
                </a:solidFill>
                <a:latin typeface="Calibri" panose="020F0502020204030204" charset="0"/>
                <a:ea typeface="华文楷体" panose="02010600040101010101" pitchFamily="2" charset="-122"/>
                <a:cs typeface="华文楷体" panose="02010600040101010101" pitchFamily="2" charset="-122"/>
                <a:sym typeface="+mn-ea"/>
              </a:rPr>
              <a:t>①</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有唯一的入口结点，称为</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首结点</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，首结点支配循环中的所有结点</a:t>
            </a:r>
            <a:r>
              <a:rPr lang="zh-CN" altLang="en-US" b="1" dirty="0">
                <a:latin typeface="Calibri" panose="020F0502020204030204" charset="0"/>
                <a:ea typeface="华文楷体" panose="02010600040101010101" pitchFamily="2" charset="-122"/>
                <a:cs typeface="华文楷体" panose="02010600040101010101" pitchFamily="2" charset="-122"/>
                <a:sym typeface="+mn-ea"/>
              </a:rPr>
              <a:t>②</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循环中至少有一条</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返回首结点的路径</a:t>
            </a:r>
            <a:endPar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0" indent="0" fontAlgn="auto">
              <a:lnSpc>
                <a:spcPct val="100000"/>
              </a:lnSpc>
              <a:buClr>
                <a:schemeClr val="tx1"/>
              </a:buClr>
              <a:buNone/>
              <a:defRPr/>
            </a:pP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回边的自然循环</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：给定一个回边</a:t>
            </a:r>
            <a:r>
              <a:rPr lang="en-US" altLang="zh-CN"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n → d</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，该回边的自然循环为：</a:t>
            </a:r>
            <a:r>
              <a:rPr lang="en-US" altLang="zh-CN"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d</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，以及所有可以不经过</a:t>
            </a:r>
            <a:r>
              <a:rPr lang="en-US" altLang="zh-CN"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d</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而到达</a:t>
            </a:r>
            <a:r>
              <a:rPr lang="en-US" altLang="zh-CN"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n</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的结点。</a:t>
            </a:r>
            <a:r>
              <a:rPr lang="en-US" altLang="zh-CN"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d</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为该循环的首结点</a:t>
            </a:r>
            <a:endPar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0" indent="0" fontAlgn="auto">
              <a:lnSpc>
                <a:spcPct val="100000"/>
              </a:lnSpc>
              <a:buClrTx/>
              <a:buNone/>
              <a:defRPr/>
            </a:pP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自然循环的</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重要性质</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a:t>
            </a:r>
            <a:endParaRPr lang="en-US" altLang="zh-CN"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endParaRPr>
          </a:p>
          <a:p>
            <a:pPr marL="0" lvl="1" indent="0" fontAlgn="auto">
              <a:lnSpc>
                <a:spcPct val="100000"/>
              </a:lnSpc>
              <a:buClrTx/>
              <a:buNone/>
              <a:defRPr/>
            </a:pP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如果两个自然循环的</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首结点不相同</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，则这两个循环要么</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互不相交</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，要么一个</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完全包含</a:t>
            </a:r>
            <a:r>
              <a:rPr lang="en-US" altLang="zh-CN"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嵌入</a:t>
            </a:r>
            <a:r>
              <a:rPr lang="en-US" altLang="zh-CN"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在另外一个里面</a:t>
            </a:r>
            <a:endPar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1" indent="0" fontAlgn="auto">
              <a:lnSpc>
                <a:spcPct val="100000"/>
              </a:lnSpc>
              <a:buClrTx/>
              <a:buNone/>
              <a:defRPr/>
            </a:pP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如果两个循环具有</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相同</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的</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首结点</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，那么很难说哪个是最内循环。此时把两个循</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环合并</a:t>
            </a:r>
            <a:endPar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eaLnBrk="1" hangingPunct="1">
              <a:defRPr/>
            </a:pP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最内循环: 不包含其它循环的循环</a:t>
            </a:r>
            <a:endParaRPr kumimoji="0" lang="en-US" altLang="zh-CN"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endParaRPr>
          </a:p>
        </p:txBody>
      </p:sp>
      <p:pic>
        <p:nvPicPr>
          <p:cNvPr id="4" name="图片 3"/>
          <p:cNvPicPr>
            <a:picLocks noChangeAspect="1"/>
          </p:cNvPicPr>
          <p:nvPr>
            <p:custDataLst>
              <p:tags r:id="rId4"/>
            </p:custDataLst>
          </p:nvPr>
        </p:nvPicPr>
        <p:blipFill>
          <a:blip r:embed="rId5"/>
          <a:stretch>
            <a:fillRect/>
          </a:stretch>
        </p:blipFill>
        <p:spPr>
          <a:xfrm>
            <a:off x="8482330" y="390525"/>
            <a:ext cx="1723390" cy="2821940"/>
          </a:xfrm>
          <a:prstGeom prst="rect">
            <a:avLst/>
          </a:prstGeom>
        </p:spPr>
      </p:pic>
      <p:pic>
        <p:nvPicPr>
          <p:cNvPr id="5" name="图片 4"/>
          <p:cNvPicPr>
            <a:picLocks noChangeAspect="1"/>
          </p:cNvPicPr>
          <p:nvPr>
            <p:custDataLst>
              <p:tags r:id="rId6"/>
            </p:custDataLst>
          </p:nvPr>
        </p:nvPicPr>
        <p:blipFill>
          <a:blip r:embed="rId7"/>
          <a:stretch>
            <a:fillRect/>
          </a:stretch>
        </p:blipFill>
        <p:spPr>
          <a:xfrm>
            <a:off x="10280015" y="599440"/>
            <a:ext cx="1847215" cy="2286000"/>
          </a:xfrm>
          <a:prstGeom prst="rect">
            <a:avLst/>
          </a:prstGeom>
        </p:spPr>
      </p:pic>
      <p:pic>
        <p:nvPicPr>
          <p:cNvPr id="6" name="图片 5"/>
          <p:cNvPicPr>
            <a:picLocks noChangeAspect="1"/>
          </p:cNvPicPr>
          <p:nvPr>
            <p:custDataLst>
              <p:tags r:id="rId8"/>
            </p:custDataLst>
          </p:nvPr>
        </p:nvPicPr>
        <p:blipFill>
          <a:blip r:embed="rId9"/>
          <a:stretch>
            <a:fillRect/>
          </a:stretch>
        </p:blipFill>
        <p:spPr>
          <a:xfrm>
            <a:off x="3735070" y="1217930"/>
            <a:ext cx="2745740" cy="1587500"/>
          </a:xfrm>
          <a:prstGeom prst="rect">
            <a:avLst/>
          </a:prstGeom>
        </p:spPr>
      </p:pic>
      <p:pic>
        <p:nvPicPr>
          <p:cNvPr id="7" name="图片 6"/>
          <p:cNvPicPr>
            <a:picLocks noChangeAspect="1"/>
          </p:cNvPicPr>
          <p:nvPr>
            <p:custDataLst>
              <p:tags r:id="rId10"/>
            </p:custDataLst>
          </p:nvPr>
        </p:nvPicPr>
        <p:blipFill>
          <a:blip r:embed="rId11"/>
          <a:stretch>
            <a:fillRect/>
          </a:stretch>
        </p:blipFill>
        <p:spPr>
          <a:xfrm>
            <a:off x="10610215" y="4476750"/>
            <a:ext cx="1442720" cy="2211705"/>
          </a:xfrm>
          <a:prstGeom prst="rect">
            <a:avLst/>
          </a:prstGeom>
        </p:spPr>
      </p:pic>
      <p:pic>
        <p:nvPicPr>
          <p:cNvPr id="8" name="图片 7"/>
          <p:cNvPicPr>
            <a:picLocks noChangeAspect="1"/>
          </p:cNvPicPr>
          <p:nvPr>
            <p:custDataLst>
              <p:tags r:id="rId12"/>
            </p:custDataLst>
          </p:nvPr>
        </p:nvPicPr>
        <p:blipFill>
          <a:blip r:embed="rId13"/>
          <a:stretch>
            <a:fillRect/>
          </a:stretch>
        </p:blipFill>
        <p:spPr>
          <a:xfrm>
            <a:off x="6562090" y="4606925"/>
            <a:ext cx="3914140" cy="1965960"/>
          </a:xfrm>
          <a:prstGeom prst="rect">
            <a:avLst/>
          </a:prstGeom>
        </p:spPr>
      </p:pic>
      <p:sp>
        <p:nvSpPr>
          <p:cNvPr id="1041414" name="Rectangle 6"/>
          <p:cNvSpPr>
            <a:spLocks noChangeArrowheads="1"/>
          </p:cNvSpPr>
          <p:nvPr>
            <p:custDataLst>
              <p:tags r:id="rId14"/>
            </p:custDataLst>
          </p:nvPr>
        </p:nvSpPr>
        <p:spPr bwMode="auto">
          <a:xfrm>
            <a:off x="6967220" y="3419475"/>
            <a:ext cx="2943860" cy="683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indent="0" fontAlgn="auto">
              <a:spcBef>
                <a:spcPts val="0"/>
              </a:spcBef>
            </a:pPr>
            <a:r>
              <a:rPr lang="zh-CN" altLang="en-US" sz="2000">
                <a:latin typeface="Times New Roman" panose="02020603050405020304" pitchFamily="18" charset="0"/>
                <a:ea typeface="楷体" panose="02010609060101010101" pitchFamily="49" charset="-122"/>
                <a:cs typeface="Times New Roman" panose="02020603050405020304" pitchFamily="18" charset="0"/>
              </a:rPr>
              <a:t>回边：</a:t>
            </a:r>
            <a:r>
              <a:rPr lang="en-US" altLang="zh-CN" sz="2000">
                <a:latin typeface="Times New Roman" panose="02020603050405020304" pitchFamily="18" charset="0"/>
                <a:ea typeface="楷体_GB2312" charset="0"/>
                <a:cs typeface="Times New Roman" panose="02020603050405020304" pitchFamily="18" charset="0"/>
              </a:rPr>
              <a:t>4-&gt;3 </a:t>
            </a:r>
            <a:r>
              <a:rPr lang="zh-CN" altLang="en-US" sz="2000">
                <a:latin typeface="Times New Roman" panose="02020603050405020304" pitchFamily="18" charset="0"/>
                <a:ea typeface="楷体_GB2312" charset="0"/>
                <a:cs typeface="Times New Roman" panose="02020603050405020304" pitchFamily="18" charset="0"/>
              </a:rPr>
              <a:t>、</a:t>
            </a:r>
            <a:r>
              <a:rPr lang="en-US" altLang="zh-CN" sz="2000">
                <a:latin typeface="Times New Roman" panose="02020603050405020304" pitchFamily="18" charset="0"/>
                <a:ea typeface="楷体_GB2312" charset="0"/>
                <a:cs typeface="Times New Roman" panose="02020603050405020304" pitchFamily="18" charset="0"/>
              </a:rPr>
              <a:t> 7-&gt;4 </a:t>
            </a:r>
            <a:r>
              <a:rPr lang="zh-CN" altLang="en-US" sz="2000">
                <a:latin typeface="Times New Roman" panose="02020603050405020304" pitchFamily="18" charset="0"/>
                <a:ea typeface="楷体_GB2312" charset="0"/>
                <a:cs typeface="Times New Roman" panose="02020603050405020304" pitchFamily="18" charset="0"/>
              </a:rPr>
              <a:t>、</a:t>
            </a:r>
            <a:endParaRPr lang="zh-CN" altLang="en-US" sz="2000">
              <a:latin typeface="Times New Roman" panose="02020603050405020304" pitchFamily="18" charset="0"/>
              <a:ea typeface="楷体_GB2312" charset="0"/>
              <a:cs typeface="Times New Roman" panose="02020603050405020304" pitchFamily="18" charset="0"/>
            </a:endParaRPr>
          </a:p>
          <a:p>
            <a:pPr indent="0" fontAlgn="auto">
              <a:spcBef>
                <a:spcPts val="0"/>
              </a:spcBef>
            </a:pPr>
            <a:r>
              <a:rPr lang="en-US" altLang="zh-CN" sz="2000">
                <a:latin typeface="Times New Roman" panose="02020603050405020304" pitchFamily="18" charset="0"/>
                <a:ea typeface="楷体_GB2312" charset="0"/>
                <a:cs typeface="Times New Roman" panose="02020603050405020304" pitchFamily="18" charset="0"/>
              </a:rPr>
              <a:t>8-&gt;3 </a:t>
            </a:r>
            <a:r>
              <a:rPr lang="zh-CN" altLang="en-US" sz="2000">
                <a:latin typeface="Times New Roman" panose="02020603050405020304" pitchFamily="18" charset="0"/>
                <a:ea typeface="楷体_GB2312" charset="0"/>
                <a:cs typeface="Times New Roman" panose="02020603050405020304" pitchFamily="18" charset="0"/>
              </a:rPr>
              <a:t>、</a:t>
            </a:r>
            <a:r>
              <a:rPr lang="en-US" altLang="zh-CN" sz="2000">
                <a:latin typeface="Times New Roman" panose="02020603050405020304" pitchFamily="18" charset="0"/>
                <a:ea typeface="楷体_GB2312" charset="0"/>
                <a:cs typeface="Times New Roman" panose="02020603050405020304" pitchFamily="18" charset="0"/>
              </a:rPr>
              <a:t>9-&gt;1 </a:t>
            </a:r>
            <a:r>
              <a:rPr lang="zh-CN" altLang="en-US" sz="2000">
                <a:latin typeface="Times New Roman" panose="02020603050405020304" pitchFamily="18" charset="0"/>
                <a:ea typeface="楷体_GB2312" charset="0"/>
                <a:cs typeface="Times New Roman" panose="02020603050405020304" pitchFamily="18" charset="0"/>
              </a:rPr>
              <a:t>、</a:t>
            </a:r>
            <a:r>
              <a:rPr lang="en-US" altLang="zh-CN" sz="2000">
                <a:latin typeface="Times New Roman" panose="02020603050405020304" pitchFamily="18" charset="0"/>
                <a:ea typeface="楷体_GB2312" charset="0"/>
                <a:cs typeface="Times New Roman" panose="02020603050405020304" pitchFamily="18" charset="0"/>
              </a:rPr>
              <a:t>10-&gt;7</a:t>
            </a:r>
            <a:endParaRPr lang="zh-CN" altLang="en-US" sz="2000">
              <a:latin typeface="Times New Roman" panose="02020603050405020304" pitchFamily="18" charset="0"/>
              <a:ea typeface="楷体_GB2312" charset="0"/>
              <a:cs typeface="Times New Roman" panose="02020603050405020304" pitchFamily="18" charset="0"/>
            </a:endParaRPr>
          </a:p>
        </p:txBody>
      </p:sp>
      <p:sp>
        <p:nvSpPr>
          <p:cNvPr id="9" name="文本框 8"/>
          <p:cNvSpPr txBox="1"/>
          <p:nvPr/>
        </p:nvSpPr>
        <p:spPr>
          <a:xfrm>
            <a:off x="6530340" y="4177665"/>
            <a:ext cx="3572510" cy="368300"/>
          </a:xfrm>
          <a:prstGeom prst="rect">
            <a:avLst/>
          </a:prstGeom>
          <a:noFill/>
        </p:spPr>
        <p:txBody>
          <a:bodyPr wrap="square" rtlCol="0" anchor="t">
            <a:spAutoFit/>
          </a:bodyPr>
          <a:p>
            <a:pPr marL="0" lvl="1" indent="0" fontAlgn="auto">
              <a:lnSpc>
                <a:spcPct val="100000"/>
              </a:lnSpc>
              <a:buClr>
                <a:schemeClr val="tx1"/>
              </a:buClr>
              <a:buNone/>
              <a:defRPr/>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算法：构造一条回边的自然循环</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10" name="文本框 9"/>
          <p:cNvSpPr txBox="1"/>
          <p:nvPr/>
        </p:nvSpPr>
        <p:spPr>
          <a:xfrm>
            <a:off x="10397490" y="3764915"/>
            <a:ext cx="1592580" cy="706755"/>
          </a:xfrm>
          <a:prstGeom prst="rect">
            <a:avLst/>
          </a:prstGeom>
          <a:noFill/>
        </p:spPr>
        <p:txBody>
          <a:bodyPr wrap="square" rtlCol="0" anchor="t">
            <a:spAutoFit/>
          </a:bodyPr>
          <a:p>
            <a:r>
              <a:rPr lang="en-US" altLang="zh-CN" sz="2000" b="1">
                <a:latin typeface="Times New Roman" panose="02020603050405020304" pitchFamily="18" charset="0"/>
                <a:ea typeface="楷体_GB2312" charset="0"/>
                <a:cs typeface="Times New Roman" panose="02020603050405020304" pitchFamily="18" charset="0"/>
                <a:sym typeface="+mn-ea"/>
              </a:rPr>
              <a:t>4-&gt;3</a:t>
            </a:r>
            <a:r>
              <a:rPr lang="zh-CN" altLang="en-US" sz="2000" b="1">
                <a:latin typeface="Times New Roman" panose="02020603050405020304" pitchFamily="18" charset="0"/>
                <a:ea typeface="楷体_GB2312" charset="0"/>
                <a:cs typeface="Times New Roman" panose="02020603050405020304" pitchFamily="18" charset="0"/>
                <a:sym typeface="+mn-ea"/>
              </a:rPr>
              <a:t>回边的自然循环：</a:t>
            </a:r>
            <a:endParaRPr lang="zh-CN" altLang="en-US" sz="2000" b="1">
              <a:latin typeface="Times New Roman" panose="02020603050405020304" pitchFamily="18" charset="0"/>
              <a:ea typeface="楷体_GB2312" charset="0"/>
              <a:cs typeface="Times New Roman" panose="02020603050405020304" pitchFamily="18" charset="0"/>
              <a:sym typeface="+mn-ea"/>
            </a:endParaRPr>
          </a:p>
        </p:txBody>
      </p:sp>
      <p:sp>
        <p:nvSpPr>
          <p:cNvPr id="11" name="文本框 10"/>
          <p:cNvSpPr txBox="1"/>
          <p:nvPr/>
        </p:nvSpPr>
        <p:spPr>
          <a:xfrm>
            <a:off x="3706495" y="5865495"/>
            <a:ext cx="2479675" cy="1014730"/>
          </a:xfrm>
          <a:prstGeom prst="rect">
            <a:avLst/>
          </a:prstGeom>
          <a:noFill/>
        </p:spPr>
        <p:txBody>
          <a:bodyPr wrap="square" rtlCol="0" anchor="t">
            <a:spAutoFit/>
          </a:bodyPr>
          <a:p>
            <a:r>
              <a:rPr lang="zh-CN" altLang="en-US" sz="1000">
                <a:sym typeface="+mn-ea"/>
              </a:rPr>
              <a:t>在程序流图中，我们称具有下述性质(</a:t>
            </a:r>
            <a:r>
              <a:rPr lang="zh-CN" altLang="en-US" sz="1000">
                <a:solidFill>
                  <a:srgbClr val="FF0000"/>
                </a:solidFill>
                <a:sym typeface="+mn-ea"/>
              </a:rPr>
              <a:t>D</a:t>
            </a:r>
            <a:r>
              <a:rPr lang="zh-CN" altLang="en-US" sz="1000">
                <a:sym typeface="+mn-ea"/>
              </a:rPr>
              <a:t>)的结点序列为一个循环。</a:t>
            </a:r>
            <a:endParaRPr lang="zh-CN" altLang="en-US" sz="1000"/>
          </a:p>
          <a:p>
            <a:r>
              <a:rPr lang="zh-CN" altLang="en-US" sz="1000">
                <a:sym typeface="+mn-ea"/>
              </a:rPr>
              <a:t>A.它们是非连通的且只有一个入口结点</a:t>
            </a:r>
            <a:endParaRPr lang="zh-CN" altLang="en-US" sz="1000"/>
          </a:p>
          <a:p>
            <a:r>
              <a:rPr lang="zh-CN" altLang="en-US" sz="1000">
                <a:sym typeface="+mn-ea"/>
              </a:rPr>
              <a:t>B.它们是强连通的但有多个入口结点</a:t>
            </a:r>
            <a:endParaRPr lang="zh-CN" altLang="en-US" sz="1000"/>
          </a:p>
          <a:p>
            <a:r>
              <a:rPr lang="zh-CN" altLang="en-US" sz="1000">
                <a:sym typeface="+mn-ea"/>
              </a:rPr>
              <a:t>C.它们是非连通的但有多个入口结点</a:t>
            </a:r>
            <a:endParaRPr lang="zh-CN" altLang="en-US" sz="1000"/>
          </a:p>
          <a:p>
            <a:r>
              <a:rPr lang="zh-CN" altLang="en-US" sz="1000">
                <a:sym typeface="+mn-ea"/>
              </a:rPr>
              <a:t>D.它们是强连通的且只有一个入口结点</a:t>
            </a:r>
            <a:endParaRPr lang="zh-CN" altLang="en-US" sz="1000">
              <a:sym typeface="+mn-ea"/>
            </a:endParaRPr>
          </a:p>
        </p:txBody>
      </p:sp>
      <p:sp>
        <p:nvSpPr>
          <p:cNvPr id="12" name="文本框 11"/>
          <p:cNvSpPr txBox="1"/>
          <p:nvPr/>
        </p:nvSpPr>
        <p:spPr>
          <a:xfrm>
            <a:off x="4380230" y="0"/>
            <a:ext cx="1987550" cy="706755"/>
          </a:xfrm>
          <a:prstGeom prst="rect">
            <a:avLst/>
          </a:prstGeom>
          <a:noFill/>
        </p:spPr>
        <p:txBody>
          <a:bodyPr wrap="square" rtlCol="0" anchor="t">
            <a:spAutoFit/>
          </a:bodyPr>
          <a:p>
            <a:r>
              <a:rPr lang="zh-CN" altLang="en-US" sz="1000">
                <a:sym typeface="+mn-ea"/>
              </a:rPr>
              <a:t>关于支配结点的二元关系，下列叙述中不正确的是(</a:t>
            </a:r>
            <a:r>
              <a:rPr lang="zh-CN" altLang="en-US" sz="1000">
                <a:solidFill>
                  <a:srgbClr val="FF0000"/>
                </a:solidFill>
                <a:sym typeface="+mn-ea"/>
              </a:rPr>
              <a:t>D</a:t>
            </a:r>
            <a:r>
              <a:rPr lang="zh-CN" altLang="en-US" sz="1000">
                <a:sym typeface="+mn-ea"/>
              </a:rPr>
              <a:t>)。</a:t>
            </a:r>
            <a:endParaRPr lang="zh-CN" altLang="en-US" sz="1000"/>
          </a:p>
          <a:p>
            <a:r>
              <a:rPr lang="zh-CN" altLang="en-US" sz="1000">
                <a:sym typeface="+mn-ea"/>
              </a:rPr>
              <a:t>A.满足自反性</a:t>
            </a:r>
            <a:r>
              <a:rPr lang="en-US" altLang="zh-CN" sz="1000">
                <a:sym typeface="+mn-ea"/>
              </a:rPr>
              <a:t> </a:t>
            </a:r>
            <a:r>
              <a:rPr lang="zh-CN" altLang="en-US" sz="1000">
                <a:sym typeface="+mn-ea"/>
              </a:rPr>
              <a:t>B.满足传递性</a:t>
            </a:r>
            <a:endParaRPr lang="zh-CN" altLang="en-US" sz="1000"/>
          </a:p>
          <a:p>
            <a:r>
              <a:rPr lang="zh-CN" altLang="en-US" sz="1000">
                <a:sym typeface="+mn-ea"/>
              </a:rPr>
              <a:t>C.满足反对称性</a:t>
            </a:r>
            <a:r>
              <a:rPr lang="en-US" altLang="zh-CN" sz="1000">
                <a:sym typeface="+mn-ea"/>
              </a:rPr>
              <a:t> </a:t>
            </a:r>
            <a:r>
              <a:rPr lang="zh-CN" altLang="en-US" sz="1000">
                <a:sym typeface="+mn-ea"/>
              </a:rPr>
              <a:t>D.满足对称性</a:t>
            </a:r>
            <a:endParaRPr lang="zh-CN" altLang="en-US" sz="1000">
              <a:sym typeface="+mn-ea"/>
            </a:endParaRPr>
          </a:p>
        </p:txBody>
      </p:sp>
    </p:spTree>
    <p:custDataLst>
      <p:tags r:id="rId15"/>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2" name="矩形 31"/>
          <p:cNvSpPr/>
          <p:nvPr>
            <p:custDataLst>
              <p:tags r:id="rId1"/>
            </p:custDataLst>
          </p:nvPr>
        </p:nvSpPr>
        <p:spPr>
          <a:xfrm>
            <a:off x="687363" y="225699"/>
            <a:ext cx="1497965" cy="398780"/>
          </a:xfrm>
          <a:prstGeom prst="rect">
            <a:avLst/>
          </a:prstGeom>
        </p:spPr>
        <p:txBody>
          <a:bodyPr wrap="none">
            <a:spAutoFit/>
          </a:bodyPr>
          <a:p>
            <a:pPr lvl="0">
              <a:spcBef>
                <a:spcPct val="30000"/>
              </a:spcBef>
            </a:pPr>
            <a:r>
              <a:rPr lang="en-US" sz="2000" b="1" dirty="0">
                <a:latin typeface="华文楷体" panose="02010600040101010101" pitchFamily="2" charset="-122"/>
                <a:ea typeface="华文楷体" panose="02010600040101010101" pitchFamily="2" charset="-122"/>
              </a:rPr>
              <a:t>8.6</a:t>
            </a:r>
            <a:r>
              <a:rPr lang="zh-CN" altLang="en-US" sz="2000" b="1" dirty="0">
                <a:latin typeface="华文楷体" panose="02010600040101010101" pitchFamily="2" charset="-122"/>
                <a:ea typeface="华文楷体" panose="02010600040101010101" pitchFamily="2" charset="-122"/>
              </a:rPr>
              <a:t>全局</a:t>
            </a:r>
            <a:r>
              <a:rPr lang="zh-CN" altLang="en-US" sz="2000" b="1" dirty="0">
                <a:latin typeface="华文楷体" panose="02010600040101010101" pitchFamily="2" charset="-122"/>
                <a:ea typeface="华文楷体" panose="02010600040101010101" pitchFamily="2" charset="-122"/>
              </a:rPr>
              <a:t>优化</a:t>
            </a:r>
            <a:endParaRPr lang="zh-CN" altLang="en-US" sz="2000" b="1" dirty="0">
              <a:latin typeface="华文楷体" panose="02010600040101010101" pitchFamily="2" charset="-122"/>
              <a:ea typeface="华文楷体" panose="02010600040101010101" pitchFamily="2" charset="-122"/>
            </a:endParaRPr>
          </a:p>
        </p:txBody>
      </p:sp>
      <p:sp>
        <p:nvSpPr>
          <p:cNvPr id="2" name="文本框 1"/>
          <p:cNvSpPr txBox="1"/>
          <p:nvPr/>
        </p:nvSpPr>
        <p:spPr>
          <a:xfrm>
            <a:off x="297180" y="624205"/>
            <a:ext cx="6180455" cy="2030095"/>
          </a:xfrm>
          <a:prstGeom prst="rect">
            <a:avLst/>
          </a:prstGeom>
          <a:noFill/>
        </p:spPr>
        <p:txBody>
          <a:bodyPr wrap="square" rtlCol="0" anchor="t">
            <a:spAutoFit/>
          </a:bodyPr>
          <a:p>
            <a:pPr marL="0" indent="0" algn="l" fontAlgn="auto">
              <a:lnSpc>
                <a:spcPct val="100000"/>
              </a:lnSpc>
              <a:buClr>
                <a:schemeClr val="tx1"/>
              </a:buClr>
              <a:buNone/>
              <a:defRPr/>
            </a:pPr>
            <a:r>
              <a:rPr lang="zh-CN" altLang="en-US" b="1" dirty="0">
                <a:latin typeface="Calibri" panose="020F0502020204030204" charset="0"/>
                <a:ea typeface="华文楷体" panose="02010600040101010101" pitchFamily="2" charset="-122"/>
                <a:cs typeface="华文楷体" panose="02010600040101010101" pitchFamily="2" charset="-122"/>
                <a:sym typeface="+mn-ea"/>
              </a:rPr>
              <a:t>①</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删除公共子表达式 </a:t>
            </a:r>
            <a:endPar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endParaRPr>
          </a:p>
          <a:p>
            <a:pPr marL="0" indent="0" algn="l" fontAlgn="auto">
              <a:lnSpc>
                <a:spcPct val="100000"/>
              </a:lnSpc>
              <a:buClr>
                <a:schemeClr val="tx1"/>
              </a:buClr>
              <a:buNone/>
              <a:defRPr/>
            </a:pP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可用表达式分析</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的数据流问题可以帮助确定位于流图中p点的表达式是否为</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全局公共子表达式</a:t>
            </a:r>
            <a:endPar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0" indent="0" algn="l" fontAlgn="auto">
              <a:lnSpc>
                <a:spcPct val="100000"/>
              </a:lnSpc>
              <a:buClr>
                <a:schemeClr val="tx1"/>
              </a:buClr>
              <a:buNone/>
              <a:defRPr/>
            </a:pPr>
            <a:r>
              <a:rPr lang="zh-CN" altLang="en-US" b="1" dirty="0">
                <a:latin typeface="Calibri" panose="020F0502020204030204" charset="0"/>
                <a:ea typeface="华文楷体" panose="02010600040101010101" pitchFamily="2" charset="-122"/>
                <a:cs typeface="华文楷体" panose="02010600040101010101" pitchFamily="2" charset="-122"/>
                <a:sym typeface="+mn-ea"/>
              </a:rPr>
              <a:t>②</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删除无用代码</a:t>
            </a:r>
            <a:endPar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endParaRPr>
          </a:p>
          <a:p>
            <a:pPr marL="0" indent="0" algn="l" fontAlgn="auto">
              <a:lnSpc>
                <a:spcPct val="100000"/>
              </a:lnSpc>
              <a:buClr>
                <a:schemeClr val="tx1"/>
              </a:buClr>
              <a:buNone/>
              <a:defRPr/>
            </a:pP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对于</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复制语句</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s: x=y，如果在x的</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所有</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引用点都可以用对y的引用代替对x的引用(复制传播)，那么可以删除复制语句 x=y</a:t>
            </a:r>
            <a:endPar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indent="0" algn="l" fontAlgn="auto">
              <a:lnSpc>
                <a:spcPct val="100000"/>
              </a:lnSpc>
              <a:buClr>
                <a:schemeClr val="tx1"/>
              </a:buClr>
              <a:buNone/>
              <a:defRPr/>
            </a:pP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复制传播</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的条件：复制语句s: x=y在u点“可用”</a:t>
            </a:r>
            <a:endPar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endParaRPr>
          </a:p>
        </p:txBody>
      </p:sp>
      <p:pic>
        <p:nvPicPr>
          <p:cNvPr id="3" name="图片 2"/>
          <p:cNvPicPr>
            <a:picLocks noChangeAspect="1"/>
          </p:cNvPicPr>
          <p:nvPr>
            <p:custDataLst>
              <p:tags r:id="rId2"/>
            </p:custDataLst>
          </p:nvPr>
        </p:nvPicPr>
        <p:blipFill>
          <a:blip r:embed="rId3"/>
          <a:stretch>
            <a:fillRect/>
          </a:stretch>
        </p:blipFill>
        <p:spPr>
          <a:xfrm>
            <a:off x="6313805" y="434340"/>
            <a:ext cx="3842385" cy="1441450"/>
          </a:xfrm>
          <a:prstGeom prst="rect">
            <a:avLst/>
          </a:prstGeom>
        </p:spPr>
      </p:pic>
      <p:sp>
        <p:nvSpPr>
          <p:cNvPr id="4" name="文本框 3"/>
          <p:cNvSpPr txBox="1"/>
          <p:nvPr/>
        </p:nvSpPr>
        <p:spPr>
          <a:xfrm>
            <a:off x="10156190" y="225425"/>
            <a:ext cx="2109470" cy="2676525"/>
          </a:xfrm>
          <a:prstGeom prst="rect">
            <a:avLst/>
          </a:prstGeom>
          <a:noFill/>
        </p:spPr>
        <p:txBody>
          <a:bodyPr wrap="square" rtlCol="0" anchor="t">
            <a:spAutoFit/>
          </a:bodyPr>
          <a:p>
            <a:pPr marL="0" lvl="1" indent="0" fontAlgn="auto">
              <a:lnSpc>
                <a:spcPct val="100000"/>
              </a:lnSpc>
              <a:buClr>
                <a:schemeClr val="tx1"/>
              </a:buClr>
              <a:buNone/>
              <a:defRPr/>
            </a:pP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对于语句</a:t>
            </a:r>
            <a:r>
              <a:rPr lang="en-US" altLang="zh-CN" sz="14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s</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en-US" altLang="zh-CN" sz="14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z</a:t>
            </a:r>
            <a:r>
              <a:rPr lang="en-US" altLang="zh-CN"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 =</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 </a:t>
            </a:r>
            <a:r>
              <a:rPr lang="en-US" altLang="zh-CN" sz="14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x</a:t>
            </a:r>
            <a:r>
              <a:rPr lang="en-US" altLang="zh-CN"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 op </a:t>
            </a:r>
            <a:r>
              <a:rPr lang="en-US" altLang="zh-CN" sz="14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y</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，如果</a:t>
            </a:r>
            <a:r>
              <a:rPr lang="en-US" altLang="zh-CN" sz="14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x</a:t>
            </a:r>
            <a:r>
              <a:rPr lang="en-US" altLang="zh-CN"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 op </a:t>
            </a:r>
            <a:r>
              <a:rPr lang="en-US" altLang="zh-CN" sz="14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y</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在</a:t>
            </a:r>
            <a:r>
              <a:rPr lang="en-US" altLang="zh-CN" sz="14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s</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之前可用，那么执行如下步骤：</a:t>
            </a:r>
            <a:endPar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2" indent="0" fontAlgn="auto">
              <a:lnSpc>
                <a:spcPct val="100000"/>
              </a:lnSpc>
              <a:buClr>
                <a:srgbClr val="3333CC"/>
              </a:buClr>
              <a:buNone/>
              <a:defRPr/>
            </a:pP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① 从</a:t>
            </a:r>
            <a:r>
              <a:rPr lang="en-US" altLang="zh-CN" sz="14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s</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开始逆向搜索，但不穿过任何计算了</a:t>
            </a:r>
            <a:r>
              <a:rPr lang="en-US" altLang="zh-CN" sz="14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x</a:t>
            </a:r>
            <a:r>
              <a:rPr lang="en-US" altLang="zh-CN"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 op</a:t>
            </a:r>
            <a:r>
              <a:rPr lang="en-US" altLang="zh-CN" sz="14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 y</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的块，找到所有离</a:t>
            </a:r>
            <a:r>
              <a:rPr lang="en-US" altLang="zh-CN" sz="14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s</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最近的计算了</a:t>
            </a:r>
            <a:r>
              <a:rPr lang="en-US" altLang="zh-CN" sz="14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x</a:t>
            </a:r>
            <a:r>
              <a:rPr lang="en-US" altLang="zh-CN"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 op </a:t>
            </a:r>
            <a:r>
              <a:rPr lang="en-US" altLang="zh-CN" sz="14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y</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的语句</a:t>
            </a:r>
            <a:endPar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2" indent="0" fontAlgn="auto">
              <a:lnSpc>
                <a:spcPct val="100000"/>
              </a:lnSpc>
              <a:buClr>
                <a:srgbClr val="3333CC"/>
              </a:buClr>
              <a:buNone/>
              <a:defRPr/>
            </a:pP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② 建立新的临时变量</a:t>
            </a:r>
            <a:r>
              <a:rPr lang="en-US" altLang="zh-CN" sz="14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u</a:t>
            </a:r>
            <a:endParaRPr lang="zh-CN" altLang="en-US" sz="14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2" indent="0" fontAlgn="auto">
              <a:lnSpc>
                <a:spcPct val="100000"/>
              </a:lnSpc>
              <a:buClr>
                <a:srgbClr val="3333CC"/>
              </a:buClr>
              <a:buNone/>
              <a:defRPr/>
            </a:pP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③ 把步骤①中找到的语句</a:t>
            </a:r>
            <a:r>
              <a:rPr lang="en-US" altLang="zh-CN" sz="14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w </a:t>
            </a:r>
            <a:r>
              <a:rPr lang="en-US" altLang="zh-CN"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 </a:t>
            </a:r>
            <a:r>
              <a:rPr lang="en-US" altLang="zh-CN" sz="14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x</a:t>
            </a:r>
            <a:r>
              <a:rPr lang="en-US" altLang="zh-CN"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 op </a:t>
            </a:r>
            <a:r>
              <a:rPr lang="en-US" altLang="zh-CN" sz="14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y</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用</a:t>
            </a:r>
            <a:r>
              <a:rPr lang="en-US" altLang="zh-CN" sz="1400" b="1" i="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u</a:t>
            </a:r>
            <a:r>
              <a:rPr lang="en-US" altLang="zh-CN"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 = </a:t>
            </a:r>
            <a:r>
              <a:rPr lang="en-US" altLang="zh-CN" sz="1400" b="1" i="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x</a:t>
            </a:r>
            <a:r>
              <a:rPr lang="en-US" altLang="zh-CN"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 op </a:t>
            </a:r>
            <a:r>
              <a:rPr lang="en-US" altLang="zh-CN" sz="1400" b="1" i="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y</a:t>
            </a:r>
            <a:r>
              <a:rPr lang="zh-CN" altLang="en-US" sz="1400" b="1" i="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en-US" altLang="zh-CN" sz="1400" b="1" i="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w</a:t>
            </a:r>
            <a:r>
              <a:rPr lang="en-US" altLang="zh-CN"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 = </a:t>
            </a:r>
            <a:r>
              <a:rPr lang="en-US" altLang="zh-CN" sz="1400" b="1" i="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u</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替代</a:t>
            </a:r>
            <a:endParaRPr lang="zh-CN" altLang="en-US" sz="14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2" indent="0" fontAlgn="auto">
              <a:lnSpc>
                <a:spcPct val="100000"/>
              </a:lnSpc>
              <a:buClr>
                <a:srgbClr val="3333CC"/>
              </a:buClr>
              <a:buNone/>
              <a:defRPr/>
            </a:pP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④ 用</a:t>
            </a:r>
            <a:r>
              <a:rPr lang="en-US" altLang="zh-CN" sz="1400" b="1" i="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z </a:t>
            </a:r>
            <a:r>
              <a:rPr lang="en-US" altLang="zh-CN"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 </a:t>
            </a:r>
            <a:r>
              <a:rPr lang="en-US" altLang="zh-CN" sz="1400" b="1" i="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u</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替代</a:t>
            </a:r>
            <a:r>
              <a:rPr lang="en-US" altLang="zh-CN" sz="14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s</a:t>
            </a:r>
            <a:endParaRPr lang="en-US" altLang="zh-CN" sz="14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5" name="文本框 4"/>
          <p:cNvSpPr txBox="1"/>
          <p:nvPr/>
        </p:nvSpPr>
        <p:spPr>
          <a:xfrm>
            <a:off x="415925" y="2605405"/>
            <a:ext cx="5157470" cy="1541145"/>
          </a:xfrm>
          <a:prstGeom prst="rect">
            <a:avLst/>
          </a:prstGeom>
          <a:noFill/>
        </p:spPr>
        <p:txBody>
          <a:bodyPr wrap="square" rtlCol="0" anchor="t">
            <a:noAutofit/>
          </a:bodyPr>
          <a:p>
            <a:pPr marL="0" lvl="1" indent="0" fontAlgn="auto">
              <a:lnSpc>
                <a:spcPct val="100000"/>
              </a:lnSpc>
              <a:buClrTx/>
              <a:buNone/>
              <a:defRPr/>
            </a:pP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对于每个复制语句</a:t>
            </a:r>
            <a:r>
              <a:rPr lang="en-US" altLang="zh-CN" sz="14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x</a:t>
            </a:r>
            <a:r>
              <a:rPr lang="en-US" altLang="zh-CN"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en-US" altLang="zh-CN" sz="14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y</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，执行下列步骤</a:t>
            </a:r>
            <a:endPar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2" indent="0" fontAlgn="auto">
              <a:lnSpc>
                <a:spcPct val="100000"/>
              </a:lnSpc>
              <a:buClr>
                <a:srgbClr val="3333CC"/>
              </a:buClr>
              <a:buNone/>
              <a:defRPr/>
            </a:pP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① 根据</a:t>
            </a:r>
            <a:r>
              <a:rPr lang="en-US" altLang="zh-CN" sz="14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du</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链找出该定值所能够到达的那些对</a:t>
            </a:r>
            <a:r>
              <a:rPr lang="en-US" altLang="zh-CN" sz="14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x</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的引用</a:t>
            </a:r>
            <a:endPar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2" indent="0" fontAlgn="auto">
              <a:lnSpc>
                <a:spcPct val="100000"/>
              </a:lnSpc>
              <a:buClr>
                <a:srgbClr val="3333CC"/>
              </a:buClr>
              <a:buNone/>
              <a:defRPr/>
            </a:pP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② 确定是否对于</a:t>
            </a:r>
            <a:r>
              <a:rPr lang="zh-CN" altLang="en-US"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每个</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这样的引用，</a:t>
            </a:r>
            <a:r>
              <a:rPr lang="en-US" altLang="zh-CN" sz="14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x</a:t>
            </a:r>
            <a:r>
              <a:rPr lang="en-US" altLang="zh-CN"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en-US" altLang="zh-CN" sz="14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y</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都在</a:t>
            </a:r>
            <a:r>
              <a:rPr lang="en-US" altLang="zh-CN" sz="1400"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 IN</a:t>
            </a:r>
            <a:r>
              <a:rPr lang="en-US" altLang="zh-CN" sz="1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1400"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B</a:t>
            </a:r>
            <a:r>
              <a:rPr lang="en-US" altLang="zh-CN" sz="1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中</a:t>
            </a:r>
            <a:r>
              <a:rPr lang="en-US" altLang="zh-CN"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en-US" altLang="zh-CN" sz="14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B</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是包含这个引用的基本块</a:t>
            </a:r>
            <a:r>
              <a:rPr lang="en-US" altLang="zh-CN"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 </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，并且</a:t>
            </a:r>
            <a:r>
              <a:rPr lang="en-US" altLang="zh-CN" sz="14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B</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中该引用的前面没有</a:t>
            </a:r>
            <a:r>
              <a:rPr lang="en-US" altLang="zh-CN" sz="14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x</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或者</a:t>
            </a:r>
            <a:r>
              <a:rPr lang="en-US" altLang="zh-CN" sz="14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y</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的定值</a:t>
            </a:r>
            <a:endPar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2" indent="0" fontAlgn="auto">
              <a:lnSpc>
                <a:spcPct val="100000"/>
              </a:lnSpc>
              <a:buClr>
                <a:srgbClr val="3333CC"/>
              </a:buClr>
              <a:buNone/>
              <a:defRPr/>
            </a:pP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a:t>
            </a:r>
            <a:r>
              <a:rPr lang="en-US" altLang="zh-CN" sz="1400" b="1" i="1" dirty="0">
                <a:latin typeface="Times New Roman" panose="02020603050405020304" pitchFamily="18" charset="0"/>
                <a:ea typeface="华文楷体" panose="02010600040101010101" pitchFamily="2" charset="-122"/>
                <a:cs typeface="Times New Roman" panose="02020603050405020304" pitchFamily="18" charset="0"/>
                <a:sym typeface="+mn-ea"/>
              </a:rPr>
              <a:t> IN</a:t>
            </a:r>
            <a:r>
              <a:rPr lang="en-US" altLang="zh-CN" sz="1400" b="1" dirty="0">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1400" b="1" i="1" dirty="0">
                <a:latin typeface="Times New Roman" panose="02020603050405020304" pitchFamily="18" charset="0"/>
                <a:ea typeface="华文楷体" panose="02010600040101010101" pitchFamily="2" charset="-122"/>
                <a:cs typeface="Times New Roman" panose="02020603050405020304" pitchFamily="18" charset="0"/>
                <a:sym typeface="+mn-ea"/>
              </a:rPr>
              <a:t>B</a:t>
            </a:r>
            <a:r>
              <a:rPr lang="en-US" altLang="zh-CN" sz="1400" b="1" dirty="0">
                <a:latin typeface="Times New Roman" panose="02020603050405020304" pitchFamily="18" charset="0"/>
                <a:ea typeface="华文楷体" panose="02010600040101010101" pitchFamily="2" charset="-122"/>
                <a:cs typeface="Times New Roman" panose="02020603050405020304" pitchFamily="18" charset="0"/>
                <a:sym typeface="+mn-ea"/>
              </a:rPr>
              <a:t>]</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各基本块B入口处的</a:t>
            </a:r>
            <a:r>
              <a:rPr lang="zh-CN" altLang="en-US"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可用复制语句集合</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a:t>
            </a:r>
            <a:endPar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2" indent="0" fontAlgn="auto">
              <a:lnSpc>
                <a:spcPct val="100000"/>
              </a:lnSpc>
              <a:buClr>
                <a:srgbClr val="3333CC"/>
              </a:buClr>
              <a:buNone/>
              <a:defRPr/>
            </a:pP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③ 如果</a:t>
            </a:r>
            <a:r>
              <a:rPr lang="en-US" altLang="zh-CN" sz="14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x</a:t>
            </a:r>
            <a:r>
              <a:rPr lang="en-US" altLang="zh-CN"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en-US" altLang="zh-CN" sz="14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y</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满足第②步的条件，删除</a:t>
            </a:r>
            <a:r>
              <a:rPr lang="en-US" altLang="zh-CN" sz="14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x</a:t>
            </a:r>
            <a:r>
              <a:rPr lang="en-US" altLang="zh-CN"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en-US" altLang="zh-CN" sz="14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y </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，且把步骤①中找到的对</a:t>
            </a:r>
            <a:r>
              <a:rPr lang="en-US" altLang="zh-CN" sz="14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x</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的引用用</a:t>
            </a:r>
            <a:r>
              <a:rPr lang="en-US" altLang="zh-CN" sz="14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y</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代替</a:t>
            </a:r>
            <a:endPar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6" name="文本框 5"/>
          <p:cNvSpPr txBox="1"/>
          <p:nvPr/>
        </p:nvSpPr>
        <p:spPr>
          <a:xfrm>
            <a:off x="415925" y="4195445"/>
            <a:ext cx="4487545" cy="1146175"/>
          </a:xfrm>
          <a:prstGeom prst="rect">
            <a:avLst/>
          </a:prstGeom>
          <a:noFill/>
        </p:spPr>
        <p:txBody>
          <a:bodyPr wrap="square" rtlCol="0" anchor="t">
            <a:noAutofit/>
          </a:bodyPr>
          <a:p>
            <a:pPr marL="0" indent="0" algn="l" fontAlgn="auto">
              <a:lnSpc>
                <a:spcPct val="100000"/>
              </a:lnSpc>
              <a:buClr>
                <a:schemeClr val="tx1"/>
              </a:buClr>
              <a:buNone/>
              <a:defRPr/>
            </a:pPr>
            <a:r>
              <a:rPr lang="zh-CN" altLang="en-US" b="1" dirty="0">
                <a:latin typeface="Calibri" panose="020F0502020204030204" charset="0"/>
                <a:ea typeface="华文楷体" panose="02010600040101010101" pitchFamily="2" charset="-122"/>
                <a:cs typeface="华文楷体" panose="02010600040101010101" pitchFamily="2" charset="-122"/>
                <a:sym typeface="+mn-ea"/>
              </a:rPr>
              <a:t>③</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代码移动</a:t>
            </a:r>
            <a:endPar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endParaRPr>
          </a:p>
          <a:p>
            <a:pPr marL="0" indent="0" algn="l" fontAlgn="auto">
              <a:lnSpc>
                <a:spcPct val="100000"/>
              </a:lnSpc>
              <a:buClr>
                <a:schemeClr val="tx1"/>
              </a:buClr>
              <a:buNone/>
              <a:defRPr/>
            </a:pP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循环不变计算的检测</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：见右侧算法</a:t>
            </a:r>
            <a:endPar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endParaRPr>
          </a:p>
          <a:p>
            <a:pPr marL="0" indent="0" algn="l" fontAlgn="auto">
              <a:lnSpc>
                <a:spcPct val="100000"/>
              </a:lnSpc>
              <a:buClr>
                <a:schemeClr val="tx1"/>
              </a:buClr>
              <a:buNone/>
              <a:defRPr/>
            </a:pP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代码外提</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：将</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循环不变计算将被移至首结点之前，称为</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前置首节点</a:t>
            </a:r>
            <a:endParaRPr lang="zh-CN" altLang="en-US"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endParaRPr>
          </a:p>
        </p:txBody>
      </p:sp>
      <p:pic>
        <p:nvPicPr>
          <p:cNvPr id="7" name="图片 6"/>
          <p:cNvPicPr>
            <a:picLocks noChangeAspect="1"/>
          </p:cNvPicPr>
          <p:nvPr>
            <p:custDataLst>
              <p:tags r:id="rId4"/>
            </p:custDataLst>
          </p:nvPr>
        </p:nvPicPr>
        <p:blipFill>
          <a:blip r:embed="rId5"/>
          <a:stretch>
            <a:fillRect/>
          </a:stretch>
        </p:blipFill>
        <p:spPr>
          <a:xfrm>
            <a:off x="6313805" y="2442210"/>
            <a:ext cx="3377565" cy="1275715"/>
          </a:xfrm>
          <a:prstGeom prst="rect">
            <a:avLst/>
          </a:prstGeom>
        </p:spPr>
      </p:pic>
      <p:sp>
        <p:nvSpPr>
          <p:cNvPr id="9" name="文本框 8"/>
          <p:cNvSpPr txBox="1"/>
          <p:nvPr/>
        </p:nvSpPr>
        <p:spPr>
          <a:xfrm>
            <a:off x="7612380" y="4029075"/>
            <a:ext cx="4574540" cy="2676525"/>
          </a:xfrm>
          <a:prstGeom prst="rect">
            <a:avLst/>
          </a:prstGeom>
          <a:noFill/>
        </p:spPr>
        <p:txBody>
          <a:bodyPr wrap="square" rtlCol="0" anchor="t">
            <a:spAutoFit/>
          </a:bodyPr>
          <a:p>
            <a:pPr marL="0" indent="0" fontAlgn="auto">
              <a:lnSpc>
                <a:spcPct val="100000"/>
              </a:lnSpc>
              <a:buClrTx/>
              <a:buNone/>
              <a:defRPr/>
            </a:pP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循环不变计算的检测</a:t>
            </a:r>
            <a:endPar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0" indent="0" fontAlgn="auto">
              <a:lnSpc>
                <a:spcPct val="100000"/>
              </a:lnSpc>
              <a:buClrTx/>
              <a:buNone/>
              <a:defRPr/>
            </a:pP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输入：循环</a:t>
            </a:r>
            <a:r>
              <a:rPr lang="en-US" altLang="zh-CN" sz="14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L</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，每个三地址指令的</a:t>
            </a:r>
            <a:r>
              <a:rPr lang="en-US" altLang="zh-CN" sz="1400" b="1" i="1" dirty="0" err="1">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ud</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链</a:t>
            </a:r>
            <a:endParaRPr lang="en-US" altLang="zh-CN"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indent="0" fontAlgn="auto">
              <a:lnSpc>
                <a:spcPct val="100000"/>
              </a:lnSpc>
              <a:buClrTx/>
              <a:buNone/>
              <a:defRPr/>
            </a:pP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输出：</a:t>
            </a:r>
            <a:r>
              <a:rPr lang="en-US" altLang="zh-CN" sz="14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 L</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的循环不变计算语句</a:t>
            </a:r>
            <a:endParaRPr lang="en-US" altLang="zh-CN"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indent="0" fontAlgn="auto">
              <a:lnSpc>
                <a:spcPct val="100000"/>
              </a:lnSpc>
              <a:buClrTx/>
              <a:buNone/>
              <a:defRPr/>
            </a:pP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方法</a:t>
            </a:r>
            <a:endParaRPr lang="en-US" altLang="zh-CN"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1" indent="0" fontAlgn="auto">
              <a:lnSpc>
                <a:spcPct val="100000"/>
              </a:lnSpc>
              <a:buClrTx/>
              <a:buNone/>
              <a:defRPr/>
            </a:pPr>
            <a:r>
              <a:rPr lang="en-US" altLang="zh-CN"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1. </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将下面这样的语句标记为“不变”：语句的各运算分量或者是</a:t>
            </a:r>
            <a:r>
              <a:rPr lang="zh-CN" altLang="en-US"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常数</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，或者其</a:t>
            </a:r>
            <a:r>
              <a:rPr lang="zh-CN" altLang="en-US"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所有定值点都在循环</a:t>
            </a:r>
            <a:r>
              <a:rPr lang="en-US" altLang="zh-CN" sz="1400" b="1" i="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L</a:t>
            </a:r>
            <a:r>
              <a:rPr lang="zh-CN" altLang="en-US"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外部</a:t>
            </a:r>
            <a:endParaRPr lang="en-US" altLang="zh-CN"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1" indent="0" fontAlgn="auto">
              <a:lnSpc>
                <a:spcPct val="100000"/>
              </a:lnSpc>
              <a:buClrTx/>
              <a:buNone/>
              <a:defRPr/>
            </a:pPr>
            <a:r>
              <a:rPr lang="en-US" altLang="zh-CN"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2. </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重复执行步骤</a:t>
            </a:r>
            <a:r>
              <a:rPr lang="en-US" altLang="zh-CN"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(3)</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，直到某次没有新的语句可标记为“不变”为止</a:t>
            </a:r>
            <a:endParaRPr lang="en-US" altLang="zh-CN"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1" indent="0" fontAlgn="auto">
              <a:lnSpc>
                <a:spcPct val="100000"/>
              </a:lnSpc>
              <a:buClrTx/>
              <a:buNone/>
              <a:defRPr/>
            </a:pPr>
            <a:r>
              <a:rPr lang="en-US" altLang="zh-CN"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3. </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将下面这样的语句标记为“不变”：先前没有被标记过，且各运算分量或者是</a:t>
            </a:r>
            <a:r>
              <a:rPr lang="zh-CN" altLang="en-US"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常数</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，或者其</a:t>
            </a:r>
            <a:r>
              <a:rPr lang="zh-CN" altLang="en-US"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所有定值点都在循环</a:t>
            </a:r>
            <a:r>
              <a:rPr lang="en-US" altLang="zh-CN" sz="1400" b="1" i="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L</a:t>
            </a:r>
            <a:r>
              <a:rPr lang="zh-CN" altLang="en-US"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外部</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，或者</a:t>
            </a:r>
            <a:r>
              <a:rPr lang="zh-CN" altLang="en-US"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只有一个到达定值，该定值是循环中已经被标记为“不变”的语句 </a:t>
            </a:r>
            <a:endParaRPr lang="zh-CN" altLang="en-US"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p:txBody>
      </p:sp>
      <p:pic>
        <p:nvPicPr>
          <p:cNvPr id="12" name="图片 11"/>
          <p:cNvPicPr>
            <a:picLocks noChangeAspect="1"/>
          </p:cNvPicPr>
          <p:nvPr>
            <p:custDataLst>
              <p:tags r:id="rId6"/>
            </p:custDataLst>
          </p:nvPr>
        </p:nvPicPr>
        <p:blipFill>
          <a:blip r:embed="rId7"/>
          <a:stretch>
            <a:fillRect/>
          </a:stretch>
        </p:blipFill>
        <p:spPr>
          <a:xfrm>
            <a:off x="2633980" y="5390515"/>
            <a:ext cx="1591310" cy="1238250"/>
          </a:xfrm>
          <a:prstGeom prst="rect">
            <a:avLst/>
          </a:prstGeom>
        </p:spPr>
      </p:pic>
      <p:pic>
        <p:nvPicPr>
          <p:cNvPr id="13" name="图片 12"/>
          <p:cNvPicPr>
            <a:picLocks noChangeAspect="1"/>
          </p:cNvPicPr>
          <p:nvPr>
            <p:custDataLst>
              <p:tags r:id="rId8"/>
            </p:custDataLst>
          </p:nvPr>
        </p:nvPicPr>
        <p:blipFill>
          <a:blip r:embed="rId9"/>
          <a:stretch>
            <a:fillRect/>
          </a:stretch>
        </p:blipFill>
        <p:spPr>
          <a:xfrm>
            <a:off x="4385310" y="5390515"/>
            <a:ext cx="1433195" cy="1250950"/>
          </a:xfrm>
          <a:prstGeom prst="rect">
            <a:avLst/>
          </a:prstGeom>
        </p:spPr>
      </p:pic>
      <p:pic>
        <p:nvPicPr>
          <p:cNvPr id="14" name="图片 13"/>
          <p:cNvPicPr>
            <a:picLocks noChangeAspect="1"/>
          </p:cNvPicPr>
          <p:nvPr>
            <p:custDataLst>
              <p:tags r:id="rId10"/>
            </p:custDataLst>
          </p:nvPr>
        </p:nvPicPr>
        <p:blipFill>
          <a:blip r:embed="rId11"/>
          <a:stretch>
            <a:fillRect/>
          </a:stretch>
        </p:blipFill>
        <p:spPr>
          <a:xfrm>
            <a:off x="5979160" y="5366385"/>
            <a:ext cx="1555750" cy="1339215"/>
          </a:xfrm>
          <a:prstGeom prst="rect">
            <a:avLst/>
          </a:prstGeom>
        </p:spPr>
      </p:pic>
      <p:sp>
        <p:nvSpPr>
          <p:cNvPr id="15" name="文本框 14"/>
          <p:cNvSpPr txBox="1"/>
          <p:nvPr/>
        </p:nvSpPr>
        <p:spPr>
          <a:xfrm>
            <a:off x="4754245" y="3982720"/>
            <a:ext cx="2682875" cy="1383665"/>
          </a:xfrm>
          <a:prstGeom prst="rect">
            <a:avLst/>
          </a:prstGeom>
          <a:noFill/>
        </p:spPr>
        <p:txBody>
          <a:bodyPr wrap="square" rtlCol="0" anchor="t">
            <a:spAutoFit/>
          </a:bodyPr>
          <a:p>
            <a:pPr marL="0" indent="0" algn="l" fontAlgn="auto">
              <a:lnSpc>
                <a:spcPct val="100000"/>
              </a:lnSpc>
              <a:buClr>
                <a:schemeClr val="tx1"/>
              </a:buClr>
              <a:buNone/>
              <a:defRPr/>
            </a:pP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 s : x = y + z 移动的条件：</a:t>
            </a:r>
            <a:endPar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endParaRPr>
          </a:p>
          <a:p>
            <a:pPr marL="0" indent="0" algn="l" fontAlgn="auto">
              <a:lnSpc>
                <a:spcPct val="100000"/>
              </a:lnSpc>
              <a:buClr>
                <a:schemeClr val="tx1"/>
              </a:buClr>
              <a:buNone/>
              <a:defRPr/>
            </a:pP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①s所在的基本块是循环所有</a:t>
            </a:r>
            <a:r>
              <a:rPr lang="zh-CN" altLang="en-US"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出口结点</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(有后继结点在循环外的结点)的</a:t>
            </a:r>
            <a:r>
              <a:rPr lang="zh-CN" altLang="en-US"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支配结点</a:t>
            </a:r>
            <a:endParaRPr lang="zh-CN" altLang="en-US"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endParaRPr>
          </a:p>
          <a:p>
            <a:pPr marL="0" indent="0" algn="l" fontAlgn="auto">
              <a:lnSpc>
                <a:spcPct val="100000"/>
              </a:lnSpc>
              <a:buClr>
                <a:schemeClr val="tx1"/>
              </a:buClr>
              <a:buNone/>
              <a:defRPr/>
            </a:pP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②循环中</a:t>
            </a:r>
            <a:r>
              <a:rPr lang="zh-CN" altLang="en-US"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没有其它语句对x赋值</a:t>
            </a:r>
            <a:endParaRPr lang="zh-CN" altLang="en-US"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endParaRPr>
          </a:p>
          <a:p>
            <a:pPr marL="0" indent="0" algn="l" fontAlgn="auto">
              <a:lnSpc>
                <a:spcPct val="100000"/>
              </a:lnSpc>
              <a:buClr>
                <a:schemeClr val="tx1"/>
              </a:buClr>
              <a:buNone/>
              <a:defRPr/>
            </a:pP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③循环中</a:t>
            </a:r>
            <a:r>
              <a:rPr lang="zh-CN" altLang="en-US"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对x的引用仅由s到达</a:t>
            </a:r>
            <a:endParaRPr lang="zh-CN" altLang="en-US"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p:txBody>
      </p:sp>
      <p:pic>
        <p:nvPicPr>
          <p:cNvPr id="16" name="图片 15"/>
          <p:cNvPicPr>
            <a:picLocks noChangeAspect="1"/>
          </p:cNvPicPr>
          <p:nvPr>
            <p:custDataLst>
              <p:tags r:id="rId12"/>
            </p:custDataLst>
          </p:nvPr>
        </p:nvPicPr>
        <p:blipFill>
          <a:blip r:embed="rId13"/>
          <a:stretch>
            <a:fillRect/>
          </a:stretch>
        </p:blipFill>
        <p:spPr>
          <a:xfrm>
            <a:off x="85090" y="5557520"/>
            <a:ext cx="2506345" cy="976630"/>
          </a:xfrm>
          <a:prstGeom prst="rect">
            <a:avLst/>
          </a:prstGeom>
        </p:spPr>
      </p:pic>
    </p:spTree>
    <p:custDataLst>
      <p:tags r:id="rId14"/>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2" name="矩形 31"/>
          <p:cNvSpPr/>
          <p:nvPr>
            <p:custDataLst>
              <p:tags r:id="rId1"/>
            </p:custDataLst>
          </p:nvPr>
        </p:nvSpPr>
        <p:spPr>
          <a:xfrm>
            <a:off x="687363" y="225699"/>
            <a:ext cx="1497965" cy="398780"/>
          </a:xfrm>
          <a:prstGeom prst="rect">
            <a:avLst/>
          </a:prstGeom>
        </p:spPr>
        <p:txBody>
          <a:bodyPr wrap="none">
            <a:spAutoFit/>
          </a:bodyPr>
          <a:p>
            <a:pPr lvl="0" algn="l">
              <a:spcBef>
                <a:spcPct val="30000"/>
              </a:spcBef>
            </a:pPr>
            <a:r>
              <a:rPr lang="en-US" sz="2000" b="1" dirty="0">
                <a:latin typeface="华文楷体" panose="02010600040101010101" pitchFamily="2" charset="-122"/>
                <a:ea typeface="华文楷体" panose="02010600040101010101" pitchFamily="2" charset="-122"/>
                <a:sym typeface="+mn-ea"/>
              </a:rPr>
              <a:t>8.6</a:t>
            </a:r>
            <a:r>
              <a:rPr lang="zh-CN" altLang="en-US" sz="2000" b="1" dirty="0">
                <a:latin typeface="华文楷体" panose="02010600040101010101" pitchFamily="2" charset="-122"/>
                <a:ea typeface="华文楷体" panose="02010600040101010101" pitchFamily="2" charset="-122"/>
                <a:sym typeface="+mn-ea"/>
              </a:rPr>
              <a:t>全局优化</a:t>
            </a:r>
            <a:endParaRPr lang="zh-CN" altLang="en-US" sz="2000" b="1" dirty="0">
              <a:latin typeface="华文楷体" panose="02010600040101010101" pitchFamily="2" charset="-122"/>
              <a:ea typeface="华文楷体" panose="02010600040101010101" pitchFamily="2" charset="-122"/>
            </a:endParaRPr>
          </a:p>
        </p:txBody>
      </p:sp>
      <p:sp>
        <p:nvSpPr>
          <p:cNvPr id="2" name="文本框 1"/>
          <p:cNvSpPr txBox="1"/>
          <p:nvPr/>
        </p:nvSpPr>
        <p:spPr>
          <a:xfrm>
            <a:off x="321310" y="624205"/>
            <a:ext cx="5528945" cy="368300"/>
          </a:xfrm>
          <a:prstGeom prst="rect">
            <a:avLst/>
          </a:prstGeom>
          <a:noFill/>
        </p:spPr>
        <p:txBody>
          <a:bodyPr wrap="square" rtlCol="0" anchor="t">
            <a:spAutoFit/>
          </a:bodyPr>
          <a:p>
            <a:pPr marL="0" indent="0" algn="l" fontAlgn="auto">
              <a:lnSpc>
                <a:spcPct val="100000"/>
              </a:lnSpc>
              <a:buClr>
                <a:schemeClr val="tx1"/>
              </a:buClr>
              <a:buNone/>
              <a:defRPr/>
            </a:pPr>
            <a:r>
              <a:rPr lang="zh-CN" altLang="en-US" b="1" dirty="0">
                <a:latin typeface="Calibri" panose="020F0502020204030204" charset="0"/>
                <a:ea typeface="华文楷体" panose="02010600040101010101" pitchFamily="2" charset="-122"/>
                <a:cs typeface="华文楷体" panose="02010600040101010101" pitchFamily="2" charset="-122"/>
                <a:sym typeface="+mn-ea"/>
              </a:rPr>
              <a:t>③</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代码移动</a:t>
            </a:r>
            <a:endPar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10" name="文本框 9"/>
          <p:cNvSpPr txBox="1"/>
          <p:nvPr>
            <p:custDataLst>
              <p:tags r:id="rId2"/>
            </p:custDataLst>
          </p:nvPr>
        </p:nvSpPr>
        <p:spPr>
          <a:xfrm>
            <a:off x="406400" y="992505"/>
            <a:ext cx="6096000" cy="2030095"/>
          </a:xfrm>
          <a:prstGeom prst="rect">
            <a:avLst/>
          </a:prstGeom>
          <a:noFill/>
        </p:spPr>
        <p:txBody>
          <a:bodyPr wrap="square" rtlCol="0" anchor="t">
            <a:spAutoFit/>
          </a:bodyPr>
          <a:p>
            <a:pPr marL="0" indent="0" fontAlgn="auto">
              <a:lnSpc>
                <a:spcPct val="100000"/>
              </a:lnSpc>
              <a:buClrTx/>
              <a:buNone/>
              <a:defRPr/>
            </a:pP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代码移动算法</a:t>
            </a:r>
            <a:endPar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0" indent="0" fontAlgn="auto">
              <a:lnSpc>
                <a:spcPct val="100000"/>
              </a:lnSpc>
              <a:buClrTx/>
              <a:buNone/>
              <a:defRPr/>
            </a:pP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输入：循环</a:t>
            </a:r>
            <a:r>
              <a:rPr lang="en-US" altLang="zh-CN" sz="14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L</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en-US" altLang="zh-CN" sz="1400" b="1" i="1" dirty="0" err="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ud</a:t>
            </a:r>
            <a:r>
              <a:rPr lang="zh-CN" altLang="en-US"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链、支配结点信息</a:t>
            </a:r>
            <a:endParaRPr lang="en-US" altLang="zh-CN"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endParaRPr>
          </a:p>
          <a:p>
            <a:pPr marL="0" indent="0" fontAlgn="auto">
              <a:lnSpc>
                <a:spcPct val="100000"/>
              </a:lnSpc>
              <a:buClrTx/>
              <a:buNone/>
              <a:defRPr/>
            </a:pP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输出：修改后的循环</a:t>
            </a:r>
            <a:endParaRPr lang="en-US" altLang="zh-CN"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indent="0" fontAlgn="auto">
              <a:lnSpc>
                <a:spcPct val="100000"/>
              </a:lnSpc>
              <a:buClrTx/>
              <a:buNone/>
              <a:defRPr/>
            </a:pP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方法：</a:t>
            </a:r>
            <a:endParaRPr lang="en-US" altLang="zh-CN"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1" indent="0" fontAlgn="auto">
              <a:lnSpc>
                <a:spcPct val="100000"/>
              </a:lnSpc>
              <a:buNone/>
              <a:defRPr/>
            </a:pPr>
            <a:r>
              <a:rPr lang="en-US" altLang="zh-CN"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1. </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寻找</a:t>
            </a:r>
            <a:r>
              <a:rPr lang="zh-CN" altLang="en-US"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循环不变计算</a:t>
            </a:r>
            <a:endParaRPr lang="en-US" altLang="zh-CN"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1" indent="0" fontAlgn="auto">
              <a:lnSpc>
                <a:spcPct val="100000"/>
              </a:lnSpc>
              <a:buNone/>
              <a:defRPr/>
            </a:pPr>
            <a:r>
              <a:rPr lang="en-US" altLang="zh-CN"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2. </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对于步骤</a:t>
            </a:r>
            <a:r>
              <a:rPr lang="en-US" altLang="zh-CN"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(1)</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中找到的每个循环不变计算，检查是否满足上面的</a:t>
            </a:r>
            <a:r>
              <a:rPr lang="zh-CN" altLang="en-US"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三个条件</a:t>
            </a:r>
            <a:endParaRPr lang="en-US" altLang="zh-CN"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1" indent="0" fontAlgn="auto">
              <a:lnSpc>
                <a:spcPct val="100000"/>
              </a:lnSpc>
              <a:buNone/>
              <a:defRPr/>
            </a:pPr>
            <a:r>
              <a:rPr lang="en-US" altLang="zh-CN"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3. </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按照循环不变计算找出的次序，把所找到的满足上述条件的循环不变计算外提到前置首结点中。</a:t>
            </a:r>
            <a:r>
              <a:rPr lang="zh-CN" altLang="en-US"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如果循环不变计算有分量在循环中定值，只有将定值点外提后，该循环不变计算才可以外提</a:t>
            </a:r>
            <a:endParaRPr lang="zh-CN" altLang="en-US"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p:txBody>
      </p:sp>
      <p:pic>
        <p:nvPicPr>
          <p:cNvPr id="3" name="图片 2"/>
          <p:cNvPicPr>
            <a:picLocks noChangeAspect="1"/>
          </p:cNvPicPr>
          <p:nvPr>
            <p:custDataLst>
              <p:tags r:id="rId3"/>
            </p:custDataLst>
          </p:nvPr>
        </p:nvPicPr>
        <p:blipFill>
          <a:blip r:embed="rId4"/>
          <a:stretch>
            <a:fillRect/>
          </a:stretch>
        </p:blipFill>
        <p:spPr>
          <a:xfrm>
            <a:off x="6942455" y="97790"/>
            <a:ext cx="4582160" cy="2129155"/>
          </a:xfrm>
          <a:prstGeom prst="rect">
            <a:avLst/>
          </a:prstGeom>
        </p:spPr>
      </p:pic>
      <p:sp>
        <p:nvSpPr>
          <p:cNvPr id="4" name="文本框 3"/>
          <p:cNvSpPr txBox="1"/>
          <p:nvPr/>
        </p:nvSpPr>
        <p:spPr>
          <a:xfrm>
            <a:off x="321310" y="3022600"/>
            <a:ext cx="7010400" cy="947420"/>
          </a:xfrm>
          <a:prstGeom prst="rect">
            <a:avLst/>
          </a:prstGeom>
          <a:noFill/>
        </p:spPr>
        <p:txBody>
          <a:bodyPr wrap="square" rtlCol="0" anchor="t">
            <a:noAutofit/>
          </a:bodyPr>
          <a:p>
            <a:pPr marL="0" indent="0" algn="l" fontAlgn="auto">
              <a:lnSpc>
                <a:spcPct val="100000"/>
              </a:lnSpc>
              <a:buClr>
                <a:schemeClr val="tx1"/>
              </a:buClr>
              <a:buNone/>
              <a:defRPr/>
            </a:pPr>
            <a:r>
              <a:rPr lang="zh-CN" altLang="en-US" b="1" dirty="0">
                <a:latin typeface="Calibri" panose="020F0502020204030204" charset="0"/>
                <a:ea typeface="华文楷体" panose="02010600040101010101" pitchFamily="2" charset="-122"/>
                <a:cs typeface="华文楷体" panose="02010600040101010101" pitchFamily="2" charset="-122"/>
                <a:sym typeface="+mn-ea"/>
              </a:rPr>
              <a:t>④</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强度削弱</a:t>
            </a:r>
            <a:endPar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endParaRPr>
          </a:p>
          <a:p>
            <a:pPr marL="0" indent="0" algn="l" fontAlgn="auto">
              <a:lnSpc>
                <a:spcPct val="100000"/>
              </a:lnSpc>
              <a:buClr>
                <a:schemeClr val="tx1"/>
              </a:buClr>
              <a:buNone/>
              <a:defRPr/>
            </a:pP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基本归纳变量：</a:t>
            </a:r>
            <a:r>
              <a:rPr lang="en-US" altLang="zh-CN" b="1" i="1" dirty="0" err="1">
                <a:solidFill>
                  <a:srgbClr val="FF0000"/>
                </a:solidFill>
                <a:latin typeface="Times New Roman" panose="02020603050405020304" pitchFamily="18" charset="0"/>
                <a:cs typeface="Times New Roman" panose="02020603050405020304" pitchFamily="18" charset="0"/>
                <a:sym typeface="+mn-ea"/>
              </a:rPr>
              <a:t>i</a:t>
            </a:r>
            <a:r>
              <a:rPr lang="en-US" altLang="zh-CN" b="1" dirty="0">
                <a:solidFill>
                  <a:srgbClr val="FF0000"/>
                </a:solidFill>
                <a:latin typeface="Times New Roman" panose="02020603050405020304" pitchFamily="18" charset="0"/>
                <a:cs typeface="Times New Roman" panose="02020603050405020304" pitchFamily="18" charset="0"/>
                <a:sym typeface="+mn-ea"/>
              </a:rPr>
              <a:t> =</a:t>
            </a:r>
            <a:r>
              <a:rPr lang="en-US" altLang="zh-CN" b="1" i="1" dirty="0" err="1">
                <a:solidFill>
                  <a:srgbClr val="FF0000"/>
                </a:solidFill>
                <a:latin typeface="Times New Roman" panose="02020603050405020304" pitchFamily="18" charset="0"/>
                <a:cs typeface="Times New Roman" panose="02020603050405020304" pitchFamily="18" charset="0"/>
                <a:sym typeface="+mn-ea"/>
              </a:rPr>
              <a:t>i</a:t>
            </a:r>
            <a:r>
              <a:rPr lang="en-US" altLang="zh-CN" b="1" dirty="0" err="1">
                <a:solidFill>
                  <a:srgbClr val="FF0000"/>
                </a:solidFill>
                <a:latin typeface="Times New Roman" panose="02020603050405020304" pitchFamily="18" charset="0"/>
                <a:cs typeface="Times New Roman" panose="02020603050405020304" pitchFamily="18" charset="0"/>
                <a:sym typeface="+mn-ea"/>
              </a:rPr>
              <a:t>+</a:t>
            </a:r>
            <a:r>
              <a:rPr lang="en-US" altLang="zh-CN" b="1" i="1" dirty="0" err="1">
                <a:solidFill>
                  <a:srgbClr val="FF0000"/>
                </a:solidFill>
                <a:latin typeface="Times New Roman" panose="02020603050405020304" pitchFamily="18" charset="0"/>
                <a:cs typeface="Times New Roman" panose="02020603050405020304" pitchFamily="18" charset="0"/>
                <a:sym typeface="+mn-ea"/>
              </a:rPr>
              <a:t>c</a:t>
            </a:r>
            <a:endPar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endParaRPr>
          </a:p>
          <a:p>
            <a:pPr marL="0" indent="0" algn="l" fontAlgn="auto">
              <a:lnSpc>
                <a:spcPct val="100000"/>
              </a:lnSpc>
              <a:buClr>
                <a:schemeClr val="tx1"/>
              </a:buClr>
              <a:buNone/>
              <a:defRPr/>
            </a:pP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归纳变量：</a:t>
            </a:r>
            <a:r>
              <a:rPr lang="en-US" altLang="zh-CN" b="1" i="1" dirty="0">
                <a:solidFill>
                  <a:srgbClr val="FF0000"/>
                </a:solidFill>
                <a:latin typeface="Times New Roman" panose="02020603050405020304" pitchFamily="18" charset="0"/>
                <a:cs typeface="Times New Roman" panose="02020603050405020304" pitchFamily="18" charset="0"/>
                <a:sym typeface="+mn-ea"/>
              </a:rPr>
              <a:t>j </a:t>
            </a:r>
            <a:r>
              <a:rPr lang="en-US" altLang="zh-CN" b="1" dirty="0">
                <a:solidFill>
                  <a:srgbClr val="FF0000"/>
                </a:solidFill>
                <a:latin typeface="Times New Roman" panose="02020603050405020304" pitchFamily="18" charset="0"/>
                <a:cs typeface="Times New Roman" panose="02020603050405020304" pitchFamily="18" charset="0"/>
                <a:sym typeface="+mn-ea"/>
              </a:rPr>
              <a:t>= </a:t>
            </a:r>
            <a:r>
              <a:rPr lang="en-US" altLang="zh-CN" b="1" i="1" dirty="0" err="1">
                <a:solidFill>
                  <a:srgbClr val="FF0000"/>
                </a:solidFill>
                <a:latin typeface="Times New Roman" panose="02020603050405020304" pitchFamily="18" charset="0"/>
                <a:cs typeface="Times New Roman" panose="02020603050405020304" pitchFamily="18" charset="0"/>
                <a:sym typeface="+mn-ea"/>
              </a:rPr>
              <a:t>c</a:t>
            </a:r>
            <a:r>
              <a:rPr lang="en-US" altLang="zh-CN" b="1" dirty="0" err="1">
                <a:solidFill>
                  <a:srgbClr val="FF0000"/>
                </a:solidFill>
                <a:latin typeface="Times New Roman" panose="02020603050405020304" pitchFamily="18" charset="0"/>
                <a:cs typeface="Times New Roman" panose="02020603050405020304" pitchFamily="18" charset="0"/>
                <a:sym typeface="+mn-ea"/>
              </a:rPr>
              <a:t>×</a:t>
            </a:r>
            <a:r>
              <a:rPr lang="en-US" altLang="zh-CN" b="1" i="1" dirty="0" err="1">
                <a:solidFill>
                  <a:srgbClr val="FF0000"/>
                </a:solidFill>
                <a:latin typeface="Times New Roman" panose="02020603050405020304" pitchFamily="18" charset="0"/>
                <a:cs typeface="Times New Roman" panose="02020603050405020304" pitchFamily="18" charset="0"/>
                <a:sym typeface="+mn-ea"/>
              </a:rPr>
              <a:t>i</a:t>
            </a:r>
            <a:r>
              <a:rPr lang="en-US" altLang="zh-CN" b="1" dirty="0" err="1">
                <a:solidFill>
                  <a:srgbClr val="FF0000"/>
                </a:solidFill>
                <a:latin typeface="Times New Roman" panose="02020603050405020304" pitchFamily="18" charset="0"/>
                <a:cs typeface="Times New Roman" panose="02020603050405020304" pitchFamily="18" charset="0"/>
                <a:sym typeface="+mn-ea"/>
              </a:rPr>
              <a:t>+</a:t>
            </a:r>
            <a:r>
              <a:rPr lang="en-US" altLang="zh-CN" b="1" i="1" dirty="0" err="1">
                <a:solidFill>
                  <a:srgbClr val="FF0000"/>
                </a:solidFill>
                <a:latin typeface="Times New Roman" panose="02020603050405020304" pitchFamily="18" charset="0"/>
                <a:cs typeface="Times New Roman" panose="02020603050405020304" pitchFamily="18" charset="0"/>
                <a:sym typeface="+mn-ea"/>
              </a:rPr>
              <a:t>d</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，j属于i族，与j相关联的三元组是( i, c, d ) </a:t>
            </a:r>
            <a:endPar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15" name="文本框 14"/>
          <p:cNvSpPr txBox="1"/>
          <p:nvPr>
            <p:custDataLst>
              <p:tags r:id="rId5"/>
            </p:custDataLst>
          </p:nvPr>
        </p:nvSpPr>
        <p:spPr>
          <a:xfrm>
            <a:off x="3819525" y="325120"/>
            <a:ext cx="2682875" cy="1383665"/>
          </a:xfrm>
          <a:prstGeom prst="rect">
            <a:avLst/>
          </a:prstGeom>
          <a:noFill/>
        </p:spPr>
        <p:txBody>
          <a:bodyPr wrap="square" rtlCol="0" anchor="t">
            <a:spAutoFit/>
          </a:bodyPr>
          <a:p>
            <a:pPr marL="0" indent="0" algn="l" fontAlgn="auto">
              <a:lnSpc>
                <a:spcPct val="100000"/>
              </a:lnSpc>
              <a:buClr>
                <a:schemeClr val="tx1"/>
              </a:buClr>
              <a:buNone/>
              <a:defRPr/>
            </a:pP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 s : x = y + z 移动的条件：</a:t>
            </a:r>
            <a:endPar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endParaRPr>
          </a:p>
          <a:p>
            <a:pPr marL="0" indent="0" algn="l" fontAlgn="auto">
              <a:lnSpc>
                <a:spcPct val="100000"/>
              </a:lnSpc>
              <a:buClr>
                <a:schemeClr val="tx1"/>
              </a:buClr>
              <a:buNone/>
              <a:defRPr/>
            </a:pP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①s所在的基本块是循环所有</a:t>
            </a:r>
            <a:r>
              <a:rPr lang="zh-CN" altLang="en-US"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出口结点</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(有后继结点在循环外的结点)的</a:t>
            </a:r>
            <a:r>
              <a:rPr lang="zh-CN" altLang="en-US"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支配结点</a:t>
            </a:r>
            <a:endParaRPr lang="zh-CN" altLang="en-US"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endParaRPr>
          </a:p>
          <a:p>
            <a:pPr marL="0" indent="0" algn="l" fontAlgn="auto">
              <a:lnSpc>
                <a:spcPct val="100000"/>
              </a:lnSpc>
              <a:buClr>
                <a:schemeClr val="tx1"/>
              </a:buClr>
              <a:buNone/>
              <a:defRPr/>
            </a:pP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②循环中</a:t>
            </a:r>
            <a:r>
              <a:rPr lang="zh-CN" altLang="en-US"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没有其它语句对x赋值</a:t>
            </a:r>
            <a:endParaRPr lang="zh-CN" altLang="en-US"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endParaRPr>
          </a:p>
          <a:p>
            <a:pPr marL="0" indent="0" algn="l" fontAlgn="auto">
              <a:lnSpc>
                <a:spcPct val="100000"/>
              </a:lnSpc>
              <a:buClr>
                <a:schemeClr val="tx1"/>
              </a:buClr>
              <a:buNone/>
              <a:defRPr/>
            </a:pP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③循环中</a:t>
            </a:r>
            <a:r>
              <a:rPr lang="zh-CN" altLang="en-US"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对x的引用仅由s到达</a:t>
            </a:r>
            <a:endParaRPr lang="zh-CN" altLang="en-US"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5" name="文本框 4"/>
          <p:cNvSpPr txBox="1"/>
          <p:nvPr/>
        </p:nvSpPr>
        <p:spPr>
          <a:xfrm>
            <a:off x="241935" y="3888740"/>
            <a:ext cx="4707890" cy="2849245"/>
          </a:xfrm>
          <a:prstGeom prst="rect">
            <a:avLst/>
          </a:prstGeom>
          <a:noFill/>
        </p:spPr>
        <p:txBody>
          <a:bodyPr wrap="square" rtlCol="0" anchor="t">
            <a:noAutofit/>
          </a:bodyPr>
          <a:p>
            <a:pPr marL="0" indent="0" fontAlgn="auto">
              <a:lnSpc>
                <a:spcPct val="100000"/>
              </a:lnSpc>
              <a:buClrTx/>
              <a:buNone/>
              <a:defRPr/>
            </a:pP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输入：带有循环不变计算信息和到达定值信息的循环</a:t>
            </a:r>
            <a:r>
              <a:rPr lang="en-US" altLang="zh-CN" sz="14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L</a:t>
            </a:r>
            <a:r>
              <a:rPr lang="en-US" altLang="zh-CN"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 </a:t>
            </a:r>
            <a:endParaRPr lang="en-US" altLang="zh-CN"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indent="0" fontAlgn="auto">
              <a:lnSpc>
                <a:spcPct val="100000"/>
              </a:lnSpc>
              <a:buClrTx/>
              <a:buNone/>
              <a:defRPr/>
            </a:pP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输出：一组归纳变量（三元组的形式）</a:t>
            </a:r>
            <a:endParaRPr lang="en-US" altLang="zh-CN"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indent="0" fontAlgn="auto">
              <a:lnSpc>
                <a:spcPct val="100000"/>
              </a:lnSpc>
              <a:buClrTx/>
              <a:buNone/>
              <a:defRPr/>
            </a:pP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方法：</a:t>
            </a:r>
            <a:endParaRPr lang="en-US" altLang="zh-CN"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1" indent="0" fontAlgn="auto">
              <a:lnSpc>
                <a:spcPct val="100000"/>
              </a:lnSpc>
              <a:buNone/>
              <a:defRPr/>
            </a:pPr>
            <a:r>
              <a:rPr lang="en-US" altLang="zh-CN"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1. </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扫描</a:t>
            </a:r>
            <a:r>
              <a:rPr lang="en-US" altLang="zh-CN" sz="14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L</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的语句，找出所有</a:t>
            </a:r>
            <a:r>
              <a:rPr lang="zh-CN" altLang="en-US"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基本归纳变量</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a:t>
            </a:r>
            <a:endParaRPr lang="en-US" altLang="zh-CN"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indent="0" fontAlgn="auto">
              <a:lnSpc>
                <a:spcPct val="100000"/>
              </a:lnSpc>
              <a:buNone/>
              <a:defRPr/>
            </a:pPr>
            <a:r>
              <a:rPr lang="en-US" altLang="zh-CN"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2: </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寻找</a:t>
            </a:r>
            <a:r>
              <a:rPr lang="en-US" altLang="zh-CN" sz="14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L</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中</a:t>
            </a:r>
            <a:r>
              <a:rPr lang="zh-CN" altLang="en-US"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只有一次定值</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的变量</a:t>
            </a:r>
            <a:r>
              <a:rPr lang="en-US" altLang="zh-CN" sz="14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k</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，满足</a:t>
            </a:r>
            <a:r>
              <a:rPr lang="en-US" altLang="zh-CN" sz="1400"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k</a:t>
            </a:r>
            <a:r>
              <a:rPr lang="en-US" altLang="zh-CN" sz="1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1400"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c′</a:t>
            </a:r>
            <a:r>
              <a:rPr lang="en-US" altLang="zh-CN" sz="1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1400" b="1" i="1" dirty="0" err="1">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j+d</a:t>
            </a:r>
            <a:r>
              <a:rPr lang="en-US" altLang="zh-CN" sz="1400"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zh-CN"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en-US" altLang="zh-CN" sz="1400"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j</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是基本的或非基本的归纳变量</a:t>
            </a:r>
            <a:endPar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2" indent="0" fontAlgn="auto">
              <a:lnSpc>
                <a:spcPct val="100000"/>
              </a:lnSpc>
              <a:buClrTx/>
              <a:buNone/>
              <a:defRPr/>
            </a:pP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如果</a:t>
            </a:r>
            <a:r>
              <a:rPr lang="en-US" altLang="zh-CN" sz="14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j</a:t>
            </a:r>
            <a:r>
              <a:rPr lang="zh-CN" altLang="en-US"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是基本归纳变量</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，那么</a:t>
            </a:r>
            <a:r>
              <a:rPr lang="en-US" altLang="zh-CN" sz="14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k</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属于</a:t>
            </a:r>
            <a:r>
              <a:rPr lang="en-US" altLang="zh-CN" sz="14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j</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族。</a:t>
            </a:r>
            <a:r>
              <a:rPr lang="en-US" altLang="zh-CN" sz="14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k</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对应的三元组可以通过其定值语句确定。</a:t>
            </a:r>
            <a:endPar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2" indent="0" fontAlgn="auto">
              <a:lnSpc>
                <a:spcPct val="100000"/>
              </a:lnSpc>
              <a:buClrTx/>
              <a:buNone/>
              <a:defRPr/>
            </a:pP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如果</a:t>
            </a:r>
            <a:r>
              <a:rPr lang="en-US" altLang="zh-CN" sz="14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j</a:t>
            </a:r>
            <a:r>
              <a:rPr lang="zh-CN" altLang="en-US"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不是基本归纳变量</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，假设其属于</a:t>
            </a:r>
            <a:r>
              <a:rPr lang="en-US" altLang="zh-CN" sz="1400" b="1" i="1" dirty="0" err="1">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i</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族， </a:t>
            </a:r>
            <a:r>
              <a:rPr lang="en-US" altLang="zh-CN" sz="14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k</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的三元组可以通过</a:t>
            </a:r>
            <a:r>
              <a:rPr lang="en-US" altLang="zh-CN" sz="14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j</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的三元组和</a:t>
            </a:r>
            <a:r>
              <a:rPr lang="en-US" altLang="zh-CN" sz="14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k</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的定值语句来计算，此时我们</a:t>
            </a:r>
            <a:r>
              <a:rPr lang="zh-CN" altLang="en-US"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还要求</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a:t>
            </a:r>
            <a:endParaRPr lang="en-US" altLang="zh-CN"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3" indent="0" fontAlgn="auto">
              <a:lnSpc>
                <a:spcPct val="100000"/>
              </a:lnSpc>
              <a:buClrTx/>
              <a:buNone/>
              <a:defRPr/>
            </a:pP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循环</a:t>
            </a:r>
            <a:r>
              <a:rPr lang="en-US" altLang="zh-CN" sz="14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L</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中对</a:t>
            </a:r>
            <a:r>
              <a:rPr lang="en-US" altLang="zh-CN" sz="14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j</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的唯一定值和对</a:t>
            </a:r>
            <a:r>
              <a:rPr lang="en-US" altLang="zh-CN" sz="14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k</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的定值之间没有对</a:t>
            </a:r>
            <a:r>
              <a:rPr lang="en-US" altLang="zh-CN" sz="1400" b="1" i="1" dirty="0" err="1">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i</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的定值</a:t>
            </a:r>
            <a:endParaRPr lang="en-US" altLang="zh-CN"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3" indent="0" fontAlgn="auto">
              <a:lnSpc>
                <a:spcPct val="100000"/>
              </a:lnSpc>
              <a:buClrTx/>
              <a:buNone/>
              <a:defRPr/>
            </a:pP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循环</a:t>
            </a:r>
            <a:r>
              <a:rPr lang="en-US" altLang="zh-CN" sz="14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L</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外没有</a:t>
            </a:r>
            <a:r>
              <a:rPr lang="en-US" altLang="zh-CN" sz="14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j</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的定值可以到达</a:t>
            </a:r>
            <a:r>
              <a:rPr lang="en-US" altLang="zh-CN" sz="14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k</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这两个条件是为了保证对k进行赋值的时候，j当时的值一定等于c*(</a:t>
            </a:r>
            <a:r>
              <a:rPr lang="zh-CN" altLang="en-US"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i当时的值</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)+d</a:t>
            </a:r>
            <a:r>
              <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a:t>
            </a:r>
            <a:endPar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6" name="文本框 5"/>
          <p:cNvSpPr txBox="1"/>
          <p:nvPr>
            <p:custDataLst>
              <p:tags r:id="rId6"/>
            </p:custDataLst>
          </p:nvPr>
        </p:nvSpPr>
        <p:spPr>
          <a:xfrm>
            <a:off x="5016500" y="4923155"/>
            <a:ext cx="6956425" cy="1814830"/>
          </a:xfrm>
          <a:prstGeom prst="rect">
            <a:avLst/>
          </a:prstGeom>
          <a:noFill/>
        </p:spPr>
        <p:txBody>
          <a:bodyPr wrap="square" rtlCol="0" anchor="t">
            <a:spAutoFit/>
          </a:bodyPr>
          <a:p>
            <a:pPr marL="0" indent="0" fontAlgn="auto">
              <a:lnSpc>
                <a:spcPct val="100000"/>
              </a:lnSpc>
              <a:buClrTx/>
              <a:buNone/>
              <a:defRPr/>
            </a:pP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输入：带有</a:t>
            </a:r>
            <a:r>
              <a:rPr lang="zh-CN" altLang="en-US"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到达定值信息</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和已计算出的</a:t>
            </a:r>
            <a:r>
              <a:rPr lang="zh-CN" altLang="en-US"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归纳变量族</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的循环</a:t>
            </a:r>
            <a:r>
              <a:rPr lang="en-US" altLang="zh-CN" sz="1400" b="1" i="1" dirty="0">
                <a:latin typeface="华文楷体" panose="02010600040101010101" pitchFamily="2" charset="-122"/>
                <a:ea typeface="华文楷体" panose="02010600040101010101" pitchFamily="2" charset="-122"/>
                <a:cs typeface="华文楷体" panose="02010600040101010101" pitchFamily="2" charset="-122"/>
                <a:sym typeface="+mn-ea"/>
              </a:rPr>
              <a:t>L</a:t>
            </a:r>
            <a:endParaRPr lang="en-US" altLang="zh-CN" sz="14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indent="0" fontAlgn="auto">
              <a:lnSpc>
                <a:spcPct val="100000"/>
              </a:lnSpc>
              <a:buClrTx/>
              <a:buNone/>
              <a:defRPr/>
            </a:pP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输出：修改后的循环</a:t>
            </a:r>
            <a:endParaRPr lang="en-US" altLang="zh-CN"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indent="0" fontAlgn="auto">
              <a:lnSpc>
                <a:spcPct val="100000"/>
              </a:lnSpc>
              <a:buClrTx/>
              <a:buNone/>
              <a:defRPr/>
            </a:pP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方法：对于每个基本归纳变量</a:t>
            </a:r>
            <a:r>
              <a:rPr lang="en-US" altLang="zh-CN" sz="1400" b="1" i="1" dirty="0" err="1">
                <a:latin typeface="华文楷体" panose="02010600040101010101" pitchFamily="2" charset="-122"/>
                <a:ea typeface="华文楷体" panose="02010600040101010101" pitchFamily="2" charset="-122"/>
                <a:cs typeface="华文楷体" panose="02010600040101010101" pitchFamily="2" charset="-122"/>
                <a:sym typeface="+mn-ea"/>
              </a:rPr>
              <a:t>i</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，对其族中的每个归纳变量</a:t>
            </a:r>
            <a:r>
              <a:rPr lang="en-US" altLang="zh-CN" sz="1400" b="1" i="1" dirty="0">
                <a:latin typeface="华文楷体" panose="02010600040101010101" pitchFamily="2" charset="-122"/>
                <a:ea typeface="华文楷体" panose="02010600040101010101" pitchFamily="2" charset="-122"/>
                <a:cs typeface="华文楷体" panose="02010600040101010101" pitchFamily="2" charset="-122"/>
                <a:sym typeface="+mn-ea"/>
              </a:rPr>
              <a:t>j</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a:t>
            </a:r>
            <a:r>
              <a:rPr lang="en-US" altLang="zh-CN"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en-US" altLang="zh-CN" sz="1400" b="1" i="1" dirty="0" err="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i</a:t>
            </a:r>
            <a:r>
              <a:rPr lang="en-US" altLang="zh-CN"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 </a:t>
            </a:r>
            <a:r>
              <a:rPr lang="en-US" altLang="zh-CN" sz="1400" b="1" i="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c</a:t>
            </a:r>
            <a:r>
              <a:rPr lang="en-US" altLang="zh-CN"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 </a:t>
            </a:r>
            <a:r>
              <a:rPr lang="en-US" altLang="zh-CN" sz="1400" b="1" i="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d</a:t>
            </a:r>
            <a:r>
              <a:rPr lang="en-US" altLang="zh-CN"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a:t>
            </a:r>
            <a:endParaRPr lang="en-US" altLang="zh-CN" sz="1400" b="1" dirty="0">
              <a:solidFill>
                <a:schemeClr val="tx2">
                  <a:lumMod val="60000"/>
                  <a:lumOff val="40000"/>
                </a:schemeClr>
              </a:solidFill>
              <a:latin typeface="华文楷体" panose="02010600040101010101" pitchFamily="2" charset="-122"/>
              <a:ea typeface="华文楷体" panose="02010600040101010101" pitchFamily="2" charset="-122"/>
              <a:cs typeface="华文楷体" panose="02010600040101010101" pitchFamily="2" charset="-122"/>
            </a:endParaRPr>
          </a:p>
          <a:p>
            <a:pPr marL="0" indent="0" fontAlgn="auto">
              <a:lnSpc>
                <a:spcPct val="100000"/>
              </a:lnSpc>
              <a:buClrTx/>
              <a:buNone/>
              <a:defRPr/>
            </a:pPr>
            <a:r>
              <a:rPr lang="en-US" altLang="zh-CN" sz="1400" b="1" dirty="0">
                <a:solidFill>
                  <a:schemeClr val="tx2">
                    <a:lumMod val="60000"/>
                    <a:lumOff val="40000"/>
                  </a:schemeClr>
                </a:solidFill>
                <a:latin typeface="华文楷体" panose="02010600040101010101" pitchFamily="2" charset="-122"/>
                <a:ea typeface="华文楷体" panose="02010600040101010101" pitchFamily="2" charset="-122"/>
                <a:cs typeface="华文楷体" panose="02010600040101010101" pitchFamily="2" charset="-122"/>
                <a:sym typeface="+mn-ea"/>
              </a:rPr>
              <a:t>    </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执行下列步骤</a:t>
            </a:r>
            <a:endParaRPr lang="en-US" altLang="zh-CN"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1" indent="0" fontAlgn="auto">
              <a:lnSpc>
                <a:spcPct val="100000"/>
              </a:lnSpc>
              <a:buNone/>
              <a:defRPr/>
            </a:pPr>
            <a:r>
              <a:rPr lang="en-US" altLang="zh-CN" sz="1400" b="1" dirty="0">
                <a:latin typeface="华文楷体" panose="02010600040101010101" pitchFamily="2" charset="-122"/>
                <a:ea typeface="华文楷体" panose="02010600040101010101" pitchFamily="2" charset="-122"/>
                <a:cs typeface="华文楷体" panose="02010600040101010101" pitchFamily="2" charset="-122"/>
                <a:sym typeface="+mn-ea"/>
              </a:rPr>
              <a:t>1.</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建立新的临时变量</a:t>
            </a:r>
            <a:r>
              <a:rPr lang="en-US" altLang="zh-CN" sz="1400" b="1" i="1" dirty="0">
                <a:latin typeface="华文楷体" panose="02010600040101010101" pitchFamily="2" charset="-122"/>
                <a:ea typeface="华文楷体" panose="02010600040101010101" pitchFamily="2" charset="-122"/>
                <a:cs typeface="华文楷体" panose="02010600040101010101" pitchFamily="2" charset="-122"/>
                <a:sym typeface="+mn-ea"/>
              </a:rPr>
              <a:t>t</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。如果变量</a:t>
            </a:r>
            <a:r>
              <a:rPr lang="en-US" altLang="zh-CN" sz="1400" b="1" i="1" dirty="0">
                <a:latin typeface="华文楷体" panose="02010600040101010101" pitchFamily="2" charset="-122"/>
                <a:ea typeface="华文楷体" panose="02010600040101010101" pitchFamily="2" charset="-122"/>
                <a:cs typeface="华文楷体" panose="02010600040101010101" pitchFamily="2" charset="-122"/>
                <a:sym typeface="+mn-ea"/>
              </a:rPr>
              <a:t>j</a:t>
            </a:r>
            <a:r>
              <a:rPr lang="en-US" altLang="zh-CN" sz="1400" b="1" i="1" baseline="-25000" dirty="0">
                <a:latin typeface="华文楷体" panose="02010600040101010101" pitchFamily="2" charset="-122"/>
                <a:ea typeface="华文楷体" panose="02010600040101010101" pitchFamily="2" charset="-122"/>
                <a:cs typeface="华文楷体" panose="02010600040101010101" pitchFamily="2" charset="-122"/>
                <a:sym typeface="+mn-ea"/>
              </a:rPr>
              <a:t>1</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和</a:t>
            </a:r>
            <a:r>
              <a:rPr lang="en-US" altLang="zh-CN" sz="1400" b="1" i="1" dirty="0">
                <a:latin typeface="华文楷体" panose="02010600040101010101" pitchFamily="2" charset="-122"/>
                <a:ea typeface="华文楷体" panose="02010600040101010101" pitchFamily="2" charset="-122"/>
                <a:cs typeface="华文楷体" panose="02010600040101010101" pitchFamily="2" charset="-122"/>
                <a:sym typeface="+mn-ea"/>
              </a:rPr>
              <a:t>j</a:t>
            </a:r>
            <a:r>
              <a:rPr lang="en-US" altLang="zh-CN" sz="1400" b="1" i="1" baseline="-25000" dirty="0">
                <a:latin typeface="华文楷体" panose="02010600040101010101" pitchFamily="2" charset="-122"/>
                <a:ea typeface="华文楷体" panose="02010600040101010101" pitchFamily="2" charset="-122"/>
                <a:cs typeface="华文楷体" panose="02010600040101010101" pitchFamily="2" charset="-122"/>
                <a:sym typeface="+mn-ea"/>
              </a:rPr>
              <a:t>2</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具有相同的三元组，则只为它们建立一个新变量</a:t>
            </a:r>
            <a:endPar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1" indent="0" fontAlgn="auto">
              <a:lnSpc>
                <a:spcPct val="100000"/>
              </a:lnSpc>
              <a:buNone/>
              <a:defRPr/>
            </a:pPr>
            <a:r>
              <a:rPr lang="en-US" altLang="zh-CN" sz="1400" b="1" dirty="0">
                <a:latin typeface="华文楷体" panose="02010600040101010101" pitchFamily="2" charset="-122"/>
                <a:ea typeface="华文楷体" panose="02010600040101010101" pitchFamily="2" charset="-122"/>
                <a:cs typeface="华文楷体" panose="02010600040101010101" pitchFamily="2" charset="-122"/>
                <a:sym typeface="+mn-ea"/>
              </a:rPr>
              <a:t>2.</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在</a:t>
            </a:r>
            <a:r>
              <a:rPr lang="zh-CN" altLang="en-US"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前置节点</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的末尾，添加语句</a:t>
            </a:r>
            <a:r>
              <a:rPr lang="en-US" altLang="zh-CN" sz="1400" b="1" i="1" dirty="0">
                <a:latin typeface="华文楷体" panose="02010600040101010101" pitchFamily="2" charset="-122"/>
                <a:ea typeface="华文楷体" panose="02010600040101010101" pitchFamily="2" charset="-122"/>
                <a:cs typeface="华文楷体" panose="02010600040101010101" pitchFamily="2" charset="-122"/>
                <a:sym typeface="+mn-ea"/>
              </a:rPr>
              <a:t>t</a:t>
            </a:r>
            <a:r>
              <a:rPr lang="en-US" altLang="zh-CN" sz="1400" b="1" dirty="0">
                <a:latin typeface="华文楷体" panose="02010600040101010101" pitchFamily="2" charset="-122"/>
                <a:ea typeface="华文楷体" panose="02010600040101010101" pitchFamily="2" charset="-122"/>
                <a:cs typeface="华文楷体" panose="02010600040101010101" pitchFamily="2" charset="-122"/>
                <a:sym typeface="+mn-ea"/>
              </a:rPr>
              <a:t>=</a:t>
            </a:r>
            <a:r>
              <a:rPr lang="en-US" altLang="zh-CN" sz="1400" b="1" i="1" dirty="0">
                <a:latin typeface="华文楷体" panose="02010600040101010101" pitchFamily="2" charset="-122"/>
                <a:ea typeface="华文楷体" panose="02010600040101010101" pitchFamily="2" charset="-122"/>
                <a:cs typeface="华文楷体" panose="02010600040101010101" pitchFamily="2" charset="-122"/>
                <a:sym typeface="+mn-ea"/>
              </a:rPr>
              <a:t>c</a:t>
            </a:r>
            <a:r>
              <a:rPr lang="en-US" altLang="zh-CN" sz="1400" b="1" dirty="0">
                <a:latin typeface="华文楷体" panose="02010600040101010101" pitchFamily="2" charset="-122"/>
                <a:ea typeface="华文楷体" panose="02010600040101010101" pitchFamily="2" charset="-122"/>
                <a:cs typeface="华文楷体" panose="02010600040101010101" pitchFamily="2" charset="-122"/>
                <a:sym typeface="+mn-ea"/>
              </a:rPr>
              <a:t>*</a:t>
            </a:r>
            <a:r>
              <a:rPr lang="en-US" altLang="zh-CN" sz="1400" b="1" i="1" dirty="0" err="1">
                <a:latin typeface="华文楷体" panose="02010600040101010101" pitchFamily="2" charset="-122"/>
                <a:ea typeface="华文楷体" panose="02010600040101010101" pitchFamily="2" charset="-122"/>
                <a:cs typeface="华文楷体" panose="02010600040101010101" pitchFamily="2" charset="-122"/>
                <a:sym typeface="+mn-ea"/>
              </a:rPr>
              <a:t>i</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和</a:t>
            </a:r>
            <a:r>
              <a:rPr lang="en-US" altLang="zh-CN" sz="1400" b="1" i="1" dirty="0">
                <a:latin typeface="华文楷体" panose="02010600040101010101" pitchFamily="2" charset="-122"/>
                <a:ea typeface="华文楷体" panose="02010600040101010101" pitchFamily="2" charset="-122"/>
                <a:cs typeface="华文楷体" panose="02010600040101010101" pitchFamily="2" charset="-122"/>
                <a:sym typeface="+mn-ea"/>
              </a:rPr>
              <a:t>t</a:t>
            </a:r>
            <a:r>
              <a:rPr lang="en-US" altLang="zh-CN" sz="1400" b="1" dirty="0">
                <a:latin typeface="华文楷体" panose="02010600040101010101" pitchFamily="2" charset="-122"/>
                <a:ea typeface="华文楷体" panose="02010600040101010101" pitchFamily="2" charset="-122"/>
                <a:cs typeface="华文楷体" panose="02010600040101010101" pitchFamily="2" charset="-122"/>
                <a:sym typeface="+mn-ea"/>
              </a:rPr>
              <a:t>=</a:t>
            </a:r>
            <a:r>
              <a:rPr lang="en-US" altLang="zh-CN" sz="1400" b="1" i="1" dirty="0" err="1">
                <a:latin typeface="华文楷体" panose="02010600040101010101" pitchFamily="2" charset="-122"/>
                <a:ea typeface="华文楷体" panose="02010600040101010101" pitchFamily="2" charset="-122"/>
                <a:cs typeface="华文楷体" panose="02010600040101010101" pitchFamily="2" charset="-122"/>
                <a:sym typeface="+mn-ea"/>
              </a:rPr>
              <a:t>t</a:t>
            </a:r>
            <a:r>
              <a:rPr lang="en-US" altLang="zh-CN" sz="1400" b="1" dirty="0" err="1">
                <a:latin typeface="华文楷体" panose="02010600040101010101" pitchFamily="2" charset="-122"/>
                <a:ea typeface="华文楷体" panose="02010600040101010101" pitchFamily="2" charset="-122"/>
                <a:cs typeface="华文楷体" panose="02010600040101010101" pitchFamily="2" charset="-122"/>
                <a:sym typeface="+mn-ea"/>
              </a:rPr>
              <a:t>+</a:t>
            </a:r>
            <a:r>
              <a:rPr lang="en-US" altLang="zh-CN" sz="1400" b="1" i="1" dirty="0" err="1">
                <a:latin typeface="华文楷体" panose="02010600040101010101" pitchFamily="2" charset="-122"/>
                <a:ea typeface="华文楷体" panose="02010600040101010101" pitchFamily="2" charset="-122"/>
                <a:cs typeface="华文楷体" panose="02010600040101010101" pitchFamily="2" charset="-122"/>
                <a:sym typeface="+mn-ea"/>
              </a:rPr>
              <a:t>d</a:t>
            </a:r>
            <a:r>
              <a:rPr lang="en-US" altLang="zh-CN" sz="1400" b="1" i="1" dirty="0">
                <a:latin typeface="华文楷体" panose="02010600040101010101" pitchFamily="2" charset="-122"/>
                <a:ea typeface="华文楷体" panose="02010600040101010101" pitchFamily="2" charset="-122"/>
                <a:cs typeface="华文楷体" panose="02010600040101010101" pitchFamily="2" charset="-122"/>
                <a:sym typeface="+mn-ea"/>
              </a:rPr>
              <a:t> </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，使得在循环开始的时候</a:t>
            </a:r>
            <a:r>
              <a:rPr lang="en-US" altLang="zh-CN" sz="1400" b="1" i="1" dirty="0">
                <a:latin typeface="华文楷体" panose="02010600040101010101" pitchFamily="2" charset="-122"/>
                <a:ea typeface="华文楷体" panose="02010600040101010101" pitchFamily="2" charset="-122"/>
                <a:cs typeface="华文楷体" panose="02010600040101010101" pitchFamily="2" charset="-122"/>
                <a:sym typeface="+mn-ea"/>
              </a:rPr>
              <a:t>t</a:t>
            </a:r>
            <a:r>
              <a:rPr lang="en-US" altLang="zh-CN" sz="1400" b="1" dirty="0">
                <a:latin typeface="华文楷体" panose="02010600040101010101" pitchFamily="2" charset="-122"/>
                <a:ea typeface="华文楷体" panose="02010600040101010101" pitchFamily="2" charset="-122"/>
                <a:cs typeface="华文楷体" panose="02010600040101010101" pitchFamily="2" charset="-122"/>
                <a:sym typeface="+mn-ea"/>
              </a:rPr>
              <a:t>=</a:t>
            </a:r>
            <a:r>
              <a:rPr lang="en-US" altLang="zh-CN" sz="1400" b="1" i="1" dirty="0">
                <a:latin typeface="华文楷体" panose="02010600040101010101" pitchFamily="2" charset="-122"/>
                <a:ea typeface="华文楷体" panose="02010600040101010101" pitchFamily="2" charset="-122"/>
                <a:cs typeface="华文楷体" panose="02010600040101010101" pitchFamily="2" charset="-122"/>
                <a:sym typeface="+mn-ea"/>
              </a:rPr>
              <a:t>c</a:t>
            </a:r>
            <a:r>
              <a:rPr lang="en-US" altLang="zh-CN" sz="1400" b="1" dirty="0">
                <a:latin typeface="华文楷体" panose="02010600040101010101" pitchFamily="2" charset="-122"/>
                <a:ea typeface="华文楷体" panose="02010600040101010101" pitchFamily="2" charset="-122"/>
                <a:cs typeface="华文楷体" panose="02010600040101010101" pitchFamily="2" charset="-122"/>
                <a:sym typeface="+mn-ea"/>
              </a:rPr>
              <a:t>*</a:t>
            </a:r>
            <a:r>
              <a:rPr lang="en-US" altLang="zh-CN" sz="1400" b="1" i="1" dirty="0" err="1">
                <a:latin typeface="华文楷体" panose="02010600040101010101" pitchFamily="2" charset="-122"/>
                <a:ea typeface="华文楷体" panose="02010600040101010101" pitchFamily="2" charset="-122"/>
                <a:cs typeface="华文楷体" panose="02010600040101010101" pitchFamily="2" charset="-122"/>
                <a:sym typeface="+mn-ea"/>
              </a:rPr>
              <a:t>i</a:t>
            </a:r>
            <a:r>
              <a:rPr lang="en-US" altLang="zh-CN" sz="1400" b="1" dirty="0" err="1">
                <a:latin typeface="华文楷体" panose="02010600040101010101" pitchFamily="2" charset="-122"/>
                <a:ea typeface="华文楷体" panose="02010600040101010101" pitchFamily="2" charset="-122"/>
                <a:cs typeface="华文楷体" panose="02010600040101010101" pitchFamily="2" charset="-122"/>
                <a:sym typeface="+mn-ea"/>
              </a:rPr>
              <a:t>+</a:t>
            </a:r>
            <a:r>
              <a:rPr lang="en-US" altLang="zh-CN" sz="1400" b="1" i="1" dirty="0" err="1">
                <a:latin typeface="华文楷体" panose="02010600040101010101" pitchFamily="2" charset="-122"/>
                <a:ea typeface="华文楷体" panose="02010600040101010101" pitchFamily="2" charset="-122"/>
                <a:cs typeface="华文楷体" panose="02010600040101010101" pitchFamily="2" charset="-122"/>
                <a:sym typeface="+mn-ea"/>
              </a:rPr>
              <a:t>d</a:t>
            </a:r>
            <a:r>
              <a:rPr lang="en-US" altLang="zh-CN" sz="1400" b="1" dirty="0">
                <a:latin typeface="华文楷体" panose="02010600040101010101" pitchFamily="2" charset="-122"/>
                <a:ea typeface="华文楷体" panose="02010600040101010101" pitchFamily="2" charset="-122"/>
                <a:cs typeface="华文楷体" panose="02010600040101010101" pitchFamily="2" charset="-122"/>
                <a:sym typeface="+mn-ea"/>
              </a:rPr>
              <a:t>=</a:t>
            </a:r>
            <a:r>
              <a:rPr lang="en-US" altLang="zh-CN" sz="1400" b="1" i="1" dirty="0">
                <a:latin typeface="华文楷体" panose="02010600040101010101" pitchFamily="2" charset="-122"/>
                <a:ea typeface="华文楷体" panose="02010600040101010101" pitchFamily="2" charset="-122"/>
                <a:cs typeface="华文楷体" panose="02010600040101010101" pitchFamily="2" charset="-122"/>
                <a:sym typeface="+mn-ea"/>
              </a:rPr>
              <a:t>j</a:t>
            </a:r>
            <a:endPar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1" indent="0" fontAlgn="auto">
              <a:lnSpc>
                <a:spcPct val="100000"/>
              </a:lnSpc>
              <a:buNone/>
              <a:defRPr/>
            </a:pPr>
            <a:r>
              <a:rPr lang="en-US" altLang="zh-CN" sz="1400" b="1" dirty="0">
                <a:latin typeface="华文楷体" panose="02010600040101010101" pitchFamily="2" charset="-122"/>
                <a:ea typeface="华文楷体" panose="02010600040101010101" pitchFamily="2" charset="-122"/>
                <a:cs typeface="华文楷体" panose="02010600040101010101" pitchFamily="2" charset="-122"/>
                <a:sym typeface="+mn-ea"/>
              </a:rPr>
              <a:t>3.</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在</a:t>
            </a:r>
            <a:r>
              <a:rPr lang="en-US" altLang="zh-CN" sz="1400" b="1" i="1" dirty="0">
                <a:latin typeface="华文楷体" panose="02010600040101010101" pitchFamily="2" charset="-122"/>
                <a:ea typeface="华文楷体" panose="02010600040101010101" pitchFamily="2" charset="-122"/>
                <a:cs typeface="华文楷体" panose="02010600040101010101" pitchFamily="2" charset="-122"/>
                <a:sym typeface="+mn-ea"/>
              </a:rPr>
              <a:t>L</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中</a:t>
            </a:r>
            <a:r>
              <a:rPr lang="zh-CN" altLang="en-US"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紧跟</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定值</a:t>
            </a:r>
            <a:r>
              <a:rPr lang="en-US" altLang="zh-CN" sz="1400" b="1" i="1" dirty="0" err="1">
                <a:latin typeface="华文楷体" panose="02010600040101010101" pitchFamily="2" charset="-122"/>
                <a:ea typeface="华文楷体" panose="02010600040101010101" pitchFamily="2" charset="-122"/>
                <a:cs typeface="华文楷体" panose="02010600040101010101" pitchFamily="2" charset="-122"/>
                <a:sym typeface="+mn-ea"/>
              </a:rPr>
              <a:t>i</a:t>
            </a:r>
            <a:r>
              <a:rPr lang="en-US" altLang="zh-CN" sz="1400" b="1" dirty="0">
                <a:latin typeface="华文楷体" panose="02010600040101010101" pitchFamily="2" charset="-122"/>
                <a:ea typeface="华文楷体" panose="02010600040101010101" pitchFamily="2" charset="-122"/>
                <a:cs typeface="华文楷体" panose="02010600040101010101" pitchFamily="2" charset="-122"/>
                <a:sym typeface="+mn-ea"/>
              </a:rPr>
              <a:t>=</a:t>
            </a:r>
            <a:r>
              <a:rPr lang="en-US" altLang="zh-CN" sz="1400" b="1" i="1" dirty="0" err="1">
                <a:latin typeface="华文楷体" panose="02010600040101010101" pitchFamily="2" charset="-122"/>
                <a:ea typeface="华文楷体" panose="02010600040101010101" pitchFamily="2" charset="-122"/>
                <a:cs typeface="华文楷体" panose="02010600040101010101" pitchFamily="2" charset="-122"/>
                <a:sym typeface="+mn-ea"/>
              </a:rPr>
              <a:t>i</a:t>
            </a:r>
            <a:r>
              <a:rPr lang="en-US" altLang="zh-CN" sz="1400" b="1" dirty="0" err="1">
                <a:latin typeface="华文楷体" panose="02010600040101010101" pitchFamily="2" charset="-122"/>
                <a:ea typeface="华文楷体" panose="02010600040101010101" pitchFamily="2" charset="-122"/>
                <a:cs typeface="华文楷体" panose="02010600040101010101" pitchFamily="2" charset="-122"/>
                <a:sym typeface="+mn-ea"/>
              </a:rPr>
              <a:t>+</a:t>
            </a:r>
            <a:r>
              <a:rPr lang="en-US" altLang="zh-CN" sz="1400" b="1" i="1" dirty="0" err="1">
                <a:latin typeface="华文楷体" panose="02010600040101010101" pitchFamily="2" charset="-122"/>
                <a:ea typeface="华文楷体" panose="02010600040101010101" pitchFamily="2" charset="-122"/>
                <a:cs typeface="华文楷体" panose="02010600040101010101" pitchFamily="2" charset="-122"/>
                <a:sym typeface="+mn-ea"/>
              </a:rPr>
              <a:t>n</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之后，添加</a:t>
            </a:r>
            <a:r>
              <a:rPr lang="en-US" altLang="zh-CN" sz="1400" b="1" i="1" dirty="0">
                <a:latin typeface="华文楷体" panose="02010600040101010101" pitchFamily="2" charset="-122"/>
                <a:ea typeface="华文楷体" panose="02010600040101010101" pitchFamily="2" charset="-122"/>
                <a:cs typeface="华文楷体" panose="02010600040101010101" pitchFamily="2" charset="-122"/>
                <a:sym typeface="+mn-ea"/>
              </a:rPr>
              <a:t>t</a:t>
            </a:r>
            <a:r>
              <a:rPr lang="en-US" altLang="zh-CN" sz="1400" b="1" dirty="0">
                <a:latin typeface="华文楷体" panose="02010600040101010101" pitchFamily="2" charset="-122"/>
                <a:ea typeface="华文楷体" panose="02010600040101010101" pitchFamily="2" charset="-122"/>
                <a:cs typeface="华文楷体" panose="02010600040101010101" pitchFamily="2" charset="-122"/>
                <a:sym typeface="+mn-ea"/>
              </a:rPr>
              <a:t>=</a:t>
            </a:r>
            <a:r>
              <a:rPr lang="en-US" altLang="zh-CN" sz="1400" b="1" i="1" dirty="0" err="1">
                <a:latin typeface="华文楷体" panose="02010600040101010101" pitchFamily="2" charset="-122"/>
                <a:ea typeface="华文楷体" panose="02010600040101010101" pitchFamily="2" charset="-122"/>
                <a:cs typeface="华文楷体" panose="02010600040101010101" pitchFamily="2" charset="-122"/>
                <a:sym typeface="+mn-ea"/>
              </a:rPr>
              <a:t>t</a:t>
            </a:r>
            <a:r>
              <a:rPr lang="en-US" altLang="zh-CN" sz="1400" b="1" dirty="0" err="1">
                <a:latin typeface="华文楷体" panose="02010600040101010101" pitchFamily="2" charset="-122"/>
                <a:ea typeface="华文楷体" panose="02010600040101010101" pitchFamily="2" charset="-122"/>
                <a:cs typeface="华文楷体" panose="02010600040101010101" pitchFamily="2" charset="-122"/>
                <a:sym typeface="+mn-ea"/>
              </a:rPr>
              <a:t>+</a:t>
            </a:r>
            <a:r>
              <a:rPr lang="en-US" altLang="zh-CN" sz="1400" b="1" i="1" dirty="0" err="1">
                <a:latin typeface="华文楷体" panose="02010600040101010101" pitchFamily="2" charset="-122"/>
                <a:ea typeface="华文楷体" panose="02010600040101010101" pitchFamily="2" charset="-122"/>
                <a:cs typeface="华文楷体" panose="02010600040101010101" pitchFamily="2" charset="-122"/>
                <a:sym typeface="+mn-ea"/>
              </a:rPr>
              <a:t>c</a:t>
            </a:r>
            <a:r>
              <a:rPr lang="en-US" altLang="zh-CN" sz="1400" b="1" dirty="0">
                <a:latin typeface="华文楷体" panose="02010600040101010101" pitchFamily="2" charset="-122"/>
                <a:ea typeface="华文楷体" panose="02010600040101010101" pitchFamily="2" charset="-122"/>
                <a:cs typeface="华文楷体" panose="02010600040101010101" pitchFamily="2" charset="-122"/>
                <a:sym typeface="+mn-ea"/>
              </a:rPr>
              <a:t>*</a:t>
            </a:r>
            <a:r>
              <a:rPr lang="en-US" altLang="zh-CN" sz="1400" b="1" i="1" dirty="0">
                <a:latin typeface="华文楷体" panose="02010600040101010101" pitchFamily="2" charset="-122"/>
                <a:ea typeface="华文楷体" panose="02010600040101010101" pitchFamily="2" charset="-122"/>
                <a:cs typeface="华文楷体" panose="02010600040101010101" pitchFamily="2" charset="-122"/>
                <a:sym typeface="+mn-ea"/>
              </a:rPr>
              <a:t>n</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。将</a:t>
            </a:r>
            <a:r>
              <a:rPr lang="en-US" altLang="zh-CN" sz="1400" b="1" i="1" dirty="0">
                <a:latin typeface="华文楷体" panose="02010600040101010101" pitchFamily="2" charset="-122"/>
                <a:ea typeface="华文楷体" panose="02010600040101010101" pitchFamily="2" charset="-122"/>
                <a:cs typeface="华文楷体" panose="02010600040101010101" pitchFamily="2" charset="-122"/>
                <a:sym typeface="+mn-ea"/>
              </a:rPr>
              <a:t>t</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放入</a:t>
            </a:r>
            <a:r>
              <a:rPr lang="en-US" altLang="zh-CN" sz="1400" b="1" i="1" dirty="0" err="1">
                <a:latin typeface="华文楷体" panose="02010600040101010101" pitchFamily="2" charset="-122"/>
                <a:ea typeface="华文楷体" panose="02010600040101010101" pitchFamily="2" charset="-122"/>
                <a:cs typeface="华文楷体" panose="02010600040101010101" pitchFamily="2" charset="-122"/>
                <a:sym typeface="+mn-ea"/>
              </a:rPr>
              <a:t>i</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族，其三元组为</a:t>
            </a:r>
            <a:r>
              <a:rPr lang="en-US" altLang="zh-CN" sz="1400" b="1" dirty="0">
                <a:latin typeface="华文楷体" panose="02010600040101010101" pitchFamily="2" charset="-122"/>
                <a:ea typeface="华文楷体" panose="02010600040101010101" pitchFamily="2" charset="-122"/>
                <a:cs typeface="华文楷体" panose="02010600040101010101" pitchFamily="2" charset="-122"/>
                <a:sym typeface="+mn-ea"/>
              </a:rPr>
              <a:t> (</a:t>
            </a:r>
            <a:r>
              <a:rPr lang="en-US" altLang="zh-CN" sz="1400" b="1" i="1" dirty="0" err="1">
                <a:latin typeface="华文楷体" panose="02010600040101010101" pitchFamily="2" charset="-122"/>
                <a:ea typeface="华文楷体" panose="02010600040101010101" pitchFamily="2" charset="-122"/>
                <a:cs typeface="华文楷体" panose="02010600040101010101" pitchFamily="2" charset="-122"/>
                <a:sym typeface="+mn-ea"/>
              </a:rPr>
              <a:t>i</a:t>
            </a:r>
            <a:r>
              <a:rPr lang="en-US" altLang="zh-CN" sz="1400" b="1" dirty="0">
                <a:latin typeface="华文楷体" panose="02010600040101010101" pitchFamily="2" charset="-122"/>
                <a:ea typeface="华文楷体" panose="02010600040101010101" pitchFamily="2" charset="-122"/>
                <a:cs typeface="华文楷体" panose="02010600040101010101" pitchFamily="2" charset="-122"/>
                <a:sym typeface="+mn-ea"/>
              </a:rPr>
              <a:t>, </a:t>
            </a:r>
            <a:r>
              <a:rPr lang="en-US" altLang="zh-CN" sz="1400" b="1" i="1" dirty="0">
                <a:latin typeface="华文楷体" panose="02010600040101010101" pitchFamily="2" charset="-122"/>
                <a:ea typeface="华文楷体" panose="02010600040101010101" pitchFamily="2" charset="-122"/>
                <a:cs typeface="华文楷体" panose="02010600040101010101" pitchFamily="2" charset="-122"/>
                <a:sym typeface="+mn-ea"/>
              </a:rPr>
              <a:t>c</a:t>
            </a:r>
            <a:r>
              <a:rPr lang="en-US" altLang="zh-CN" sz="1400" b="1" dirty="0">
                <a:latin typeface="华文楷体" panose="02010600040101010101" pitchFamily="2" charset="-122"/>
                <a:ea typeface="华文楷体" panose="02010600040101010101" pitchFamily="2" charset="-122"/>
                <a:cs typeface="华文楷体" panose="02010600040101010101" pitchFamily="2" charset="-122"/>
                <a:sym typeface="+mn-ea"/>
              </a:rPr>
              <a:t>, </a:t>
            </a:r>
            <a:r>
              <a:rPr lang="en-US" altLang="zh-CN" sz="1400" b="1" i="1" dirty="0">
                <a:latin typeface="华文楷体" panose="02010600040101010101" pitchFamily="2" charset="-122"/>
                <a:ea typeface="华文楷体" panose="02010600040101010101" pitchFamily="2" charset="-122"/>
                <a:cs typeface="华文楷体" panose="02010600040101010101" pitchFamily="2" charset="-122"/>
                <a:sym typeface="+mn-ea"/>
              </a:rPr>
              <a:t>d</a:t>
            </a:r>
            <a:r>
              <a:rPr lang="en-US" altLang="zh-CN" sz="1400" b="1" dirty="0">
                <a:latin typeface="华文楷体" panose="02010600040101010101" pitchFamily="2" charset="-122"/>
                <a:ea typeface="华文楷体" panose="02010600040101010101" pitchFamily="2" charset="-122"/>
                <a:cs typeface="华文楷体" panose="02010600040101010101" pitchFamily="2" charset="-122"/>
                <a:sym typeface="+mn-ea"/>
              </a:rPr>
              <a:t>)</a:t>
            </a:r>
            <a:endParaRPr lang="en-US" altLang="zh-CN"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1" indent="0" fontAlgn="auto">
              <a:lnSpc>
                <a:spcPct val="100000"/>
              </a:lnSpc>
              <a:buNone/>
              <a:defRPr/>
            </a:pPr>
            <a:r>
              <a:rPr lang="en-US" altLang="zh-CN" sz="1400" b="1" dirty="0">
                <a:latin typeface="华文楷体" panose="02010600040101010101" pitchFamily="2" charset="-122"/>
                <a:ea typeface="华文楷体" panose="02010600040101010101" pitchFamily="2" charset="-122"/>
                <a:cs typeface="华文楷体" panose="02010600040101010101" pitchFamily="2" charset="-122"/>
                <a:sym typeface="+mn-ea"/>
              </a:rPr>
              <a:t>4.</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用</a:t>
            </a:r>
            <a:r>
              <a:rPr lang="en-US" altLang="zh-CN" sz="1400" b="1" i="1" dirty="0">
                <a:latin typeface="华文楷体" panose="02010600040101010101" pitchFamily="2" charset="-122"/>
                <a:ea typeface="华文楷体" panose="02010600040101010101" pitchFamily="2" charset="-122"/>
                <a:cs typeface="华文楷体" panose="02010600040101010101" pitchFamily="2" charset="-122"/>
                <a:sym typeface="+mn-ea"/>
              </a:rPr>
              <a:t>j</a:t>
            </a:r>
            <a:r>
              <a:rPr lang="en-US" altLang="zh-CN" sz="1400" b="1" dirty="0">
                <a:latin typeface="华文楷体" panose="02010600040101010101" pitchFamily="2" charset="-122"/>
                <a:ea typeface="华文楷体" panose="02010600040101010101" pitchFamily="2" charset="-122"/>
                <a:cs typeface="华文楷体" panose="02010600040101010101" pitchFamily="2" charset="-122"/>
                <a:sym typeface="+mn-ea"/>
              </a:rPr>
              <a:t>=</a:t>
            </a:r>
            <a:r>
              <a:rPr lang="en-US" altLang="zh-CN" sz="1400" b="1" i="1" dirty="0">
                <a:latin typeface="华文楷体" panose="02010600040101010101" pitchFamily="2" charset="-122"/>
                <a:ea typeface="华文楷体" panose="02010600040101010101" pitchFamily="2" charset="-122"/>
                <a:cs typeface="华文楷体" panose="02010600040101010101" pitchFamily="2" charset="-122"/>
                <a:sym typeface="+mn-ea"/>
              </a:rPr>
              <a:t>t</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代替对</a:t>
            </a:r>
            <a:r>
              <a:rPr lang="en-US" altLang="zh-CN" sz="1400" b="1" i="1" dirty="0">
                <a:latin typeface="华文楷体" panose="02010600040101010101" pitchFamily="2" charset="-122"/>
                <a:ea typeface="华文楷体" panose="02010600040101010101" pitchFamily="2" charset="-122"/>
                <a:cs typeface="华文楷体" panose="02010600040101010101" pitchFamily="2" charset="-122"/>
                <a:sym typeface="+mn-ea"/>
              </a:rPr>
              <a:t>j</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的赋值</a:t>
            </a:r>
            <a:endPar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endParaRPr>
          </a:p>
        </p:txBody>
      </p:sp>
      <p:pic>
        <p:nvPicPr>
          <p:cNvPr id="7" name="图片 6"/>
          <p:cNvPicPr>
            <a:picLocks noChangeAspect="1"/>
          </p:cNvPicPr>
          <p:nvPr>
            <p:custDataLst>
              <p:tags r:id="rId7"/>
            </p:custDataLst>
          </p:nvPr>
        </p:nvPicPr>
        <p:blipFill>
          <a:blip r:embed="rId8"/>
          <a:stretch>
            <a:fillRect/>
          </a:stretch>
        </p:blipFill>
        <p:spPr>
          <a:xfrm>
            <a:off x="8700135" y="2454910"/>
            <a:ext cx="3221355" cy="2372360"/>
          </a:xfrm>
          <a:prstGeom prst="rect">
            <a:avLst/>
          </a:prstGeom>
        </p:spPr>
      </p:pic>
      <p:sp>
        <p:nvSpPr>
          <p:cNvPr id="8" name="文本框 7"/>
          <p:cNvSpPr txBox="1"/>
          <p:nvPr/>
        </p:nvSpPr>
        <p:spPr>
          <a:xfrm>
            <a:off x="4758690" y="3974465"/>
            <a:ext cx="3900805" cy="1014730"/>
          </a:xfrm>
          <a:prstGeom prst="rect">
            <a:avLst/>
          </a:prstGeom>
          <a:noFill/>
        </p:spPr>
        <p:txBody>
          <a:bodyPr wrap="square" rtlCol="0" anchor="t">
            <a:spAutoFit/>
          </a:bodyPr>
          <a:p>
            <a:r>
              <a:rPr lang="zh-CN" altLang="en-US" sz="1000">
                <a:sym typeface="+mn-ea"/>
              </a:rPr>
              <a:t>以下说法不正确的是(</a:t>
            </a:r>
            <a:r>
              <a:rPr lang="zh-CN" altLang="en-US" sz="1000">
                <a:solidFill>
                  <a:srgbClr val="FF0000"/>
                </a:solidFill>
                <a:sym typeface="+mn-ea"/>
              </a:rPr>
              <a:t>B</a:t>
            </a:r>
            <a:r>
              <a:rPr lang="zh-CN" altLang="en-US" sz="1000">
                <a:sym typeface="+mn-ea"/>
              </a:rPr>
              <a:t>)。</a:t>
            </a:r>
            <a:endParaRPr lang="zh-CN" altLang="en-US" sz="1000"/>
          </a:p>
          <a:p>
            <a:r>
              <a:rPr lang="zh-CN" altLang="en-US" sz="1000">
                <a:sym typeface="+mn-ea"/>
              </a:rPr>
              <a:t>A.为了找出程序中的循环，就需要对程序中的控制流程进行分析</a:t>
            </a:r>
            <a:endParaRPr lang="zh-CN" altLang="en-US" sz="1000"/>
          </a:p>
          <a:p>
            <a:r>
              <a:rPr lang="zh-CN" altLang="en-US" sz="1000">
                <a:sym typeface="+mn-ea"/>
              </a:rPr>
              <a:t>B.在循环中强度削弱仅对乘法运算实行</a:t>
            </a:r>
            <a:endParaRPr lang="zh-CN" altLang="en-US" sz="1000"/>
          </a:p>
          <a:p>
            <a:r>
              <a:rPr lang="zh-CN" altLang="en-US" sz="1000">
                <a:sym typeface="+mn-ea"/>
              </a:rPr>
              <a:t>C.仅考虑一个基本块，不能确定一个赋值是否真是无用的</a:t>
            </a:r>
            <a:endParaRPr lang="zh-CN" altLang="en-US" sz="1000"/>
          </a:p>
          <a:p>
            <a:r>
              <a:rPr lang="zh-CN" altLang="en-US" sz="1000">
                <a:sym typeface="+mn-ea"/>
              </a:rPr>
              <a:t>D.在中间代码优化中循环上的优化主要有不变表达式外提和削减运算强度</a:t>
            </a:r>
            <a:endParaRPr lang="zh-CN" altLang="en-US" sz="1000">
              <a:sym typeface="+mn-ea"/>
            </a:endParaRPr>
          </a:p>
        </p:txBody>
      </p:sp>
    </p:spTree>
    <p:custDataLst>
      <p:tags r:id="rId9"/>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2" name="矩形 31"/>
          <p:cNvSpPr/>
          <p:nvPr>
            <p:custDataLst>
              <p:tags r:id="rId1"/>
            </p:custDataLst>
          </p:nvPr>
        </p:nvSpPr>
        <p:spPr>
          <a:xfrm>
            <a:off x="687363" y="225699"/>
            <a:ext cx="1497965" cy="398780"/>
          </a:xfrm>
          <a:prstGeom prst="rect">
            <a:avLst/>
          </a:prstGeom>
        </p:spPr>
        <p:txBody>
          <a:bodyPr wrap="none">
            <a:spAutoFit/>
          </a:bodyPr>
          <a:p>
            <a:pPr lvl="0" algn="l">
              <a:spcBef>
                <a:spcPct val="30000"/>
              </a:spcBef>
            </a:pPr>
            <a:r>
              <a:rPr lang="en-US" sz="2000" b="1" dirty="0">
                <a:latin typeface="华文楷体" panose="02010600040101010101" pitchFamily="2" charset="-122"/>
                <a:ea typeface="华文楷体" panose="02010600040101010101" pitchFamily="2" charset="-122"/>
                <a:sym typeface="+mn-ea"/>
              </a:rPr>
              <a:t>8.6</a:t>
            </a:r>
            <a:r>
              <a:rPr lang="zh-CN" altLang="en-US" sz="2000" b="1" dirty="0">
                <a:latin typeface="华文楷体" panose="02010600040101010101" pitchFamily="2" charset="-122"/>
                <a:ea typeface="华文楷体" panose="02010600040101010101" pitchFamily="2" charset="-122"/>
                <a:sym typeface="+mn-ea"/>
              </a:rPr>
              <a:t>全局优化</a:t>
            </a:r>
            <a:endParaRPr lang="zh-CN" altLang="en-US" sz="2000" b="1" dirty="0">
              <a:latin typeface="华文楷体" panose="02010600040101010101" pitchFamily="2" charset="-122"/>
              <a:ea typeface="华文楷体" panose="02010600040101010101" pitchFamily="2" charset="-122"/>
            </a:endParaRPr>
          </a:p>
        </p:txBody>
      </p:sp>
      <p:sp>
        <p:nvSpPr>
          <p:cNvPr id="7" name="文本框 6"/>
          <p:cNvSpPr txBox="1"/>
          <p:nvPr>
            <p:custDataLst>
              <p:tags r:id="rId2"/>
            </p:custDataLst>
          </p:nvPr>
        </p:nvSpPr>
        <p:spPr>
          <a:xfrm>
            <a:off x="389890" y="624205"/>
            <a:ext cx="6096000" cy="2861310"/>
          </a:xfrm>
          <a:prstGeom prst="rect">
            <a:avLst/>
          </a:prstGeom>
          <a:noFill/>
        </p:spPr>
        <p:txBody>
          <a:bodyPr wrap="square" rtlCol="0" anchor="t">
            <a:spAutoFit/>
          </a:bodyPr>
          <a:p>
            <a:pPr marL="0" lvl="1" indent="0" fontAlgn="auto">
              <a:lnSpc>
                <a:spcPct val="100000"/>
              </a:lnSpc>
              <a:buClrTx/>
              <a:buNone/>
            </a:pPr>
            <a:r>
              <a:rPr lang="zh-CN" altLang="en-US" b="1" dirty="0">
                <a:latin typeface="Calibri" panose="020F0502020204030204" charset="0"/>
                <a:ea typeface="华文楷体" panose="02010600040101010101" pitchFamily="2" charset="-122"/>
                <a:cs typeface="华文楷体" panose="02010600040101010101" pitchFamily="2" charset="-122"/>
                <a:sym typeface="+mn-ea"/>
              </a:rPr>
              <a:t>⑤</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删除归纳变量（删除仅用于测试的归纳变量）</a:t>
            </a:r>
            <a:endPar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endParaRPr>
          </a:p>
          <a:p>
            <a:pPr marL="0" indent="0" fontAlgn="auto">
              <a:lnSpc>
                <a:spcPct val="100000"/>
              </a:lnSpc>
              <a:buClrTx/>
              <a:buNone/>
              <a:defRPr/>
            </a:pP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对于在</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强度削弱</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算法中引入的复制语句</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j=t</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，如果在</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归纳变量j</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的所有引用点都可以用对t的引用</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代替</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对j的引用，并且</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j在循环的出口处不活跃</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，则可以删除复制语句j=t</a:t>
            </a:r>
            <a:endParaRPr lang="zh-CN" altLang="en-US" b="1" dirty="0">
              <a:latin typeface="华文楷体" panose="02010600040101010101" pitchFamily="2" charset="-122"/>
              <a:ea typeface="华文楷体" panose="02010600040101010101" pitchFamily="2" charset="-122"/>
              <a:cs typeface="华文楷体" panose="02010600040101010101" pitchFamily="2" charset="-122"/>
            </a:endParaRPr>
          </a:p>
          <a:p>
            <a:pPr marL="0" indent="0" fontAlgn="auto">
              <a:lnSpc>
                <a:spcPct val="100000"/>
              </a:lnSpc>
              <a:buClrTx/>
              <a:buNone/>
              <a:defRPr/>
            </a:pP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强度削弱后，有些归纳变量的作用</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只是用于测试</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。如果可以用对</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其它归纳变量</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的测试</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代替</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对这种归纳变量的测试，那么可以删除这种归纳变量</a:t>
            </a:r>
            <a:endPar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endParaRPr>
          </a:p>
          <a:p>
            <a:pPr marL="0" indent="0" fontAlgn="auto">
              <a:lnSpc>
                <a:spcPct val="100000"/>
              </a:lnSpc>
              <a:buClrTx/>
              <a:buNone/>
              <a:defRPr/>
            </a:pPr>
            <a:r>
              <a:rPr lang="en-US" altLang="zh-CN" b="1" dirty="0">
                <a:latin typeface="华文楷体" panose="02010600040101010101" pitchFamily="2" charset="-122"/>
                <a:ea typeface="华文楷体" panose="02010600040101010101" pitchFamily="2" charset="-122"/>
                <a:cs typeface="华文楷体" panose="02010600040101010101" pitchFamily="2" charset="-122"/>
                <a:sym typeface="+mn-ea"/>
              </a:rPr>
              <a:t>eg1.</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 relop  i  x  B )替换为( relop  j  c*x+d  B )</a:t>
            </a:r>
            <a:endPar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endParaRPr>
          </a:p>
          <a:p>
            <a:pPr marL="0" indent="0" fontAlgn="auto">
              <a:lnSpc>
                <a:spcPct val="100000"/>
              </a:lnSpc>
              <a:buClrTx/>
              <a:buNone/>
              <a:defRPr/>
            </a:pPr>
            <a:r>
              <a:rPr lang="en-US" altLang="zh-CN" b="1" dirty="0">
                <a:latin typeface="华文楷体" panose="02010600040101010101" pitchFamily="2" charset="-122"/>
                <a:ea typeface="华文楷体" panose="02010600040101010101" pitchFamily="2" charset="-122"/>
                <a:cs typeface="华文楷体" panose="02010600040101010101" pitchFamily="2" charset="-122"/>
                <a:sym typeface="+mn-ea"/>
              </a:rPr>
              <a:t>eg2.</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 relop  i</a:t>
            </a:r>
            <a:r>
              <a:rPr lang="zh-CN" altLang="en-US" b="1" baseline="-25000" dirty="0">
                <a:latin typeface="华文楷体" panose="02010600040101010101" pitchFamily="2" charset="-122"/>
                <a:ea typeface="华文楷体" panose="02010600040101010101" pitchFamily="2" charset="-122"/>
                <a:cs typeface="华文楷体" panose="02010600040101010101" pitchFamily="2" charset="-122"/>
                <a:sym typeface="+mn-ea"/>
              </a:rPr>
              <a:t>1</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 i</a:t>
            </a:r>
            <a:r>
              <a:rPr lang="zh-CN" altLang="en-US" b="1" baseline="-25000" dirty="0">
                <a:latin typeface="华文楷体" panose="02010600040101010101" pitchFamily="2" charset="-122"/>
                <a:ea typeface="华文楷体" panose="02010600040101010101" pitchFamily="2" charset="-122"/>
                <a:cs typeface="华文楷体" panose="02010600040101010101" pitchFamily="2" charset="-122"/>
                <a:sym typeface="+mn-ea"/>
              </a:rPr>
              <a:t>2</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 B )且有j</a:t>
            </a:r>
            <a:r>
              <a:rPr lang="zh-CN" altLang="en-US" b="1" baseline="-25000" dirty="0">
                <a:latin typeface="华文楷体" panose="02010600040101010101" pitchFamily="2" charset="-122"/>
                <a:ea typeface="华文楷体" panose="02010600040101010101" pitchFamily="2" charset="-122"/>
                <a:cs typeface="华文楷体" panose="02010600040101010101" pitchFamily="2" charset="-122"/>
                <a:sym typeface="+mn-ea"/>
              </a:rPr>
              <a:t>1</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 ( i</a:t>
            </a:r>
            <a:r>
              <a:rPr lang="zh-CN" altLang="en-US" b="1" baseline="-25000" dirty="0">
                <a:latin typeface="华文楷体" panose="02010600040101010101" pitchFamily="2" charset="-122"/>
                <a:ea typeface="华文楷体" panose="02010600040101010101" pitchFamily="2" charset="-122"/>
                <a:cs typeface="华文楷体" panose="02010600040101010101" pitchFamily="2" charset="-122"/>
                <a:sym typeface="+mn-ea"/>
              </a:rPr>
              <a:t>1</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 c, d )和j</a:t>
            </a:r>
            <a:r>
              <a:rPr lang="zh-CN" altLang="en-US" b="1" baseline="-25000" dirty="0">
                <a:latin typeface="华文楷体" panose="02010600040101010101" pitchFamily="2" charset="-122"/>
                <a:ea typeface="华文楷体" panose="02010600040101010101" pitchFamily="2" charset="-122"/>
                <a:cs typeface="华文楷体" panose="02010600040101010101" pitchFamily="2" charset="-122"/>
                <a:sym typeface="+mn-ea"/>
              </a:rPr>
              <a:t>2</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 ( i</a:t>
            </a:r>
            <a:r>
              <a:rPr lang="zh-CN" altLang="en-US" b="1" baseline="-25000" dirty="0">
                <a:latin typeface="华文楷体" panose="02010600040101010101" pitchFamily="2" charset="-122"/>
                <a:ea typeface="华文楷体" panose="02010600040101010101" pitchFamily="2" charset="-122"/>
                <a:cs typeface="华文楷体" panose="02010600040101010101" pitchFamily="2" charset="-122"/>
                <a:sym typeface="+mn-ea"/>
              </a:rPr>
              <a:t>2</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 c, d )时，那么可以将其替换为( relop  j</a:t>
            </a:r>
            <a:r>
              <a:rPr lang="zh-CN" altLang="en-US" b="1" baseline="-25000" dirty="0">
                <a:latin typeface="华文楷体" panose="02010600040101010101" pitchFamily="2" charset="-122"/>
                <a:ea typeface="华文楷体" panose="02010600040101010101" pitchFamily="2" charset="-122"/>
                <a:cs typeface="华文楷体" panose="02010600040101010101" pitchFamily="2" charset="-122"/>
                <a:sym typeface="+mn-ea"/>
              </a:rPr>
              <a:t>1</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 j</a:t>
            </a:r>
            <a:r>
              <a:rPr lang="zh-CN" altLang="en-US" b="1" baseline="-25000" dirty="0">
                <a:latin typeface="华文楷体" panose="02010600040101010101" pitchFamily="2" charset="-122"/>
                <a:ea typeface="华文楷体" panose="02010600040101010101" pitchFamily="2" charset="-122"/>
                <a:cs typeface="华文楷体" panose="02010600040101010101" pitchFamily="2" charset="-122"/>
                <a:sym typeface="+mn-ea"/>
              </a:rPr>
              <a:t>2</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 B )</a:t>
            </a:r>
            <a:endPar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endParaRPr>
          </a:p>
        </p:txBody>
      </p:sp>
      <p:pic>
        <p:nvPicPr>
          <p:cNvPr id="5" name="图片 4"/>
          <p:cNvPicPr>
            <a:picLocks noChangeAspect="1"/>
          </p:cNvPicPr>
          <p:nvPr>
            <p:custDataLst>
              <p:tags r:id="rId3"/>
            </p:custDataLst>
          </p:nvPr>
        </p:nvPicPr>
        <p:blipFill>
          <a:blip r:embed="rId4"/>
          <a:stretch>
            <a:fillRect/>
          </a:stretch>
        </p:blipFill>
        <p:spPr>
          <a:xfrm>
            <a:off x="6529705" y="421640"/>
            <a:ext cx="5231765" cy="3124835"/>
          </a:xfrm>
          <a:prstGeom prst="rect">
            <a:avLst/>
          </a:prstGeom>
        </p:spPr>
      </p:pic>
      <p:sp>
        <p:nvSpPr>
          <p:cNvPr id="8" name="文本框 7"/>
          <p:cNvSpPr txBox="1"/>
          <p:nvPr>
            <p:custDataLst>
              <p:tags r:id="rId5"/>
            </p:custDataLst>
          </p:nvPr>
        </p:nvSpPr>
        <p:spPr>
          <a:xfrm>
            <a:off x="6720205" y="3739515"/>
            <a:ext cx="5005070" cy="2941955"/>
          </a:xfrm>
          <a:prstGeom prst="rect">
            <a:avLst/>
          </a:prstGeom>
          <a:noFill/>
        </p:spPr>
        <p:txBody>
          <a:bodyPr wrap="square" rtlCol="0" anchor="t">
            <a:noAutofit/>
          </a:bodyPr>
          <a:p>
            <a:r>
              <a:rPr lang="zh-CN" altLang="en-US" sz="1000">
                <a:sym typeface="+mn-ea"/>
              </a:rPr>
              <a:t>程序流图中，若m是n的必经节点，并且存在有向边n→m，则称n→m是流图中的(</a:t>
            </a:r>
            <a:r>
              <a:rPr lang="zh-CN" altLang="en-US" sz="1000">
                <a:solidFill>
                  <a:srgbClr val="FF0000"/>
                </a:solidFill>
                <a:sym typeface="+mn-ea"/>
              </a:rPr>
              <a:t>B</a:t>
            </a:r>
            <a:r>
              <a:rPr lang="zh-CN" altLang="en-US" sz="1000">
                <a:sym typeface="+mn-ea"/>
              </a:rPr>
              <a:t>)</a:t>
            </a:r>
            <a:endParaRPr lang="zh-CN" altLang="en-US" sz="1000"/>
          </a:p>
          <a:p>
            <a:r>
              <a:rPr lang="zh-CN" altLang="en-US" sz="1000">
                <a:sym typeface="+mn-ea"/>
              </a:rPr>
              <a:t>A.一个循环</a:t>
            </a:r>
            <a:r>
              <a:rPr lang="en-US" altLang="zh-CN" sz="1000">
                <a:sym typeface="+mn-ea"/>
              </a:rPr>
              <a:t>        </a:t>
            </a:r>
            <a:r>
              <a:rPr lang="zh-CN" altLang="en-US" sz="1000">
                <a:sym typeface="+mn-ea"/>
              </a:rPr>
              <a:t>B.一条回边</a:t>
            </a:r>
            <a:endParaRPr lang="zh-CN" altLang="en-US" sz="1000"/>
          </a:p>
          <a:p>
            <a:r>
              <a:rPr lang="zh-CN" altLang="en-US" sz="1000">
                <a:sym typeface="+mn-ea"/>
              </a:rPr>
              <a:t>C.一条基本边</a:t>
            </a:r>
            <a:r>
              <a:rPr lang="en-US" altLang="zh-CN" sz="1000">
                <a:sym typeface="+mn-ea"/>
              </a:rPr>
              <a:t>    </a:t>
            </a:r>
            <a:r>
              <a:rPr lang="zh-CN" altLang="en-US" sz="1000">
                <a:sym typeface="+mn-ea"/>
              </a:rPr>
              <a:t>D.一个基本通图</a:t>
            </a:r>
            <a:endParaRPr lang="zh-CN" altLang="en-US" sz="1000">
              <a:sym typeface="+mn-ea"/>
            </a:endParaRPr>
          </a:p>
          <a:p>
            <a:endParaRPr lang="zh-CN" altLang="en-US" sz="1000"/>
          </a:p>
          <a:p>
            <a:endParaRPr lang="zh-CN" altLang="en-US" sz="1000"/>
          </a:p>
          <a:p>
            <a:r>
              <a:rPr lang="zh-CN" altLang="en-US" sz="1000">
                <a:sym typeface="+mn-ea"/>
              </a:rPr>
              <a:t>以下说法正确的是(</a:t>
            </a:r>
            <a:r>
              <a:rPr lang="zh-CN" altLang="en-US" sz="1000">
                <a:solidFill>
                  <a:srgbClr val="FF0000"/>
                </a:solidFill>
                <a:sym typeface="+mn-ea"/>
              </a:rPr>
              <a:t>A</a:t>
            </a:r>
            <a:r>
              <a:rPr lang="zh-CN" altLang="en-US" sz="1000">
                <a:sym typeface="+mn-ea"/>
              </a:rPr>
              <a:t>)。</a:t>
            </a:r>
            <a:endParaRPr lang="zh-CN" altLang="en-US" sz="1000"/>
          </a:p>
          <a:p>
            <a:r>
              <a:rPr lang="zh-CN" altLang="en-US" sz="1000">
                <a:sym typeface="+mn-ea"/>
              </a:rPr>
              <a:t>A.进行代码优化时要着重考虑循环的代码优化，这对提高目标代码的效率将起更大作用</a:t>
            </a:r>
            <a:endParaRPr lang="zh-CN" altLang="en-US" sz="1000"/>
          </a:p>
          <a:p>
            <a:r>
              <a:rPr lang="zh-CN" altLang="en-US" sz="1000">
                <a:sym typeface="+mn-ea"/>
              </a:rPr>
              <a:t>B.强度削弱是局部优化的一种方法</a:t>
            </a:r>
            <a:endParaRPr lang="zh-CN" altLang="en-US" sz="1000"/>
          </a:p>
          <a:p>
            <a:r>
              <a:rPr lang="zh-CN" altLang="en-US" sz="1000">
                <a:sym typeface="+mn-ea"/>
              </a:rPr>
              <a:t>C.循环不变计算都可以移动到循环之前</a:t>
            </a:r>
            <a:endParaRPr lang="zh-CN" altLang="en-US" sz="1000"/>
          </a:p>
          <a:p>
            <a:r>
              <a:rPr lang="zh-CN" altLang="en-US" sz="1000">
                <a:sym typeface="+mn-ea"/>
              </a:rPr>
              <a:t>D.循环中的无用赋值在循环优化时均可删除</a:t>
            </a:r>
            <a:endParaRPr lang="zh-CN" altLang="en-US" sz="1000"/>
          </a:p>
          <a:p>
            <a:endParaRPr lang="zh-CN" altLang="en-US" sz="1000"/>
          </a:p>
          <a:p>
            <a:r>
              <a:rPr lang="zh-CN" altLang="en-US" sz="1000"/>
              <a:t>以下说法不正确的是(</a:t>
            </a:r>
            <a:r>
              <a:rPr lang="zh-CN" altLang="en-US" sz="1000">
                <a:solidFill>
                  <a:srgbClr val="FF0000"/>
                </a:solidFill>
              </a:rPr>
              <a:t>A</a:t>
            </a:r>
            <a:r>
              <a:rPr lang="zh-CN" altLang="en-US" sz="1000"/>
              <a:t>)。</a:t>
            </a:r>
            <a:endParaRPr lang="zh-CN" altLang="en-US" sz="1000"/>
          </a:p>
          <a:p>
            <a:r>
              <a:rPr lang="zh-CN" altLang="en-US" sz="1000"/>
              <a:t>A.如果从流图的首节点到达程序点p的每条路径都对表达式x op y进行计算，那么表达式x op y在点p是可用的</a:t>
            </a:r>
            <a:endParaRPr lang="zh-CN" altLang="en-US" sz="1000"/>
          </a:p>
          <a:p>
            <a:r>
              <a:rPr lang="zh-CN" altLang="en-US" sz="1000"/>
              <a:t>B.在x的引用点u可以用y代替x的条件是：复制语句x = y在引用点u处可用</a:t>
            </a:r>
            <a:endParaRPr lang="zh-CN" altLang="en-US" sz="1000"/>
          </a:p>
          <a:p>
            <a:r>
              <a:rPr lang="zh-CN" altLang="en-US" sz="1000"/>
              <a:t>C.在x的引用点u可以用y代替x的条件是：从流图的首节点到达u的每条路径都存在复制语句x = y，并且从最后一条复制语句x = y到点u之间没有再次对x或y定值</a:t>
            </a:r>
            <a:endParaRPr lang="zh-CN" altLang="en-US" sz="1000"/>
          </a:p>
          <a:p>
            <a:r>
              <a:rPr lang="zh-CN" altLang="en-US" sz="1000"/>
              <a:t>D.如果一个值在基本块结尾处是死的就不必在结尾处保存这个值</a:t>
            </a:r>
            <a:endParaRPr lang="zh-CN" altLang="en-US" sz="1000"/>
          </a:p>
        </p:txBody>
      </p:sp>
      <p:sp>
        <p:nvSpPr>
          <p:cNvPr id="9" name="文本框 8"/>
          <p:cNvSpPr txBox="1"/>
          <p:nvPr/>
        </p:nvSpPr>
        <p:spPr>
          <a:xfrm>
            <a:off x="273050" y="3616325"/>
            <a:ext cx="3359150" cy="3147060"/>
          </a:xfrm>
          <a:prstGeom prst="rect">
            <a:avLst/>
          </a:prstGeom>
          <a:noFill/>
        </p:spPr>
        <p:txBody>
          <a:bodyPr wrap="square" rtlCol="0" anchor="t">
            <a:noAutofit/>
          </a:bodyPr>
          <a:p>
            <a:r>
              <a:rPr lang="zh-CN" altLang="en-US" sz="1000">
                <a:sym typeface="+mn-ea"/>
              </a:rPr>
              <a:t>删除公共子表达式需要用到以下哪种数据流分析技术(</a:t>
            </a:r>
            <a:r>
              <a:rPr lang="zh-CN" altLang="en-US" sz="1000">
                <a:solidFill>
                  <a:srgbClr val="FF0000"/>
                </a:solidFill>
                <a:sym typeface="+mn-ea"/>
              </a:rPr>
              <a:t>C</a:t>
            </a:r>
            <a:r>
              <a:rPr lang="zh-CN" altLang="en-US" sz="1000">
                <a:sym typeface="+mn-ea"/>
              </a:rPr>
              <a:t>)。</a:t>
            </a:r>
            <a:endParaRPr lang="zh-CN" altLang="en-US" sz="1000"/>
          </a:p>
          <a:p>
            <a:r>
              <a:rPr lang="zh-CN" altLang="en-US" sz="1000">
                <a:sym typeface="+mn-ea"/>
              </a:rPr>
              <a:t>A.到达定值分析</a:t>
            </a:r>
            <a:endParaRPr lang="zh-CN" altLang="en-US" sz="1000"/>
          </a:p>
          <a:p>
            <a:r>
              <a:rPr lang="zh-CN" altLang="en-US" sz="1000">
                <a:sym typeface="+mn-ea"/>
              </a:rPr>
              <a:t>B.活跃变量分析</a:t>
            </a:r>
            <a:endParaRPr lang="zh-CN" altLang="en-US" sz="1000"/>
          </a:p>
          <a:p>
            <a:r>
              <a:rPr lang="zh-CN" altLang="en-US" sz="1000">
                <a:sym typeface="+mn-ea"/>
              </a:rPr>
              <a:t>C.可用表达式分析</a:t>
            </a:r>
            <a:endParaRPr lang="zh-CN" altLang="en-US" sz="1000"/>
          </a:p>
          <a:p>
            <a:r>
              <a:rPr lang="zh-CN" altLang="en-US" sz="1000">
                <a:sym typeface="+mn-ea"/>
              </a:rPr>
              <a:t>D.以上都不正确</a:t>
            </a:r>
            <a:endParaRPr lang="zh-CN" altLang="en-US" sz="1000"/>
          </a:p>
          <a:p>
            <a:r>
              <a:rPr lang="zh-CN" altLang="en-US" sz="1000">
                <a:sym typeface="+mn-ea"/>
              </a:rPr>
              <a:t>复制传播需要用到以下哪种数据流分析技术(</a:t>
            </a:r>
            <a:r>
              <a:rPr lang="zh-CN" altLang="en-US" sz="1000">
                <a:solidFill>
                  <a:srgbClr val="FF0000"/>
                </a:solidFill>
                <a:sym typeface="+mn-ea"/>
              </a:rPr>
              <a:t>C</a:t>
            </a:r>
            <a:r>
              <a:rPr lang="zh-CN" altLang="en-US" sz="1000">
                <a:sym typeface="+mn-ea"/>
              </a:rPr>
              <a:t>)。</a:t>
            </a:r>
            <a:endParaRPr lang="zh-CN" altLang="en-US" sz="1000"/>
          </a:p>
          <a:p>
            <a:r>
              <a:rPr lang="zh-CN" altLang="en-US" sz="1000">
                <a:sym typeface="+mn-ea"/>
              </a:rPr>
              <a:t>A.到达定值分析</a:t>
            </a:r>
            <a:endParaRPr lang="zh-CN" altLang="en-US" sz="1000"/>
          </a:p>
          <a:p>
            <a:r>
              <a:rPr lang="zh-CN" altLang="en-US" sz="1000">
                <a:sym typeface="+mn-ea"/>
              </a:rPr>
              <a:t>B.活跃变量分析</a:t>
            </a:r>
            <a:endParaRPr lang="zh-CN" altLang="en-US" sz="1000"/>
          </a:p>
          <a:p>
            <a:r>
              <a:rPr lang="zh-CN" altLang="en-US" sz="1000">
                <a:sym typeface="+mn-ea"/>
              </a:rPr>
              <a:t>C.可用表达式分析</a:t>
            </a:r>
            <a:endParaRPr lang="zh-CN" altLang="en-US" sz="1000"/>
          </a:p>
          <a:p>
            <a:r>
              <a:rPr lang="zh-CN" altLang="en-US" sz="1000">
                <a:sym typeface="+mn-ea"/>
              </a:rPr>
              <a:t>D.以上都不正确</a:t>
            </a:r>
            <a:endParaRPr lang="zh-CN" altLang="en-US" sz="1000">
              <a:sym typeface="+mn-ea"/>
            </a:endParaRPr>
          </a:p>
          <a:p>
            <a:r>
              <a:rPr lang="zh-CN" altLang="en-US" sz="1000">
                <a:sym typeface="+mn-ea"/>
              </a:rPr>
              <a:t>删除无用代码需要用到以下哪种数据流分析技术(</a:t>
            </a:r>
            <a:r>
              <a:rPr lang="zh-CN" altLang="en-US" sz="1000">
                <a:solidFill>
                  <a:srgbClr val="FF0000"/>
                </a:solidFill>
                <a:sym typeface="+mn-ea"/>
              </a:rPr>
              <a:t>B</a:t>
            </a:r>
            <a:r>
              <a:rPr lang="zh-CN" altLang="en-US" sz="1000">
                <a:sym typeface="+mn-ea"/>
              </a:rPr>
              <a:t>)。</a:t>
            </a:r>
            <a:endParaRPr lang="zh-CN" altLang="en-US" sz="1000"/>
          </a:p>
          <a:p>
            <a:r>
              <a:rPr lang="zh-CN" altLang="en-US" sz="1000">
                <a:sym typeface="+mn-ea"/>
              </a:rPr>
              <a:t>A.到达定值分析</a:t>
            </a:r>
            <a:endParaRPr lang="zh-CN" altLang="en-US" sz="1000"/>
          </a:p>
          <a:p>
            <a:r>
              <a:rPr lang="zh-CN" altLang="en-US" sz="1000">
                <a:sym typeface="+mn-ea"/>
              </a:rPr>
              <a:t>B.活跃变量分析</a:t>
            </a:r>
            <a:endParaRPr lang="zh-CN" altLang="en-US" sz="1000"/>
          </a:p>
          <a:p>
            <a:r>
              <a:rPr lang="zh-CN" altLang="en-US" sz="1000">
                <a:sym typeface="+mn-ea"/>
              </a:rPr>
              <a:t>C.可用表达式分析</a:t>
            </a:r>
            <a:endParaRPr lang="zh-CN" altLang="en-US" sz="1000"/>
          </a:p>
          <a:p>
            <a:r>
              <a:rPr lang="zh-CN" altLang="en-US" sz="1000">
                <a:sym typeface="+mn-ea"/>
              </a:rPr>
              <a:t>D.以上都不正确</a:t>
            </a:r>
            <a:endParaRPr lang="zh-CN" altLang="en-US" sz="1000"/>
          </a:p>
          <a:p>
            <a:r>
              <a:rPr lang="zh-CN" altLang="en-US" sz="1000">
                <a:sym typeface="+mn-ea"/>
              </a:rPr>
              <a:t>识别循环不变计算需要用到以下哪种数据流分析技术(</a:t>
            </a:r>
            <a:r>
              <a:rPr lang="zh-CN" altLang="en-US" sz="1000">
                <a:solidFill>
                  <a:srgbClr val="FF0000"/>
                </a:solidFill>
                <a:sym typeface="+mn-ea"/>
              </a:rPr>
              <a:t>A</a:t>
            </a:r>
            <a:r>
              <a:rPr lang="zh-CN" altLang="en-US" sz="1000">
                <a:sym typeface="+mn-ea"/>
              </a:rPr>
              <a:t>)。</a:t>
            </a:r>
            <a:endParaRPr lang="zh-CN" altLang="en-US" sz="1000"/>
          </a:p>
          <a:p>
            <a:r>
              <a:rPr lang="zh-CN" altLang="en-US" sz="1000">
                <a:sym typeface="+mn-ea"/>
              </a:rPr>
              <a:t>A.到达定值分析</a:t>
            </a:r>
            <a:endParaRPr lang="zh-CN" altLang="en-US" sz="1000"/>
          </a:p>
          <a:p>
            <a:r>
              <a:rPr lang="zh-CN" altLang="en-US" sz="1000">
                <a:sym typeface="+mn-ea"/>
              </a:rPr>
              <a:t>B.活跃变量分析</a:t>
            </a:r>
            <a:endParaRPr lang="zh-CN" altLang="en-US" sz="1000"/>
          </a:p>
          <a:p>
            <a:r>
              <a:rPr lang="zh-CN" altLang="en-US" sz="1000">
                <a:sym typeface="+mn-ea"/>
              </a:rPr>
              <a:t>C.可用表达式分析</a:t>
            </a:r>
            <a:endParaRPr lang="zh-CN" altLang="en-US" sz="1000"/>
          </a:p>
          <a:p>
            <a:r>
              <a:rPr lang="zh-CN" altLang="en-US" sz="1000">
                <a:sym typeface="+mn-ea"/>
              </a:rPr>
              <a:t>D.以上都不正确</a:t>
            </a:r>
            <a:endParaRPr lang="zh-CN" altLang="en-US" sz="1000"/>
          </a:p>
          <a:p>
            <a:endParaRPr lang="zh-CN" altLang="en-US" sz="1000">
              <a:sym typeface="+mn-ea"/>
            </a:endParaRPr>
          </a:p>
        </p:txBody>
      </p:sp>
      <p:sp>
        <p:nvSpPr>
          <p:cNvPr id="10" name="文本框 9"/>
          <p:cNvSpPr txBox="1"/>
          <p:nvPr/>
        </p:nvSpPr>
        <p:spPr>
          <a:xfrm>
            <a:off x="3865880" y="3853815"/>
            <a:ext cx="2620645" cy="2399665"/>
          </a:xfrm>
          <a:prstGeom prst="rect">
            <a:avLst/>
          </a:prstGeom>
          <a:noFill/>
        </p:spPr>
        <p:txBody>
          <a:bodyPr wrap="square" rtlCol="0" anchor="t">
            <a:spAutoFit/>
          </a:bodyPr>
          <a:p>
            <a:r>
              <a:rPr lang="zh-CN" altLang="en-US" sz="1000">
                <a:sym typeface="+mn-ea"/>
              </a:rPr>
              <a:t>采用DAG图不可以实现的优化有(</a:t>
            </a:r>
            <a:r>
              <a:rPr lang="zh-CN" altLang="en-US" sz="1000">
                <a:solidFill>
                  <a:srgbClr val="FF0000"/>
                </a:solidFill>
                <a:sym typeface="+mn-ea"/>
              </a:rPr>
              <a:t>D</a:t>
            </a:r>
            <a:r>
              <a:rPr lang="zh-CN" altLang="en-US" sz="1000">
                <a:sym typeface="+mn-ea"/>
              </a:rPr>
              <a:t>)。</a:t>
            </a:r>
            <a:endParaRPr lang="zh-CN" altLang="en-US" sz="1000"/>
          </a:p>
          <a:p>
            <a:r>
              <a:rPr lang="zh-CN" altLang="en-US" sz="1000">
                <a:sym typeface="+mn-ea"/>
              </a:rPr>
              <a:t>A.合并已知量</a:t>
            </a:r>
            <a:r>
              <a:rPr lang="en-US" altLang="zh-CN" sz="1000">
                <a:sym typeface="+mn-ea"/>
              </a:rPr>
              <a:t>             </a:t>
            </a:r>
            <a:r>
              <a:rPr lang="zh-CN" altLang="en-US" sz="1000">
                <a:sym typeface="+mn-ea"/>
              </a:rPr>
              <a:t>B.删除公共子表达式</a:t>
            </a:r>
            <a:endParaRPr lang="zh-CN" altLang="en-US" sz="1000"/>
          </a:p>
          <a:p>
            <a:r>
              <a:rPr lang="zh-CN" altLang="en-US" sz="1000">
                <a:sym typeface="+mn-ea"/>
              </a:rPr>
              <a:t>C.删除无用赋值</a:t>
            </a:r>
            <a:r>
              <a:rPr lang="en-US" altLang="zh-CN" sz="1000">
                <a:sym typeface="+mn-ea"/>
              </a:rPr>
              <a:t>         </a:t>
            </a:r>
            <a:r>
              <a:rPr lang="zh-CN" altLang="en-US" sz="1000">
                <a:sym typeface="+mn-ea"/>
              </a:rPr>
              <a:t>D.删除归纳变量</a:t>
            </a:r>
            <a:endParaRPr lang="zh-CN" altLang="en-US" sz="1000">
              <a:sym typeface="+mn-ea"/>
            </a:endParaRPr>
          </a:p>
          <a:p>
            <a:endParaRPr lang="zh-CN" altLang="en-US" sz="1000">
              <a:sym typeface="+mn-ea"/>
            </a:endParaRPr>
          </a:p>
          <a:p>
            <a:endParaRPr lang="zh-CN" altLang="en-US" sz="1000">
              <a:sym typeface="+mn-ea"/>
            </a:endParaRPr>
          </a:p>
          <a:p>
            <a:r>
              <a:rPr lang="zh-CN" altLang="en-US" sz="1000">
                <a:sym typeface="+mn-ea"/>
              </a:rPr>
              <a:t>下列优化方法(</a:t>
            </a:r>
            <a:r>
              <a:rPr lang="zh-CN" altLang="en-US" sz="1000">
                <a:solidFill>
                  <a:srgbClr val="FF0000"/>
                </a:solidFill>
                <a:sym typeface="+mn-ea"/>
              </a:rPr>
              <a:t>C</a:t>
            </a:r>
            <a:r>
              <a:rPr lang="zh-CN" altLang="en-US" sz="1000">
                <a:sym typeface="+mn-ea"/>
              </a:rPr>
              <a:t>)不是针对循优化进行的。</a:t>
            </a:r>
            <a:endParaRPr lang="zh-CN" altLang="en-US" sz="1000"/>
          </a:p>
          <a:p>
            <a:r>
              <a:rPr lang="zh-CN" altLang="en-US" sz="1000">
                <a:sym typeface="+mn-ea"/>
              </a:rPr>
              <a:t>A.强度削弱</a:t>
            </a:r>
            <a:r>
              <a:rPr lang="en-US" altLang="zh-CN" sz="1000">
                <a:sym typeface="+mn-ea"/>
              </a:rPr>
              <a:t>          </a:t>
            </a:r>
            <a:r>
              <a:rPr lang="zh-CN" altLang="en-US" sz="1000">
                <a:sym typeface="+mn-ea"/>
              </a:rPr>
              <a:t>B.删除归纳变量 </a:t>
            </a:r>
            <a:endParaRPr lang="zh-CN" altLang="en-US" sz="1000"/>
          </a:p>
          <a:p>
            <a:r>
              <a:rPr lang="zh-CN" altLang="en-US" sz="1000">
                <a:sym typeface="+mn-ea"/>
              </a:rPr>
              <a:t>C.删除多余运算</a:t>
            </a:r>
            <a:r>
              <a:rPr lang="en-US" altLang="zh-CN" sz="1000">
                <a:sym typeface="+mn-ea"/>
              </a:rPr>
              <a:t>   </a:t>
            </a:r>
            <a:r>
              <a:rPr lang="zh-CN" altLang="en-US" sz="1000">
                <a:sym typeface="+mn-ea"/>
              </a:rPr>
              <a:t>D.代码外提</a:t>
            </a:r>
            <a:endParaRPr lang="zh-CN" altLang="en-US" sz="1000">
              <a:sym typeface="+mn-ea"/>
            </a:endParaRPr>
          </a:p>
          <a:p>
            <a:endParaRPr lang="zh-CN" altLang="en-US" sz="1000">
              <a:sym typeface="+mn-ea"/>
            </a:endParaRPr>
          </a:p>
          <a:p>
            <a:r>
              <a:rPr lang="zh-CN" altLang="en-US" sz="1000">
                <a:sym typeface="+mn-ea"/>
              </a:rPr>
              <a:t>(</a:t>
            </a:r>
            <a:r>
              <a:rPr lang="zh-CN" altLang="en-US" sz="1000">
                <a:solidFill>
                  <a:srgbClr val="FF0000"/>
                </a:solidFill>
                <a:sym typeface="+mn-ea"/>
              </a:rPr>
              <a:t>B</a:t>
            </a:r>
            <a:r>
              <a:rPr lang="zh-CN" altLang="en-US" sz="1000">
                <a:sym typeface="+mn-ea"/>
              </a:rPr>
              <a:t>)属于局部优化。</a:t>
            </a:r>
            <a:endParaRPr lang="zh-CN" altLang="en-US" sz="1000"/>
          </a:p>
          <a:p>
            <a:r>
              <a:rPr lang="zh-CN" altLang="en-US" sz="1000">
                <a:sym typeface="+mn-ea"/>
              </a:rPr>
              <a:t>A.代码外提</a:t>
            </a:r>
            <a:endParaRPr lang="zh-CN" altLang="en-US" sz="1000"/>
          </a:p>
          <a:p>
            <a:r>
              <a:rPr lang="zh-CN" altLang="en-US" sz="1000">
                <a:sym typeface="+mn-ea"/>
              </a:rPr>
              <a:t>B.删除多余运算</a:t>
            </a:r>
            <a:endParaRPr lang="zh-CN" altLang="en-US" sz="1000"/>
          </a:p>
          <a:p>
            <a:r>
              <a:rPr lang="zh-CN" altLang="en-US" sz="1000">
                <a:sym typeface="+mn-ea"/>
              </a:rPr>
              <a:t>C.强度削弱</a:t>
            </a:r>
            <a:endParaRPr lang="zh-CN" altLang="en-US" sz="1000"/>
          </a:p>
          <a:p>
            <a:r>
              <a:rPr lang="zh-CN" altLang="en-US" sz="1000">
                <a:sym typeface="+mn-ea"/>
              </a:rPr>
              <a:t>D.删除归纳变量</a:t>
            </a:r>
            <a:endParaRPr lang="zh-CN" altLang="en-US" sz="1000">
              <a:sym typeface="+mn-ea"/>
            </a:endParaRPr>
          </a:p>
          <a:p>
            <a:endParaRPr lang="zh-CN" altLang="en-US" sz="1000">
              <a:sym typeface="+mn-ea"/>
            </a:endParaRPr>
          </a:p>
        </p:txBody>
      </p:sp>
    </p:spTree>
    <p:custDataLst>
      <p:tags r:id="rId6"/>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2" name="矩形 31"/>
          <p:cNvSpPr/>
          <p:nvPr>
            <p:custDataLst>
              <p:tags r:id="rId1"/>
            </p:custDataLst>
          </p:nvPr>
        </p:nvSpPr>
        <p:spPr>
          <a:xfrm>
            <a:off x="687363" y="225699"/>
            <a:ext cx="1377950" cy="398780"/>
          </a:xfrm>
          <a:prstGeom prst="rect">
            <a:avLst/>
          </a:prstGeom>
        </p:spPr>
        <p:txBody>
          <a:bodyPr wrap="none">
            <a:spAutoFit/>
          </a:bodyPr>
          <a:p>
            <a:pPr lvl="0">
              <a:spcBef>
                <a:spcPct val="30000"/>
              </a:spcBef>
            </a:pPr>
            <a:r>
              <a:rPr lang="en-US" sz="2000" b="1" dirty="0">
                <a:latin typeface="华文楷体" panose="02010600040101010101" pitchFamily="2" charset="-122"/>
                <a:ea typeface="华文楷体" panose="02010600040101010101" pitchFamily="2" charset="-122"/>
              </a:rPr>
              <a:t>9.</a:t>
            </a:r>
            <a:r>
              <a:rPr lang="zh-CN" altLang="en-US" sz="2000" b="1" dirty="0">
                <a:latin typeface="华文楷体" panose="02010600040101010101" pitchFamily="2" charset="-122"/>
                <a:ea typeface="华文楷体" panose="02010600040101010101" pitchFamily="2" charset="-122"/>
              </a:rPr>
              <a:t>代码生成</a:t>
            </a:r>
            <a:endParaRPr lang="zh-CN" altLang="en-US" sz="2000" b="1" dirty="0">
              <a:latin typeface="华文楷体" panose="02010600040101010101" pitchFamily="2" charset="-122"/>
              <a:ea typeface="华文楷体" panose="02010600040101010101" pitchFamily="2" charset="-122"/>
            </a:endParaRPr>
          </a:p>
        </p:txBody>
      </p:sp>
      <p:sp>
        <p:nvSpPr>
          <p:cNvPr id="2" name="矩形 1"/>
          <p:cNvSpPr/>
          <p:nvPr>
            <p:custDataLst>
              <p:tags r:id="rId2"/>
            </p:custDataLst>
          </p:nvPr>
        </p:nvSpPr>
        <p:spPr>
          <a:xfrm>
            <a:off x="687363" y="565424"/>
            <a:ext cx="3025775" cy="398780"/>
          </a:xfrm>
          <a:prstGeom prst="rect">
            <a:avLst/>
          </a:prstGeom>
        </p:spPr>
        <p:txBody>
          <a:bodyPr wrap="none">
            <a:spAutoFit/>
          </a:bodyPr>
          <a:p>
            <a:pPr lvl="0" algn="l">
              <a:spcBef>
                <a:spcPct val="30000"/>
              </a:spcBef>
            </a:pPr>
            <a:r>
              <a:rPr lang="en-US" sz="2000" b="1" dirty="0">
                <a:latin typeface="华文楷体" panose="02010600040101010101" pitchFamily="2" charset="-122"/>
                <a:ea typeface="华文楷体" panose="02010600040101010101" pitchFamily="2" charset="-122"/>
              </a:rPr>
              <a:t>9.1</a:t>
            </a:r>
            <a:r>
              <a:rPr lang="zh-CN" altLang="en-US" sz="2000" b="1" dirty="0">
                <a:latin typeface="华文楷体" panose="02010600040101010101" pitchFamily="2" charset="-122"/>
                <a:ea typeface="华文楷体" panose="02010600040101010101" pitchFamily="2" charset="-122"/>
                <a:sym typeface="+mn-ea"/>
              </a:rPr>
              <a:t>代码生成器的主要任务</a:t>
            </a:r>
            <a:endParaRPr lang="zh-CN" altLang="en-US" sz="2000" b="1" dirty="0">
              <a:latin typeface="华文楷体" panose="02010600040101010101" pitchFamily="2" charset="-122"/>
              <a:ea typeface="华文楷体" panose="02010600040101010101" pitchFamily="2" charset="-122"/>
            </a:endParaRPr>
          </a:p>
        </p:txBody>
      </p:sp>
      <p:sp>
        <p:nvSpPr>
          <p:cNvPr id="3" name="文本框 2"/>
          <p:cNvSpPr txBox="1"/>
          <p:nvPr/>
        </p:nvSpPr>
        <p:spPr>
          <a:xfrm>
            <a:off x="513080" y="963930"/>
            <a:ext cx="6170295" cy="922020"/>
          </a:xfrm>
          <a:prstGeom prst="rect">
            <a:avLst/>
          </a:prstGeom>
          <a:noFill/>
        </p:spPr>
        <p:txBody>
          <a:bodyPr wrap="square" rtlCol="0" anchor="t">
            <a:spAutoFit/>
          </a:bodyPr>
          <a:p>
            <a:pPr marL="0" marR="0" lvl="0" indent="0" algn="l" defTabSz="914400" rtl="0" eaLnBrk="0" fontAlgn="base" hangingPunct="0">
              <a:lnSpc>
                <a:spcPct val="100000"/>
              </a:lnSpc>
              <a:spcBef>
                <a:spcPct val="20000"/>
              </a:spcBef>
              <a:spcAft>
                <a:spcPct val="0"/>
              </a:spcAft>
              <a:buClrTx/>
              <a:buSzPct val="100000"/>
              <a:buNone/>
              <a:defRPr/>
            </a:pPr>
            <a:r>
              <a:rPr lang="zh-CN" altLang="en-US" b="1" dirty="0">
                <a:solidFill>
                  <a:srgbClr val="FF0000"/>
                </a:solidFill>
                <a:latin typeface="华文楷体" panose="02010600040101010101" pitchFamily="2" charset="-122"/>
                <a:ea typeface="华文楷体" panose="02010600040101010101" pitchFamily="2" charset="-122"/>
                <a:sym typeface="+mn-ea"/>
              </a:rPr>
              <a:t>指令选择</a:t>
            </a:r>
            <a:r>
              <a:rPr lang="zh-CN" altLang="en-US" b="1" dirty="0">
                <a:latin typeface="华文楷体" panose="02010600040101010101" pitchFamily="2" charset="-122"/>
                <a:ea typeface="华文楷体" panose="02010600040101010101" pitchFamily="2" charset="-122"/>
                <a:sym typeface="+mn-ea"/>
              </a:rPr>
              <a:t>：选择适当的</a:t>
            </a:r>
            <a:r>
              <a:rPr lang="zh-CN" altLang="en-US" b="1" dirty="0">
                <a:solidFill>
                  <a:srgbClr val="FF0000"/>
                </a:solidFill>
                <a:latin typeface="华文楷体" panose="02010600040101010101" pitchFamily="2" charset="-122"/>
                <a:ea typeface="华文楷体" panose="02010600040101010101" pitchFamily="2" charset="-122"/>
                <a:sym typeface="+mn-ea"/>
              </a:rPr>
              <a:t>目标机指令</a:t>
            </a:r>
            <a:r>
              <a:rPr lang="zh-CN" altLang="en-US" b="1" dirty="0">
                <a:latin typeface="华文楷体" panose="02010600040101010101" pitchFamily="2" charset="-122"/>
                <a:ea typeface="华文楷体" panose="02010600040101010101" pitchFamily="2" charset="-122"/>
                <a:sym typeface="+mn-ea"/>
              </a:rPr>
              <a:t>来实现中间表示(IR)语句</a:t>
            </a:r>
            <a:endParaRPr lang="zh-CN" altLang="en-US" b="1" dirty="0">
              <a:latin typeface="华文楷体" panose="02010600040101010101" pitchFamily="2" charset="-122"/>
              <a:ea typeface="华文楷体" panose="02010600040101010101" pitchFamily="2" charset="-122"/>
              <a:sym typeface="+mn-ea"/>
            </a:endParaRPr>
          </a:p>
          <a:p>
            <a:pPr marL="0" indent="0">
              <a:buClrTx/>
              <a:buNone/>
            </a:pPr>
            <a:r>
              <a:rPr lang="zh-CN" altLang="en-US" b="1" dirty="0">
                <a:latin typeface="华文楷体" panose="02010600040101010101" pitchFamily="2" charset="-122"/>
                <a:ea typeface="华文楷体" panose="02010600040101010101" pitchFamily="2" charset="-122"/>
                <a:sym typeface="+mn-ea"/>
              </a:rPr>
              <a:t>寄存器</a:t>
            </a:r>
            <a:r>
              <a:rPr lang="zh-CN" altLang="en-US" b="1" dirty="0">
                <a:solidFill>
                  <a:srgbClr val="FF0000"/>
                </a:solidFill>
                <a:latin typeface="华文楷体" panose="02010600040101010101" pitchFamily="2" charset="-122"/>
                <a:ea typeface="华文楷体" panose="02010600040101010101" pitchFamily="2" charset="-122"/>
                <a:sym typeface="+mn-ea"/>
              </a:rPr>
              <a:t>分配和指派</a:t>
            </a:r>
            <a:r>
              <a:rPr lang="zh-CN" altLang="en-US" b="1" dirty="0">
                <a:latin typeface="华文楷体" panose="02010600040101010101" pitchFamily="2" charset="-122"/>
                <a:ea typeface="华文楷体" panose="02010600040101010101" pitchFamily="2" charset="-122"/>
                <a:sym typeface="+mn-ea"/>
              </a:rPr>
              <a:t>：把哪个值放在哪个寄存器中</a:t>
            </a:r>
            <a:endParaRPr lang="zh-CN" altLang="en-US" b="1" dirty="0">
              <a:solidFill>
                <a:schemeClr val="tx1"/>
              </a:solidFill>
              <a:latin typeface="华文楷体" panose="02010600040101010101" pitchFamily="2" charset="-122"/>
              <a:ea typeface="华文楷体" panose="02010600040101010101" pitchFamily="2" charset="-122"/>
            </a:endParaRPr>
          </a:p>
          <a:p>
            <a:pPr marL="0" indent="0">
              <a:buClrTx/>
              <a:buNone/>
            </a:pPr>
            <a:r>
              <a:rPr lang="zh-CN" altLang="en-US" b="1" dirty="0">
                <a:solidFill>
                  <a:srgbClr val="FF0000"/>
                </a:solidFill>
                <a:latin typeface="华文楷体" panose="02010600040101010101" pitchFamily="2" charset="-122"/>
                <a:ea typeface="华文楷体" panose="02010600040101010101" pitchFamily="2" charset="-122"/>
                <a:sym typeface="+mn-ea"/>
              </a:rPr>
              <a:t>指令排序</a:t>
            </a:r>
            <a:r>
              <a:rPr lang="zh-CN" altLang="en-US" b="1" dirty="0">
                <a:latin typeface="华文楷体" panose="02010600040101010101" pitchFamily="2" charset="-122"/>
                <a:ea typeface="华文楷体" panose="02010600040101010101" pitchFamily="2" charset="-122"/>
                <a:sym typeface="+mn-ea"/>
              </a:rPr>
              <a:t>：按照什么顺序来安排指令的执行</a:t>
            </a:r>
            <a:endParaRPr lang="zh-CN" altLang="en-US" b="1" noProof="0" dirty="0">
              <a:ln>
                <a:noFill/>
              </a:ln>
              <a:solidFill>
                <a:srgbClr val="0066FF"/>
              </a:solidFill>
              <a:effectLst/>
              <a:uLnTx/>
              <a:uFillTx/>
              <a:latin typeface="华文楷体" panose="02010600040101010101" pitchFamily="2" charset="-122"/>
              <a:ea typeface="华文楷体" panose="02010600040101010101" pitchFamily="2" charset="-122"/>
              <a:sym typeface="+mn-ea"/>
            </a:endParaRPr>
          </a:p>
        </p:txBody>
      </p:sp>
      <p:sp>
        <p:nvSpPr>
          <p:cNvPr id="4" name="文本框 3"/>
          <p:cNvSpPr txBox="1"/>
          <p:nvPr/>
        </p:nvSpPr>
        <p:spPr>
          <a:xfrm>
            <a:off x="513080" y="2266950"/>
            <a:ext cx="8195945" cy="1161415"/>
          </a:xfrm>
          <a:prstGeom prst="rect">
            <a:avLst/>
          </a:prstGeom>
          <a:noFill/>
        </p:spPr>
        <p:txBody>
          <a:bodyPr wrap="square" rtlCol="0" anchor="t">
            <a:noAutofit/>
          </a:bodyPr>
          <a:p>
            <a:pPr marL="0" indent="0" fontAlgn="auto">
              <a:lnSpc>
                <a:spcPct val="100000"/>
              </a:lnSpc>
              <a:buClrTx/>
              <a:buNone/>
            </a:pPr>
            <a:r>
              <a:rPr lang="zh-CN" altLang="en-US" sz="1800" b="1" dirty="0">
                <a:latin typeface="华文楷体" panose="02010600040101010101" pitchFamily="2" charset="-122"/>
                <a:ea typeface="华文楷体" panose="02010600040101010101" pitchFamily="2" charset="-122"/>
                <a:sym typeface="+mn-ea"/>
              </a:rPr>
              <a:t>三地址机器模型：加载、保存、运算、跳转等操作；内存按</a:t>
            </a:r>
            <a:r>
              <a:rPr lang="zh-CN" altLang="en-US" sz="1800" b="1" dirty="0">
                <a:solidFill>
                  <a:srgbClr val="FF0000"/>
                </a:solidFill>
                <a:latin typeface="华文楷体" panose="02010600040101010101" pitchFamily="2" charset="-122"/>
                <a:ea typeface="华文楷体" panose="02010600040101010101" pitchFamily="2" charset="-122"/>
                <a:sym typeface="+mn-ea"/>
              </a:rPr>
              <a:t>字节</a:t>
            </a:r>
            <a:r>
              <a:rPr lang="zh-CN" altLang="en-US" sz="1800" b="1" dirty="0">
                <a:latin typeface="华文楷体" panose="02010600040101010101" pitchFamily="2" charset="-122"/>
                <a:ea typeface="华文楷体" panose="02010600040101010101" pitchFamily="2" charset="-122"/>
                <a:sym typeface="+mn-ea"/>
              </a:rPr>
              <a:t>寻址；n个通用寄存器R</a:t>
            </a:r>
            <a:r>
              <a:rPr lang="zh-CN" altLang="en-US" sz="1800" b="1" baseline="-25000" dirty="0">
                <a:latin typeface="华文楷体" panose="02010600040101010101" pitchFamily="2" charset="-122"/>
                <a:ea typeface="华文楷体" panose="02010600040101010101" pitchFamily="2" charset="-122"/>
                <a:sym typeface="+mn-ea"/>
              </a:rPr>
              <a:t>0</a:t>
            </a:r>
            <a:r>
              <a:rPr lang="zh-CN" altLang="en-US" sz="1800" b="1" dirty="0">
                <a:latin typeface="华文楷体" panose="02010600040101010101" pitchFamily="2" charset="-122"/>
                <a:ea typeface="华文楷体" panose="02010600040101010101" pitchFamily="2" charset="-122"/>
                <a:sym typeface="+mn-ea"/>
              </a:rPr>
              <a:t>, R</a:t>
            </a:r>
            <a:r>
              <a:rPr lang="zh-CN" altLang="en-US" sz="1800" b="1" baseline="-25000" dirty="0">
                <a:latin typeface="华文楷体" panose="02010600040101010101" pitchFamily="2" charset="-122"/>
                <a:ea typeface="华文楷体" panose="02010600040101010101" pitchFamily="2" charset="-122"/>
                <a:sym typeface="+mn-ea"/>
              </a:rPr>
              <a:t>1</a:t>
            </a:r>
            <a:r>
              <a:rPr lang="zh-CN" altLang="en-US" sz="1800" b="1" dirty="0">
                <a:latin typeface="华文楷体" panose="02010600040101010101" pitchFamily="2" charset="-122"/>
                <a:ea typeface="华文楷体" panose="02010600040101010101" pitchFamily="2" charset="-122"/>
                <a:sym typeface="+mn-ea"/>
              </a:rPr>
              <a:t>, …, R</a:t>
            </a:r>
            <a:r>
              <a:rPr lang="zh-CN" altLang="en-US" sz="1800" b="1" baseline="-25000" dirty="0">
                <a:latin typeface="华文楷体" panose="02010600040101010101" pitchFamily="2" charset="-122"/>
                <a:ea typeface="华文楷体" panose="02010600040101010101" pitchFamily="2" charset="-122"/>
                <a:sym typeface="+mn-ea"/>
              </a:rPr>
              <a:t>n-1</a:t>
            </a:r>
            <a:r>
              <a:rPr lang="zh-CN" altLang="en-US" sz="1800" b="1" dirty="0">
                <a:latin typeface="华文楷体" panose="02010600040101010101" pitchFamily="2" charset="-122"/>
                <a:ea typeface="华文楷体" panose="02010600040101010101" pitchFamily="2" charset="-122"/>
                <a:sym typeface="+mn-ea"/>
              </a:rPr>
              <a:t>；假设所有的运算分量都是</a:t>
            </a:r>
            <a:r>
              <a:rPr lang="zh-CN" altLang="en-US" sz="1800" b="1" dirty="0">
                <a:solidFill>
                  <a:srgbClr val="FF0000"/>
                </a:solidFill>
                <a:latin typeface="华文楷体" panose="02010600040101010101" pitchFamily="2" charset="-122"/>
                <a:ea typeface="华文楷体" panose="02010600040101010101" pitchFamily="2" charset="-122"/>
                <a:sym typeface="+mn-ea"/>
              </a:rPr>
              <a:t>整数</a:t>
            </a:r>
            <a:r>
              <a:rPr lang="zh-CN" altLang="en-US" sz="1800" b="1" dirty="0">
                <a:solidFill>
                  <a:schemeClr val="tx1"/>
                </a:solidFill>
                <a:latin typeface="华文楷体" panose="02010600040101010101" pitchFamily="2" charset="-122"/>
                <a:ea typeface="华文楷体" panose="02010600040101010101" pitchFamily="2" charset="-122"/>
                <a:sym typeface="+mn-ea"/>
              </a:rPr>
              <a:t>；</a:t>
            </a:r>
            <a:r>
              <a:rPr lang="zh-CN" altLang="en-US" sz="1800" b="1" dirty="0">
                <a:latin typeface="华文楷体" panose="02010600040101010101" pitchFamily="2" charset="-122"/>
                <a:ea typeface="华文楷体" panose="02010600040101010101" pitchFamily="2" charset="-122"/>
                <a:sym typeface="+mn-ea"/>
              </a:rPr>
              <a:t>指令之间可能有一个</a:t>
            </a:r>
            <a:r>
              <a:rPr lang="zh-CN" altLang="en-US" sz="1800" b="1" dirty="0">
                <a:solidFill>
                  <a:srgbClr val="FF0000"/>
                </a:solidFill>
                <a:latin typeface="华文楷体" panose="02010600040101010101" pitchFamily="2" charset="-122"/>
                <a:ea typeface="华文楷体" panose="02010600040101010101" pitchFamily="2" charset="-122"/>
                <a:sym typeface="+mn-ea"/>
              </a:rPr>
              <a:t>标号</a:t>
            </a:r>
            <a:endParaRPr lang="zh-CN" altLang="en-US" sz="1800" b="1" dirty="0">
              <a:solidFill>
                <a:srgbClr val="FF0000"/>
              </a:solidFill>
              <a:latin typeface="华文楷体" panose="02010600040101010101" pitchFamily="2" charset="-122"/>
              <a:ea typeface="华文楷体" panose="02010600040101010101" pitchFamily="2" charset="-122"/>
              <a:sym typeface="+mn-ea"/>
            </a:endParaRPr>
          </a:p>
          <a:p>
            <a:pPr marL="0" lvl="1" indent="0" fontAlgn="auto">
              <a:lnSpc>
                <a:spcPct val="100000"/>
              </a:lnSpc>
              <a:buClrTx/>
              <a:buNone/>
            </a:pPr>
            <a:r>
              <a:rPr lang="zh-CN" altLang="en-US" sz="1800" b="1" dirty="0">
                <a:solidFill>
                  <a:schemeClr val="tx1"/>
                </a:solidFill>
                <a:latin typeface="华文楷体" panose="02010600040101010101" pitchFamily="2" charset="-122"/>
                <a:ea typeface="华文楷体" panose="02010600040101010101" pitchFamily="2" charset="-122"/>
                <a:sym typeface="+mn-ea"/>
              </a:rPr>
              <a:t>主要指令：加载</a:t>
            </a:r>
            <a:r>
              <a:rPr lang="en-US" altLang="zh-CN" sz="1800" b="1" dirty="0">
                <a:solidFill>
                  <a:schemeClr val="tx1"/>
                </a:solidFill>
                <a:latin typeface="华文楷体" panose="02010600040101010101" pitchFamily="2" charset="-122"/>
                <a:ea typeface="华文楷体" panose="02010600040101010101" pitchFamily="2" charset="-122"/>
                <a:sym typeface="+mn-ea"/>
              </a:rPr>
              <a:t>LD</a:t>
            </a:r>
            <a:r>
              <a:rPr lang="zh-CN" altLang="en-US" sz="1800" b="1" dirty="0">
                <a:solidFill>
                  <a:schemeClr val="tx1"/>
                </a:solidFill>
                <a:latin typeface="华文楷体" panose="02010600040101010101" pitchFamily="2" charset="-122"/>
                <a:ea typeface="华文楷体" panose="02010600040101010101" pitchFamily="2" charset="-122"/>
                <a:sym typeface="+mn-ea"/>
              </a:rPr>
              <a:t>，保存</a:t>
            </a:r>
            <a:r>
              <a:rPr lang="en-US" altLang="zh-CN" sz="1800" b="1" dirty="0">
                <a:solidFill>
                  <a:schemeClr val="tx1"/>
                </a:solidFill>
                <a:latin typeface="华文楷体" panose="02010600040101010101" pitchFamily="2" charset="-122"/>
                <a:ea typeface="华文楷体" panose="02010600040101010101" pitchFamily="2" charset="-122"/>
                <a:sym typeface="+mn-ea"/>
              </a:rPr>
              <a:t>ST</a:t>
            </a:r>
            <a:r>
              <a:rPr lang="zh-CN" altLang="en-US" sz="1800" b="1" dirty="0">
                <a:solidFill>
                  <a:schemeClr val="tx1"/>
                </a:solidFill>
                <a:latin typeface="华文楷体" panose="02010600040101010101" pitchFamily="2" charset="-122"/>
                <a:ea typeface="华文楷体" panose="02010600040101010101" pitchFamily="2" charset="-122"/>
                <a:sym typeface="+mn-ea"/>
              </a:rPr>
              <a:t>，运算</a:t>
            </a:r>
            <a:r>
              <a:rPr lang="en-US" altLang="zh-CN" sz="1800" b="1" dirty="0">
                <a:solidFill>
                  <a:schemeClr val="tx1"/>
                </a:solidFill>
                <a:latin typeface="华文楷体" panose="02010600040101010101" pitchFamily="2" charset="-122"/>
                <a:ea typeface="华文楷体" panose="02010600040101010101" pitchFamily="2" charset="-122"/>
                <a:sym typeface="+mn-ea"/>
              </a:rPr>
              <a:t>OP</a:t>
            </a:r>
            <a:r>
              <a:rPr lang="zh-CN" altLang="en-US" sz="1800" b="1" dirty="0">
                <a:solidFill>
                  <a:schemeClr val="tx1"/>
                </a:solidFill>
                <a:latin typeface="华文楷体" panose="02010600040101010101" pitchFamily="2" charset="-122"/>
                <a:ea typeface="华文楷体" panose="02010600040101010101" pitchFamily="2" charset="-122"/>
                <a:sym typeface="+mn-ea"/>
              </a:rPr>
              <a:t>，无条件跳转</a:t>
            </a:r>
            <a:r>
              <a:rPr lang="en-US" altLang="zh-CN" sz="1800" b="1" dirty="0">
                <a:solidFill>
                  <a:schemeClr val="tx1"/>
                </a:solidFill>
                <a:latin typeface="华文楷体" panose="02010600040101010101" pitchFamily="2" charset="-122"/>
                <a:ea typeface="华文楷体" panose="02010600040101010101" pitchFamily="2" charset="-122"/>
                <a:sym typeface="+mn-ea"/>
              </a:rPr>
              <a:t>BR</a:t>
            </a:r>
            <a:r>
              <a:rPr lang="zh-CN" altLang="en-US" sz="1800" b="1" dirty="0">
                <a:solidFill>
                  <a:schemeClr val="tx1"/>
                </a:solidFill>
                <a:latin typeface="华文楷体" panose="02010600040101010101" pitchFamily="2" charset="-122"/>
                <a:ea typeface="华文楷体" panose="02010600040101010101" pitchFamily="2" charset="-122"/>
                <a:sym typeface="+mn-ea"/>
              </a:rPr>
              <a:t>，条件跳转</a:t>
            </a:r>
            <a:r>
              <a:rPr lang="en-US" altLang="zh-CN" sz="1800" b="1" dirty="0">
                <a:solidFill>
                  <a:schemeClr val="tx1"/>
                </a:solidFill>
                <a:latin typeface="华文楷体" panose="02010600040101010101" pitchFamily="2" charset="-122"/>
                <a:ea typeface="华文楷体" panose="02010600040101010101" pitchFamily="2" charset="-122"/>
                <a:sym typeface="+mn-ea"/>
              </a:rPr>
              <a:t>Bcond</a:t>
            </a:r>
            <a:endParaRPr lang="en-US" altLang="zh-CN" sz="1800" b="1" dirty="0">
              <a:solidFill>
                <a:schemeClr val="tx1"/>
              </a:solidFill>
              <a:latin typeface="华文楷体" panose="02010600040101010101" pitchFamily="2" charset="-122"/>
              <a:ea typeface="华文楷体" panose="02010600040101010101" pitchFamily="2" charset="-122"/>
              <a:sym typeface="+mn-ea"/>
            </a:endParaRPr>
          </a:p>
          <a:p>
            <a:pPr marL="0" lvl="1" indent="0" fontAlgn="auto">
              <a:lnSpc>
                <a:spcPct val="100000"/>
              </a:lnSpc>
              <a:buClrTx/>
              <a:buNone/>
            </a:pPr>
            <a:r>
              <a:rPr lang="zh-CN" altLang="en-US" sz="1800" b="1" dirty="0">
                <a:solidFill>
                  <a:schemeClr val="tx1"/>
                </a:solidFill>
                <a:latin typeface="华文楷体" panose="02010600040101010101" pitchFamily="2" charset="-122"/>
                <a:ea typeface="华文楷体" panose="02010600040101010101" pitchFamily="2" charset="-122"/>
                <a:sym typeface="+mn-ea"/>
              </a:rPr>
              <a:t>寻址模式：记</a:t>
            </a:r>
            <a:r>
              <a:rPr lang="en-US" altLang="zh-CN" sz="1800" b="1" dirty="0">
                <a:solidFill>
                  <a:schemeClr val="tx1"/>
                </a:solidFill>
                <a:latin typeface="华文楷体" panose="02010600040101010101" pitchFamily="2" charset="-122"/>
                <a:ea typeface="华文楷体" panose="02010600040101010101" pitchFamily="2" charset="-122"/>
                <a:sym typeface="+mn-ea"/>
              </a:rPr>
              <a:t>a</a:t>
            </a:r>
            <a:r>
              <a:rPr lang="zh-CN" altLang="en-US" sz="1800" b="1" dirty="0">
                <a:solidFill>
                  <a:schemeClr val="tx1"/>
                </a:solidFill>
                <a:latin typeface="华文楷体" panose="02010600040101010101" pitchFamily="2" charset="-122"/>
                <a:ea typeface="华文楷体" panose="02010600040101010101" pitchFamily="2" charset="-122"/>
                <a:sym typeface="+mn-ea"/>
              </a:rPr>
              <a:t>为变量名，</a:t>
            </a:r>
            <a:r>
              <a:rPr lang="en-US" altLang="zh-CN" sz="1800" b="1" dirty="0">
                <a:solidFill>
                  <a:schemeClr val="tx1"/>
                </a:solidFill>
                <a:latin typeface="华文楷体" panose="02010600040101010101" pitchFamily="2" charset="-122"/>
                <a:ea typeface="华文楷体" panose="02010600040101010101" pitchFamily="2" charset="-122"/>
                <a:sym typeface="+mn-ea"/>
              </a:rPr>
              <a:t>c</a:t>
            </a:r>
            <a:r>
              <a:rPr lang="zh-CN" altLang="en-US" sz="1800" b="1" dirty="0">
                <a:solidFill>
                  <a:schemeClr val="tx1"/>
                </a:solidFill>
                <a:latin typeface="华文楷体" panose="02010600040101010101" pitchFamily="2" charset="-122"/>
                <a:ea typeface="华文楷体" panose="02010600040101010101" pitchFamily="2" charset="-122"/>
                <a:sym typeface="+mn-ea"/>
              </a:rPr>
              <a:t>为常数，</a:t>
            </a:r>
            <a:r>
              <a:rPr lang="en-US" altLang="zh-CN" sz="1800" b="1" dirty="0">
                <a:solidFill>
                  <a:schemeClr val="tx1"/>
                </a:solidFill>
                <a:latin typeface="华文楷体" panose="02010600040101010101" pitchFamily="2" charset="-122"/>
                <a:ea typeface="华文楷体" panose="02010600040101010101" pitchFamily="2" charset="-122"/>
                <a:sym typeface="+mn-ea"/>
              </a:rPr>
              <a:t>r</a:t>
            </a:r>
            <a:r>
              <a:rPr lang="zh-CN" altLang="en-US" sz="1800" b="1" dirty="0">
                <a:solidFill>
                  <a:schemeClr val="tx1"/>
                </a:solidFill>
                <a:latin typeface="华文楷体" panose="02010600040101010101" pitchFamily="2" charset="-122"/>
                <a:ea typeface="华文楷体" panose="02010600040101010101" pitchFamily="2" charset="-122"/>
                <a:sym typeface="+mn-ea"/>
              </a:rPr>
              <a:t>为寄存器，</a:t>
            </a:r>
            <a:r>
              <a:rPr lang="en-US" altLang="zh-CN" sz="1800" b="1" dirty="0">
                <a:solidFill>
                  <a:schemeClr val="tx1"/>
                </a:solidFill>
                <a:latin typeface="华文楷体" panose="02010600040101010101" pitchFamily="2" charset="-122"/>
                <a:ea typeface="华文楷体" panose="02010600040101010101" pitchFamily="2" charset="-122"/>
                <a:sym typeface="+mn-ea"/>
              </a:rPr>
              <a:t>7</a:t>
            </a:r>
            <a:r>
              <a:rPr lang="zh-CN" altLang="en-US" sz="1800" b="1" dirty="0">
                <a:solidFill>
                  <a:schemeClr val="tx1"/>
                </a:solidFill>
                <a:latin typeface="华文楷体" panose="02010600040101010101" pitchFamily="2" charset="-122"/>
                <a:ea typeface="华文楷体" panose="02010600040101010101" pitchFamily="2" charset="-122"/>
                <a:sym typeface="+mn-ea"/>
              </a:rPr>
              <a:t>中寻址方式见右上角图</a:t>
            </a:r>
            <a:endParaRPr lang="zh-CN" altLang="en-US" sz="1800" b="1" dirty="0">
              <a:solidFill>
                <a:schemeClr val="tx1"/>
              </a:solidFill>
              <a:latin typeface="华文楷体" panose="02010600040101010101" pitchFamily="2" charset="-122"/>
              <a:ea typeface="华文楷体" panose="02010600040101010101" pitchFamily="2" charset="-122"/>
              <a:sym typeface="+mn-ea"/>
            </a:endParaRPr>
          </a:p>
          <a:p>
            <a:pPr marL="0" lvl="1" indent="0" fontAlgn="auto">
              <a:lnSpc>
                <a:spcPct val="100000"/>
              </a:lnSpc>
              <a:buClrTx/>
              <a:buNone/>
            </a:pPr>
            <a:endParaRPr lang="zh-CN" altLang="en-US" sz="1800" b="1" dirty="0">
              <a:solidFill>
                <a:schemeClr val="tx1"/>
              </a:solidFill>
              <a:latin typeface="华文楷体" panose="02010600040101010101" pitchFamily="2" charset="-122"/>
              <a:ea typeface="华文楷体" panose="02010600040101010101" pitchFamily="2" charset="-122"/>
              <a:sym typeface="+mn-ea"/>
            </a:endParaRPr>
          </a:p>
        </p:txBody>
      </p:sp>
      <p:sp>
        <p:nvSpPr>
          <p:cNvPr id="5" name="矩形 4"/>
          <p:cNvSpPr/>
          <p:nvPr>
            <p:custDataLst>
              <p:tags r:id="rId3"/>
            </p:custDataLst>
          </p:nvPr>
        </p:nvSpPr>
        <p:spPr>
          <a:xfrm>
            <a:off x="687363" y="1886224"/>
            <a:ext cx="3025775" cy="398780"/>
          </a:xfrm>
          <a:prstGeom prst="rect">
            <a:avLst/>
          </a:prstGeom>
        </p:spPr>
        <p:txBody>
          <a:bodyPr wrap="none">
            <a:spAutoFit/>
          </a:bodyPr>
          <a:p>
            <a:pPr lvl="0" algn="l">
              <a:spcBef>
                <a:spcPct val="30000"/>
              </a:spcBef>
            </a:pPr>
            <a:r>
              <a:rPr lang="en-US" sz="2000" b="1" dirty="0">
                <a:latin typeface="华文楷体" panose="02010600040101010101" pitchFamily="2" charset="-122"/>
                <a:ea typeface="华文楷体" panose="02010600040101010101" pitchFamily="2" charset="-122"/>
              </a:rPr>
              <a:t>9.2</a:t>
            </a:r>
            <a:r>
              <a:rPr lang="zh-CN" altLang="en-US" sz="2000" b="1" dirty="0">
                <a:latin typeface="华文楷体" panose="02010600040101010101" pitchFamily="2" charset="-122"/>
                <a:ea typeface="华文楷体" panose="02010600040101010101" pitchFamily="2" charset="-122"/>
                <a:sym typeface="+mn-ea"/>
              </a:rPr>
              <a:t>一个简单的目标机模型</a:t>
            </a:r>
            <a:endParaRPr lang="zh-CN" altLang="en-US" sz="2000" b="1" dirty="0">
              <a:latin typeface="华文楷体" panose="02010600040101010101" pitchFamily="2" charset="-122"/>
              <a:ea typeface="华文楷体" panose="02010600040101010101" pitchFamily="2" charset="-122"/>
            </a:endParaRPr>
          </a:p>
        </p:txBody>
      </p:sp>
      <p:pic>
        <p:nvPicPr>
          <p:cNvPr id="6" name="图片 5"/>
          <p:cNvPicPr>
            <a:picLocks noChangeAspect="1"/>
          </p:cNvPicPr>
          <p:nvPr>
            <p:custDataLst>
              <p:tags r:id="rId4"/>
            </p:custDataLst>
          </p:nvPr>
        </p:nvPicPr>
        <p:blipFill>
          <a:blip r:embed="rId5"/>
          <a:stretch>
            <a:fillRect/>
          </a:stretch>
        </p:blipFill>
        <p:spPr>
          <a:xfrm>
            <a:off x="6908165" y="225425"/>
            <a:ext cx="5080635" cy="2036445"/>
          </a:xfrm>
          <a:prstGeom prst="rect">
            <a:avLst/>
          </a:prstGeom>
        </p:spPr>
      </p:pic>
      <p:sp>
        <p:nvSpPr>
          <p:cNvPr id="7" name="矩形 6"/>
          <p:cNvSpPr/>
          <p:nvPr>
            <p:custDataLst>
              <p:tags r:id="rId6"/>
            </p:custDataLst>
          </p:nvPr>
        </p:nvSpPr>
        <p:spPr>
          <a:xfrm>
            <a:off x="687363" y="3428639"/>
            <a:ext cx="1497965" cy="398780"/>
          </a:xfrm>
          <a:prstGeom prst="rect">
            <a:avLst/>
          </a:prstGeom>
        </p:spPr>
        <p:txBody>
          <a:bodyPr wrap="none">
            <a:spAutoFit/>
          </a:bodyPr>
          <a:p>
            <a:pPr lvl="0" algn="l">
              <a:spcBef>
                <a:spcPct val="30000"/>
              </a:spcBef>
            </a:pPr>
            <a:r>
              <a:rPr lang="en-US" sz="2000" b="1" dirty="0">
                <a:latin typeface="华文楷体" panose="02010600040101010101" pitchFamily="2" charset="-122"/>
                <a:ea typeface="华文楷体" panose="02010600040101010101" pitchFamily="2" charset="-122"/>
              </a:rPr>
              <a:t>9.3</a:t>
            </a:r>
            <a:r>
              <a:rPr lang="zh-CN" altLang="en-US" sz="2000" b="1" dirty="0">
                <a:latin typeface="华文楷体" panose="02010600040101010101" pitchFamily="2" charset="-122"/>
                <a:ea typeface="华文楷体" panose="02010600040101010101" pitchFamily="2" charset="-122"/>
              </a:rPr>
              <a:t>指令选择</a:t>
            </a:r>
            <a:endParaRPr lang="zh-CN" altLang="en-US" sz="2000" b="1" dirty="0">
              <a:latin typeface="华文楷体" panose="02010600040101010101" pitchFamily="2" charset="-122"/>
              <a:ea typeface="华文楷体" panose="02010600040101010101" pitchFamily="2" charset="-122"/>
            </a:endParaRPr>
          </a:p>
        </p:txBody>
      </p:sp>
      <p:pic>
        <p:nvPicPr>
          <p:cNvPr id="9" name="图片 8"/>
          <p:cNvPicPr>
            <a:picLocks noChangeAspect="1"/>
          </p:cNvPicPr>
          <p:nvPr>
            <p:custDataLst>
              <p:tags r:id="rId7"/>
            </p:custDataLst>
          </p:nvPr>
        </p:nvPicPr>
        <p:blipFill>
          <a:blip r:embed="rId8"/>
          <a:stretch>
            <a:fillRect/>
          </a:stretch>
        </p:blipFill>
        <p:spPr>
          <a:xfrm>
            <a:off x="6842125" y="5236845"/>
            <a:ext cx="5251450" cy="1492885"/>
          </a:xfrm>
          <a:prstGeom prst="rect">
            <a:avLst/>
          </a:prstGeom>
        </p:spPr>
      </p:pic>
      <p:sp>
        <p:nvSpPr>
          <p:cNvPr id="11" name="内容占位符 2"/>
          <p:cNvSpPr>
            <a:spLocks noGrp="1"/>
          </p:cNvSpPr>
          <p:nvPr>
            <p:ph idx="1"/>
            <p:custDataLst>
              <p:tags r:id="rId9"/>
            </p:custDataLst>
          </p:nvPr>
        </p:nvSpPr>
        <p:spPr>
          <a:xfrm>
            <a:off x="192405" y="3827145"/>
            <a:ext cx="3056890" cy="1373505"/>
          </a:xfrm>
        </p:spPr>
        <p:txBody>
          <a:bodyPr>
            <a:normAutofit fontScale="60000"/>
          </a:bodyPr>
          <a:p>
            <a:pPr marL="0" indent="0">
              <a:lnSpc>
                <a:spcPct val="100000"/>
              </a:lnSpc>
              <a:spcBef>
                <a:spcPts val="0"/>
              </a:spcBef>
              <a:spcAft>
                <a:spcPts val="0"/>
              </a:spcAft>
              <a:buClrTx/>
              <a:buNone/>
            </a:pPr>
            <a:r>
              <a:rPr lang="zh-CN" altLang="en-US" sz="20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运算语句的目标代码</a:t>
            </a:r>
            <a:endParaRPr lang="zh-CN" altLang="en-US" sz="20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0" indent="0">
              <a:lnSpc>
                <a:spcPct val="100000"/>
              </a:lnSpc>
              <a:spcBef>
                <a:spcPts val="0"/>
              </a:spcBef>
              <a:spcAft>
                <a:spcPts val="0"/>
              </a:spcAft>
              <a:buClrTx/>
              <a:buNone/>
            </a:pPr>
            <a:r>
              <a:rPr lang="zh-CN" altLang="en-US" sz="20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三地址语句：</a:t>
            </a:r>
            <a:r>
              <a:rPr lang="en-US" altLang="zh-CN" sz="2000"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x = y - z</a:t>
            </a:r>
            <a:endParaRPr lang="en-US" altLang="zh-CN" sz="2000"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0" indent="0">
              <a:lnSpc>
                <a:spcPct val="100000"/>
              </a:lnSpc>
              <a:spcBef>
                <a:spcPts val="0"/>
              </a:spcBef>
              <a:spcAft>
                <a:spcPts val="0"/>
              </a:spcAft>
              <a:buClrTx/>
              <a:buNone/>
            </a:pPr>
            <a:r>
              <a:rPr lang="zh-CN" altLang="en-US" sz="20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目标代码：</a:t>
            </a:r>
            <a:endParaRPr lang="en-US" altLang="zh-CN" sz="20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0" lvl="1" indent="0">
              <a:lnSpc>
                <a:spcPct val="100000"/>
              </a:lnSpc>
              <a:spcBef>
                <a:spcPts val="0"/>
              </a:spcBef>
              <a:spcAft>
                <a:spcPts val="0"/>
              </a:spcAft>
              <a:buClrTx/>
              <a:buNone/>
            </a:pPr>
            <a:r>
              <a:rPr lang="en-US" altLang="zh-CN" sz="2000"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LD    R1 , y	</a:t>
            </a:r>
            <a:r>
              <a:rPr lang="en-US" altLang="zh-CN" sz="20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R1 =</a:t>
            </a:r>
            <a:r>
              <a:rPr lang="zh-CN" altLang="en-US" sz="2000"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y</a:t>
            </a:r>
            <a:endParaRPr lang="en-US" altLang="zh-CN" sz="2000"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0" lvl="1" indent="0">
              <a:lnSpc>
                <a:spcPct val="100000"/>
              </a:lnSpc>
              <a:spcBef>
                <a:spcPts val="0"/>
              </a:spcBef>
              <a:spcAft>
                <a:spcPts val="0"/>
              </a:spcAft>
              <a:buClrTx/>
              <a:buNone/>
            </a:pPr>
            <a:r>
              <a:rPr lang="en-US" altLang="zh-CN" sz="2000"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LD    R2 , z	</a:t>
            </a:r>
            <a:r>
              <a:rPr lang="en-US" altLang="zh-CN" sz="20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r>
              <a:rPr lang="pl-PL" altLang="zh-CN" sz="2000"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R2 = z</a:t>
            </a:r>
            <a:endParaRPr lang="en-US" altLang="zh-CN" sz="2000"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0" lvl="1" indent="0">
              <a:lnSpc>
                <a:spcPct val="100000"/>
              </a:lnSpc>
              <a:spcBef>
                <a:spcPts val="0"/>
              </a:spcBef>
              <a:spcAft>
                <a:spcPts val="0"/>
              </a:spcAft>
              <a:buClrTx/>
              <a:buNone/>
            </a:pPr>
            <a:r>
              <a:rPr lang="en-US" altLang="zh-CN" sz="2000"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SUB R1 , R1 , R2	</a:t>
            </a:r>
            <a:r>
              <a:rPr lang="en-US" altLang="zh-CN" sz="20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R1 = R1 </a:t>
            </a:r>
            <a:r>
              <a:rPr lang="en-US" altLang="zh-CN" sz="20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R2</a:t>
            </a:r>
            <a:endParaRPr lang="en-US" altLang="zh-CN" sz="2000"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0" lvl="1" indent="0">
              <a:lnSpc>
                <a:spcPct val="100000"/>
              </a:lnSpc>
              <a:spcBef>
                <a:spcPts val="0"/>
              </a:spcBef>
              <a:spcAft>
                <a:spcPts val="0"/>
              </a:spcAft>
              <a:buClrTx/>
              <a:buNone/>
            </a:pPr>
            <a:r>
              <a:rPr lang="en-US" altLang="zh-CN" sz="2000"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ST     x  , R1	</a:t>
            </a:r>
            <a:r>
              <a:rPr lang="en-US" altLang="zh-CN" sz="20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x = R1</a:t>
            </a:r>
            <a:endParaRPr lang="zh-CN" altLang="en-US" sz="2000"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2" name="内容占位符 2"/>
          <p:cNvSpPr txBox="1"/>
          <p:nvPr>
            <p:custDataLst>
              <p:tags r:id="rId10"/>
            </p:custDataLst>
          </p:nvPr>
        </p:nvSpPr>
        <p:spPr>
          <a:xfrm>
            <a:off x="3249295" y="3736340"/>
            <a:ext cx="3411220" cy="1555115"/>
          </a:xfrm>
          <a:prstGeom prst="rect">
            <a:avLst/>
          </a:prstGeom>
        </p:spPr>
        <p:txBody>
          <a:bodyPr lIns="68580" tIns="34290" rIns="68580" bIns="34290"/>
          <a:p>
            <a:pPr marL="0" marR="0" lvl="0" indent="0" algn="l" defTabSz="914400" rtl="0" eaLnBrk="0" fontAlgn="base" hangingPunct="0">
              <a:lnSpc>
                <a:spcPct val="100000"/>
              </a:lnSpc>
              <a:spcBef>
                <a:spcPts val="0"/>
              </a:spcBef>
              <a:spcAft>
                <a:spcPct val="0"/>
              </a:spcAft>
              <a:buClrTx/>
              <a:buSzPct val="100000"/>
              <a:buNone/>
              <a:defRPr/>
            </a:pPr>
            <a:r>
              <a:rPr lang="zh-CN" altLang="en-US" sz="1200" b="1" dirty="0">
                <a:latin typeface="Times New Roman" panose="02020603050405020304" pitchFamily="18" charset="0"/>
                <a:ea typeface="华文楷体" panose="02010600040101010101" pitchFamily="2" charset="-122"/>
                <a:cs typeface="Times New Roman" panose="02020603050405020304" pitchFamily="18" charset="0"/>
                <a:sym typeface="+mn-ea"/>
              </a:rPr>
              <a:t>数组寻址语句的目标代码</a:t>
            </a:r>
            <a:endParaRPr kumimoji="0" lang="zh-CN" altLang="en-US" sz="1200" b="1" i="0" u="none" strike="noStrike" kern="1200" cap="none" spc="0" normalizeH="0" baseline="0"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0" algn="l" defTabSz="914400" rtl="0" eaLnBrk="0" fontAlgn="base" hangingPunct="0">
              <a:lnSpc>
                <a:spcPct val="100000"/>
              </a:lnSpc>
              <a:spcBef>
                <a:spcPts val="0"/>
              </a:spcBef>
              <a:spcAft>
                <a:spcPct val="0"/>
              </a:spcAft>
              <a:buClrTx/>
              <a:buSzPct val="100000"/>
              <a:buNone/>
              <a:defRPr/>
            </a:pPr>
            <a:r>
              <a:rPr kumimoji="0" lang="zh-CN" altLang="en-US" sz="1200" b="1" i="0" u="none" strike="noStrike" kern="1200" cap="none" spc="0" normalizeH="0" baseline="0"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三地址语句</a:t>
            </a:r>
            <a:endParaRPr kumimoji="0" lang="en-US" altLang="zh-CN" sz="1200" b="1" i="0" u="none" strike="noStrike" kern="1200" cap="none" spc="0" normalizeH="0" baseline="0"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a:p>
            <a:pPr marL="0" lvl="1" indent="0" eaLnBrk="0" hangingPunct="0">
              <a:spcBef>
                <a:spcPts val="0"/>
              </a:spcBef>
              <a:buSzPct val="100000"/>
              <a:buNone/>
            </a:pPr>
            <a:r>
              <a:rPr lang="en-US" altLang="zh-CN" sz="1200" b="1" i="1" dirty="0">
                <a:latin typeface="Times New Roman" panose="02020603050405020304" pitchFamily="18" charset="0"/>
                <a:ea typeface="华文楷体" panose="02010600040101010101" pitchFamily="2" charset="-122"/>
                <a:cs typeface="Times New Roman" panose="02020603050405020304" pitchFamily="18" charset="0"/>
              </a:rPr>
              <a:t>b = a</a:t>
            </a:r>
            <a:r>
              <a:rPr lang="en-US" altLang="zh-CN" sz="12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200" b="1" i="1"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1200" b="1" i="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200" b="1"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200" b="1" dirty="0">
              <a:latin typeface="Times New Roman" panose="02020603050405020304" pitchFamily="18" charset="0"/>
              <a:ea typeface="华文楷体" panose="02010600040101010101" pitchFamily="2" charset="-122"/>
              <a:cs typeface="Times New Roman" panose="02020603050405020304" pitchFamily="18" charset="0"/>
            </a:endParaRPr>
          </a:p>
          <a:p>
            <a:pPr marL="0" lvl="1" indent="0" eaLnBrk="0" hangingPunct="0">
              <a:spcBef>
                <a:spcPts val="0"/>
              </a:spcBef>
              <a:buSzPct val="100000"/>
              <a:buNone/>
            </a:pPr>
            <a:r>
              <a:rPr lang="en-US" altLang="zh-CN" sz="1200" b="1" i="1" dirty="0">
                <a:latin typeface="Times New Roman" panose="02020603050405020304" pitchFamily="18" charset="0"/>
                <a:ea typeface="华文楷体" panose="02010600040101010101" pitchFamily="2" charset="-122"/>
                <a:cs typeface="Times New Roman" panose="02020603050405020304" pitchFamily="18" charset="0"/>
              </a:rPr>
              <a:t>a</a:t>
            </a:r>
            <a:r>
              <a:rPr lang="zh-CN" altLang="en-US" sz="1200" b="1" dirty="0">
                <a:latin typeface="Times New Roman" panose="02020603050405020304" pitchFamily="18" charset="0"/>
                <a:ea typeface="华文楷体" panose="02010600040101010101" pitchFamily="2" charset="-122"/>
                <a:cs typeface="Times New Roman" panose="02020603050405020304" pitchFamily="18" charset="0"/>
              </a:rPr>
              <a:t>是一个实数数组，每个实数占</a:t>
            </a:r>
            <a:r>
              <a:rPr lang="en-US" altLang="zh-CN" sz="1200" b="1" dirty="0">
                <a:latin typeface="Times New Roman" panose="02020603050405020304" pitchFamily="18" charset="0"/>
                <a:ea typeface="华文楷体" panose="02010600040101010101" pitchFamily="2" charset="-122"/>
                <a:cs typeface="Times New Roman" panose="02020603050405020304" pitchFamily="18" charset="0"/>
              </a:rPr>
              <a:t>8</a:t>
            </a:r>
            <a:r>
              <a:rPr lang="zh-CN" altLang="en-US" sz="1200" b="1" dirty="0">
                <a:latin typeface="Times New Roman" panose="02020603050405020304" pitchFamily="18" charset="0"/>
                <a:ea typeface="华文楷体" panose="02010600040101010101" pitchFamily="2" charset="-122"/>
                <a:cs typeface="Times New Roman" panose="02020603050405020304" pitchFamily="18" charset="0"/>
              </a:rPr>
              <a:t>个字节</a:t>
            </a:r>
            <a:endParaRPr kumimoji="0" lang="en-US" altLang="zh-CN" sz="1200" b="1" u="none" strike="noStrike" kern="1200" cap="none" spc="0" normalizeH="0" baseline="0"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a:p>
            <a:pPr marL="0" lvl="0" indent="0" eaLnBrk="0" hangingPunct="0">
              <a:spcBef>
                <a:spcPts val="0"/>
              </a:spcBef>
              <a:buSzPct val="100000"/>
              <a:buNone/>
              <a:defRPr/>
            </a:pPr>
            <a:r>
              <a:rPr lang="zh-CN" altLang="en-US" sz="12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目标代码</a:t>
            </a:r>
            <a:endParaRPr kumimoji="0" lang="en-US" altLang="zh-CN" sz="1200" b="1" i="0" u="none" strike="noStrike" kern="1200" cap="none" spc="0" normalizeH="0" baseline="0"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a:p>
            <a:pPr marL="0" lvl="1" indent="0" eaLnBrk="0" hangingPunct="0">
              <a:spcBef>
                <a:spcPts val="0"/>
              </a:spcBef>
              <a:buSzPct val="100000"/>
              <a:buNone/>
            </a:pPr>
            <a:r>
              <a:rPr kumimoji="0" lang="en-US" altLang="zh-CN" sz="1200" b="1" i="1" u="none" strike="noStrike" kern="1200" cap="none" spc="0" normalizeH="0" baseline="0"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LD      R1 , </a:t>
            </a:r>
            <a:r>
              <a:rPr kumimoji="0" lang="en-US" altLang="zh-CN" sz="1200" b="1" i="1" u="none" strike="noStrike" kern="1200" cap="none" spc="0" normalizeH="0" baseline="0" noProof="0" dirty="0" err="1">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i</a:t>
            </a:r>
            <a:r>
              <a:rPr kumimoji="0" lang="en-US" altLang="zh-CN" sz="1200" b="1" i="1" u="none" strike="noStrike" kern="1200" cap="none" spc="0" normalizeH="0" baseline="0"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1200" b="1" u="none" strike="noStrike" kern="1200" cap="none" spc="0" normalizeH="0" baseline="0"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1200" b="1" i="1" u="none" strike="noStrike" kern="1200" cap="none" spc="0" normalizeH="0" baseline="0"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R1</a:t>
            </a:r>
            <a:r>
              <a:rPr lang="pl-PL" altLang="zh-CN" sz="1200" b="1" i="1" dirty="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1200" b="1" i="1" u="none" strike="noStrike" kern="1200" cap="none" spc="0" normalizeH="0" baseline="0"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1200" b="1" i="1" u="none" strike="noStrike" kern="1200" cap="none" spc="0" normalizeH="0" baseline="0" noProof="0" dirty="0" err="1">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i</a:t>
            </a:r>
            <a:endParaRPr kumimoji="0" lang="en-US" altLang="zh-CN" sz="1200" b="1" i="1" u="none" strike="noStrike" kern="1200" cap="none" spc="0" normalizeH="0" baseline="0"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a:p>
            <a:pPr marL="0" lvl="1" indent="0" eaLnBrk="0" hangingPunct="0">
              <a:spcBef>
                <a:spcPts val="0"/>
              </a:spcBef>
              <a:buSzPct val="100000"/>
              <a:buNone/>
            </a:pPr>
            <a:r>
              <a:rPr lang="pt-BR" altLang="zh-CN" sz="1200" b="1" i="1" dirty="0">
                <a:latin typeface="Times New Roman" panose="02020603050405020304" pitchFamily="18" charset="0"/>
                <a:ea typeface="华文楷体" panose="02010600040101010101" pitchFamily="2" charset="-122"/>
                <a:cs typeface="Times New Roman" panose="02020603050405020304" pitchFamily="18" charset="0"/>
              </a:rPr>
              <a:t>LD     R2 </a:t>
            </a:r>
            <a:r>
              <a:rPr lang="pt-BR" altLang="zh-CN" sz="1200" b="1" dirty="0">
                <a:latin typeface="Times New Roman" panose="02020603050405020304" pitchFamily="18" charset="0"/>
                <a:ea typeface="华文楷体" panose="02010600040101010101" pitchFamily="2" charset="-122"/>
                <a:cs typeface="Times New Roman" panose="02020603050405020304" pitchFamily="18" charset="0"/>
              </a:rPr>
              <a:t>,</a:t>
            </a:r>
            <a:r>
              <a:rPr lang="pt-BR" altLang="zh-CN" sz="1200" b="1" i="1" dirty="0">
                <a:latin typeface="Times New Roman" panose="02020603050405020304" pitchFamily="18" charset="0"/>
                <a:ea typeface="华文楷体" panose="02010600040101010101" pitchFamily="2" charset="-122"/>
                <a:cs typeface="Times New Roman" panose="02020603050405020304" pitchFamily="18" charset="0"/>
              </a:rPr>
              <a:t> a</a:t>
            </a:r>
            <a:r>
              <a:rPr lang="pt-BR" altLang="zh-CN" sz="1200" b="1" dirty="0">
                <a:latin typeface="Times New Roman" panose="02020603050405020304" pitchFamily="18" charset="0"/>
                <a:ea typeface="华文楷体" panose="02010600040101010101" pitchFamily="2" charset="-122"/>
                <a:cs typeface="Times New Roman" panose="02020603050405020304" pitchFamily="18" charset="0"/>
              </a:rPr>
              <a:t>(</a:t>
            </a:r>
            <a:r>
              <a:rPr lang="pt-BR" altLang="zh-CN" sz="1200" b="1" i="1" dirty="0">
                <a:latin typeface="Times New Roman" panose="02020603050405020304" pitchFamily="18" charset="0"/>
                <a:ea typeface="华文楷体" panose="02010600040101010101" pitchFamily="2" charset="-122"/>
                <a:cs typeface="Times New Roman" panose="02020603050405020304" pitchFamily="18" charset="0"/>
              </a:rPr>
              <a:t>R1</a:t>
            </a:r>
            <a:r>
              <a:rPr lang="pt-BR" altLang="zh-CN" sz="12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200" b="1" i="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200" b="1" dirty="0">
                <a:latin typeface="Times New Roman" panose="02020603050405020304" pitchFamily="18" charset="0"/>
                <a:ea typeface="华文楷体" panose="02010600040101010101" pitchFamily="2" charset="-122"/>
                <a:cs typeface="Times New Roman" panose="02020603050405020304" pitchFamily="18" charset="0"/>
              </a:rPr>
              <a:t>// </a:t>
            </a:r>
            <a:r>
              <a:rPr lang="pt-BR" altLang="zh-CN" sz="1200" b="1" i="1" dirty="0">
                <a:latin typeface="Times New Roman" panose="02020603050405020304" pitchFamily="18" charset="0"/>
                <a:ea typeface="华文楷体" panose="02010600040101010101" pitchFamily="2" charset="-122"/>
                <a:cs typeface="Times New Roman" panose="02020603050405020304" pitchFamily="18" charset="0"/>
              </a:rPr>
              <a:t>R2=contents </a:t>
            </a:r>
            <a:r>
              <a:rPr lang="pt-BR" altLang="zh-CN" sz="1200" b="1" dirty="0">
                <a:latin typeface="Times New Roman" panose="02020603050405020304" pitchFamily="18" charset="0"/>
                <a:ea typeface="华文楷体" panose="02010600040101010101" pitchFamily="2" charset="-122"/>
                <a:cs typeface="Times New Roman" panose="02020603050405020304" pitchFamily="18" charset="0"/>
              </a:rPr>
              <a:t>(</a:t>
            </a:r>
            <a:r>
              <a:rPr lang="pt-BR" altLang="zh-CN" sz="1200" b="1" i="1" dirty="0">
                <a:latin typeface="Times New Roman" panose="02020603050405020304" pitchFamily="18" charset="0"/>
                <a:ea typeface="华文楷体" panose="02010600040101010101" pitchFamily="2" charset="-122"/>
                <a:cs typeface="Times New Roman" panose="02020603050405020304" pitchFamily="18" charset="0"/>
              </a:rPr>
              <a:t> a + contents</a:t>
            </a:r>
            <a:r>
              <a:rPr lang="pt-BR" altLang="zh-CN" sz="1200" b="1" dirty="0">
                <a:latin typeface="Times New Roman" panose="02020603050405020304" pitchFamily="18" charset="0"/>
                <a:ea typeface="华文楷体" panose="02010600040101010101" pitchFamily="2" charset="-122"/>
                <a:cs typeface="Times New Roman" panose="02020603050405020304" pitchFamily="18" charset="0"/>
              </a:rPr>
              <a:t>(</a:t>
            </a:r>
            <a:r>
              <a:rPr lang="pt-BR" altLang="zh-CN" sz="1200" b="1" i="1" dirty="0">
                <a:latin typeface="Times New Roman" panose="02020603050405020304" pitchFamily="18" charset="0"/>
                <a:ea typeface="华文楷体" panose="02010600040101010101" pitchFamily="2" charset="-122"/>
                <a:cs typeface="Times New Roman" panose="02020603050405020304" pitchFamily="18" charset="0"/>
              </a:rPr>
              <a:t>R1</a:t>
            </a:r>
            <a:r>
              <a:rPr lang="pt-BR" altLang="zh-CN" sz="1200" b="1" dirty="0">
                <a:latin typeface="Times New Roman" panose="02020603050405020304" pitchFamily="18" charset="0"/>
                <a:ea typeface="华文楷体" panose="02010600040101010101" pitchFamily="2" charset="-122"/>
                <a:cs typeface="Times New Roman" panose="02020603050405020304" pitchFamily="18" charset="0"/>
              </a:rPr>
              <a:t>)</a:t>
            </a:r>
            <a:r>
              <a:rPr lang="pt-BR" altLang="zh-CN" sz="1200" b="1" i="1" dirty="0">
                <a:latin typeface="Times New Roman" panose="02020603050405020304" pitchFamily="18" charset="0"/>
                <a:ea typeface="华文楷体" panose="02010600040101010101" pitchFamily="2" charset="-122"/>
                <a:cs typeface="Times New Roman" panose="02020603050405020304" pitchFamily="18" charset="0"/>
              </a:rPr>
              <a:t> </a:t>
            </a:r>
            <a:r>
              <a:rPr lang="pt-BR" altLang="zh-CN" sz="1200" b="1" dirty="0">
                <a:latin typeface="Times New Roman" panose="02020603050405020304" pitchFamily="18" charset="0"/>
                <a:ea typeface="华文楷体" panose="02010600040101010101" pitchFamily="2" charset="-122"/>
                <a:cs typeface="Times New Roman" panose="02020603050405020304" pitchFamily="18" charset="0"/>
              </a:rPr>
              <a:t>)</a:t>
            </a:r>
            <a:endParaRPr kumimoji="0" lang="en-US" altLang="zh-CN" sz="1200" b="1" u="none" strike="noStrike" kern="1200" cap="none" spc="0" normalizeH="0" baseline="0"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a:p>
            <a:pPr marL="0" marR="0" lvl="1" indent="0" algn="l" defTabSz="914400" rtl="0" eaLnBrk="0" fontAlgn="base" hangingPunct="0">
              <a:lnSpc>
                <a:spcPct val="100000"/>
              </a:lnSpc>
              <a:spcBef>
                <a:spcPts val="0"/>
              </a:spcBef>
              <a:spcAft>
                <a:spcPct val="0"/>
              </a:spcAft>
              <a:buClrTx/>
              <a:buSzPct val="100000"/>
              <a:buNone/>
              <a:defRPr/>
            </a:pPr>
            <a:r>
              <a:rPr kumimoji="0" lang="en-US" altLang="zh-CN" sz="1200" b="1" i="1" u="none" strike="noStrike" kern="1200" cap="none" spc="0" normalizeH="0" baseline="0"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ST      b   , R2	</a:t>
            </a:r>
            <a:r>
              <a:rPr kumimoji="0" lang="en-US" altLang="zh-CN" sz="1200" b="1" u="none" strike="noStrike" kern="1200" cap="none" spc="0" normalizeH="0" baseline="0"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1200" b="1" i="1" u="none" strike="noStrike" kern="1200" cap="none" spc="0" normalizeH="0" baseline="0"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b = R2</a:t>
            </a:r>
            <a:endParaRPr kumimoji="0" lang="zh-CN" altLang="en-US" sz="1200" b="1" i="1" u="none" strike="noStrike" kern="1200" cap="none" spc="0" normalizeH="0" baseline="0"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 name="文本框 12"/>
          <p:cNvSpPr txBox="1"/>
          <p:nvPr/>
        </p:nvSpPr>
        <p:spPr>
          <a:xfrm>
            <a:off x="57785" y="5200015"/>
            <a:ext cx="3520440" cy="1529080"/>
          </a:xfrm>
          <a:prstGeom prst="rect">
            <a:avLst/>
          </a:prstGeom>
          <a:noFill/>
        </p:spPr>
        <p:txBody>
          <a:bodyPr wrap="square" rtlCol="0" anchor="t">
            <a:noAutofit/>
          </a:bodyPr>
          <a:p>
            <a:pPr marL="0" indent="0" fontAlgn="auto">
              <a:buClrTx/>
              <a:buNone/>
            </a:pPr>
            <a:r>
              <a:rPr lang="zh-CN" altLang="en-US" sz="1200" b="1" dirty="0">
                <a:latin typeface="Times New Roman" panose="02020603050405020304" pitchFamily="18" charset="0"/>
                <a:ea typeface="华文楷体" panose="02010600040101010101" pitchFamily="2" charset="-122"/>
                <a:cs typeface="Times New Roman" panose="02020603050405020304" pitchFamily="18" charset="0"/>
                <a:sym typeface="+mn-ea"/>
              </a:rPr>
              <a:t>数组寻址语句的目标代码</a:t>
            </a:r>
            <a:endParaRPr lang="zh-CN" altLang="en-US" sz="1200" b="1" dirty="0">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0" indent="0" fontAlgn="auto">
              <a:buClrTx/>
              <a:buNone/>
            </a:pPr>
            <a:r>
              <a:rPr lang="zh-CN" altLang="en-US" sz="1200" b="1" dirty="0">
                <a:latin typeface="Times New Roman" panose="02020603050405020304" pitchFamily="18" charset="0"/>
                <a:ea typeface="华文楷体" panose="02010600040101010101" pitchFamily="2" charset="-122"/>
                <a:cs typeface="Times New Roman" panose="02020603050405020304" pitchFamily="18" charset="0"/>
                <a:sym typeface="+mn-ea"/>
              </a:rPr>
              <a:t>三地址语句</a:t>
            </a:r>
            <a:endParaRPr lang="en-US" altLang="zh-CN" sz="12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0" lvl="1" indent="0" fontAlgn="auto">
              <a:buClrTx/>
              <a:buNone/>
            </a:pPr>
            <a:r>
              <a:rPr lang="en-US" altLang="zh-CN" sz="1200" b="1" i="1" dirty="0">
                <a:latin typeface="Times New Roman" panose="02020603050405020304" pitchFamily="18" charset="0"/>
                <a:ea typeface="华文楷体" panose="02010600040101010101" pitchFamily="2" charset="-122"/>
                <a:cs typeface="Times New Roman" panose="02020603050405020304" pitchFamily="18" charset="0"/>
                <a:sym typeface="+mn-ea"/>
              </a:rPr>
              <a:t>a </a:t>
            </a:r>
            <a:r>
              <a:rPr lang="en-US" altLang="zh-CN" sz="1200" b="1" dirty="0">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sz="1200" b="1" i="1" dirty="0">
                <a:latin typeface="Times New Roman" panose="02020603050405020304" pitchFamily="18" charset="0"/>
                <a:ea typeface="华文楷体" panose="02010600040101010101" pitchFamily="2" charset="-122"/>
                <a:cs typeface="Times New Roman" panose="02020603050405020304" pitchFamily="18" charset="0"/>
                <a:sym typeface="+mn-ea"/>
              </a:rPr>
              <a:t>j </a:t>
            </a:r>
            <a:r>
              <a:rPr lang="en-US" altLang="zh-CN" sz="1200" b="1" dirty="0">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1200" b="1" i="1" dirty="0">
                <a:latin typeface="Times New Roman" panose="02020603050405020304" pitchFamily="18" charset="0"/>
                <a:ea typeface="华文楷体" panose="02010600040101010101" pitchFamily="2" charset="-122"/>
                <a:cs typeface="Times New Roman" panose="02020603050405020304" pitchFamily="18" charset="0"/>
                <a:sym typeface="+mn-ea"/>
              </a:rPr>
              <a:t> = c</a:t>
            </a:r>
            <a:endParaRPr lang="en-US" altLang="zh-CN" sz="1200"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0" lvl="1" indent="0" fontAlgn="auto">
              <a:buClrTx/>
              <a:buNone/>
            </a:pPr>
            <a:r>
              <a:rPr lang="en-US" altLang="zh-CN" sz="1200" b="1" i="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a</a:t>
            </a:r>
            <a:r>
              <a:rPr lang="zh-CN" altLang="en-US" sz="12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是一个实数数组，每个实数占</a:t>
            </a:r>
            <a:r>
              <a:rPr lang="en-US" altLang="zh-CN" sz="12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8</a:t>
            </a:r>
            <a:r>
              <a:rPr lang="zh-CN" altLang="en-US" sz="12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个字节</a:t>
            </a:r>
            <a:endParaRPr lang="en-US" altLang="zh-CN" sz="1200"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0" indent="0" fontAlgn="auto">
              <a:buClrTx/>
              <a:buNone/>
            </a:pPr>
            <a:r>
              <a:rPr lang="zh-CN" altLang="en-US" sz="12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目标代码</a:t>
            </a:r>
            <a:endParaRPr lang="en-US" altLang="zh-CN" sz="12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0" lvl="1" indent="0" fontAlgn="auto">
              <a:buClrTx/>
              <a:buNone/>
            </a:pPr>
            <a:r>
              <a:rPr lang="en-US" altLang="zh-CN" sz="1200" b="1" i="1" dirty="0">
                <a:latin typeface="Times New Roman" panose="02020603050405020304" pitchFamily="18" charset="0"/>
                <a:ea typeface="华文楷体" panose="02010600040101010101" pitchFamily="2" charset="-122"/>
                <a:cs typeface="Times New Roman" panose="02020603050405020304" pitchFamily="18" charset="0"/>
                <a:sym typeface="+mn-ea"/>
              </a:rPr>
              <a:t>LD     R1  ,     c</a:t>
            </a:r>
            <a:r>
              <a:rPr lang="en-US" altLang="zh-CN" sz="1200" b="1" dirty="0">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sz="1200" b="1" i="1" dirty="0">
                <a:latin typeface="Times New Roman" panose="02020603050405020304" pitchFamily="18" charset="0"/>
                <a:ea typeface="华文楷体" panose="02010600040101010101" pitchFamily="2" charset="-122"/>
                <a:cs typeface="Times New Roman" panose="02020603050405020304" pitchFamily="18" charset="0"/>
                <a:sym typeface="+mn-ea"/>
              </a:rPr>
              <a:t>R1 </a:t>
            </a:r>
            <a:r>
              <a:rPr lang="pl-PL" altLang="zh-CN" sz="1200" b="1" i="1" dirty="0">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sz="1200" b="1" i="1" dirty="0">
                <a:latin typeface="Times New Roman" panose="02020603050405020304" pitchFamily="18" charset="0"/>
                <a:ea typeface="华文楷体" panose="02010600040101010101" pitchFamily="2" charset="-122"/>
                <a:cs typeface="Times New Roman" panose="02020603050405020304" pitchFamily="18" charset="0"/>
                <a:sym typeface="+mn-ea"/>
              </a:rPr>
              <a:t>c</a:t>
            </a:r>
            <a:endParaRPr lang="en-US" altLang="zh-CN" sz="1200"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0" lvl="1" indent="0" fontAlgn="auto">
              <a:buClrTx/>
              <a:buNone/>
            </a:pPr>
            <a:r>
              <a:rPr lang="en-US" altLang="zh-CN" sz="1200" b="1" i="1" dirty="0">
                <a:latin typeface="Times New Roman" panose="02020603050405020304" pitchFamily="18" charset="0"/>
                <a:ea typeface="华文楷体" panose="02010600040101010101" pitchFamily="2" charset="-122"/>
                <a:cs typeface="Times New Roman" panose="02020603050405020304" pitchFamily="18" charset="0"/>
                <a:sym typeface="+mn-ea"/>
              </a:rPr>
              <a:t>LD     R2  ,     j</a:t>
            </a:r>
            <a:r>
              <a:rPr lang="en-US" altLang="zh-CN" sz="1200" b="1" dirty="0">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1200" b="1" dirty="0">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pl-PL" altLang="zh-CN" sz="1200" b="1" i="1" dirty="0">
                <a:latin typeface="Times New Roman" panose="02020603050405020304" pitchFamily="18" charset="0"/>
                <a:ea typeface="华文楷体" panose="02010600040101010101" pitchFamily="2" charset="-122"/>
                <a:cs typeface="Times New Roman" panose="02020603050405020304" pitchFamily="18" charset="0"/>
                <a:sym typeface="+mn-ea"/>
              </a:rPr>
              <a:t>R2 = </a:t>
            </a:r>
            <a:r>
              <a:rPr lang="en-US" altLang="zh-CN" sz="1200" b="1" i="1" dirty="0">
                <a:latin typeface="Times New Roman" panose="02020603050405020304" pitchFamily="18" charset="0"/>
                <a:ea typeface="华文楷体" panose="02010600040101010101" pitchFamily="2" charset="-122"/>
                <a:cs typeface="Times New Roman" panose="02020603050405020304" pitchFamily="18" charset="0"/>
                <a:sym typeface="+mn-ea"/>
              </a:rPr>
              <a:t>j</a:t>
            </a:r>
            <a:endParaRPr lang="en-US" altLang="zh-CN" sz="1200"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0" lvl="1" indent="0" fontAlgn="auto">
              <a:buClrTx/>
              <a:buNone/>
            </a:pPr>
            <a:r>
              <a:rPr lang="en-US" altLang="zh-CN" sz="1200" b="1" i="1" dirty="0">
                <a:latin typeface="Times New Roman" panose="02020603050405020304" pitchFamily="18" charset="0"/>
                <a:ea typeface="华文楷体" panose="02010600040101010101" pitchFamily="2" charset="-122"/>
                <a:cs typeface="Times New Roman" panose="02020603050405020304" pitchFamily="18" charset="0"/>
                <a:sym typeface="+mn-ea"/>
              </a:rPr>
              <a:t>ST     a</a:t>
            </a:r>
            <a:r>
              <a:rPr lang="en-US" altLang="zh-CN" sz="1200" b="1" dirty="0">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1200" b="1" i="1" dirty="0">
                <a:latin typeface="Times New Roman" panose="02020603050405020304" pitchFamily="18" charset="0"/>
                <a:ea typeface="华文楷体" panose="02010600040101010101" pitchFamily="2" charset="-122"/>
                <a:cs typeface="Times New Roman" panose="02020603050405020304" pitchFamily="18" charset="0"/>
                <a:sym typeface="+mn-ea"/>
              </a:rPr>
              <a:t>R2</a:t>
            </a:r>
            <a:r>
              <a:rPr lang="en-US" altLang="zh-CN" sz="1200" b="1" dirty="0">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1200" b="1" i="1" dirty="0">
                <a:latin typeface="Times New Roman" panose="02020603050405020304" pitchFamily="18" charset="0"/>
                <a:ea typeface="华文楷体" panose="02010600040101010101" pitchFamily="2" charset="-122"/>
                <a:cs typeface="Times New Roman" panose="02020603050405020304" pitchFamily="18" charset="0"/>
                <a:sym typeface="+mn-ea"/>
              </a:rPr>
              <a:t> , R1 </a:t>
            </a:r>
            <a:r>
              <a:rPr lang="en-US" altLang="zh-CN" sz="1200" b="1" dirty="0">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pt-BR" altLang="zh-CN" sz="1200" b="1" i="1" dirty="0">
                <a:latin typeface="Times New Roman" panose="02020603050405020304" pitchFamily="18" charset="0"/>
                <a:ea typeface="华文楷体" panose="02010600040101010101" pitchFamily="2" charset="-122"/>
                <a:cs typeface="Times New Roman" panose="02020603050405020304" pitchFamily="18" charset="0"/>
                <a:sym typeface="+mn-ea"/>
              </a:rPr>
              <a:t>contents</a:t>
            </a:r>
            <a:r>
              <a:rPr lang="pt-BR" altLang="zh-CN" sz="1200" b="1" dirty="0">
                <a:latin typeface="Times New Roman" panose="02020603050405020304" pitchFamily="18" charset="0"/>
                <a:ea typeface="华文楷体" panose="02010600040101010101" pitchFamily="2" charset="-122"/>
                <a:cs typeface="Times New Roman" panose="02020603050405020304" pitchFamily="18" charset="0"/>
                <a:sym typeface="+mn-ea"/>
              </a:rPr>
              <a:t>(</a:t>
            </a:r>
            <a:r>
              <a:rPr lang="pt-BR" altLang="zh-CN" sz="1200" b="1" i="1" dirty="0">
                <a:latin typeface="Times New Roman" panose="02020603050405020304" pitchFamily="18" charset="0"/>
                <a:ea typeface="华文楷体" panose="02010600040101010101" pitchFamily="2" charset="-122"/>
                <a:cs typeface="Times New Roman" panose="02020603050405020304" pitchFamily="18" charset="0"/>
                <a:sym typeface="+mn-ea"/>
              </a:rPr>
              <a:t>a+contents</a:t>
            </a:r>
            <a:r>
              <a:rPr lang="pt-BR" altLang="zh-CN" sz="1200" b="1" dirty="0">
                <a:latin typeface="Times New Roman" panose="02020603050405020304" pitchFamily="18" charset="0"/>
                <a:ea typeface="华文楷体" panose="02010600040101010101" pitchFamily="2" charset="-122"/>
                <a:cs typeface="Times New Roman" panose="02020603050405020304" pitchFamily="18" charset="0"/>
                <a:sym typeface="+mn-ea"/>
              </a:rPr>
              <a:t>(</a:t>
            </a:r>
            <a:r>
              <a:rPr lang="pt-BR" altLang="zh-CN" sz="1200" b="1" i="1" dirty="0">
                <a:latin typeface="Times New Roman" panose="02020603050405020304" pitchFamily="18" charset="0"/>
                <a:ea typeface="华文楷体" panose="02010600040101010101" pitchFamily="2" charset="-122"/>
                <a:cs typeface="Times New Roman" panose="02020603050405020304" pitchFamily="18" charset="0"/>
                <a:sym typeface="+mn-ea"/>
              </a:rPr>
              <a:t>R2</a:t>
            </a:r>
            <a:r>
              <a:rPr lang="pt-BR" altLang="zh-CN" sz="1200" b="1" dirty="0">
                <a:latin typeface="Times New Roman" panose="02020603050405020304" pitchFamily="18" charset="0"/>
                <a:ea typeface="华文楷体" panose="02010600040101010101" pitchFamily="2" charset="-122"/>
                <a:cs typeface="Times New Roman" panose="02020603050405020304" pitchFamily="18" charset="0"/>
                <a:sym typeface="+mn-ea"/>
              </a:rPr>
              <a:t>))</a:t>
            </a:r>
            <a:r>
              <a:rPr lang="pt-BR" altLang="zh-CN" sz="1200" b="1" i="1" dirty="0">
                <a:latin typeface="Times New Roman" panose="02020603050405020304" pitchFamily="18" charset="0"/>
                <a:ea typeface="华文楷体" panose="02010600040101010101" pitchFamily="2" charset="-122"/>
                <a:cs typeface="Times New Roman" panose="02020603050405020304" pitchFamily="18" charset="0"/>
                <a:sym typeface="+mn-ea"/>
              </a:rPr>
              <a:t>=R1</a:t>
            </a:r>
            <a:endParaRPr lang="zh-CN" altLang="en-US" sz="1200"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0" lvl="1" indent="0" fontAlgn="auto">
              <a:buClrTx/>
              <a:buNone/>
            </a:pPr>
            <a:endParaRPr lang="zh-CN" altLang="en-US" sz="1200"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4" name="文本框 13"/>
          <p:cNvSpPr txBox="1"/>
          <p:nvPr/>
        </p:nvSpPr>
        <p:spPr>
          <a:xfrm>
            <a:off x="3180715" y="5234305"/>
            <a:ext cx="3525520" cy="1383665"/>
          </a:xfrm>
          <a:prstGeom prst="rect">
            <a:avLst/>
          </a:prstGeom>
          <a:noFill/>
        </p:spPr>
        <p:txBody>
          <a:bodyPr wrap="square" rtlCol="0" anchor="t">
            <a:spAutoFit/>
          </a:bodyPr>
          <a:p>
            <a:pPr marL="0" indent="0" fontAlgn="auto">
              <a:buClrTx/>
              <a:buNone/>
            </a:pPr>
            <a:r>
              <a:rPr lang="zh-CN" altLang="en-US" sz="1200" b="1" dirty="0">
                <a:latin typeface="华文楷体" panose="02010600040101010101" pitchFamily="2" charset="-122"/>
                <a:ea typeface="华文楷体" panose="02010600040101010101" pitchFamily="2" charset="-122"/>
                <a:sym typeface="+mn-ea"/>
              </a:rPr>
              <a:t>指针存取语句</a:t>
            </a:r>
            <a:r>
              <a:rPr lang="zh-CN" altLang="en-US" sz="1200" b="1" dirty="0">
                <a:latin typeface="Times New Roman" panose="02020603050405020304" pitchFamily="18" charset="0"/>
                <a:ea typeface="华文楷体" panose="02010600040101010101" pitchFamily="2" charset="-122"/>
                <a:cs typeface="Times New Roman" panose="02020603050405020304" pitchFamily="18" charset="0"/>
                <a:sym typeface="+mn-ea"/>
              </a:rPr>
              <a:t>的目标代码</a:t>
            </a:r>
            <a:endParaRPr kumimoji="0" lang="zh-CN" altLang="en-US" sz="1200" b="1" i="0" u="none" strike="noStrike" kern="1200" cap="none" spc="0" normalizeH="0" baseline="0"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a:p>
            <a:pPr marL="0" indent="0" fontAlgn="auto">
              <a:buClrTx/>
              <a:buNone/>
            </a:pPr>
            <a:r>
              <a:rPr lang="zh-CN" altLang="en-US" sz="1200" b="1" dirty="0">
                <a:latin typeface="Times New Roman" panose="02020603050405020304" pitchFamily="18" charset="0"/>
                <a:ea typeface="华文楷体" panose="02010600040101010101" pitchFamily="2" charset="-122"/>
                <a:cs typeface="Times New Roman" panose="02020603050405020304" pitchFamily="18" charset="0"/>
                <a:sym typeface="+mn-ea"/>
              </a:rPr>
              <a:t>三地址语句</a:t>
            </a:r>
            <a:endParaRPr lang="en-US" altLang="zh-CN" sz="12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0" lvl="1" indent="0" fontAlgn="auto">
              <a:buClrTx/>
              <a:buNone/>
            </a:pPr>
            <a:r>
              <a:rPr lang="en-US" altLang="zh-CN" sz="1200" b="1" i="1" dirty="0">
                <a:latin typeface="Times New Roman" panose="02020603050405020304" pitchFamily="18" charset="0"/>
                <a:ea typeface="华文楷体" panose="02010600040101010101" pitchFamily="2" charset="-122"/>
                <a:cs typeface="Times New Roman" panose="02020603050405020304" pitchFamily="18" charset="0"/>
                <a:sym typeface="+mn-ea"/>
              </a:rPr>
              <a:t>x = *p</a:t>
            </a:r>
            <a:endParaRPr lang="en-US" altLang="zh-CN" sz="1200"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0" indent="0" fontAlgn="auto">
              <a:buClrTx/>
              <a:buNone/>
            </a:pPr>
            <a:r>
              <a:rPr lang="zh-CN" altLang="en-US" sz="12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目标代码</a:t>
            </a:r>
            <a:endParaRPr lang="en-US" altLang="zh-CN" sz="12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0" lvl="1" indent="0" fontAlgn="auto">
              <a:buClrTx/>
              <a:buNone/>
            </a:pPr>
            <a:r>
              <a:rPr lang="en-US" altLang="zh-CN" sz="1200" b="1" i="1" dirty="0">
                <a:latin typeface="Times New Roman" panose="02020603050405020304" pitchFamily="18" charset="0"/>
                <a:ea typeface="华文楷体" panose="02010600040101010101" pitchFamily="2" charset="-122"/>
                <a:cs typeface="Times New Roman" panose="02020603050405020304" pitchFamily="18" charset="0"/>
                <a:sym typeface="+mn-ea"/>
              </a:rPr>
              <a:t>LD  R1, p	 </a:t>
            </a:r>
            <a:r>
              <a:rPr lang="en-US" altLang="zh-CN" sz="1200" b="1" dirty="0">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sz="1200" b="1" i="1" dirty="0">
                <a:latin typeface="Times New Roman" panose="02020603050405020304" pitchFamily="18" charset="0"/>
                <a:ea typeface="华文楷体" panose="02010600040101010101" pitchFamily="2" charset="-122"/>
                <a:cs typeface="Times New Roman" panose="02020603050405020304" pitchFamily="18" charset="0"/>
                <a:sym typeface="+mn-ea"/>
              </a:rPr>
              <a:t>R1 = p</a:t>
            </a:r>
            <a:endParaRPr lang="en-US" altLang="zh-CN" sz="1200"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0" lvl="1" indent="0" fontAlgn="auto">
              <a:buClrTx/>
              <a:buNone/>
            </a:pPr>
            <a:r>
              <a:rPr lang="pt-BR" altLang="zh-CN" sz="1200" b="1" i="1" dirty="0">
                <a:latin typeface="Times New Roman" panose="02020603050405020304" pitchFamily="18" charset="0"/>
                <a:ea typeface="华文楷体" panose="02010600040101010101" pitchFamily="2" charset="-122"/>
                <a:cs typeface="Times New Roman" panose="02020603050405020304" pitchFamily="18" charset="0"/>
                <a:sym typeface="+mn-ea"/>
              </a:rPr>
              <a:t>LD  R2, 0 </a:t>
            </a:r>
            <a:r>
              <a:rPr lang="pt-BR" altLang="zh-CN" sz="1200" b="1" dirty="0">
                <a:latin typeface="Times New Roman" panose="02020603050405020304" pitchFamily="18" charset="0"/>
                <a:ea typeface="华文楷体" panose="02010600040101010101" pitchFamily="2" charset="-122"/>
                <a:cs typeface="Times New Roman" panose="02020603050405020304" pitchFamily="18" charset="0"/>
                <a:sym typeface="+mn-ea"/>
              </a:rPr>
              <a:t>(</a:t>
            </a:r>
            <a:r>
              <a:rPr lang="pt-BR" altLang="zh-CN" sz="1200" b="1" i="1" dirty="0">
                <a:latin typeface="Times New Roman" panose="02020603050405020304" pitchFamily="18" charset="0"/>
                <a:ea typeface="华文楷体" panose="02010600040101010101" pitchFamily="2" charset="-122"/>
                <a:cs typeface="Times New Roman" panose="02020603050405020304" pitchFamily="18" charset="0"/>
                <a:sym typeface="+mn-ea"/>
              </a:rPr>
              <a:t>R1</a:t>
            </a:r>
            <a:r>
              <a:rPr lang="pt-BR" altLang="zh-CN" sz="1200" b="1" dirty="0">
                <a:latin typeface="Times New Roman" panose="02020603050405020304" pitchFamily="18" charset="0"/>
                <a:ea typeface="华文楷体" panose="02010600040101010101" pitchFamily="2" charset="-122"/>
                <a:cs typeface="Times New Roman" panose="02020603050405020304" pitchFamily="18" charset="0"/>
                <a:sym typeface="+mn-ea"/>
              </a:rPr>
              <a:t>)</a:t>
            </a:r>
            <a:r>
              <a:rPr lang="pt-BR" altLang="zh-CN" sz="1200" b="1" i="1" dirty="0">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pt-BR" altLang="zh-CN" sz="1200" b="1" dirty="0">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pt-BR" altLang="zh-CN" sz="1200" b="1" i="1" dirty="0">
                <a:latin typeface="Times New Roman" panose="02020603050405020304" pitchFamily="18" charset="0"/>
                <a:ea typeface="华文楷体" panose="02010600040101010101" pitchFamily="2" charset="-122"/>
                <a:cs typeface="Times New Roman" panose="02020603050405020304" pitchFamily="18" charset="0"/>
                <a:sym typeface="+mn-ea"/>
              </a:rPr>
              <a:t>R2 = contents </a:t>
            </a:r>
            <a:r>
              <a:rPr lang="pt-BR" altLang="zh-CN" sz="1200" b="1" dirty="0">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pt-BR" altLang="zh-CN" sz="1200" b="1" i="1" dirty="0">
                <a:latin typeface="Times New Roman" panose="02020603050405020304" pitchFamily="18" charset="0"/>
                <a:ea typeface="华文楷体" panose="02010600040101010101" pitchFamily="2" charset="-122"/>
                <a:cs typeface="Times New Roman" panose="02020603050405020304" pitchFamily="18" charset="0"/>
                <a:sym typeface="+mn-ea"/>
              </a:rPr>
              <a:t>0 + contents </a:t>
            </a:r>
            <a:r>
              <a:rPr lang="pt-BR" altLang="zh-CN" sz="1200" b="1" dirty="0">
                <a:latin typeface="Times New Roman" panose="02020603050405020304" pitchFamily="18" charset="0"/>
                <a:ea typeface="华文楷体" panose="02010600040101010101" pitchFamily="2" charset="-122"/>
                <a:cs typeface="Times New Roman" panose="02020603050405020304" pitchFamily="18" charset="0"/>
                <a:sym typeface="+mn-ea"/>
              </a:rPr>
              <a:t>(</a:t>
            </a:r>
            <a:r>
              <a:rPr lang="pt-BR" altLang="zh-CN" sz="1200" b="1" i="1" dirty="0">
                <a:latin typeface="Times New Roman" panose="02020603050405020304" pitchFamily="18" charset="0"/>
                <a:ea typeface="华文楷体" panose="02010600040101010101" pitchFamily="2" charset="-122"/>
                <a:cs typeface="Times New Roman" panose="02020603050405020304" pitchFamily="18" charset="0"/>
                <a:sym typeface="+mn-ea"/>
              </a:rPr>
              <a:t>R1</a:t>
            </a:r>
            <a:r>
              <a:rPr lang="pt-BR" altLang="zh-CN" sz="1200" b="1" dirty="0">
                <a:latin typeface="Times New Roman" panose="02020603050405020304" pitchFamily="18" charset="0"/>
                <a:ea typeface="华文楷体" panose="02010600040101010101" pitchFamily="2" charset="-122"/>
                <a:cs typeface="Times New Roman" panose="02020603050405020304" pitchFamily="18" charset="0"/>
                <a:sym typeface="+mn-ea"/>
              </a:rPr>
              <a:t>) )</a:t>
            </a:r>
            <a:endParaRPr lang="pt-BR" altLang="zh-CN" sz="12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0" lvl="1" indent="0" fontAlgn="auto">
              <a:buClrTx/>
              <a:buNone/>
            </a:pPr>
            <a:r>
              <a:rPr lang="en-US" altLang="zh-CN" sz="1200" b="1" i="1" dirty="0">
                <a:latin typeface="Times New Roman" panose="02020603050405020304" pitchFamily="18" charset="0"/>
                <a:ea typeface="华文楷体" panose="02010600040101010101" pitchFamily="2" charset="-122"/>
                <a:cs typeface="Times New Roman" panose="02020603050405020304" pitchFamily="18" charset="0"/>
                <a:sym typeface="+mn-ea"/>
              </a:rPr>
              <a:t>ST   x  , R2	</a:t>
            </a:r>
            <a:r>
              <a:rPr lang="en-US" altLang="zh-CN" sz="1200" b="1" dirty="0">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sz="1200" b="1" i="1" dirty="0">
                <a:latin typeface="Times New Roman" panose="02020603050405020304" pitchFamily="18" charset="0"/>
                <a:ea typeface="华文楷体" panose="02010600040101010101" pitchFamily="2" charset="-122"/>
                <a:cs typeface="Times New Roman" panose="02020603050405020304" pitchFamily="18" charset="0"/>
                <a:sym typeface="+mn-ea"/>
              </a:rPr>
              <a:t>x = R2</a:t>
            </a:r>
            <a:endParaRPr lang="en-US" altLang="zh-CN" sz="1200" b="1" i="1" dirty="0">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5" name="文本框 14"/>
          <p:cNvSpPr txBox="1"/>
          <p:nvPr/>
        </p:nvSpPr>
        <p:spPr>
          <a:xfrm>
            <a:off x="6685280" y="3427730"/>
            <a:ext cx="3065780" cy="1537970"/>
          </a:xfrm>
          <a:prstGeom prst="rect">
            <a:avLst/>
          </a:prstGeom>
          <a:noFill/>
        </p:spPr>
        <p:txBody>
          <a:bodyPr wrap="square" rtlCol="0" anchor="t">
            <a:noAutofit/>
          </a:bodyPr>
          <a:p>
            <a:pPr marL="0" indent="0">
              <a:buClrTx/>
              <a:buNone/>
            </a:pPr>
            <a:r>
              <a:rPr lang="zh-CN" altLang="en-US" sz="1200" b="1" dirty="0">
                <a:latin typeface="华文楷体" panose="02010600040101010101" pitchFamily="2" charset="-122"/>
                <a:ea typeface="华文楷体" panose="02010600040101010101" pitchFamily="2" charset="-122"/>
                <a:sym typeface="+mn-ea"/>
              </a:rPr>
              <a:t>条件跳转语句</a:t>
            </a:r>
            <a:endParaRPr lang="zh-CN" altLang="en-US" sz="1200" b="1" dirty="0">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0" indent="0">
              <a:buClrTx/>
              <a:buNone/>
            </a:pPr>
            <a:r>
              <a:rPr lang="zh-CN" altLang="en-US" sz="1200" b="1" dirty="0">
                <a:latin typeface="Times New Roman" panose="02020603050405020304" pitchFamily="18" charset="0"/>
                <a:ea typeface="华文楷体" panose="02010600040101010101" pitchFamily="2" charset="-122"/>
                <a:cs typeface="Times New Roman" panose="02020603050405020304" pitchFamily="18" charset="0"/>
                <a:sym typeface="+mn-ea"/>
              </a:rPr>
              <a:t>三地址语句</a:t>
            </a:r>
            <a:endParaRPr lang="en-US" altLang="zh-CN" sz="12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0" lvl="1" indent="0">
              <a:buClrTx/>
              <a:buNone/>
            </a:pPr>
            <a:r>
              <a:rPr lang="en-US" altLang="zh-CN" sz="1200" b="1" i="1" dirty="0">
                <a:latin typeface="Times New Roman" panose="02020603050405020304" pitchFamily="18" charset="0"/>
                <a:ea typeface="华文楷体" panose="02010600040101010101" pitchFamily="2" charset="-122"/>
                <a:cs typeface="Times New Roman" panose="02020603050405020304" pitchFamily="18" charset="0"/>
                <a:sym typeface="+mn-ea"/>
              </a:rPr>
              <a:t>if x &lt; y </a:t>
            </a:r>
            <a:r>
              <a:rPr lang="en-US" altLang="zh-CN" sz="1200" b="1" i="1" dirty="0" err="1">
                <a:latin typeface="Times New Roman" panose="02020603050405020304" pitchFamily="18" charset="0"/>
                <a:ea typeface="华文楷体" panose="02010600040101010101" pitchFamily="2" charset="-122"/>
                <a:cs typeface="Times New Roman" panose="02020603050405020304" pitchFamily="18" charset="0"/>
                <a:sym typeface="+mn-ea"/>
              </a:rPr>
              <a:t>goto</a:t>
            </a:r>
            <a:r>
              <a:rPr lang="en-US" altLang="zh-CN" sz="1200" b="1" i="1" dirty="0">
                <a:latin typeface="Times New Roman" panose="02020603050405020304" pitchFamily="18" charset="0"/>
                <a:ea typeface="华文楷体" panose="02010600040101010101" pitchFamily="2" charset="-122"/>
                <a:cs typeface="Times New Roman" panose="02020603050405020304" pitchFamily="18" charset="0"/>
                <a:sym typeface="+mn-ea"/>
              </a:rPr>
              <a:t> L</a:t>
            </a:r>
            <a:endParaRPr lang="en-US" altLang="zh-CN" sz="1200"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0" indent="0">
              <a:buClrTx/>
              <a:buNone/>
            </a:pPr>
            <a:r>
              <a:rPr lang="zh-CN" altLang="en-US" sz="1200"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sym typeface="+mn-ea"/>
              </a:rPr>
              <a:t>目标代码</a:t>
            </a:r>
            <a:endParaRPr lang="en-US" altLang="zh-CN" sz="12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0" lvl="1" indent="0">
              <a:buClrTx/>
              <a:buNone/>
            </a:pPr>
            <a:r>
              <a:rPr lang="en-US" altLang="zh-CN" sz="1200" b="1" i="1" dirty="0">
                <a:latin typeface="Times New Roman" panose="02020603050405020304" pitchFamily="18" charset="0"/>
                <a:ea typeface="华文楷体" panose="02010600040101010101" pitchFamily="2" charset="-122"/>
                <a:cs typeface="Times New Roman" panose="02020603050405020304" pitchFamily="18" charset="0"/>
                <a:sym typeface="+mn-ea"/>
              </a:rPr>
              <a:t>LD       R1 , x	            </a:t>
            </a:r>
            <a:r>
              <a:rPr lang="en-US" altLang="zh-CN" sz="1200" b="1" dirty="0">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sz="1200" b="1" i="1" dirty="0">
                <a:latin typeface="Times New Roman" panose="02020603050405020304" pitchFamily="18" charset="0"/>
                <a:ea typeface="华文楷体" panose="02010600040101010101" pitchFamily="2" charset="-122"/>
                <a:cs typeface="Times New Roman" panose="02020603050405020304" pitchFamily="18" charset="0"/>
                <a:sym typeface="+mn-ea"/>
              </a:rPr>
              <a:t>R1 = x</a:t>
            </a:r>
            <a:endParaRPr lang="en-US" altLang="zh-CN" sz="1200"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0" lvl="1" indent="0">
              <a:buClrTx/>
              <a:buNone/>
            </a:pPr>
            <a:r>
              <a:rPr lang="pt-BR" altLang="zh-CN" sz="1200" b="1" i="1" dirty="0">
                <a:latin typeface="Times New Roman" panose="02020603050405020304" pitchFamily="18" charset="0"/>
                <a:ea typeface="华文楷体" panose="02010600040101010101" pitchFamily="2" charset="-122"/>
                <a:cs typeface="Times New Roman" panose="02020603050405020304" pitchFamily="18" charset="0"/>
                <a:sym typeface="+mn-ea"/>
              </a:rPr>
              <a:t>LD       R2 , y         </a:t>
            </a:r>
            <a:r>
              <a:rPr lang="en-US" altLang="pt-BR" sz="1200" b="1" i="1" dirty="0">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pt-BR" altLang="zh-CN" sz="1200" b="1" dirty="0">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pt-BR" altLang="zh-CN" sz="1200" b="1" i="1" dirty="0">
                <a:latin typeface="Times New Roman" panose="02020603050405020304" pitchFamily="18" charset="0"/>
                <a:ea typeface="华文楷体" panose="02010600040101010101" pitchFamily="2" charset="-122"/>
                <a:cs typeface="Times New Roman" panose="02020603050405020304" pitchFamily="18" charset="0"/>
                <a:sym typeface="+mn-ea"/>
              </a:rPr>
              <a:t>R2 = y</a:t>
            </a:r>
            <a:endParaRPr lang="pt-BR" altLang="zh-CN" sz="1200"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0" lvl="1" indent="0">
              <a:buClrTx/>
              <a:buNone/>
            </a:pPr>
            <a:r>
              <a:rPr lang="pt-BR" altLang="zh-CN" sz="1200" b="1" i="1" dirty="0">
                <a:latin typeface="Times New Roman" panose="02020603050405020304" pitchFamily="18" charset="0"/>
                <a:ea typeface="华文楷体" panose="02010600040101010101" pitchFamily="2" charset="-122"/>
                <a:cs typeface="Times New Roman" panose="02020603050405020304" pitchFamily="18" charset="0"/>
                <a:sym typeface="+mn-ea"/>
              </a:rPr>
              <a:t>SUB    R1 , R1 , R2</a:t>
            </a:r>
            <a:r>
              <a:rPr lang="en-US" altLang="pt-BR" sz="1200" b="1" i="1" dirty="0">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pt-BR" altLang="zh-CN" sz="1200" b="1" dirty="0">
                <a:latin typeface="Times New Roman" panose="02020603050405020304" pitchFamily="18" charset="0"/>
                <a:ea typeface="华文楷体" panose="02010600040101010101" pitchFamily="2" charset="-122"/>
                <a:cs typeface="Times New Roman" panose="02020603050405020304" pitchFamily="18" charset="0"/>
                <a:sym typeface="+mn-ea"/>
              </a:rPr>
              <a:t>//</a:t>
            </a:r>
            <a:r>
              <a:rPr lang="pt-BR" altLang="zh-CN" sz="1200" b="1" i="1" dirty="0">
                <a:latin typeface="Times New Roman" panose="02020603050405020304" pitchFamily="18" charset="0"/>
                <a:ea typeface="华文楷体" panose="02010600040101010101" pitchFamily="2" charset="-122"/>
                <a:cs typeface="Times New Roman" panose="02020603050405020304" pitchFamily="18" charset="0"/>
                <a:sym typeface="+mn-ea"/>
              </a:rPr>
              <a:t> R1=R1</a:t>
            </a:r>
            <a:r>
              <a:rPr lang="pt-BR" altLang="zh-CN" sz="1200" b="1" dirty="0">
                <a:latin typeface="Times New Roman" panose="02020603050405020304" pitchFamily="18" charset="0"/>
                <a:ea typeface="华文楷体" panose="02010600040101010101" pitchFamily="2" charset="-122"/>
                <a:cs typeface="Times New Roman" panose="02020603050405020304" pitchFamily="18" charset="0"/>
                <a:sym typeface="+mn-ea"/>
              </a:rPr>
              <a:t> - </a:t>
            </a:r>
            <a:r>
              <a:rPr lang="pt-BR" altLang="zh-CN" sz="1200" b="1" i="1" dirty="0">
                <a:latin typeface="Times New Roman" panose="02020603050405020304" pitchFamily="18" charset="0"/>
                <a:ea typeface="华文楷体" panose="02010600040101010101" pitchFamily="2" charset="-122"/>
                <a:cs typeface="Times New Roman" panose="02020603050405020304" pitchFamily="18" charset="0"/>
                <a:sym typeface="+mn-ea"/>
              </a:rPr>
              <a:t>R2</a:t>
            </a:r>
            <a:endParaRPr lang="pt-BR" altLang="zh-CN" sz="1200"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0" lvl="1" indent="0">
              <a:buClrTx/>
              <a:buNone/>
            </a:pPr>
            <a:r>
              <a:rPr lang="pt-BR" altLang="zh-CN" sz="1200" b="1" i="1" dirty="0">
                <a:latin typeface="Times New Roman" panose="02020603050405020304" pitchFamily="18" charset="0"/>
                <a:ea typeface="华文楷体" panose="02010600040101010101" pitchFamily="2" charset="-122"/>
                <a:cs typeface="Times New Roman" panose="02020603050405020304" pitchFamily="18" charset="0"/>
                <a:sym typeface="+mn-ea"/>
              </a:rPr>
              <a:t>BLTZ  R1 , M	</a:t>
            </a:r>
            <a:r>
              <a:rPr lang="en-US" altLang="pt-BR" sz="1200" b="1" i="1" dirty="0">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pt-BR" altLang="zh-CN" sz="1200" b="1" dirty="0">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pt-BR" altLang="zh-CN" sz="1200" b="1" i="1" dirty="0">
                <a:latin typeface="Times New Roman" panose="02020603050405020304" pitchFamily="18" charset="0"/>
                <a:ea typeface="华文楷体" panose="02010600040101010101" pitchFamily="2" charset="-122"/>
                <a:cs typeface="Times New Roman" panose="02020603050405020304" pitchFamily="18" charset="0"/>
                <a:sym typeface="+mn-ea"/>
              </a:rPr>
              <a:t>if R1 &lt; 0 jump to M</a:t>
            </a:r>
            <a:endParaRPr lang="zh-CN" altLang="en-US" sz="1200"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7" name="文本框 16"/>
          <p:cNvSpPr txBox="1"/>
          <p:nvPr/>
        </p:nvSpPr>
        <p:spPr>
          <a:xfrm>
            <a:off x="9508490" y="3228975"/>
            <a:ext cx="2658110" cy="1971675"/>
          </a:xfrm>
          <a:prstGeom prst="rect">
            <a:avLst/>
          </a:prstGeom>
          <a:noFill/>
        </p:spPr>
        <p:txBody>
          <a:bodyPr wrap="square" rtlCol="0" anchor="t">
            <a:noAutofit/>
          </a:bodyPr>
          <a:p>
            <a:pPr marL="0" marR="0" lvl="0" indent="0" algn="l" defTabSz="914400" rtl="0" eaLnBrk="1" fontAlgn="base" latinLnBrk="0" hangingPunct="1">
              <a:lnSpc>
                <a:spcPct val="100000"/>
              </a:lnSpc>
              <a:spcBef>
                <a:spcPct val="0"/>
              </a:spcBef>
              <a:spcAft>
                <a:spcPct val="0"/>
              </a:spcAft>
              <a:buClrTx/>
              <a:buSzTx/>
              <a:buFontTx/>
              <a:buNone/>
              <a:defRPr/>
            </a:pPr>
            <a:r>
              <a:rPr lang="zh-CN" altLang="en-US" sz="1400" b="1" dirty="0">
                <a:latin typeface="华文楷体" panose="02010600040101010101" pitchFamily="2" charset="-122"/>
                <a:ea typeface="华文楷体" panose="02010600040101010101" pitchFamily="2" charset="-122"/>
                <a:sym typeface="+mn-ea"/>
              </a:rPr>
              <a:t>过程调用和返回：</a:t>
            </a:r>
            <a:endParaRPr lang="zh-CN" altLang="en-US" sz="1400" b="1" dirty="0">
              <a:latin typeface="华文楷体" panose="02010600040101010101" pitchFamily="2" charset="-122"/>
              <a:ea typeface="华文楷体" panose="02010600040101010101" pitchFamily="2" charset="-122"/>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lang="zh-CN" altLang="en-US" sz="1400" b="1" dirty="0">
                <a:solidFill>
                  <a:srgbClr val="FF0000"/>
                </a:solidFill>
                <a:latin typeface="华文楷体" panose="02010600040101010101" pitchFamily="2" charset="-122"/>
                <a:ea typeface="华文楷体" panose="02010600040101010101" pitchFamily="2" charset="-122"/>
                <a:sym typeface="+mn-ea"/>
              </a:rPr>
              <a:t>静态</a:t>
            </a:r>
            <a:r>
              <a:rPr lang="en-US" altLang="zh-CN" sz="1400" b="1" dirty="0">
                <a:solidFill>
                  <a:srgbClr val="FF0000"/>
                </a:solidFill>
                <a:latin typeface="华文楷体" panose="02010600040101010101" pitchFamily="2" charset="-122"/>
                <a:ea typeface="华文楷体" panose="02010600040101010101" pitchFamily="2" charset="-122"/>
                <a:sym typeface="+mn-ea"/>
              </a:rPr>
              <a:t>/</a:t>
            </a:r>
            <a:r>
              <a:rPr lang="zh-CN" altLang="en-US" sz="1400" b="1" dirty="0">
                <a:solidFill>
                  <a:srgbClr val="FF0000"/>
                </a:solidFill>
                <a:latin typeface="华文楷体" panose="02010600040101010101" pitchFamily="2" charset="-122"/>
                <a:ea typeface="华文楷体" panose="02010600040101010101" pitchFamily="2" charset="-122"/>
                <a:sym typeface="+mn-ea"/>
              </a:rPr>
              <a:t>栈式内存分配的方式</a:t>
            </a:r>
            <a:endParaRPr lang="zh-CN" altLang="en-US" sz="1400" b="1" dirty="0">
              <a:solidFill>
                <a:srgbClr val="FF0000"/>
              </a:solidFill>
              <a:latin typeface="华文楷体" panose="02010600040101010101" pitchFamily="2" charset="-122"/>
              <a:ea typeface="华文楷体" panose="02010600040101010101" pitchFamily="2" charset="-122"/>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lang="zh-CN" altLang="en-US" sz="1400" b="1" dirty="0">
                <a:latin typeface="华文楷体" panose="02010600040101010101" pitchFamily="2" charset="-122"/>
                <a:ea typeface="华文楷体" panose="02010600040101010101" pitchFamily="2" charset="-122"/>
                <a:sym typeface="+mn-ea"/>
              </a:rPr>
              <a:t>callee.staticArea：callee的活动记录在静态区中的起始位置</a:t>
            </a:r>
            <a:endParaRPr lang="zh-CN" altLang="en-US" sz="1400" b="1" dirty="0">
              <a:latin typeface="华文楷体" panose="02010600040101010101" pitchFamily="2" charset="-122"/>
              <a:ea typeface="华文楷体" panose="02010600040101010101" pitchFamily="2" charset="-122"/>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lang="zh-CN" altLang="en-US" sz="1400" b="1" dirty="0">
                <a:latin typeface="华文楷体" panose="02010600040101010101" pitchFamily="2" charset="-122"/>
                <a:ea typeface="华文楷体" panose="02010600040101010101" pitchFamily="2" charset="-122"/>
                <a:sym typeface="+mn-ea"/>
              </a:rPr>
              <a:t>callee.codeArea：callee的目标代码在代码区中的起始位置</a:t>
            </a:r>
            <a:endParaRPr lang="zh-CN" altLang="en-US" sz="1400" b="1" dirty="0">
              <a:latin typeface="华文楷体" panose="02010600040101010101" pitchFamily="2" charset="-122"/>
              <a:ea typeface="华文楷体" panose="02010600040101010101" pitchFamily="2" charset="-122"/>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lang="zh-CN" altLang="en-US" sz="1400" b="1" dirty="0">
                <a:latin typeface="华文楷体" panose="02010600040101010101" pitchFamily="2" charset="-122"/>
                <a:ea typeface="华文楷体" panose="02010600040101010101" pitchFamily="2" charset="-122"/>
                <a:sym typeface="+mn-ea"/>
              </a:rPr>
              <a:t>#</a:t>
            </a:r>
            <a:r>
              <a:rPr lang="zh-CN" altLang="en-US" sz="1400" b="1" dirty="0">
                <a:latin typeface="华文楷体" panose="02010600040101010101" pitchFamily="2" charset="-122"/>
                <a:ea typeface="华文楷体" panose="02010600040101010101" pitchFamily="2" charset="-122"/>
                <a:sym typeface="+mn-ea"/>
              </a:rPr>
              <a:t>here + 20</a:t>
            </a:r>
            <a:r>
              <a:rPr lang="en-US" altLang="zh-CN" sz="1400" b="1" dirty="0">
                <a:latin typeface="华文楷体" panose="02010600040101010101" pitchFamily="2" charset="-122"/>
                <a:ea typeface="华文楷体" panose="02010600040101010101" pitchFamily="2" charset="-122"/>
                <a:sym typeface="+mn-ea"/>
              </a:rPr>
              <a:t>/</a:t>
            </a:r>
            <a:r>
              <a:rPr lang="zh-CN" altLang="en-US" sz="1400" b="1" dirty="0">
                <a:latin typeface="华文楷体" panose="02010600040101010101" pitchFamily="2" charset="-122"/>
                <a:ea typeface="华文楷体" panose="02010600040101010101" pitchFamily="2" charset="-122"/>
                <a:sym typeface="+mn-ea"/>
              </a:rPr>
              <a:t>here + </a:t>
            </a:r>
            <a:r>
              <a:rPr lang="en-US" altLang="zh-CN" sz="1400" b="1" dirty="0">
                <a:latin typeface="华文楷体" panose="02010600040101010101" pitchFamily="2" charset="-122"/>
                <a:ea typeface="华文楷体" panose="02010600040101010101" pitchFamily="2" charset="-122"/>
                <a:sym typeface="+mn-ea"/>
              </a:rPr>
              <a:t>16</a:t>
            </a:r>
            <a:r>
              <a:rPr lang="zh-CN" altLang="en-US" sz="1400" b="1" dirty="0">
                <a:latin typeface="华文楷体" panose="02010600040101010101" pitchFamily="2" charset="-122"/>
                <a:ea typeface="华文楷体" panose="02010600040101010101" pitchFamily="2" charset="-122"/>
                <a:sym typeface="+mn-ea"/>
              </a:rPr>
              <a:t>：返回地址</a:t>
            </a:r>
            <a:endParaRPr lang="zh-CN" altLang="en-US" sz="1400" b="1" dirty="0">
              <a:latin typeface="华文楷体" panose="02010600040101010101" pitchFamily="2" charset="-122"/>
              <a:ea typeface="华文楷体" panose="02010600040101010101" pitchFamily="2" charset="-122"/>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lang="zh-CN" altLang="en-US" sz="1400" b="1" dirty="0">
                <a:latin typeface="华文楷体" panose="02010600040101010101" pitchFamily="2" charset="-122"/>
                <a:ea typeface="华文楷体" panose="02010600040101010101" pitchFamily="2" charset="-122"/>
                <a:sym typeface="+mn-ea"/>
              </a:rPr>
              <a:t>#caller.recordsize：</a:t>
            </a:r>
            <a:r>
              <a:rPr lang="en-US" altLang="zh-CN" sz="1400" b="1" dirty="0">
                <a:latin typeface="华文楷体" panose="02010600040101010101" pitchFamily="2" charset="-122"/>
                <a:ea typeface="华文楷体" panose="02010600040101010101" pitchFamily="2" charset="-122"/>
                <a:sym typeface="+mn-ea"/>
              </a:rPr>
              <a:t>callee</a:t>
            </a:r>
            <a:r>
              <a:rPr lang="zh-CN" altLang="en-US" sz="1400" b="1" dirty="0">
                <a:latin typeface="华文楷体" panose="02010600040101010101" pitchFamily="2" charset="-122"/>
                <a:ea typeface="华文楷体" panose="02010600040101010101" pitchFamily="2" charset="-122"/>
                <a:sym typeface="+mn-ea"/>
              </a:rPr>
              <a:t>活动记录的大小。</a:t>
            </a:r>
            <a:endParaRPr kumimoji="0" lang="zh-CN" altLang="en-US" sz="1400" b="1" i="0" u="none" strike="noStrike" kern="1200" cap="none" spc="0" normalizeH="0" baseline="0" dirty="0">
              <a:latin typeface="华文楷体" panose="02010600040101010101" pitchFamily="2" charset="-122"/>
              <a:ea typeface="华文楷体" panose="0201060004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1"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Times New Roman" panose="02020603050405020304" pitchFamily="18" charset="0"/>
              <a:sym typeface="+mn-ea"/>
            </a:endParaRPr>
          </a:p>
        </p:txBody>
      </p:sp>
      <p:sp>
        <p:nvSpPr>
          <p:cNvPr id="20" name="文本框 19"/>
          <p:cNvSpPr txBox="1"/>
          <p:nvPr/>
        </p:nvSpPr>
        <p:spPr>
          <a:xfrm>
            <a:off x="3810635" y="24765"/>
            <a:ext cx="2439035" cy="1014730"/>
          </a:xfrm>
          <a:prstGeom prst="rect">
            <a:avLst/>
          </a:prstGeom>
          <a:noFill/>
        </p:spPr>
        <p:txBody>
          <a:bodyPr wrap="square" rtlCol="0" anchor="t">
            <a:spAutoFit/>
          </a:bodyPr>
          <a:p>
            <a:r>
              <a:rPr lang="zh-CN" altLang="en-US" sz="1200">
                <a:sym typeface="+mn-ea"/>
              </a:rPr>
              <a:t>经编译得到的目标程序是(</a:t>
            </a:r>
            <a:r>
              <a:rPr lang="zh-CN" altLang="en-US" sz="1200">
                <a:solidFill>
                  <a:srgbClr val="FF0000"/>
                </a:solidFill>
                <a:sym typeface="+mn-ea"/>
              </a:rPr>
              <a:t>A</a:t>
            </a:r>
            <a:r>
              <a:rPr lang="zh-CN" altLang="en-US" sz="1200">
                <a:sym typeface="+mn-ea"/>
              </a:rPr>
              <a:t>)。</a:t>
            </a:r>
            <a:endParaRPr lang="zh-CN" altLang="en-US" sz="1200"/>
          </a:p>
          <a:p>
            <a:r>
              <a:rPr lang="zh-CN" altLang="en-US" sz="1200">
                <a:sym typeface="+mn-ea"/>
              </a:rPr>
              <a:t>A.机器语言程序或汇编语言程序</a:t>
            </a:r>
            <a:endParaRPr lang="zh-CN" altLang="en-US" sz="1200"/>
          </a:p>
          <a:p>
            <a:r>
              <a:rPr lang="zh-CN" altLang="en-US" sz="1200">
                <a:sym typeface="+mn-ea"/>
              </a:rPr>
              <a:t>B.四元式序列</a:t>
            </a:r>
            <a:endParaRPr lang="zh-CN" altLang="en-US" sz="1200"/>
          </a:p>
          <a:p>
            <a:r>
              <a:rPr lang="zh-CN" altLang="en-US" sz="1200">
                <a:sym typeface="+mn-ea"/>
              </a:rPr>
              <a:t>C.三元式序列</a:t>
            </a:r>
            <a:endParaRPr lang="zh-CN" altLang="en-US" sz="1200"/>
          </a:p>
          <a:p>
            <a:r>
              <a:rPr lang="zh-CN" altLang="en-US" sz="1200">
                <a:sym typeface="+mn-ea"/>
              </a:rPr>
              <a:t>D.二元式序列</a:t>
            </a:r>
            <a:endParaRPr lang="zh-CN" altLang="en-US" sz="1200">
              <a:sym typeface="+mn-ea"/>
            </a:endParaRPr>
          </a:p>
        </p:txBody>
      </p:sp>
      <p:sp>
        <p:nvSpPr>
          <p:cNvPr id="21" name="文本框 20"/>
          <p:cNvSpPr txBox="1"/>
          <p:nvPr/>
        </p:nvSpPr>
        <p:spPr>
          <a:xfrm>
            <a:off x="8771255" y="2271395"/>
            <a:ext cx="1845310" cy="1014730"/>
          </a:xfrm>
          <a:prstGeom prst="rect">
            <a:avLst/>
          </a:prstGeom>
          <a:noFill/>
        </p:spPr>
        <p:txBody>
          <a:bodyPr wrap="square" rtlCol="0" anchor="t">
            <a:spAutoFit/>
          </a:bodyPr>
          <a:p>
            <a:r>
              <a:rPr lang="zh-CN" altLang="en-US" sz="1200">
                <a:sym typeface="+mn-ea"/>
              </a:rPr>
              <a:t>(</a:t>
            </a:r>
            <a:r>
              <a:rPr lang="zh-CN" altLang="en-US" sz="1200">
                <a:solidFill>
                  <a:srgbClr val="FF0000"/>
                </a:solidFill>
                <a:sym typeface="+mn-ea"/>
              </a:rPr>
              <a:t>A</a:t>
            </a:r>
            <a:r>
              <a:rPr lang="zh-CN" altLang="en-US" sz="1200">
                <a:sym typeface="+mn-ea"/>
              </a:rPr>
              <a:t>)不可能是目标代码。</a:t>
            </a:r>
            <a:endParaRPr lang="zh-CN" altLang="en-US" sz="1200"/>
          </a:p>
          <a:p>
            <a:r>
              <a:rPr lang="zh-CN" altLang="en-US" sz="1200">
                <a:sym typeface="+mn-ea"/>
              </a:rPr>
              <a:t>A.中间代码</a:t>
            </a:r>
            <a:endParaRPr lang="zh-CN" altLang="en-US" sz="1200"/>
          </a:p>
          <a:p>
            <a:r>
              <a:rPr lang="zh-CN" altLang="en-US" sz="1200">
                <a:sym typeface="+mn-ea"/>
              </a:rPr>
              <a:t>B.汇编代码</a:t>
            </a:r>
            <a:endParaRPr lang="zh-CN" altLang="en-US" sz="1200"/>
          </a:p>
          <a:p>
            <a:r>
              <a:rPr lang="zh-CN" altLang="en-US" sz="1200">
                <a:sym typeface="+mn-ea"/>
              </a:rPr>
              <a:t>C.绝对指令代码</a:t>
            </a:r>
            <a:endParaRPr lang="zh-CN" altLang="en-US" sz="1200"/>
          </a:p>
          <a:p>
            <a:r>
              <a:rPr lang="zh-CN" altLang="en-US" sz="1200">
                <a:sym typeface="+mn-ea"/>
              </a:rPr>
              <a:t>D.可重定位指令代码</a:t>
            </a:r>
            <a:endParaRPr lang="zh-CN" altLang="en-US" sz="1200">
              <a:sym typeface="+mn-ea"/>
            </a:endParaRPr>
          </a:p>
        </p:txBody>
      </p:sp>
    </p:spTree>
    <p:custDataLst>
      <p:tags r:id="rId1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2" name="矩形 31"/>
          <p:cNvSpPr/>
          <p:nvPr>
            <p:custDataLst>
              <p:tags r:id="rId1"/>
            </p:custDataLst>
          </p:nvPr>
        </p:nvSpPr>
        <p:spPr>
          <a:xfrm>
            <a:off x="687363" y="225699"/>
            <a:ext cx="2007235" cy="398780"/>
          </a:xfrm>
          <a:prstGeom prst="rect">
            <a:avLst/>
          </a:prstGeom>
        </p:spPr>
        <p:txBody>
          <a:bodyPr wrap="none">
            <a:spAutoFit/>
          </a:bodyPr>
          <a:p>
            <a:pPr lvl="0">
              <a:spcBef>
                <a:spcPct val="30000"/>
              </a:spcBef>
            </a:pPr>
            <a:r>
              <a:rPr lang="en-US" sz="2000" b="1" dirty="0">
                <a:latin typeface="华文楷体" panose="02010600040101010101" pitchFamily="2" charset="-122"/>
                <a:ea typeface="华文楷体" panose="02010600040101010101" pitchFamily="2" charset="-122"/>
              </a:rPr>
              <a:t>9.4</a:t>
            </a:r>
            <a:r>
              <a:rPr lang="zh-CN" altLang="en-US" sz="2000" b="1" dirty="0">
                <a:latin typeface="华文楷体" panose="02010600040101010101" pitchFamily="2" charset="-122"/>
                <a:ea typeface="华文楷体" panose="02010600040101010101" pitchFamily="2" charset="-122"/>
              </a:rPr>
              <a:t>寄存器的选择</a:t>
            </a:r>
            <a:endParaRPr lang="zh-CN" altLang="en-US" sz="2000" b="1" dirty="0">
              <a:latin typeface="华文楷体" panose="02010600040101010101" pitchFamily="2" charset="-122"/>
              <a:ea typeface="华文楷体" panose="02010600040101010101" pitchFamily="2" charset="-122"/>
            </a:endParaRPr>
          </a:p>
        </p:txBody>
      </p:sp>
      <p:sp>
        <p:nvSpPr>
          <p:cNvPr id="4" name="文本框 3"/>
          <p:cNvSpPr txBox="1"/>
          <p:nvPr>
            <p:custDataLst>
              <p:tags r:id="rId2"/>
            </p:custDataLst>
          </p:nvPr>
        </p:nvSpPr>
        <p:spPr>
          <a:xfrm>
            <a:off x="301625" y="582930"/>
            <a:ext cx="11891010" cy="3160395"/>
          </a:xfrm>
          <a:prstGeom prst="rect">
            <a:avLst/>
          </a:prstGeom>
          <a:noFill/>
        </p:spPr>
        <p:txBody>
          <a:bodyPr wrap="square" rtlCol="0" anchor="t">
            <a:noAutofit/>
          </a:bodyPr>
          <a:p>
            <a:pPr marL="0" indent="0" algn="l">
              <a:lnSpc>
                <a:spcPct val="100000"/>
              </a:lnSpc>
              <a:spcBef>
                <a:spcPts val="0"/>
              </a:spcBef>
              <a:buClrTx/>
              <a:buNone/>
            </a:pPr>
            <a:r>
              <a:rPr lang="zh-CN" altLang="en-US"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寄存器描述符</a:t>
            </a:r>
            <a:r>
              <a:rPr lang="zh-CN" altLang="en-US"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：记录每个</a:t>
            </a:r>
            <a:r>
              <a:rPr lang="zh-CN" altLang="en-US"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寄存器</a:t>
            </a:r>
            <a:r>
              <a:rPr lang="zh-CN" altLang="en-US"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当前存放的是哪些变量的值</a:t>
            </a:r>
            <a:endParaRPr lang="zh-CN" altLang="en-US"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0" indent="0" algn="l">
              <a:lnSpc>
                <a:spcPct val="100000"/>
              </a:lnSpc>
              <a:spcBef>
                <a:spcPts val="0"/>
              </a:spcBef>
              <a:buClrTx/>
              <a:buNone/>
            </a:pPr>
            <a:r>
              <a:rPr lang="zh-CN" altLang="en-US"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地址描述符</a:t>
            </a:r>
            <a:r>
              <a:rPr lang="zh-CN" altLang="en-US"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：记录运行时每个</a:t>
            </a:r>
            <a:r>
              <a:rPr lang="zh-CN" altLang="en-US"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名字</a:t>
            </a:r>
            <a:r>
              <a:rPr lang="zh-CN" altLang="en-US"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的当前值存放在哪个或哪些位置，可以存放在对应的</a:t>
            </a:r>
            <a:r>
              <a:rPr lang="zh-CN" altLang="en-US"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符号表条目</a:t>
            </a:r>
            <a:r>
              <a:rPr lang="zh-CN" altLang="en-US"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中</a:t>
            </a:r>
            <a:endParaRPr lang="zh-CN" altLang="en-US"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0" indent="0" algn="l">
              <a:lnSpc>
                <a:spcPct val="100000"/>
              </a:lnSpc>
              <a:spcBef>
                <a:spcPts val="0"/>
              </a:spcBef>
              <a:buClrTx/>
              <a:buNone/>
              <a:tabLst>
                <a:tab pos="5381625" algn="l"/>
              </a:tabLst>
            </a:pPr>
            <a:r>
              <a:rPr lang="zh-CN" altLang="en-US"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基本块的</a:t>
            </a:r>
            <a:r>
              <a:rPr lang="zh-CN" altLang="en-US"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收尾处理</a:t>
            </a:r>
            <a:r>
              <a:rPr lang="zh-CN" altLang="en-US"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dirty="0" err="1">
                <a:latin typeface="Times New Roman" panose="02020603050405020304" pitchFamily="18" charset="0"/>
                <a:ea typeface="华文楷体" panose="02010600040101010101" pitchFamily="2" charset="-122"/>
                <a:cs typeface="Times New Roman" panose="02020603050405020304" pitchFamily="18" charset="0"/>
                <a:sym typeface="+mn-ea"/>
              </a:rPr>
              <a:t>①</a:t>
            </a:r>
            <a:r>
              <a:rPr lang="zh-CN" altLang="en-US" b="1"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忘记</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sym typeface="+mn-ea"/>
              </a:rPr>
              <a:t>只在基本块</a:t>
            </a:r>
            <a:r>
              <a:rPr lang="zh-CN" altLang="en-US"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内部</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sym typeface="+mn-ea"/>
              </a:rPr>
              <a:t>使用的</a:t>
            </a:r>
            <a:r>
              <a:rPr lang="zh-CN" altLang="en-US" b="1" dirty="0">
                <a:solidFill>
                  <a:srgbClr val="FF0000"/>
                </a:solidFill>
                <a:effectLst/>
                <a:latin typeface="Times New Roman" panose="02020603050405020304" pitchFamily="18" charset="0"/>
                <a:ea typeface="华文楷体" panose="02010600040101010101" pitchFamily="2" charset="-122"/>
                <a:cs typeface="Times New Roman" panose="02020603050405020304" pitchFamily="18" charset="0"/>
                <a:sym typeface="+mn-ea"/>
              </a:rPr>
              <a:t>临时变量</a:t>
            </a:r>
            <a:r>
              <a:rPr lang="en-US" altLang="zh-CN" b="1" dirty="0" err="1">
                <a:latin typeface="Times New Roman" panose="02020603050405020304" pitchFamily="18" charset="0"/>
                <a:ea typeface="华文楷体" panose="02010600040101010101" pitchFamily="2" charset="-122"/>
                <a:cs typeface="Times New Roman" panose="02020603050405020304" pitchFamily="18" charset="0"/>
                <a:sym typeface="+mn-ea"/>
              </a:rPr>
              <a:t>②</a:t>
            </a:r>
            <a:r>
              <a:rPr lang="zh-CN" altLang="en-US" b="1"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存放</a:t>
            </a:r>
            <a:r>
              <a:rPr lang="zh-CN" altLang="en-US" b="1" dirty="0" err="1">
                <a:latin typeface="Times New Roman" panose="02020603050405020304" pitchFamily="18" charset="0"/>
                <a:ea typeface="华文楷体" panose="02010600040101010101" pitchFamily="2" charset="-122"/>
                <a:cs typeface="Times New Roman" panose="02020603050405020304" pitchFamily="18" charset="0"/>
                <a:sym typeface="+mn-ea"/>
              </a:rPr>
              <a:t>出口处可能</a:t>
            </a:r>
            <a:r>
              <a:rPr lang="zh-CN" altLang="en-US" b="1"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活跃的变量</a:t>
            </a:r>
            <a:endParaRPr lang="en-US" altLang="zh-CN" b="1" dirty="0" err="1">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0" indent="0" algn="l">
              <a:lnSpc>
                <a:spcPct val="100000"/>
              </a:lnSpc>
              <a:spcBef>
                <a:spcPts val="0"/>
              </a:spcBef>
              <a:buNone/>
            </a:pPr>
            <a:r>
              <a:rPr lang="zh-CN" altLang="en-US"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管理</a:t>
            </a:r>
            <a:r>
              <a:rPr lang="zh-CN" altLang="en-US"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寄存器和地址描述符：当生成加载、保存和其他指令时，必须同时</a:t>
            </a:r>
            <a:r>
              <a:rPr lang="zh-CN" altLang="en-US"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更新寄存器和地址描述符</a:t>
            </a:r>
            <a:endParaRPr lang="zh-CN" altLang="en-US"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marL="0" lvl="1" indent="457200" algn="l">
              <a:lnSpc>
                <a:spcPct val="100000"/>
              </a:lnSpc>
              <a:spcBef>
                <a:spcPts val="0"/>
              </a:spcBef>
              <a:buNone/>
            </a:pPr>
            <a:r>
              <a:rPr lang="zh-CN" altLang="en-US"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“LD  R , x”：</a:t>
            </a:r>
            <a:r>
              <a:rPr lang="en-US" altLang="zh-CN" b="1" dirty="0" err="1">
                <a:latin typeface="Times New Roman" panose="02020603050405020304" pitchFamily="18" charset="0"/>
                <a:ea typeface="华文楷体" panose="02010600040101010101" pitchFamily="2" charset="-122"/>
                <a:cs typeface="Times New Roman" panose="02020603050405020304" pitchFamily="18" charset="0"/>
                <a:sym typeface="+mn-ea"/>
              </a:rPr>
              <a:t>①</a:t>
            </a:r>
            <a:r>
              <a:rPr lang="zh-CN" altLang="en-US" b="1" dirty="0" err="1">
                <a:latin typeface="Times New Roman" panose="02020603050405020304" pitchFamily="18" charset="0"/>
                <a:ea typeface="华文楷体" panose="02010600040101010101" pitchFamily="2" charset="-122"/>
                <a:cs typeface="Times New Roman" panose="02020603050405020304" pitchFamily="18" charset="0"/>
                <a:sym typeface="+mn-ea"/>
              </a:rPr>
              <a:t>使</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sym typeface="+mn-ea"/>
              </a:rPr>
              <a:t>R的寄存器描述符只包含x</a:t>
            </a:r>
            <a:r>
              <a:rPr lang="en-US" altLang="zh-CN" b="1" dirty="0" err="1">
                <a:latin typeface="Times New Roman" panose="02020603050405020304" pitchFamily="18" charset="0"/>
                <a:ea typeface="华文楷体" panose="02010600040101010101" pitchFamily="2" charset="-122"/>
                <a:cs typeface="Times New Roman" panose="02020603050405020304" pitchFamily="18" charset="0"/>
                <a:sym typeface="+mn-ea"/>
              </a:rPr>
              <a:t>②</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sym typeface="+mn-ea"/>
              </a:rPr>
              <a:t>x的地址描述符新增R</a:t>
            </a:r>
            <a:r>
              <a:rPr lang="en-US" altLang="zh-CN" b="1" dirty="0" err="1">
                <a:latin typeface="Times New Roman" panose="02020603050405020304" pitchFamily="18" charset="0"/>
                <a:ea typeface="华文楷体" panose="02010600040101010101" pitchFamily="2" charset="-122"/>
                <a:cs typeface="Times New Roman" panose="02020603050405020304" pitchFamily="18" charset="0"/>
                <a:sym typeface="+mn-ea"/>
              </a:rPr>
              <a:t>③</a:t>
            </a:r>
            <a:r>
              <a:rPr lang="zh-CN" altLang="en-US" b="1" dirty="0" err="1">
                <a:latin typeface="Times New Roman" panose="02020603050405020304" pitchFamily="18" charset="0"/>
                <a:ea typeface="华文楷体" panose="02010600040101010101" pitchFamily="2" charset="-122"/>
                <a:cs typeface="Times New Roman" panose="02020603050405020304" pitchFamily="18" charset="0"/>
                <a:sym typeface="+mn-ea"/>
              </a:rPr>
              <a:t>不同于</a:t>
            </a:r>
            <a:r>
              <a:rPr lang="en-US" altLang="zh-CN" b="1" dirty="0" err="1">
                <a:latin typeface="Times New Roman" panose="02020603050405020304" pitchFamily="18" charset="0"/>
                <a:ea typeface="华文楷体" panose="02010600040101010101" pitchFamily="2" charset="-122"/>
                <a:cs typeface="Times New Roman" panose="02020603050405020304" pitchFamily="18" charset="0"/>
                <a:sym typeface="+mn-ea"/>
              </a:rPr>
              <a:t>x</a:t>
            </a:r>
            <a:r>
              <a:rPr lang="zh-CN" altLang="en-US" b="1" dirty="0" err="1">
                <a:latin typeface="Times New Roman" panose="02020603050405020304" pitchFamily="18" charset="0"/>
                <a:ea typeface="华文楷体" panose="02010600040101010101" pitchFamily="2" charset="-122"/>
                <a:cs typeface="Times New Roman" panose="02020603050405020304" pitchFamily="18" charset="0"/>
                <a:sym typeface="+mn-ea"/>
              </a:rPr>
              <a:t>的</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sym typeface="+mn-ea"/>
              </a:rPr>
              <a:t>地址描述符删除R</a:t>
            </a:r>
            <a:endParaRPr kumimoji="0" lang="zh-CN" altLang="en-US" b="1" i="0" u="none" strike="noStrike" kern="1200" cap="none" spc="0" normalizeH="0" baseline="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0" lvl="1" indent="457200" algn="l">
              <a:lnSpc>
                <a:spcPct val="100000"/>
              </a:lnSpc>
              <a:spcBef>
                <a:spcPts val="0"/>
              </a:spcBef>
              <a:buNone/>
            </a:pPr>
            <a:r>
              <a:rPr lang="zh-CN" altLang="en-US" b="1"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i="1"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OP  R</a:t>
            </a:r>
            <a:r>
              <a:rPr lang="en-US" altLang="zh-CN" b="1" i="1" baseline="-25000"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x </a:t>
            </a:r>
            <a:r>
              <a:rPr lang="en-US" altLang="zh-CN" b="1"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i="1"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i="1" noProof="0" dirty="0" err="1">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R</a:t>
            </a:r>
            <a:r>
              <a:rPr lang="en-US" altLang="zh-CN" b="1" i="1" baseline="-25000" noProof="0" dirty="0" err="1">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y</a:t>
            </a:r>
            <a:r>
              <a:rPr lang="en-US" altLang="zh-CN" b="1" i="1" baseline="-25000"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i="1"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i="1" noProof="0" dirty="0" err="1">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R</a:t>
            </a:r>
            <a:r>
              <a:rPr lang="en-US" altLang="zh-CN" b="1" i="1" baseline="-25000" noProof="0" dirty="0" err="1">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z</a:t>
            </a:r>
            <a:r>
              <a:rPr lang="zh-CN" altLang="en-US" b="1"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dirty="0" err="1">
                <a:latin typeface="Times New Roman" panose="02020603050405020304" pitchFamily="18" charset="0"/>
                <a:ea typeface="华文楷体" panose="02010600040101010101" pitchFamily="2" charset="-122"/>
                <a:cs typeface="Times New Roman" panose="02020603050405020304" pitchFamily="18" charset="0"/>
                <a:sym typeface="+mn-ea"/>
              </a:rPr>
              <a:t>①</a:t>
            </a:r>
            <a:r>
              <a:rPr lang="zh-CN" altLang="en-US" b="1" dirty="0" err="1">
                <a:latin typeface="Times New Roman" panose="02020603050405020304" pitchFamily="18" charset="0"/>
                <a:ea typeface="华文楷体" panose="02010600040101010101" pitchFamily="2" charset="-122"/>
                <a:cs typeface="Times New Roman" panose="02020603050405020304" pitchFamily="18" charset="0"/>
                <a:sym typeface="+mn-ea"/>
              </a:rPr>
              <a:t>使</a:t>
            </a:r>
            <a:r>
              <a:rPr lang="en-US" altLang="zh-CN" b="1" i="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R</a:t>
            </a:r>
            <a:r>
              <a:rPr lang="en-US" altLang="zh-CN" b="1" i="1" baseline="-25000"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x </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sym typeface="+mn-ea"/>
              </a:rPr>
              <a:t>的寄存器描述符只包含x</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sym typeface="+mn-ea"/>
              </a:rPr>
              <a:t>②</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sym typeface="+mn-ea"/>
              </a:rPr>
              <a:t>不同于</a:t>
            </a:r>
            <a:r>
              <a:rPr lang="en-US" altLang="zh-CN" b="1" i="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R</a:t>
            </a:r>
            <a:r>
              <a:rPr lang="en-US" altLang="zh-CN" b="1" i="1" baseline="-25000"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x </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sym typeface="+mn-ea"/>
              </a:rPr>
              <a:t>的寄存器描述符中删除</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sym typeface="+mn-ea"/>
              </a:rPr>
              <a:t>x</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sym typeface="+mn-ea"/>
              </a:rPr>
              <a:t>③</a:t>
            </a:r>
            <a:r>
              <a:rPr lang="zh-CN" altLang="en-US" b="1" dirty="0" err="1">
                <a:latin typeface="Times New Roman" panose="02020603050405020304" pitchFamily="18" charset="0"/>
                <a:ea typeface="华文楷体" panose="02010600040101010101" pitchFamily="2" charset="-122"/>
                <a:cs typeface="Times New Roman" panose="02020603050405020304" pitchFamily="18" charset="0"/>
                <a:sym typeface="+mn-ea"/>
              </a:rPr>
              <a:t>使</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sym typeface="+mn-ea"/>
              </a:rPr>
              <a:t>x的地址描述符只包含</a:t>
            </a:r>
            <a:r>
              <a:rPr lang="en-US" altLang="zh-CN" b="1" i="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R</a:t>
            </a:r>
            <a:r>
              <a:rPr lang="en-US" altLang="zh-CN" b="1" i="1" baseline="-25000"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x </a:t>
            </a:r>
            <a:r>
              <a:rPr lang="en-US" altLang="zh-CN" b="1" dirty="0" err="1">
                <a:latin typeface="Calibri" panose="020F0502020204030204" charset="0"/>
                <a:ea typeface="华文楷体" panose="02010600040101010101" pitchFamily="2" charset="-122"/>
                <a:cs typeface="Times New Roman" panose="02020603050405020304" pitchFamily="18" charset="0"/>
                <a:sym typeface="+mn-ea"/>
              </a:rPr>
              <a:t>④</a:t>
            </a:r>
            <a:r>
              <a:rPr lang="zh-CN" altLang="en-US" b="1" dirty="0" err="1">
                <a:latin typeface="Calibri" panose="020F0502020204030204" charset="0"/>
                <a:ea typeface="华文楷体" panose="02010600040101010101" pitchFamily="2" charset="-122"/>
                <a:cs typeface="Times New Roman" panose="02020603050405020304" pitchFamily="18" charset="0"/>
                <a:sym typeface="+mn-ea"/>
              </a:rPr>
              <a:t>不同于</a:t>
            </a:r>
            <a:r>
              <a:rPr lang="en-US" altLang="zh-CN" b="1" dirty="0" err="1">
                <a:latin typeface="Calibri" panose="020F0502020204030204" charset="0"/>
                <a:ea typeface="华文楷体" panose="02010600040101010101" pitchFamily="2" charset="-122"/>
                <a:cs typeface="Times New Roman" panose="02020603050405020304" pitchFamily="18" charset="0"/>
                <a:sym typeface="+mn-ea"/>
              </a:rPr>
              <a:t>x</a:t>
            </a:r>
            <a:r>
              <a:rPr lang="zh-CN" altLang="en-US" b="1" dirty="0" err="1">
                <a:latin typeface="Calibri" panose="020F0502020204030204" charset="0"/>
                <a:ea typeface="华文楷体" panose="02010600040101010101" pitchFamily="2" charset="-122"/>
                <a:cs typeface="Times New Roman" panose="02020603050405020304" pitchFamily="18" charset="0"/>
                <a:sym typeface="+mn-ea"/>
              </a:rPr>
              <a:t>的</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sym typeface="+mn-ea"/>
              </a:rPr>
              <a:t>地址描述符删除</a:t>
            </a:r>
            <a:r>
              <a:rPr lang="en-US" altLang="zh-CN" b="1" i="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R</a:t>
            </a:r>
            <a:r>
              <a:rPr lang="en-US" altLang="zh-CN" b="1" i="1" baseline="-25000"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x </a:t>
            </a:r>
            <a:endParaRPr kumimoji="0" lang="en-US" altLang="zh-CN" b="1" i="0" u="none" strike="noStrike" kern="1200" cap="none" spc="0" normalizeH="0" baseline="0"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a:p>
            <a:pPr marL="0" lvl="1" indent="457200" algn="l" eaLnBrk="0" hangingPunct="0">
              <a:lnSpc>
                <a:spcPct val="100000"/>
              </a:lnSpc>
              <a:spcBef>
                <a:spcPts val="0"/>
              </a:spcBef>
              <a:buSzPct val="100000"/>
              <a:buNone/>
              <a:defRPr/>
            </a:pPr>
            <a:r>
              <a:rPr lang="zh-CN" altLang="en-US" b="1"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i="1"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ST   x</a:t>
            </a:r>
            <a:r>
              <a:rPr lang="en-US" altLang="zh-CN"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 , </a:t>
            </a:r>
            <a:r>
              <a:rPr lang="en-US" altLang="zh-CN" b="1" i="1"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R</a:t>
            </a:r>
            <a:r>
              <a:rPr lang="zh-CN" altLang="en-US" b="1"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dirty="0" err="1">
                <a:latin typeface="Times New Roman" panose="02020603050405020304" pitchFamily="18" charset="0"/>
                <a:ea typeface="华文楷体" panose="02010600040101010101" pitchFamily="2" charset="-122"/>
                <a:cs typeface="Times New Roman" panose="02020603050405020304" pitchFamily="18" charset="0"/>
                <a:sym typeface="+mn-ea"/>
              </a:rPr>
              <a:t>①</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sym typeface="+mn-ea"/>
              </a:rPr>
              <a:t>x的地址描述符新增自己的内存位置</a:t>
            </a:r>
            <a:endParaRPr kumimoji="0" lang="en-US" altLang="zh-CN" b="0" i="0" u="none" strike="noStrike" kern="1200" cap="none" spc="0" normalizeH="0" baseline="0"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a:p>
            <a:pPr marL="0" lvl="1" indent="457200" algn="l">
              <a:lnSpc>
                <a:spcPct val="100000"/>
              </a:lnSpc>
              <a:spcBef>
                <a:spcPts val="0"/>
              </a:spcBef>
              <a:buNone/>
            </a:pPr>
            <a:r>
              <a:rPr lang="zh-CN" altLang="en-US"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复制语句</a:t>
            </a:r>
            <a:r>
              <a:rPr lang="en-US" altLang="zh-CN"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x=y</a:t>
            </a:r>
            <a:r>
              <a:rPr lang="zh-CN" altLang="en-US"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dirty="0" err="1">
                <a:latin typeface="Times New Roman" panose="02020603050405020304" pitchFamily="18" charset="0"/>
                <a:ea typeface="华文楷体" panose="02010600040101010101" pitchFamily="2" charset="-122"/>
                <a:cs typeface="Times New Roman" panose="02020603050405020304" pitchFamily="18" charset="0"/>
                <a:sym typeface="+mn-ea"/>
              </a:rPr>
              <a:t>①</a:t>
            </a:r>
            <a:r>
              <a:rPr lang="en-US" altLang="zh-CN" b="1" i="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R</a:t>
            </a:r>
            <a:r>
              <a:rPr lang="en-US" altLang="zh-CN" b="1" i="1" baseline="-25000"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y </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sym typeface="+mn-ea"/>
              </a:rPr>
              <a:t>的寄存器描述符增加x</a:t>
            </a:r>
            <a:r>
              <a:rPr lang="en-US" altLang="zh-CN" b="1" dirty="0" err="1">
                <a:latin typeface="Times New Roman" panose="02020603050405020304" pitchFamily="18" charset="0"/>
                <a:ea typeface="华文楷体" panose="02010600040101010101" pitchFamily="2" charset="-122"/>
                <a:cs typeface="Times New Roman" panose="02020603050405020304" pitchFamily="18" charset="0"/>
                <a:sym typeface="+mn-ea"/>
              </a:rPr>
              <a:t>②</a:t>
            </a:r>
            <a:r>
              <a:rPr lang="zh-CN" altLang="en-US" b="1" dirty="0" err="1">
                <a:latin typeface="Times New Roman" panose="02020603050405020304" pitchFamily="18" charset="0"/>
                <a:ea typeface="华文楷体" panose="02010600040101010101" pitchFamily="2" charset="-122"/>
                <a:cs typeface="Times New Roman" panose="02020603050405020304" pitchFamily="18" charset="0"/>
                <a:sym typeface="+mn-ea"/>
              </a:rPr>
              <a:t>使</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sym typeface="+mn-ea"/>
              </a:rPr>
              <a:t>x的地址描述符只包含</a:t>
            </a:r>
            <a:r>
              <a:rPr lang="en-US" altLang="zh-CN" b="1" i="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R</a:t>
            </a:r>
            <a:r>
              <a:rPr lang="en-US" altLang="zh-CN" b="1" i="1" baseline="-25000"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y </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sym typeface="+mn-ea"/>
              </a:rPr>
              <a:t>（如果需生成加载指令</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i="1" dirty="0">
                <a:latin typeface="Times New Roman" panose="02020603050405020304" pitchFamily="18" charset="0"/>
                <a:ea typeface="华文楷体" panose="02010600040101010101" pitchFamily="2" charset="-122"/>
                <a:cs typeface="Times New Roman" panose="02020603050405020304" pitchFamily="18" charset="0"/>
                <a:sym typeface="+mn-ea"/>
              </a:rPr>
              <a:t>LD R</a:t>
            </a:r>
            <a:r>
              <a:rPr lang="en-US" altLang="zh-CN" b="1" i="1" baseline="-25000" dirty="0">
                <a:latin typeface="Times New Roman" panose="02020603050405020304" pitchFamily="18" charset="0"/>
                <a:ea typeface="华文楷体" panose="02010600040101010101" pitchFamily="2" charset="-122"/>
                <a:cs typeface="Times New Roman" panose="02020603050405020304" pitchFamily="18" charset="0"/>
                <a:sym typeface="+mn-ea"/>
              </a:rPr>
              <a:t>y </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i="1" dirty="0">
                <a:latin typeface="Times New Roman" panose="02020603050405020304" pitchFamily="18" charset="0"/>
                <a:ea typeface="华文楷体" panose="02010600040101010101" pitchFamily="2" charset="-122"/>
                <a:cs typeface="Times New Roman" panose="02020603050405020304" pitchFamily="18" charset="0"/>
                <a:sym typeface="+mn-ea"/>
              </a:rPr>
              <a:t> y′ </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sym typeface="+mn-ea"/>
              </a:rPr>
              <a:t>”</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sym typeface="+mn-ea"/>
              </a:rPr>
              <a:t>）</a:t>
            </a:r>
            <a:endParaRPr lang="zh-CN" altLang="en-US" b="1" dirty="0">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0" indent="0" algn="l" fontAlgn="auto">
              <a:lnSpc>
                <a:spcPct val="100000"/>
              </a:lnSpc>
              <a:spcBef>
                <a:spcPts val="0"/>
              </a:spcBef>
              <a:buClrTx/>
              <a:buNone/>
            </a:pPr>
            <a:r>
              <a:rPr lang="zh-CN" altLang="en-US" b="1" i="1" dirty="0" err="1">
                <a:latin typeface="Times New Roman" panose="02020603050405020304" pitchFamily="18" charset="0"/>
                <a:ea typeface="华文楷体" panose="02010600040101010101" pitchFamily="2" charset="-122"/>
                <a:cs typeface="Times New Roman" panose="02020603050405020304" pitchFamily="18" charset="0"/>
                <a:sym typeface="+mn-ea"/>
              </a:rPr>
              <a:t>获取</a:t>
            </a:r>
            <a:r>
              <a:rPr lang="en-US" altLang="zh-CN" b="1" i="1" dirty="0">
                <a:latin typeface="Times New Roman" panose="02020603050405020304" pitchFamily="18" charset="0"/>
                <a:ea typeface="华文楷体" panose="02010600040101010101" pitchFamily="2" charset="-122"/>
                <a:cs typeface="Times New Roman" panose="02020603050405020304" pitchFamily="18" charset="0"/>
                <a:sym typeface="+mn-ea"/>
              </a:rPr>
              <a:t>x = y </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sym typeface="+mn-ea"/>
              </a:rPr>
              <a:t>op</a:t>
            </a:r>
            <a:r>
              <a:rPr lang="en-US" altLang="zh-CN" b="1" i="1" dirty="0">
                <a:latin typeface="Times New Roman" panose="02020603050405020304" pitchFamily="18" charset="0"/>
                <a:ea typeface="华文楷体" panose="02010600040101010101" pitchFamily="2" charset="-122"/>
                <a:cs typeface="Times New Roman" panose="02020603050405020304" pitchFamily="18" charset="0"/>
                <a:sym typeface="+mn-ea"/>
              </a:rPr>
              <a:t> z</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sym typeface="+mn-ea"/>
              </a:rPr>
              <a:t>的三地址指令</a:t>
            </a:r>
            <a:r>
              <a:rPr lang="en-US" altLang="zh-CN" b="1" i="1" dirty="0">
                <a:latin typeface="Times New Roman" panose="02020603050405020304" pitchFamily="18" charset="0"/>
                <a:ea typeface="华文楷体" panose="02010600040101010101" pitchFamily="2" charset="-122"/>
                <a:cs typeface="Times New Roman" panose="02020603050405020304" pitchFamily="18" charset="0"/>
                <a:sym typeface="+mn-ea"/>
              </a:rPr>
              <a:t>I</a:t>
            </a:r>
            <a:r>
              <a:rPr lang="zh-CN" altLang="en-US" b="1" i="1" dirty="0">
                <a:latin typeface="Times New Roman" panose="02020603050405020304" pitchFamily="18" charset="0"/>
                <a:ea typeface="华文楷体" panose="02010600040101010101" pitchFamily="2" charset="-122"/>
                <a:cs typeface="Times New Roman" panose="02020603050405020304" pitchFamily="18" charset="0"/>
                <a:sym typeface="+mn-ea"/>
              </a:rPr>
              <a:t>：</a:t>
            </a:r>
            <a:endParaRPr lang="en-US" altLang="zh-CN" b="1" i="1" dirty="0" err="1">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0" indent="0" algn="l" fontAlgn="auto">
              <a:lnSpc>
                <a:spcPct val="100000"/>
              </a:lnSpc>
              <a:spcBef>
                <a:spcPts val="0"/>
              </a:spcBef>
              <a:buClrTx/>
              <a:buNone/>
            </a:pPr>
            <a:r>
              <a:rPr lang="en-US" altLang="zh-CN" b="1" dirty="0" err="1">
                <a:latin typeface="Times New Roman" panose="02020603050405020304" pitchFamily="18" charset="0"/>
                <a:ea typeface="华文楷体" panose="02010600040101010101" pitchFamily="2" charset="-122"/>
                <a:cs typeface="Times New Roman" panose="02020603050405020304" pitchFamily="18" charset="0"/>
                <a:sym typeface="+mn-ea"/>
              </a:rPr>
              <a:t>①</a:t>
            </a:r>
            <a:r>
              <a:rPr lang="en-US" altLang="zh-CN" b="1" i="1" dirty="0" err="1">
                <a:latin typeface="Times New Roman" panose="02020603050405020304" pitchFamily="18" charset="0"/>
                <a:ea typeface="华文楷体" panose="02010600040101010101" pitchFamily="2" charset="-122"/>
                <a:cs typeface="Times New Roman" panose="02020603050405020304" pitchFamily="18" charset="0"/>
                <a:sym typeface="+mn-ea"/>
              </a:rPr>
              <a:t>getReg</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i="1" dirty="0">
                <a:latin typeface="Times New Roman" panose="02020603050405020304" pitchFamily="18" charset="0"/>
                <a:ea typeface="华文楷体" panose="02010600040101010101" pitchFamily="2" charset="-122"/>
                <a:cs typeface="Times New Roman" panose="02020603050405020304" pitchFamily="18" charset="0"/>
                <a:sym typeface="+mn-ea"/>
              </a:rPr>
              <a:t>I </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sym typeface="+mn-ea"/>
              </a:rPr>
              <a:t>)</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sym typeface="+mn-ea"/>
              </a:rPr>
              <a:t>：为</a:t>
            </a:r>
            <a:r>
              <a:rPr lang="en-US" altLang="zh-CN" b="1" i="1" dirty="0">
                <a:latin typeface="Times New Roman" panose="02020603050405020304" pitchFamily="18" charset="0"/>
                <a:ea typeface="华文楷体" panose="02010600040101010101" pitchFamily="2" charset="-122"/>
                <a:cs typeface="Times New Roman" panose="02020603050405020304" pitchFamily="18" charset="0"/>
                <a:sym typeface="+mn-ea"/>
              </a:rPr>
              <a:t>x</a:t>
            </a:r>
            <a:r>
              <a:rPr lang="zh-CN" altLang="en-US" b="1" i="1" dirty="0">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i="1" dirty="0">
                <a:latin typeface="Times New Roman" panose="02020603050405020304" pitchFamily="18" charset="0"/>
                <a:ea typeface="华文楷体" panose="02010600040101010101" pitchFamily="2" charset="-122"/>
                <a:cs typeface="Times New Roman" panose="02020603050405020304" pitchFamily="18" charset="0"/>
                <a:sym typeface="+mn-ea"/>
              </a:rPr>
              <a:t>y</a:t>
            </a:r>
            <a:r>
              <a:rPr lang="zh-CN" altLang="en-US" b="1" i="1" dirty="0">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i="1" dirty="0">
                <a:latin typeface="Times New Roman" panose="02020603050405020304" pitchFamily="18" charset="0"/>
                <a:ea typeface="华文楷体" panose="02010600040101010101" pitchFamily="2" charset="-122"/>
                <a:cs typeface="Times New Roman" panose="02020603050405020304" pitchFamily="18" charset="0"/>
                <a:sym typeface="+mn-ea"/>
              </a:rPr>
              <a:t>z</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sym typeface="+mn-ea"/>
              </a:rPr>
              <a:t>选择寄存器</a:t>
            </a:r>
            <a:r>
              <a:rPr lang="en-US" altLang="zh-CN" b="1" dirty="0" err="1">
                <a:latin typeface="Times New Roman" panose="02020603050405020304" pitchFamily="18" charset="0"/>
                <a:ea typeface="华文楷体" panose="02010600040101010101" pitchFamily="2" charset="-122"/>
                <a:cs typeface="Times New Roman" panose="02020603050405020304" pitchFamily="18" charset="0"/>
                <a:sym typeface="+mn-ea"/>
              </a:rPr>
              <a:t>②</a:t>
            </a:r>
            <a:r>
              <a:rPr lang="zh-CN" altLang="en-US" b="1" dirty="0" err="1">
                <a:latin typeface="Times New Roman" panose="02020603050405020304" pitchFamily="18" charset="0"/>
                <a:ea typeface="华文楷体" panose="02010600040101010101" pitchFamily="2" charset="-122"/>
                <a:cs typeface="Times New Roman" panose="02020603050405020304" pitchFamily="18" charset="0"/>
                <a:sym typeface="+mn-ea"/>
              </a:rPr>
              <a:t>判断是否需要</a:t>
            </a:r>
            <a:r>
              <a:rPr lang="en-US" altLang="zh-CN" b="1" i="1" dirty="0">
                <a:latin typeface="Times New Roman" panose="02020603050405020304" pitchFamily="18" charset="0"/>
                <a:ea typeface="华文楷体" panose="02010600040101010101" pitchFamily="2" charset="-122"/>
                <a:cs typeface="Times New Roman" panose="02020603050405020304" pitchFamily="18" charset="0"/>
                <a:sym typeface="+mn-ea"/>
              </a:rPr>
              <a:t>LD </a:t>
            </a:r>
            <a:r>
              <a:rPr lang="en-US" altLang="zh-CN" b="1" i="1" dirty="0" err="1">
                <a:latin typeface="Times New Roman" panose="02020603050405020304" pitchFamily="18" charset="0"/>
                <a:ea typeface="华文楷体" panose="02010600040101010101" pitchFamily="2" charset="-122"/>
                <a:cs typeface="Times New Roman" panose="02020603050405020304" pitchFamily="18" charset="0"/>
                <a:sym typeface="+mn-ea"/>
              </a:rPr>
              <a:t>R</a:t>
            </a:r>
            <a:r>
              <a:rPr lang="en-US" altLang="zh-CN" b="1" i="1" baseline="-25000" dirty="0" err="1">
                <a:latin typeface="Times New Roman" panose="02020603050405020304" pitchFamily="18" charset="0"/>
                <a:ea typeface="华文楷体" panose="02010600040101010101" pitchFamily="2" charset="-122"/>
                <a:cs typeface="Times New Roman" panose="02020603050405020304" pitchFamily="18" charset="0"/>
                <a:sym typeface="+mn-ea"/>
              </a:rPr>
              <a:t>y</a:t>
            </a:r>
            <a:r>
              <a:rPr lang="en-US" altLang="zh-CN" b="1" i="1" baseline="-25000" dirty="0">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i="1" dirty="0">
                <a:latin typeface="Times New Roman" panose="02020603050405020304" pitchFamily="18" charset="0"/>
                <a:ea typeface="华文楷体" panose="02010600040101010101" pitchFamily="2" charset="-122"/>
                <a:cs typeface="Times New Roman" panose="02020603050405020304" pitchFamily="18" charset="0"/>
                <a:sym typeface="+mn-ea"/>
              </a:rPr>
              <a:t>, y′ </a:t>
            </a:r>
            <a:r>
              <a:rPr lang="zh-CN" altLang="en-US" b="1" i="1" dirty="0">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i="1" dirty="0">
                <a:latin typeface="Times New Roman" panose="02020603050405020304" pitchFamily="18" charset="0"/>
                <a:ea typeface="华文楷体" panose="02010600040101010101" pitchFamily="2" charset="-122"/>
                <a:cs typeface="Times New Roman" panose="02020603050405020304" pitchFamily="18" charset="0"/>
                <a:sym typeface="+mn-ea"/>
              </a:rPr>
              <a:t>LD </a:t>
            </a:r>
            <a:r>
              <a:rPr lang="en-US" altLang="zh-CN" b="1" i="1" dirty="0" err="1">
                <a:latin typeface="Times New Roman" panose="02020603050405020304" pitchFamily="18" charset="0"/>
                <a:ea typeface="华文楷体" panose="02010600040101010101" pitchFamily="2" charset="-122"/>
                <a:cs typeface="Times New Roman" panose="02020603050405020304" pitchFamily="18" charset="0"/>
                <a:sym typeface="+mn-ea"/>
              </a:rPr>
              <a:t>R</a:t>
            </a:r>
            <a:r>
              <a:rPr lang="en-US" altLang="zh-CN" b="1" i="1" baseline="-25000" dirty="0" err="1">
                <a:latin typeface="Times New Roman" panose="02020603050405020304" pitchFamily="18" charset="0"/>
                <a:ea typeface="华文楷体" panose="02010600040101010101" pitchFamily="2" charset="-122"/>
                <a:cs typeface="Times New Roman" panose="02020603050405020304" pitchFamily="18" charset="0"/>
                <a:sym typeface="+mn-ea"/>
              </a:rPr>
              <a:t>z</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i="1" dirty="0">
                <a:latin typeface="Times New Roman" panose="02020603050405020304" pitchFamily="18" charset="0"/>
                <a:ea typeface="华文楷体" panose="02010600040101010101" pitchFamily="2" charset="-122"/>
                <a:cs typeface="Times New Roman" panose="02020603050405020304" pitchFamily="18" charset="0"/>
                <a:sym typeface="+mn-ea"/>
              </a:rPr>
              <a:t> z </a:t>
            </a:r>
            <a:r>
              <a:rPr lang="en-US" altLang="zh-CN" b="1" dirty="0" err="1">
                <a:latin typeface="Times New Roman" panose="02020603050405020304" pitchFamily="18" charset="0"/>
                <a:ea typeface="华文楷体" panose="02010600040101010101" pitchFamily="2" charset="-122"/>
                <a:cs typeface="Times New Roman" panose="02020603050405020304" pitchFamily="18" charset="0"/>
                <a:sym typeface="+mn-ea"/>
              </a:rPr>
              <a:t>③</a:t>
            </a:r>
            <a:r>
              <a:rPr lang="en-US" altLang="zh-CN" b="1" i="1" dirty="0">
                <a:latin typeface="Times New Roman" panose="02020603050405020304" pitchFamily="18" charset="0"/>
                <a:ea typeface="华文楷体" panose="02010600040101010101" pitchFamily="2" charset="-122"/>
                <a:cs typeface="Times New Roman" panose="02020603050405020304" pitchFamily="18" charset="0"/>
                <a:sym typeface="+mn-ea"/>
              </a:rPr>
              <a:t>OP R</a:t>
            </a:r>
            <a:r>
              <a:rPr lang="en-US" altLang="zh-CN" b="1" i="1" baseline="-25000" dirty="0">
                <a:latin typeface="Times New Roman" panose="02020603050405020304" pitchFamily="18" charset="0"/>
                <a:ea typeface="华文楷体" panose="02010600040101010101" pitchFamily="2" charset="-122"/>
                <a:cs typeface="Times New Roman" panose="02020603050405020304" pitchFamily="18" charset="0"/>
                <a:sym typeface="+mn-ea"/>
              </a:rPr>
              <a:t>x</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i="1" dirty="0">
                <a:latin typeface="Times New Roman" panose="02020603050405020304" pitchFamily="18" charset="0"/>
                <a:ea typeface="华文楷体" panose="02010600040101010101" pitchFamily="2" charset="-122"/>
                <a:cs typeface="Times New Roman" panose="02020603050405020304" pitchFamily="18" charset="0"/>
                <a:sym typeface="+mn-ea"/>
              </a:rPr>
              <a:t> R</a:t>
            </a:r>
            <a:r>
              <a:rPr lang="en-US" altLang="zh-CN" b="1" i="1" baseline="-25000" dirty="0">
                <a:latin typeface="Times New Roman" panose="02020603050405020304" pitchFamily="18" charset="0"/>
                <a:ea typeface="华文楷体" panose="02010600040101010101" pitchFamily="2" charset="-122"/>
                <a:cs typeface="Times New Roman" panose="02020603050405020304" pitchFamily="18" charset="0"/>
                <a:sym typeface="+mn-ea"/>
              </a:rPr>
              <a:t>y</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i="1" dirty="0">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i="1" dirty="0" err="1">
                <a:latin typeface="Times New Roman" panose="02020603050405020304" pitchFamily="18" charset="0"/>
                <a:ea typeface="华文楷体" panose="02010600040101010101" pitchFamily="2" charset="-122"/>
                <a:cs typeface="Times New Roman" panose="02020603050405020304" pitchFamily="18" charset="0"/>
                <a:sym typeface="+mn-ea"/>
              </a:rPr>
              <a:t>R</a:t>
            </a:r>
            <a:r>
              <a:rPr lang="en-US" altLang="zh-CN" b="1" i="1" baseline="-25000" dirty="0" err="1">
                <a:latin typeface="Times New Roman" panose="02020603050405020304" pitchFamily="18" charset="0"/>
                <a:ea typeface="华文楷体" panose="02010600040101010101" pitchFamily="2" charset="-122"/>
                <a:cs typeface="Times New Roman" panose="02020603050405020304" pitchFamily="18" charset="0"/>
                <a:sym typeface="+mn-ea"/>
              </a:rPr>
              <a:t>z</a:t>
            </a:r>
            <a:endParaRPr lang="zh-CN" altLang="en-US"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0" lvl="1" indent="457200" algn="l">
              <a:lnSpc>
                <a:spcPct val="100000"/>
              </a:lnSpc>
              <a:spcBef>
                <a:spcPts val="0"/>
              </a:spcBef>
              <a:buNone/>
            </a:pPr>
            <a:endParaRPr lang="zh-CN" altLang="en-US" sz="18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pic>
        <p:nvPicPr>
          <p:cNvPr id="2" name="图片 1"/>
          <p:cNvPicPr>
            <a:picLocks noChangeAspect="1"/>
          </p:cNvPicPr>
          <p:nvPr>
            <p:custDataLst>
              <p:tags r:id="rId3"/>
            </p:custDataLst>
          </p:nvPr>
        </p:nvPicPr>
        <p:blipFill>
          <a:blip r:embed="rId4"/>
          <a:stretch>
            <a:fillRect/>
          </a:stretch>
        </p:blipFill>
        <p:spPr>
          <a:xfrm>
            <a:off x="196215" y="4286885"/>
            <a:ext cx="2374265" cy="2396490"/>
          </a:xfrm>
          <a:prstGeom prst="rect">
            <a:avLst/>
          </a:prstGeom>
        </p:spPr>
      </p:pic>
      <p:sp>
        <p:nvSpPr>
          <p:cNvPr id="3" name="文本框 2"/>
          <p:cNvSpPr txBox="1"/>
          <p:nvPr/>
        </p:nvSpPr>
        <p:spPr>
          <a:xfrm>
            <a:off x="196215" y="3830955"/>
            <a:ext cx="2498090" cy="368300"/>
          </a:xfrm>
          <a:prstGeom prst="rect">
            <a:avLst/>
          </a:prstGeom>
          <a:noFill/>
        </p:spPr>
        <p:txBody>
          <a:bodyPr wrap="square" rtlCol="0" anchor="t">
            <a:spAutoFit/>
          </a:bodyPr>
          <a:p>
            <a:pPr lvl="0" algn="l">
              <a:spcBef>
                <a:spcPct val="30000"/>
              </a:spcBef>
              <a:buClrTx/>
              <a:buSzTx/>
              <a:buFontTx/>
            </a:pPr>
            <a:r>
              <a:rPr lang="zh-CN" altLang="en-US" sz="1800" b="1" dirty="0">
                <a:latin typeface="Times New Roman" panose="02020603050405020304" pitchFamily="18" charset="0"/>
                <a:ea typeface="华文楷体" panose="02010600040101010101" pitchFamily="2" charset="-122"/>
                <a:cs typeface="Times New Roman" panose="02020603050405020304" pitchFamily="18" charset="0"/>
                <a:sym typeface="+mn-ea"/>
              </a:rPr>
              <a:t>getReg</a:t>
            </a:r>
            <a:r>
              <a:rPr lang="zh-CN" altLang="en-US" sz="1800" b="1" dirty="0">
                <a:latin typeface="Times New Roman" panose="02020603050405020304" pitchFamily="18" charset="0"/>
                <a:ea typeface="华文楷体" panose="02010600040101010101" pitchFamily="2" charset="-122"/>
                <a:cs typeface="Times New Roman" panose="02020603050405020304" pitchFamily="18" charset="0"/>
                <a:sym typeface="+mn-ea"/>
              </a:rPr>
              <a:t>()</a:t>
            </a:r>
            <a:r>
              <a:rPr lang="zh-CN" altLang="en-US" sz="1800" b="1" dirty="0">
                <a:latin typeface="Times New Roman" panose="02020603050405020304" pitchFamily="18" charset="0"/>
                <a:ea typeface="华文楷体" panose="02010600040101010101" pitchFamily="2" charset="-122"/>
                <a:cs typeface="Times New Roman" panose="02020603050405020304" pitchFamily="18" charset="0"/>
                <a:sym typeface="+mn-ea"/>
              </a:rPr>
              <a:t>选择</a:t>
            </a:r>
            <a:r>
              <a:rPr lang="zh-CN" altLang="en-US" sz="1800" b="1" dirty="0">
                <a:latin typeface="Times New Roman" panose="02020603050405020304" pitchFamily="18" charset="0"/>
                <a:ea typeface="华文楷体" panose="02010600040101010101" pitchFamily="2" charset="-122"/>
                <a:cs typeface="Times New Roman" panose="02020603050405020304" pitchFamily="18" charset="0"/>
                <a:sym typeface="+mn-ea"/>
              </a:rPr>
              <a:t>寄存器</a:t>
            </a:r>
            <a:r>
              <a:rPr lang="en-US" altLang="zh-CN" b="1" i="1" noProof="0" dirty="0" err="1">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R</a:t>
            </a:r>
            <a:r>
              <a:rPr lang="en-US" altLang="zh-CN" b="1" i="1" baseline="-25000" noProof="0" dirty="0" err="1">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y</a:t>
            </a:r>
            <a:r>
              <a:rPr lang="zh-CN" altLang="en-US" b="1" noProof="0" dirty="0" err="1">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i="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t>
            </a:r>
            <a:endParaRPr lang="zh-CN" altLang="en-US" sz="1800" b="1" dirty="0">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pic>
        <p:nvPicPr>
          <p:cNvPr id="5" name="图片 4"/>
          <p:cNvPicPr>
            <a:picLocks noChangeAspect="1"/>
          </p:cNvPicPr>
          <p:nvPr>
            <p:custDataLst>
              <p:tags r:id="rId5"/>
            </p:custDataLst>
          </p:nvPr>
        </p:nvPicPr>
        <p:blipFill>
          <a:blip r:embed="rId6"/>
          <a:stretch>
            <a:fillRect/>
          </a:stretch>
        </p:blipFill>
        <p:spPr>
          <a:xfrm>
            <a:off x="2788920" y="4490085"/>
            <a:ext cx="3188335" cy="2091690"/>
          </a:xfrm>
          <a:prstGeom prst="rect">
            <a:avLst/>
          </a:prstGeom>
        </p:spPr>
      </p:pic>
      <p:sp>
        <p:nvSpPr>
          <p:cNvPr id="6" name="文本框 5"/>
          <p:cNvSpPr txBox="1"/>
          <p:nvPr/>
        </p:nvSpPr>
        <p:spPr>
          <a:xfrm>
            <a:off x="2954655" y="3830955"/>
            <a:ext cx="2717800" cy="368300"/>
          </a:xfrm>
          <a:prstGeom prst="rect">
            <a:avLst/>
          </a:prstGeom>
          <a:noFill/>
        </p:spPr>
        <p:txBody>
          <a:bodyPr wrap="square" rtlCol="0" anchor="t">
            <a:spAutoFit/>
          </a:bodyPr>
          <a:p>
            <a:pPr lvl="0" algn="l">
              <a:spcBef>
                <a:spcPct val="30000"/>
              </a:spcBef>
              <a:buClrTx/>
              <a:buSzTx/>
              <a:buFontTx/>
            </a:pPr>
            <a:r>
              <a:rPr lang="zh-CN" b="1" dirty="0">
                <a:latin typeface="Times New Roman" panose="02020603050405020304" pitchFamily="18" charset="0"/>
                <a:ea typeface="华文楷体" panose="02010600040101010101" pitchFamily="2" charset="-122"/>
                <a:cs typeface="Times New Roman" panose="02020603050405020304" pitchFamily="18" charset="0"/>
                <a:sym typeface="+mn-ea"/>
              </a:rPr>
              <a:t>计算</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sym typeface="+mn-ea"/>
              </a:rPr>
              <a:t>R</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sym typeface="+mn-ea"/>
              </a:rPr>
              <a:t>的费用</a:t>
            </a:r>
            <a:r>
              <a:rPr lang="zh-CN" altLang="en-US" b="1" noProof="0" dirty="0" err="1">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i="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t>
            </a:r>
            <a:endParaRPr lang="en-US" altLang="zh-CN" b="1" i="1" noProof="0" dirty="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7" name="文本框 6"/>
          <p:cNvSpPr txBox="1"/>
          <p:nvPr/>
        </p:nvSpPr>
        <p:spPr>
          <a:xfrm>
            <a:off x="6172200" y="3988435"/>
            <a:ext cx="5190490" cy="2368550"/>
          </a:xfrm>
          <a:prstGeom prst="rect">
            <a:avLst/>
          </a:prstGeom>
          <a:noFill/>
        </p:spPr>
        <p:txBody>
          <a:bodyPr wrap="square" rtlCol="0" anchor="t">
            <a:spAutoFit/>
          </a:bodyPr>
          <a:p>
            <a:r>
              <a:rPr lang="zh-CN" altLang="en-US"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选择方法与</a:t>
            </a:r>
            <a:r>
              <a:rPr lang="en-US" altLang="zh-CN"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R</a:t>
            </a:r>
            <a:r>
              <a:rPr lang="en-US" altLang="zh-CN" b="1" i="1"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y</a:t>
            </a:r>
            <a:r>
              <a:rPr lang="zh-CN" altLang="en-US"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类似，区别之处在于：</a:t>
            </a:r>
            <a:endParaRPr lang="zh-CN" altLang="en-US"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a:p>
            <a:r>
              <a:rPr lang="en-US" altLang="zh-CN" b="1" dirty="0" err="1">
                <a:latin typeface="Times New Roman" panose="02020603050405020304" pitchFamily="18" charset="0"/>
                <a:ea typeface="华文楷体" panose="02010600040101010101" pitchFamily="2" charset="-122"/>
                <a:cs typeface="Times New Roman" panose="02020603050405020304" pitchFamily="18" charset="0"/>
                <a:sym typeface="+mn-ea"/>
              </a:rPr>
              <a:t>①</a:t>
            </a:r>
            <a:r>
              <a:rPr lang="zh-CN" altLang="en-US"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只存放了</a:t>
            </a:r>
            <a:r>
              <a:rPr lang="en-US" altLang="zh-CN" b="1"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x</a:t>
            </a:r>
            <a:r>
              <a:rPr lang="zh-CN" altLang="en-US"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的值的寄存器对</a:t>
            </a:r>
            <a:r>
              <a:rPr lang="en-US" altLang="zh-CN"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R</a:t>
            </a:r>
            <a:r>
              <a:rPr lang="en-US" altLang="zh-CN" b="1" i="1"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x</a:t>
            </a:r>
            <a:r>
              <a:rPr lang="zh-CN" altLang="en-US"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来说总是可接受的，即使 </a:t>
            </a:r>
            <a:r>
              <a:rPr lang="en-US" altLang="zh-CN"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x</a:t>
            </a:r>
            <a:r>
              <a:rPr lang="zh-CN" altLang="en-US"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就是 </a:t>
            </a:r>
            <a:r>
              <a:rPr lang="en-US" altLang="zh-CN"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y</a:t>
            </a:r>
            <a:r>
              <a:rPr lang="zh-CN" altLang="en-US"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或 </a:t>
            </a:r>
            <a:r>
              <a:rPr lang="en-US" altLang="zh-CN"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z</a:t>
            </a:r>
            <a:r>
              <a:rPr lang="zh-CN" altLang="en-US"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之一</a:t>
            </a:r>
            <a:endParaRPr lang="en-US" altLang="zh-CN"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0" lvl="1"/>
            <a:r>
              <a:rPr lang="en-US" altLang="zh-CN" b="1" dirty="0" err="1">
                <a:latin typeface="Times New Roman" panose="02020603050405020304" pitchFamily="18" charset="0"/>
                <a:ea typeface="华文楷体" panose="02010600040101010101" pitchFamily="2" charset="-122"/>
                <a:cs typeface="Times New Roman" panose="02020603050405020304" pitchFamily="18" charset="0"/>
                <a:sym typeface="+mn-ea"/>
              </a:rPr>
              <a:t>②</a:t>
            </a:r>
            <a:r>
              <a:rPr lang="zh-CN" altLang="en-US"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如果 </a:t>
            </a:r>
            <a:r>
              <a:rPr lang="en-US" altLang="zh-CN"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y</a:t>
            </a:r>
            <a:r>
              <a:rPr lang="zh-CN" altLang="en-US"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在指令</a:t>
            </a:r>
            <a:r>
              <a:rPr lang="en-US" altLang="zh-CN"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I</a:t>
            </a:r>
            <a:r>
              <a:rPr lang="zh-CN" altLang="en-US"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之后</a:t>
            </a:r>
            <a:r>
              <a:rPr lang="zh-CN" altLang="en-US"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不再使用</a:t>
            </a:r>
            <a:r>
              <a:rPr lang="zh-CN" altLang="en-US"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，且</a:t>
            </a:r>
            <a:r>
              <a:rPr lang="en-US" altLang="zh-CN"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zh-CN" altLang="en-US"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在必要时加载 </a:t>
            </a:r>
            <a:r>
              <a:rPr lang="en-US" altLang="zh-CN"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y</a:t>
            </a:r>
            <a:r>
              <a:rPr lang="zh-CN" altLang="en-US"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之后</a:t>
            </a:r>
            <a:r>
              <a:rPr lang="en-US" altLang="zh-CN"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R</a:t>
            </a:r>
            <a:r>
              <a:rPr lang="en-US" altLang="zh-CN" b="1" i="1"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y</a:t>
            </a:r>
            <a:r>
              <a:rPr lang="zh-CN" altLang="en-US"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仅仅保存了</a:t>
            </a:r>
            <a:r>
              <a:rPr lang="en-US" altLang="zh-CN" b="1"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y</a:t>
            </a:r>
            <a:r>
              <a:rPr lang="zh-CN" altLang="en-US"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的值</a:t>
            </a:r>
            <a:r>
              <a:rPr lang="zh-CN" altLang="en-US"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，那么，</a:t>
            </a:r>
            <a:r>
              <a:rPr lang="en-US" altLang="zh-CN"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R</a:t>
            </a:r>
            <a:r>
              <a:rPr lang="en-US" altLang="zh-CN" b="1" i="1"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y</a:t>
            </a:r>
            <a:r>
              <a:rPr lang="zh-CN" altLang="en-US"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同时也可以用作</a:t>
            </a:r>
            <a:r>
              <a:rPr lang="en-US" altLang="zh-CN"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R</a:t>
            </a:r>
            <a:r>
              <a:rPr lang="en-US" altLang="zh-CN" b="1" i="1"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x</a:t>
            </a:r>
            <a:r>
              <a:rPr lang="zh-CN" altLang="en-US"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 。对</a:t>
            </a:r>
            <a:r>
              <a:rPr lang="en-US" altLang="zh-CN"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z</a:t>
            </a:r>
            <a:r>
              <a:rPr lang="zh-CN" altLang="en-US"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和</a:t>
            </a:r>
            <a:r>
              <a:rPr lang="en-US" altLang="zh-CN" b="1" i="1" dirty="0" err="1">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R</a:t>
            </a:r>
            <a:r>
              <a:rPr lang="en-US" altLang="zh-CN" b="1" i="1" baseline="-25000" dirty="0" err="1">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z</a:t>
            </a:r>
            <a:r>
              <a:rPr lang="zh-CN" altLang="en-US"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也有类似选择</a:t>
            </a:r>
            <a:endParaRPr lang="zh-CN" altLang="en-US"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sym typeface="+mn-ea"/>
            </a:endParaRPr>
          </a:p>
          <a:p>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sym typeface="+mn-ea"/>
              </a:rPr>
              <a:t>当</a:t>
            </a:r>
            <a:r>
              <a:rPr lang="en-US" altLang="zh-CN" sz="2000" b="1" i="1" dirty="0">
                <a:latin typeface="Times New Roman" panose="02020603050405020304" pitchFamily="18" charset="0"/>
                <a:ea typeface="华文楷体" panose="02010600040101010101" pitchFamily="2" charset="-122"/>
                <a:cs typeface="Times New Roman" panose="02020603050405020304" pitchFamily="18" charset="0"/>
                <a:sym typeface="+mn-ea"/>
              </a:rPr>
              <a:t>I</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sym typeface="+mn-ea"/>
              </a:rPr>
              <a:t>是复制指令</a:t>
            </a:r>
            <a:r>
              <a:rPr lang="en-US" altLang="zh-CN" sz="2000" b="1" i="1" dirty="0">
                <a:latin typeface="Times New Roman" panose="02020603050405020304" pitchFamily="18" charset="0"/>
                <a:ea typeface="华文楷体" panose="02010600040101010101" pitchFamily="2" charset="-122"/>
                <a:cs typeface="Times New Roman" panose="02020603050405020304" pitchFamily="18" charset="0"/>
                <a:sym typeface="+mn-ea"/>
              </a:rPr>
              <a:t>x=y</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sym typeface="+mn-ea"/>
              </a:rPr>
              <a:t>时，选择好</a:t>
            </a:r>
            <a:r>
              <a:rPr lang="en-US" altLang="zh-CN" sz="2000" b="1" i="1" dirty="0">
                <a:latin typeface="Times New Roman" panose="02020603050405020304" pitchFamily="18" charset="0"/>
                <a:ea typeface="华文楷体" panose="02010600040101010101" pitchFamily="2" charset="-122"/>
                <a:cs typeface="Times New Roman" panose="02020603050405020304" pitchFamily="18" charset="0"/>
                <a:sym typeface="+mn-ea"/>
              </a:rPr>
              <a:t>R</a:t>
            </a:r>
            <a:r>
              <a:rPr lang="en-US" altLang="zh-CN" sz="2000" b="1" i="1" baseline="-25000" dirty="0">
                <a:latin typeface="Times New Roman" panose="02020603050405020304" pitchFamily="18" charset="0"/>
                <a:ea typeface="华文楷体" panose="02010600040101010101" pitchFamily="2" charset="-122"/>
                <a:cs typeface="Times New Roman" panose="02020603050405020304" pitchFamily="18" charset="0"/>
                <a:sym typeface="+mn-ea"/>
              </a:rPr>
              <a:t>y</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sym typeface="+mn-ea"/>
              </a:rPr>
              <a:t>后，令</a:t>
            </a:r>
            <a:r>
              <a:rPr lang="en-US" altLang="zh-CN" sz="2000" b="1" i="1" dirty="0">
                <a:latin typeface="Times New Roman" panose="02020603050405020304" pitchFamily="18" charset="0"/>
                <a:ea typeface="华文楷体" panose="02010600040101010101" pitchFamily="2" charset="-122"/>
                <a:cs typeface="Times New Roman" panose="02020603050405020304" pitchFamily="18" charset="0"/>
                <a:sym typeface="+mn-ea"/>
              </a:rPr>
              <a:t>R</a:t>
            </a:r>
            <a:r>
              <a:rPr lang="en-US" altLang="zh-CN" sz="2000" b="1" i="1" baseline="-25000" dirty="0">
                <a:latin typeface="Times New Roman" panose="02020603050405020304" pitchFamily="18" charset="0"/>
                <a:ea typeface="华文楷体" panose="02010600040101010101" pitchFamily="2" charset="-122"/>
                <a:cs typeface="Times New Roman" panose="02020603050405020304" pitchFamily="18" charset="0"/>
                <a:sym typeface="+mn-ea"/>
              </a:rPr>
              <a:t>x</a:t>
            </a:r>
            <a:r>
              <a:rPr lang="zh-CN" altLang="en-US" sz="2000" b="1" i="1" dirty="0">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sz="2000" b="1" i="1" dirty="0">
                <a:latin typeface="Times New Roman" panose="02020603050405020304" pitchFamily="18" charset="0"/>
                <a:ea typeface="华文楷体" panose="02010600040101010101" pitchFamily="2" charset="-122"/>
                <a:cs typeface="Times New Roman" panose="02020603050405020304" pitchFamily="18" charset="0"/>
                <a:sym typeface="+mn-ea"/>
              </a:rPr>
              <a:t>=R</a:t>
            </a:r>
            <a:r>
              <a:rPr lang="en-US" altLang="zh-CN" sz="2000" b="1" i="1" baseline="-25000" dirty="0">
                <a:latin typeface="Times New Roman" panose="02020603050405020304" pitchFamily="18" charset="0"/>
                <a:ea typeface="华文楷体" panose="02010600040101010101" pitchFamily="2" charset="-122"/>
                <a:cs typeface="Times New Roman" panose="02020603050405020304" pitchFamily="18" charset="0"/>
                <a:sym typeface="+mn-ea"/>
              </a:rPr>
              <a:t>y</a:t>
            </a:r>
            <a:endParaRPr lang="en-US" altLang="zh-CN" sz="2000" b="1" i="1" baseline="-25000" dirty="0">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Tree>
    <p:custDataLst>
      <p:tags r:id="rId7"/>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9" name="图片 8"/>
          <p:cNvPicPr>
            <a:picLocks noChangeAspect="1"/>
          </p:cNvPicPr>
          <p:nvPr>
            <p:custDataLst>
              <p:tags r:id="rId1"/>
            </p:custDataLst>
          </p:nvPr>
        </p:nvPicPr>
        <p:blipFill>
          <a:blip r:embed="rId2"/>
          <a:stretch>
            <a:fillRect/>
          </a:stretch>
        </p:blipFill>
        <p:spPr>
          <a:xfrm>
            <a:off x="8848725" y="1035685"/>
            <a:ext cx="3281680" cy="1261745"/>
          </a:xfrm>
          <a:prstGeom prst="rect">
            <a:avLst/>
          </a:prstGeom>
        </p:spPr>
      </p:pic>
      <p:sp>
        <p:nvSpPr>
          <p:cNvPr id="32" name="矩形 31"/>
          <p:cNvSpPr/>
          <p:nvPr>
            <p:custDataLst>
              <p:tags r:id="rId3"/>
            </p:custDataLst>
          </p:nvPr>
        </p:nvSpPr>
        <p:spPr>
          <a:xfrm>
            <a:off x="687363" y="225699"/>
            <a:ext cx="1497965" cy="398780"/>
          </a:xfrm>
          <a:prstGeom prst="rect">
            <a:avLst/>
          </a:prstGeom>
        </p:spPr>
        <p:txBody>
          <a:bodyPr wrap="none">
            <a:spAutoFit/>
          </a:bodyPr>
          <a:p>
            <a:pPr lvl="0">
              <a:spcBef>
                <a:spcPct val="30000"/>
              </a:spcBef>
            </a:pPr>
            <a:r>
              <a:rPr lang="en-US" sz="2000" b="1" dirty="0">
                <a:latin typeface="华文楷体" panose="02010600040101010101" pitchFamily="2" charset="-122"/>
                <a:ea typeface="华文楷体" panose="02010600040101010101" pitchFamily="2" charset="-122"/>
              </a:rPr>
              <a:t>9.5</a:t>
            </a:r>
            <a:r>
              <a:rPr lang="zh-CN" altLang="en-US" sz="2000" b="1" dirty="0">
                <a:latin typeface="华文楷体" panose="02010600040101010101" pitchFamily="2" charset="-122"/>
                <a:ea typeface="华文楷体" panose="02010600040101010101" pitchFamily="2" charset="-122"/>
              </a:rPr>
              <a:t>窥孔优化</a:t>
            </a:r>
            <a:endParaRPr lang="zh-CN" altLang="en-US" sz="2000" b="1" dirty="0">
              <a:latin typeface="华文楷体" panose="02010600040101010101" pitchFamily="2" charset="-122"/>
              <a:ea typeface="华文楷体" panose="02010600040101010101" pitchFamily="2" charset="-122"/>
            </a:endParaRPr>
          </a:p>
        </p:txBody>
      </p:sp>
      <p:sp>
        <p:nvSpPr>
          <p:cNvPr id="4" name="文本框 3"/>
          <p:cNvSpPr txBox="1"/>
          <p:nvPr>
            <p:custDataLst>
              <p:tags r:id="rId4"/>
            </p:custDataLst>
          </p:nvPr>
        </p:nvSpPr>
        <p:spPr>
          <a:xfrm>
            <a:off x="238125" y="684530"/>
            <a:ext cx="8526145" cy="4225290"/>
          </a:xfrm>
          <a:prstGeom prst="rect">
            <a:avLst/>
          </a:prstGeom>
          <a:noFill/>
        </p:spPr>
        <p:txBody>
          <a:bodyPr wrap="square" rtlCol="0" anchor="t">
            <a:noAutofit/>
          </a:bodyPr>
          <a:p>
            <a:pPr indent="0" fontAlgn="auto">
              <a:lnSpc>
                <a:spcPct val="100000"/>
              </a:lnSpc>
              <a:buClrTx/>
              <a:buNone/>
            </a:pPr>
            <a:r>
              <a:rPr lang="zh-CN" altLang="en-US" sz="18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相当于维持一个</a:t>
            </a:r>
            <a:r>
              <a:rPr lang="zh-CN" altLang="en-US" sz="1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滑动窗口</a:t>
            </a:r>
            <a:r>
              <a:rPr lang="zh-CN" altLang="en-US" sz="18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，如果满足某些条件，就用更快或者更短的指令来</a:t>
            </a:r>
            <a:r>
              <a:rPr lang="zh-CN" altLang="en-US" sz="1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替换</a:t>
            </a:r>
            <a:r>
              <a:rPr lang="zh-CN" altLang="en-US" sz="18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窗口中的指令序列</a:t>
            </a:r>
            <a:endParaRPr lang="zh-CN" altLang="en-US" sz="18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0" indent="0" fontAlgn="auto">
              <a:lnSpc>
                <a:spcPct val="100000"/>
              </a:lnSpc>
              <a:buClrTx/>
              <a:buNone/>
            </a:pPr>
            <a:r>
              <a:rPr lang="zh-CN" altLang="en-US" b="1" dirty="0">
                <a:latin typeface="Times New Roman" panose="02020603050405020304" pitchFamily="18" charset="0"/>
                <a:ea typeface="华文楷体" panose="02010600040101010101" pitchFamily="2" charset="-122"/>
                <a:cs typeface="Times New Roman" panose="02020603050405020304" pitchFamily="18" charset="0"/>
                <a:sym typeface="+mn-ea"/>
              </a:rPr>
              <a:t>可以用于机器相关优化，也可以在</a:t>
            </a:r>
            <a:r>
              <a:rPr lang="zh-CN" altLang="en-US"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中间代码生成之后</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sym typeface="+mn-ea"/>
              </a:rPr>
              <a:t>直接应用窥孔优化来提高中间表示形式的质量</a:t>
            </a:r>
            <a:endParaRPr lang="zh-CN" altLang="en-US" b="1" dirty="0">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0" indent="0" fontAlgn="auto">
              <a:lnSpc>
                <a:spcPct val="100000"/>
              </a:lnSpc>
              <a:buClrTx/>
              <a:buNone/>
            </a:pPr>
            <a:r>
              <a:rPr lang="zh-CN" altLang="en-US" b="1" dirty="0">
                <a:latin typeface="Calibri" panose="020F0502020204030204" charset="0"/>
                <a:ea typeface="华文楷体" panose="02010600040101010101" pitchFamily="2" charset="-122"/>
                <a:cs typeface="Times New Roman" panose="02020603050405020304" pitchFamily="18" charset="0"/>
                <a:sym typeface="+mn-ea"/>
              </a:rPr>
              <a:t>①</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sym typeface="+mn-ea"/>
              </a:rPr>
              <a:t>冗余指令删除</a:t>
            </a:r>
            <a:endParaRPr lang="zh-CN" altLang="en-US" b="1" dirty="0">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0" indent="0" fontAlgn="auto">
              <a:lnSpc>
                <a:spcPct val="100000"/>
              </a:lnSpc>
              <a:buClrTx/>
              <a:buNone/>
            </a:pPr>
            <a:r>
              <a:rPr lang="zh-CN" altLang="en-US" b="1" dirty="0">
                <a:latin typeface="Times New Roman" panose="02020603050405020304" pitchFamily="18" charset="0"/>
                <a:ea typeface="华文楷体" panose="02010600040101010101" pitchFamily="2" charset="-122"/>
                <a:cs typeface="Times New Roman" panose="02020603050405020304" pitchFamily="18" charset="0"/>
                <a:sym typeface="+mn-ea"/>
              </a:rPr>
              <a:t>消除冗余的加载和保存指令</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sym typeface="+mn-ea"/>
              </a:rPr>
              <a:t>有标号不能删除，因为可能从其他地方跳转过来</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sym typeface="+mn-ea"/>
              </a:rPr>
              <a:t>)</a:t>
            </a:r>
            <a:endParaRPr lang="zh-CN" altLang="en-US" b="1" dirty="0">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0" indent="0" fontAlgn="auto">
              <a:lnSpc>
                <a:spcPct val="100000"/>
              </a:lnSpc>
              <a:buClrTx/>
              <a:buNone/>
            </a:pPr>
            <a:r>
              <a:rPr lang="zh-CN" altLang="en-US" b="1" dirty="0">
                <a:latin typeface="Times New Roman" panose="02020603050405020304" pitchFamily="18" charset="0"/>
                <a:ea typeface="华文楷体" panose="02010600040101010101" pitchFamily="2" charset="-122"/>
                <a:cs typeface="Times New Roman" panose="02020603050405020304" pitchFamily="18" charset="0"/>
                <a:sym typeface="+mn-ea"/>
              </a:rPr>
              <a:t>消除不可达代码</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sym typeface="+mn-ea"/>
              </a:rPr>
              <a:t> eg. </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sym typeface="+mn-ea"/>
              </a:rPr>
              <a:t>一个紧跟在</a:t>
            </a:r>
            <a:r>
              <a:rPr lang="zh-CN" altLang="en-US"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无条件跳转之后</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sym typeface="+mn-ea"/>
              </a:rPr>
              <a:t>的</a:t>
            </a:r>
            <a:r>
              <a:rPr lang="zh-CN" altLang="en-US"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不带标号</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sym typeface="+mn-ea"/>
              </a:rPr>
              <a:t>的指令可以被删除</a:t>
            </a:r>
            <a:endParaRPr lang="zh-CN" altLang="en-US"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0" indent="0" fontAlgn="auto">
              <a:lnSpc>
                <a:spcPct val="100000"/>
              </a:lnSpc>
              <a:buClrTx/>
              <a:buNone/>
            </a:pPr>
            <a:r>
              <a:rPr lang="zh-CN" altLang="en-US" b="1" dirty="0">
                <a:latin typeface="Calibri" panose="020F0502020204030204" charset="0"/>
                <a:ea typeface="华文楷体" panose="02010600040101010101" pitchFamily="2" charset="-122"/>
                <a:cs typeface="Times New Roman" panose="02020603050405020304" pitchFamily="18" charset="0"/>
                <a:sym typeface="+mn-ea"/>
              </a:rPr>
              <a:t>②</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sym typeface="+mn-ea"/>
              </a:rPr>
              <a:t>控制流优化</a:t>
            </a:r>
            <a:endParaRPr lang="zh-CN" altLang="en-US" b="1" dirty="0">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0" indent="0" fontAlgn="auto">
              <a:lnSpc>
                <a:spcPct val="100000"/>
              </a:lnSpc>
              <a:buClrTx/>
              <a:buNone/>
            </a:pPr>
            <a:r>
              <a:rPr lang="zh-CN" altLang="en-US" b="1" dirty="0">
                <a:latin typeface="Times New Roman" panose="02020603050405020304" pitchFamily="18" charset="0"/>
                <a:ea typeface="华文楷体" panose="02010600040101010101" pitchFamily="2" charset="-122"/>
                <a:cs typeface="Times New Roman" panose="02020603050405020304" pitchFamily="18" charset="0"/>
                <a:sym typeface="+mn-ea"/>
              </a:rPr>
              <a:t>在代码中出现</a:t>
            </a:r>
            <a:r>
              <a:rPr lang="zh-CN" altLang="en-US"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跳转到跳转指令的指令</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sym typeface="+mn-ea"/>
              </a:rPr>
              <a:t>时，某些条件下可以使用</a:t>
            </a:r>
            <a:r>
              <a:rPr lang="zh-CN" altLang="en-US"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一个跳转指令</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sym typeface="+mn-ea"/>
              </a:rPr>
              <a:t>来代替</a:t>
            </a:r>
            <a:endParaRPr lang="zh-CN" altLang="en-US"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0" indent="0" fontAlgn="auto">
              <a:lnSpc>
                <a:spcPct val="100000"/>
              </a:lnSpc>
              <a:buClrTx/>
              <a:buNone/>
            </a:pPr>
            <a:r>
              <a:rPr lang="zh-CN" altLang="en-US" b="1" dirty="0">
                <a:latin typeface="Calibri" panose="020F0502020204030204" charset="0"/>
                <a:ea typeface="华文楷体" panose="02010600040101010101" pitchFamily="2" charset="-122"/>
                <a:cs typeface="Times New Roman" panose="02020603050405020304" pitchFamily="18" charset="0"/>
                <a:sym typeface="+mn-ea"/>
              </a:rPr>
              <a:t>③</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sym typeface="+mn-ea"/>
              </a:rPr>
              <a:t>代数优化</a:t>
            </a:r>
            <a:endParaRPr lang="zh-CN" altLang="en-US" b="1" dirty="0">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0" indent="0" fontAlgn="auto">
              <a:lnSpc>
                <a:spcPct val="100000"/>
              </a:lnSpc>
              <a:buClrTx/>
              <a:buNone/>
            </a:pPr>
            <a:r>
              <a:rPr lang="zh-CN" altLang="en-US" b="1" dirty="0">
                <a:latin typeface="Times New Roman" panose="02020603050405020304" pitchFamily="18" charset="0"/>
                <a:ea typeface="华文楷体" panose="02010600040101010101" pitchFamily="2" charset="-122"/>
                <a:cs typeface="Times New Roman" panose="02020603050405020304" pitchFamily="18" charset="0"/>
                <a:sym typeface="+mn-ea"/>
              </a:rPr>
              <a:t>代数恒等式：消除窥孔中类似于x=x+0或x=x*1的运算指令</a:t>
            </a:r>
            <a:endParaRPr lang="zh-CN" altLang="en-US"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0" indent="0" fontAlgn="auto">
              <a:lnSpc>
                <a:spcPct val="100000"/>
              </a:lnSpc>
              <a:buClrTx/>
              <a:buNone/>
            </a:pPr>
            <a:r>
              <a:rPr lang="zh-CN" altLang="en-US" b="1" dirty="0">
                <a:latin typeface="Times New Roman" panose="02020603050405020304" pitchFamily="18" charset="0"/>
                <a:ea typeface="华文楷体" panose="02010600040101010101" pitchFamily="2" charset="-122"/>
                <a:cs typeface="Times New Roman" panose="02020603050405020304" pitchFamily="18" charset="0"/>
                <a:sym typeface="+mn-ea"/>
              </a:rPr>
              <a:t>强度削弱：对于乘数(除数)是</a:t>
            </a:r>
            <a:r>
              <a:rPr lang="zh-CN" altLang="en-US"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2的幂</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sym typeface="+mn-ea"/>
              </a:rPr>
              <a:t>的定点数乘法(除法) ，用</a:t>
            </a:r>
            <a:r>
              <a:rPr lang="zh-CN" altLang="en-US"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移位运算</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sym typeface="+mn-ea"/>
              </a:rPr>
              <a:t>实现代价比较低</a:t>
            </a:r>
            <a:endParaRPr lang="zh-CN" altLang="en-US"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0" lvl="1" indent="0" fontAlgn="auto">
              <a:lnSpc>
                <a:spcPct val="100000"/>
              </a:lnSpc>
              <a:buClrTx/>
              <a:buNone/>
            </a:pPr>
            <a:r>
              <a:rPr lang="zh-CN" altLang="en-US" b="1" dirty="0">
                <a:latin typeface="Times New Roman" panose="02020603050405020304" pitchFamily="18" charset="0"/>
                <a:ea typeface="华文楷体" panose="02010600040101010101" pitchFamily="2" charset="-122"/>
                <a:cs typeface="Times New Roman" panose="02020603050405020304" pitchFamily="18" charset="0"/>
                <a:sym typeface="+mn-ea"/>
              </a:rPr>
              <a:t>除数为常量的浮点数</a:t>
            </a:r>
            <a:r>
              <a:rPr lang="zh-CN" altLang="en-US"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除法</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sym typeface="+mn-ea"/>
              </a:rPr>
              <a:t>可以通过乘数为该常量倒数的</a:t>
            </a:r>
            <a:r>
              <a:rPr lang="zh-CN" altLang="en-US"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乘法</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sym typeface="+mn-ea"/>
              </a:rPr>
              <a:t>来求近似值</a:t>
            </a:r>
            <a:endParaRPr lang="zh-CN" altLang="en-US"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0" indent="0" fontAlgn="auto">
              <a:lnSpc>
                <a:spcPct val="100000"/>
              </a:lnSpc>
              <a:buClrTx/>
              <a:buNone/>
            </a:pPr>
            <a:r>
              <a:rPr lang="zh-CN" altLang="en-US" b="1" dirty="0">
                <a:latin typeface="Calibri" panose="020F0502020204030204" charset="0"/>
                <a:ea typeface="华文楷体" panose="02010600040101010101" pitchFamily="2" charset="-122"/>
                <a:cs typeface="Times New Roman" panose="02020603050405020304" pitchFamily="18" charset="0"/>
                <a:sym typeface="+mn-ea"/>
              </a:rPr>
              <a:t>④</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sym typeface="+mn-ea"/>
              </a:rPr>
              <a:t>机器特有指令的使用</a:t>
            </a:r>
            <a:endParaRPr lang="zh-CN" altLang="en-US" b="1" dirty="0">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0" indent="0" fontAlgn="auto">
              <a:lnSpc>
                <a:spcPct val="100000"/>
              </a:lnSpc>
              <a:buClrTx/>
              <a:buNone/>
            </a:pPr>
            <a:r>
              <a:rPr lang="zh-CN" altLang="en-US" b="1" dirty="0">
                <a:latin typeface="Times New Roman" panose="02020603050405020304" pitchFamily="18" charset="0"/>
                <a:ea typeface="华文楷体" panose="02010600040101010101" pitchFamily="2" charset="-122"/>
                <a:cs typeface="Times New Roman" panose="02020603050405020304" pitchFamily="18" charset="0"/>
                <a:sym typeface="+mn-ea"/>
              </a:rPr>
              <a:t>充分利用目标系统的某些</a:t>
            </a:r>
            <a:r>
              <a:rPr lang="zh-CN" altLang="en-US"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高效的特殊指令</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sym typeface="+mn-ea"/>
              </a:rPr>
              <a:t>来提高代码效率</a:t>
            </a:r>
            <a:endParaRPr lang="zh-CN" altLang="en-US"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0" lvl="1" indent="0" fontAlgn="auto">
              <a:lnSpc>
                <a:spcPct val="100000"/>
              </a:lnSpc>
              <a:buClrTx/>
              <a:buNone/>
            </a:pPr>
            <a:r>
              <a:rPr lang="en-US" altLang="zh-CN" b="1" dirty="0">
                <a:latin typeface="Times New Roman" panose="02020603050405020304" pitchFamily="18" charset="0"/>
                <a:ea typeface="华文楷体" panose="02010600040101010101" pitchFamily="2" charset="-122"/>
                <a:cs typeface="Times New Roman" panose="02020603050405020304" pitchFamily="18" charset="0"/>
                <a:sym typeface="+mn-ea"/>
              </a:rPr>
              <a:t>eg. </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sym typeface="+mn-ea"/>
              </a:rPr>
              <a:t>INC指令可以用来替代加1的操作</a:t>
            </a:r>
            <a:endParaRPr lang="zh-CN" altLang="en-US" sz="18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pic>
        <p:nvPicPr>
          <p:cNvPr id="8" name="图片 7"/>
          <p:cNvPicPr>
            <a:picLocks noChangeAspect="1"/>
          </p:cNvPicPr>
          <p:nvPr>
            <p:custDataLst>
              <p:tags r:id="rId5"/>
            </p:custDataLst>
          </p:nvPr>
        </p:nvPicPr>
        <p:blipFill>
          <a:blip r:embed="rId6"/>
          <a:stretch>
            <a:fillRect/>
          </a:stretch>
        </p:blipFill>
        <p:spPr>
          <a:xfrm>
            <a:off x="8764270" y="2591435"/>
            <a:ext cx="2874645" cy="555625"/>
          </a:xfrm>
          <a:prstGeom prst="rect">
            <a:avLst/>
          </a:prstGeom>
        </p:spPr>
      </p:pic>
      <p:sp>
        <p:nvSpPr>
          <p:cNvPr id="10" name="文本框 9"/>
          <p:cNvSpPr txBox="1"/>
          <p:nvPr/>
        </p:nvSpPr>
        <p:spPr>
          <a:xfrm>
            <a:off x="8947785" y="3319780"/>
            <a:ext cx="2789555" cy="1568450"/>
          </a:xfrm>
          <a:prstGeom prst="rect">
            <a:avLst/>
          </a:prstGeom>
          <a:noFill/>
        </p:spPr>
        <p:txBody>
          <a:bodyPr wrap="square" rtlCol="0" anchor="t">
            <a:spAutoFit/>
          </a:bodyPr>
          <a:p>
            <a:r>
              <a:rPr lang="zh-CN" altLang="en-US" sz="1200">
                <a:sym typeface="+mn-ea"/>
              </a:rPr>
              <a:t>以下说法不正确的是(</a:t>
            </a:r>
            <a:r>
              <a:rPr lang="zh-CN" altLang="en-US" sz="1200">
                <a:solidFill>
                  <a:srgbClr val="FF0000"/>
                </a:solidFill>
                <a:sym typeface="+mn-ea"/>
              </a:rPr>
              <a:t>D</a:t>
            </a:r>
            <a:r>
              <a:rPr lang="zh-CN" altLang="en-US" sz="1200">
                <a:sym typeface="+mn-ea"/>
              </a:rPr>
              <a:t>)。</a:t>
            </a:r>
            <a:endParaRPr lang="zh-CN" altLang="en-US" sz="1200"/>
          </a:p>
          <a:p>
            <a:r>
              <a:rPr lang="zh-CN" altLang="en-US" sz="1200">
                <a:sym typeface="+mn-ea"/>
              </a:rPr>
              <a:t>A.源程序到目标程序的变换是等价变换，即两者结构不同，但语义是一致的</a:t>
            </a:r>
            <a:endParaRPr lang="zh-CN" altLang="en-US" sz="1200"/>
          </a:p>
          <a:p>
            <a:r>
              <a:rPr lang="zh-CN" altLang="en-US" sz="1200">
                <a:sym typeface="+mn-ea"/>
              </a:rPr>
              <a:t>B.源程序和目标程序是等价关系</a:t>
            </a:r>
            <a:endParaRPr lang="zh-CN" altLang="en-US" sz="1200"/>
          </a:p>
          <a:p>
            <a:r>
              <a:rPr lang="zh-CN" altLang="en-US" sz="1200">
                <a:sym typeface="+mn-ea"/>
              </a:rPr>
              <a:t>C.目标代码生成时，需要考虑目标计算机的指令系统</a:t>
            </a:r>
            <a:endParaRPr lang="zh-CN" altLang="en-US" sz="1200"/>
          </a:p>
          <a:p>
            <a:r>
              <a:rPr lang="zh-CN" altLang="en-US" sz="1200">
                <a:sym typeface="+mn-ea"/>
              </a:rPr>
              <a:t>D.窥孔优化是在中间代码层次上进行的优化工作</a:t>
            </a:r>
            <a:endParaRPr lang="zh-CN" altLang="en-US" sz="1200">
              <a:sym typeface="+mn-ea"/>
            </a:endParaRPr>
          </a:p>
        </p:txBody>
      </p:sp>
      <p:sp>
        <p:nvSpPr>
          <p:cNvPr id="11" name="文本框 10"/>
          <p:cNvSpPr txBox="1"/>
          <p:nvPr/>
        </p:nvSpPr>
        <p:spPr>
          <a:xfrm>
            <a:off x="7664450" y="5097780"/>
            <a:ext cx="4105910" cy="645160"/>
          </a:xfrm>
          <a:prstGeom prst="rect">
            <a:avLst/>
          </a:prstGeom>
          <a:noFill/>
        </p:spPr>
        <p:txBody>
          <a:bodyPr wrap="square" rtlCol="0" anchor="t">
            <a:spAutoFit/>
          </a:bodyPr>
          <a:p>
            <a:r>
              <a:rPr lang="zh-CN" altLang="en-US" sz="1200">
                <a:sym typeface="+mn-ea"/>
              </a:rPr>
              <a:t>所有编译程序都有目标代码生成阶段。(</a:t>
            </a:r>
            <a:r>
              <a:rPr lang="zh-CN" altLang="en-US" sz="1200">
                <a:solidFill>
                  <a:srgbClr val="FF0000"/>
                </a:solidFill>
                <a:sym typeface="+mn-ea"/>
              </a:rPr>
              <a:t>√</a:t>
            </a:r>
            <a:r>
              <a:rPr lang="zh-CN" altLang="en-US" sz="1200">
                <a:sym typeface="+mn-ea"/>
              </a:rPr>
              <a:t>)</a:t>
            </a:r>
            <a:endParaRPr lang="zh-CN" altLang="en-US" sz="1200"/>
          </a:p>
          <a:p>
            <a:r>
              <a:rPr lang="zh-CN" altLang="en-US" sz="1200">
                <a:sym typeface="+mn-ea"/>
              </a:rPr>
              <a:t>代码生成器的设计要着重考虑目标代码的质量问题。(</a:t>
            </a:r>
            <a:r>
              <a:rPr lang="zh-CN" altLang="en-US" sz="1200">
                <a:solidFill>
                  <a:srgbClr val="FF0000"/>
                </a:solidFill>
                <a:sym typeface="+mn-ea"/>
              </a:rPr>
              <a:t>√</a:t>
            </a:r>
            <a:r>
              <a:rPr lang="zh-CN" altLang="en-US" sz="1200">
                <a:sym typeface="+mn-ea"/>
              </a:rPr>
              <a:t>)</a:t>
            </a:r>
            <a:endParaRPr lang="zh-CN" altLang="en-US" sz="1200"/>
          </a:p>
          <a:p>
            <a:r>
              <a:rPr lang="zh-CN" altLang="en-US" sz="1200">
                <a:sym typeface="+mn-ea"/>
              </a:rPr>
              <a:t>目标代码生成时，无需考虑目标计算机的系统结构。（</a:t>
            </a:r>
            <a:r>
              <a:rPr lang="zh-CN" altLang="en-US" sz="1200">
                <a:solidFill>
                  <a:srgbClr val="FF0000"/>
                </a:solidFill>
                <a:sym typeface="+mn-ea"/>
              </a:rPr>
              <a:t>×</a:t>
            </a:r>
            <a:r>
              <a:rPr lang="zh-CN" altLang="en-US" sz="1200">
                <a:sym typeface="+mn-ea"/>
              </a:rPr>
              <a:t>）</a:t>
            </a:r>
            <a:endParaRPr lang="zh-CN" altLang="en-US" sz="1200">
              <a:sym typeface="+mn-ea"/>
            </a:endParaRPr>
          </a:p>
        </p:txBody>
      </p:sp>
    </p:spTree>
    <p:custDataLst>
      <p:tags r:id="rId7"/>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2" name="矩形 31"/>
          <p:cNvSpPr/>
          <p:nvPr>
            <p:custDataLst>
              <p:tags r:id="rId1"/>
            </p:custDataLst>
          </p:nvPr>
        </p:nvSpPr>
        <p:spPr>
          <a:xfrm>
            <a:off x="687363" y="225699"/>
            <a:ext cx="1887220" cy="398780"/>
          </a:xfrm>
          <a:prstGeom prst="rect">
            <a:avLst/>
          </a:prstGeom>
        </p:spPr>
        <p:txBody>
          <a:bodyPr wrap="none">
            <a:spAutoFit/>
          </a:bodyPr>
          <a:p>
            <a:pPr lvl="0">
              <a:spcBef>
                <a:spcPct val="30000"/>
              </a:spcBef>
            </a:pPr>
            <a:r>
              <a:rPr lang="en-US" sz="2000" b="1" dirty="0">
                <a:latin typeface="华文楷体" panose="02010600040101010101" pitchFamily="2" charset="-122"/>
                <a:ea typeface="华文楷体" panose="02010600040101010101" pitchFamily="2" charset="-122"/>
              </a:rPr>
              <a:t>7.</a:t>
            </a:r>
            <a:r>
              <a:rPr lang="zh-CN" altLang="en-US" sz="2000" b="1" dirty="0">
                <a:latin typeface="华文楷体" panose="02010600040101010101" pitchFamily="2" charset="-122"/>
                <a:ea typeface="华文楷体" panose="02010600040101010101" pitchFamily="2" charset="-122"/>
              </a:rPr>
              <a:t>运行存储分配</a:t>
            </a:r>
            <a:endParaRPr lang="zh-CN" altLang="en-US" sz="2000" b="1" dirty="0">
              <a:latin typeface="华文楷体" panose="02010600040101010101" pitchFamily="2" charset="-122"/>
              <a:ea typeface="华文楷体" panose="02010600040101010101" pitchFamily="2" charset="-122"/>
            </a:endParaRPr>
          </a:p>
        </p:txBody>
      </p:sp>
      <p:pic>
        <p:nvPicPr>
          <p:cNvPr id="7" name="图片 6"/>
          <p:cNvPicPr>
            <a:picLocks noChangeAspect="1"/>
          </p:cNvPicPr>
          <p:nvPr>
            <p:custDataLst>
              <p:tags r:id="rId2"/>
            </p:custDataLst>
          </p:nvPr>
        </p:nvPicPr>
        <p:blipFill>
          <a:blip r:embed="rId3">
            <a:extLst>
              <a:ext uri="{28A0092B-C50C-407E-A947-70E740481C1C}">
                <a14:useLocalDpi xmlns:a14="http://schemas.microsoft.com/office/drawing/2010/main" val="0"/>
              </a:ext>
            </a:extLst>
          </a:blip>
          <a:srcRect t="328" b="1640"/>
          <a:stretch>
            <a:fillRect/>
          </a:stretch>
        </p:blipFill>
        <p:spPr>
          <a:xfrm>
            <a:off x="8081020" y="928369"/>
            <a:ext cx="2221826" cy="5117606"/>
          </a:xfrm>
          <a:prstGeom prst="rect">
            <a:avLst/>
          </a:prstGeom>
        </p:spPr>
      </p:pic>
      <p:sp>
        <p:nvSpPr>
          <p:cNvPr id="8" name="矩形 7"/>
          <p:cNvSpPr/>
          <p:nvPr>
            <p:custDataLst>
              <p:tags r:id="rId4"/>
            </p:custDataLst>
          </p:nvPr>
        </p:nvSpPr>
        <p:spPr>
          <a:xfrm>
            <a:off x="8209573" y="373654"/>
            <a:ext cx="1965325" cy="398780"/>
          </a:xfrm>
          <a:prstGeom prst="rect">
            <a:avLst/>
          </a:prstGeom>
        </p:spPr>
        <p:txBody>
          <a:bodyPr wrap="none">
            <a:spAutoFit/>
          </a:bodyPr>
          <a:p>
            <a:pPr lvl="0">
              <a:spcBef>
                <a:spcPct val="30000"/>
              </a:spcBef>
            </a:pPr>
            <a:r>
              <a:rPr lang="zh-CN" altLang="en-US" sz="2000" b="1" dirty="0">
                <a:latin typeface="华文楷体" panose="02010600040101010101" pitchFamily="2" charset="-122"/>
                <a:ea typeface="华文楷体" panose="02010600040101010101" pitchFamily="2" charset="-122"/>
              </a:rPr>
              <a:t>编译系统的结构</a:t>
            </a:r>
            <a:endParaRPr lang="en-US" altLang="zh-CN" sz="2000" b="1" dirty="0">
              <a:latin typeface="华文楷体" panose="02010600040101010101" pitchFamily="2" charset="-122"/>
              <a:ea typeface="华文楷体" panose="02010600040101010101" pitchFamily="2" charset="-122"/>
            </a:endParaRPr>
          </a:p>
        </p:txBody>
      </p:sp>
      <p:sp>
        <p:nvSpPr>
          <p:cNvPr id="4" name="右大括号 3"/>
          <p:cNvSpPr/>
          <p:nvPr/>
        </p:nvSpPr>
        <p:spPr>
          <a:xfrm>
            <a:off x="10302875" y="979170"/>
            <a:ext cx="661670" cy="1475740"/>
          </a:xfrm>
          <a:prstGeom prst="rightBrace">
            <a:avLst/>
          </a:prstGeom>
        </p:spPr>
        <p:style>
          <a:lnRef idx="3">
            <a:schemeClr val="accent6"/>
          </a:lnRef>
          <a:fillRef idx="0">
            <a:schemeClr val="accent6"/>
          </a:fillRef>
          <a:effectRef idx="2">
            <a:schemeClr val="accent6"/>
          </a:effectRef>
          <a:fontRef idx="minor">
            <a:schemeClr val="tx1"/>
          </a:fontRef>
        </p:style>
        <p:txBody>
          <a:bodyPr rtlCol="0" anchor="ctr"/>
          <a:p>
            <a:pPr algn="ctr"/>
            <a:endParaRPr lang="zh-CN" altLang="en-US"/>
          </a:p>
        </p:txBody>
      </p:sp>
      <p:sp>
        <p:nvSpPr>
          <p:cNvPr id="11" name="矩形 10"/>
          <p:cNvSpPr/>
          <p:nvPr>
            <p:custDataLst>
              <p:tags r:id="rId5"/>
            </p:custDataLst>
          </p:nvPr>
        </p:nvSpPr>
        <p:spPr>
          <a:xfrm>
            <a:off x="11149623" y="1510304"/>
            <a:ext cx="946785" cy="398780"/>
          </a:xfrm>
          <a:prstGeom prst="rect">
            <a:avLst/>
          </a:prstGeom>
        </p:spPr>
        <p:txBody>
          <a:bodyPr wrap="none">
            <a:spAutoFit/>
          </a:bodyPr>
          <a:p>
            <a:pPr lvl="0">
              <a:spcBef>
                <a:spcPct val="30000"/>
              </a:spcBef>
            </a:pPr>
            <a:r>
              <a:rPr lang="zh-CN" altLang="en-US" sz="2000" b="1" dirty="0">
                <a:latin typeface="华文楷体" panose="02010600040101010101" pitchFamily="2" charset="-122"/>
                <a:ea typeface="华文楷体" panose="02010600040101010101" pitchFamily="2" charset="-122"/>
              </a:rPr>
              <a:t>第一回</a:t>
            </a:r>
            <a:endParaRPr lang="en-US" altLang="zh-CN" sz="2000" b="1" dirty="0">
              <a:latin typeface="华文楷体" panose="02010600040101010101" pitchFamily="2" charset="-122"/>
              <a:ea typeface="华文楷体" panose="02010600040101010101" pitchFamily="2" charset="-122"/>
            </a:endParaRPr>
          </a:p>
        </p:txBody>
      </p:sp>
      <p:sp>
        <p:nvSpPr>
          <p:cNvPr id="12" name="矩形 11"/>
          <p:cNvSpPr/>
          <p:nvPr>
            <p:custDataLst>
              <p:tags r:id="rId6"/>
            </p:custDataLst>
          </p:nvPr>
        </p:nvSpPr>
        <p:spPr>
          <a:xfrm>
            <a:off x="11212488" y="4634504"/>
            <a:ext cx="946785" cy="398780"/>
          </a:xfrm>
          <a:prstGeom prst="rect">
            <a:avLst/>
          </a:prstGeom>
        </p:spPr>
        <p:txBody>
          <a:bodyPr wrap="none">
            <a:spAutoFit/>
          </a:bodyPr>
          <a:p>
            <a:pPr lvl="0">
              <a:spcBef>
                <a:spcPct val="30000"/>
              </a:spcBef>
            </a:pPr>
            <a:r>
              <a:rPr lang="zh-CN" altLang="en-US" sz="2000" b="1" dirty="0">
                <a:latin typeface="华文楷体" panose="02010600040101010101" pitchFamily="2" charset="-122"/>
                <a:ea typeface="华文楷体" panose="02010600040101010101" pitchFamily="2" charset="-122"/>
              </a:rPr>
              <a:t>第三回</a:t>
            </a:r>
            <a:endParaRPr lang="en-US" altLang="zh-CN" sz="2000" b="1" dirty="0">
              <a:latin typeface="华文楷体" panose="02010600040101010101" pitchFamily="2" charset="-122"/>
              <a:ea typeface="华文楷体" panose="02010600040101010101" pitchFamily="2" charset="-122"/>
            </a:endParaRPr>
          </a:p>
        </p:txBody>
      </p:sp>
      <p:sp>
        <p:nvSpPr>
          <p:cNvPr id="27" name="右大括号 26"/>
          <p:cNvSpPr/>
          <p:nvPr>
            <p:custDataLst>
              <p:tags r:id="rId7"/>
            </p:custDataLst>
          </p:nvPr>
        </p:nvSpPr>
        <p:spPr>
          <a:xfrm>
            <a:off x="10363835" y="2454910"/>
            <a:ext cx="661670" cy="1475740"/>
          </a:xfrm>
          <a:prstGeom prst="rightBrace">
            <a:avLst/>
          </a:prstGeom>
        </p:spPr>
        <p:style>
          <a:lnRef idx="3">
            <a:schemeClr val="accent6"/>
          </a:lnRef>
          <a:fillRef idx="0">
            <a:schemeClr val="accent6"/>
          </a:fillRef>
          <a:effectRef idx="2">
            <a:schemeClr val="accent6"/>
          </a:effectRef>
          <a:fontRef idx="minor">
            <a:schemeClr val="tx1"/>
          </a:fontRef>
        </p:style>
        <p:txBody>
          <a:bodyPr rtlCol="0" anchor="ctr"/>
          <a:p>
            <a:pPr algn="ctr"/>
            <a:endParaRPr lang="zh-CN" altLang="en-US"/>
          </a:p>
        </p:txBody>
      </p:sp>
      <p:sp>
        <p:nvSpPr>
          <p:cNvPr id="29" name="矩形 28"/>
          <p:cNvSpPr/>
          <p:nvPr>
            <p:custDataLst>
              <p:tags r:id="rId8"/>
            </p:custDataLst>
          </p:nvPr>
        </p:nvSpPr>
        <p:spPr>
          <a:xfrm>
            <a:off x="11149623" y="2935244"/>
            <a:ext cx="946785" cy="398780"/>
          </a:xfrm>
          <a:prstGeom prst="rect">
            <a:avLst/>
          </a:prstGeom>
        </p:spPr>
        <p:txBody>
          <a:bodyPr wrap="none">
            <a:spAutoFit/>
          </a:bodyPr>
          <a:p>
            <a:pPr lvl="0">
              <a:spcBef>
                <a:spcPct val="30000"/>
              </a:spcBef>
            </a:pPr>
            <a:r>
              <a:rPr lang="zh-CN" altLang="en-US" sz="2000" b="1" dirty="0">
                <a:latin typeface="华文楷体" panose="02010600040101010101" pitchFamily="2" charset="-122"/>
                <a:ea typeface="华文楷体" panose="02010600040101010101" pitchFamily="2" charset="-122"/>
              </a:rPr>
              <a:t>第</a:t>
            </a:r>
            <a:r>
              <a:rPr lang="zh-CN" altLang="en-US" sz="2000" b="1" dirty="0">
                <a:latin typeface="华文楷体" panose="02010600040101010101" pitchFamily="2" charset="-122"/>
                <a:ea typeface="华文楷体" panose="02010600040101010101" pitchFamily="2" charset="-122"/>
              </a:rPr>
              <a:t>二回</a:t>
            </a:r>
            <a:endParaRPr lang="en-US" altLang="zh-CN" sz="2000" b="1" dirty="0">
              <a:latin typeface="华文楷体" panose="02010600040101010101" pitchFamily="2" charset="-122"/>
              <a:ea typeface="华文楷体" panose="02010600040101010101" pitchFamily="2" charset="-122"/>
            </a:endParaRPr>
          </a:p>
        </p:txBody>
      </p:sp>
      <p:sp>
        <p:nvSpPr>
          <p:cNvPr id="30" name="右大括号 29"/>
          <p:cNvSpPr/>
          <p:nvPr>
            <p:custDataLst>
              <p:tags r:id="rId9"/>
            </p:custDataLst>
          </p:nvPr>
        </p:nvSpPr>
        <p:spPr>
          <a:xfrm>
            <a:off x="10649585" y="2454910"/>
            <a:ext cx="661670" cy="3331210"/>
          </a:xfrm>
          <a:prstGeom prst="rightBrace">
            <a:avLst>
              <a:gd name="adj1" fmla="val 5758"/>
              <a:gd name="adj2" fmla="val 50000"/>
            </a:avLst>
          </a:prstGeom>
        </p:spPr>
        <p:style>
          <a:lnRef idx="3">
            <a:schemeClr val="accent6"/>
          </a:lnRef>
          <a:fillRef idx="0">
            <a:schemeClr val="accent6"/>
          </a:fillRef>
          <a:effectRef idx="2">
            <a:schemeClr val="accent6"/>
          </a:effectRef>
          <a:fontRef idx="minor">
            <a:schemeClr val="tx1"/>
          </a:fontRef>
        </p:style>
        <p:txBody>
          <a:bodyPr rtlCol="0" anchor="ctr"/>
          <a:p>
            <a:pPr algn="ctr"/>
            <a:endParaRPr lang="zh-CN" altLang="en-US"/>
          </a:p>
        </p:txBody>
      </p:sp>
      <p:sp>
        <p:nvSpPr>
          <p:cNvPr id="6" name="矩形 5"/>
          <p:cNvSpPr/>
          <p:nvPr>
            <p:custDataLst>
              <p:tags r:id="rId10"/>
            </p:custDataLst>
          </p:nvPr>
        </p:nvSpPr>
        <p:spPr>
          <a:xfrm>
            <a:off x="687363" y="497479"/>
            <a:ext cx="1497965" cy="398780"/>
          </a:xfrm>
          <a:prstGeom prst="rect">
            <a:avLst/>
          </a:prstGeom>
        </p:spPr>
        <p:txBody>
          <a:bodyPr wrap="none">
            <a:spAutoFit/>
          </a:bodyPr>
          <a:p>
            <a:pPr lvl="0">
              <a:spcBef>
                <a:spcPct val="30000"/>
              </a:spcBef>
            </a:pPr>
            <a:r>
              <a:rPr lang="en-US" sz="2000" b="1" dirty="0">
                <a:latin typeface="华文楷体" panose="02010600040101010101" pitchFamily="2" charset="-122"/>
                <a:ea typeface="华文楷体" panose="02010600040101010101" pitchFamily="2" charset="-122"/>
              </a:rPr>
              <a:t>7.1</a:t>
            </a:r>
            <a:r>
              <a:rPr lang="zh-CN" altLang="en-US" sz="2000" b="1" dirty="0">
                <a:latin typeface="华文楷体" panose="02010600040101010101" pitchFamily="2" charset="-122"/>
                <a:ea typeface="华文楷体" panose="02010600040101010101" pitchFamily="2" charset="-122"/>
              </a:rPr>
              <a:t>存储组织</a:t>
            </a:r>
            <a:endParaRPr lang="zh-CN" altLang="en-US" sz="2000" b="1" dirty="0">
              <a:latin typeface="华文楷体" panose="02010600040101010101" pitchFamily="2" charset="-122"/>
              <a:ea typeface="华文楷体" panose="02010600040101010101" pitchFamily="2" charset="-122"/>
            </a:endParaRPr>
          </a:p>
        </p:txBody>
      </p:sp>
      <p:sp>
        <p:nvSpPr>
          <p:cNvPr id="13" name="矩形 12"/>
          <p:cNvSpPr/>
          <p:nvPr>
            <p:custDataLst>
              <p:tags r:id="rId11"/>
            </p:custDataLst>
          </p:nvPr>
        </p:nvSpPr>
        <p:spPr>
          <a:xfrm>
            <a:off x="118745" y="829945"/>
            <a:ext cx="5645785" cy="3338830"/>
          </a:xfrm>
          <a:prstGeom prst="rect">
            <a:avLst/>
          </a:prstGeom>
        </p:spPr>
        <p:txBody>
          <a:bodyPr wrap="square">
            <a:noAutofit/>
          </a:bodyPr>
          <a:p>
            <a:pPr indent="0" algn="l" fontAlgn="auto">
              <a:lnSpc>
                <a:spcPct val="100000"/>
              </a:lnSpc>
              <a:buClrTx/>
              <a:buNone/>
              <a:defRPr/>
            </a:pPr>
            <a:r>
              <a:rPr lang="zh-CN" altLang="en-US" b="1" dirty="0">
                <a:latin typeface="华文楷体" panose="02010600040101010101" pitchFamily="2" charset="-122"/>
                <a:ea typeface="华文楷体" panose="02010600040101010101" pitchFamily="2" charset="-122"/>
                <a:sym typeface="+mn-ea"/>
              </a:rPr>
              <a:t>一个目标程序运行所需的存储空间主要包括：</a:t>
            </a:r>
            <a:r>
              <a:rPr lang="zh-CN" altLang="en-US" b="1" dirty="0">
                <a:solidFill>
                  <a:srgbClr val="FF0000"/>
                </a:solidFill>
                <a:latin typeface="华文楷体" panose="02010600040101010101" pitchFamily="2" charset="-122"/>
                <a:ea typeface="华文楷体" panose="02010600040101010101" pitchFamily="2" charset="-122"/>
                <a:sym typeface="+mn-ea"/>
              </a:rPr>
              <a:t>代码区</a:t>
            </a:r>
            <a:r>
              <a:rPr lang="en-US" altLang="zh-CN" b="1" dirty="0">
                <a:latin typeface="华文楷体" panose="02010600040101010101" pitchFamily="2" charset="-122"/>
                <a:ea typeface="华文楷体" panose="02010600040101010101" pitchFamily="2" charset="-122"/>
                <a:sym typeface="+mn-ea"/>
              </a:rPr>
              <a:t>+</a:t>
            </a:r>
            <a:r>
              <a:rPr lang="zh-CN" altLang="en-US" b="1" dirty="0">
                <a:solidFill>
                  <a:srgbClr val="FF0000"/>
                </a:solidFill>
                <a:latin typeface="华文楷体" panose="02010600040101010101" pitchFamily="2" charset="-122"/>
                <a:ea typeface="华文楷体" panose="02010600040101010101" pitchFamily="2" charset="-122"/>
                <a:sym typeface="+mn-ea"/>
              </a:rPr>
              <a:t>数据区</a:t>
            </a:r>
            <a:endParaRPr lang="zh-CN" altLang="en-US" b="1" dirty="0">
              <a:latin typeface="华文楷体" panose="02010600040101010101" pitchFamily="2" charset="-122"/>
              <a:ea typeface="华文楷体" panose="02010600040101010101" pitchFamily="2" charset="-122"/>
              <a:sym typeface="+mn-ea"/>
            </a:endParaRPr>
          </a:p>
          <a:p>
            <a:pPr indent="0" algn="l" fontAlgn="auto">
              <a:lnSpc>
                <a:spcPct val="100000"/>
              </a:lnSpc>
              <a:buClrTx/>
              <a:buNone/>
              <a:defRPr/>
            </a:pPr>
            <a:r>
              <a:rPr lang="zh-CN" altLang="en-US" b="1" dirty="0">
                <a:latin typeface="华文楷体" panose="02010600040101010101" pitchFamily="2" charset="-122"/>
                <a:ea typeface="华文楷体" panose="02010600040101010101" pitchFamily="2" charset="-122"/>
                <a:sym typeface="+mn-ea"/>
              </a:rPr>
              <a:t>存储分配策略：</a:t>
            </a:r>
            <a:r>
              <a:rPr lang="zh-CN" altLang="en-US" b="1" dirty="0">
                <a:solidFill>
                  <a:srgbClr val="FF0000"/>
                </a:solidFill>
                <a:latin typeface="华文楷体" panose="02010600040101010101" pitchFamily="2" charset="-122"/>
                <a:ea typeface="华文楷体" panose="02010600040101010101" pitchFamily="2" charset="-122"/>
                <a:sym typeface="+mn-ea"/>
              </a:rPr>
              <a:t>静</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态存</a:t>
            </a:r>
            <a:r>
              <a:rPr lang="zh-CN" altLang="en-US" b="1" dirty="0">
                <a:solidFill>
                  <a:srgbClr val="FF0000"/>
                </a:solidFill>
                <a:latin typeface="华文楷体" panose="02010600040101010101" pitchFamily="2" charset="-122"/>
                <a:ea typeface="华文楷体" panose="02010600040101010101" pitchFamily="2" charset="-122"/>
                <a:sym typeface="+mn-ea"/>
              </a:rPr>
              <a:t>储策略</a:t>
            </a:r>
            <a:r>
              <a:rPr lang="zh-CN" altLang="en-US" b="1" dirty="0">
                <a:latin typeface="华文楷体" panose="02010600040101010101" pitchFamily="2" charset="-122"/>
                <a:ea typeface="华文楷体" panose="02010600040101010101" pitchFamily="2" charset="-122"/>
                <a:sym typeface="+mn-ea"/>
              </a:rPr>
              <a:t>+</a:t>
            </a:r>
            <a:r>
              <a:rPr lang="zh-CN" altLang="en-US" b="1" dirty="0">
                <a:solidFill>
                  <a:srgbClr val="FF0000"/>
                </a:solidFill>
                <a:latin typeface="华文楷体" panose="02010600040101010101" pitchFamily="2" charset="-122"/>
                <a:ea typeface="华文楷体" panose="02010600040101010101" pitchFamily="2" charset="-122"/>
                <a:sym typeface="+mn-ea"/>
              </a:rPr>
              <a:t>动态存储策略</a:t>
            </a:r>
            <a:r>
              <a:rPr lang="zh-CN" altLang="en-US" b="1" dirty="0">
                <a:solidFill>
                  <a:schemeClr val="tx1"/>
                </a:solidFill>
                <a:latin typeface="华文楷体" panose="02010600040101010101" pitchFamily="2" charset="-122"/>
                <a:ea typeface="华文楷体" panose="02010600040101010101" pitchFamily="2" charset="-122"/>
                <a:sym typeface="+mn-ea"/>
              </a:rPr>
              <a:t>（</a:t>
            </a:r>
            <a:r>
              <a:rPr lang="zh-CN" altLang="en-US" b="1" dirty="0">
                <a:latin typeface="华文楷体" panose="02010600040101010101" pitchFamily="2" charset="-122"/>
                <a:ea typeface="华文楷体" panose="02010600040101010101" pitchFamily="2" charset="-122"/>
                <a:sym typeface="+mn-ea"/>
              </a:rPr>
              <a:t>栈式存储分配</a:t>
            </a:r>
            <a:r>
              <a:rPr lang="en-US" altLang="zh-CN" b="1" dirty="0">
                <a:latin typeface="华文楷体" panose="02010600040101010101" pitchFamily="2" charset="-122"/>
                <a:ea typeface="华文楷体" panose="02010600040101010101" pitchFamily="2" charset="-122"/>
                <a:sym typeface="+mn-ea"/>
              </a:rPr>
              <a:t> or </a:t>
            </a:r>
            <a:r>
              <a:rPr lang="zh-CN" altLang="en-US" b="1" dirty="0">
                <a:latin typeface="华文楷体" panose="02010600040101010101" pitchFamily="2" charset="-122"/>
                <a:ea typeface="华文楷体" panose="02010600040101010101" pitchFamily="2" charset="-122"/>
                <a:sym typeface="+mn-ea"/>
              </a:rPr>
              <a:t>堆式存储分配</a:t>
            </a:r>
            <a:r>
              <a:rPr lang="zh-CN" altLang="en-US" b="1" dirty="0">
                <a:solidFill>
                  <a:schemeClr val="tx1"/>
                </a:solidFill>
                <a:latin typeface="华文楷体" panose="02010600040101010101" pitchFamily="2" charset="-122"/>
                <a:ea typeface="华文楷体" panose="02010600040101010101" pitchFamily="2" charset="-122"/>
                <a:sym typeface="+mn-ea"/>
              </a:rPr>
              <a:t>）</a:t>
            </a:r>
            <a:endParaRPr lang="zh-CN" altLang="en-US" b="1" dirty="0">
              <a:solidFill>
                <a:srgbClr val="FF0000"/>
              </a:solidFill>
              <a:latin typeface="华文楷体" panose="02010600040101010101" pitchFamily="2" charset="-122"/>
              <a:ea typeface="华文楷体" panose="02010600040101010101" pitchFamily="2" charset="-122"/>
              <a:sym typeface="+mn-ea"/>
            </a:endParaRPr>
          </a:p>
          <a:p>
            <a:pPr indent="0" algn="l" fontAlgn="auto">
              <a:lnSpc>
                <a:spcPct val="100000"/>
              </a:lnSpc>
              <a:buClrTx/>
              <a:buNone/>
              <a:defRPr/>
            </a:pPr>
            <a:r>
              <a:rPr lang="en-US" altLang="zh-CN"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 </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静态存</a:t>
            </a:r>
            <a:r>
              <a:rPr lang="zh-CN" altLang="en-US" b="1" dirty="0">
                <a:solidFill>
                  <a:srgbClr val="FF0000"/>
                </a:solidFill>
                <a:latin typeface="华文楷体" panose="02010600040101010101" pitchFamily="2" charset="-122"/>
                <a:ea typeface="华文楷体" panose="02010600040101010101" pitchFamily="2" charset="-122"/>
                <a:sym typeface="+mn-ea"/>
              </a:rPr>
              <a:t>储策略</a:t>
            </a:r>
            <a:r>
              <a:rPr lang="zh-CN" altLang="en-US" b="1" dirty="0">
                <a:latin typeface="华文楷体" panose="02010600040101010101" pitchFamily="2" charset="-122"/>
                <a:ea typeface="华文楷体" panose="02010600040101010101" pitchFamily="2" charset="-122"/>
                <a:sym typeface="+mn-ea"/>
              </a:rPr>
              <a:t>：</a:t>
            </a:r>
            <a:r>
              <a:rPr lang="zh-CN" altLang="en-US" b="1" dirty="0">
                <a:latin typeface="华文楷体" panose="02010600040101010101" pitchFamily="2" charset="-122"/>
                <a:ea typeface="华文楷体" panose="02010600040101010101" pitchFamily="2" charset="-122"/>
                <a:sym typeface="+mn-ea"/>
              </a:rPr>
              <a:t>对于在</a:t>
            </a:r>
            <a:r>
              <a:rPr lang="zh-CN" altLang="en-US" b="1" dirty="0">
                <a:solidFill>
                  <a:srgbClr val="FF0000"/>
                </a:solidFill>
                <a:latin typeface="华文楷体" panose="02010600040101010101" pitchFamily="2" charset="-122"/>
                <a:ea typeface="华文楷体" panose="02010600040101010101" pitchFamily="2" charset="-122"/>
                <a:sym typeface="+mn-ea"/>
              </a:rPr>
              <a:t>编译时刻</a:t>
            </a:r>
            <a:r>
              <a:rPr lang="zh-CN" altLang="en-US" b="1" dirty="0">
                <a:latin typeface="华文楷体" panose="02010600040101010101" pitchFamily="2" charset="-122"/>
                <a:ea typeface="华文楷体" panose="02010600040101010101" pitchFamily="2" charset="-122"/>
                <a:sym typeface="+mn-ea"/>
              </a:rPr>
              <a:t>就可以确定大小的数据对象，可以在编译时刻就为它们分配存储空间</a:t>
            </a:r>
            <a:endParaRPr lang="zh-CN" altLang="en-US" b="1" dirty="0">
              <a:latin typeface="华文楷体" panose="02010600040101010101" pitchFamily="2" charset="-122"/>
              <a:ea typeface="华文楷体" panose="02010600040101010101" pitchFamily="2" charset="-122"/>
              <a:sym typeface="+mn-ea"/>
            </a:endParaRPr>
          </a:p>
          <a:p>
            <a:pPr indent="0" algn="l" fontAlgn="auto">
              <a:lnSpc>
                <a:spcPct val="100000"/>
              </a:lnSpc>
              <a:buClrTx/>
              <a:buNone/>
              <a:defRPr/>
            </a:pPr>
            <a:r>
              <a:rPr lang="en-US" altLang="zh-CN" b="1" dirty="0">
                <a:solidFill>
                  <a:srgbClr val="FF0000"/>
                </a:solidFill>
                <a:latin typeface="华文楷体" panose="02010600040101010101" pitchFamily="2" charset="-122"/>
                <a:ea typeface="华文楷体" panose="02010600040101010101" pitchFamily="2" charset="-122"/>
                <a:sym typeface="+mn-ea"/>
              </a:rPr>
              <a:t> </a:t>
            </a:r>
            <a:r>
              <a:rPr lang="zh-CN" altLang="en-US" b="1" dirty="0">
                <a:solidFill>
                  <a:srgbClr val="FF0000"/>
                </a:solidFill>
                <a:latin typeface="华文楷体" panose="02010600040101010101" pitchFamily="2" charset="-122"/>
                <a:ea typeface="华文楷体" panose="02010600040101010101" pitchFamily="2" charset="-122"/>
                <a:sym typeface="+mn-ea"/>
              </a:rPr>
              <a:t>动态存储策略</a:t>
            </a:r>
            <a:r>
              <a:rPr lang="zh-CN" altLang="en-US" b="1" dirty="0">
                <a:latin typeface="华文楷体" panose="02010600040101010101" pitchFamily="2" charset="-122"/>
                <a:ea typeface="华文楷体" panose="02010600040101010101" pitchFamily="2" charset="-122"/>
                <a:sym typeface="+mn-ea"/>
              </a:rPr>
              <a:t>：</a:t>
            </a:r>
            <a:r>
              <a:rPr lang="zh-CN" altLang="en-US" b="1" dirty="0">
                <a:latin typeface="华文楷体" panose="02010600040101010101" pitchFamily="2" charset="-122"/>
                <a:ea typeface="华文楷体" panose="02010600040101010101" pitchFamily="2" charset="-122"/>
                <a:sym typeface="+mn-ea"/>
              </a:rPr>
              <a:t>在编译时仅产生各种必要的信息，而在</a:t>
            </a:r>
            <a:r>
              <a:rPr lang="zh-CN" altLang="en-US" b="1" dirty="0">
                <a:solidFill>
                  <a:srgbClr val="FF0000"/>
                </a:solidFill>
                <a:latin typeface="华文楷体" panose="02010600040101010101" pitchFamily="2" charset="-122"/>
                <a:ea typeface="华文楷体" panose="02010600040101010101" pitchFamily="2" charset="-122"/>
                <a:sym typeface="+mn-ea"/>
              </a:rPr>
              <a:t>运行时刻</a:t>
            </a:r>
            <a:r>
              <a:rPr lang="zh-CN" altLang="en-US" b="1" dirty="0">
                <a:latin typeface="华文楷体" panose="02010600040101010101" pitchFamily="2" charset="-122"/>
                <a:ea typeface="华文楷体" panose="02010600040101010101" pitchFamily="2" charset="-122"/>
                <a:sym typeface="+mn-ea"/>
              </a:rPr>
              <a:t>，再动态地分配数据对象的存储空间</a:t>
            </a:r>
            <a:endParaRPr lang="zh-CN" altLang="en-US" b="1" dirty="0">
              <a:solidFill>
                <a:schemeClr val="tx1"/>
              </a:solidFill>
              <a:latin typeface="华文楷体" panose="02010600040101010101" pitchFamily="2" charset="-122"/>
              <a:ea typeface="华文楷体" panose="02010600040101010101" pitchFamily="2" charset="-122"/>
            </a:endParaRPr>
          </a:p>
          <a:p>
            <a:pPr marL="0" lvl="2" indent="0" algn="l" fontAlgn="auto">
              <a:lnSpc>
                <a:spcPct val="100000"/>
              </a:lnSpc>
              <a:buClrTx/>
              <a:buNone/>
              <a:defRPr/>
            </a:pPr>
            <a:r>
              <a:rPr lang="en-US" altLang="zh-CN" b="1" dirty="0">
                <a:latin typeface="华文楷体" panose="02010600040101010101" pitchFamily="2" charset="-122"/>
                <a:ea typeface="华文楷体" panose="02010600040101010101" pitchFamily="2" charset="-122"/>
                <a:sym typeface="+mn-ea"/>
              </a:rPr>
              <a:t> </a:t>
            </a:r>
            <a:r>
              <a:rPr lang="zh-CN" altLang="en-US" b="1" dirty="0">
                <a:latin typeface="华文楷体" panose="02010600040101010101" pitchFamily="2" charset="-122"/>
                <a:ea typeface="华文楷体" panose="02010600040101010101" pitchFamily="2" charset="-122"/>
                <a:sym typeface="+mn-ea"/>
              </a:rPr>
              <a:t>栈式存储分配</a:t>
            </a:r>
            <a:r>
              <a:rPr lang="en-US" altLang="zh-CN" b="1" dirty="0">
                <a:latin typeface="华文楷体" panose="02010600040101010101" pitchFamily="2" charset="-122"/>
                <a:ea typeface="华文楷体" panose="02010600040101010101" pitchFamily="2" charset="-122"/>
                <a:sym typeface="+mn-ea"/>
              </a:rPr>
              <a:t> or </a:t>
            </a:r>
            <a:r>
              <a:rPr lang="zh-CN" altLang="en-US" b="1" dirty="0">
                <a:latin typeface="华文楷体" panose="02010600040101010101" pitchFamily="2" charset="-122"/>
                <a:ea typeface="华文楷体" panose="02010600040101010101" pitchFamily="2" charset="-122"/>
                <a:sym typeface="+mn-ea"/>
              </a:rPr>
              <a:t>堆式存储分配</a:t>
            </a:r>
            <a:endParaRPr lang="zh-CN" altLang="en-US" b="1" dirty="0">
              <a:latin typeface="华文楷体" panose="02010600040101010101" pitchFamily="2" charset="-122"/>
              <a:ea typeface="华文楷体" panose="02010600040101010101" pitchFamily="2" charset="-122"/>
              <a:sym typeface="+mn-ea"/>
            </a:endParaRPr>
          </a:p>
          <a:p>
            <a:pPr indent="0" algn="l" fontAlgn="auto">
              <a:lnSpc>
                <a:spcPct val="100000"/>
              </a:lnSpc>
              <a:buClrTx/>
              <a:buNone/>
              <a:defRPr/>
            </a:pPr>
            <a:r>
              <a:rPr lang="en-US" altLang="zh-CN" b="1" dirty="0">
                <a:latin typeface="华文楷体" panose="02010600040101010101" pitchFamily="2" charset="-122"/>
                <a:ea typeface="华文楷体" panose="02010600040101010101" pitchFamily="2" charset="-122"/>
                <a:sym typeface="+mn-ea"/>
              </a:rPr>
              <a:t>    </a:t>
            </a:r>
            <a:r>
              <a:rPr lang="zh-CN" altLang="en-US" b="1" dirty="0">
                <a:latin typeface="华文楷体" panose="02010600040101010101" pitchFamily="2" charset="-122"/>
                <a:ea typeface="华文楷体" panose="02010600040101010101" pitchFamily="2" charset="-122"/>
                <a:sym typeface="+mn-ea"/>
              </a:rPr>
              <a:t>静态和动态分别对应</a:t>
            </a:r>
            <a:r>
              <a:rPr lang="zh-CN" altLang="en-US" b="1" dirty="0">
                <a:solidFill>
                  <a:srgbClr val="FF0000"/>
                </a:solidFill>
                <a:latin typeface="华文楷体" panose="02010600040101010101" pitchFamily="2" charset="-122"/>
                <a:ea typeface="华文楷体" panose="02010600040101010101" pitchFamily="2" charset="-122"/>
                <a:sym typeface="+mn-ea"/>
              </a:rPr>
              <a:t>编译时刻</a:t>
            </a:r>
            <a:r>
              <a:rPr lang="zh-CN" altLang="en-US" b="1" dirty="0">
                <a:latin typeface="华文楷体" panose="02010600040101010101" pitchFamily="2" charset="-122"/>
                <a:ea typeface="华文楷体" panose="02010600040101010101" pitchFamily="2" charset="-122"/>
                <a:sym typeface="+mn-ea"/>
              </a:rPr>
              <a:t>和</a:t>
            </a:r>
            <a:r>
              <a:rPr lang="zh-CN" altLang="en-US" b="1" dirty="0">
                <a:solidFill>
                  <a:srgbClr val="FF0000"/>
                </a:solidFill>
                <a:latin typeface="华文楷体" panose="02010600040101010101" pitchFamily="2" charset="-122"/>
                <a:ea typeface="华文楷体" panose="02010600040101010101" pitchFamily="2" charset="-122"/>
                <a:sym typeface="+mn-ea"/>
              </a:rPr>
              <a:t>运行时刻</a:t>
            </a:r>
            <a:endParaRPr lang="zh-CN" altLang="en-US" b="1" dirty="0">
              <a:solidFill>
                <a:srgbClr val="FF0000"/>
              </a:solidFill>
              <a:latin typeface="华文楷体" panose="02010600040101010101" pitchFamily="2" charset="-122"/>
              <a:ea typeface="华文楷体" panose="02010600040101010101" pitchFamily="2" charset="-122"/>
              <a:sym typeface="+mn-ea"/>
            </a:endParaRPr>
          </a:p>
          <a:p>
            <a:pPr indent="0" algn="l" fontAlgn="auto">
              <a:lnSpc>
                <a:spcPct val="100000"/>
              </a:lnSpc>
              <a:buClrTx/>
              <a:buNone/>
              <a:defRPr/>
            </a:pPr>
            <a:r>
              <a:rPr lang="zh-CN" altLang="en-US" b="1" dirty="0">
                <a:latin typeface="华文楷体" panose="02010600040101010101" pitchFamily="2" charset="-122"/>
                <a:ea typeface="华文楷体" panose="02010600040101010101" pitchFamily="2" charset="-122"/>
                <a:sym typeface="+mn-ea"/>
              </a:rPr>
              <a:t>要尽可能多的将数据对象进行静态分配，因为这些对象的地址可以被编译到目标代码中</a:t>
            </a:r>
            <a:endParaRPr lang="en-US" altLang="zh-CN" b="1" dirty="0">
              <a:latin typeface="华文楷体" panose="02010600040101010101" pitchFamily="2" charset="-122"/>
              <a:ea typeface="华文楷体" panose="02010600040101010101" pitchFamily="2" charset="-122"/>
              <a:sym typeface="+mn-ea"/>
            </a:endParaRPr>
          </a:p>
        </p:txBody>
      </p:sp>
      <p:pic>
        <p:nvPicPr>
          <p:cNvPr id="14" name="图片 13"/>
          <p:cNvPicPr>
            <a:picLocks noChangeAspect="1"/>
          </p:cNvPicPr>
          <p:nvPr>
            <p:custDataLst>
              <p:tags r:id="rId12"/>
            </p:custDataLst>
          </p:nvPr>
        </p:nvPicPr>
        <p:blipFill>
          <a:blip r:embed="rId13"/>
          <a:stretch>
            <a:fillRect/>
          </a:stretch>
        </p:blipFill>
        <p:spPr>
          <a:xfrm>
            <a:off x="5875655" y="624205"/>
            <a:ext cx="1972310" cy="2293620"/>
          </a:xfrm>
          <a:prstGeom prst="rect">
            <a:avLst/>
          </a:prstGeom>
        </p:spPr>
      </p:pic>
      <p:pic>
        <p:nvPicPr>
          <p:cNvPr id="16" name="图片 15"/>
          <p:cNvPicPr>
            <a:picLocks noChangeAspect="1"/>
          </p:cNvPicPr>
          <p:nvPr>
            <p:custDataLst>
              <p:tags r:id="rId14"/>
            </p:custDataLst>
          </p:nvPr>
        </p:nvPicPr>
        <p:blipFill>
          <a:blip r:embed="rId15"/>
          <a:stretch>
            <a:fillRect/>
          </a:stretch>
        </p:blipFill>
        <p:spPr>
          <a:xfrm>
            <a:off x="61595" y="4507230"/>
            <a:ext cx="5483225" cy="2139950"/>
          </a:xfrm>
          <a:prstGeom prst="rect">
            <a:avLst/>
          </a:prstGeom>
        </p:spPr>
      </p:pic>
      <p:sp>
        <p:nvSpPr>
          <p:cNvPr id="25" name="文本框 24"/>
          <p:cNvSpPr txBox="1"/>
          <p:nvPr/>
        </p:nvSpPr>
        <p:spPr>
          <a:xfrm>
            <a:off x="5445760" y="3333750"/>
            <a:ext cx="2820035" cy="3415030"/>
          </a:xfrm>
          <a:prstGeom prst="rect">
            <a:avLst/>
          </a:prstGeom>
          <a:noFill/>
        </p:spPr>
        <p:txBody>
          <a:bodyPr wrap="square" rtlCol="0" anchor="t">
            <a:spAutoFit/>
          </a:bodyPr>
          <a:p>
            <a:pPr indent="0" algn="l" fontAlgn="auto">
              <a:lnSpc>
                <a:spcPct val="100000"/>
              </a:lnSpc>
              <a:buClrTx/>
              <a:buNone/>
              <a:defRPr/>
            </a:pPr>
            <a:r>
              <a:rPr lang="zh-CN" altLang="en-US" b="1" dirty="0">
                <a:solidFill>
                  <a:srgbClr val="FF0000"/>
                </a:solidFill>
                <a:latin typeface="华文楷体" panose="02010600040101010101" pitchFamily="2" charset="-122"/>
                <a:ea typeface="华文楷体" panose="02010600040101010101" pitchFamily="2" charset="-122"/>
                <a:sym typeface="+mn-ea"/>
              </a:rPr>
              <a:t>活动记录</a:t>
            </a:r>
            <a:r>
              <a:rPr lang="zh-CN" altLang="en-US" b="1" dirty="0">
                <a:latin typeface="华文楷体" panose="02010600040101010101" pitchFamily="2" charset="-122"/>
                <a:ea typeface="华文楷体" panose="02010600040101010101" pitchFamily="2" charset="-122"/>
                <a:sym typeface="+mn-ea"/>
              </a:rPr>
              <a:t>：过程每执行一次，就为它分配一块</a:t>
            </a:r>
            <a:r>
              <a:rPr lang="zh-CN" altLang="en-US" b="1" dirty="0">
                <a:solidFill>
                  <a:srgbClr val="FF0000"/>
                </a:solidFill>
                <a:latin typeface="华文楷体" panose="02010600040101010101" pitchFamily="2" charset="-122"/>
                <a:ea typeface="华文楷体" panose="02010600040101010101" pitchFamily="2" charset="-122"/>
                <a:sym typeface="+mn-ea"/>
              </a:rPr>
              <a:t>连续存储区</a:t>
            </a:r>
            <a:r>
              <a:rPr lang="zh-CN" altLang="en-US" b="1" dirty="0">
                <a:latin typeface="华文楷体" panose="02010600040101010101" pitchFamily="2" charset="-122"/>
                <a:ea typeface="华文楷体" panose="02010600040101010101" pitchFamily="2" charset="-122"/>
                <a:sym typeface="+mn-ea"/>
              </a:rPr>
              <a:t>，用来管理过程一次执行所需的信息，这块连续存储区称为</a:t>
            </a:r>
            <a:r>
              <a:rPr lang="zh-CN" altLang="en-US" b="1" dirty="0">
                <a:solidFill>
                  <a:srgbClr val="FF0000"/>
                </a:solidFill>
                <a:latin typeface="华文楷体" panose="02010600040101010101" pitchFamily="2" charset="-122"/>
                <a:ea typeface="华文楷体" panose="02010600040101010101" pitchFamily="2" charset="-122"/>
                <a:sym typeface="+mn-ea"/>
              </a:rPr>
              <a:t>活动记录</a:t>
            </a:r>
            <a:endParaRPr lang="en-US" altLang="zh-CN" b="1" dirty="0">
              <a:latin typeface="华文楷体" panose="02010600040101010101" pitchFamily="2" charset="-122"/>
              <a:ea typeface="华文楷体" panose="02010600040101010101" pitchFamily="2" charset="-122"/>
              <a:sym typeface="+mn-ea"/>
            </a:endParaRPr>
          </a:p>
          <a:p>
            <a:pPr indent="0" algn="l" fontAlgn="auto">
              <a:lnSpc>
                <a:spcPct val="100000"/>
              </a:lnSpc>
              <a:buClrTx/>
              <a:buNone/>
              <a:defRPr/>
            </a:pPr>
            <a:r>
              <a:rPr lang="zh-CN" altLang="en-US" b="1" dirty="0">
                <a:solidFill>
                  <a:srgbClr val="FF0000"/>
                </a:solidFill>
                <a:latin typeface="华文楷体" panose="02010600040101010101" pitchFamily="2" charset="-122"/>
                <a:ea typeface="华文楷体" panose="02010600040101010101" pitchFamily="2" charset="-122"/>
                <a:sym typeface="+mn-ea"/>
              </a:rPr>
              <a:t>活动</a:t>
            </a:r>
            <a:r>
              <a:rPr lang="zh-CN" altLang="en-US" b="1" dirty="0">
                <a:latin typeface="华文楷体" panose="02010600040101010101" pitchFamily="2" charset="-122"/>
                <a:ea typeface="华文楷体" panose="02010600040101010101" pitchFamily="2" charset="-122"/>
                <a:sym typeface="+mn-ea"/>
              </a:rPr>
              <a:t>：</a:t>
            </a:r>
            <a:r>
              <a:rPr lang="zh-CN" altLang="en-US" b="1" dirty="0">
                <a:latin typeface="华文楷体" panose="02010600040101010101" pitchFamily="2" charset="-122"/>
                <a:ea typeface="华文楷体" panose="02010600040101010101" pitchFamily="2" charset="-122"/>
                <a:sym typeface="+mn-ea"/>
              </a:rPr>
              <a:t>过程体的每次执行（相对过程而言）</a:t>
            </a:r>
            <a:endParaRPr lang="zh-CN" altLang="en-US" b="1" dirty="0">
              <a:solidFill>
                <a:schemeClr val="tx1"/>
              </a:solidFill>
              <a:latin typeface="华文楷体" panose="02010600040101010101" pitchFamily="2" charset="-122"/>
              <a:ea typeface="华文楷体" panose="02010600040101010101" pitchFamily="2" charset="-122"/>
            </a:endParaRPr>
          </a:p>
          <a:p>
            <a:pPr indent="0" algn="l" fontAlgn="auto">
              <a:lnSpc>
                <a:spcPct val="100000"/>
              </a:lnSpc>
              <a:buClrTx/>
              <a:buNone/>
              <a:defRPr/>
            </a:pPr>
            <a:r>
              <a:rPr lang="zh-CN" altLang="en-US" b="1" dirty="0">
                <a:latin typeface="华文楷体" panose="02010600040101010101" pitchFamily="2" charset="-122"/>
                <a:ea typeface="华文楷体" panose="02010600040101010101" pitchFamily="2" charset="-122"/>
                <a:sym typeface="+mn-ea"/>
              </a:rPr>
              <a:t>使用</a:t>
            </a:r>
            <a:r>
              <a:rPr lang="zh-CN" altLang="en-US" b="1" dirty="0">
                <a:solidFill>
                  <a:srgbClr val="FF0000"/>
                </a:solidFill>
                <a:latin typeface="华文楷体" panose="02010600040101010101" pitchFamily="2" charset="-122"/>
                <a:ea typeface="华文楷体" panose="02010600040101010101" pitchFamily="2" charset="-122"/>
                <a:sym typeface="+mn-ea"/>
              </a:rPr>
              <a:t>过程</a:t>
            </a:r>
            <a:r>
              <a:rPr lang="zh-CN" altLang="en-US" b="1" dirty="0">
                <a:latin typeface="华文楷体" panose="02010600040101010101" pitchFamily="2" charset="-122"/>
                <a:ea typeface="华文楷体" panose="02010600040101010101" pitchFamily="2" charset="-122"/>
                <a:sym typeface="+mn-ea"/>
              </a:rPr>
              <a:t>(或</a:t>
            </a:r>
            <a:r>
              <a:rPr lang="zh-CN" altLang="en-US" b="1" dirty="0">
                <a:solidFill>
                  <a:srgbClr val="FF0000"/>
                </a:solidFill>
                <a:latin typeface="华文楷体" panose="02010600040101010101" pitchFamily="2" charset="-122"/>
                <a:ea typeface="华文楷体" panose="02010600040101010101" pitchFamily="2" charset="-122"/>
                <a:sym typeface="+mn-ea"/>
              </a:rPr>
              <a:t>函数、方法</a:t>
            </a:r>
            <a:r>
              <a:rPr lang="zh-CN" altLang="en-US" b="1" dirty="0">
                <a:latin typeface="华文楷体" panose="02010600040101010101" pitchFamily="2" charset="-122"/>
                <a:ea typeface="华文楷体" panose="02010600040101010101" pitchFamily="2" charset="-122"/>
                <a:sym typeface="+mn-ea"/>
              </a:rPr>
              <a:t>)作为用户自定义动作的单元的语言，其编译器通常以</a:t>
            </a:r>
            <a:r>
              <a:rPr lang="zh-CN" altLang="en-US" b="1" dirty="0">
                <a:solidFill>
                  <a:srgbClr val="FF0000"/>
                </a:solidFill>
                <a:latin typeface="华文楷体" panose="02010600040101010101" pitchFamily="2" charset="-122"/>
                <a:ea typeface="华文楷体" panose="02010600040101010101" pitchFamily="2" charset="-122"/>
                <a:sym typeface="+mn-ea"/>
              </a:rPr>
              <a:t>过程为单位分配存储空间</a:t>
            </a:r>
            <a:endParaRPr lang="zh-CN" altLang="en-US" b="1" dirty="0">
              <a:solidFill>
                <a:srgbClr val="FF0000"/>
              </a:solidFill>
              <a:latin typeface="华文楷体" panose="02010600040101010101" pitchFamily="2" charset="-122"/>
              <a:ea typeface="华文楷体" panose="02010600040101010101" pitchFamily="2" charset="-122"/>
              <a:sym typeface="+mn-ea"/>
            </a:endParaRPr>
          </a:p>
        </p:txBody>
      </p:sp>
      <p:sp>
        <p:nvSpPr>
          <p:cNvPr id="9" name="文本框 8"/>
          <p:cNvSpPr txBox="1"/>
          <p:nvPr/>
        </p:nvSpPr>
        <p:spPr>
          <a:xfrm>
            <a:off x="8049895" y="6029325"/>
            <a:ext cx="4156710" cy="829945"/>
          </a:xfrm>
          <a:prstGeom prst="rect">
            <a:avLst/>
          </a:prstGeom>
          <a:noFill/>
        </p:spPr>
        <p:txBody>
          <a:bodyPr wrap="square" rtlCol="0" anchor="t">
            <a:spAutoFit/>
          </a:bodyPr>
          <a:p>
            <a:r>
              <a:rPr lang="zh-CN" altLang="en-US" sz="1200">
                <a:sym typeface="+mn-ea"/>
              </a:rPr>
              <a:t>编译方法中，动态存储分配的含义是(</a:t>
            </a:r>
            <a:r>
              <a:rPr lang="zh-CN" altLang="en-US" sz="1200">
                <a:solidFill>
                  <a:srgbClr val="FF0000"/>
                </a:solidFill>
                <a:sym typeface="+mn-ea"/>
              </a:rPr>
              <a:t>C</a:t>
            </a:r>
            <a:r>
              <a:rPr lang="zh-CN" altLang="en-US" sz="1200">
                <a:sym typeface="+mn-ea"/>
              </a:rPr>
              <a:t>)。</a:t>
            </a:r>
            <a:endParaRPr lang="zh-CN" altLang="en-US" sz="1200"/>
          </a:p>
          <a:p>
            <a:r>
              <a:rPr lang="zh-CN" altLang="en-US" sz="1200">
                <a:sym typeface="+mn-ea"/>
              </a:rPr>
              <a:t>A.在编译阶段为源程序中的量进行分配</a:t>
            </a:r>
            <a:endParaRPr lang="zh-CN" altLang="en-US" sz="1200"/>
          </a:p>
          <a:p>
            <a:r>
              <a:rPr lang="zh-CN" altLang="en-US" sz="1200">
                <a:sym typeface="+mn-ea"/>
              </a:rPr>
              <a:t>B.在编译阶段为源程序中的量进行分配，运行时可动态调整</a:t>
            </a:r>
            <a:endParaRPr lang="zh-CN" altLang="en-US" sz="1200"/>
          </a:p>
          <a:p>
            <a:r>
              <a:rPr lang="zh-CN" altLang="en-US" sz="1200">
                <a:sym typeface="+mn-ea"/>
              </a:rPr>
              <a:t>C.在运行阶段为源程序中的量进行分配</a:t>
            </a:r>
            <a:r>
              <a:rPr lang="en-US" altLang="zh-CN" sz="1200">
                <a:sym typeface="+mn-ea"/>
              </a:rPr>
              <a:t>  </a:t>
            </a:r>
            <a:r>
              <a:rPr lang="zh-CN" altLang="en-US" sz="1200">
                <a:sym typeface="+mn-ea"/>
              </a:rPr>
              <a:t>D.都不正确</a:t>
            </a:r>
            <a:endParaRPr lang="zh-CN" altLang="en-US" sz="1200">
              <a:sym typeface="+mn-ea"/>
            </a:endParaRPr>
          </a:p>
        </p:txBody>
      </p:sp>
    </p:spTree>
    <p:custDataLst>
      <p:tags r:id="rId16"/>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4" name="标题 13"/>
          <p:cNvSpPr>
            <a:spLocks noGrp="1"/>
          </p:cNvSpPr>
          <p:nvPr>
            <p:ph type="ctrTitle"/>
            <p:custDataLst>
              <p:tags r:id="rId1"/>
            </p:custDataLst>
          </p:nvPr>
        </p:nvSpPr>
        <p:spPr>
          <a:xfrm>
            <a:off x="4836795" y="2493010"/>
            <a:ext cx="2357120" cy="1214120"/>
          </a:xfrm>
        </p:spPr>
        <p:txBody>
          <a:bodyPr/>
          <a:p>
            <a:r>
              <a:rPr lang="zh-CN"/>
              <a:t>谢谢大家！</a:t>
            </a:r>
            <a:endParaRPr lang="zh-CN"/>
          </a:p>
        </p:txBody>
      </p:sp>
      <p:sp>
        <p:nvSpPr>
          <p:cNvPr id="20" name="文本框 19"/>
          <p:cNvSpPr txBox="1"/>
          <p:nvPr/>
        </p:nvSpPr>
        <p:spPr>
          <a:xfrm>
            <a:off x="6838950" y="6150610"/>
            <a:ext cx="5086350" cy="645160"/>
          </a:xfrm>
          <a:prstGeom prst="rect">
            <a:avLst/>
          </a:prstGeom>
          <a:noFill/>
        </p:spPr>
        <p:txBody>
          <a:bodyPr wrap="square" rtlCol="0" anchor="t">
            <a:spAutoFit/>
          </a:bodyPr>
          <a:p>
            <a:r>
              <a:rPr lang="zh-CN">
                <a:sym typeface="+mn-ea"/>
              </a:rPr>
              <a:t>附：自己写的没什么用的笔记</a:t>
            </a:r>
            <a:r>
              <a:rPr lang="en-US" altLang="zh-CN">
                <a:sym typeface="+mn-ea"/>
              </a:rPr>
              <a:t> </a:t>
            </a:r>
            <a:endParaRPr lang="en-US" altLang="zh-CN">
              <a:sym typeface="+mn-ea"/>
            </a:endParaRPr>
          </a:p>
          <a:p>
            <a:r>
              <a:rPr lang="zh-CN" altLang="en-US">
                <a:sym typeface="+mn-ea"/>
              </a:rPr>
              <a:t>（https://www.aliyundrive.com/s/UGZtf55NAsu）</a:t>
            </a:r>
            <a:endParaRPr lang="zh-CN" altLang="en-US">
              <a:sym typeface="+mn-ea"/>
            </a:endParaRPr>
          </a:p>
        </p:txBody>
      </p:sp>
    </p:spTree>
    <p:custDataLst>
      <p:tags r:id="rId2"/>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14" name="图片 13"/>
          <p:cNvPicPr>
            <a:picLocks noChangeAspect="1"/>
          </p:cNvPicPr>
          <p:nvPr>
            <p:custDataLst>
              <p:tags r:id="rId1"/>
            </p:custDataLst>
          </p:nvPr>
        </p:nvPicPr>
        <p:blipFill>
          <a:blip r:embed="rId2"/>
          <a:stretch>
            <a:fillRect/>
          </a:stretch>
        </p:blipFill>
        <p:spPr>
          <a:xfrm>
            <a:off x="8122920" y="4427220"/>
            <a:ext cx="3587115" cy="1833880"/>
          </a:xfrm>
          <a:prstGeom prst="rect">
            <a:avLst/>
          </a:prstGeom>
        </p:spPr>
      </p:pic>
      <p:pic>
        <p:nvPicPr>
          <p:cNvPr id="9" name="图片 8"/>
          <p:cNvPicPr>
            <a:picLocks noChangeAspect="1"/>
          </p:cNvPicPr>
          <p:nvPr>
            <p:custDataLst>
              <p:tags r:id="rId3"/>
            </p:custDataLst>
          </p:nvPr>
        </p:nvPicPr>
        <p:blipFill>
          <a:blip r:embed="rId4"/>
          <a:stretch>
            <a:fillRect/>
          </a:stretch>
        </p:blipFill>
        <p:spPr>
          <a:xfrm>
            <a:off x="6096000" y="81915"/>
            <a:ext cx="1778635" cy="1329690"/>
          </a:xfrm>
          <a:prstGeom prst="rect">
            <a:avLst/>
          </a:prstGeom>
        </p:spPr>
      </p:pic>
      <p:sp>
        <p:nvSpPr>
          <p:cNvPr id="32" name="矩形 31"/>
          <p:cNvSpPr/>
          <p:nvPr>
            <p:custDataLst>
              <p:tags r:id="rId5"/>
            </p:custDataLst>
          </p:nvPr>
        </p:nvSpPr>
        <p:spPr>
          <a:xfrm>
            <a:off x="687363" y="225699"/>
            <a:ext cx="2063750" cy="398780"/>
          </a:xfrm>
          <a:prstGeom prst="rect">
            <a:avLst/>
          </a:prstGeom>
        </p:spPr>
        <p:txBody>
          <a:bodyPr wrap="none">
            <a:spAutoFit/>
          </a:bodyPr>
          <a:p>
            <a:pPr lvl="0">
              <a:spcBef>
                <a:spcPct val="30000"/>
              </a:spcBef>
            </a:pPr>
            <a:r>
              <a:rPr lang="en-US" sz="2000" b="1" dirty="0">
                <a:latin typeface="华文楷体" panose="02010600040101010101" pitchFamily="2" charset="-122"/>
                <a:ea typeface="华文楷体" panose="02010600040101010101" pitchFamily="2" charset="-122"/>
              </a:rPr>
              <a:t>7.</a:t>
            </a:r>
            <a:r>
              <a:rPr lang="en-US" altLang="zh-CN" sz="2000" b="1" dirty="0">
                <a:latin typeface="华文楷体" panose="02010600040101010101" pitchFamily="2" charset="-122"/>
                <a:ea typeface="华文楷体" panose="02010600040101010101" pitchFamily="2" charset="-122"/>
              </a:rPr>
              <a:t>1.</a:t>
            </a:r>
            <a:r>
              <a:rPr lang="zh-CN" altLang="en-US" sz="2000" b="1" dirty="0">
                <a:latin typeface="华文楷体" panose="02010600040101010101" pitchFamily="2" charset="-122"/>
                <a:ea typeface="华文楷体" panose="02010600040101010101" pitchFamily="2" charset="-122"/>
              </a:rPr>
              <a:t>静态存储分配</a:t>
            </a:r>
            <a:endParaRPr lang="zh-CN" altLang="en-US" sz="2000" b="1" dirty="0">
              <a:latin typeface="华文楷体" panose="02010600040101010101" pitchFamily="2" charset="-122"/>
              <a:ea typeface="华文楷体" panose="02010600040101010101" pitchFamily="2" charset="-122"/>
            </a:endParaRPr>
          </a:p>
        </p:txBody>
      </p:sp>
      <p:sp>
        <p:nvSpPr>
          <p:cNvPr id="2" name="矩形 1"/>
          <p:cNvSpPr/>
          <p:nvPr>
            <p:custDataLst>
              <p:tags r:id="rId6"/>
            </p:custDataLst>
          </p:nvPr>
        </p:nvSpPr>
        <p:spPr>
          <a:xfrm>
            <a:off x="687363" y="3678194"/>
            <a:ext cx="2063750" cy="398780"/>
          </a:xfrm>
          <a:prstGeom prst="rect">
            <a:avLst/>
          </a:prstGeom>
        </p:spPr>
        <p:txBody>
          <a:bodyPr wrap="none">
            <a:spAutoFit/>
          </a:bodyPr>
          <a:p>
            <a:pPr lvl="0">
              <a:spcBef>
                <a:spcPct val="30000"/>
              </a:spcBef>
            </a:pPr>
            <a:r>
              <a:rPr lang="en-US" sz="2000" b="1" dirty="0">
                <a:latin typeface="华文楷体" panose="02010600040101010101" pitchFamily="2" charset="-122"/>
                <a:ea typeface="华文楷体" panose="02010600040101010101" pitchFamily="2" charset="-122"/>
              </a:rPr>
              <a:t>7.2</a:t>
            </a:r>
            <a:r>
              <a:rPr lang="en-US" altLang="zh-CN" sz="2000" b="1" dirty="0">
                <a:latin typeface="华文楷体" panose="02010600040101010101" pitchFamily="2" charset="-122"/>
                <a:ea typeface="华文楷体" panose="02010600040101010101" pitchFamily="2" charset="-122"/>
              </a:rPr>
              <a:t>.</a:t>
            </a:r>
            <a:r>
              <a:rPr lang="zh-CN" altLang="en-US" sz="2000" b="1" dirty="0">
                <a:latin typeface="华文楷体" panose="02010600040101010101" pitchFamily="2" charset="-122"/>
                <a:ea typeface="华文楷体" panose="02010600040101010101" pitchFamily="2" charset="-122"/>
              </a:rPr>
              <a:t>栈式存储分配</a:t>
            </a:r>
            <a:endParaRPr lang="zh-CN" altLang="en-US" sz="2000" b="1" dirty="0">
              <a:latin typeface="华文楷体" panose="02010600040101010101" pitchFamily="2" charset="-122"/>
              <a:ea typeface="华文楷体" panose="02010600040101010101" pitchFamily="2" charset="-122"/>
            </a:endParaRPr>
          </a:p>
        </p:txBody>
      </p:sp>
      <p:sp>
        <p:nvSpPr>
          <p:cNvPr id="3" name="文本框 2"/>
          <p:cNvSpPr txBox="1"/>
          <p:nvPr/>
        </p:nvSpPr>
        <p:spPr>
          <a:xfrm>
            <a:off x="76200" y="546100"/>
            <a:ext cx="6129020" cy="1162050"/>
          </a:xfrm>
          <a:prstGeom prst="rect">
            <a:avLst/>
          </a:prstGeom>
          <a:noFill/>
        </p:spPr>
        <p:txBody>
          <a:bodyPr wrap="square" rtlCol="0" anchor="t">
            <a:noAutofit/>
          </a:bodyPr>
          <a:p>
            <a:pPr indent="0" fontAlgn="auto">
              <a:lnSpc>
                <a:spcPct val="100000"/>
              </a:lnSpc>
              <a:buClrTx/>
              <a:buNone/>
            </a:pPr>
            <a:r>
              <a:rPr lang="zh-CN" altLang="en-US" b="1" dirty="0">
                <a:latin typeface="华文楷体" panose="02010600040101010101" pitchFamily="2" charset="-122"/>
                <a:ea typeface="华文楷体" panose="02010600040101010101" pitchFamily="2" charset="-122"/>
                <a:sym typeface="+mn-ea"/>
              </a:rPr>
              <a:t>编译器为每个</a:t>
            </a:r>
            <a:r>
              <a:rPr lang="zh-CN" altLang="en-US" b="1" dirty="0">
                <a:solidFill>
                  <a:srgbClr val="FF0000"/>
                </a:solidFill>
                <a:latin typeface="华文楷体" panose="02010600040101010101" pitchFamily="2" charset="-122"/>
                <a:ea typeface="华文楷体" panose="02010600040101010101" pitchFamily="2" charset="-122"/>
                <a:sym typeface="+mn-ea"/>
              </a:rPr>
              <a:t>过程</a:t>
            </a:r>
            <a:r>
              <a:rPr lang="zh-CN" altLang="en-US" b="1" dirty="0">
                <a:latin typeface="华文楷体" panose="02010600040101010101" pitchFamily="2" charset="-122"/>
                <a:ea typeface="华文楷体" panose="02010600040101010101" pitchFamily="2" charset="-122"/>
                <a:sym typeface="+mn-ea"/>
              </a:rPr>
              <a:t>确定其</a:t>
            </a:r>
            <a:r>
              <a:rPr lang="zh-CN" altLang="en-US" b="1" dirty="0">
                <a:solidFill>
                  <a:srgbClr val="FF0000"/>
                </a:solidFill>
                <a:latin typeface="华文楷体" panose="02010600040101010101" pitchFamily="2" charset="-122"/>
                <a:ea typeface="华文楷体" panose="02010600040101010101" pitchFamily="2" charset="-122"/>
                <a:sym typeface="+mn-ea"/>
              </a:rPr>
              <a:t>活动记录</a:t>
            </a:r>
            <a:r>
              <a:rPr lang="zh-CN" altLang="en-US" b="1" dirty="0">
                <a:latin typeface="华文楷体" panose="02010600040101010101" pitchFamily="2" charset="-122"/>
                <a:ea typeface="华文楷体" panose="02010600040101010101" pitchFamily="2" charset="-122"/>
                <a:sym typeface="+mn-ea"/>
              </a:rPr>
              <a:t>在目标程序中的位置，</a:t>
            </a:r>
            <a:endParaRPr lang="zh-CN" altLang="en-US" b="1" dirty="0">
              <a:latin typeface="华文楷体" panose="02010600040101010101" pitchFamily="2" charset="-122"/>
              <a:ea typeface="华文楷体" panose="02010600040101010101" pitchFamily="2" charset="-122"/>
              <a:sym typeface="+mn-ea"/>
            </a:endParaRPr>
          </a:p>
          <a:p>
            <a:pPr indent="0" fontAlgn="auto">
              <a:lnSpc>
                <a:spcPct val="100000"/>
              </a:lnSpc>
              <a:buClrTx/>
              <a:buNone/>
            </a:pPr>
            <a:r>
              <a:rPr lang="zh-CN" altLang="en-US" b="1" dirty="0">
                <a:latin typeface="华文楷体" panose="02010600040101010101" pitchFamily="2" charset="-122"/>
                <a:ea typeface="华文楷体" panose="02010600040101010101" pitchFamily="2" charset="-122"/>
                <a:sym typeface="+mn-ea"/>
              </a:rPr>
              <a:t>过程</a:t>
            </a:r>
            <a:r>
              <a:rPr lang="zh-CN" altLang="en-US" b="1" dirty="0">
                <a:solidFill>
                  <a:srgbClr val="FF0000"/>
                </a:solidFill>
                <a:latin typeface="华文楷体" panose="02010600040101010101" pitchFamily="2" charset="-122"/>
                <a:ea typeface="华文楷体" panose="02010600040101010101" pitchFamily="2" charset="-122"/>
                <a:sym typeface="+mn-ea"/>
              </a:rPr>
              <a:t>每次</a:t>
            </a:r>
            <a:r>
              <a:rPr lang="zh-CN" altLang="en-US" b="1" dirty="0">
                <a:latin typeface="华文楷体" panose="02010600040101010101" pitchFamily="2" charset="-122"/>
                <a:ea typeface="华文楷体" panose="02010600040101010101" pitchFamily="2" charset="-122"/>
                <a:sym typeface="+mn-ea"/>
              </a:rPr>
              <a:t>执行时，它的名字都绑定到</a:t>
            </a:r>
            <a:r>
              <a:rPr lang="zh-CN" altLang="en-US" b="1" dirty="0">
                <a:solidFill>
                  <a:srgbClr val="FF0000"/>
                </a:solidFill>
                <a:latin typeface="华文楷体" panose="02010600040101010101" pitchFamily="2" charset="-122"/>
                <a:ea typeface="华文楷体" panose="02010600040101010101" pitchFamily="2" charset="-122"/>
                <a:sym typeface="+mn-ea"/>
              </a:rPr>
              <a:t>同样的</a:t>
            </a:r>
            <a:r>
              <a:rPr lang="zh-CN" altLang="en-US" b="1" dirty="0">
                <a:latin typeface="华文楷体" panose="02010600040101010101" pitchFamily="2" charset="-122"/>
                <a:ea typeface="华文楷体" panose="02010600040101010101" pitchFamily="2" charset="-122"/>
                <a:sym typeface="+mn-ea"/>
              </a:rPr>
              <a:t>存储单元</a:t>
            </a:r>
            <a:endParaRPr lang="zh-CN" altLang="en-US" b="1" dirty="0">
              <a:latin typeface="华文楷体" panose="02010600040101010101" pitchFamily="2" charset="-122"/>
              <a:ea typeface="华文楷体" panose="02010600040101010101" pitchFamily="2" charset="-122"/>
              <a:sym typeface="+mn-ea"/>
            </a:endParaRPr>
          </a:p>
          <a:p>
            <a:pPr indent="0" fontAlgn="auto">
              <a:lnSpc>
                <a:spcPct val="100000"/>
              </a:lnSpc>
              <a:buClrTx/>
              <a:buNone/>
            </a:pPr>
            <a:r>
              <a:rPr lang="zh-CN" altLang="en-US" b="1" dirty="0">
                <a:latin typeface="华文楷体" panose="02010600040101010101" pitchFamily="2" charset="-122"/>
                <a:ea typeface="华文楷体" panose="02010600040101010101" pitchFamily="2" charset="-122"/>
                <a:sym typeface="+mn-ea"/>
              </a:rPr>
              <a:t>使用条件：</a:t>
            </a:r>
            <a:r>
              <a:rPr lang="zh-CN" altLang="en-US" b="1" dirty="0">
                <a:latin typeface="Calibri" panose="020F0502020204030204" charset="0"/>
                <a:ea typeface="华文楷体" panose="02010600040101010101" pitchFamily="2" charset="-122"/>
                <a:cs typeface="Times New Roman" panose="02020603050405020304" pitchFamily="18" charset="0"/>
                <a:sym typeface="+mn-ea"/>
              </a:rPr>
              <a:t>①</a:t>
            </a:r>
            <a:r>
              <a:rPr lang="zh-CN" altLang="en-US" b="1" dirty="0">
                <a:solidFill>
                  <a:srgbClr val="FF0000"/>
                </a:solidFill>
                <a:latin typeface="华文楷体" panose="02010600040101010101" pitchFamily="2" charset="-122"/>
                <a:ea typeface="华文楷体" panose="02010600040101010101" pitchFamily="2" charset="-122"/>
                <a:sym typeface="+mn-ea"/>
              </a:rPr>
              <a:t>数组上下界</a:t>
            </a:r>
            <a:r>
              <a:rPr lang="zh-CN" altLang="en-US" b="1" dirty="0">
                <a:latin typeface="华文楷体" panose="02010600040101010101" pitchFamily="2" charset="-122"/>
                <a:ea typeface="华文楷体" panose="02010600040101010101" pitchFamily="2" charset="-122"/>
                <a:sym typeface="+mn-ea"/>
              </a:rPr>
              <a:t>必须是</a:t>
            </a:r>
            <a:r>
              <a:rPr lang="zh-CN" altLang="en-US" b="1" dirty="0">
                <a:solidFill>
                  <a:srgbClr val="FF0000"/>
                </a:solidFill>
                <a:latin typeface="华文楷体" panose="02010600040101010101" pitchFamily="2" charset="-122"/>
                <a:ea typeface="华文楷体" panose="02010600040101010101" pitchFamily="2" charset="-122"/>
                <a:sym typeface="+mn-ea"/>
              </a:rPr>
              <a:t>常数</a:t>
            </a:r>
            <a:endParaRPr lang="zh-CN" altLang="en-US" b="1" dirty="0">
              <a:solidFill>
                <a:srgbClr val="FF0000"/>
              </a:solidFill>
              <a:latin typeface="华文楷体" panose="02010600040101010101" pitchFamily="2" charset="-122"/>
              <a:ea typeface="华文楷体" panose="02010600040101010101" pitchFamily="2" charset="-122"/>
              <a:sym typeface="+mn-ea"/>
            </a:endParaRPr>
          </a:p>
          <a:p>
            <a:pPr indent="0" fontAlgn="auto">
              <a:lnSpc>
                <a:spcPct val="100000"/>
              </a:lnSpc>
              <a:buClrTx/>
              <a:buNone/>
            </a:pPr>
            <a:r>
              <a:rPr lang="zh-CN" altLang="en-US" b="1" dirty="0">
                <a:latin typeface="Calibri" panose="020F0502020204030204" charset="0"/>
                <a:ea typeface="华文楷体" panose="02010600040101010101" pitchFamily="2" charset="-122"/>
                <a:cs typeface="Times New Roman" panose="02020603050405020304" pitchFamily="18" charset="0"/>
                <a:sym typeface="+mn-ea"/>
              </a:rPr>
              <a:t>②</a:t>
            </a:r>
            <a:r>
              <a:rPr lang="zh-CN" altLang="en-US" b="1" dirty="0">
                <a:solidFill>
                  <a:srgbClr val="FF0000"/>
                </a:solidFill>
                <a:latin typeface="华文楷体" panose="02010600040101010101" pitchFamily="2" charset="-122"/>
                <a:ea typeface="华文楷体" panose="02010600040101010101" pitchFamily="2" charset="-122"/>
                <a:sym typeface="+mn-ea"/>
              </a:rPr>
              <a:t>不允许</a:t>
            </a:r>
            <a:r>
              <a:rPr lang="zh-CN" altLang="en-US" b="1" dirty="0">
                <a:latin typeface="华文楷体" panose="02010600040101010101" pitchFamily="2" charset="-122"/>
                <a:ea typeface="华文楷体" panose="02010600040101010101" pitchFamily="2" charset="-122"/>
                <a:sym typeface="+mn-ea"/>
              </a:rPr>
              <a:t>过程的</a:t>
            </a:r>
            <a:r>
              <a:rPr lang="zh-CN" altLang="en-US" b="1" dirty="0">
                <a:solidFill>
                  <a:srgbClr val="FF0000"/>
                </a:solidFill>
                <a:latin typeface="华文楷体" panose="02010600040101010101" pitchFamily="2" charset="-122"/>
                <a:ea typeface="华文楷体" panose="02010600040101010101" pitchFamily="2" charset="-122"/>
                <a:sym typeface="+mn-ea"/>
              </a:rPr>
              <a:t>递归</a:t>
            </a:r>
            <a:r>
              <a:rPr lang="zh-CN" altLang="en-US" b="1" dirty="0">
                <a:latin typeface="华文楷体" panose="02010600040101010101" pitchFamily="2" charset="-122"/>
                <a:ea typeface="华文楷体" panose="02010600040101010101" pitchFamily="2" charset="-122"/>
                <a:sym typeface="+mn-ea"/>
              </a:rPr>
              <a:t>调用</a:t>
            </a:r>
            <a:r>
              <a:rPr lang="zh-CN" altLang="en-US" b="1" dirty="0">
                <a:latin typeface="Calibri" panose="020F0502020204030204" charset="0"/>
                <a:ea typeface="华文楷体" panose="02010600040101010101" pitchFamily="2" charset="-122"/>
                <a:cs typeface="Times New Roman" panose="02020603050405020304" pitchFamily="18" charset="0"/>
                <a:sym typeface="+mn-ea"/>
              </a:rPr>
              <a:t>③</a:t>
            </a:r>
            <a:r>
              <a:rPr lang="zh-CN" altLang="en-US" b="1" dirty="0">
                <a:solidFill>
                  <a:srgbClr val="FF0000"/>
                </a:solidFill>
                <a:latin typeface="华文楷体" panose="02010600040101010101" pitchFamily="2" charset="-122"/>
                <a:ea typeface="华文楷体" panose="02010600040101010101" pitchFamily="2" charset="-122"/>
                <a:sym typeface="+mn-ea"/>
              </a:rPr>
              <a:t>不允许</a:t>
            </a:r>
            <a:r>
              <a:rPr lang="zh-CN" altLang="en-US" b="1" dirty="0">
                <a:latin typeface="华文楷体" panose="02010600040101010101" pitchFamily="2" charset="-122"/>
                <a:ea typeface="华文楷体" panose="02010600040101010101" pitchFamily="2" charset="-122"/>
                <a:sym typeface="+mn-ea"/>
              </a:rPr>
              <a:t>用户</a:t>
            </a:r>
            <a:r>
              <a:rPr lang="zh-CN" altLang="en-US" b="1" dirty="0">
                <a:solidFill>
                  <a:srgbClr val="FF0000"/>
                </a:solidFill>
                <a:latin typeface="华文楷体" panose="02010600040101010101" pitchFamily="2" charset="-122"/>
                <a:ea typeface="华文楷体" panose="02010600040101010101" pitchFamily="2" charset="-122"/>
                <a:sym typeface="+mn-ea"/>
              </a:rPr>
              <a:t>动态建立</a:t>
            </a:r>
            <a:r>
              <a:rPr lang="zh-CN" altLang="en-US" b="1" dirty="0">
                <a:latin typeface="华文楷体" panose="02010600040101010101" pitchFamily="2" charset="-122"/>
                <a:ea typeface="华文楷体" panose="02010600040101010101" pitchFamily="2" charset="-122"/>
                <a:sym typeface="+mn-ea"/>
              </a:rPr>
              <a:t>数据实体</a:t>
            </a:r>
            <a:endParaRPr lang="zh-CN" altLang="en-US" b="1" dirty="0">
              <a:latin typeface="华文楷体" panose="02010600040101010101" pitchFamily="2" charset="-122"/>
              <a:ea typeface="华文楷体" panose="02010600040101010101" pitchFamily="2" charset="-122"/>
              <a:sym typeface="+mn-ea"/>
            </a:endParaRPr>
          </a:p>
          <a:p>
            <a:pPr indent="0" fontAlgn="auto">
              <a:lnSpc>
                <a:spcPct val="100000"/>
              </a:lnSpc>
              <a:buClrTx/>
              <a:buNone/>
            </a:pPr>
            <a:endParaRPr lang="en-US" altLang="zh-CN" b="1" dirty="0">
              <a:latin typeface="华文楷体" panose="02010600040101010101" pitchFamily="2" charset="-122"/>
              <a:ea typeface="华文楷体" panose="02010600040101010101" pitchFamily="2" charset="-122"/>
              <a:cs typeface="Times New Roman" panose="02020603050405020304" pitchFamily="18" charset="0"/>
              <a:sym typeface="+mn-ea"/>
            </a:endParaRPr>
          </a:p>
        </p:txBody>
      </p:sp>
      <p:pic>
        <p:nvPicPr>
          <p:cNvPr id="5" name="图片 4"/>
          <p:cNvPicPr>
            <a:picLocks noChangeAspect="1"/>
          </p:cNvPicPr>
          <p:nvPr>
            <p:custDataLst>
              <p:tags r:id="rId7"/>
            </p:custDataLst>
          </p:nvPr>
        </p:nvPicPr>
        <p:blipFill>
          <a:blip r:embed="rId8"/>
          <a:stretch>
            <a:fillRect/>
          </a:stretch>
        </p:blipFill>
        <p:spPr>
          <a:xfrm>
            <a:off x="6096000" y="1443990"/>
            <a:ext cx="1807210" cy="1482090"/>
          </a:xfrm>
          <a:prstGeom prst="rect">
            <a:avLst/>
          </a:prstGeom>
        </p:spPr>
      </p:pic>
      <p:pic>
        <p:nvPicPr>
          <p:cNvPr id="6" name="图片 5"/>
          <p:cNvPicPr>
            <a:picLocks noChangeAspect="1"/>
          </p:cNvPicPr>
          <p:nvPr>
            <p:custDataLst>
              <p:tags r:id="rId9"/>
            </p:custDataLst>
          </p:nvPr>
        </p:nvPicPr>
        <p:blipFill>
          <a:blip r:embed="rId10"/>
          <a:stretch>
            <a:fillRect/>
          </a:stretch>
        </p:blipFill>
        <p:spPr>
          <a:xfrm>
            <a:off x="3616325" y="2011680"/>
            <a:ext cx="1577975" cy="1695450"/>
          </a:xfrm>
          <a:prstGeom prst="rect">
            <a:avLst/>
          </a:prstGeom>
        </p:spPr>
      </p:pic>
      <p:sp>
        <p:nvSpPr>
          <p:cNvPr id="13" name="文本框 12"/>
          <p:cNvSpPr txBox="1"/>
          <p:nvPr/>
        </p:nvSpPr>
        <p:spPr>
          <a:xfrm>
            <a:off x="167005" y="4011295"/>
            <a:ext cx="8312150" cy="2799715"/>
          </a:xfrm>
          <a:prstGeom prst="rect">
            <a:avLst/>
          </a:prstGeom>
          <a:noFill/>
        </p:spPr>
        <p:txBody>
          <a:bodyPr wrap="square" rtlCol="0" anchor="t">
            <a:noAutofit/>
          </a:bodyPr>
          <a:p>
            <a:pPr marL="0" lvl="1" indent="0" algn="l" fontAlgn="auto">
              <a:lnSpc>
                <a:spcPct val="100000"/>
              </a:lnSpc>
              <a:buClrTx/>
              <a:buSzTx/>
              <a:buNone/>
            </a:pP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当一个过程被</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调用</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时，该过程的活动记录被</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压入</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栈；</a:t>
            </a:r>
            <a:endPar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endParaRPr>
          </a:p>
          <a:p>
            <a:pPr marL="0" lvl="1" indent="0" algn="l" fontAlgn="auto">
              <a:lnSpc>
                <a:spcPct val="100000"/>
              </a:lnSpc>
              <a:buClrTx/>
              <a:buSzTx/>
              <a:buNone/>
            </a:pP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当过程</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结束</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时，该活动记录被</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弹出</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栈</a:t>
            </a:r>
            <a:endParaRPr lang="zh-CN" altLang="en-US"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a:p>
            <a:pPr marL="0" lvl="1" indent="0" algn="l" fontAlgn="auto">
              <a:lnSpc>
                <a:spcPct val="100000"/>
              </a:lnSpc>
              <a:buClrTx/>
              <a:buSzTx/>
              <a:buNone/>
            </a:pPr>
            <a:r>
              <a:rPr lang="zh-CN" altLang="en-US" b="1" dirty="0">
                <a:latin typeface="Calibri" panose="020F0502020204030204" charset="0"/>
                <a:ea typeface="华文楷体" panose="02010600040101010101" pitchFamily="2" charset="-122"/>
                <a:cs typeface="Times New Roman" panose="02020603050405020304" pitchFamily="18" charset="0"/>
                <a:sym typeface="+mn-ea"/>
              </a:rPr>
              <a:t>优点：①</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允许活跃时段不交叠的多个过程调用之间</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共享空间</a:t>
            </a:r>
            <a:r>
              <a:rPr lang="zh-CN" altLang="en-US" b="1" dirty="0">
                <a:latin typeface="Calibri" panose="020F0502020204030204" charset="0"/>
                <a:ea typeface="华文楷体" panose="02010600040101010101" pitchFamily="2" charset="-122"/>
                <a:cs typeface="Times New Roman" panose="02020603050405020304" pitchFamily="18" charset="0"/>
                <a:sym typeface="+mn-ea"/>
              </a:rPr>
              <a:t>②</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非局部变量的</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相对地址总是固定的</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，和过程调用序列无关</a:t>
            </a:r>
            <a:endParaRPr lang="zh-CN" altLang="en-US"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a:p>
            <a:pPr marL="0" indent="0" fontAlgn="auto">
              <a:lnSpc>
                <a:spcPct val="100000"/>
              </a:lnSpc>
              <a:buClrTx/>
              <a:buNone/>
              <a:defRPr/>
            </a:pP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活动树</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：用来描述程序</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运行</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期间</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控制</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进入和离开各个活动的情况的树</a:t>
            </a:r>
            <a:endPar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endParaRPr>
          </a:p>
          <a:p>
            <a:pPr marL="0" lvl="1" indent="0" fontAlgn="auto">
              <a:lnSpc>
                <a:spcPct val="100000"/>
              </a:lnSpc>
              <a:buClrTx/>
              <a:buNone/>
            </a:pP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当一个过程是</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递归</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的时候，常常会有该过程的</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多个活动</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记录同时出现在栈中</a:t>
            </a:r>
            <a:endPar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endParaRPr>
          </a:p>
          <a:p>
            <a:pPr marL="0" indent="0" algn="just" fontAlgn="auto">
              <a:lnSpc>
                <a:spcPct val="100000"/>
              </a:lnSpc>
              <a:buClr>
                <a:schemeClr val="tx1"/>
              </a:buClr>
              <a:buNone/>
              <a:defRPr/>
            </a:pP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每个</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活跃的活动</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都有一个位于</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控制栈</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中的</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活动记录</a:t>
            </a:r>
            <a:endPar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fontAlgn="auto">
              <a:lnSpc>
                <a:spcPct val="100000"/>
              </a:lnSpc>
              <a:buClr>
                <a:schemeClr val="tx1"/>
              </a:buClr>
              <a:buNone/>
              <a:defRPr/>
            </a:pP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活动树的</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根</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的活动记录位于</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栈底</a:t>
            </a:r>
            <a:endParaRPr lang="zh-CN" altLang="en-US" b="1" dirty="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fontAlgn="auto">
              <a:lnSpc>
                <a:spcPct val="100000"/>
              </a:lnSpc>
              <a:buClr>
                <a:schemeClr val="tx1"/>
              </a:buClr>
              <a:buNone/>
              <a:defRPr/>
            </a:pP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程序控制所在的活动</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的记录位于</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栈顶</a:t>
            </a:r>
            <a:endPar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fontAlgn="auto">
              <a:lnSpc>
                <a:spcPct val="100000"/>
              </a:lnSpc>
              <a:buClr>
                <a:schemeClr val="tx1"/>
              </a:buClr>
              <a:buNone/>
              <a:defRPr/>
            </a:pP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栈中</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全部活动记录的序列</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对应于在活动树中</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到达当前控制所在的活动结点的路径</a:t>
            </a:r>
            <a:endPar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a:p>
            <a:pPr marL="0" lvl="1" indent="0" fontAlgn="auto">
              <a:lnSpc>
                <a:spcPct val="100000"/>
              </a:lnSpc>
              <a:buClrTx/>
              <a:buNone/>
            </a:pPr>
            <a:endPar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p:txBody>
      </p:sp>
      <p:pic>
        <p:nvPicPr>
          <p:cNvPr id="15" name="图片 14"/>
          <p:cNvPicPr>
            <a:picLocks noChangeAspect="1"/>
          </p:cNvPicPr>
          <p:nvPr>
            <p:custDataLst>
              <p:tags r:id="rId11"/>
            </p:custDataLst>
          </p:nvPr>
        </p:nvPicPr>
        <p:blipFill>
          <a:blip r:embed="rId12"/>
          <a:stretch>
            <a:fillRect/>
          </a:stretch>
        </p:blipFill>
        <p:spPr>
          <a:xfrm>
            <a:off x="11145520" y="3620135"/>
            <a:ext cx="826135" cy="1717040"/>
          </a:xfrm>
          <a:prstGeom prst="rect">
            <a:avLst/>
          </a:prstGeom>
        </p:spPr>
      </p:pic>
      <p:sp>
        <p:nvSpPr>
          <p:cNvPr id="4" name="文本框 3"/>
          <p:cNvSpPr txBox="1"/>
          <p:nvPr/>
        </p:nvSpPr>
        <p:spPr>
          <a:xfrm>
            <a:off x="76200" y="1689100"/>
            <a:ext cx="3065780" cy="2047875"/>
          </a:xfrm>
          <a:prstGeom prst="rect">
            <a:avLst/>
          </a:prstGeom>
          <a:noFill/>
        </p:spPr>
        <p:txBody>
          <a:bodyPr wrap="square" rtlCol="0" anchor="t">
            <a:noAutofit/>
          </a:bodyPr>
          <a:p>
            <a:pPr indent="0" fontAlgn="auto">
              <a:lnSpc>
                <a:spcPct val="100000"/>
              </a:lnSpc>
              <a:buClrTx/>
              <a:buNone/>
            </a:pPr>
            <a:r>
              <a:rPr lang="en-US" altLang="zh-CN" b="1" dirty="0">
                <a:latin typeface="华文楷体" panose="02010600040101010101" pitchFamily="2" charset="-122"/>
                <a:ea typeface="华文楷体" panose="02010600040101010101" pitchFamily="2" charset="-122"/>
                <a:sym typeface="+mn-ea"/>
              </a:rPr>
              <a:t>7.1.1</a:t>
            </a:r>
            <a:r>
              <a:rPr lang="zh-CN" altLang="en-US" b="1" dirty="0">
                <a:solidFill>
                  <a:srgbClr val="FF0000"/>
                </a:solidFill>
                <a:latin typeface="华文楷体" panose="02010600040101010101" pitchFamily="2" charset="-122"/>
                <a:ea typeface="华文楷体" panose="02010600040101010101" pitchFamily="2" charset="-122"/>
                <a:sym typeface="+mn-ea"/>
              </a:rPr>
              <a:t>顺序分配法</a:t>
            </a:r>
            <a:endParaRPr lang="zh-CN" altLang="en-US" b="1" dirty="0">
              <a:solidFill>
                <a:srgbClr val="FF0000"/>
              </a:solidFill>
              <a:latin typeface="华文楷体" panose="02010600040101010101" pitchFamily="2" charset="-122"/>
              <a:ea typeface="华文楷体" panose="02010600040101010101" pitchFamily="2" charset="-122"/>
              <a:sym typeface="+mn-ea"/>
            </a:endParaRPr>
          </a:p>
          <a:p>
            <a:pPr algn="l" fontAlgn="auto">
              <a:lnSpc>
                <a:spcPct val="100000"/>
              </a:lnSpc>
              <a:buClrTx/>
              <a:buSzTx/>
              <a:buNone/>
            </a:pPr>
            <a:r>
              <a:rPr lang="zh-CN" altLang="en-US" b="1">
                <a:latin typeface="华文楷体" panose="02010600040101010101" pitchFamily="2" charset="-122"/>
                <a:ea typeface="华文楷体" panose="02010600040101010101" pitchFamily="2" charset="-122"/>
                <a:cs typeface="Times New Roman" panose="02020603050405020304" pitchFamily="18" charset="0"/>
                <a:sym typeface="+mn-ea"/>
              </a:rPr>
              <a:t>按照过程出现的先后顺序逐段分配存储空间</a:t>
            </a:r>
            <a:endParaRPr lang="zh-CN" altLang="en-US" b="1">
              <a:latin typeface="华文楷体" panose="02010600040101010101" pitchFamily="2" charset="-122"/>
              <a:ea typeface="华文楷体" panose="02010600040101010101" pitchFamily="2" charset="-122"/>
              <a:cs typeface="Times New Roman" panose="02020603050405020304" pitchFamily="18" charset="0"/>
              <a:sym typeface="+mn-ea"/>
            </a:endParaRPr>
          </a:p>
          <a:p>
            <a:pPr algn="l" fontAlgn="auto">
              <a:lnSpc>
                <a:spcPct val="100000"/>
              </a:lnSpc>
              <a:buClrTx/>
              <a:buSzTx/>
              <a:buNone/>
            </a:pPr>
            <a:r>
              <a:rPr lang="zh-CN" altLang="en-US" b="1">
                <a:latin typeface="华文楷体" panose="02010600040101010101" pitchFamily="2" charset="-122"/>
                <a:ea typeface="华文楷体" panose="02010600040101010101" pitchFamily="2" charset="-122"/>
                <a:cs typeface="Times New Roman" panose="02020603050405020304" pitchFamily="18" charset="0"/>
                <a:sym typeface="+mn-ea"/>
              </a:rPr>
              <a:t>各过程的活动记录占用互不相交的存储空间</a:t>
            </a:r>
            <a:endParaRPr lang="zh-CN" altLang="en-US" b="1">
              <a:latin typeface="华文楷体" panose="02010600040101010101" pitchFamily="2" charset="-122"/>
              <a:ea typeface="华文楷体" panose="02010600040101010101" pitchFamily="2" charset="-122"/>
              <a:cs typeface="Times New Roman" panose="02020603050405020304" pitchFamily="18" charset="0"/>
              <a:sym typeface="+mn-ea"/>
            </a:endParaRPr>
          </a:p>
          <a:p>
            <a:pPr algn="l" eaLnBrk="1" hangingPunct="1">
              <a:buClrTx/>
              <a:buSzTx/>
              <a:buNone/>
            </a:pPr>
            <a:r>
              <a:rPr lang="zh-CN" altLang="en-US" b="1">
                <a:latin typeface="华文楷体" panose="02010600040101010101" pitchFamily="2" charset="-122"/>
                <a:ea typeface="华文楷体" panose="02010600040101010101" pitchFamily="2" charset="-122"/>
                <a:cs typeface="Times New Roman" panose="02020603050405020304" pitchFamily="18" charset="0"/>
                <a:sym typeface="+mn-ea"/>
              </a:rPr>
              <a:t>优点：处理上简单</a:t>
            </a:r>
            <a:r>
              <a:rPr lang="en-US" altLang="zh-CN" b="1">
                <a:latin typeface="华文楷体" panose="02010600040101010101" pitchFamily="2" charset="-122"/>
                <a:ea typeface="华文楷体" panose="02010600040101010101" pitchFamily="2" charset="-122"/>
                <a:cs typeface="Times New Roman" panose="02020603050405020304" pitchFamily="18" charset="0"/>
                <a:sym typeface="+mn-ea"/>
              </a:rPr>
              <a:t> </a:t>
            </a:r>
            <a:r>
              <a:rPr lang="zh-CN" altLang="en-US" b="1">
                <a:latin typeface="华文楷体" panose="02010600040101010101" pitchFamily="2" charset="-122"/>
                <a:ea typeface="华文楷体" panose="02010600040101010101" pitchFamily="2" charset="-122"/>
                <a:cs typeface="Times New Roman" panose="02020603050405020304" pitchFamily="18" charset="0"/>
                <a:sym typeface="+mn-ea"/>
              </a:rPr>
              <a:t>缺点：对内存空间的使用不够经济合理</a:t>
            </a:r>
            <a:endParaRPr lang="zh-CN" altLang="en-US" b="1">
              <a:latin typeface="华文楷体" panose="02010600040101010101" pitchFamily="2" charset="-122"/>
              <a:ea typeface="华文楷体" panose="02010600040101010101" pitchFamily="2" charset="-122"/>
              <a:cs typeface="Times New Roman" panose="02020603050405020304" pitchFamily="18" charset="0"/>
              <a:sym typeface="+mn-ea"/>
            </a:endParaRPr>
          </a:p>
        </p:txBody>
      </p:sp>
      <p:sp>
        <p:nvSpPr>
          <p:cNvPr id="7" name="文本框 6"/>
          <p:cNvSpPr txBox="1"/>
          <p:nvPr/>
        </p:nvSpPr>
        <p:spPr>
          <a:xfrm>
            <a:off x="8353425" y="225425"/>
            <a:ext cx="3944620" cy="2895600"/>
          </a:xfrm>
          <a:prstGeom prst="rect">
            <a:avLst/>
          </a:prstGeom>
          <a:noFill/>
        </p:spPr>
        <p:txBody>
          <a:bodyPr wrap="square" rtlCol="0" anchor="t">
            <a:noAutofit/>
          </a:bodyPr>
          <a:p>
            <a:pPr indent="0" fontAlgn="auto">
              <a:lnSpc>
                <a:spcPct val="100000"/>
              </a:lnSpc>
              <a:buClrTx/>
              <a:buNone/>
            </a:pPr>
            <a:r>
              <a:rPr lang="en-US" altLang="zh-CN" b="1" dirty="0">
                <a:latin typeface="华文楷体" panose="02010600040101010101" pitchFamily="2" charset="-122"/>
                <a:ea typeface="华文楷体" panose="02010600040101010101" pitchFamily="2" charset="-122"/>
                <a:sym typeface="+mn-ea"/>
              </a:rPr>
              <a:t>7.1.2</a:t>
            </a:r>
            <a:r>
              <a:rPr lang="zh-CN" altLang="en-US" b="1" dirty="0">
                <a:solidFill>
                  <a:srgbClr val="FF0000"/>
                </a:solidFill>
                <a:latin typeface="华文楷体" panose="02010600040101010101" pitchFamily="2" charset="-122"/>
                <a:ea typeface="华文楷体" panose="02010600040101010101" pitchFamily="2" charset="-122"/>
                <a:sym typeface="+mn-ea"/>
              </a:rPr>
              <a:t>层次分配法</a:t>
            </a:r>
            <a:endParaRPr lang="zh-CN" altLang="en-US" b="1" dirty="0">
              <a:solidFill>
                <a:srgbClr val="FF0000"/>
              </a:solidFill>
              <a:latin typeface="华文楷体" panose="02010600040101010101" pitchFamily="2" charset="-122"/>
              <a:ea typeface="华文楷体" panose="02010600040101010101" pitchFamily="2" charset="-122"/>
              <a:sym typeface="+mn-ea"/>
            </a:endParaRPr>
          </a:p>
          <a:p>
            <a:pPr marL="0" lvl="1" indent="0" fontAlgn="auto">
              <a:lnSpc>
                <a:spcPct val="100000"/>
              </a:lnSpc>
              <a:buClrTx/>
              <a:buNone/>
            </a:pP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通过对过程间的</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调用关系</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进行分析，凡属无相互调用关系的并列过程，尽量使其局部数据</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共享</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存储空</a:t>
            </a:r>
            <a:r>
              <a:rPr lang="zh-CN" altLang="en-US" b="1">
                <a:latin typeface="华文楷体" panose="02010600040101010101" pitchFamily="2" charset="-122"/>
                <a:ea typeface="华文楷体" panose="02010600040101010101" pitchFamily="2" charset="-122"/>
                <a:cs typeface="Times New Roman" panose="02020603050405020304" pitchFamily="18" charset="0"/>
                <a:sym typeface="+mn-ea"/>
              </a:rPr>
              <a:t>间</a:t>
            </a:r>
            <a:endParaRPr lang="zh-CN" altLang="en-US" b="1">
              <a:latin typeface="华文楷体" panose="02010600040101010101" pitchFamily="2" charset="-122"/>
              <a:ea typeface="华文楷体" panose="02010600040101010101" pitchFamily="2" charset="-122"/>
              <a:cs typeface="Times New Roman" panose="02020603050405020304" pitchFamily="18" charset="0"/>
              <a:sym typeface="+mn-ea"/>
            </a:endParaRPr>
          </a:p>
          <a:p>
            <a:pPr marL="0" lvl="1" indent="0" fontAlgn="auto">
              <a:lnSpc>
                <a:spcPct val="100000"/>
              </a:lnSpc>
              <a:buClrTx/>
              <a:buNone/>
            </a:pPr>
            <a:r>
              <a:rPr lang="zh-CN" altLang="en-US" b="1">
                <a:latin typeface="华文楷体" panose="02010600040101010101" pitchFamily="2" charset="-122"/>
                <a:ea typeface="华文楷体" panose="02010600040101010101" pitchFamily="2" charset="-122"/>
                <a:cs typeface="Times New Roman" panose="02020603050405020304" pitchFamily="18" charset="0"/>
                <a:sym typeface="+mn-ea"/>
              </a:rPr>
              <a:t>B[</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n][n]</a:t>
            </a:r>
            <a:r>
              <a:rPr lang="en-US" altLang="zh-CN" b="1" dirty="0">
                <a:latin typeface="华文楷体" panose="02010600040101010101" pitchFamily="2" charset="-122"/>
                <a:ea typeface="华文楷体" panose="02010600040101010101" pitchFamily="2" charset="-122"/>
                <a:cs typeface="Times New Roman" panose="02020603050405020304" pitchFamily="18" charset="0"/>
                <a:sym typeface="+mn-ea"/>
              </a:rPr>
              <a:t>:</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过程调用关系矩阵,B[ i ][ j ]=1</a:t>
            </a:r>
            <a:r>
              <a:rPr lang="en-US" altLang="zh-CN" b="1" dirty="0">
                <a:latin typeface="华文楷体" panose="02010600040101010101" pitchFamily="2" charset="-122"/>
                <a:ea typeface="华文楷体" panose="02010600040101010101" pitchFamily="2" charset="-122"/>
                <a:cs typeface="Times New Roman" panose="02020603050405020304" pitchFamily="18" charset="0"/>
                <a:sym typeface="+mn-ea"/>
              </a:rPr>
              <a:t>,</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表示第i个过程调用第j个过程</a:t>
            </a:r>
            <a:endPar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endParaRPr>
          </a:p>
          <a:p>
            <a:pPr marL="0" lvl="1" indent="0" fontAlgn="auto">
              <a:lnSpc>
                <a:spcPct val="100000"/>
              </a:lnSpc>
              <a:buClrTx/>
              <a:buNone/>
            </a:pP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Units[n]</a:t>
            </a:r>
            <a:r>
              <a:rPr lang="en-US" altLang="zh-CN" b="1" dirty="0">
                <a:latin typeface="华文楷体" panose="02010600040101010101" pitchFamily="2" charset="-122"/>
                <a:ea typeface="华文楷体" panose="02010600040101010101" pitchFamily="2" charset="-122"/>
                <a:cs typeface="Times New Roman" panose="02020603050405020304" pitchFamily="18" charset="0"/>
                <a:sym typeface="+mn-ea"/>
              </a:rPr>
              <a:t>:</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过程所需内存量矩阵</a:t>
            </a:r>
            <a:endPar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endParaRPr>
          </a:p>
          <a:p>
            <a:pPr marL="0" lvl="1" indent="0" fontAlgn="auto">
              <a:lnSpc>
                <a:spcPct val="100000"/>
              </a:lnSpc>
              <a:buClrTx/>
              <a:buNone/>
            </a:pP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base[i]:第i个过程局部数据区的基地址</a:t>
            </a:r>
            <a:endPar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endParaRPr>
          </a:p>
          <a:p>
            <a:pPr marL="0" lvl="1" indent="0" fontAlgn="auto">
              <a:lnSpc>
                <a:spcPct val="100000"/>
              </a:lnSpc>
              <a:buClrTx/>
              <a:buNone/>
            </a:pP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算法</a:t>
            </a:r>
            <a:r>
              <a:rPr lang="en-US" altLang="zh-CN" b="1" dirty="0">
                <a:latin typeface="华文楷体" panose="02010600040101010101" pitchFamily="2" charset="-122"/>
                <a:ea typeface="华文楷体" panose="02010600040101010101" pitchFamily="2" charset="-122"/>
                <a:cs typeface="Times New Roman" panose="02020603050405020304" pitchFamily="18" charset="0"/>
                <a:sym typeface="+mn-ea"/>
              </a:rPr>
              <a:t>:</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从叶子节点向上遍历每个节点</a:t>
            </a:r>
            <a:r>
              <a:rPr lang="en-US" altLang="zh-CN"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base[i]=max( b[j]+Units[j])</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，其中</a:t>
            </a:r>
            <a:r>
              <a:rPr lang="en-US" altLang="zh-CN" b="1" dirty="0">
                <a:latin typeface="华文楷体" panose="02010600040101010101" pitchFamily="2" charset="-122"/>
                <a:ea typeface="华文楷体" panose="02010600040101010101" pitchFamily="2" charset="-122"/>
                <a:cs typeface="Times New Roman" panose="02020603050405020304" pitchFamily="18" charset="0"/>
                <a:sym typeface="+mn-ea"/>
              </a:rPr>
              <a:t>B[i][j] = 1</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，若</a:t>
            </a:r>
            <a:r>
              <a:rPr lang="en-US" altLang="zh-CN" b="1" dirty="0">
                <a:latin typeface="华文楷体" panose="02010600040101010101" pitchFamily="2" charset="-122"/>
                <a:ea typeface="华文楷体" panose="02010600040101010101" pitchFamily="2" charset="-122"/>
                <a:cs typeface="Times New Roman" panose="02020603050405020304" pitchFamily="18" charset="0"/>
                <a:sym typeface="+mn-ea"/>
              </a:rPr>
              <a:t>j</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不存在则</a:t>
            </a:r>
            <a:r>
              <a:rPr lang="en-US" altLang="zh-CN" b="1" dirty="0">
                <a:latin typeface="华文楷体" panose="02010600040101010101" pitchFamily="2" charset="-122"/>
                <a:ea typeface="华文楷体" panose="02010600040101010101" pitchFamily="2" charset="-122"/>
                <a:cs typeface="Times New Roman" panose="02020603050405020304" pitchFamily="18" charset="0"/>
                <a:sym typeface="+mn-ea"/>
              </a:rPr>
              <a:t>base[i]</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为</a:t>
            </a:r>
            <a:r>
              <a:rPr lang="en-US" altLang="zh-CN" b="1" dirty="0">
                <a:latin typeface="华文楷体" panose="02010600040101010101" pitchFamily="2" charset="-122"/>
                <a:ea typeface="华文楷体" panose="02010600040101010101" pitchFamily="2" charset="-122"/>
                <a:cs typeface="Times New Roman" panose="02020603050405020304" pitchFamily="18" charset="0"/>
                <a:sym typeface="+mn-ea"/>
              </a:rPr>
              <a:t>0;</a:t>
            </a:r>
            <a:endPar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endParaRPr>
          </a:p>
        </p:txBody>
      </p:sp>
      <p:sp>
        <p:nvSpPr>
          <p:cNvPr id="8" name="文本框 7"/>
          <p:cNvSpPr txBox="1"/>
          <p:nvPr/>
        </p:nvSpPr>
        <p:spPr>
          <a:xfrm>
            <a:off x="3454400" y="239395"/>
            <a:ext cx="2006600" cy="306705"/>
          </a:xfrm>
          <a:prstGeom prst="rect">
            <a:avLst/>
          </a:prstGeom>
          <a:noFill/>
        </p:spPr>
        <p:txBody>
          <a:bodyPr wrap="square" rtlCol="0" anchor="t">
            <a:spAutoFit/>
          </a:bodyPr>
          <a:p>
            <a:r>
              <a:rPr lang="en-US" altLang="zh-CN" sz="1400" b="1" dirty="0">
                <a:latin typeface="Times New Roman" panose="02020603050405020304" pitchFamily="18" charset="0"/>
                <a:ea typeface="楷体" panose="02010609060101010101" pitchFamily="49" charset="-122"/>
                <a:cs typeface="Times New Roman" panose="02020603050405020304" pitchFamily="18" charset="0"/>
                <a:sym typeface="+mn-ea"/>
              </a:rPr>
              <a:t>eg.BASIC</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sym typeface="+mn-ea"/>
              </a:rPr>
              <a:t>和</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sym typeface="+mn-ea"/>
              </a:rPr>
              <a:t>FORTRAN</a:t>
            </a:r>
            <a:endParaRPr lang="en-US" altLang="zh-CN" sz="1400" b="1" dirty="0">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10" name="文本框 9"/>
          <p:cNvSpPr txBox="1"/>
          <p:nvPr>
            <p:custDataLst>
              <p:tags r:id="rId13"/>
            </p:custDataLst>
          </p:nvPr>
        </p:nvSpPr>
        <p:spPr>
          <a:xfrm>
            <a:off x="5194300" y="5839460"/>
            <a:ext cx="3659505" cy="645160"/>
          </a:xfrm>
          <a:prstGeom prst="rect">
            <a:avLst/>
          </a:prstGeom>
          <a:noFill/>
        </p:spPr>
        <p:txBody>
          <a:bodyPr wrap="square" rtlCol="0" anchor="t">
            <a:spAutoFit/>
          </a:bodyPr>
          <a:p>
            <a:r>
              <a:rPr lang="zh-CN" altLang="en-US" sz="1200">
                <a:sym typeface="+mn-ea"/>
              </a:rPr>
              <a:t>PASCAL语言中过程声明的局部变量地址分配在(</a:t>
            </a:r>
            <a:r>
              <a:rPr lang="zh-CN" altLang="en-US" sz="1200">
                <a:solidFill>
                  <a:srgbClr val="FF0000"/>
                </a:solidFill>
                <a:sym typeface="+mn-ea"/>
              </a:rPr>
              <a:t>B</a:t>
            </a:r>
            <a:r>
              <a:rPr lang="zh-CN" altLang="en-US" sz="1200">
                <a:sym typeface="+mn-ea"/>
              </a:rPr>
              <a:t>)。</a:t>
            </a:r>
            <a:endParaRPr lang="zh-CN" altLang="en-US" sz="1200"/>
          </a:p>
          <a:p>
            <a:r>
              <a:rPr lang="zh-CN" altLang="en-US" sz="1200">
                <a:sym typeface="+mn-ea"/>
              </a:rPr>
              <a:t>A.调用者的数据区中</a:t>
            </a:r>
            <a:r>
              <a:rPr lang="en-US" altLang="zh-CN" sz="1200">
                <a:sym typeface="+mn-ea"/>
              </a:rPr>
              <a:t> </a:t>
            </a:r>
            <a:r>
              <a:rPr lang="zh-CN" altLang="en-US" sz="1200">
                <a:sym typeface="+mn-ea"/>
              </a:rPr>
              <a:t>B.被调用者的数据区中</a:t>
            </a:r>
            <a:endParaRPr lang="zh-CN" altLang="en-US" sz="1200"/>
          </a:p>
          <a:p>
            <a:r>
              <a:rPr lang="zh-CN" altLang="en-US" sz="1200">
                <a:sym typeface="+mn-ea"/>
              </a:rPr>
              <a:t>C.主程序的数据区中</a:t>
            </a:r>
            <a:r>
              <a:rPr lang="en-US" altLang="zh-CN" sz="1200">
                <a:sym typeface="+mn-ea"/>
              </a:rPr>
              <a:t> </a:t>
            </a:r>
            <a:r>
              <a:rPr lang="zh-CN" altLang="en-US" sz="1200">
                <a:sym typeface="+mn-ea"/>
              </a:rPr>
              <a:t>D.公共数据区中</a:t>
            </a:r>
            <a:endParaRPr lang="zh-CN" altLang="en-US" sz="1200">
              <a:sym typeface="+mn-ea"/>
            </a:endParaRPr>
          </a:p>
        </p:txBody>
      </p:sp>
      <p:sp>
        <p:nvSpPr>
          <p:cNvPr id="11" name="文本框 10"/>
          <p:cNvSpPr txBox="1"/>
          <p:nvPr/>
        </p:nvSpPr>
        <p:spPr>
          <a:xfrm>
            <a:off x="8225155" y="3277870"/>
            <a:ext cx="3011170" cy="1198880"/>
          </a:xfrm>
          <a:prstGeom prst="rect">
            <a:avLst/>
          </a:prstGeom>
          <a:noFill/>
        </p:spPr>
        <p:txBody>
          <a:bodyPr wrap="square" rtlCol="0" anchor="t">
            <a:spAutoFit/>
          </a:bodyPr>
          <a:p>
            <a:r>
              <a:rPr lang="zh-CN" altLang="en-US" sz="1200">
                <a:sym typeface="+mn-ea"/>
              </a:rPr>
              <a:t>运行阶段的存储组织与管理的目的是(</a:t>
            </a:r>
            <a:r>
              <a:rPr lang="zh-CN" altLang="en-US" sz="1200">
                <a:solidFill>
                  <a:srgbClr val="FF0000"/>
                </a:solidFill>
                <a:sym typeface="+mn-ea"/>
              </a:rPr>
              <a:t>B</a:t>
            </a:r>
            <a:r>
              <a:rPr lang="zh-CN" altLang="en-US" sz="1200">
                <a:sym typeface="+mn-ea"/>
              </a:rPr>
              <a:t>)。</a:t>
            </a:r>
            <a:endParaRPr lang="zh-CN" altLang="en-US" sz="1200"/>
          </a:p>
          <a:p>
            <a:r>
              <a:rPr lang="zh-CN" altLang="en-US" sz="1200">
                <a:sym typeface="+mn-ea"/>
              </a:rPr>
              <a:t>A.提高编译程序的运行速度</a:t>
            </a:r>
            <a:endParaRPr lang="zh-CN" altLang="en-US" sz="1200"/>
          </a:p>
          <a:p>
            <a:r>
              <a:rPr lang="zh-CN" altLang="en-US" sz="1200">
                <a:sym typeface="+mn-ea"/>
              </a:rPr>
              <a:t>B.为运行阶段的存储分配做准备及提高目标程序的运行速度</a:t>
            </a:r>
            <a:endParaRPr lang="zh-CN" altLang="en-US" sz="1200"/>
          </a:p>
          <a:p>
            <a:r>
              <a:rPr lang="zh-CN" altLang="en-US" sz="1200">
                <a:sym typeface="+mn-ea"/>
              </a:rPr>
              <a:t>C.优化运行空间的管理</a:t>
            </a:r>
            <a:endParaRPr lang="zh-CN" altLang="en-US" sz="1200"/>
          </a:p>
          <a:p>
            <a:r>
              <a:rPr lang="zh-CN" altLang="en-US" sz="1200">
                <a:sym typeface="+mn-ea"/>
              </a:rPr>
              <a:t>D.节省内存空间</a:t>
            </a:r>
            <a:endParaRPr lang="zh-CN" altLang="en-US" sz="1200">
              <a:sym typeface="+mn-ea"/>
            </a:endParaRPr>
          </a:p>
        </p:txBody>
      </p:sp>
      <p:sp>
        <p:nvSpPr>
          <p:cNvPr id="12" name="文本框 11"/>
          <p:cNvSpPr txBox="1"/>
          <p:nvPr/>
        </p:nvSpPr>
        <p:spPr>
          <a:xfrm>
            <a:off x="5641340" y="2958465"/>
            <a:ext cx="2575560" cy="1630045"/>
          </a:xfrm>
          <a:prstGeom prst="rect">
            <a:avLst/>
          </a:prstGeom>
          <a:noFill/>
        </p:spPr>
        <p:txBody>
          <a:bodyPr wrap="square" rtlCol="0" anchor="t">
            <a:spAutoFit/>
          </a:bodyPr>
          <a:p>
            <a:r>
              <a:rPr lang="zh-CN" altLang="en-US" sz="1000">
                <a:sym typeface="+mn-ea"/>
              </a:rPr>
              <a:t>以下说法正确的是(</a:t>
            </a:r>
            <a:r>
              <a:rPr lang="zh-CN" altLang="en-US" sz="1000">
                <a:solidFill>
                  <a:srgbClr val="FF0000"/>
                </a:solidFill>
                <a:sym typeface="+mn-ea"/>
              </a:rPr>
              <a:t>D</a:t>
            </a:r>
            <a:r>
              <a:rPr lang="zh-CN" altLang="en-US" sz="1000">
                <a:sym typeface="+mn-ea"/>
              </a:rPr>
              <a:t>)。</a:t>
            </a:r>
            <a:endParaRPr lang="zh-CN" altLang="en-US" sz="1000"/>
          </a:p>
          <a:p>
            <a:r>
              <a:rPr lang="zh-CN" altLang="en-US" sz="1000">
                <a:sym typeface="+mn-ea"/>
              </a:rPr>
              <a:t>A.对于数据空间的存贮分配，FORTRAN采用动态贮存分配策略</a:t>
            </a:r>
            <a:endParaRPr lang="zh-CN" altLang="en-US" sz="1000"/>
          </a:p>
          <a:p>
            <a:r>
              <a:rPr lang="zh-CN" altLang="en-US" sz="1000">
                <a:sym typeface="+mn-ea"/>
              </a:rPr>
              <a:t>B.对于数据空间的存贮分配，C语言仅采用栈式贮存分配策略</a:t>
            </a:r>
            <a:endParaRPr lang="zh-CN" altLang="en-US" sz="1000"/>
          </a:p>
          <a:p>
            <a:r>
              <a:rPr lang="zh-CN" altLang="en-US" sz="1000">
                <a:sym typeface="+mn-ea"/>
              </a:rPr>
              <a:t>C.动态存储分配是指在编译阶段对源程序中的量进行分配，以使目标代码在运行时加快运行速度</a:t>
            </a:r>
            <a:endParaRPr lang="zh-CN" altLang="en-US" sz="1000"/>
          </a:p>
          <a:p>
            <a:r>
              <a:rPr lang="zh-CN" altLang="en-US" sz="1000">
                <a:sym typeface="+mn-ea"/>
              </a:rPr>
              <a:t>D.如果两个临时变量的作用域不相交，则可以将它们分配在同一单元中</a:t>
            </a:r>
            <a:endParaRPr lang="zh-CN" altLang="en-US" sz="1000">
              <a:sym typeface="+mn-ea"/>
            </a:endParaRPr>
          </a:p>
        </p:txBody>
      </p:sp>
    </p:spTree>
    <p:custDataLst>
      <p:tags r:id="rId14"/>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4" name="图片 3"/>
          <p:cNvPicPr>
            <a:picLocks noChangeAspect="1"/>
          </p:cNvPicPr>
          <p:nvPr>
            <p:custDataLst>
              <p:tags r:id="rId1"/>
            </p:custDataLst>
          </p:nvPr>
        </p:nvPicPr>
        <p:blipFill>
          <a:blip r:embed="rId2"/>
          <a:stretch>
            <a:fillRect/>
          </a:stretch>
        </p:blipFill>
        <p:spPr>
          <a:xfrm>
            <a:off x="8832215" y="2409825"/>
            <a:ext cx="3197860" cy="2966085"/>
          </a:xfrm>
          <a:prstGeom prst="rect">
            <a:avLst/>
          </a:prstGeom>
        </p:spPr>
      </p:pic>
      <p:sp>
        <p:nvSpPr>
          <p:cNvPr id="32" name="矩形 31"/>
          <p:cNvSpPr/>
          <p:nvPr>
            <p:custDataLst>
              <p:tags r:id="rId3"/>
            </p:custDataLst>
          </p:nvPr>
        </p:nvSpPr>
        <p:spPr>
          <a:xfrm>
            <a:off x="687363" y="99334"/>
            <a:ext cx="2474595" cy="398780"/>
          </a:xfrm>
          <a:prstGeom prst="rect">
            <a:avLst/>
          </a:prstGeom>
        </p:spPr>
        <p:txBody>
          <a:bodyPr wrap="none">
            <a:spAutoFit/>
          </a:bodyPr>
          <a:p>
            <a:pPr lvl="0" algn="l">
              <a:spcBef>
                <a:spcPct val="30000"/>
              </a:spcBef>
            </a:pPr>
            <a:r>
              <a:rPr lang="zh-CN" altLang="en-US" sz="2000" b="1" dirty="0">
                <a:latin typeface="华文楷体" panose="02010600040101010101" pitchFamily="2" charset="-122"/>
                <a:ea typeface="华文楷体" panose="02010600040101010101" pitchFamily="2" charset="-122"/>
              </a:rPr>
              <a:t>调用序列和返回</a:t>
            </a:r>
            <a:r>
              <a:rPr lang="zh-CN" altLang="en-US" sz="2000" b="1" dirty="0">
                <a:latin typeface="华文楷体" panose="02010600040101010101" pitchFamily="2" charset="-122"/>
                <a:ea typeface="华文楷体" panose="02010600040101010101" pitchFamily="2" charset="-122"/>
              </a:rPr>
              <a:t>序列</a:t>
            </a:r>
            <a:endParaRPr lang="zh-CN" altLang="en-US" sz="2000" b="1" dirty="0">
              <a:latin typeface="华文楷体" panose="02010600040101010101" pitchFamily="2" charset="-122"/>
              <a:ea typeface="华文楷体" panose="02010600040101010101" pitchFamily="2" charset="-122"/>
            </a:endParaRPr>
          </a:p>
        </p:txBody>
      </p:sp>
      <p:sp>
        <p:nvSpPr>
          <p:cNvPr id="13" name="文本框 12"/>
          <p:cNvSpPr txBox="1"/>
          <p:nvPr>
            <p:custDataLst>
              <p:tags r:id="rId4"/>
            </p:custDataLst>
          </p:nvPr>
        </p:nvSpPr>
        <p:spPr>
          <a:xfrm>
            <a:off x="203200" y="431800"/>
            <a:ext cx="8684895" cy="4720590"/>
          </a:xfrm>
          <a:prstGeom prst="rect">
            <a:avLst/>
          </a:prstGeom>
          <a:noFill/>
        </p:spPr>
        <p:txBody>
          <a:bodyPr wrap="square" rtlCol="0" anchor="t">
            <a:noAutofit/>
          </a:bodyPr>
          <a:p>
            <a:pPr marL="0" lvl="1" indent="457200" algn="l" fontAlgn="auto">
              <a:lnSpc>
                <a:spcPct val="100000"/>
              </a:lnSpc>
              <a:buClrTx/>
              <a:buSzTx/>
              <a:buNone/>
            </a:pP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调用序列</a:t>
            </a:r>
            <a:r>
              <a:rPr lang="en-US" altLang="zh-CN" b="1" dirty="0">
                <a:latin typeface="华文楷体" panose="02010600040101010101" pitchFamily="2" charset="-122"/>
                <a:ea typeface="华文楷体" panose="02010600040101010101" pitchFamily="2" charset="-122"/>
                <a:cs typeface="Times New Roman" panose="02020603050405020304" pitchFamily="18" charset="0"/>
                <a:sym typeface="+mn-ea"/>
              </a:rPr>
              <a:t>:</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实现</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过程调用</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的代码段。为一个活动记录在栈中分配空间，并在此记录的字段中填写信息</a:t>
            </a:r>
            <a:endPar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endParaRPr>
          </a:p>
          <a:p>
            <a:pPr marL="0" lvl="1" indent="457200" algn="l" fontAlgn="auto">
              <a:lnSpc>
                <a:spcPct val="100000"/>
              </a:lnSpc>
              <a:buClrTx/>
              <a:buSzTx/>
              <a:buNone/>
            </a:pP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返回序列</a:t>
            </a:r>
            <a:r>
              <a:rPr lang="en-US" altLang="zh-CN" b="1" dirty="0">
                <a:latin typeface="华文楷体" panose="02010600040101010101" pitchFamily="2" charset="-122"/>
                <a:ea typeface="华文楷体" panose="02010600040101010101" pitchFamily="2" charset="-122"/>
                <a:cs typeface="Times New Roman" panose="02020603050405020304" pitchFamily="18" charset="0"/>
                <a:sym typeface="+mn-ea"/>
              </a:rPr>
              <a:t>:</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实现</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过程返回</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的代码段。恢复机器状态，使得调用过程能够在调用结束之后继续执行</a:t>
            </a:r>
            <a:endPar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endParaRPr>
          </a:p>
          <a:p>
            <a:pPr marL="0" lvl="1" indent="457200" algn="l" fontAlgn="auto">
              <a:lnSpc>
                <a:spcPct val="100000"/>
              </a:lnSpc>
              <a:buClrTx/>
              <a:buSzTx/>
              <a:buNone/>
            </a:pP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一个调用代码序列中的</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代码</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通常被</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分割</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到调用过程（调用者）和被调用过程（被调用者）中。返回序列也是如此</a:t>
            </a:r>
            <a:endPar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endParaRPr>
          </a:p>
          <a:p>
            <a:pPr marL="0" lvl="1" indent="457200" algn="l" fontAlgn="auto">
              <a:lnSpc>
                <a:spcPct val="100000"/>
              </a:lnSpc>
              <a:buClrTx/>
              <a:buSzTx/>
              <a:buNone/>
            </a:pP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调用序列：</a:t>
            </a:r>
            <a:r>
              <a:rPr lang="zh-CN" altLang="en-US" b="1" dirty="0">
                <a:solidFill>
                  <a:schemeClr val="tx1"/>
                </a:solidFill>
                <a:latin typeface="Calibri" panose="020F0502020204030204" charset="0"/>
                <a:ea typeface="华文楷体" panose="02010600040101010101" pitchFamily="2" charset="-122"/>
                <a:cs typeface="Times New Roman" panose="02020603050405020304" pitchFamily="18" charset="0"/>
                <a:sym typeface="+mn-ea"/>
              </a:rPr>
              <a:t>①</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调用者</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计算实际参数的值</a:t>
            </a:r>
            <a:r>
              <a:rPr lang="zh-CN" altLang="en-US" b="1" dirty="0">
                <a:latin typeface="Calibri" panose="020F0502020204030204" charset="0"/>
                <a:ea typeface="华文楷体" panose="02010600040101010101" pitchFamily="2" charset="-122"/>
                <a:cs typeface="Times New Roman" panose="02020603050405020304" pitchFamily="18" charset="0"/>
                <a:sym typeface="+mn-ea"/>
              </a:rPr>
              <a:t>②</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调用者</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将</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返回地址</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放到被调用者的机器状态字段中。将</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原来的top-sp值</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放到被调用者的控制链中。然后，</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增加top-sp的值</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，使其指向被调用者</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局部数据开始的位置</a:t>
            </a:r>
            <a:r>
              <a:rPr lang="zh-CN" altLang="en-US" b="1" dirty="0">
                <a:latin typeface="Calibri" panose="020F0502020204030204" charset="0"/>
                <a:ea typeface="华文楷体" panose="02010600040101010101" pitchFamily="2" charset="-122"/>
                <a:cs typeface="Times New Roman" panose="02020603050405020304" pitchFamily="18" charset="0"/>
                <a:sym typeface="+mn-ea"/>
              </a:rPr>
              <a:t>③</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被调用者</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保存</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寄存器值</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和</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其它状态信息</a:t>
            </a:r>
            <a:r>
              <a:rPr lang="zh-CN" altLang="en-US" b="1" dirty="0">
                <a:latin typeface="Calibri" panose="020F0502020204030204" charset="0"/>
                <a:ea typeface="华文楷体" panose="02010600040101010101" pitchFamily="2" charset="-122"/>
                <a:cs typeface="Times New Roman" panose="02020603050405020304" pitchFamily="18" charset="0"/>
                <a:sym typeface="+mn-ea"/>
              </a:rPr>
              <a:t>④</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被调用者</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初始化其局部数据并开始执行</a:t>
            </a:r>
            <a:endPar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endParaRPr>
          </a:p>
          <a:p>
            <a:pPr marL="0" indent="457200" algn="l" fontAlgn="auto">
              <a:lnSpc>
                <a:spcPct val="100000"/>
              </a:lnSpc>
              <a:buClr>
                <a:schemeClr val="tx1"/>
              </a:buClr>
              <a:buNone/>
              <a:defRPr/>
            </a:pPr>
            <a:r>
              <a:rPr lang="zh-CN" altLang="en-US"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返回序列：</a:t>
            </a:r>
            <a:r>
              <a:rPr lang="zh-CN" altLang="en-US" b="1" dirty="0">
                <a:latin typeface="Calibri" panose="020F0502020204030204" charset="0"/>
                <a:ea typeface="华文楷体" panose="02010600040101010101" pitchFamily="2" charset="-122"/>
                <a:cs typeface="Times New Roman" panose="02020603050405020304" pitchFamily="18" charset="0"/>
                <a:sym typeface="+mn-ea"/>
              </a:rPr>
              <a:t>①</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被调用者</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将</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返回值</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放到与参数相邻的位置</a:t>
            </a:r>
            <a:r>
              <a:rPr lang="zh-CN" altLang="en-US" b="1" dirty="0">
                <a:latin typeface="Calibri" panose="020F0502020204030204" charset="0"/>
                <a:ea typeface="华文楷体" panose="02010600040101010101" pitchFamily="2" charset="-122"/>
                <a:cs typeface="Times New Roman" panose="02020603050405020304" pitchFamily="18" charset="0"/>
                <a:sym typeface="+mn-ea"/>
              </a:rPr>
              <a:t>②</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使用机器状态字段中的信息，</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被调用者恢复top-sp</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和</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其它寄存器</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，然后</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跳转到</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由调用者放在机器状态字段中的</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返回地址</a:t>
            </a:r>
            <a:r>
              <a:rPr lang="zh-CN" altLang="en-US" b="1" dirty="0">
                <a:latin typeface="Calibri" panose="020F0502020204030204" charset="0"/>
                <a:ea typeface="华文楷体" panose="02010600040101010101" pitchFamily="2" charset="-122"/>
                <a:cs typeface="Times New Roman" panose="02020603050405020304" pitchFamily="18" charset="0"/>
                <a:sym typeface="+mn-ea"/>
              </a:rPr>
              <a:t>③</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尽管top-sp已经被减小，但</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调用者</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仍然知道</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返回值</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相对于当前top-sp值的位置。因此，调用者可以使用那个返回值</a:t>
            </a:r>
            <a:endParaRPr lang="zh-CN" altLang="en-US"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sym typeface="+mn-ea"/>
            </a:endParaRPr>
          </a:p>
          <a:p>
            <a:pPr marL="0" indent="457200" algn="l" fontAlgn="auto">
              <a:lnSpc>
                <a:spcPct val="100000"/>
              </a:lnSpc>
              <a:buClrTx/>
              <a:buNone/>
              <a:defRPr/>
            </a:pP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只有一个数据对象</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局部于某个过程</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，且当</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此过程结束时它变得不可访问</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，才可以使用</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栈</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为这个对象分配空间。</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尽量将对象放置在栈区而不是堆区的原因：可以</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避免</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对它们的空间进行</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垃圾回收</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，也就</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减少</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了相应的</a:t>
            </a:r>
            <a:r>
              <a:rPr lang="zh-CN" altLang="en-US"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开销</a:t>
            </a:r>
            <a:r>
              <a:rPr lang="zh-CN" altLang="en-US" b="1" dirty="0">
                <a:latin typeface="华文楷体" panose="02010600040101010101" pitchFamily="2" charset="-122"/>
                <a:ea typeface="华文楷体" panose="02010600040101010101" pitchFamily="2" charset="-122"/>
                <a:cs typeface="Times New Roman" panose="02020603050405020304" pitchFamily="18" charset="0"/>
                <a:sym typeface="+mn-ea"/>
              </a:rPr>
              <a:t>。</a:t>
            </a:r>
            <a:endParaRPr lang="zh-CN" altLang="en-US"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a:p>
            <a:pPr marL="0" lvl="1" indent="0" algn="l" fontAlgn="auto">
              <a:lnSpc>
                <a:spcPct val="100000"/>
              </a:lnSpc>
              <a:buClrTx/>
              <a:buSzTx/>
              <a:buNone/>
            </a:pPr>
            <a:endParaRPr lang="zh-CN" altLang="en-US"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sym typeface="+mn-ea"/>
            </a:endParaRPr>
          </a:p>
        </p:txBody>
      </p:sp>
      <p:pic>
        <p:nvPicPr>
          <p:cNvPr id="2" name="图片 1"/>
          <p:cNvPicPr>
            <a:picLocks noChangeAspect="1"/>
          </p:cNvPicPr>
          <p:nvPr>
            <p:custDataLst>
              <p:tags r:id="rId5"/>
            </p:custDataLst>
          </p:nvPr>
        </p:nvPicPr>
        <p:blipFill>
          <a:blip r:embed="rId6"/>
          <a:stretch>
            <a:fillRect/>
          </a:stretch>
        </p:blipFill>
        <p:spPr>
          <a:xfrm>
            <a:off x="9514840" y="361315"/>
            <a:ext cx="2016760" cy="1663065"/>
          </a:xfrm>
          <a:prstGeom prst="rect">
            <a:avLst/>
          </a:prstGeom>
        </p:spPr>
      </p:pic>
      <p:sp>
        <p:nvSpPr>
          <p:cNvPr id="3" name="矩形 2"/>
          <p:cNvSpPr/>
          <p:nvPr>
            <p:custDataLst>
              <p:tags r:id="rId7"/>
            </p:custDataLst>
          </p:nvPr>
        </p:nvSpPr>
        <p:spPr>
          <a:xfrm>
            <a:off x="687363" y="5100594"/>
            <a:ext cx="2573020" cy="398780"/>
          </a:xfrm>
          <a:prstGeom prst="rect">
            <a:avLst/>
          </a:prstGeom>
        </p:spPr>
        <p:txBody>
          <a:bodyPr wrap="none">
            <a:spAutoFit/>
          </a:bodyPr>
          <a:p>
            <a:pPr lvl="0">
              <a:spcBef>
                <a:spcPct val="30000"/>
              </a:spcBef>
            </a:pPr>
            <a:r>
              <a:rPr lang="en-US" sz="2000" b="1" dirty="0">
                <a:latin typeface="华文楷体" panose="02010600040101010101" pitchFamily="2" charset="-122"/>
                <a:ea typeface="华文楷体" panose="02010600040101010101" pitchFamily="2" charset="-122"/>
              </a:rPr>
              <a:t>7.4.</a:t>
            </a:r>
            <a:r>
              <a:rPr lang="zh-CN" altLang="en-US" sz="2000" b="1" dirty="0">
                <a:latin typeface="华文楷体" panose="02010600040101010101" pitchFamily="2" charset="-122"/>
                <a:ea typeface="华文楷体" panose="02010600040101010101" pitchFamily="2" charset="-122"/>
              </a:rPr>
              <a:t>非局部数据的传递</a:t>
            </a:r>
            <a:endParaRPr lang="zh-CN" altLang="en-US" sz="2000" b="1" dirty="0">
              <a:latin typeface="华文楷体" panose="02010600040101010101" pitchFamily="2" charset="-122"/>
              <a:ea typeface="华文楷体" panose="02010600040101010101" pitchFamily="2" charset="-122"/>
            </a:endParaRPr>
          </a:p>
        </p:txBody>
      </p:sp>
      <p:sp>
        <p:nvSpPr>
          <p:cNvPr id="5" name="文本框 4"/>
          <p:cNvSpPr txBox="1"/>
          <p:nvPr/>
        </p:nvSpPr>
        <p:spPr>
          <a:xfrm>
            <a:off x="321310" y="5449570"/>
            <a:ext cx="9523095" cy="969010"/>
          </a:xfrm>
          <a:prstGeom prst="rect">
            <a:avLst/>
          </a:prstGeom>
          <a:noFill/>
        </p:spPr>
        <p:txBody>
          <a:bodyPr wrap="square" rtlCol="0" anchor="t">
            <a:noAutofit/>
          </a:bodyPr>
          <a:p>
            <a:pPr marL="0" indent="0" fontAlgn="auto">
              <a:lnSpc>
                <a:spcPct val="100000"/>
              </a:lnSpc>
              <a:buClrTx/>
              <a:buNone/>
              <a:defRPr/>
            </a:pP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一个过程除了可以使用</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过程自身</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声明的</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局部数据</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以外，还可以使用</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过程外</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声明的</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非局部数据</a:t>
            </a:r>
            <a:endPar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1" indent="0" fontAlgn="auto">
              <a:lnSpc>
                <a:spcPct val="100000"/>
              </a:lnSpc>
              <a:buClrTx/>
              <a:buNone/>
              <a:defRPr/>
            </a:pPr>
            <a:r>
              <a:rPr lang="en-US" altLang="zh-CN" b="1" dirty="0">
                <a:latin typeface="华文楷体" panose="02010600040101010101" pitchFamily="2" charset="-122"/>
                <a:ea typeface="华文楷体" panose="02010600040101010101" pitchFamily="2" charset="-122"/>
                <a:cs typeface="华文楷体" panose="02010600040101010101" pitchFamily="2" charset="-122"/>
                <a:sym typeface="+mn-ea"/>
              </a:rPr>
              <a:t>eg. </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全局数据、外围过程定义的数据（支持过程嵌套声明的语言）</a:t>
            </a:r>
            <a:endPar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2" indent="0" fontAlgn="auto">
              <a:lnSpc>
                <a:spcPct val="100000"/>
              </a:lnSpc>
              <a:buClrTx/>
              <a:buNone/>
              <a:defRPr/>
            </a:pP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如何访问非局部数据？</a:t>
            </a:r>
            <a:r>
              <a:rPr lang="zh-CN" altLang="en-US">
                <a:latin typeface="Calibri" panose="020F0502020204030204" charset="0"/>
                <a:sym typeface="+mn-ea"/>
              </a:rPr>
              <a:t>①</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访问链</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（静态链），</a:t>
            </a:r>
            <a:r>
              <a:rPr lang="zh-CN" altLang="en-US">
                <a:latin typeface="Calibri" panose="020F0502020204030204" charset="0"/>
                <a:sym typeface="+mn-ea"/>
              </a:rPr>
              <a:t>②</a:t>
            </a:r>
            <a:r>
              <a:rPr lang="en-US" altLang="zh-CN"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display</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表</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（嵌套层次显示表）</a:t>
            </a:r>
            <a:endPar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2" indent="0" fontAlgn="auto">
              <a:lnSpc>
                <a:spcPct val="100000"/>
              </a:lnSpc>
              <a:buClrTx/>
              <a:buNone/>
              <a:defRPr/>
            </a:pPr>
            <a:endPar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Tree>
    <p:custDataLst>
      <p:tags r:id="rId8"/>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7" name="图片 6"/>
          <p:cNvPicPr>
            <a:picLocks noChangeAspect="1"/>
          </p:cNvPicPr>
          <p:nvPr>
            <p:custDataLst>
              <p:tags r:id="rId1"/>
            </p:custDataLst>
          </p:nvPr>
        </p:nvPicPr>
        <p:blipFill>
          <a:blip r:embed="rId2"/>
          <a:stretch>
            <a:fillRect/>
          </a:stretch>
        </p:blipFill>
        <p:spPr>
          <a:xfrm>
            <a:off x="10315575" y="3961765"/>
            <a:ext cx="1859915" cy="2205355"/>
          </a:xfrm>
          <a:prstGeom prst="rect">
            <a:avLst/>
          </a:prstGeom>
        </p:spPr>
      </p:pic>
      <p:sp>
        <p:nvSpPr>
          <p:cNvPr id="32" name="矩形 31"/>
          <p:cNvSpPr/>
          <p:nvPr>
            <p:custDataLst>
              <p:tags r:id="rId3"/>
            </p:custDataLst>
          </p:nvPr>
        </p:nvSpPr>
        <p:spPr>
          <a:xfrm>
            <a:off x="687363" y="225699"/>
            <a:ext cx="2573020" cy="398780"/>
          </a:xfrm>
          <a:prstGeom prst="rect">
            <a:avLst/>
          </a:prstGeom>
        </p:spPr>
        <p:txBody>
          <a:bodyPr wrap="none">
            <a:spAutoFit/>
          </a:bodyPr>
          <a:p>
            <a:pPr lvl="0">
              <a:spcBef>
                <a:spcPct val="30000"/>
              </a:spcBef>
            </a:pPr>
            <a:r>
              <a:rPr lang="en-US" sz="2000" b="1" dirty="0">
                <a:latin typeface="华文楷体" panose="02010600040101010101" pitchFamily="2" charset="-122"/>
                <a:ea typeface="华文楷体" panose="02010600040101010101" pitchFamily="2" charset="-122"/>
              </a:rPr>
              <a:t>7.4.</a:t>
            </a:r>
            <a:r>
              <a:rPr lang="zh-CN" altLang="en-US" sz="2000" b="1" dirty="0">
                <a:latin typeface="华文楷体" panose="02010600040101010101" pitchFamily="2" charset="-122"/>
                <a:ea typeface="华文楷体" panose="02010600040101010101" pitchFamily="2" charset="-122"/>
              </a:rPr>
              <a:t>非局部数据的传递</a:t>
            </a:r>
            <a:endParaRPr lang="zh-CN" altLang="en-US" sz="2000" b="1" dirty="0">
              <a:latin typeface="华文楷体" panose="02010600040101010101" pitchFamily="2" charset="-122"/>
              <a:ea typeface="华文楷体" panose="02010600040101010101" pitchFamily="2" charset="-122"/>
            </a:endParaRPr>
          </a:p>
        </p:txBody>
      </p:sp>
      <p:sp>
        <p:nvSpPr>
          <p:cNvPr id="2" name="文本框 1"/>
          <p:cNvSpPr txBox="1"/>
          <p:nvPr/>
        </p:nvSpPr>
        <p:spPr>
          <a:xfrm>
            <a:off x="96520" y="434975"/>
            <a:ext cx="9387205" cy="6146800"/>
          </a:xfrm>
          <a:prstGeom prst="rect">
            <a:avLst/>
          </a:prstGeom>
          <a:noFill/>
        </p:spPr>
        <p:txBody>
          <a:bodyPr wrap="square" rtlCol="0" anchor="t">
            <a:noAutofit/>
          </a:bodyPr>
          <a:p>
            <a:pPr marL="0" lvl="1" indent="0" fontAlgn="auto">
              <a:lnSpc>
                <a:spcPct val="100000"/>
              </a:lnSpc>
              <a:buClrTx/>
              <a:buNone/>
              <a:defRPr/>
            </a:pP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访问链</a:t>
            </a:r>
            <a:endPar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0" indent="0" fontAlgn="auto">
              <a:lnSpc>
                <a:spcPct val="100000"/>
              </a:lnSpc>
              <a:buClrTx/>
              <a:buNone/>
              <a:defRPr/>
            </a:pP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静态作用域规则：只要过程</a:t>
            </a:r>
            <a:r>
              <a:rPr lang="en-US" altLang="zh-CN"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b</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的声明嵌套在过程</a:t>
            </a:r>
            <a:r>
              <a:rPr lang="en-US" altLang="zh-CN"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a</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的声明中，过程</a:t>
            </a:r>
            <a:r>
              <a:rPr lang="en-US" altLang="zh-CN"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b</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就可以访问过程</a:t>
            </a:r>
            <a:r>
              <a:rPr lang="en-US" altLang="zh-CN"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a</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中声明的对象</a:t>
            </a:r>
            <a:endPar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indent="0" fontAlgn="auto">
              <a:lnSpc>
                <a:spcPct val="100000"/>
              </a:lnSpc>
              <a:buClrTx/>
              <a:buNone/>
              <a:defRPr/>
            </a:pP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建立访问链的代码属于</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调用序列</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的一部分</a:t>
            </a:r>
            <a:endPar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indent="0" fontAlgn="auto">
              <a:lnSpc>
                <a:spcPct val="100000"/>
              </a:lnSpc>
              <a:buClrTx/>
              <a:buNone/>
              <a:defRPr/>
            </a:pPr>
            <a:r>
              <a:rPr lang="zh-CN" altLang="en-US" b="1" noProof="0" dirty="0">
                <a:ln>
                  <a:noFill/>
                </a:ln>
                <a:solidFill>
                  <a:prstClr val="black"/>
                </a:solidFill>
                <a:effectLst/>
                <a:uLnTx/>
                <a:uFillTx/>
                <a:latin typeface="华文楷体" panose="02010600040101010101" pitchFamily="2" charset="-122"/>
                <a:ea typeface="华文楷体" panose="02010600040101010101" pitchFamily="2" charset="-122"/>
                <a:sym typeface="+mn-ea"/>
              </a:rPr>
              <a:t>在编译阶段通过</a:t>
            </a:r>
            <a:r>
              <a:rPr lang="zh-CN" altLang="en-US" b="1" noProof="0" dirty="0">
                <a:ln>
                  <a:noFill/>
                </a:ln>
                <a:solidFill>
                  <a:srgbClr val="FF0000"/>
                </a:solidFill>
                <a:effectLst/>
                <a:uLnTx/>
                <a:uFillTx/>
                <a:latin typeface="华文楷体" panose="02010600040101010101" pitchFamily="2" charset="-122"/>
                <a:ea typeface="华文楷体" panose="02010600040101010101" pitchFamily="2" charset="-122"/>
                <a:sym typeface="+mn-ea"/>
              </a:rPr>
              <a:t>静态分析</a:t>
            </a:r>
            <a:r>
              <a:rPr lang="zh-CN" altLang="en-US" b="1" noProof="0" dirty="0">
                <a:ln>
                  <a:noFill/>
                </a:ln>
                <a:solidFill>
                  <a:prstClr val="black"/>
                </a:solidFill>
                <a:effectLst/>
                <a:uLnTx/>
                <a:uFillTx/>
                <a:latin typeface="华文楷体" panose="02010600040101010101" pitchFamily="2" charset="-122"/>
                <a:ea typeface="华文楷体" panose="02010600040101010101" pitchFamily="2" charset="-122"/>
                <a:sym typeface="+mn-ea"/>
              </a:rPr>
              <a:t>确定</a:t>
            </a:r>
            <a:r>
              <a:rPr lang="zh-CN" altLang="en-US" b="1" noProof="0" dirty="0">
                <a:ln>
                  <a:noFill/>
                </a:ln>
                <a:solidFill>
                  <a:srgbClr val="FF0000"/>
                </a:solidFill>
                <a:effectLst/>
                <a:uLnTx/>
                <a:uFillTx/>
                <a:latin typeface="华文楷体" panose="02010600040101010101" pitchFamily="2" charset="-122"/>
                <a:ea typeface="华文楷体" panose="02010600040101010101" pitchFamily="2" charset="-122"/>
                <a:sym typeface="+mn-ea"/>
              </a:rPr>
              <a:t>嵌套深度</a:t>
            </a:r>
            <a:endPar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indent="0" fontAlgn="auto">
              <a:lnSpc>
                <a:spcPct val="100000"/>
              </a:lnSpc>
              <a:buClrTx/>
              <a:buNone/>
              <a:defRPr/>
            </a:pP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假设嵌套深度为</a:t>
            </a:r>
            <a:r>
              <a:rPr lang="en-US" altLang="zh-CN"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n</a:t>
            </a:r>
            <a:r>
              <a:rPr lang="en-US" altLang="zh-CN" b="1" i="1" baseline="-30000"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x</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的过程</a:t>
            </a:r>
            <a:r>
              <a:rPr lang="en-US" altLang="zh-CN"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x</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调用嵌套深度为</a:t>
            </a:r>
            <a:r>
              <a:rPr lang="en-US" altLang="zh-CN" b="1" i="1" dirty="0" err="1">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n</a:t>
            </a:r>
            <a:r>
              <a:rPr lang="en-US" altLang="zh-CN" b="1" i="1" baseline="-30000" dirty="0" err="1">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y</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的过程</a:t>
            </a:r>
            <a:r>
              <a:rPr lang="en-US" altLang="zh-CN"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y</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 </a:t>
            </a:r>
            <a:r>
              <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en-US" altLang="zh-CN" b="1" i="1" dirty="0" err="1">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x</a:t>
            </a:r>
            <a:r>
              <a:rPr lang="en-US" altLang="zh-CN" b="1" dirty="0" err="1">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en-US" altLang="zh-CN" b="1" i="1" dirty="0" err="1">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y</a:t>
            </a:r>
            <a:r>
              <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a:t>
            </a:r>
            <a:endPar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2" indent="0" fontAlgn="auto">
              <a:lnSpc>
                <a:spcPct val="100000"/>
              </a:lnSpc>
              <a:buClrTx/>
              <a:buNone/>
              <a:defRPr/>
            </a:pPr>
            <a:r>
              <a:rPr lang="en-US" altLang="zh-CN" b="1" dirty="0">
                <a:solidFill>
                  <a:schemeClr val="tx1"/>
                </a:solidFill>
                <a:latin typeface="Calibri" panose="020F0502020204030204" charset="0"/>
                <a:ea typeface="华文楷体" panose="02010600040101010101" pitchFamily="2" charset="-122"/>
                <a:cs typeface="华文楷体" panose="02010600040101010101" pitchFamily="2" charset="-122"/>
                <a:sym typeface="+mn-ea"/>
              </a:rPr>
              <a:t>①</a:t>
            </a:r>
            <a:r>
              <a:rPr lang="en-US" altLang="zh-CN"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n</a:t>
            </a:r>
            <a:r>
              <a:rPr lang="en-US" altLang="zh-CN" b="1" i="1" baseline="-30000"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x </a:t>
            </a:r>
            <a:r>
              <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&lt; </a:t>
            </a:r>
            <a:r>
              <a:rPr lang="en-US" altLang="zh-CN" b="1" i="1" dirty="0" err="1">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n</a:t>
            </a:r>
            <a:r>
              <a:rPr lang="en-US" altLang="zh-CN" b="1" i="1" baseline="-30000" dirty="0" err="1">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y</a:t>
            </a:r>
            <a:r>
              <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外层调用内层</a:t>
            </a:r>
            <a:r>
              <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：必定为</a:t>
            </a:r>
            <a:r>
              <a:rPr lang="en-US" altLang="zh-CN" b="1" i="1" dirty="0" err="1">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n</a:t>
            </a:r>
            <a:r>
              <a:rPr lang="en-US" altLang="zh-CN" b="1" i="1" baseline="-30000" dirty="0" err="1">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y</a:t>
            </a:r>
            <a:r>
              <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en-US" altLang="zh-CN"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n</a:t>
            </a:r>
            <a:r>
              <a:rPr lang="en-US" altLang="zh-CN" b="1" i="1" baseline="-30000"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x </a:t>
            </a:r>
            <a:r>
              <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+1</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，在</a:t>
            </a:r>
            <a:r>
              <a:rPr lang="en-US" altLang="zh-CN"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y</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的访问链中放置一个指向</a:t>
            </a:r>
            <a:r>
              <a:rPr lang="en-US" altLang="zh-CN"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x</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的活动记录的指针</a:t>
            </a:r>
            <a:endPar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2" indent="0" fontAlgn="auto">
              <a:lnSpc>
                <a:spcPct val="100000"/>
              </a:lnSpc>
              <a:buClrTx/>
              <a:buNone/>
              <a:defRPr/>
            </a:pPr>
            <a:r>
              <a:rPr lang="en-US" altLang="zh-CN" b="1" dirty="0">
                <a:latin typeface="Calibri" panose="020F0502020204030204" charset="0"/>
                <a:ea typeface="华文楷体" panose="02010600040101010101" pitchFamily="2" charset="-122"/>
                <a:cs typeface="华文楷体" panose="02010600040101010101" pitchFamily="2" charset="-122"/>
                <a:sym typeface="+mn-ea"/>
              </a:rPr>
              <a:t>②</a:t>
            </a:r>
            <a:r>
              <a:rPr lang="en-US" altLang="zh-CN" b="1" i="1" dirty="0" err="1">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n</a:t>
            </a:r>
            <a:r>
              <a:rPr lang="en-US" altLang="zh-CN" b="1" i="1" baseline="-30000" dirty="0" err="1">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x</a:t>
            </a:r>
            <a:r>
              <a:rPr lang="en-US" altLang="zh-CN" b="1" i="1" baseline="-30000"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 </a:t>
            </a:r>
            <a:r>
              <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 </a:t>
            </a:r>
            <a:r>
              <a:rPr lang="en-US" altLang="zh-CN" b="1" i="1" dirty="0" err="1">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n</a:t>
            </a:r>
            <a:r>
              <a:rPr lang="en-US" altLang="zh-CN" b="1" i="1" baseline="-30000" dirty="0" err="1">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y</a:t>
            </a:r>
            <a:r>
              <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本层调用本层</a:t>
            </a:r>
            <a:r>
              <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：直接复制</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调用者的活动记录</a:t>
            </a:r>
            <a:endPar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2" indent="0" fontAlgn="auto">
              <a:lnSpc>
                <a:spcPct val="100000"/>
              </a:lnSpc>
              <a:buClrTx/>
              <a:buNone/>
              <a:defRPr/>
            </a:pPr>
            <a:r>
              <a:rPr lang="en-US" altLang="zh-CN" b="1" dirty="0">
                <a:latin typeface="Calibri" panose="020F0502020204030204" charset="0"/>
                <a:ea typeface="华文楷体" panose="02010600040101010101" pitchFamily="2" charset="-122"/>
                <a:cs typeface="华文楷体" panose="02010600040101010101" pitchFamily="2" charset="-122"/>
                <a:sym typeface="+mn-ea"/>
              </a:rPr>
              <a:t>③</a:t>
            </a:r>
            <a:r>
              <a:rPr lang="en-US" altLang="zh-CN" b="1" i="1" dirty="0" err="1">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n</a:t>
            </a:r>
            <a:r>
              <a:rPr lang="en-US" altLang="zh-CN" b="1" i="1" baseline="-30000" dirty="0" err="1">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x</a:t>
            </a:r>
            <a:r>
              <a:rPr lang="en-US" altLang="zh-CN" b="1" i="1" baseline="-30000"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 </a:t>
            </a:r>
            <a:r>
              <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&gt; </a:t>
            </a:r>
            <a:r>
              <a:rPr lang="en-US" altLang="zh-CN" b="1" i="1" dirty="0" err="1">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n</a:t>
            </a:r>
            <a:r>
              <a:rPr lang="en-US" altLang="zh-CN" b="1" i="1" baseline="-30000" dirty="0" err="1">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y</a:t>
            </a:r>
            <a:r>
              <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内层调用外层</a:t>
            </a:r>
            <a:r>
              <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 )</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b="1" dirty="0">
                <a:solidFill>
                  <a:prstClr val="black"/>
                </a:solidFill>
                <a:latin typeface="华文楷体" panose="02010600040101010101" pitchFamily="2" charset="-122"/>
                <a:ea typeface="华文楷体" panose="02010600040101010101" pitchFamily="2" charset="-122"/>
                <a:cs typeface="华文楷体" panose="02010600040101010101" pitchFamily="2" charset="-122"/>
                <a:sym typeface="+mn-ea"/>
              </a:rPr>
              <a:t>从</a:t>
            </a:r>
            <a:r>
              <a:rPr lang="en-US" altLang="zh-CN" b="1" i="1" dirty="0">
                <a:solidFill>
                  <a:prstClr val="black"/>
                </a:solidFill>
                <a:latin typeface="华文楷体" panose="02010600040101010101" pitchFamily="2" charset="-122"/>
                <a:ea typeface="华文楷体" panose="02010600040101010101" pitchFamily="2" charset="-122"/>
                <a:cs typeface="华文楷体" panose="02010600040101010101" pitchFamily="2" charset="-122"/>
                <a:sym typeface="+mn-ea"/>
              </a:rPr>
              <a:t>x</a:t>
            </a:r>
            <a:r>
              <a:rPr lang="zh-CN" altLang="en-US" b="1" dirty="0">
                <a:solidFill>
                  <a:prstClr val="black"/>
                </a:solidFill>
                <a:latin typeface="华文楷体" panose="02010600040101010101" pitchFamily="2" charset="-122"/>
                <a:ea typeface="华文楷体" panose="02010600040101010101" pitchFamily="2" charset="-122"/>
                <a:cs typeface="华文楷体" panose="02010600040101010101" pitchFamily="2" charset="-122"/>
                <a:sym typeface="+mn-ea"/>
              </a:rPr>
              <a:t>的活动记录开始，沿着访问链经过</a:t>
            </a:r>
            <a:r>
              <a:rPr lang="en-US" altLang="zh-CN" b="1" i="1" dirty="0" err="1">
                <a:solidFill>
                  <a:prstClr val="black"/>
                </a:solidFill>
                <a:latin typeface="华文楷体" panose="02010600040101010101" pitchFamily="2" charset="-122"/>
                <a:ea typeface="华文楷体" panose="02010600040101010101" pitchFamily="2" charset="-122"/>
                <a:cs typeface="华文楷体" panose="02010600040101010101" pitchFamily="2" charset="-122"/>
                <a:sym typeface="+mn-ea"/>
              </a:rPr>
              <a:t>n</a:t>
            </a:r>
            <a:r>
              <a:rPr lang="en-US" altLang="zh-CN" b="1" i="1" baseline="-30000" dirty="0" err="1">
                <a:solidFill>
                  <a:prstClr val="black"/>
                </a:solidFill>
                <a:latin typeface="华文楷体" panose="02010600040101010101" pitchFamily="2" charset="-122"/>
                <a:ea typeface="华文楷体" panose="02010600040101010101" pitchFamily="2" charset="-122"/>
                <a:cs typeface="华文楷体" panose="02010600040101010101" pitchFamily="2" charset="-122"/>
                <a:sym typeface="+mn-ea"/>
              </a:rPr>
              <a:t>x</a:t>
            </a:r>
            <a:r>
              <a:rPr lang="en-US" altLang="zh-CN" b="1" i="1" dirty="0">
                <a:solidFill>
                  <a:prstClr val="black"/>
                </a:solidFill>
                <a:latin typeface="华文楷体" panose="02010600040101010101" pitchFamily="2" charset="-122"/>
                <a:ea typeface="华文楷体" panose="02010600040101010101" pitchFamily="2" charset="-122"/>
                <a:cs typeface="华文楷体" panose="02010600040101010101" pitchFamily="2" charset="-122"/>
                <a:sym typeface="+mn-ea"/>
              </a:rPr>
              <a:t> </a:t>
            </a:r>
            <a:r>
              <a:rPr lang="en-US" altLang="zh-CN" b="1" dirty="0">
                <a:solidFill>
                  <a:prstClr val="black"/>
                </a:solidFill>
                <a:latin typeface="华文楷体" panose="02010600040101010101" pitchFamily="2" charset="-122"/>
                <a:ea typeface="华文楷体" panose="02010600040101010101" pitchFamily="2" charset="-122"/>
                <a:cs typeface="华文楷体" panose="02010600040101010101" pitchFamily="2" charset="-122"/>
                <a:sym typeface="+mn-ea"/>
              </a:rPr>
              <a:t>- </a:t>
            </a:r>
            <a:r>
              <a:rPr lang="en-US" altLang="zh-CN" b="1" i="1" dirty="0" err="1">
                <a:solidFill>
                  <a:prstClr val="black"/>
                </a:solidFill>
                <a:latin typeface="华文楷体" panose="02010600040101010101" pitchFamily="2" charset="-122"/>
                <a:ea typeface="华文楷体" panose="02010600040101010101" pitchFamily="2" charset="-122"/>
                <a:cs typeface="华文楷体" panose="02010600040101010101" pitchFamily="2" charset="-122"/>
                <a:sym typeface="+mn-ea"/>
              </a:rPr>
              <a:t>n</a:t>
            </a:r>
            <a:r>
              <a:rPr lang="en-US" altLang="zh-CN" b="1" i="1" baseline="-30000" dirty="0" err="1">
                <a:solidFill>
                  <a:prstClr val="black"/>
                </a:solidFill>
                <a:latin typeface="华文楷体" panose="02010600040101010101" pitchFamily="2" charset="-122"/>
                <a:ea typeface="华文楷体" panose="02010600040101010101" pitchFamily="2" charset="-122"/>
                <a:cs typeface="华文楷体" panose="02010600040101010101" pitchFamily="2" charset="-122"/>
                <a:sym typeface="+mn-ea"/>
              </a:rPr>
              <a:t>y</a:t>
            </a:r>
            <a:r>
              <a:rPr lang="en-US" altLang="zh-CN" b="1" i="1" dirty="0">
                <a:solidFill>
                  <a:prstClr val="black"/>
                </a:solidFill>
                <a:latin typeface="华文楷体" panose="02010600040101010101" pitchFamily="2" charset="-122"/>
                <a:ea typeface="华文楷体" panose="02010600040101010101" pitchFamily="2" charset="-122"/>
                <a:cs typeface="华文楷体" panose="02010600040101010101" pitchFamily="2" charset="-122"/>
                <a:sym typeface="+mn-ea"/>
              </a:rPr>
              <a:t> </a:t>
            </a:r>
            <a:r>
              <a:rPr lang="en-US" altLang="zh-CN" b="1" dirty="0">
                <a:solidFill>
                  <a:prstClr val="black"/>
                </a:solidFill>
                <a:latin typeface="华文楷体" panose="02010600040101010101" pitchFamily="2" charset="-122"/>
                <a:ea typeface="华文楷体" panose="02010600040101010101" pitchFamily="2" charset="-122"/>
                <a:cs typeface="华文楷体" panose="02010600040101010101" pitchFamily="2" charset="-122"/>
                <a:sym typeface="+mn-ea"/>
              </a:rPr>
              <a:t>+ 1</a:t>
            </a:r>
            <a:r>
              <a:rPr lang="zh-CN" altLang="en-US" b="1" dirty="0">
                <a:solidFill>
                  <a:prstClr val="black"/>
                </a:solidFill>
                <a:latin typeface="华文楷体" panose="02010600040101010101" pitchFamily="2" charset="-122"/>
                <a:ea typeface="华文楷体" panose="02010600040101010101" pitchFamily="2" charset="-122"/>
                <a:cs typeface="华文楷体" panose="02010600040101010101" pitchFamily="2" charset="-122"/>
                <a:sym typeface="+mn-ea"/>
              </a:rPr>
              <a:t>步就可以找到离栈顶最近的</a:t>
            </a:r>
            <a:r>
              <a:rPr lang="en-US" altLang="zh-CN" b="1" i="1" dirty="0">
                <a:solidFill>
                  <a:prstClr val="black"/>
                </a:solidFill>
                <a:latin typeface="华文楷体" panose="02010600040101010101" pitchFamily="2" charset="-122"/>
                <a:ea typeface="华文楷体" panose="02010600040101010101" pitchFamily="2" charset="-122"/>
                <a:cs typeface="华文楷体" panose="02010600040101010101" pitchFamily="2" charset="-122"/>
                <a:sym typeface="+mn-ea"/>
              </a:rPr>
              <a:t>z</a:t>
            </a:r>
            <a:r>
              <a:rPr lang="zh-CN" altLang="en-US" b="1" dirty="0">
                <a:solidFill>
                  <a:prstClr val="black"/>
                </a:solidFill>
                <a:latin typeface="华文楷体" panose="02010600040101010101" pitchFamily="2" charset="-122"/>
                <a:ea typeface="华文楷体" panose="02010600040101010101" pitchFamily="2" charset="-122"/>
                <a:cs typeface="华文楷体" panose="02010600040101010101" pitchFamily="2" charset="-122"/>
                <a:sym typeface="+mn-ea"/>
              </a:rPr>
              <a:t>的活动记录。</a:t>
            </a:r>
            <a:r>
              <a:rPr lang="en-US" altLang="zh-CN" b="1" i="1" dirty="0">
                <a:solidFill>
                  <a:prstClr val="black"/>
                </a:solidFill>
                <a:latin typeface="华文楷体" panose="02010600040101010101" pitchFamily="2" charset="-122"/>
                <a:ea typeface="华文楷体" panose="02010600040101010101" pitchFamily="2" charset="-122"/>
                <a:cs typeface="华文楷体" panose="02010600040101010101" pitchFamily="2" charset="-122"/>
                <a:sym typeface="+mn-ea"/>
              </a:rPr>
              <a:t> y</a:t>
            </a:r>
            <a:r>
              <a:rPr lang="zh-CN" altLang="en-US" b="1" dirty="0">
                <a:solidFill>
                  <a:prstClr val="black"/>
                </a:solidFill>
                <a:latin typeface="华文楷体" panose="02010600040101010101" pitchFamily="2" charset="-122"/>
                <a:ea typeface="华文楷体" panose="02010600040101010101" pitchFamily="2" charset="-122"/>
                <a:cs typeface="华文楷体" panose="02010600040101010101" pitchFamily="2" charset="-122"/>
                <a:sym typeface="+mn-ea"/>
              </a:rPr>
              <a:t>的访问链必须指向</a:t>
            </a:r>
            <a:r>
              <a:rPr lang="en-US" altLang="zh-CN" b="1" i="1" dirty="0">
                <a:solidFill>
                  <a:prstClr val="black"/>
                </a:solidFill>
                <a:latin typeface="华文楷体" panose="02010600040101010101" pitchFamily="2" charset="-122"/>
                <a:ea typeface="华文楷体" panose="02010600040101010101" pitchFamily="2" charset="-122"/>
                <a:cs typeface="华文楷体" panose="02010600040101010101" pitchFamily="2" charset="-122"/>
                <a:sym typeface="+mn-ea"/>
              </a:rPr>
              <a:t>z</a:t>
            </a:r>
            <a:r>
              <a:rPr lang="zh-CN" altLang="en-US" b="1" dirty="0">
                <a:solidFill>
                  <a:prstClr val="black"/>
                </a:solidFill>
                <a:latin typeface="华文楷体" panose="02010600040101010101" pitchFamily="2" charset="-122"/>
                <a:ea typeface="华文楷体" panose="02010600040101010101" pitchFamily="2" charset="-122"/>
                <a:cs typeface="华文楷体" panose="02010600040101010101" pitchFamily="2" charset="-122"/>
                <a:sym typeface="+mn-ea"/>
              </a:rPr>
              <a:t>的这个活动记录</a:t>
            </a:r>
            <a:endPar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0" indent="0" fontAlgn="auto">
              <a:lnSpc>
                <a:spcPct val="100000"/>
              </a:lnSpc>
              <a:buClrTx/>
              <a:buNone/>
              <a:defRPr/>
            </a:pP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访问链方法存在的问题：访问外层过程名字的</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效率比较低</a:t>
            </a:r>
            <a:endPar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1" indent="0" fontAlgn="auto">
              <a:lnSpc>
                <a:spcPct val="100000"/>
              </a:lnSpc>
              <a:buClrTx/>
              <a:buNone/>
              <a:defRPr/>
            </a:pPr>
            <a:r>
              <a:rPr lang="en-US" altLang="zh-CN"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display</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表</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一个</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指针数组</a:t>
            </a:r>
            <a:r>
              <a:rPr lang="en-US" altLang="zh-CN" b="1" i="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d</a:t>
            </a:r>
            <a:endParaRPr lang="zh-CN" altLang="en-US" b="1" i="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endParaRPr>
          </a:p>
          <a:p>
            <a:pPr marL="0" lvl="1" indent="0" fontAlgn="auto">
              <a:lnSpc>
                <a:spcPct val="100000"/>
              </a:lnSpc>
              <a:buClrTx/>
              <a:buNone/>
              <a:defRPr/>
            </a:pP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在任何时刻，</a:t>
            </a:r>
            <a:r>
              <a:rPr lang="en-US" altLang="zh-CN"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d</a:t>
            </a:r>
            <a:r>
              <a:rPr lang="en-US" altLang="zh-CN"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i="1" dirty="0" err="1">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i</a:t>
            </a:r>
            <a:r>
              <a:rPr lang="en-US" altLang="zh-CN"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均指向运行栈中</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最新建立的</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嵌套深度为</a:t>
            </a:r>
            <a:r>
              <a:rPr lang="en-US" altLang="zh-CN" b="1" i="1" dirty="0" err="1">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i</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的过程的活动记录</a:t>
            </a:r>
            <a:endPar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indent="0" fontAlgn="auto">
              <a:lnSpc>
                <a:spcPct val="100000"/>
              </a:lnSpc>
              <a:buClrTx/>
              <a:buNone/>
              <a:defRPr/>
            </a:pP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（在运行栈中</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可能</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存在</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多个</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嵌套深度为</a:t>
            </a:r>
            <a:r>
              <a:rPr lang="en-US" altLang="zh-CN" b="1" i="1" dirty="0" err="1">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i</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的过程的活动记录）</a:t>
            </a:r>
            <a:endPar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1" indent="0" fontAlgn="auto">
              <a:lnSpc>
                <a:spcPct val="100000"/>
              </a:lnSpc>
              <a:buClrTx/>
              <a:buNone/>
              <a:defRPr/>
            </a:pP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如果要访问某个嵌套深度为</a:t>
            </a:r>
            <a:r>
              <a:rPr lang="en-US" altLang="zh-CN" b="1" i="1" dirty="0" err="1">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i</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的非局部名字</a:t>
            </a:r>
            <a:r>
              <a:rPr lang="en-US" altLang="zh-CN"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x</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，只要沿着指针</a:t>
            </a:r>
            <a:r>
              <a:rPr lang="en-US" altLang="zh-CN" b="1" i="1" dirty="0">
                <a:latin typeface="Times New Roman" panose="02020603050405020304" pitchFamily="18" charset="0"/>
                <a:ea typeface="华文楷体" panose="02010600040101010101" pitchFamily="2" charset="-122"/>
                <a:cs typeface="Times New Roman" panose="02020603050405020304" pitchFamily="18" charset="0"/>
                <a:sym typeface="+mn-ea"/>
              </a:rPr>
              <a:t>d</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i="1" dirty="0" err="1">
                <a:latin typeface="Times New Roman" panose="02020603050405020304" pitchFamily="18" charset="0"/>
                <a:ea typeface="华文楷体" panose="02010600040101010101" pitchFamily="2" charset="-122"/>
                <a:cs typeface="Times New Roman" panose="02020603050405020304" pitchFamily="18" charset="0"/>
                <a:sym typeface="+mn-ea"/>
              </a:rPr>
              <a:t>i</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sym typeface="+mn-ea"/>
              </a:rPr>
              <a:t>]</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找到</a:t>
            </a:r>
            <a:r>
              <a:rPr lang="en-US" altLang="zh-CN"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x</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所属过程的活动记录，再根据已知的偏移量就可以在活动记录中找到</a:t>
            </a:r>
            <a:r>
              <a:rPr lang="en-US" altLang="zh-CN"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x</a:t>
            </a:r>
            <a:endParaRPr lang="en-US" altLang="zh-CN"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indent="0" fontAlgn="auto">
              <a:lnSpc>
                <a:spcPct val="100000"/>
              </a:lnSpc>
              <a:buClrTx/>
              <a:buNone/>
              <a:defRPr/>
            </a:pP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每</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开始</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一个新活动时都要</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修改</a:t>
            </a:r>
            <a:r>
              <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display</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表，而控制从新活动</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返回</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时，必须</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恢复</a:t>
            </a:r>
            <a:r>
              <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display</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表的状态</a:t>
            </a:r>
            <a:endPar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indent="0" fontAlgn="auto">
              <a:lnSpc>
                <a:spcPct val="100000"/>
              </a:lnSpc>
              <a:buClrTx/>
              <a:buNone/>
              <a:defRPr/>
            </a:pP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如果嵌套深度为</a:t>
            </a:r>
            <a:r>
              <a:rPr lang="en-US" altLang="zh-CN"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n</a:t>
            </a:r>
            <a:r>
              <a:rPr lang="en-US" altLang="zh-CN" b="1" i="1" baseline="-25000"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p</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的过程</a:t>
            </a:r>
            <a:r>
              <a:rPr lang="en-US" altLang="zh-CN" b="1" i="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p</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被调用</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，并且它的活动记录不是</a:t>
            </a:r>
            <a:r>
              <a:rPr lang="en-US" altLang="zh-CN"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d</a:t>
            </a:r>
            <a:r>
              <a:rPr lang="en-US" altLang="zh-CN"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n</a:t>
            </a:r>
            <a:r>
              <a:rPr lang="en-US" altLang="zh-CN" b="1" i="1"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p</a:t>
            </a:r>
            <a:r>
              <a:rPr lang="en-US" altLang="zh-CN"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直接指向的的活动记录，则</a:t>
            </a:r>
            <a:r>
              <a:rPr lang="en-US" altLang="zh-CN" b="1" i="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p</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的活动记录</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要</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保存</a:t>
            </a:r>
            <a:r>
              <a:rPr lang="en-US" altLang="zh-CN" b="1"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d</a:t>
            </a:r>
            <a:r>
              <a:rPr lang="en-US" altLang="zh-CN"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n</a:t>
            </a:r>
            <a:r>
              <a:rPr lang="en-US" altLang="zh-CN" b="1" i="1" baseline="-250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p</a:t>
            </a:r>
            <a:r>
              <a:rPr lang="en-US" altLang="zh-CN"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原来的值</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，同时置</a:t>
            </a:r>
            <a:r>
              <a:rPr lang="en-US" altLang="zh-CN" b="1" i="1" dirty="0">
                <a:latin typeface="Times New Roman" panose="02020603050405020304" pitchFamily="18" charset="0"/>
                <a:ea typeface="华文楷体" panose="02010600040101010101" pitchFamily="2" charset="-122"/>
                <a:cs typeface="Times New Roman" panose="02020603050405020304" pitchFamily="18" charset="0"/>
                <a:sym typeface="+mn-ea"/>
              </a:rPr>
              <a:t>d</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i="1" dirty="0">
                <a:latin typeface="Times New Roman" panose="02020603050405020304" pitchFamily="18" charset="0"/>
                <a:ea typeface="华文楷体" panose="02010600040101010101" pitchFamily="2" charset="-122"/>
                <a:cs typeface="Times New Roman" panose="02020603050405020304" pitchFamily="18" charset="0"/>
                <a:sym typeface="+mn-ea"/>
              </a:rPr>
              <a:t>n</a:t>
            </a:r>
            <a:r>
              <a:rPr lang="en-US" altLang="zh-CN" b="1" i="1" baseline="-25000" dirty="0">
                <a:latin typeface="Times New Roman" panose="02020603050405020304" pitchFamily="18" charset="0"/>
                <a:ea typeface="华文楷体" panose="02010600040101010101" pitchFamily="2" charset="-122"/>
                <a:cs typeface="Times New Roman" panose="02020603050405020304" pitchFamily="18" charset="0"/>
                <a:sym typeface="+mn-ea"/>
              </a:rPr>
              <a:t>p</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sym typeface="+mn-ea"/>
              </a:rPr>
              <a:t>]</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指向</a:t>
            </a:r>
            <a:r>
              <a:rPr lang="en-US" altLang="zh-CN"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p</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的这个活动记录</a:t>
            </a:r>
            <a:endPar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indent="0" fontAlgn="auto">
              <a:lnSpc>
                <a:spcPct val="100000"/>
              </a:lnSpc>
              <a:buClrTx/>
              <a:buNone/>
              <a:defRPr/>
            </a:pP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当</a:t>
            </a:r>
            <a:r>
              <a:rPr lang="en-US" altLang="zh-CN"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p</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返回</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且它的活动记录被从运行栈中清除时，再将</a:t>
            </a:r>
            <a:r>
              <a:rPr lang="en-US" altLang="zh-CN" b="1" i="1" dirty="0">
                <a:latin typeface="Times New Roman" panose="02020603050405020304" pitchFamily="18" charset="0"/>
                <a:ea typeface="华文楷体" panose="02010600040101010101" pitchFamily="2" charset="-122"/>
                <a:cs typeface="Times New Roman" panose="02020603050405020304" pitchFamily="18" charset="0"/>
                <a:sym typeface="+mn-ea"/>
              </a:rPr>
              <a:t>d</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i="1" dirty="0">
                <a:latin typeface="Times New Roman" panose="02020603050405020304" pitchFamily="18" charset="0"/>
                <a:ea typeface="华文楷体" panose="02010600040101010101" pitchFamily="2" charset="-122"/>
                <a:cs typeface="Times New Roman" panose="02020603050405020304" pitchFamily="18" charset="0"/>
                <a:sym typeface="+mn-ea"/>
              </a:rPr>
              <a:t>n</a:t>
            </a:r>
            <a:r>
              <a:rPr lang="en-US" altLang="zh-CN" b="1" i="1" baseline="-25000" dirty="0">
                <a:latin typeface="Times New Roman" panose="02020603050405020304" pitchFamily="18" charset="0"/>
                <a:ea typeface="华文楷体" panose="02010600040101010101" pitchFamily="2" charset="-122"/>
                <a:cs typeface="Times New Roman" panose="02020603050405020304" pitchFamily="18" charset="0"/>
                <a:sym typeface="+mn-ea"/>
              </a:rPr>
              <a:t>p</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sym typeface="+mn-ea"/>
              </a:rPr>
              <a:t>]</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恢复为</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调用</a:t>
            </a:r>
            <a:r>
              <a:rPr lang="en-US" altLang="zh-CN"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p</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之前的旧值</a:t>
            </a:r>
            <a:endPar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indent="0" fontAlgn="auto">
              <a:lnSpc>
                <a:spcPct val="100000"/>
              </a:lnSpc>
              <a:buClrTx/>
              <a:buNone/>
              <a:defRPr/>
            </a:pP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如果运行栈中存在</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多个</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嵌套深度为</a:t>
            </a:r>
            <a:r>
              <a:rPr lang="en-US" altLang="zh-CN" b="1" i="1" dirty="0" err="1">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i</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的过程的活动记录，则通过这些</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保存的</a:t>
            </a:r>
            <a:r>
              <a:rPr lang="en-US" altLang="zh-CN" b="1"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d</a:t>
            </a:r>
            <a:r>
              <a:rPr lang="en-US" altLang="zh-CN"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i="1"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i</a:t>
            </a:r>
            <a:r>
              <a:rPr lang="en-US" altLang="zh-CN"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就将它们</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链接</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在了一起，但是</a:t>
            </a:r>
            <a:r>
              <a:rPr lang="en-US" altLang="zh-CN" b="1" i="1" dirty="0">
                <a:latin typeface="Times New Roman" panose="02020603050405020304" pitchFamily="18" charset="0"/>
                <a:ea typeface="华文楷体" panose="02010600040101010101" pitchFamily="2" charset="-122"/>
                <a:cs typeface="Times New Roman" panose="02020603050405020304" pitchFamily="18" charset="0"/>
                <a:sym typeface="+mn-ea"/>
              </a:rPr>
              <a:t>d</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i="1" dirty="0" err="1">
                <a:latin typeface="Times New Roman" panose="02020603050405020304" pitchFamily="18" charset="0"/>
                <a:ea typeface="华文楷体" panose="02010600040101010101" pitchFamily="2" charset="-122"/>
                <a:cs typeface="Times New Roman" panose="02020603050405020304" pitchFamily="18" charset="0"/>
                <a:sym typeface="+mn-ea"/>
              </a:rPr>
              <a:t>i</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sym typeface="+mn-ea"/>
              </a:rPr>
              <a:t>]</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始终指向</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当前活跃的</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那个活动记录</a:t>
            </a:r>
            <a:endPar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1" indent="0" fontAlgn="auto">
              <a:lnSpc>
                <a:spcPct val="100000"/>
              </a:lnSpc>
              <a:buClrTx/>
              <a:buNone/>
              <a:defRPr/>
            </a:pPr>
            <a:endPar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1" indent="0" fontAlgn="auto">
              <a:lnSpc>
                <a:spcPct val="100000"/>
              </a:lnSpc>
              <a:buClrTx/>
              <a:buNone/>
              <a:defRPr/>
            </a:pPr>
            <a:endPar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p:txBody>
      </p:sp>
      <p:pic>
        <p:nvPicPr>
          <p:cNvPr id="4" name="图片 3"/>
          <p:cNvPicPr>
            <a:picLocks noChangeAspect="1"/>
          </p:cNvPicPr>
          <p:nvPr>
            <p:custDataLst>
              <p:tags r:id="rId4"/>
            </p:custDataLst>
          </p:nvPr>
        </p:nvPicPr>
        <p:blipFill>
          <a:blip r:embed="rId5"/>
          <a:stretch>
            <a:fillRect/>
          </a:stretch>
        </p:blipFill>
        <p:spPr>
          <a:xfrm>
            <a:off x="9432925" y="93345"/>
            <a:ext cx="2284095" cy="1260475"/>
          </a:xfrm>
          <a:prstGeom prst="rect">
            <a:avLst/>
          </a:prstGeom>
        </p:spPr>
      </p:pic>
      <p:pic>
        <p:nvPicPr>
          <p:cNvPr id="5" name="图片 4"/>
          <p:cNvPicPr>
            <a:picLocks noChangeAspect="1"/>
          </p:cNvPicPr>
          <p:nvPr>
            <p:custDataLst>
              <p:tags r:id="rId6"/>
            </p:custDataLst>
          </p:nvPr>
        </p:nvPicPr>
        <p:blipFill>
          <a:blip r:embed="rId7"/>
          <a:stretch>
            <a:fillRect/>
          </a:stretch>
        </p:blipFill>
        <p:spPr>
          <a:xfrm>
            <a:off x="10854690" y="1353820"/>
            <a:ext cx="1015365" cy="2474595"/>
          </a:xfrm>
          <a:prstGeom prst="rect">
            <a:avLst/>
          </a:prstGeom>
        </p:spPr>
      </p:pic>
      <p:pic>
        <p:nvPicPr>
          <p:cNvPr id="6" name="图片 5"/>
          <p:cNvPicPr>
            <a:picLocks noChangeAspect="1"/>
          </p:cNvPicPr>
          <p:nvPr>
            <p:custDataLst>
              <p:tags r:id="rId8"/>
            </p:custDataLst>
          </p:nvPr>
        </p:nvPicPr>
        <p:blipFill>
          <a:blip r:embed="rId9"/>
          <a:stretch>
            <a:fillRect/>
          </a:stretch>
        </p:blipFill>
        <p:spPr>
          <a:xfrm>
            <a:off x="9432925" y="1457960"/>
            <a:ext cx="1113155" cy="2266950"/>
          </a:xfrm>
          <a:prstGeom prst="rect">
            <a:avLst/>
          </a:prstGeom>
        </p:spPr>
      </p:pic>
      <p:pic>
        <p:nvPicPr>
          <p:cNvPr id="8" name="图片 7"/>
          <p:cNvPicPr>
            <a:picLocks noChangeAspect="1"/>
          </p:cNvPicPr>
          <p:nvPr>
            <p:custDataLst>
              <p:tags r:id="rId10"/>
            </p:custDataLst>
          </p:nvPr>
        </p:nvPicPr>
        <p:blipFill>
          <a:blip r:embed="rId11"/>
          <a:stretch>
            <a:fillRect/>
          </a:stretch>
        </p:blipFill>
        <p:spPr>
          <a:xfrm>
            <a:off x="9552940" y="4893945"/>
            <a:ext cx="1566545" cy="1871980"/>
          </a:xfrm>
          <a:prstGeom prst="rect">
            <a:avLst/>
          </a:prstGeom>
        </p:spPr>
      </p:pic>
    </p:spTree>
    <p:custDataLst>
      <p:tags r:id="rId12"/>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2" name="矩形 31"/>
          <p:cNvSpPr/>
          <p:nvPr>
            <p:custDataLst>
              <p:tags r:id="rId1"/>
            </p:custDataLst>
          </p:nvPr>
        </p:nvSpPr>
        <p:spPr>
          <a:xfrm>
            <a:off x="687363" y="225699"/>
            <a:ext cx="1554480" cy="398780"/>
          </a:xfrm>
          <a:prstGeom prst="rect">
            <a:avLst/>
          </a:prstGeom>
        </p:spPr>
        <p:txBody>
          <a:bodyPr wrap="none">
            <a:spAutoFit/>
          </a:bodyPr>
          <a:p>
            <a:pPr lvl="0">
              <a:spcBef>
                <a:spcPct val="30000"/>
              </a:spcBef>
            </a:pPr>
            <a:r>
              <a:rPr lang="en-US" sz="2000" b="1" dirty="0">
                <a:latin typeface="华文楷体" panose="02010600040101010101" pitchFamily="2" charset="-122"/>
                <a:ea typeface="华文楷体" panose="02010600040101010101" pitchFamily="2" charset="-122"/>
              </a:rPr>
              <a:t>7.5.</a:t>
            </a:r>
            <a:r>
              <a:rPr lang="zh-CN" altLang="en-US" sz="2000" b="1" dirty="0">
                <a:latin typeface="华文楷体" panose="02010600040101010101" pitchFamily="2" charset="-122"/>
                <a:ea typeface="华文楷体" panose="02010600040101010101" pitchFamily="2" charset="-122"/>
              </a:rPr>
              <a:t>参数</a:t>
            </a:r>
            <a:r>
              <a:rPr lang="zh-CN" altLang="en-US" sz="2000" b="1" dirty="0">
                <a:latin typeface="华文楷体" panose="02010600040101010101" pitchFamily="2" charset="-122"/>
                <a:ea typeface="华文楷体" panose="02010600040101010101" pitchFamily="2" charset="-122"/>
              </a:rPr>
              <a:t>传递</a:t>
            </a:r>
            <a:endParaRPr lang="zh-CN" altLang="en-US" sz="2000" b="1" dirty="0">
              <a:latin typeface="华文楷体" panose="02010600040101010101" pitchFamily="2" charset="-122"/>
              <a:ea typeface="华文楷体" panose="02010600040101010101" pitchFamily="2" charset="-122"/>
            </a:endParaRPr>
          </a:p>
        </p:txBody>
      </p:sp>
      <p:sp>
        <p:nvSpPr>
          <p:cNvPr id="2" name="文本框 1"/>
          <p:cNvSpPr txBox="1"/>
          <p:nvPr/>
        </p:nvSpPr>
        <p:spPr>
          <a:xfrm>
            <a:off x="213360" y="545465"/>
            <a:ext cx="11791950" cy="5797550"/>
          </a:xfrm>
          <a:prstGeom prst="rect">
            <a:avLst/>
          </a:prstGeom>
          <a:noFill/>
        </p:spPr>
        <p:txBody>
          <a:bodyPr wrap="square" rtlCol="0" anchor="t">
            <a:noAutofit/>
          </a:bodyPr>
          <a:p>
            <a:pPr marL="0" indent="0" fontAlgn="auto">
              <a:lnSpc>
                <a:spcPct val="100000"/>
              </a:lnSpc>
              <a:buClrTx/>
              <a:buNone/>
              <a:defRPr/>
            </a:pP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形式参数</a:t>
            </a:r>
            <a:r>
              <a:rPr 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在</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过程定义</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中使用的参数</a:t>
            </a:r>
            <a:endPar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indent="0" fontAlgn="auto">
              <a:lnSpc>
                <a:spcPct val="100000"/>
              </a:lnSpc>
              <a:buClrTx/>
              <a:buNone/>
              <a:defRPr/>
            </a:pP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实际参数：在</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调用过程</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时使用的参数</a:t>
            </a:r>
            <a:endPar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indent="0" fontAlgn="auto">
              <a:lnSpc>
                <a:spcPct val="100000"/>
              </a:lnSpc>
              <a:buClrTx/>
              <a:buNone/>
              <a:defRPr/>
            </a:pP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形参和实参相关联的几种方法：传值、传地址、传值结果、传名</a:t>
            </a:r>
            <a:endPar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0" indent="0" fontAlgn="auto">
              <a:lnSpc>
                <a:spcPct val="100000"/>
              </a:lnSpc>
              <a:buClrTx/>
              <a:buNone/>
              <a:defRPr/>
            </a:pPr>
            <a:r>
              <a:rPr lang="en-US" altLang="zh-CN"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7.5.1</a:t>
            </a:r>
            <a:r>
              <a:rPr lang="zh-CN" altLang="en-US"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传值</a:t>
            </a:r>
            <a:endParaRPr lang="zh-CN" altLang="en-US"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indent="0" fontAlgn="auto">
              <a:lnSpc>
                <a:spcPct val="100000"/>
              </a:lnSpc>
              <a:buClrTx/>
              <a:buNone/>
              <a:defRPr/>
            </a:pPr>
            <a:r>
              <a:rPr lang="zh-CN" altLang="en-US"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把实参的</a:t>
            </a:r>
            <a:r>
              <a:rPr lang="zh-CN" altLang="en-US" sz="16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值</a:t>
            </a:r>
            <a:r>
              <a:rPr lang="zh-CN" altLang="en-US"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传递给相应的形参。</a:t>
            </a:r>
            <a:r>
              <a:rPr lang="en-US" altLang="zh-CN" sz="1600" b="1" dirty="0">
                <a:latin typeface="华文楷体" panose="02010600040101010101" pitchFamily="2" charset="-122"/>
                <a:ea typeface="华文楷体" panose="02010600040101010101" pitchFamily="2" charset="-122"/>
                <a:cs typeface="华文楷体" panose="02010600040101010101" pitchFamily="2" charset="-122"/>
                <a:sym typeface="+mn-ea"/>
              </a:rPr>
              <a:t>eg.Pascal</a:t>
            </a:r>
            <a:r>
              <a:rPr lang="zh-CN" altLang="en-US" sz="1600" b="1" dirty="0">
                <a:latin typeface="华文楷体" panose="02010600040101010101" pitchFamily="2" charset="-122"/>
                <a:ea typeface="华文楷体" panose="02010600040101010101" pitchFamily="2" charset="-122"/>
                <a:cs typeface="华文楷体" panose="02010600040101010101" pitchFamily="2" charset="-122"/>
                <a:sym typeface="+mn-ea"/>
              </a:rPr>
              <a:t>的值参数、</a:t>
            </a:r>
            <a:r>
              <a:rPr lang="en-US" altLang="zh-CN" sz="1600" b="1" dirty="0">
                <a:latin typeface="华文楷体" panose="02010600040101010101" pitchFamily="2" charset="-122"/>
                <a:ea typeface="华文楷体" panose="02010600040101010101" pitchFamily="2" charset="-122"/>
                <a:cs typeface="华文楷体" panose="02010600040101010101" pitchFamily="2" charset="-122"/>
                <a:sym typeface="+mn-ea"/>
              </a:rPr>
              <a:t>C/C++</a:t>
            </a:r>
            <a:r>
              <a:rPr lang="zh-CN" altLang="en-US" sz="1600" b="1" dirty="0">
                <a:latin typeface="华文楷体" panose="02010600040101010101" pitchFamily="2" charset="-122"/>
                <a:ea typeface="华文楷体" panose="02010600040101010101" pitchFamily="2" charset="-122"/>
                <a:cs typeface="华文楷体" panose="02010600040101010101" pitchFamily="2" charset="-122"/>
                <a:sym typeface="+mn-ea"/>
              </a:rPr>
              <a:t>的缺省参数传递</a:t>
            </a:r>
            <a:endParaRPr lang="en-US" altLang="zh-CN"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indent="0" fontAlgn="auto">
              <a:lnSpc>
                <a:spcPct val="100000"/>
              </a:lnSpc>
              <a:buClrTx/>
              <a:buNone/>
              <a:defRPr/>
            </a:pPr>
            <a:r>
              <a:rPr lang="zh-CN" altLang="en-US"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实现方法：</a:t>
            </a:r>
            <a:r>
              <a:rPr lang="zh-CN" altLang="en-US" sz="16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调用过程</a:t>
            </a:r>
            <a:r>
              <a:rPr lang="zh-CN" altLang="en-US"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把</a:t>
            </a:r>
            <a:r>
              <a:rPr lang="zh-CN" altLang="en-US" sz="16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实参的值</a:t>
            </a:r>
            <a:r>
              <a:rPr lang="zh-CN" altLang="en-US"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计算出来，并传递到</a:t>
            </a:r>
            <a:r>
              <a:rPr lang="zh-CN" altLang="en-US" sz="16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被调用过程</a:t>
            </a:r>
            <a:r>
              <a:rPr lang="zh-CN" altLang="en-US"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相应的</a:t>
            </a:r>
            <a:r>
              <a:rPr lang="zh-CN" altLang="en-US" sz="16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形式单元</a:t>
            </a:r>
            <a:r>
              <a:rPr lang="zh-CN" altLang="en-US"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中</a:t>
            </a:r>
            <a:endParaRPr lang="zh-CN" altLang="en-US"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1" indent="0" fontAlgn="auto">
              <a:lnSpc>
                <a:spcPct val="100000"/>
              </a:lnSpc>
              <a:buClr>
                <a:schemeClr val="tx1"/>
              </a:buClr>
              <a:buNone/>
              <a:defRPr/>
            </a:pPr>
            <a:r>
              <a:rPr lang="en-US" altLang="zh-CN" sz="16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                    </a:t>
            </a:r>
            <a:r>
              <a:rPr lang="zh-CN" altLang="en-US" sz="16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被调用过程</a:t>
            </a:r>
            <a:r>
              <a:rPr lang="zh-CN" altLang="en-US"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中，像引用</a:t>
            </a:r>
            <a:r>
              <a:rPr lang="zh-CN" altLang="en-US" sz="16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局部数据</a:t>
            </a:r>
            <a:r>
              <a:rPr lang="zh-CN" altLang="en-US"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一样引用</a:t>
            </a:r>
            <a:r>
              <a:rPr lang="zh-CN" altLang="en-US" sz="16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形式参数</a:t>
            </a:r>
            <a:r>
              <a:rPr lang="zh-CN" altLang="en-US"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sz="16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直接</a:t>
            </a:r>
            <a:r>
              <a:rPr lang="zh-CN" altLang="en-US"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访问对应的</a:t>
            </a:r>
            <a:r>
              <a:rPr lang="zh-CN" altLang="en-US" sz="16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形式单元</a:t>
            </a:r>
            <a:endParaRPr lang="zh-CN" altLang="en-US"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indent="0" fontAlgn="auto">
              <a:lnSpc>
                <a:spcPct val="100000"/>
              </a:lnSpc>
              <a:buClrTx/>
              <a:buNone/>
              <a:defRPr/>
            </a:pPr>
            <a:r>
              <a:rPr lang="en-US" altLang="zh-CN" sz="1600" b="1" dirty="0">
                <a:latin typeface="华文楷体" panose="02010600040101010101" pitchFamily="2" charset="-122"/>
                <a:ea typeface="华文楷体" panose="02010600040101010101" pitchFamily="2" charset="-122"/>
                <a:cs typeface="华文楷体" panose="02010600040101010101" pitchFamily="2" charset="-122"/>
                <a:sym typeface="+mn-ea"/>
              </a:rPr>
              <a:t>7.5.2</a:t>
            </a:r>
            <a:r>
              <a:rPr lang="zh-CN" altLang="en-US" sz="1600" b="1" dirty="0">
                <a:latin typeface="华文楷体" panose="02010600040101010101" pitchFamily="2" charset="-122"/>
                <a:ea typeface="华文楷体" panose="02010600040101010101" pitchFamily="2" charset="-122"/>
                <a:cs typeface="华文楷体" panose="02010600040101010101" pitchFamily="2" charset="-122"/>
                <a:sym typeface="+mn-ea"/>
              </a:rPr>
              <a:t>传地址</a:t>
            </a:r>
            <a:endParaRPr lang="en-US" altLang="zh-CN"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0" indent="0" fontAlgn="auto">
              <a:lnSpc>
                <a:spcPct val="100000"/>
              </a:lnSpc>
              <a:buClrTx/>
              <a:buNone/>
              <a:defRPr/>
            </a:pPr>
            <a:r>
              <a:rPr lang="zh-CN" altLang="en-US"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把实参的</a:t>
            </a:r>
            <a:r>
              <a:rPr lang="zh-CN" altLang="en-US" sz="16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地址</a:t>
            </a:r>
            <a:r>
              <a:rPr lang="zh-CN" altLang="en-US"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传递给相应的形参。</a:t>
            </a:r>
            <a:r>
              <a:rPr lang="en-US" altLang="zh-CN"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eg.</a:t>
            </a:r>
            <a:r>
              <a:rPr lang="zh-CN" altLang="en-US" sz="1600" b="1" dirty="0">
                <a:latin typeface="华文楷体" panose="02010600040101010101" pitchFamily="2" charset="-122"/>
                <a:ea typeface="华文楷体" panose="02010600040101010101" pitchFamily="2" charset="-122"/>
                <a:cs typeface="华文楷体" panose="02010600040101010101" pitchFamily="2" charset="-122"/>
                <a:sym typeface="+mn-ea"/>
              </a:rPr>
              <a:t>例：</a:t>
            </a:r>
            <a:r>
              <a:rPr lang="en-US" altLang="zh-CN" sz="1600" b="1" dirty="0">
                <a:latin typeface="华文楷体" panose="02010600040101010101" pitchFamily="2" charset="-122"/>
                <a:ea typeface="华文楷体" panose="02010600040101010101" pitchFamily="2" charset="-122"/>
                <a:cs typeface="华文楷体" panose="02010600040101010101" pitchFamily="2" charset="-122"/>
                <a:sym typeface="+mn-ea"/>
              </a:rPr>
              <a:t>Pascal</a:t>
            </a:r>
            <a:r>
              <a:rPr lang="zh-CN" altLang="en-US" sz="1600" b="1" dirty="0">
                <a:latin typeface="华文楷体" panose="02010600040101010101" pitchFamily="2" charset="-122"/>
                <a:ea typeface="华文楷体" panose="02010600040101010101" pitchFamily="2" charset="-122"/>
                <a:cs typeface="华文楷体" panose="02010600040101010101" pitchFamily="2" charset="-122"/>
                <a:sym typeface="+mn-ea"/>
              </a:rPr>
              <a:t>的</a:t>
            </a:r>
            <a:r>
              <a:rPr lang="en-US" altLang="zh-CN" sz="1600" b="1" dirty="0" err="1">
                <a:latin typeface="华文楷体" panose="02010600040101010101" pitchFamily="2" charset="-122"/>
                <a:ea typeface="华文楷体" panose="02010600040101010101" pitchFamily="2" charset="-122"/>
                <a:cs typeface="华文楷体" panose="02010600040101010101" pitchFamily="2" charset="-122"/>
                <a:sym typeface="+mn-ea"/>
              </a:rPr>
              <a:t>var</a:t>
            </a:r>
            <a:r>
              <a:rPr lang="zh-CN" altLang="en-US" sz="1600" b="1" dirty="0">
                <a:latin typeface="华文楷体" panose="02010600040101010101" pitchFamily="2" charset="-122"/>
                <a:ea typeface="华文楷体" panose="02010600040101010101" pitchFamily="2" charset="-122"/>
                <a:cs typeface="华文楷体" panose="02010600040101010101" pitchFamily="2" charset="-122"/>
                <a:sym typeface="+mn-ea"/>
              </a:rPr>
              <a:t>参数、</a:t>
            </a:r>
            <a:r>
              <a:rPr lang="en-US" altLang="zh-CN" sz="1600" b="1" dirty="0">
                <a:latin typeface="华文楷体" panose="02010600040101010101" pitchFamily="2" charset="-122"/>
                <a:ea typeface="华文楷体" panose="02010600040101010101" pitchFamily="2" charset="-122"/>
                <a:cs typeface="华文楷体" panose="02010600040101010101" pitchFamily="2" charset="-122"/>
                <a:sym typeface="+mn-ea"/>
              </a:rPr>
              <a:t>C/C++</a:t>
            </a:r>
            <a:r>
              <a:rPr lang="zh-CN" altLang="en-US" sz="1600" b="1" dirty="0">
                <a:latin typeface="华文楷体" panose="02010600040101010101" pitchFamily="2" charset="-122"/>
                <a:ea typeface="华文楷体" panose="02010600040101010101" pitchFamily="2" charset="-122"/>
                <a:cs typeface="华文楷体" panose="02010600040101010101" pitchFamily="2" charset="-122"/>
                <a:sym typeface="+mn-ea"/>
              </a:rPr>
              <a:t>的传引用</a:t>
            </a:r>
            <a:endParaRPr lang="en-US" altLang="zh-CN"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0" indent="0" fontAlgn="auto">
              <a:lnSpc>
                <a:spcPct val="100000"/>
              </a:lnSpc>
              <a:buClrTx/>
              <a:buNone/>
              <a:defRPr/>
            </a:pPr>
            <a:r>
              <a:rPr lang="zh-CN" altLang="en-US"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实现方法：</a:t>
            </a:r>
            <a:r>
              <a:rPr lang="zh-CN" altLang="en-US" sz="16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调用过程</a:t>
            </a:r>
            <a:r>
              <a:rPr lang="zh-CN" altLang="en-US"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把</a:t>
            </a:r>
            <a:r>
              <a:rPr lang="zh-CN" altLang="en-US" sz="16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实参</a:t>
            </a:r>
            <a:r>
              <a:rPr lang="zh-CN" altLang="en-US"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的</a:t>
            </a:r>
            <a:r>
              <a:rPr lang="zh-CN" altLang="en-US" sz="16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地址</a:t>
            </a:r>
            <a:r>
              <a:rPr lang="zh-CN" altLang="en-US"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传递到</a:t>
            </a:r>
            <a:r>
              <a:rPr lang="zh-CN" altLang="en-US" sz="16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被调用过程</a:t>
            </a:r>
            <a:r>
              <a:rPr lang="zh-CN" altLang="en-US"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相应的</a:t>
            </a:r>
            <a:r>
              <a:rPr lang="zh-CN" altLang="en-US" sz="16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形式单元</a:t>
            </a:r>
            <a:r>
              <a:rPr lang="zh-CN" altLang="en-US"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中</a:t>
            </a:r>
            <a:endParaRPr lang="zh-CN" altLang="en-US"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0" indent="0" fontAlgn="auto">
              <a:lnSpc>
                <a:spcPct val="100000"/>
              </a:lnSpc>
              <a:buClrTx/>
              <a:buNone/>
              <a:defRPr/>
            </a:pPr>
            <a:r>
              <a:rPr lang="en-US" altLang="zh-CN" sz="16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                    </a:t>
            </a:r>
            <a:r>
              <a:rPr lang="zh-CN" altLang="en-US" sz="16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被调用过程</a:t>
            </a:r>
            <a:r>
              <a:rPr lang="zh-CN" altLang="en-US"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中，对</a:t>
            </a:r>
            <a:r>
              <a:rPr lang="zh-CN" altLang="en-US" sz="16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形参</a:t>
            </a:r>
            <a:r>
              <a:rPr lang="zh-CN" altLang="en-US"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的引用或赋值被处理成对</a:t>
            </a:r>
            <a:r>
              <a:rPr lang="zh-CN" altLang="en-US" sz="16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形式单元</a:t>
            </a:r>
            <a:r>
              <a:rPr lang="zh-CN" altLang="en-US"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的</a:t>
            </a:r>
            <a:r>
              <a:rPr lang="zh-CN" altLang="en-US" sz="16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间接访问</a:t>
            </a:r>
            <a:endParaRPr lang="zh-CN" altLang="en-US" sz="16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endParaRPr>
          </a:p>
          <a:p>
            <a:pPr marL="0" lvl="0" indent="0" fontAlgn="auto">
              <a:lnSpc>
                <a:spcPct val="100000"/>
              </a:lnSpc>
              <a:buClrTx/>
              <a:buNone/>
              <a:defRPr/>
            </a:pPr>
            <a:r>
              <a:rPr lang="en-US" altLang="zh-CN" sz="1600" b="1" dirty="0">
                <a:latin typeface="华文楷体" panose="02010600040101010101" pitchFamily="2" charset="-122"/>
                <a:ea typeface="华文楷体" panose="02010600040101010101" pitchFamily="2" charset="-122"/>
                <a:cs typeface="华文楷体" panose="02010600040101010101" pitchFamily="2" charset="-122"/>
                <a:sym typeface="+mn-ea"/>
              </a:rPr>
              <a:t>7.5.3</a:t>
            </a:r>
            <a:r>
              <a:rPr lang="zh-CN" altLang="en-US" sz="1600" b="1" dirty="0">
                <a:latin typeface="华文楷体" panose="02010600040101010101" pitchFamily="2" charset="-122"/>
                <a:ea typeface="华文楷体" panose="02010600040101010101" pitchFamily="2" charset="-122"/>
                <a:cs typeface="华文楷体" panose="02010600040101010101" pitchFamily="2" charset="-122"/>
                <a:sym typeface="+mn-ea"/>
              </a:rPr>
              <a:t>传值结果</a:t>
            </a:r>
            <a:endParaRPr lang="en-US" altLang="zh-CN"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0" indent="0" fontAlgn="auto">
              <a:lnSpc>
                <a:spcPct val="100000"/>
              </a:lnSpc>
              <a:buClrTx/>
              <a:buNone/>
              <a:defRPr/>
            </a:pPr>
            <a:r>
              <a:rPr lang="zh-CN" altLang="en-US"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传地址的一种变形。</a:t>
            </a:r>
            <a:r>
              <a:rPr lang="en-US" altLang="zh-CN"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eg.</a:t>
            </a:r>
            <a:r>
              <a:rPr lang="en-US" altLang="zh-CN" sz="1600" b="1" dirty="0">
                <a:latin typeface="华文楷体" panose="02010600040101010101" pitchFamily="2" charset="-122"/>
                <a:ea typeface="华文楷体" panose="02010600040101010101" pitchFamily="2" charset="-122"/>
                <a:cs typeface="华文楷体" panose="02010600040101010101" pitchFamily="2" charset="-122"/>
                <a:sym typeface="+mn-ea"/>
              </a:rPr>
              <a:t>Fortun</a:t>
            </a:r>
            <a:endParaRPr lang="en-US" altLang="zh-CN"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0" indent="0" fontAlgn="auto">
              <a:lnSpc>
                <a:spcPct val="100000"/>
              </a:lnSpc>
              <a:buClrTx/>
              <a:buNone/>
              <a:defRPr/>
            </a:pPr>
            <a:r>
              <a:rPr lang="zh-CN" altLang="en-US"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实现方法：每个形参对应</a:t>
            </a:r>
            <a:r>
              <a:rPr lang="zh-CN" altLang="en-US" sz="16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两个形式单元</a:t>
            </a:r>
            <a:r>
              <a:rPr lang="zh-CN" altLang="en-US"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。第一个形式单元存放</a:t>
            </a:r>
            <a:r>
              <a:rPr lang="zh-CN" altLang="en-US" sz="16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实参的地址</a:t>
            </a:r>
            <a:r>
              <a:rPr lang="zh-CN" altLang="en-US"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，第二个形式单元存放</a:t>
            </a:r>
            <a:r>
              <a:rPr lang="zh-CN" altLang="en-US" sz="16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实参的值</a:t>
            </a:r>
            <a:endParaRPr lang="en-US" altLang="zh-CN"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1" indent="0" fontAlgn="auto">
              <a:lnSpc>
                <a:spcPct val="100000"/>
              </a:lnSpc>
              <a:buClr>
                <a:schemeClr val="tx1"/>
              </a:buClr>
              <a:buNone/>
              <a:defRPr/>
            </a:pPr>
            <a:r>
              <a:rPr lang="zh-CN" altLang="en-US"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在过程体中，对形参的引用或赋值看作对它的第二个形式单元的</a:t>
            </a:r>
            <a:r>
              <a:rPr lang="zh-CN" altLang="en-US" sz="16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直接访问</a:t>
            </a:r>
            <a:endParaRPr lang="en-US" altLang="zh-CN" sz="16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endParaRPr>
          </a:p>
          <a:p>
            <a:pPr marL="0" lvl="1" indent="0" fontAlgn="auto">
              <a:lnSpc>
                <a:spcPct val="100000"/>
              </a:lnSpc>
              <a:buClr>
                <a:schemeClr val="tx1"/>
              </a:buClr>
              <a:buNone/>
              <a:defRPr/>
            </a:pPr>
            <a:r>
              <a:rPr lang="zh-CN" altLang="en-US"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过程完成返回前，把第二个单元的内容存放到第一个单元所指的实参单元中</a:t>
            </a:r>
            <a:endParaRPr lang="en-US" altLang="zh-CN"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0" indent="0" fontAlgn="auto">
              <a:lnSpc>
                <a:spcPct val="100000"/>
              </a:lnSpc>
              <a:buClrTx/>
              <a:buNone/>
              <a:defRPr/>
            </a:pPr>
            <a:r>
              <a:rPr lang="en-US" altLang="zh-CN" sz="1600" b="1" dirty="0">
                <a:latin typeface="华文楷体" panose="02010600040101010101" pitchFamily="2" charset="-122"/>
                <a:ea typeface="华文楷体" panose="02010600040101010101" pitchFamily="2" charset="-122"/>
                <a:cs typeface="华文楷体" panose="02010600040101010101" pitchFamily="2" charset="-122"/>
                <a:sym typeface="+mn-ea"/>
              </a:rPr>
              <a:t>7.5.4</a:t>
            </a:r>
            <a:r>
              <a:rPr lang="zh-CN" altLang="en-US" sz="1600" b="1" dirty="0">
                <a:latin typeface="华文楷体" panose="02010600040101010101" pitchFamily="2" charset="-122"/>
                <a:ea typeface="华文楷体" panose="02010600040101010101" pitchFamily="2" charset="-122"/>
                <a:cs typeface="华文楷体" panose="02010600040101010101" pitchFamily="2" charset="-122"/>
                <a:sym typeface="+mn-ea"/>
              </a:rPr>
              <a:t>传名</a:t>
            </a:r>
            <a:endParaRPr lang="en-US" altLang="zh-CN"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0" indent="0" fontAlgn="auto">
              <a:lnSpc>
                <a:spcPct val="100000"/>
              </a:lnSpc>
              <a:buClrTx/>
              <a:buNone/>
              <a:defRPr/>
            </a:pPr>
            <a:r>
              <a:rPr lang="zh-CN" altLang="en-US"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相当于把</a:t>
            </a:r>
            <a:r>
              <a:rPr lang="zh-CN" altLang="en-US" sz="16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被调用过程</a:t>
            </a:r>
            <a:r>
              <a:rPr lang="zh-CN" altLang="en-US"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的过程体</a:t>
            </a:r>
            <a:r>
              <a:rPr lang="zh-CN" altLang="en-US" sz="16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抄</a:t>
            </a:r>
            <a:r>
              <a:rPr lang="zh-CN" altLang="en-US"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到调用出现的地方，但把其中出现的</a:t>
            </a:r>
            <a:r>
              <a:rPr lang="zh-CN" altLang="en-US" sz="16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形参</a:t>
            </a:r>
            <a:r>
              <a:rPr lang="zh-CN" altLang="en-US"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都替换成相应的</a:t>
            </a:r>
            <a:r>
              <a:rPr lang="zh-CN" altLang="en-US" sz="16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实参</a:t>
            </a:r>
            <a:endParaRPr lang="en-US" altLang="zh-CN"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0" indent="0" fontAlgn="auto">
              <a:lnSpc>
                <a:spcPct val="100000"/>
              </a:lnSpc>
              <a:buClrTx/>
              <a:buNone/>
              <a:defRPr/>
            </a:pPr>
            <a:r>
              <a:rPr lang="zh-CN" altLang="en-US"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实现方法：在进入</a:t>
            </a:r>
            <a:r>
              <a:rPr lang="zh-CN" altLang="en-US" sz="16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被调用过程</a:t>
            </a:r>
            <a:r>
              <a:rPr lang="zh-CN" altLang="en-US"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之前不对实参预先进行计值，而是让过程体中每当使用到相应的实参时才逐次对它实行计值（或计算地址）</a:t>
            </a:r>
            <a:endParaRPr lang="en-US" altLang="zh-CN"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1" indent="0" fontAlgn="auto">
              <a:lnSpc>
                <a:spcPct val="100000"/>
              </a:lnSpc>
              <a:buClr>
                <a:schemeClr val="tx1"/>
              </a:buClr>
              <a:buNone/>
              <a:defRPr/>
            </a:pPr>
            <a:r>
              <a:rPr lang="zh-CN" altLang="en-US"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通常把</a:t>
            </a:r>
            <a:r>
              <a:rPr lang="zh-CN" altLang="en-US" sz="16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实参</a:t>
            </a:r>
            <a:r>
              <a:rPr lang="zh-CN" altLang="en-US"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处理成一个子程序（称为参数子程序），每当过程体中使用到相应的实参时就调用这个子程序</a:t>
            </a:r>
            <a:endParaRPr lang="zh-CN" altLang="en-US"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0" indent="0" fontAlgn="auto">
              <a:lnSpc>
                <a:spcPct val="100000"/>
              </a:lnSpc>
              <a:buClrTx/>
              <a:buNone/>
              <a:defRPr/>
            </a:pPr>
            <a:r>
              <a:rPr lang="en-US" altLang="zh-CN"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eg.</a:t>
            </a:r>
            <a:r>
              <a:rPr lang="zh-CN" altLang="en-US"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ALGOL60</a:t>
            </a:r>
            <a:endParaRPr lang="zh-CN" altLang="en-US"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0" indent="0" fontAlgn="auto">
              <a:lnSpc>
                <a:spcPct val="100000"/>
              </a:lnSpc>
              <a:buClrTx/>
              <a:buNone/>
              <a:defRPr/>
            </a:pPr>
            <a:r>
              <a:rPr lang="zh-CN" altLang="en-US" sz="1600" b="1" dirty="0">
                <a:latin typeface="华文楷体" panose="02010600040101010101" pitchFamily="2" charset="-122"/>
                <a:ea typeface="华文楷体" panose="02010600040101010101" pitchFamily="2" charset="-122"/>
                <a:cs typeface="华文楷体" panose="02010600040101010101" pitchFamily="2" charset="-122"/>
                <a:sym typeface="+mn-ea"/>
              </a:rPr>
              <a:t>传名方式中的</a:t>
            </a:r>
            <a:r>
              <a:rPr lang="zh-CN" altLang="en-US" sz="16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重命名问题</a:t>
            </a:r>
            <a:endParaRPr lang="zh-CN" altLang="en-US" sz="16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p:txBody>
      </p:sp>
      <p:pic>
        <p:nvPicPr>
          <p:cNvPr id="3" name="图片 2"/>
          <p:cNvPicPr>
            <a:picLocks noChangeAspect="1"/>
          </p:cNvPicPr>
          <p:nvPr>
            <p:custDataLst>
              <p:tags r:id="rId2"/>
            </p:custDataLst>
          </p:nvPr>
        </p:nvPicPr>
        <p:blipFill>
          <a:blip r:embed="rId3"/>
          <a:stretch>
            <a:fillRect/>
          </a:stretch>
        </p:blipFill>
        <p:spPr>
          <a:xfrm>
            <a:off x="2754630" y="5819775"/>
            <a:ext cx="4457700" cy="887730"/>
          </a:xfrm>
          <a:prstGeom prst="rect">
            <a:avLst/>
          </a:prstGeom>
        </p:spPr>
      </p:pic>
      <p:sp>
        <p:nvSpPr>
          <p:cNvPr id="4" name="文本框 3"/>
          <p:cNvSpPr txBox="1"/>
          <p:nvPr/>
        </p:nvSpPr>
        <p:spPr>
          <a:xfrm>
            <a:off x="9086850" y="317500"/>
            <a:ext cx="1855470" cy="2622550"/>
          </a:xfrm>
          <a:prstGeom prst="rect">
            <a:avLst/>
          </a:prstGeom>
          <a:noFill/>
        </p:spPr>
        <p:txBody>
          <a:bodyPr wrap="square" rtlCol="0" anchor="t">
            <a:noAutofit/>
          </a:bodyPr>
          <a:p>
            <a:pPr indent="0" fontAlgn="auto">
              <a:lnSpc>
                <a:spcPct val="100000"/>
              </a:lnSpc>
              <a:buClrTx/>
              <a:buNone/>
              <a:defRPr/>
            </a:pPr>
            <a:r>
              <a:rPr lang="en-US" altLang="zh-CN" sz="1400" b="1" dirty="0">
                <a:latin typeface="Times New Roman" panose="02020603050405020304" pitchFamily="18" charset="0"/>
                <a:cs typeface="Times New Roman" panose="02020603050405020304" pitchFamily="18" charset="0"/>
                <a:sym typeface="+mn-ea"/>
              </a:rPr>
              <a:t>…</a:t>
            </a:r>
            <a:endParaRPr lang="en-US" altLang="zh-CN" sz="1400" b="1" dirty="0">
              <a:solidFill>
                <a:schemeClr val="tx1"/>
              </a:solidFill>
              <a:latin typeface="Times New Roman" panose="02020603050405020304" pitchFamily="18" charset="0"/>
              <a:cs typeface="Times New Roman" panose="02020603050405020304" pitchFamily="18" charset="0"/>
            </a:endParaRPr>
          </a:p>
          <a:p>
            <a:pPr indent="0" fontAlgn="auto">
              <a:lnSpc>
                <a:spcPct val="100000"/>
              </a:lnSpc>
              <a:buClrTx/>
              <a:buNone/>
              <a:defRPr/>
            </a:pPr>
            <a:r>
              <a:rPr lang="en-US" altLang="zh-CN" sz="1400" b="1" dirty="0">
                <a:latin typeface="Times New Roman" panose="02020603050405020304" pitchFamily="18" charset="0"/>
                <a:cs typeface="Times New Roman" panose="02020603050405020304" pitchFamily="18" charset="0"/>
                <a:sym typeface="+mn-ea"/>
              </a:rPr>
              <a:t>procedure P(</a:t>
            </a:r>
            <a:r>
              <a:rPr lang="en-US" altLang="zh-CN" sz="1400" b="1" dirty="0" err="1">
                <a:latin typeface="Times New Roman" panose="02020603050405020304" pitchFamily="18" charset="0"/>
                <a:cs typeface="Times New Roman" panose="02020603050405020304" pitchFamily="18" charset="0"/>
                <a:sym typeface="+mn-ea"/>
              </a:rPr>
              <a:t>w,x,y,z</a:t>
            </a:r>
            <a:r>
              <a:rPr lang="en-US" altLang="zh-CN" sz="1400" b="1" dirty="0">
                <a:latin typeface="Times New Roman" panose="02020603050405020304" pitchFamily="18" charset="0"/>
                <a:cs typeface="Times New Roman" panose="02020603050405020304" pitchFamily="18" charset="0"/>
                <a:sym typeface="+mn-ea"/>
              </a:rPr>
              <a:t>);</a:t>
            </a:r>
            <a:endParaRPr lang="en-US" altLang="zh-CN" sz="1400" b="1" dirty="0">
              <a:solidFill>
                <a:schemeClr val="tx1"/>
              </a:solidFill>
              <a:latin typeface="Times New Roman" panose="02020603050405020304" pitchFamily="18" charset="0"/>
              <a:cs typeface="Times New Roman" panose="02020603050405020304" pitchFamily="18" charset="0"/>
            </a:endParaRPr>
          </a:p>
          <a:p>
            <a:pPr indent="0" fontAlgn="auto">
              <a:lnSpc>
                <a:spcPct val="100000"/>
              </a:lnSpc>
              <a:buClrTx/>
              <a:buNone/>
              <a:defRPr/>
            </a:pPr>
            <a:r>
              <a:rPr lang="en-US" altLang="zh-CN" sz="1400" b="1" dirty="0">
                <a:latin typeface="Times New Roman" panose="02020603050405020304" pitchFamily="18" charset="0"/>
                <a:cs typeface="Times New Roman" panose="02020603050405020304" pitchFamily="18" charset="0"/>
                <a:sym typeface="+mn-ea"/>
              </a:rPr>
              <a:t>begin</a:t>
            </a:r>
            <a:endParaRPr lang="en-US" altLang="zh-CN" sz="1400" b="1" dirty="0">
              <a:solidFill>
                <a:schemeClr val="tx1"/>
              </a:solidFill>
              <a:latin typeface="Times New Roman" panose="02020603050405020304" pitchFamily="18" charset="0"/>
              <a:cs typeface="Times New Roman" panose="02020603050405020304" pitchFamily="18" charset="0"/>
            </a:endParaRPr>
          </a:p>
          <a:p>
            <a:pPr indent="0" fontAlgn="auto">
              <a:lnSpc>
                <a:spcPct val="100000"/>
              </a:lnSpc>
              <a:buClrTx/>
              <a:buNone/>
              <a:defRPr/>
            </a:pPr>
            <a:r>
              <a:rPr lang="en-US" altLang="zh-CN" sz="1400" b="1" dirty="0">
                <a:latin typeface="Times New Roman" panose="02020603050405020304" pitchFamily="18" charset="0"/>
                <a:cs typeface="Times New Roman" panose="02020603050405020304" pitchFamily="18" charset="0"/>
                <a:sym typeface="+mn-ea"/>
              </a:rPr>
              <a:t>    y:=y*w;</a:t>
            </a:r>
            <a:endParaRPr lang="en-US" altLang="zh-CN" sz="1400" b="1" dirty="0">
              <a:solidFill>
                <a:schemeClr val="tx1"/>
              </a:solidFill>
              <a:latin typeface="Times New Roman" panose="02020603050405020304" pitchFamily="18" charset="0"/>
              <a:cs typeface="Times New Roman" panose="02020603050405020304" pitchFamily="18" charset="0"/>
            </a:endParaRPr>
          </a:p>
          <a:p>
            <a:pPr indent="0" fontAlgn="auto">
              <a:lnSpc>
                <a:spcPct val="100000"/>
              </a:lnSpc>
              <a:buClrTx/>
              <a:buNone/>
              <a:defRPr/>
            </a:pPr>
            <a:r>
              <a:rPr lang="en-US" altLang="zh-CN" sz="1400" b="1" dirty="0">
                <a:latin typeface="Times New Roman" panose="02020603050405020304" pitchFamily="18" charset="0"/>
                <a:cs typeface="Times New Roman" panose="02020603050405020304" pitchFamily="18" charset="0"/>
                <a:sym typeface="+mn-ea"/>
              </a:rPr>
              <a:t>    z:=z+x;</a:t>
            </a:r>
            <a:endParaRPr lang="en-US" altLang="zh-CN" sz="1400" b="1" dirty="0">
              <a:solidFill>
                <a:schemeClr val="tx1"/>
              </a:solidFill>
              <a:latin typeface="Times New Roman" panose="02020603050405020304" pitchFamily="18" charset="0"/>
              <a:cs typeface="Times New Roman" panose="02020603050405020304" pitchFamily="18" charset="0"/>
            </a:endParaRPr>
          </a:p>
          <a:p>
            <a:pPr indent="0" fontAlgn="auto">
              <a:lnSpc>
                <a:spcPct val="100000"/>
              </a:lnSpc>
              <a:buClrTx/>
              <a:buNone/>
              <a:defRPr/>
            </a:pPr>
            <a:r>
              <a:rPr lang="en-US" altLang="zh-CN" sz="1400" b="1" dirty="0">
                <a:latin typeface="Times New Roman" panose="02020603050405020304" pitchFamily="18" charset="0"/>
                <a:cs typeface="Times New Roman" panose="02020603050405020304" pitchFamily="18" charset="0"/>
                <a:sym typeface="+mn-ea"/>
              </a:rPr>
              <a:t>end</a:t>
            </a:r>
            <a:endParaRPr lang="en-US" altLang="zh-CN" sz="1400" b="1" dirty="0">
              <a:solidFill>
                <a:schemeClr val="tx1"/>
              </a:solidFill>
              <a:latin typeface="Times New Roman" panose="02020603050405020304" pitchFamily="18" charset="0"/>
              <a:cs typeface="Times New Roman" panose="02020603050405020304" pitchFamily="18" charset="0"/>
            </a:endParaRPr>
          </a:p>
          <a:p>
            <a:pPr indent="0" fontAlgn="auto">
              <a:lnSpc>
                <a:spcPct val="100000"/>
              </a:lnSpc>
              <a:buClrTx/>
              <a:buNone/>
              <a:defRPr/>
            </a:pPr>
            <a:r>
              <a:rPr lang="en-US" altLang="zh-CN" sz="1400" b="1" dirty="0">
                <a:latin typeface="Times New Roman" panose="02020603050405020304" pitchFamily="18" charset="0"/>
                <a:cs typeface="Times New Roman" panose="02020603050405020304" pitchFamily="18" charset="0"/>
                <a:sym typeface="+mn-ea"/>
              </a:rPr>
              <a:t>begin</a:t>
            </a:r>
            <a:endParaRPr lang="en-US" altLang="zh-CN" sz="1400" b="1" dirty="0">
              <a:solidFill>
                <a:schemeClr val="tx1"/>
              </a:solidFill>
              <a:latin typeface="Times New Roman" panose="02020603050405020304" pitchFamily="18" charset="0"/>
              <a:cs typeface="Times New Roman" panose="02020603050405020304" pitchFamily="18" charset="0"/>
            </a:endParaRPr>
          </a:p>
          <a:p>
            <a:pPr indent="0" fontAlgn="auto">
              <a:lnSpc>
                <a:spcPct val="100000"/>
              </a:lnSpc>
              <a:buClrTx/>
              <a:buNone/>
              <a:defRPr/>
            </a:pPr>
            <a:r>
              <a:rPr lang="en-US" altLang="zh-CN" sz="1400" b="1" dirty="0">
                <a:latin typeface="Times New Roman" panose="02020603050405020304" pitchFamily="18" charset="0"/>
                <a:cs typeface="Times New Roman" panose="02020603050405020304" pitchFamily="18" charset="0"/>
                <a:sym typeface="+mn-ea"/>
              </a:rPr>
              <a:t>    a:=5;</a:t>
            </a:r>
            <a:endParaRPr lang="en-US" altLang="zh-CN" sz="1400" b="1" dirty="0">
              <a:solidFill>
                <a:schemeClr val="tx1"/>
              </a:solidFill>
              <a:latin typeface="Times New Roman" panose="02020603050405020304" pitchFamily="18" charset="0"/>
              <a:cs typeface="Times New Roman" panose="02020603050405020304" pitchFamily="18" charset="0"/>
            </a:endParaRPr>
          </a:p>
          <a:p>
            <a:pPr indent="0" fontAlgn="auto">
              <a:lnSpc>
                <a:spcPct val="100000"/>
              </a:lnSpc>
              <a:buClrTx/>
              <a:buNone/>
              <a:defRPr/>
            </a:pPr>
            <a:r>
              <a:rPr lang="en-US" altLang="zh-CN" sz="1400" b="1" dirty="0">
                <a:latin typeface="Times New Roman" panose="02020603050405020304" pitchFamily="18" charset="0"/>
                <a:cs typeface="Times New Roman" panose="02020603050405020304" pitchFamily="18" charset="0"/>
                <a:sym typeface="+mn-ea"/>
              </a:rPr>
              <a:t>    b:=3;</a:t>
            </a:r>
            <a:endParaRPr lang="en-US" altLang="zh-CN" sz="1400" b="1" dirty="0">
              <a:solidFill>
                <a:schemeClr val="tx1"/>
              </a:solidFill>
              <a:latin typeface="Times New Roman" panose="02020603050405020304" pitchFamily="18" charset="0"/>
              <a:cs typeface="Times New Roman" panose="02020603050405020304" pitchFamily="18" charset="0"/>
            </a:endParaRPr>
          </a:p>
          <a:p>
            <a:pPr indent="0" fontAlgn="auto">
              <a:lnSpc>
                <a:spcPct val="100000"/>
              </a:lnSpc>
              <a:buClrTx/>
              <a:buNone/>
              <a:defRPr/>
            </a:pPr>
            <a:r>
              <a:rPr lang="en-US" altLang="zh-CN" sz="1400" b="1" dirty="0">
                <a:latin typeface="Times New Roman" panose="02020603050405020304" pitchFamily="18" charset="0"/>
                <a:cs typeface="Times New Roman" panose="02020603050405020304" pitchFamily="18" charset="0"/>
                <a:sym typeface="+mn-ea"/>
              </a:rPr>
              <a:t>    P(</a:t>
            </a:r>
            <a:r>
              <a:rPr lang="en-US" altLang="zh-CN" sz="1400" b="1" dirty="0" err="1">
                <a:latin typeface="Times New Roman" panose="02020603050405020304" pitchFamily="18" charset="0"/>
                <a:cs typeface="Times New Roman" panose="02020603050405020304" pitchFamily="18" charset="0"/>
                <a:sym typeface="+mn-ea"/>
              </a:rPr>
              <a:t>a+b,a-b,a,a</a:t>
            </a:r>
            <a:r>
              <a:rPr lang="en-US" altLang="zh-CN" sz="1400" b="1" dirty="0">
                <a:latin typeface="Times New Roman" panose="02020603050405020304" pitchFamily="18" charset="0"/>
                <a:cs typeface="Times New Roman" panose="02020603050405020304" pitchFamily="18" charset="0"/>
                <a:sym typeface="+mn-ea"/>
              </a:rPr>
              <a:t>);</a:t>
            </a:r>
            <a:endParaRPr lang="en-US" altLang="zh-CN" sz="1400" b="1" dirty="0">
              <a:solidFill>
                <a:schemeClr val="tx1"/>
              </a:solidFill>
              <a:latin typeface="Times New Roman" panose="02020603050405020304" pitchFamily="18" charset="0"/>
              <a:cs typeface="Times New Roman" panose="02020603050405020304" pitchFamily="18" charset="0"/>
            </a:endParaRPr>
          </a:p>
          <a:p>
            <a:pPr indent="0" fontAlgn="auto">
              <a:lnSpc>
                <a:spcPct val="100000"/>
              </a:lnSpc>
              <a:buClrTx/>
              <a:buNone/>
              <a:defRPr/>
            </a:pPr>
            <a:r>
              <a:rPr lang="en-US" altLang="zh-CN" sz="1400" b="1" dirty="0">
                <a:latin typeface="Times New Roman" panose="02020603050405020304" pitchFamily="18" charset="0"/>
                <a:cs typeface="Times New Roman" panose="02020603050405020304" pitchFamily="18" charset="0"/>
                <a:sym typeface="+mn-ea"/>
              </a:rPr>
              <a:t>    write(a);</a:t>
            </a:r>
            <a:endParaRPr lang="en-US" altLang="zh-CN" sz="1400" b="1" dirty="0">
              <a:solidFill>
                <a:schemeClr val="tx1"/>
              </a:solidFill>
              <a:latin typeface="Times New Roman" panose="02020603050405020304" pitchFamily="18" charset="0"/>
              <a:cs typeface="Times New Roman" panose="02020603050405020304" pitchFamily="18" charset="0"/>
            </a:endParaRPr>
          </a:p>
          <a:p>
            <a:pPr indent="0" fontAlgn="auto">
              <a:lnSpc>
                <a:spcPct val="100000"/>
              </a:lnSpc>
              <a:buClrTx/>
              <a:buNone/>
              <a:defRPr/>
            </a:pPr>
            <a:r>
              <a:rPr lang="en-US" altLang="zh-CN" sz="1400" b="1" dirty="0">
                <a:latin typeface="Times New Roman" panose="02020603050405020304" pitchFamily="18" charset="0"/>
                <a:cs typeface="Times New Roman" panose="02020603050405020304" pitchFamily="18" charset="0"/>
                <a:sym typeface="+mn-ea"/>
              </a:rPr>
              <a:t>end</a:t>
            </a:r>
            <a:endParaRPr lang="en-US" altLang="zh-CN" sz="1400" b="1" dirty="0">
              <a:latin typeface="Times New Roman" panose="02020603050405020304" pitchFamily="18" charset="0"/>
              <a:cs typeface="Times New Roman" panose="02020603050405020304" pitchFamily="18" charset="0"/>
              <a:sym typeface="+mn-ea"/>
            </a:endParaRPr>
          </a:p>
        </p:txBody>
      </p:sp>
      <p:sp>
        <p:nvSpPr>
          <p:cNvPr id="5" name="矩形 4"/>
          <p:cNvSpPr/>
          <p:nvPr>
            <p:custDataLst>
              <p:tags r:id="rId4"/>
            </p:custDataLst>
          </p:nvPr>
        </p:nvSpPr>
        <p:spPr>
          <a:xfrm>
            <a:off x="7765415" y="2882265"/>
            <a:ext cx="4239895" cy="953135"/>
          </a:xfrm>
          <a:prstGeom prst="rect">
            <a:avLst/>
          </a:prstGeom>
        </p:spPr>
        <p:txBody>
          <a:bodyPr wrap="square">
            <a:spAutoFit/>
          </a:bodyPr>
          <a:p>
            <a:pPr lvl="0" indent="0" fontAlgn="auto">
              <a:lnSpc>
                <a:spcPct val="100000"/>
              </a:lnSpc>
              <a:spcBef>
                <a:spcPts val="0"/>
              </a:spcBef>
              <a:buSzPct val="100000"/>
              <a:buNone/>
              <a:defRPr/>
            </a:pPr>
            <a:r>
              <a:rPr lang="zh-CN" altLang="en-US" sz="1400" b="1" dirty="0">
                <a:solidFill>
                  <a:prstClr val="black"/>
                </a:solidFill>
                <a:latin typeface="华文楷体" panose="02010600040101010101" pitchFamily="2" charset="-122"/>
                <a:ea typeface="华文楷体" panose="02010600040101010101" pitchFamily="2" charset="-122"/>
                <a:cs typeface="华文楷体" panose="02010600040101010101" pitchFamily="2" charset="-122"/>
              </a:rPr>
              <a:t>传值：</a:t>
            </a:r>
            <a:r>
              <a:rPr lang="en-US" altLang="zh-CN" sz="1400" b="1" dirty="0">
                <a:solidFill>
                  <a:prstClr val="black"/>
                </a:solidFill>
                <a:latin typeface="华文楷体" panose="02010600040101010101" pitchFamily="2" charset="-122"/>
                <a:ea typeface="华文楷体" panose="02010600040101010101" pitchFamily="2" charset="-122"/>
                <a:cs typeface="华文楷体" panose="02010600040101010101" pitchFamily="2" charset="-122"/>
              </a:rPr>
              <a:t>5</a:t>
            </a:r>
            <a:endParaRPr lang="en-US" altLang="zh-CN" sz="1400" b="1" dirty="0">
              <a:solidFill>
                <a:prstClr val="black"/>
              </a:solidFill>
              <a:latin typeface="华文楷体" panose="02010600040101010101" pitchFamily="2" charset="-122"/>
              <a:ea typeface="华文楷体" panose="02010600040101010101" pitchFamily="2" charset="-122"/>
              <a:cs typeface="华文楷体" panose="02010600040101010101" pitchFamily="2" charset="-122"/>
            </a:endParaRPr>
          </a:p>
          <a:p>
            <a:pPr lvl="0" indent="0" fontAlgn="auto">
              <a:lnSpc>
                <a:spcPct val="100000"/>
              </a:lnSpc>
              <a:spcBef>
                <a:spcPts val="0"/>
              </a:spcBef>
              <a:buSzPct val="100000"/>
              <a:buNone/>
              <a:defRPr/>
            </a:pPr>
            <a:r>
              <a:rPr lang="zh-CN" altLang="en-US" sz="1400" b="1" dirty="0">
                <a:solidFill>
                  <a:prstClr val="black"/>
                </a:solidFill>
                <a:latin typeface="华文楷体" panose="02010600040101010101" pitchFamily="2" charset="-122"/>
                <a:ea typeface="华文楷体" panose="02010600040101010101" pitchFamily="2" charset="-122"/>
                <a:cs typeface="华文楷体" panose="02010600040101010101" pitchFamily="2" charset="-122"/>
              </a:rPr>
              <a:t>传地址：</a:t>
            </a:r>
            <a:r>
              <a:rPr lang="en-US" altLang="zh-CN" sz="1400" b="1" dirty="0">
                <a:solidFill>
                  <a:prstClr val="black"/>
                </a:solidFill>
                <a:latin typeface="华文楷体" panose="02010600040101010101" pitchFamily="2" charset="-122"/>
                <a:ea typeface="华文楷体" panose="02010600040101010101" pitchFamily="2" charset="-122"/>
                <a:cs typeface="华文楷体" panose="02010600040101010101" pitchFamily="2" charset="-122"/>
              </a:rPr>
              <a:t>5 - &gt; 40 - &gt;42</a:t>
            </a:r>
            <a:endParaRPr lang="en-US" altLang="zh-CN" sz="1400" b="1" dirty="0">
              <a:solidFill>
                <a:prstClr val="black"/>
              </a:solidFill>
              <a:latin typeface="华文楷体" panose="02010600040101010101" pitchFamily="2" charset="-122"/>
              <a:ea typeface="华文楷体" panose="02010600040101010101" pitchFamily="2" charset="-122"/>
              <a:cs typeface="华文楷体" panose="02010600040101010101" pitchFamily="2" charset="-122"/>
            </a:endParaRPr>
          </a:p>
          <a:p>
            <a:pPr lvl="0" indent="0" fontAlgn="auto">
              <a:lnSpc>
                <a:spcPct val="100000"/>
              </a:lnSpc>
              <a:spcBef>
                <a:spcPts val="0"/>
              </a:spcBef>
              <a:buSzPct val="100000"/>
              <a:buNone/>
              <a:defRPr/>
            </a:pPr>
            <a:r>
              <a:rPr lang="zh-CN" altLang="en-US" sz="1400" b="1" dirty="0">
                <a:solidFill>
                  <a:prstClr val="black"/>
                </a:solidFill>
                <a:latin typeface="华文楷体" panose="02010600040101010101" pitchFamily="2" charset="-122"/>
                <a:ea typeface="华文楷体" panose="02010600040101010101" pitchFamily="2" charset="-122"/>
                <a:cs typeface="华文楷体" panose="02010600040101010101" pitchFamily="2" charset="-122"/>
              </a:rPr>
              <a:t>传值结果：</a:t>
            </a:r>
            <a:r>
              <a:rPr lang="en-US" altLang="zh-CN" sz="1400" b="1" dirty="0">
                <a:solidFill>
                  <a:prstClr val="black"/>
                </a:solidFill>
                <a:latin typeface="华文楷体" panose="02010600040101010101" pitchFamily="2" charset="-122"/>
                <a:ea typeface="华文楷体" panose="02010600040101010101" pitchFamily="2" charset="-122"/>
                <a:cs typeface="华文楷体" panose="02010600040101010101" pitchFamily="2" charset="-122"/>
              </a:rPr>
              <a:t>y=40</a:t>
            </a:r>
            <a:r>
              <a:rPr lang="zh-CN" altLang="en-US" sz="1400" b="1" dirty="0">
                <a:solidFill>
                  <a:prstClr val="black"/>
                </a:solidFill>
                <a:latin typeface="华文楷体" panose="02010600040101010101" pitchFamily="2" charset="-122"/>
                <a:ea typeface="华文楷体" panose="02010600040101010101" pitchFamily="2" charset="-122"/>
                <a:cs typeface="华文楷体" panose="02010600040101010101" pitchFamily="2" charset="-122"/>
              </a:rPr>
              <a:t>，</a:t>
            </a:r>
            <a:r>
              <a:rPr lang="en-US" altLang="zh-CN" sz="1400" b="1" dirty="0">
                <a:solidFill>
                  <a:prstClr val="black"/>
                </a:solidFill>
                <a:latin typeface="华文楷体" panose="02010600040101010101" pitchFamily="2" charset="-122"/>
                <a:ea typeface="华文楷体" panose="02010600040101010101" pitchFamily="2" charset="-122"/>
                <a:cs typeface="华文楷体" panose="02010600040101010101" pitchFamily="2" charset="-122"/>
              </a:rPr>
              <a:t>z=7 - &gt; a= 40 -&gt; a=7</a:t>
            </a:r>
            <a:endParaRPr lang="en-US" altLang="zh-CN" sz="1400" b="1" dirty="0">
              <a:solidFill>
                <a:prstClr val="black"/>
              </a:solidFill>
              <a:latin typeface="华文楷体" panose="02010600040101010101" pitchFamily="2" charset="-122"/>
              <a:ea typeface="华文楷体" panose="02010600040101010101" pitchFamily="2" charset="-122"/>
              <a:cs typeface="华文楷体" panose="02010600040101010101" pitchFamily="2" charset="-122"/>
            </a:endParaRPr>
          </a:p>
          <a:p>
            <a:pPr lvl="0" indent="0" fontAlgn="auto">
              <a:lnSpc>
                <a:spcPct val="100000"/>
              </a:lnSpc>
              <a:spcBef>
                <a:spcPts val="0"/>
              </a:spcBef>
              <a:buSzPct val="100000"/>
              <a:buNone/>
              <a:defRPr/>
            </a:pPr>
            <a:r>
              <a:rPr lang="zh-CN" altLang="en-US" sz="1400" b="1" dirty="0">
                <a:solidFill>
                  <a:prstClr val="black"/>
                </a:solidFill>
                <a:latin typeface="华文楷体" panose="02010600040101010101" pitchFamily="2" charset="-122"/>
                <a:ea typeface="华文楷体" panose="02010600040101010101" pitchFamily="2" charset="-122"/>
                <a:cs typeface="华文楷体" panose="02010600040101010101" pitchFamily="2" charset="-122"/>
              </a:rPr>
              <a:t>传名：</a:t>
            </a:r>
            <a:r>
              <a:rPr lang="en-US" altLang="zh-CN" sz="1400" b="1" dirty="0">
                <a:solidFill>
                  <a:prstClr val="black"/>
                </a:solidFill>
                <a:latin typeface="华文楷体" panose="02010600040101010101" pitchFamily="2" charset="-122"/>
                <a:ea typeface="华文楷体" panose="02010600040101010101" pitchFamily="2" charset="-122"/>
                <a:cs typeface="华文楷体" panose="02010600040101010101" pitchFamily="2" charset="-122"/>
              </a:rPr>
              <a:t>77  a = a*(a+b) ; - &gt; 40 - &gt; a= a+(a-b)</a:t>
            </a:r>
            <a:r>
              <a:rPr lang="zh-CN" altLang="en-US" sz="1400" b="1" dirty="0">
                <a:solidFill>
                  <a:prstClr val="black"/>
                </a:solidFill>
                <a:latin typeface="华文楷体" panose="02010600040101010101" pitchFamily="2" charset="-122"/>
                <a:ea typeface="华文楷体" panose="02010600040101010101" pitchFamily="2" charset="-122"/>
                <a:cs typeface="华文楷体" panose="02010600040101010101" pitchFamily="2" charset="-122"/>
              </a:rPr>
              <a:t>；</a:t>
            </a:r>
            <a:r>
              <a:rPr lang="en-US" altLang="zh-CN" sz="1400" b="1" dirty="0">
                <a:solidFill>
                  <a:prstClr val="black"/>
                </a:solidFill>
                <a:latin typeface="华文楷体" panose="02010600040101010101" pitchFamily="2" charset="-122"/>
                <a:ea typeface="华文楷体" panose="02010600040101010101" pitchFamily="2" charset="-122"/>
                <a:cs typeface="华文楷体" panose="02010600040101010101" pitchFamily="2" charset="-122"/>
              </a:rPr>
              <a:t>-&gt; 77</a:t>
            </a:r>
            <a:endParaRPr lang="en-US" altLang="zh-CN" sz="1400" b="1" dirty="0">
              <a:solidFill>
                <a:prstClr val="black"/>
              </a:solidFill>
              <a:latin typeface="华文楷体" panose="02010600040101010101" pitchFamily="2" charset="-122"/>
              <a:ea typeface="华文楷体" panose="02010600040101010101" pitchFamily="2" charset="-122"/>
              <a:cs typeface="华文楷体" panose="02010600040101010101" pitchFamily="2" charset="-122"/>
            </a:endParaRPr>
          </a:p>
        </p:txBody>
      </p:sp>
    </p:spTree>
    <p:custDataLst>
      <p:tags r:id="rId5"/>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7" name="图片 6"/>
          <p:cNvPicPr>
            <a:picLocks noChangeAspect="1"/>
          </p:cNvPicPr>
          <p:nvPr>
            <p:custDataLst>
              <p:tags r:id="rId1"/>
            </p:custDataLst>
          </p:nvPr>
        </p:nvPicPr>
        <p:blipFill>
          <a:blip r:embed="rId2"/>
          <a:stretch>
            <a:fillRect/>
          </a:stretch>
        </p:blipFill>
        <p:spPr>
          <a:xfrm>
            <a:off x="8806180" y="3484880"/>
            <a:ext cx="3152140" cy="3179445"/>
          </a:xfrm>
          <a:prstGeom prst="rect">
            <a:avLst/>
          </a:prstGeom>
        </p:spPr>
      </p:pic>
      <p:sp>
        <p:nvSpPr>
          <p:cNvPr id="32" name="矩形 31"/>
          <p:cNvSpPr/>
          <p:nvPr>
            <p:custDataLst>
              <p:tags r:id="rId3"/>
            </p:custDataLst>
          </p:nvPr>
        </p:nvSpPr>
        <p:spPr>
          <a:xfrm>
            <a:off x="687363" y="225699"/>
            <a:ext cx="1299845" cy="398780"/>
          </a:xfrm>
          <a:prstGeom prst="rect">
            <a:avLst/>
          </a:prstGeom>
        </p:spPr>
        <p:txBody>
          <a:bodyPr wrap="none">
            <a:spAutoFit/>
          </a:bodyPr>
          <a:p>
            <a:pPr lvl="0">
              <a:spcBef>
                <a:spcPct val="30000"/>
              </a:spcBef>
            </a:pPr>
            <a:r>
              <a:rPr lang="en-US" sz="2000" b="1" dirty="0">
                <a:latin typeface="华文楷体" panose="02010600040101010101" pitchFamily="2" charset="-122"/>
                <a:ea typeface="华文楷体" panose="02010600040101010101" pitchFamily="2" charset="-122"/>
              </a:rPr>
              <a:t>7.</a:t>
            </a:r>
            <a:r>
              <a:rPr lang="en-US" altLang="zh-CN" sz="2000" b="1" dirty="0">
                <a:latin typeface="华文楷体" panose="02010600040101010101" pitchFamily="2" charset="-122"/>
                <a:ea typeface="华文楷体" panose="02010600040101010101" pitchFamily="2" charset="-122"/>
              </a:rPr>
              <a:t>6.</a:t>
            </a:r>
            <a:r>
              <a:rPr lang="zh-CN" altLang="en-US" sz="2000" b="1" dirty="0">
                <a:latin typeface="华文楷体" panose="02010600040101010101" pitchFamily="2" charset="-122"/>
                <a:ea typeface="华文楷体" panose="02010600040101010101" pitchFamily="2" charset="-122"/>
              </a:rPr>
              <a:t>符号</a:t>
            </a:r>
            <a:r>
              <a:rPr lang="zh-CN" altLang="en-US" sz="2000" b="1" dirty="0">
                <a:latin typeface="华文楷体" panose="02010600040101010101" pitchFamily="2" charset="-122"/>
                <a:ea typeface="华文楷体" panose="02010600040101010101" pitchFamily="2" charset="-122"/>
              </a:rPr>
              <a:t>表</a:t>
            </a:r>
            <a:endParaRPr lang="zh-CN" altLang="en-US" sz="2000" b="1" dirty="0">
              <a:latin typeface="华文楷体" panose="02010600040101010101" pitchFamily="2" charset="-122"/>
              <a:ea typeface="华文楷体" panose="02010600040101010101" pitchFamily="2" charset="-122"/>
            </a:endParaRPr>
          </a:p>
        </p:txBody>
      </p:sp>
      <p:sp>
        <p:nvSpPr>
          <p:cNvPr id="2" name="文本框 1"/>
          <p:cNvSpPr txBox="1"/>
          <p:nvPr/>
        </p:nvSpPr>
        <p:spPr>
          <a:xfrm>
            <a:off x="118745" y="554355"/>
            <a:ext cx="8764270" cy="4989195"/>
          </a:xfrm>
          <a:prstGeom prst="rect">
            <a:avLst/>
          </a:prstGeom>
          <a:noFill/>
        </p:spPr>
        <p:txBody>
          <a:bodyPr wrap="square" rtlCol="0" anchor="t">
            <a:noAutofit/>
          </a:bodyPr>
          <a:p>
            <a:pPr marL="0" indent="0" algn="l" fontAlgn="auto">
              <a:lnSpc>
                <a:spcPct val="100000"/>
              </a:lnSpc>
              <a:buClrTx/>
              <a:buNone/>
            </a:pP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符号表是用于存放</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标识符</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的</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属性信息</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的数据结构</a:t>
            </a:r>
            <a:endPar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1" indent="0" algn="l" fontAlgn="auto">
              <a:lnSpc>
                <a:spcPct val="100000"/>
              </a:lnSpc>
              <a:buClrTx/>
              <a:buNone/>
            </a:pPr>
            <a:r>
              <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   </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种属</a:t>
            </a:r>
            <a:r>
              <a:rPr 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类型、存储位置、长度、作用域、参数和返回值信息</a:t>
            </a:r>
            <a:endPar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0" indent="0" algn="l" fontAlgn="auto">
              <a:lnSpc>
                <a:spcPct val="100000"/>
              </a:lnSpc>
              <a:buClrTx/>
              <a:buNone/>
            </a:pP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符号表的作用：</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辅助代码生成</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一致性检查</a:t>
            </a:r>
            <a:endPar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0" indent="0" algn="l" fontAlgn="auto">
              <a:lnSpc>
                <a:spcPct val="100000"/>
              </a:lnSpc>
              <a:buClrTx/>
              <a:buNone/>
            </a:pP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符号表上的主要操作</a:t>
            </a:r>
            <a:endPar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indent="0" algn="l" fontAlgn="auto">
              <a:lnSpc>
                <a:spcPct val="100000"/>
              </a:lnSpc>
              <a:buClr>
                <a:schemeClr val="tx1"/>
              </a:buClr>
              <a:buNone/>
            </a:pP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声明</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语句的翻译（</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定义性</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出现）：填、查</a:t>
            </a:r>
            <a:endPar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indent="0" algn="l" fontAlgn="auto">
              <a:lnSpc>
                <a:spcPct val="100000"/>
              </a:lnSpc>
              <a:buClr>
                <a:schemeClr val="tx1"/>
              </a:buClr>
              <a:buNone/>
            </a:pP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可执行</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语句的翻译（</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使用性</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出现）：查</a:t>
            </a:r>
            <a:endPar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0" indent="0" algn="l" fontAlgn="auto">
              <a:lnSpc>
                <a:spcPct val="100000"/>
              </a:lnSpc>
              <a:buClr>
                <a:schemeClr val="tx1"/>
              </a:buClr>
              <a:buNone/>
            </a:pPr>
            <a:endPar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indent="0" algn="l" fontAlgn="auto">
              <a:lnSpc>
                <a:spcPct val="100000"/>
              </a:lnSpc>
              <a:buClrTx/>
              <a:buNone/>
            </a:pP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单个符号表的组织</a:t>
            </a:r>
            <a:endPar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endParaRPr>
          </a:p>
          <a:p>
            <a:pPr marL="0" indent="0" algn="l" fontAlgn="auto">
              <a:lnSpc>
                <a:spcPct val="100000"/>
              </a:lnSpc>
              <a:buClrTx/>
              <a:buNone/>
            </a:pP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方法一：一张大表</a:t>
            </a:r>
            <a:endPar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1" indent="0" algn="l" fontAlgn="auto">
              <a:lnSpc>
                <a:spcPct val="100000"/>
              </a:lnSpc>
              <a:buClrTx/>
              <a:buNone/>
            </a:pP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问题：不同</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种属</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的名字所需存放的属性信息在</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数量上的差异</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会造成符号表</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空间的浪费</a:t>
            </a:r>
            <a:endParaRPr lang="en-US" altLang="zh-CN"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endParaRPr>
          </a:p>
          <a:p>
            <a:pPr marL="0" indent="0" algn="l" fontAlgn="auto">
              <a:lnSpc>
                <a:spcPct val="100000"/>
              </a:lnSpc>
              <a:buClrTx/>
              <a:buNone/>
            </a:pP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方法二：多张子表（按种属分）变量表、数组表、过程表、</a:t>
            </a:r>
            <a:r>
              <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a:t>
            </a:r>
            <a:endPar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1" indent="0" algn="l" fontAlgn="auto">
              <a:lnSpc>
                <a:spcPct val="100000"/>
              </a:lnSpc>
              <a:buClrTx/>
              <a:buNone/>
            </a:pP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问题：为避免</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重名</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问题，</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插入</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或</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查找</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某个符号时需要查看所有的符号表，从而造成</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时间上的浪费</a:t>
            </a:r>
            <a:endPar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indent="0" algn="l" fontAlgn="auto">
              <a:lnSpc>
                <a:spcPct val="100000"/>
              </a:lnSpc>
              <a:buClrTx/>
              <a:buNone/>
            </a:pP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解决办法：</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基本属性</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（直接存放在符号表中）</a:t>
            </a:r>
            <a:r>
              <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扩展属性</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（动态申请内存）</a:t>
            </a:r>
            <a:endPar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1" indent="0" algn="l" fontAlgn="auto">
              <a:lnSpc>
                <a:spcPct val="100000"/>
              </a:lnSpc>
              <a:buClrTx/>
              <a:buNone/>
            </a:pP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多个过程符号表的组织</a:t>
            </a:r>
            <a:endPar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endParaRPr>
          </a:p>
          <a:p>
            <a:pPr marL="0" indent="0" algn="l" fontAlgn="auto">
              <a:lnSpc>
                <a:spcPct val="100000"/>
              </a:lnSpc>
              <a:buClrTx/>
              <a:buNone/>
            </a:pP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需要考虑的问题：画过程之间的</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嵌套</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关系（</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作用域</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信息）、重名问题</a:t>
            </a:r>
            <a:endPar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indent="0" algn="l" fontAlgn="auto">
              <a:lnSpc>
                <a:spcPct val="100000"/>
              </a:lnSpc>
              <a:buClrTx/>
              <a:buNone/>
            </a:pP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常用的组织方式：每个</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过程</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建立一个符号表，同时需要建立起这些符号表之间的联系，用来刻画</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过程</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之间的</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嵌套关系</a:t>
            </a:r>
            <a:endPar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indent="0" algn="l" fontAlgn="auto">
              <a:lnSpc>
                <a:spcPct val="100000"/>
              </a:lnSpc>
              <a:buClrTx/>
              <a:buNone/>
            </a:pPr>
            <a:endPar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p:txBody>
      </p:sp>
      <p:pic>
        <p:nvPicPr>
          <p:cNvPr id="3" name="图片 2"/>
          <p:cNvPicPr>
            <a:picLocks noChangeAspect="1"/>
          </p:cNvPicPr>
          <p:nvPr>
            <p:custDataLst>
              <p:tags r:id="rId4"/>
            </p:custDataLst>
          </p:nvPr>
        </p:nvPicPr>
        <p:blipFill>
          <a:blip r:embed="rId5"/>
          <a:stretch>
            <a:fillRect/>
          </a:stretch>
        </p:blipFill>
        <p:spPr>
          <a:xfrm>
            <a:off x="6899910" y="368300"/>
            <a:ext cx="3986530" cy="1200150"/>
          </a:xfrm>
          <a:prstGeom prst="rect">
            <a:avLst/>
          </a:prstGeom>
        </p:spPr>
      </p:pic>
      <p:sp>
        <p:nvSpPr>
          <p:cNvPr id="4" name="文本框 3"/>
          <p:cNvSpPr txBox="1"/>
          <p:nvPr/>
        </p:nvSpPr>
        <p:spPr>
          <a:xfrm>
            <a:off x="5723890" y="5820410"/>
            <a:ext cx="4338320" cy="922020"/>
          </a:xfrm>
          <a:prstGeom prst="rect">
            <a:avLst/>
          </a:prstGeom>
          <a:noFill/>
        </p:spPr>
        <p:txBody>
          <a:bodyPr wrap="square" rtlCol="0" anchor="t">
            <a:spAutoFit/>
          </a:bodyPr>
          <a:p>
            <a:pPr defTabSz="914400"/>
            <a:r>
              <a:rPr lang="zh-CN" altLang="en-US" sz="1800" b="1" dirty="0">
                <a:latin typeface="华文楷体" panose="02010600040101010101" pitchFamily="2" charset="-122"/>
                <a:ea typeface="华文楷体" panose="02010600040101010101" pitchFamily="2" charset="-122"/>
                <a:cs typeface="华文楷体" panose="02010600040101010101" pitchFamily="2" charset="-122"/>
              </a:rPr>
              <a:t>假设过程p</a:t>
            </a:r>
            <a:r>
              <a:rPr lang="zh-CN" altLang="en-US" sz="1800" b="1" dirty="0">
                <a:latin typeface="华文楷体" panose="02010600040101010101" pitchFamily="2" charset="-122"/>
                <a:ea typeface="华文楷体" panose="02010600040101010101" pitchFamily="2" charset="-122"/>
                <a:cs typeface="华文楷体" panose="02010600040101010101" pitchFamily="2" charset="-122"/>
                <a:sym typeface="+mn-ea"/>
              </a:rPr>
              <a:t>要访问过程q中的数据对象x，</a:t>
            </a:r>
            <a:endParaRPr lang="zh-CN" altLang="en-US" sz="1800" b="1" dirty="0">
              <a:latin typeface="华文楷体" panose="02010600040101010101" pitchFamily="2" charset="-122"/>
              <a:ea typeface="华文楷体" panose="02010600040101010101" pitchFamily="2" charset="-122"/>
              <a:cs typeface="华文楷体" panose="02010600040101010101" pitchFamily="2" charset="-122"/>
            </a:endParaRPr>
          </a:p>
          <a:p>
            <a:pPr defTabSz="914400"/>
            <a:r>
              <a:rPr lang="zh-CN" altLang="en-US" sz="1800" b="1" dirty="0">
                <a:latin typeface="华文楷体" panose="02010600040101010101" pitchFamily="2" charset="-122"/>
                <a:ea typeface="华文楷体" panose="02010600040101010101" pitchFamily="2" charset="-122"/>
                <a:cs typeface="华文楷体" panose="02010600040101010101" pitchFamily="2" charset="-122"/>
                <a:sym typeface="+mn-ea"/>
              </a:rPr>
              <a:t>x的地址 = q的活动记录基地址 + x在q的活动记录中的偏移地址</a:t>
            </a:r>
            <a:endParaRPr lang="zh-CN" altLang="en-US" sz="1800" b="1" dirty="0">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9" name="文本框 8"/>
          <p:cNvSpPr txBox="1"/>
          <p:nvPr/>
        </p:nvSpPr>
        <p:spPr>
          <a:xfrm>
            <a:off x="4617720" y="1299210"/>
            <a:ext cx="6096000" cy="1814830"/>
          </a:xfrm>
          <a:prstGeom prst="rect">
            <a:avLst/>
          </a:prstGeom>
          <a:noFill/>
        </p:spPr>
        <p:txBody>
          <a:bodyPr wrap="square" rtlCol="0" anchor="t">
            <a:spAutoFit/>
          </a:bodyPr>
          <a:p>
            <a:pPr marL="0" indent="0" algn="l" fontAlgn="auto">
              <a:lnSpc>
                <a:spcPct val="100000"/>
              </a:lnSpc>
              <a:buClrTx/>
              <a:buNone/>
              <a:defRPr/>
            </a:pP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标识符基本处理方法：</a:t>
            </a:r>
            <a:endPar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endParaRPr>
          </a:p>
          <a:p>
            <a:pPr marL="0" indent="0" algn="l" fontAlgn="auto">
              <a:lnSpc>
                <a:spcPct val="100000"/>
              </a:lnSpc>
              <a:buClrTx/>
              <a:buNone/>
              <a:defRPr/>
            </a:pPr>
            <a:r>
              <a:rPr lang="en-US" altLang="zh-CN" sz="1400" b="1" dirty="0">
                <a:latin typeface="华文楷体" panose="02010600040101010101" pitchFamily="2" charset="-122"/>
                <a:ea typeface="华文楷体" panose="02010600040101010101" pitchFamily="2" charset="-122"/>
                <a:cs typeface="华文楷体" panose="02010600040101010101" pitchFamily="2" charset="-122"/>
                <a:sym typeface="+mn-ea"/>
              </a:rPr>
              <a:t>case1</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：在</a:t>
            </a:r>
            <a:r>
              <a:rPr lang="zh-CN" altLang="en-US"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声明语句</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中</a:t>
            </a:r>
            <a:r>
              <a:rPr lang="zh-CN" altLang="en-US"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定义性出现</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时：以此标识符查相应于</a:t>
            </a:r>
            <a:r>
              <a:rPr lang="zh-CN" altLang="en-US"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本层的符号表</a:t>
            </a:r>
            <a:r>
              <a:rPr lang="en-US" altLang="zh-CN" sz="1400" b="1" dirty="0">
                <a:latin typeface="Calibri" panose="020F0502020204030204" charset="0"/>
                <a:ea typeface="华文楷体" panose="02010600040101010101" pitchFamily="2" charset="-122"/>
                <a:cs typeface="华文楷体" panose="02010600040101010101" pitchFamily="2" charset="-122"/>
                <a:sym typeface="+mn-ea"/>
              </a:rPr>
              <a:t>①</a:t>
            </a:r>
            <a:r>
              <a:rPr lang="en-US" altLang="zh-CN" sz="1400" b="1" dirty="0">
                <a:latin typeface="华文楷体" panose="02010600040101010101" pitchFamily="2" charset="-122"/>
                <a:ea typeface="华文楷体" panose="02010600040101010101" pitchFamily="2" charset="-122"/>
                <a:cs typeface="华文楷体" panose="02010600040101010101" pitchFamily="2" charset="-122"/>
                <a:sym typeface="+mn-ea"/>
              </a:rPr>
              <a:t> </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如果查到，则报错并发出诊断信息“</a:t>
            </a:r>
            <a:r>
              <a:rPr lang="en-US" altLang="zh-CN" sz="1400" b="1" dirty="0">
                <a:latin typeface="华文楷体" panose="02010600040101010101" pitchFamily="2" charset="-122"/>
                <a:ea typeface="华文楷体" panose="02010600040101010101" pitchFamily="2" charset="-122"/>
                <a:cs typeface="华文楷体" panose="02010600040101010101" pitchFamily="2" charset="-122"/>
                <a:sym typeface="+mn-ea"/>
              </a:rPr>
              <a:t>id</a:t>
            </a:r>
            <a:r>
              <a:rPr lang="zh-CN" altLang="en-US"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重复声明</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a:t>
            </a:r>
            <a:r>
              <a:rPr lang="en-US" altLang="zh-CN" sz="1400" b="1" dirty="0">
                <a:latin typeface="Calibri" panose="020F0502020204030204" charset="0"/>
                <a:ea typeface="华文楷体" panose="02010600040101010101" pitchFamily="2" charset="-122"/>
                <a:cs typeface="华文楷体" panose="02010600040101010101" pitchFamily="2" charset="-122"/>
                <a:sym typeface="+mn-ea"/>
              </a:rPr>
              <a:t>②</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否则，在符号表中加入新登记项，将标识符及有关信息填入</a:t>
            </a:r>
            <a:endPar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endParaRPr>
          </a:p>
          <a:p>
            <a:pPr marL="0" indent="0" algn="l" fontAlgn="auto">
              <a:lnSpc>
                <a:spcPct val="100000"/>
              </a:lnSpc>
              <a:buClrTx/>
              <a:buNone/>
              <a:defRPr/>
            </a:pPr>
            <a:r>
              <a:rPr lang="en-US" altLang="zh-CN" sz="1400" b="1" dirty="0">
                <a:latin typeface="华文楷体" panose="02010600040101010101" pitchFamily="2" charset="-122"/>
                <a:ea typeface="华文楷体" panose="02010600040101010101" pitchFamily="2" charset="-122"/>
                <a:cs typeface="华文楷体" panose="02010600040101010101" pitchFamily="2" charset="-122"/>
                <a:sym typeface="+mn-ea"/>
              </a:rPr>
              <a:t>case2</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：在</a:t>
            </a:r>
            <a:r>
              <a:rPr lang="zh-CN" altLang="en-US"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可执行语句</a:t>
            </a:r>
            <a:r>
              <a:rPr lang="zh-CN" sz="1400" b="1" dirty="0">
                <a:latin typeface="华文楷体" panose="02010600040101010101" pitchFamily="2" charset="-122"/>
                <a:ea typeface="华文楷体" panose="02010600040101010101" pitchFamily="2" charset="-122"/>
                <a:cs typeface="华文楷体" panose="02010600040101010101" pitchFamily="2" charset="-122"/>
                <a:sym typeface="+mn-ea"/>
              </a:rPr>
              <a:t>中</a:t>
            </a:r>
            <a:r>
              <a:rPr lang="zh-CN" altLang="en-US"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应用性出现</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时：在</a:t>
            </a:r>
            <a:r>
              <a:rPr lang="zh-CN" altLang="en-US"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该层符号表</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中查找该</a:t>
            </a:r>
            <a:r>
              <a:rPr lang="en-US" altLang="zh-CN" sz="1400" b="1" dirty="0">
                <a:latin typeface="华文楷体" panose="02010600040101010101" pitchFamily="2" charset="-122"/>
                <a:ea typeface="华文楷体" panose="02010600040101010101" pitchFamily="2" charset="-122"/>
                <a:cs typeface="华文楷体" panose="02010600040101010101" pitchFamily="2" charset="-122"/>
                <a:sym typeface="+mn-ea"/>
              </a:rPr>
              <a:t>id</a:t>
            </a:r>
            <a:r>
              <a:rPr lang="en-US" altLang="zh-CN" sz="1400" b="1" dirty="0">
                <a:latin typeface="Calibri" panose="020F0502020204030204" charset="0"/>
                <a:ea typeface="华文楷体" panose="02010600040101010101" pitchFamily="2" charset="-122"/>
                <a:cs typeface="华文楷体" panose="02010600040101010101" pitchFamily="2" charset="-122"/>
                <a:sym typeface="+mn-ea"/>
              </a:rPr>
              <a:t>①</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如果找不到，则到</a:t>
            </a:r>
            <a:r>
              <a:rPr lang="zh-CN" altLang="en-US"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直接外层符号</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表中去查，如此循环，一旦找到，则在表中取出有关信息并作相应处理</a:t>
            </a:r>
            <a:r>
              <a:rPr lang="en-US" altLang="zh-CN" sz="1400" b="1" dirty="0">
                <a:latin typeface="Calibri" panose="020F0502020204030204" charset="0"/>
                <a:ea typeface="华文楷体" panose="02010600040101010101" pitchFamily="2" charset="-122"/>
                <a:cs typeface="华文楷体" panose="02010600040101010101" pitchFamily="2" charset="-122"/>
                <a:sym typeface="+mn-ea"/>
              </a:rPr>
              <a:t>②</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如果查遍所有外层符号表均未找到该</a:t>
            </a:r>
            <a:r>
              <a:rPr lang="en-US" altLang="zh-CN" sz="1400" b="1" dirty="0">
                <a:latin typeface="华文楷体" panose="02010600040101010101" pitchFamily="2" charset="-122"/>
                <a:ea typeface="华文楷体" panose="02010600040101010101" pitchFamily="2" charset="-122"/>
                <a:cs typeface="华文楷体" panose="02010600040101010101" pitchFamily="2" charset="-122"/>
                <a:sym typeface="+mn-ea"/>
              </a:rPr>
              <a:t>id</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，则报错并发出诊断信息“</a:t>
            </a:r>
            <a:r>
              <a:rPr lang="en-US" altLang="zh-CN" sz="1400" b="1" dirty="0">
                <a:latin typeface="华文楷体" panose="02010600040101010101" pitchFamily="2" charset="-122"/>
                <a:ea typeface="华文楷体" panose="02010600040101010101" pitchFamily="2" charset="-122"/>
                <a:cs typeface="华文楷体" panose="02010600040101010101" pitchFamily="2" charset="-122"/>
                <a:sym typeface="+mn-ea"/>
              </a:rPr>
              <a:t>id</a:t>
            </a:r>
            <a:r>
              <a:rPr lang="zh-CN" altLang="en-US"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未声明</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a:t>
            </a:r>
            <a:endPar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10" name="文本框 9"/>
          <p:cNvSpPr txBox="1"/>
          <p:nvPr/>
        </p:nvSpPr>
        <p:spPr>
          <a:xfrm>
            <a:off x="6899910" y="37465"/>
            <a:ext cx="1384935" cy="337185"/>
          </a:xfrm>
          <a:prstGeom prst="rect">
            <a:avLst/>
          </a:prstGeom>
          <a:noFill/>
        </p:spPr>
        <p:txBody>
          <a:bodyPr wrap="square" rtlCol="0" anchor="t">
            <a:spAutoFit/>
          </a:bodyPr>
          <a:p>
            <a:r>
              <a:rPr lang="zh-CN" altLang="en-US"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单个符号表：</a:t>
            </a:r>
            <a:endParaRPr lang="zh-CN" altLang="en-US"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12" name="文本框 11"/>
          <p:cNvSpPr txBox="1"/>
          <p:nvPr>
            <p:custDataLst>
              <p:tags r:id="rId6"/>
            </p:custDataLst>
          </p:nvPr>
        </p:nvSpPr>
        <p:spPr>
          <a:xfrm>
            <a:off x="9328785" y="3287395"/>
            <a:ext cx="1384935" cy="337185"/>
          </a:xfrm>
          <a:prstGeom prst="rect">
            <a:avLst/>
          </a:prstGeom>
          <a:noFill/>
        </p:spPr>
        <p:txBody>
          <a:bodyPr wrap="square" rtlCol="0" anchor="t">
            <a:spAutoFit/>
          </a:bodyPr>
          <a:p>
            <a:r>
              <a:rPr lang="zh-CN" altLang="en-US"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多个符号表：</a:t>
            </a:r>
            <a:endParaRPr lang="zh-CN" altLang="en-US" sz="16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6" name="文本框 5"/>
          <p:cNvSpPr txBox="1"/>
          <p:nvPr/>
        </p:nvSpPr>
        <p:spPr>
          <a:xfrm>
            <a:off x="2057400" y="0"/>
            <a:ext cx="2743200" cy="645160"/>
          </a:xfrm>
          <a:prstGeom prst="rect">
            <a:avLst/>
          </a:prstGeom>
          <a:noFill/>
        </p:spPr>
        <p:txBody>
          <a:bodyPr wrap="square" rtlCol="0" anchor="t">
            <a:spAutoFit/>
          </a:bodyPr>
          <a:p>
            <a:r>
              <a:rPr lang="zh-CN" altLang="en-US" sz="1200">
                <a:sym typeface="+mn-ea"/>
              </a:rPr>
              <a:t>在目标代码生成阶段，符号表用于(</a:t>
            </a:r>
            <a:r>
              <a:rPr lang="zh-CN" altLang="en-US" sz="1200">
                <a:solidFill>
                  <a:srgbClr val="FF0000"/>
                </a:solidFill>
                <a:sym typeface="+mn-ea"/>
              </a:rPr>
              <a:t>D</a:t>
            </a:r>
            <a:r>
              <a:rPr lang="zh-CN" altLang="en-US" sz="1200">
                <a:sym typeface="+mn-ea"/>
              </a:rPr>
              <a:t>)。</a:t>
            </a:r>
            <a:endParaRPr lang="zh-CN" altLang="en-US" sz="1200"/>
          </a:p>
          <a:p>
            <a:r>
              <a:rPr lang="zh-CN" altLang="en-US" sz="1200">
                <a:sym typeface="+mn-ea"/>
              </a:rPr>
              <a:t>A.目标代码生成</a:t>
            </a:r>
            <a:r>
              <a:rPr lang="en-US" altLang="zh-CN" sz="1200">
                <a:sym typeface="+mn-ea"/>
              </a:rPr>
              <a:t>    </a:t>
            </a:r>
            <a:r>
              <a:rPr lang="zh-CN" altLang="en-US" sz="1200">
                <a:sym typeface="+mn-ea"/>
              </a:rPr>
              <a:t>B.语义检查</a:t>
            </a:r>
            <a:endParaRPr lang="zh-CN" altLang="en-US" sz="1200"/>
          </a:p>
          <a:p>
            <a:r>
              <a:rPr lang="zh-CN" altLang="en-US" sz="1200">
                <a:sym typeface="+mn-ea"/>
              </a:rPr>
              <a:t>C.语法检查</a:t>
            </a:r>
            <a:r>
              <a:rPr lang="en-US" altLang="zh-CN" sz="1200">
                <a:sym typeface="+mn-ea"/>
              </a:rPr>
              <a:t>         </a:t>
            </a:r>
            <a:r>
              <a:rPr lang="zh-CN" altLang="en-US" sz="1200">
                <a:sym typeface="+mn-ea"/>
              </a:rPr>
              <a:t>D.地址分配</a:t>
            </a:r>
            <a:endParaRPr lang="zh-CN" altLang="en-US" sz="1200">
              <a:sym typeface="+mn-ea"/>
            </a:endParaRPr>
          </a:p>
        </p:txBody>
      </p:sp>
      <p:sp>
        <p:nvSpPr>
          <p:cNvPr id="8" name="文本框 7"/>
          <p:cNvSpPr txBox="1"/>
          <p:nvPr/>
        </p:nvSpPr>
        <p:spPr>
          <a:xfrm>
            <a:off x="118745" y="5543550"/>
            <a:ext cx="5071745" cy="1198880"/>
          </a:xfrm>
          <a:prstGeom prst="rect">
            <a:avLst/>
          </a:prstGeom>
          <a:noFill/>
        </p:spPr>
        <p:txBody>
          <a:bodyPr wrap="square" rtlCol="0" anchor="t">
            <a:spAutoFit/>
          </a:bodyPr>
          <a:p>
            <a:r>
              <a:rPr lang="zh-CN" altLang="en-US" sz="1200">
                <a:sym typeface="+mn-ea"/>
              </a:rPr>
              <a:t>以下说法正确的是(</a:t>
            </a:r>
            <a:r>
              <a:rPr lang="zh-CN" altLang="en-US" sz="1200">
                <a:solidFill>
                  <a:srgbClr val="FF0000"/>
                </a:solidFill>
                <a:sym typeface="+mn-ea"/>
              </a:rPr>
              <a:t>C</a:t>
            </a:r>
            <a:r>
              <a:rPr lang="zh-CN" altLang="en-US" sz="1200">
                <a:sym typeface="+mn-ea"/>
              </a:rPr>
              <a:t>)。</a:t>
            </a:r>
            <a:endParaRPr lang="zh-CN" altLang="en-US" sz="1200"/>
          </a:p>
          <a:p>
            <a:r>
              <a:rPr lang="zh-CN" altLang="en-US" sz="1200">
                <a:sym typeface="+mn-ea"/>
              </a:rPr>
              <a:t>A.符号表由词法分析程序建立，由语法分析程序使用</a:t>
            </a:r>
            <a:endParaRPr lang="zh-CN" altLang="en-US" sz="1200"/>
          </a:p>
          <a:p>
            <a:r>
              <a:rPr lang="zh-CN" altLang="en-US" sz="1200">
                <a:sym typeface="+mn-ea"/>
              </a:rPr>
              <a:t>B.符号表的内容在词法分析阶段填入并在以后各个阶段得到使用</a:t>
            </a:r>
            <a:endParaRPr lang="zh-CN" altLang="en-US" sz="1200"/>
          </a:p>
          <a:p>
            <a:r>
              <a:rPr lang="zh-CN" altLang="en-US" sz="1200">
                <a:sym typeface="+mn-ea"/>
              </a:rPr>
              <a:t>C.对一般的程序设计语言而言，其编译程序的符号表应包含哪些内容及何时填入这些信息不能一概而论</a:t>
            </a:r>
            <a:endParaRPr lang="zh-CN" altLang="en-US" sz="1200"/>
          </a:p>
          <a:p>
            <a:r>
              <a:rPr lang="zh-CN" altLang="en-US" sz="1200">
                <a:sym typeface="+mn-ea"/>
              </a:rPr>
              <a:t>D. “运算符与运算对象类型不符”属于语法错误</a:t>
            </a:r>
            <a:endParaRPr lang="zh-CN" altLang="en-US" sz="1200">
              <a:sym typeface="+mn-ea"/>
            </a:endParaRPr>
          </a:p>
        </p:txBody>
      </p:sp>
    </p:spTree>
    <p:custDataLst>
      <p:tags r:id="rId7"/>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2" name="矩形 31"/>
          <p:cNvSpPr/>
          <p:nvPr>
            <p:custDataLst>
              <p:tags r:id="rId1"/>
            </p:custDataLst>
          </p:nvPr>
        </p:nvSpPr>
        <p:spPr>
          <a:xfrm>
            <a:off x="687363" y="225699"/>
            <a:ext cx="1299845" cy="398780"/>
          </a:xfrm>
          <a:prstGeom prst="rect">
            <a:avLst/>
          </a:prstGeom>
        </p:spPr>
        <p:txBody>
          <a:bodyPr wrap="none">
            <a:spAutoFit/>
          </a:bodyPr>
          <a:p>
            <a:pPr lvl="0" algn="l">
              <a:spcBef>
                <a:spcPct val="30000"/>
              </a:spcBef>
            </a:pPr>
            <a:r>
              <a:rPr lang="en-US" sz="2000" b="1" dirty="0">
                <a:latin typeface="华文楷体" panose="02010600040101010101" pitchFamily="2" charset="-122"/>
                <a:ea typeface="华文楷体" panose="02010600040101010101" pitchFamily="2" charset="-122"/>
                <a:sym typeface="+mn-ea"/>
              </a:rPr>
              <a:t>7.</a:t>
            </a:r>
            <a:r>
              <a:rPr lang="en-US" altLang="zh-CN" sz="2000" b="1" dirty="0">
                <a:latin typeface="华文楷体" panose="02010600040101010101" pitchFamily="2" charset="-122"/>
                <a:ea typeface="华文楷体" panose="02010600040101010101" pitchFamily="2" charset="-122"/>
                <a:sym typeface="+mn-ea"/>
              </a:rPr>
              <a:t>6.</a:t>
            </a:r>
            <a:r>
              <a:rPr lang="zh-CN" altLang="en-US" sz="2000" b="1" dirty="0">
                <a:latin typeface="华文楷体" panose="02010600040101010101" pitchFamily="2" charset="-122"/>
                <a:ea typeface="华文楷体" panose="02010600040101010101" pitchFamily="2" charset="-122"/>
                <a:sym typeface="+mn-ea"/>
              </a:rPr>
              <a:t>符号表</a:t>
            </a:r>
            <a:endParaRPr lang="zh-CN" altLang="en-US" sz="2000" b="1" dirty="0">
              <a:latin typeface="华文楷体" panose="02010600040101010101" pitchFamily="2" charset="-122"/>
              <a:ea typeface="华文楷体" panose="02010600040101010101" pitchFamily="2" charset="-122"/>
            </a:endParaRPr>
          </a:p>
        </p:txBody>
      </p:sp>
      <p:sp>
        <p:nvSpPr>
          <p:cNvPr id="2" name="文本框 1"/>
          <p:cNvSpPr txBox="1"/>
          <p:nvPr/>
        </p:nvSpPr>
        <p:spPr>
          <a:xfrm>
            <a:off x="263525" y="875030"/>
            <a:ext cx="3484245" cy="1266190"/>
          </a:xfrm>
          <a:prstGeom prst="rect">
            <a:avLst/>
          </a:prstGeom>
          <a:noFill/>
        </p:spPr>
        <p:txBody>
          <a:bodyPr wrap="square" rtlCol="0" anchor="t">
            <a:noAutofit/>
          </a:bodyPr>
          <a:p>
            <a:pPr marL="0" indent="0" algn="l" fontAlgn="auto">
              <a:lnSpc>
                <a:spcPct val="100000"/>
              </a:lnSpc>
              <a:buClrTx/>
              <a:buNone/>
            </a:pP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符号表的建立</a:t>
            </a:r>
            <a:endPar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indent="0" algn="l" fontAlgn="auto">
              <a:lnSpc>
                <a:spcPct val="100000"/>
              </a:lnSpc>
              <a:spcBef>
                <a:spcPct val="15000"/>
              </a:spcBef>
              <a:buClrTx/>
              <a:buNone/>
              <a:defRPr/>
            </a:pP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嵌套过程声明语句的文法</a:t>
            </a:r>
            <a:endPar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indent="0" algn="l" fontAlgn="auto">
              <a:lnSpc>
                <a:spcPct val="100000"/>
              </a:lnSpc>
              <a:spcBef>
                <a:spcPct val="15000"/>
              </a:spcBef>
              <a:buNone/>
              <a:defRPr/>
            </a:pPr>
            <a:r>
              <a:rPr lang="en-US" altLang="zh-CN" b="1" i="1" dirty="0">
                <a:latin typeface="Times New Roman" panose="02020603050405020304" pitchFamily="18" charset="0"/>
                <a:ea typeface="华文楷体" panose="02010600040101010101" pitchFamily="2" charset="-122"/>
                <a:cs typeface="Times New Roman" panose="02020603050405020304" pitchFamily="18" charset="0"/>
                <a:sym typeface="+mn-ea"/>
              </a:rPr>
              <a:t>P</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i="1" dirty="0">
                <a:latin typeface="Times New Roman" panose="02020603050405020304" pitchFamily="18" charset="0"/>
                <a:ea typeface="华文楷体" panose="02010600040101010101" pitchFamily="2" charset="-122"/>
                <a:cs typeface="Times New Roman" panose="02020603050405020304" pitchFamily="18" charset="0"/>
                <a:sym typeface="+mn-ea"/>
              </a:rPr>
              <a:t>D </a:t>
            </a:r>
            <a:endParaRPr lang="en-US" altLang="zh-CN" b="1"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0" indent="0" algn="l" fontAlgn="auto">
              <a:lnSpc>
                <a:spcPct val="100000"/>
              </a:lnSpc>
              <a:spcBef>
                <a:spcPct val="15000"/>
              </a:spcBef>
              <a:buNone/>
              <a:defRPr/>
            </a:pPr>
            <a:r>
              <a:rPr lang="en-US" altLang="zh-CN" b="1" i="1" dirty="0">
                <a:latin typeface="Times New Roman" panose="02020603050405020304" pitchFamily="18" charset="0"/>
                <a:ea typeface="华文楷体" panose="02010600040101010101" pitchFamily="2" charset="-122"/>
                <a:cs typeface="Times New Roman" panose="02020603050405020304" pitchFamily="18" charset="0"/>
                <a:sym typeface="+mn-ea"/>
              </a:rPr>
              <a:t>D</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i="1" dirty="0">
                <a:latin typeface="Times New Roman" panose="02020603050405020304" pitchFamily="18" charset="0"/>
                <a:ea typeface="华文楷体" panose="02010600040101010101" pitchFamily="2" charset="-122"/>
                <a:cs typeface="Times New Roman" panose="02020603050405020304" pitchFamily="18" charset="0"/>
                <a:sym typeface="+mn-ea"/>
              </a:rPr>
              <a:t>D</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i="1" dirty="0" err="1">
                <a:latin typeface="Times New Roman" panose="02020603050405020304" pitchFamily="18" charset="0"/>
                <a:ea typeface="华文楷体" panose="02010600040101010101" pitchFamily="2" charset="-122"/>
                <a:cs typeface="Times New Roman" panose="02020603050405020304" pitchFamily="18" charset="0"/>
                <a:sym typeface="+mn-ea"/>
              </a:rPr>
              <a:t>D</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sym typeface="+mn-ea"/>
              </a:rPr>
              <a:t> | </a:t>
            </a:r>
            <a:r>
              <a:rPr lang="en-US" altLang="zh-CN" b="1" dirty="0" err="1">
                <a:latin typeface="Times New Roman" panose="02020603050405020304" pitchFamily="18" charset="0"/>
                <a:ea typeface="华文楷体" panose="02010600040101010101" pitchFamily="2" charset="-122"/>
                <a:cs typeface="Times New Roman" panose="02020603050405020304" pitchFamily="18" charset="0"/>
                <a:sym typeface="+mn-ea"/>
              </a:rPr>
              <a:t>proc</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sym typeface="+mn-ea"/>
              </a:rPr>
              <a:t> id ; </a:t>
            </a:r>
            <a:r>
              <a:rPr lang="en-US" altLang="zh-CN" b="1" i="1" dirty="0">
                <a:latin typeface="Times New Roman" panose="02020603050405020304" pitchFamily="18" charset="0"/>
                <a:ea typeface="华文楷体" panose="02010600040101010101" pitchFamily="2" charset="-122"/>
                <a:cs typeface="Times New Roman" panose="02020603050405020304" pitchFamily="18" charset="0"/>
                <a:sym typeface="+mn-ea"/>
              </a:rPr>
              <a:t>D</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i="1" dirty="0">
                <a:latin typeface="Times New Roman" panose="02020603050405020304" pitchFamily="18" charset="0"/>
                <a:ea typeface="华文楷体" panose="02010600040101010101" pitchFamily="2" charset="-122"/>
                <a:cs typeface="Times New Roman" panose="02020603050405020304" pitchFamily="18" charset="0"/>
                <a:sym typeface="+mn-ea"/>
              </a:rPr>
              <a:t>S </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sym typeface="+mn-ea"/>
              </a:rPr>
              <a:t>| id : </a:t>
            </a:r>
            <a:r>
              <a:rPr lang="en-US" altLang="zh-CN" b="1" i="1" dirty="0">
                <a:latin typeface="Times New Roman" panose="02020603050405020304" pitchFamily="18" charset="0"/>
                <a:ea typeface="华文楷体" panose="02010600040101010101" pitchFamily="2" charset="-122"/>
                <a:cs typeface="Times New Roman" panose="02020603050405020304" pitchFamily="18" charset="0"/>
                <a:sym typeface="+mn-ea"/>
              </a:rPr>
              <a:t>T</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sym typeface="+mn-ea"/>
              </a:rPr>
              <a:t> ;</a:t>
            </a:r>
            <a:endPar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3" name="Rectangle 3"/>
          <p:cNvSpPr>
            <a:spLocks noGrp="1" noChangeArrowheads="1"/>
          </p:cNvSpPr>
          <p:nvPr>
            <p:custDataLst>
              <p:tags r:id="rId2"/>
            </p:custDataLst>
          </p:nvPr>
        </p:nvSpPr>
        <p:spPr>
          <a:xfrm>
            <a:off x="8759825" y="127000"/>
            <a:ext cx="3336290" cy="3672840"/>
          </a:xfrm>
          <a:prstGeom prst="rect">
            <a:avLst/>
          </a:prstGeom>
          <a:noFill/>
          <a:ln>
            <a:noFill/>
          </a:ln>
        </p:spPr>
        <p:txBody>
          <a:bodyPr vert="horz" wrap="square" lIns="68580" tIns="34290" rIns="68580" bIns="34290" numCol="1" anchor="t" anchorCtr="0" compatLnSpc="1"/>
          <a:lstStyle>
            <a:lvl1pPr marL="271780" indent="-271780" algn="l" rtl="0" eaLnBrk="0" fontAlgn="base" hangingPunct="0">
              <a:spcBef>
                <a:spcPct val="20000"/>
              </a:spcBef>
              <a:spcAft>
                <a:spcPct val="0"/>
              </a:spcAft>
              <a:buClr>
                <a:schemeClr val="accent1"/>
              </a:buClr>
              <a:buSzPct val="100000"/>
              <a:buFont typeface="Symbol" panose="05050102010706020507" pitchFamily="18" charset="2"/>
              <a:buChar char=""/>
              <a:defRPr sz="2400" kern="1200" baseline="0">
                <a:solidFill>
                  <a:schemeClr val="tx2"/>
                </a:solidFill>
                <a:latin typeface="Times New Roman" panose="02020603050405020304" pitchFamily="18" charset="0"/>
                <a:ea typeface="+mn-ea"/>
                <a:cs typeface="+mn-cs"/>
              </a:defRPr>
            </a:lvl1pPr>
            <a:lvl2pPr marL="574675" indent="-271780" algn="l" rtl="0" eaLnBrk="0" fontAlgn="base" hangingPunct="0">
              <a:spcBef>
                <a:spcPct val="20000"/>
              </a:spcBef>
              <a:spcAft>
                <a:spcPct val="0"/>
              </a:spcAft>
              <a:buClr>
                <a:schemeClr val="accent1"/>
              </a:buClr>
              <a:buSzPct val="100000"/>
              <a:buFont typeface="Symbol" panose="05050102010706020507" pitchFamily="18" charset="2"/>
              <a:buChar char=""/>
              <a:defRPr sz="2200" kern="1200" baseline="0">
                <a:solidFill>
                  <a:schemeClr val="tx2"/>
                </a:solidFill>
                <a:latin typeface="Times New Roman" panose="02020603050405020304" pitchFamily="18" charset="0"/>
                <a:ea typeface="+mn-ea"/>
                <a:cs typeface="+mn-cs"/>
              </a:defRPr>
            </a:lvl2pPr>
            <a:lvl3pPr marL="854075" indent="-227330" algn="l" rtl="0" eaLnBrk="0" fontAlgn="base" hangingPunct="0">
              <a:spcBef>
                <a:spcPct val="20000"/>
              </a:spcBef>
              <a:spcAft>
                <a:spcPct val="0"/>
              </a:spcAft>
              <a:buClr>
                <a:schemeClr val="accent1"/>
              </a:buClr>
              <a:buSzPct val="100000"/>
              <a:buFont typeface="Symbol" panose="05050102010706020507" pitchFamily="18" charset="2"/>
              <a:buChar char=""/>
              <a:defRPr sz="2000" kern="1200" baseline="0">
                <a:solidFill>
                  <a:schemeClr val="tx2"/>
                </a:solidFill>
                <a:latin typeface="Times New Roman" panose="02020603050405020304" pitchFamily="18" charset="0"/>
                <a:ea typeface="+mn-ea"/>
                <a:cs typeface="+mn-cs"/>
              </a:defRPr>
            </a:lvl3pPr>
            <a:lvl4pPr marL="1141730" indent="-227330" algn="l" rtl="0" eaLnBrk="0" fontAlgn="base" hangingPunct="0">
              <a:spcBef>
                <a:spcPct val="20000"/>
              </a:spcBef>
              <a:spcAft>
                <a:spcPct val="0"/>
              </a:spcAft>
              <a:buClr>
                <a:schemeClr val="accent1"/>
              </a:buClr>
              <a:buSzPct val="100000"/>
              <a:buFont typeface="Symbol" panose="05050102010706020507" pitchFamily="18" charset="2"/>
              <a:buChar char=""/>
              <a:defRPr sz="2000" kern="1200" baseline="0">
                <a:solidFill>
                  <a:schemeClr val="tx2"/>
                </a:solidFill>
                <a:latin typeface="Times New Roman" panose="02020603050405020304" pitchFamily="18" charset="0"/>
                <a:ea typeface="+mn-ea"/>
                <a:cs typeface="+mn-cs"/>
              </a:defRPr>
            </a:lvl4pPr>
            <a:lvl5pPr marL="1460500" indent="-227330" algn="l" rtl="0" eaLnBrk="0" fontAlgn="base" hangingPunct="0">
              <a:spcBef>
                <a:spcPct val="20000"/>
              </a:spcBef>
              <a:spcAft>
                <a:spcPct val="0"/>
              </a:spcAft>
              <a:buClr>
                <a:schemeClr val="accent1"/>
              </a:buClr>
              <a:buSzPct val="100000"/>
              <a:buFont typeface="Symbol" panose="05050102010706020507" pitchFamily="18" charset="2"/>
              <a:buChar char=""/>
              <a:defRPr sz="1600" kern="1200" baseline="0">
                <a:solidFill>
                  <a:schemeClr val="tx2"/>
                </a:solidFill>
                <a:latin typeface="Times New Roman" panose="02020603050405020304" pitchFamily="18" charset="0"/>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a:lstStyle>
          <a:p>
            <a:pPr>
              <a:lnSpc>
                <a:spcPct val="100000"/>
              </a:lnSpc>
              <a:buFont typeface="Wingdings" panose="05000000000000000000" pitchFamily="2" charset="2"/>
              <a:buNone/>
              <a:defRPr/>
            </a:pPr>
            <a:r>
              <a:rPr lang="en-US" altLang="zh-CN" sz="1200" b="1" i="1" dirty="0">
                <a:solidFill>
                  <a:schemeClr val="tx1"/>
                </a:solidFill>
                <a:ea typeface="楷体_GB2312" pitchFamily="49" charset="-122"/>
                <a:cs typeface="Times New Roman" panose="02020603050405020304" pitchFamily="18" charset="0"/>
              </a:rPr>
              <a:t>P</a:t>
            </a:r>
            <a:r>
              <a:rPr lang="en-US" altLang="zh-CN" sz="1200" b="1" dirty="0">
                <a:solidFill>
                  <a:schemeClr val="tx1"/>
                </a:solidFill>
                <a:ea typeface="楷体_GB2312" pitchFamily="49" charset="-122"/>
                <a:cs typeface="Times New Roman" panose="02020603050405020304" pitchFamily="18" charset="0"/>
              </a:rPr>
              <a:t> </a:t>
            </a:r>
            <a:r>
              <a:rPr lang="en-US" altLang="zh-CN" sz="1200" b="1" dirty="0">
                <a:solidFill>
                  <a:schemeClr val="tx1"/>
                </a:solidFill>
                <a:ea typeface="楷体_GB2312" pitchFamily="49" charset="-122"/>
                <a:cs typeface="Times New Roman" panose="02020603050405020304" pitchFamily="18" charset="0"/>
                <a:sym typeface="Symbol" panose="05050102010706020507" pitchFamily="18" charset="2"/>
              </a:rPr>
              <a:t></a:t>
            </a:r>
            <a:r>
              <a:rPr lang="en-US" altLang="zh-CN" sz="1200" b="1" dirty="0">
                <a:solidFill>
                  <a:schemeClr val="tx1"/>
                </a:solidFill>
                <a:ea typeface="楷体_GB2312" pitchFamily="49" charset="-122"/>
                <a:cs typeface="Times New Roman" panose="02020603050405020304" pitchFamily="18" charset="0"/>
              </a:rPr>
              <a:t> </a:t>
            </a:r>
            <a:r>
              <a:rPr lang="en-US" altLang="zh-CN" sz="1200" b="1" i="1" dirty="0">
                <a:solidFill>
                  <a:srgbClr val="FF0000"/>
                </a:solidFill>
                <a:ea typeface="楷体_GB2312" pitchFamily="49" charset="-122"/>
                <a:cs typeface="Times New Roman" panose="02020603050405020304" pitchFamily="18" charset="0"/>
              </a:rPr>
              <a:t>M</a:t>
            </a:r>
            <a:r>
              <a:rPr lang="en-US" altLang="zh-CN" sz="1200" b="1" i="1" dirty="0">
                <a:solidFill>
                  <a:schemeClr val="tx1"/>
                </a:solidFill>
                <a:ea typeface="楷体_GB2312" pitchFamily="49" charset="-122"/>
                <a:cs typeface="Times New Roman" panose="02020603050405020304" pitchFamily="18" charset="0"/>
              </a:rPr>
              <a:t> D</a:t>
            </a:r>
            <a:r>
              <a:rPr lang="zh-CN" altLang="en-US" sz="1200" b="1" dirty="0">
                <a:solidFill>
                  <a:schemeClr val="tx1"/>
                </a:solidFill>
                <a:ea typeface="楷体_GB2312" pitchFamily="49" charset="-122"/>
                <a:cs typeface="Times New Roman" panose="02020603050405020304" pitchFamily="18" charset="0"/>
              </a:rPr>
              <a:t>{ </a:t>
            </a:r>
            <a:r>
              <a:rPr lang="en-US" altLang="zh-CN" sz="1200" b="1" i="1" dirty="0" err="1">
                <a:solidFill>
                  <a:srgbClr val="2D83F4"/>
                </a:solidFill>
                <a:ea typeface="楷体_GB2312" pitchFamily="49" charset="-122"/>
                <a:cs typeface="Times New Roman" panose="02020603050405020304" pitchFamily="18" charset="0"/>
              </a:rPr>
              <a:t>addwidth</a:t>
            </a:r>
            <a:r>
              <a:rPr lang="en-US" altLang="zh-CN" sz="1200" b="1" dirty="0">
                <a:solidFill>
                  <a:srgbClr val="2D83F4"/>
                </a:solidFill>
                <a:ea typeface="楷体_GB2312" pitchFamily="49" charset="-122"/>
                <a:cs typeface="Times New Roman" panose="02020603050405020304" pitchFamily="18" charset="0"/>
              </a:rPr>
              <a:t>( </a:t>
            </a:r>
            <a:r>
              <a:rPr lang="en-US" altLang="zh-CN" sz="1200" b="1" i="1" dirty="0">
                <a:solidFill>
                  <a:srgbClr val="2D83F4"/>
                </a:solidFill>
                <a:ea typeface="楷体_GB2312" pitchFamily="49" charset="-122"/>
                <a:cs typeface="Times New Roman" panose="02020603050405020304" pitchFamily="18" charset="0"/>
              </a:rPr>
              <a:t>top</a:t>
            </a:r>
            <a:r>
              <a:rPr lang="en-US" altLang="zh-CN" sz="1200" b="1" dirty="0">
                <a:solidFill>
                  <a:srgbClr val="2D83F4"/>
                </a:solidFill>
                <a:ea typeface="楷体_GB2312" pitchFamily="49" charset="-122"/>
                <a:cs typeface="Times New Roman" panose="02020603050405020304" pitchFamily="18" charset="0"/>
              </a:rPr>
              <a:t>(</a:t>
            </a:r>
            <a:r>
              <a:rPr lang="en-US" altLang="zh-CN" sz="1200" b="1" i="1" dirty="0" err="1">
                <a:solidFill>
                  <a:srgbClr val="2D83F4"/>
                </a:solidFill>
                <a:ea typeface="楷体_GB2312" pitchFamily="49" charset="-122"/>
                <a:cs typeface="Times New Roman" panose="02020603050405020304" pitchFamily="18" charset="0"/>
              </a:rPr>
              <a:t>tblptr</a:t>
            </a:r>
            <a:r>
              <a:rPr lang="en-US" altLang="zh-CN" sz="1200" b="1" dirty="0">
                <a:solidFill>
                  <a:srgbClr val="2D83F4"/>
                </a:solidFill>
                <a:ea typeface="楷体_GB2312" pitchFamily="49" charset="-122"/>
                <a:cs typeface="Times New Roman" panose="02020603050405020304" pitchFamily="18" charset="0"/>
              </a:rPr>
              <a:t>), </a:t>
            </a:r>
            <a:r>
              <a:rPr lang="en-US" altLang="zh-CN" sz="1200" b="1" i="1" dirty="0">
                <a:solidFill>
                  <a:srgbClr val="2D83F4"/>
                </a:solidFill>
                <a:ea typeface="楷体_GB2312" pitchFamily="49" charset="-122"/>
                <a:cs typeface="Times New Roman" panose="02020603050405020304" pitchFamily="18" charset="0"/>
              </a:rPr>
              <a:t>top</a:t>
            </a:r>
            <a:r>
              <a:rPr lang="en-US" altLang="zh-CN" sz="1200" b="1" dirty="0">
                <a:solidFill>
                  <a:srgbClr val="2D83F4"/>
                </a:solidFill>
                <a:ea typeface="楷体_GB2312" pitchFamily="49" charset="-122"/>
                <a:cs typeface="Times New Roman" panose="02020603050405020304" pitchFamily="18" charset="0"/>
              </a:rPr>
              <a:t>(</a:t>
            </a:r>
            <a:r>
              <a:rPr lang="en-US" altLang="zh-CN" sz="1200" b="1" i="1" dirty="0">
                <a:solidFill>
                  <a:srgbClr val="2D83F4"/>
                </a:solidFill>
                <a:ea typeface="楷体_GB2312" pitchFamily="49" charset="-122"/>
                <a:cs typeface="Times New Roman" panose="02020603050405020304" pitchFamily="18" charset="0"/>
              </a:rPr>
              <a:t>offset</a:t>
            </a:r>
            <a:r>
              <a:rPr lang="en-US" altLang="zh-CN" sz="1200" b="1" dirty="0">
                <a:solidFill>
                  <a:srgbClr val="2D83F4"/>
                </a:solidFill>
                <a:ea typeface="楷体_GB2312" pitchFamily="49" charset="-122"/>
                <a:cs typeface="Times New Roman" panose="02020603050405020304" pitchFamily="18" charset="0"/>
              </a:rPr>
              <a:t>) ); </a:t>
            </a:r>
            <a:endParaRPr lang="en-US" altLang="zh-CN" sz="1200" b="1" dirty="0">
              <a:solidFill>
                <a:srgbClr val="2D83F4"/>
              </a:solidFill>
              <a:ea typeface="楷体_GB2312" pitchFamily="49" charset="-122"/>
              <a:cs typeface="Times New Roman" panose="02020603050405020304" pitchFamily="18" charset="0"/>
            </a:endParaRPr>
          </a:p>
          <a:p>
            <a:pPr indent="457200" algn="just" eaLnBrk="1" hangingPunct="1">
              <a:lnSpc>
                <a:spcPct val="100000"/>
              </a:lnSpc>
              <a:spcBef>
                <a:spcPct val="12000"/>
              </a:spcBef>
              <a:buFont typeface="Wingdings" panose="05000000000000000000" pitchFamily="2" charset="2"/>
              <a:buNone/>
              <a:defRPr/>
            </a:pPr>
            <a:r>
              <a:rPr lang="en-US" altLang="zh-CN" sz="1200" b="1" i="1" dirty="0">
                <a:solidFill>
                  <a:srgbClr val="2D83F4"/>
                </a:solidFill>
                <a:ea typeface="楷体_GB2312" pitchFamily="49" charset="-122"/>
                <a:cs typeface="Times New Roman" panose="02020603050405020304" pitchFamily="18" charset="0"/>
              </a:rPr>
              <a:t>pop</a:t>
            </a:r>
            <a:r>
              <a:rPr lang="en-US" altLang="zh-CN" sz="1200" b="1" dirty="0">
                <a:solidFill>
                  <a:srgbClr val="2D83F4"/>
                </a:solidFill>
                <a:ea typeface="楷体_GB2312" pitchFamily="49" charset="-122"/>
                <a:cs typeface="Times New Roman" panose="02020603050405020304" pitchFamily="18" charset="0"/>
              </a:rPr>
              <a:t>( </a:t>
            </a:r>
            <a:r>
              <a:rPr lang="en-US" altLang="zh-CN" sz="1200" b="1" i="1" dirty="0" err="1">
                <a:solidFill>
                  <a:srgbClr val="2D83F4"/>
                </a:solidFill>
                <a:ea typeface="楷体_GB2312" pitchFamily="49" charset="-122"/>
                <a:cs typeface="Times New Roman" panose="02020603050405020304" pitchFamily="18" charset="0"/>
              </a:rPr>
              <a:t>tblpt</a:t>
            </a:r>
            <a:r>
              <a:rPr lang="en-US" altLang="zh-CN" sz="1200" b="1" dirty="0" err="1">
                <a:solidFill>
                  <a:srgbClr val="2D83F4"/>
                </a:solidFill>
                <a:ea typeface="楷体_GB2312" pitchFamily="49" charset="-122"/>
                <a:cs typeface="Times New Roman" panose="02020603050405020304" pitchFamily="18" charset="0"/>
              </a:rPr>
              <a:t>r</a:t>
            </a:r>
            <a:r>
              <a:rPr lang="en-US" altLang="zh-CN" sz="1200" b="1" dirty="0">
                <a:solidFill>
                  <a:srgbClr val="2D83F4"/>
                </a:solidFill>
                <a:ea typeface="楷体_GB2312" pitchFamily="49" charset="-122"/>
                <a:cs typeface="Times New Roman" panose="02020603050405020304" pitchFamily="18" charset="0"/>
              </a:rPr>
              <a:t> ); </a:t>
            </a:r>
            <a:endParaRPr lang="en-US" altLang="zh-CN" sz="1200" b="1" dirty="0">
              <a:solidFill>
                <a:srgbClr val="2D83F4"/>
              </a:solidFill>
              <a:ea typeface="楷体_GB2312" pitchFamily="49" charset="-122"/>
              <a:cs typeface="Times New Roman" panose="02020603050405020304" pitchFamily="18" charset="0"/>
            </a:endParaRPr>
          </a:p>
          <a:p>
            <a:pPr indent="457200" algn="just" eaLnBrk="1" hangingPunct="1">
              <a:lnSpc>
                <a:spcPct val="100000"/>
              </a:lnSpc>
              <a:spcBef>
                <a:spcPct val="12000"/>
              </a:spcBef>
              <a:buFont typeface="Wingdings" panose="05000000000000000000" pitchFamily="2" charset="2"/>
              <a:buNone/>
              <a:defRPr/>
            </a:pPr>
            <a:r>
              <a:rPr lang="en-US" altLang="zh-CN" sz="1200" b="1" dirty="0">
                <a:solidFill>
                  <a:srgbClr val="2D83F4"/>
                </a:solidFill>
                <a:ea typeface="楷体_GB2312" pitchFamily="49" charset="-122"/>
                <a:cs typeface="Times New Roman" panose="02020603050405020304" pitchFamily="18" charset="0"/>
              </a:rPr>
              <a:t> </a:t>
            </a:r>
            <a:r>
              <a:rPr lang="en-US" altLang="zh-CN" sz="1200" b="1" i="1" dirty="0">
                <a:solidFill>
                  <a:srgbClr val="2D83F4"/>
                </a:solidFill>
                <a:ea typeface="楷体_GB2312" pitchFamily="49" charset="-122"/>
                <a:cs typeface="Times New Roman" panose="02020603050405020304" pitchFamily="18" charset="0"/>
              </a:rPr>
              <a:t>pop</a:t>
            </a:r>
            <a:r>
              <a:rPr lang="en-US" altLang="zh-CN" sz="1200" b="1" dirty="0">
                <a:solidFill>
                  <a:srgbClr val="2D83F4"/>
                </a:solidFill>
                <a:ea typeface="楷体_GB2312" pitchFamily="49" charset="-122"/>
                <a:cs typeface="Times New Roman" panose="02020603050405020304" pitchFamily="18" charset="0"/>
              </a:rPr>
              <a:t>( </a:t>
            </a:r>
            <a:r>
              <a:rPr lang="en-US" altLang="zh-CN" sz="1200" b="1" i="1" dirty="0">
                <a:solidFill>
                  <a:srgbClr val="2D83F4"/>
                </a:solidFill>
                <a:ea typeface="楷体_GB2312" pitchFamily="49" charset="-122"/>
                <a:cs typeface="Times New Roman" panose="02020603050405020304" pitchFamily="18" charset="0"/>
              </a:rPr>
              <a:t>offset </a:t>
            </a:r>
            <a:r>
              <a:rPr lang="en-US" altLang="zh-CN" sz="1200" b="1" dirty="0">
                <a:solidFill>
                  <a:srgbClr val="2D83F4"/>
                </a:solidFill>
                <a:ea typeface="楷体_GB2312" pitchFamily="49" charset="-122"/>
                <a:cs typeface="Times New Roman" panose="02020603050405020304" pitchFamily="18" charset="0"/>
              </a:rPr>
              <a:t>); </a:t>
            </a:r>
            <a:r>
              <a:rPr lang="en-US" altLang="zh-CN" sz="1200" b="1" dirty="0">
                <a:solidFill>
                  <a:schemeClr val="tx1"/>
                </a:solidFill>
                <a:ea typeface="楷体_GB2312" pitchFamily="49" charset="-122"/>
                <a:cs typeface="Times New Roman" panose="02020603050405020304" pitchFamily="18" charset="0"/>
              </a:rPr>
              <a:t>}</a:t>
            </a:r>
            <a:endParaRPr lang="en-US" altLang="zh-CN" sz="1200" b="1" dirty="0">
              <a:solidFill>
                <a:schemeClr val="tx1"/>
              </a:solidFill>
              <a:ea typeface="楷体_GB2312" pitchFamily="49" charset="-122"/>
              <a:cs typeface="Times New Roman" panose="02020603050405020304" pitchFamily="18" charset="0"/>
            </a:endParaRPr>
          </a:p>
          <a:p>
            <a:pPr algn="just" eaLnBrk="1" hangingPunct="1">
              <a:lnSpc>
                <a:spcPct val="100000"/>
              </a:lnSpc>
              <a:spcBef>
                <a:spcPct val="12000"/>
              </a:spcBef>
              <a:buFont typeface="Wingdings" panose="05000000000000000000" pitchFamily="2" charset="2"/>
              <a:buNone/>
              <a:defRPr/>
            </a:pPr>
            <a:r>
              <a:rPr lang="en-US" altLang="zh-CN" sz="1200" b="1" i="1" dirty="0">
                <a:solidFill>
                  <a:srgbClr val="FF0000"/>
                </a:solidFill>
                <a:ea typeface="楷体_GB2312" pitchFamily="49" charset="-122"/>
                <a:cs typeface="Times New Roman" panose="02020603050405020304" pitchFamily="18" charset="0"/>
              </a:rPr>
              <a:t>M </a:t>
            </a:r>
            <a:r>
              <a:rPr lang="en-US" altLang="zh-CN" sz="1200" b="1" dirty="0">
                <a:solidFill>
                  <a:srgbClr val="FF0000"/>
                </a:solidFill>
                <a:ea typeface="楷体_GB2312" pitchFamily="49" charset="-122"/>
                <a:cs typeface="Times New Roman" panose="02020603050405020304" pitchFamily="18" charset="0"/>
                <a:sym typeface="Symbol" panose="05050102010706020507" pitchFamily="18" charset="2"/>
              </a:rPr>
              <a:t></a:t>
            </a:r>
            <a:r>
              <a:rPr lang="en-US" altLang="zh-CN" sz="1200" b="1" dirty="0">
                <a:solidFill>
                  <a:srgbClr val="FF0000"/>
                </a:solidFill>
                <a:ea typeface="楷体_GB2312" pitchFamily="49" charset="-122"/>
                <a:cs typeface="Times New Roman" panose="02020603050405020304" pitchFamily="18" charset="0"/>
              </a:rPr>
              <a:t> </a:t>
            </a:r>
            <a:r>
              <a:rPr lang="en-US" altLang="zh-CN" sz="1200" b="1" i="1" dirty="0">
                <a:solidFill>
                  <a:srgbClr val="FF0000"/>
                </a:solidFill>
                <a:ea typeface="楷体_GB2312" pitchFamily="49" charset="-122"/>
                <a:cs typeface="Times New Roman" panose="02020603050405020304" pitchFamily="18" charset="0"/>
                <a:sym typeface="Symbol" panose="05050102010706020507" pitchFamily="18" charset="2"/>
              </a:rPr>
              <a:t></a:t>
            </a:r>
            <a:r>
              <a:rPr lang="en-US" altLang="zh-CN" sz="1200" b="1" dirty="0">
                <a:solidFill>
                  <a:schemeClr val="tx1"/>
                </a:solidFill>
                <a:ea typeface="楷体_GB2312" pitchFamily="49" charset="-122"/>
                <a:cs typeface="Times New Roman" panose="02020603050405020304" pitchFamily="18" charset="0"/>
              </a:rPr>
              <a:t>{ </a:t>
            </a:r>
            <a:r>
              <a:rPr lang="en-US" altLang="zh-CN" sz="1200" b="1" i="1" dirty="0">
                <a:solidFill>
                  <a:srgbClr val="2D83F4"/>
                </a:solidFill>
                <a:ea typeface="楷体_GB2312" pitchFamily="49" charset="-122"/>
                <a:cs typeface="Times New Roman" panose="02020603050405020304" pitchFamily="18" charset="0"/>
              </a:rPr>
              <a:t>t </a:t>
            </a:r>
            <a:r>
              <a:rPr lang="en-US" altLang="zh-CN" sz="1200" b="1" dirty="0">
                <a:solidFill>
                  <a:srgbClr val="2D83F4"/>
                </a:solidFill>
                <a:ea typeface="楷体_GB2312" pitchFamily="49" charset="-122"/>
                <a:cs typeface="Times New Roman" panose="02020603050405020304" pitchFamily="18" charset="0"/>
              </a:rPr>
              <a:t>= </a:t>
            </a:r>
            <a:r>
              <a:rPr lang="en-US" altLang="zh-CN" sz="1200" b="1" i="1" dirty="0" err="1">
                <a:solidFill>
                  <a:srgbClr val="2D83F4"/>
                </a:solidFill>
                <a:ea typeface="楷体_GB2312" pitchFamily="49" charset="-122"/>
                <a:cs typeface="Times New Roman" panose="02020603050405020304" pitchFamily="18" charset="0"/>
              </a:rPr>
              <a:t>mktable</a:t>
            </a:r>
            <a:r>
              <a:rPr lang="en-US" altLang="zh-CN" sz="1200" b="1" dirty="0">
                <a:solidFill>
                  <a:srgbClr val="2D83F4"/>
                </a:solidFill>
                <a:ea typeface="楷体_GB2312" pitchFamily="49" charset="-122"/>
                <a:cs typeface="Times New Roman" panose="02020603050405020304" pitchFamily="18" charset="0"/>
              </a:rPr>
              <a:t>( </a:t>
            </a:r>
            <a:r>
              <a:rPr lang="en-US" altLang="zh-CN" sz="1200" b="1" i="1" dirty="0">
                <a:solidFill>
                  <a:srgbClr val="2D83F4"/>
                </a:solidFill>
                <a:ea typeface="楷体_GB2312" pitchFamily="49" charset="-122"/>
                <a:cs typeface="Times New Roman" panose="02020603050405020304" pitchFamily="18" charset="0"/>
              </a:rPr>
              <a:t>nil </a:t>
            </a:r>
            <a:r>
              <a:rPr lang="en-US" altLang="zh-CN" sz="1200" b="1" dirty="0">
                <a:solidFill>
                  <a:srgbClr val="2D83F4"/>
                </a:solidFill>
                <a:ea typeface="楷体_GB2312" pitchFamily="49" charset="-122"/>
                <a:cs typeface="Times New Roman" panose="02020603050405020304" pitchFamily="18" charset="0"/>
              </a:rPr>
              <a:t>);</a:t>
            </a:r>
            <a:endParaRPr lang="en-US" altLang="zh-CN" sz="1200" b="1" dirty="0">
              <a:solidFill>
                <a:srgbClr val="2D83F4"/>
              </a:solidFill>
              <a:ea typeface="楷体_GB2312" pitchFamily="49" charset="-122"/>
              <a:cs typeface="Times New Roman" panose="02020603050405020304" pitchFamily="18" charset="0"/>
            </a:endParaRPr>
          </a:p>
          <a:p>
            <a:pPr indent="0" algn="just" eaLnBrk="1" hangingPunct="1">
              <a:lnSpc>
                <a:spcPct val="100000"/>
              </a:lnSpc>
              <a:spcBef>
                <a:spcPct val="12000"/>
              </a:spcBef>
              <a:buFont typeface="Wingdings" panose="05000000000000000000" pitchFamily="2" charset="2"/>
              <a:buNone/>
              <a:defRPr/>
            </a:pPr>
            <a:r>
              <a:rPr lang="en-US" altLang="zh-CN" sz="1100" b="1" dirty="0">
                <a:solidFill>
                  <a:srgbClr val="2D83F4"/>
                </a:solidFill>
                <a:ea typeface="楷体_GB2312" pitchFamily="49" charset="-122"/>
                <a:cs typeface="Times New Roman" panose="02020603050405020304" pitchFamily="18" charset="0"/>
              </a:rPr>
              <a:t> </a:t>
            </a:r>
            <a:r>
              <a:rPr lang="en-US" altLang="zh-CN" sz="1100" b="1" i="1" dirty="0">
                <a:solidFill>
                  <a:srgbClr val="2D83F4"/>
                </a:solidFill>
                <a:ea typeface="楷体_GB2312" pitchFamily="49" charset="-122"/>
                <a:cs typeface="Times New Roman" panose="02020603050405020304" pitchFamily="18" charset="0"/>
              </a:rPr>
              <a:t>push</a:t>
            </a:r>
            <a:r>
              <a:rPr lang="en-US" altLang="zh-CN" sz="1100" b="1" dirty="0">
                <a:solidFill>
                  <a:srgbClr val="2D83F4"/>
                </a:solidFill>
                <a:ea typeface="楷体_GB2312" pitchFamily="49" charset="-122"/>
                <a:cs typeface="Times New Roman" panose="02020603050405020304" pitchFamily="18" charset="0"/>
              </a:rPr>
              <a:t>( </a:t>
            </a:r>
            <a:r>
              <a:rPr lang="en-US" altLang="zh-CN" sz="1100" b="1" i="1" dirty="0">
                <a:solidFill>
                  <a:srgbClr val="2D83F4"/>
                </a:solidFill>
                <a:ea typeface="楷体_GB2312" pitchFamily="49" charset="-122"/>
                <a:cs typeface="Times New Roman" panose="02020603050405020304" pitchFamily="18" charset="0"/>
              </a:rPr>
              <a:t>t</a:t>
            </a:r>
            <a:r>
              <a:rPr lang="en-US" altLang="zh-CN" sz="1100" b="1" dirty="0">
                <a:solidFill>
                  <a:srgbClr val="2D83F4"/>
                </a:solidFill>
                <a:ea typeface="楷体_GB2312" pitchFamily="49" charset="-122"/>
                <a:cs typeface="Times New Roman" panose="02020603050405020304" pitchFamily="18" charset="0"/>
              </a:rPr>
              <a:t>, </a:t>
            </a:r>
            <a:r>
              <a:rPr lang="en-US" altLang="zh-CN" sz="1100" b="1" i="1" dirty="0" err="1">
                <a:solidFill>
                  <a:srgbClr val="2D83F4"/>
                </a:solidFill>
                <a:ea typeface="楷体_GB2312" pitchFamily="49" charset="-122"/>
                <a:cs typeface="Times New Roman" panose="02020603050405020304" pitchFamily="18" charset="0"/>
              </a:rPr>
              <a:t>tblptr</a:t>
            </a:r>
            <a:r>
              <a:rPr lang="en-US" altLang="zh-CN" sz="1100" b="1" dirty="0">
                <a:solidFill>
                  <a:srgbClr val="2D83F4"/>
                </a:solidFill>
                <a:ea typeface="楷体_GB2312" pitchFamily="49" charset="-122"/>
                <a:cs typeface="Times New Roman" panose="02020603050405020304" pitchFamily="18" charset="0"/>
              </a:rPr>
              <a:t> ); </a:t>
            </a:r>
            <a:endParaRPr lang="en-US" altLang="zh-CN" sz="1100" b="1" dirty="0">
              <a:solidFill>
                <a:srgbClr val="2D83F4"/>
              </a:solidFill>
              <a:ea typeface="楷体_GB2312" pitchFamily="49" charset="-122"/>
              <a:cs typeface="Times New Roman" panose="02020603050405020304" pitchFamily="18" charset="0"/>
            </a:endParaRPr>
          </a:p>
          <a:p>
            <a:pPr indent="0" algn="just" eaLnBrk="1" hangingPunct="1">
              <a:lnSpc>
                <a:spcPct val="100000"/>
              </a:lnSpc>
              <a:spcBef>
                <a:spcPct val="12000"/>
              </a:spcBef>
              <a:buFont typeface="Wingdings" panose="05000000000000000000" pitchFamily="2" charset="2"/>
              <a:buNone/>
              <a:defRPr/>
            </a:pPr>
            <a:r>
              <a:rPr lang="en-US" altLang="zh-CN" sz="1200" b="1" i="1" dirty="0">
                <a:solidFill>
                  <a:srgbClr val="2D83F4"/>
                </a:solidFill>
                <a:ea typeface="楷体_GB2312" pitchFamily="49" charset="-122"/>
                <a:cs typeface="Times New Roman" panose="02020603050405020304" pitchFamily="18" charset="0"/>
              </a:rPr>
              <a:t>push</a:t>
            </a:r>
            <a:r>
              <a:rPr lang="en-US" altLang="zh-CN" sz="1200" b="1" dirty="0">
                <a:solidFill>
                  <a:srgbClr val="2D83F4"/>
                </a:solidFill>
                <a:ea typeface="楷体_GB2312" pitchFamily="49" charset="-122"/>
                <a:cs typeface="Times New Roman" panose="02020603050405020304" pitchFamily="18" charset="0"/>
              </a:rPr>
              <a:t>( 0, </a:t>
            </a:r>
            <a:r>
              <a:rPr lang="en-US" altLang="zh-CN" sz="1200" b="1" i="1" dirty="0">
                <a:solidFill>
                  <a:srgbClr val="2D83F4"/>
                </a:solidFill>
                <a:ea typeface="楷体_GB2312" pitchFamily="49" charset="-122"/>
                <a:cs typeface="Times New Roman" panose="02020603050405020304" pitchFamily="18" charset="0"/>
              </a:rPr>
              <a:t>offset</a:t>
            </a:r>
            <a:r>
              <a:rPr lang="en-US" altLang="zh-CN" sz="1200" b="1" dirty="0">
                <a:solidFill>
                  <a:srgbClr val="2D83F4"/>
                </a:solidFill>
                <a:ea typeface="楷体_GB2312" pitchFamily="49" charset="-122"/>
                <a:cs typeface="Times New Roman" panose="02020603050405020304" pitchFamily="18" charset="0"/>
              </a:rPr>
              <a:t> );</a:t>
            </a:r>
            <a:r>
              <a:rPr lang="en-US" altLang="zh-CN" sz="1200" b="1" dirty="0">
                <a:solidFill>
                  <a:schemeClr val="tx1"/>
                </a:solidFill>
                <a:ea typeface="楷体_GB2312" pitchFamily="49" charset="-122"/>
                <a:cs typeface="Times New Roman" panose="02020603050405020304" pitchFamily="18" charset="0"/>
              </a:rPr>
              <a:t> }</a:t>
            </a:r>
            <a:endParaRPr lang="en-US" altLang="zh-CN" sz="1200" b="1" dirty="0">
              <a:solidFill>
                <a:schemeClr val="tx1"/>
              </a:solidFill>
              <a:ea typeface="楷体_GB2312" pitchFamily="49" charset="-122"/>
              <a:cs typeface="Times New Roman" panose="02020603050405020304" pitchFamily="18" charset="0"/>
            </a:endParaRPr>
          </a:p>
          <a:p>
            <a:pPr algn="just" eaLnBrk="1" hangingPunct="1">
              <a:lnSpc>
                <a:spcPct val="100000"/>
              </a:lnSpc>
              <a:spcBef>
                <a:spcPct val="12000"/>
              </a:spcBef>
              <a:buFont typeface="Wingdings" panose="05000000000000000000" pitchFamily="2" charset="2"/>
              <a:buNone/>
              <a:defRPr/>
            </a:pPr>
            <a:r>
              <a:rPr lang="en-US" altLang="zh-CN" sz="1200" b="1" i="1" dirty="0">
                <a:solidFill>
                  <a:schemeClr val="tx1"/>
                </a:solidFill>
                <a:ea typeface="楷体_GB2312" pitchFamily="49" charset="-122"/>
                <a:cs typeface="Times New Roman" panose="02020603050405020304" pitchFamily="18" charset="0"/>
              </a:rPr>
              <a:t>D</a:t>
            </a:r>
            <a:r>
              <a:rPr lang="en-US" altLang="zh-CN" sz="1200" b="1" dirty="0">
                <a:solidFill>
                  <a:schemeClr val="tx1"/>
                </a:solidFill>
                <a:ea typeface="楷体_GB2312" pitchFamily="49" charset="-122"/>
                <a:cs typeface="Times New Roman" panose="02020603050405020304" pitchFamily="18" charset="0"/>
              </a:rPr>
              <a:t> </a:t>
            </a:r>
            <a:r>
              <a:rPr lang="en-US" altLang="zh-CN" sz="1200" b="1" dirty="0">
                <a:solidFill>
                  <a:schemeClr val="tx1"/>
                </a:solidFill>
                <a:ea typeface="楷体_GB2312" pitchFamily="49" charset="-122"/>
                <a:cs typeface="Times New Roman" panose="02020603050405020304" pitchFamily="18" charset="0"/>
                <a:sym typeface="Symbol" panose="05050102010706020507" pitchFamily="18" charset="2"/>
              </a:rPr>
              <a:t></a:t>
            </a:r>
            <a:r>
              <a:rPr lang="en-US" altLang="zh-CN" sz="1200" b="1" dirty="0">
                <a:solidFill>
                  <a:schemeClr val="tx1"/>
                </a:solidFill>
                <a:ea typeface="楷体_GB2312" pitchFamily="49" charset="-122"/>
                <a:cs typeface="Times New Roman" panose="02020603050405020304" pitchFamily="18" charset="0"/>
              </a:rPr>
              <a:t> </a:t>
            </a:r>
            <a:r>
              <a:rPr lang="en-US" altLang="zh-CN" sz="1200" b="1" i="1" dirty="0">
                <a:solidFill>
                  <a:schemeClr val="tx1"/>
                </a:solidFill>
                <a:ea typeface="楷体_GB2312" pitchFamily="49" charset="-122"/>
                <a:cs typeface="Times New Roman" panose="02020603050405020304" pitchFamily="18" charset="0"/>
              </a:rPr>
              <a:t>D</a:t>
            </a:r>
            <a:r>
              <a:rPr lang="en-US" altLang="zh-CN" sz="1200" b="1" i="1" baseline="-30000" dirty="0">
                <a:solidFill>
                  <a:schemeClr val="tx1"/>
                </a:solidFill>
                <a:ea typeface="楷体_GB2312" pitchFamily="49" charset="-122"/>
                <a:cs typeface="Times New Roman" panose="02020603050405020304" pitchFamily="18" charset="0"/>
              </a:rPr>
              <a:t>1 </a:t>
            </a:r>
            <a:r>
              <a:rPr lang="en-US" altLang="zh-CN" sz="1200" b="1" dirty="0">
                <a:solidFill>
                  <a:schemeClr val="tx1"/>
                </a:solidFill>
                <a:ea typeface="楷体_GB2312" pitchFamily="49" charset="-122"/>
                <a:cs typeface="Times New Roman" panose="02020603050405020304" pitchFamily="18" charset="0"/>
              </a:rPr>
              <a:t> </a:t>
            </a:r>
            <a:r>
              <a:rPr lang="en-US" altLang="zh-CN" sz="1200" b="1" i="1" dirty="0">
                <a:solidFill>
                  <a:schemeClr val="tx1"/>
                </a:solidFill>
                <a:ea typeface="楷体_GB2312" pitchFamily="49" charset="-122"/>
                <a:cs typeface="Times New Roman" panose="02020603050405020304" pitchFamily="18" charset="0"/>
              </a:rPr>
              <a:t>D</a:t>
            </a:r>
            <a:r>
              <a:rPr lang="en-US" altLang="zh-CN" sz="1200" b="1" i="1" baseline="-30000" dirty="0">
                <a:solidFill>
                  <a:schemeClr val="tx1"/>
                </a:solidFill>
                <a:ea typeface="楷体_GB2312" pitchFamily="49" charset="-122"/>
                <a:cs typeface="Times New Roman" panose="02020603050405020304" pitchFamily="18" charset="0"/>
              </a:rPr>
              <a:t>2</a:t>
            </a:r>
            <a:endParaRPr lang="en-US" altLang="zh-CN" sz="1200" b="1" i="1" dirty="0">
              <a:solidFill>
                <a:schemeClr val="tx1"/>
              </a:solidFill>
              <a:ea typeface="楷体_GB2312" pitchFamily="49" charset="-122"/>
              <a:cs typeface="Times New Roman" panose="02020603050405020304" pitchFamily="18" charset="0"/>
            </a:endParaRPr>
          </a:p>
          <a:p>
            <a:pPr algn="just" eaLnBrk="1" hangingPunct="1">
              <a:lnSpc>
                <a:spcPct val="100000"/>
              </a:lnSpc>
              <a:spcBef>
                <a:spcPct val="12000"/>
              </a:spcBef>
              <a:buFont typeface="Wingdings" panose="05000000000000000000" pitchFamily="2" charset="2"/>
              <a:buNone/>
              <a:defRPr/>
            </a:pPr>
            <a:r>
              <a:rPr lang="en-US" altLang="zh-CN" sz="1200" b="1" i="1" dirty="0" err="1">
                <a:solidFill>
                  <a:schemeClr val="tx1"/>
                </a:solidFill>
                <a:ea typeface="楷体_GB2312" pitchFamily="49" charset="-122"/>
                <a:cs typeface="Times New Roman" panose="02020603050405020304" pitchFamily="18" charset="0"/>
              </a:rPr>
              <a:t>D</a:t>
            </a:r>
            <a:r>
              <a:rPr lang="en-US" altLang="zh-CN" sz="1200" b="1" i="1" baseline="-30000" dirty="0" err="1">
                <a:solidFill>
                  <a:schemeClr val="tx1"/>
                </a:solidFill>
                <a:ea typeface="楷体_GB2312" pitchFamily="49" charset="-122"/>
                <a:cs typeface="Times New Roman" panose="02020603050405020304" pitchFamily="18" charset="0"/>
              </a:rPr>
              <a:t>p</a:t>
            </a:r>
            <a:r>
              <a:rPr lang="en-US" altLang="zh-CN" sz="1200" b="1" i="1" dirty="0">
                <a:solidFill>
                  <a:schemeClr val="tx1"/>
                </a:solidFill>
                <a:ea typeface="楷体_GB2312" pitchFamily="49" charset="-122"/>
                <a:cs typeface="Times New Roman" panose="02020603050405020304" pitchFamily="18" charset="0"/>
              </a:rPr>
              <a:t> </a:t>
            </a:r>
            <a:r>
              <a:rPr lang="en-US" altLang="zh-CN" sz="1200" b="1" dirty="0">
                <a:solidFill>
                  <a:schemeClr val="tx1"/>
                </a:solidFill>
                <a:ea typeface="楷体_GB2312" pitchFamily="49" charset="-122"/>
                <a:cs typeface="Times New Roman" panose="02020603050405020304" pitchFamily="18" charset="0"/>
                <a:sym typeface="Symbol" panose="05050102010706020507" pitchFamily="18" charset="2"/>
              </a:rPr>
              <a:t></a:t>
            </a:r>
            <a:r>
              <a:rPr lang="en-US" altLang="zh-CN" sz="1200" b="1" dirty="0">
                <a:solidFill>
                  <a:schemeClr val="tx1"/>
                </a:solidFill>
                <a:ea typeface="楷体_GB2312" pitchFamily="49" charset="-122"/>
                <a:cs typeface="Times New Roman" panose="02020603050405020304" pitchFamily="18" charset="0"/>
              </a:rPr>
              <a:t> </a:t>
            </a:r>
            <a:r>
              <a:rPr lang="en-US" altLang="zh-CN" sz="1200" b="1" dirty="0" err="1">
                <a:solidFill>
                  <a:schemeClr val="tx1"/>
                </a:solidFill>
                <a:ea typeface="楷体_GB2312" pitchFamily="49" charset="-122"/>
                <a:cs typeface="Times New Roman" panose="02020603050405020304" pitchFamily="18" charset="0"/>
              </a:rPr>
              <a:t>proc</a:t>
            </a:r>
            <a:r>
              <a:rPr lang="en-US" altLang="zh-CN" sz="1200" b="1" dirty="0">
                <a:solidFill>
                  <a:schemeClr val="tx1"/>
                </a:solidFill>
                <a:ea typeface="楷体_GB2312" pitchFamily="49" charset="-122"/>
                <a:cs typeface="Times New Roman" panose="02020603050405020304" pitchFamily="18" charset="0"/>
              </a:rPr>
              <a:t> id ; </a:t>
            </a:r>
            <a:r>
              <a:rPr lang="en-US" altLang="zh-CN" sz="1200" b="1" i="1" dirty="0">
                <a:solidFill>
                  <a:srgbClr val="FF0000"/>
                </a:solidFill>
                <a:ea typeface="楷体_GB2312" pitchFamily="49" charset="-122"/>
                <a:cs typeface="Times New Roman" panose="02020603050405020304" pitchFamily="18" charset="0"/>
              </a:rPr>
              <a:t>N</a:t>
            </a:r>
            <a:r>
              <a:rPr lang="en-US" altLang="zh-CN" sz="1200" b="1" i="1" dirty="0">
                <a:solidFill>
                  <a:schemeClr val="tx1"/>
                </a:solidFill>
                <a:ea typeface="楷体_GB2312" pitchFamily="49" charset="-122"/>
                <a:cs typeface="Times New Roman" panose="02020603050405020304" pitchFamily="18" charset="0"/>
              </a:rPr>
              <a:t> D</a:t>
            </a:r>
            <a:r>
              <a:rPr lang="en-US" altLang="zh-CN" sz="1200" b="1" i="1" baseline="-30000" dirty="0">
                <a:solidFill>
                  <a:schemeClr val="tx1"/>
                </a:solidFill>
                <a:ea typeface="楷体_GB2312" pitchFamily="49" charset="-122"/>
                <a:cs typeface="Times New Roman" panose="02020603050405020304" pitchFamily="18" charset="0"/>
              </a:rPr>
              <a:t>1</a:t>
            </a:r>
            <a:r>
              <a:rPr lang="en-US" altLang="zh-CN" sz="1200" b="1" dirty="0">
                <a:solidFill>
                  <a:schemeClr val="tx1"/>
                </a:solidFill>
                <a:ea typeface="楷体_GB2312" pitchFamily="49" charset="-122"/>
                <a:cs typeface="Times New Roman" panose="02020603050405020304" pitchFamily="18" charset="0"/>
              </a:rPr>
              <a:t> </a:t>
            </a:r>
            <a:r>
              <a:rPr lang="en-US" altLang="zh-CN" sz="1200" b="1" i="1" dirty="0">
                <a:solidFill>
                  <a:schemeClr val="tx1"/>
                </a:solidFill>
                <a:ea typeface="楷体_GB2312" pitchFamily="49" charset="-122"/>
                <a:cs typeface="Times New Roman" panose="02020603050405020304" pitchFamily="18" charset="0"/>
              </a:rPr>
              <a:t>S </a:t>
            </a:r>
            <a:endParaRPr lang="en-US" altLang="zh-CN" sz="1200" b="1" i="1" dirty="0">
              <a:solidFill>
                <a:schemeClr val="tx1"/>
              </a:solidFill>
              <a:ea typeface="楷体_GB2312" pitchFamily="49" charset="-122"/>
              <a:cs typeface="Times New Roman" panose="02020603050405020304" pitchFamily="18" charset="0"/>
            </a:endParaRPr>
          </a:p>
          <a:p>
            <a:pPr algn="just" eaLnBrk="1" hangingPunct="1">
              <a:lnSpc>
                <a:spcPct val="100000"/>
              </a:lnSpc>
              <a:spcBef>
                <a:spcPct val="12000"/>
              </a:spcBef>
              <a:buFont typeface="Wingdings" panose="05000000000000000000" pitchFamily="2" charset="2"/>
              <a:buNone/>
              <a:defRPr/>
            </a:pPr>
            <a:r>
              <a:rPr lang="en-US" altLang="zh-CN" sz="1200" b="1" dirty="0">
                <a:solidFill>
                  <a:schemeClr val="tx1"/>
                </a:solidFill>
                <a:ea typeface="楷体_GB2312" pitchFamily="49" charset="-122"/>
                <a:cs typeface="Times New Roman" panose="02020603050405020304" pitchFamily="18" charset="0"/>
              </a:rPr>
              <a:t>{</a:t>
            </a:r>
            <a:r>
              <a:rPr lang="en-US" altLang="zh-CN" sz="1200" b="1" i="1" dirty="0">
                <a:solidFill>
                  <a:schemeClr val="tx1"/>
                </a:solidFill>
                <a:ea typeface="楷体_GB2312" pitchFamily="49" charset="-122"/>
                <a:cs typeface="Times New Roman" panose="02020603050405020304" pitchFamily="18" charset="0"/>
              </a:rPr>
              <a:t> </a:t>
            </a:r>
            <a:r>
              <a:rPr lang="en-US" altLang="zh-CN" sz="1200" b="1" i="1" dirty="0">
                <a:solidFill>
                  <a:srgbClr val="2D83F4"/>
                </a:solidFill>
                <a:ea typeface="楷体_GB2312" pitchFamily="49" charset="-122"/>
                <a:cs typeface="Times New Roman" panose="02020603050405020304" pitchFamily="18" charset="0"/>
              </a:rPr>
              <a:t>t </a:t>
            </a:r>
            <a:r>
              <a:rPr lang="en-US" altLang="zh-CN" sz="1200" b="1" dirty="0">
                <a:solidFill>
                  <a:srgbClr val="2D83F4"/>
                </a:solidFill>
                <a:ea typeface="楷体_GB2312" pitchFamily="49" charset="-122"/>
                <a:cs typeface="Times New Roman" panose="02020603050405020304" pitchFamily="18" charset="0"/>
              </a:rPr>
              <a:t>= </a:t>
            </a:r>
            <a:r>
              <a:rPr lang="en-US" altLang="zh-CN" sz="1200" b="1" i="1" dirty="0">
                <a:solidFill>
                  <a:srgbClr val="2D83F4"/>
                </a:solidFill>
                <a:ea typeface="楷体_GB2312" pitchFamily="49" charset="-122"/>
                <a:cs typeface="Times New Roman" panose="02020603050405020304" pitchFamily="18" charset="0"/>
              </a:rPr>
              <a:t>top</a:t>
            </a:r>
            <a:r>
              <a:rPr lang="en-US" altLang="zh-CN" sz="1200" b="1" dirty="0">
                <a:solidFill>
                  <a:srgbClr val="2D83F4"/>
                </a:solidFill>
                <a:ea typeface="楷体_GB2312" pitchFamily="49" charset="-122"/>
                <a:cs typeface="Times New Roman" panose="02020603050405020304" pitchFamily="18" charset="0"/>
              </a:rPr>
              <a:t>( </a:t>
            </a:r>
            <a:r>
              <a:rPr lang="en-US" altLang="zh-CN" sz="1200" b="1" i="1" dirty="0" err="1">
                <a:solidFill>
                  <a:srgbClr val="2D83F4"/>
                </a:solidFill>
                <a:ea typeface="楷体_GB2312" pitchFamily="49" charset="-122"/>
                <a:cs typeface="Times New Roman" panose="02020603050405020304" pitchFamily="18" charset="0"/>
              </a:rPr>
              <a:t>tblptr</a:t>
            </a:r>
            <a:r>
              <a:rPr lang="en-US" altLang="zh-CN" sz="1200" b="1" dirty="0">
                <a:solidFill>
                  <a:srgbClr val="2D83F4"/>
                </a:solidFill>
                <a:ea typeface="楷体_GB2312" pitchFamily="49" charset="-122"/>
                <a:cs typeface="Times New Roman" panose="02020603050405020304" pitchFamily="18" charset="0"/>
              </a:rPr>
              <a:t> );</a:t>
            </a:r>
            <a:endParaRPr lang="en-US" altLang="zh-CN" sz="1200" b="1" dirty="0">
              <a:solidFill>
                <a:srgbClr val="2D83F4"/>
              </a:solidFill>
              <a:ea typeface="楷体_GB2312" pitchFamily="49" charset="-122"/>
              <a:cs typeface="Times New Roman" panose="02020603050405020304" pitchFamily="18" charset="0"/>
            </a:endParaRPr>
          </a:p>
          <a:p>
            <a:pPr algn="just" eaLnBrk="1" hangingPunct="1">
              <a:lnSpc>
                <a:spcPct val="100000"/>
              </a:lnSpc>
              <a:spcBef>
                <a:spcPct val="12000"/>
              </a:spcBef>
              <a:buFont typeface="Wingdings" panose="05000000000000000000" pitchFamily="2" charset="2"/>
              <a:buNone/>
              <a:defRPr/>
            </a:pPr>
            <a:r>
              <a:rPr lang="en-US" altLang="zh-CN" sz="1200" b="1" dirty="0">
                <a:solidFill>
                  <a:srgbClr val="2D83F4"/>
                </a:solidFill>
                <a:ea typeface="楷体_GB2312" pitchFamily="49" charset="-122"/>
                <a:cs typeface="Times New Roman" panose="02020603050405020304" pitchFamily="18" charset="0"/>
              </a:rPr>
              <a:t> </a:t>
            </a:r>
            <a:r>
              <a:rPr lang="en-US" altLang="zh-CN" sz="1200" b="1" i="1" dirty="0" err="1">
                <a:solidFill>
                  <a:srgbClr val="2D83F4"/>
                </a:solidFill>
                <a:ea typeface="楷体_GB2312" pitchFamily="49" charset="-122"/>
                <a:cs typeface="Times New Roman" panose="02020603050405020304" pitchFamily="18" charset="0"/>
              </a:rPr>
              <a:t>addwidth</a:t>
            </a:r>
            <a:r>
              <a:rPr lang="en-US" altLang="zh-CN" sz="1200" b="1" dirty="0">
                <a:solidFill>
                  <a:srgbClr val="2D83F4"/>
                </a:solidFill>
                <a:ea typeface="楷体_GB2312" pitchFamily="49" charset="-122"/>
                <a:cs typeface="Times New Roman" panose="02020603050405020304" pitchFamily="18" charset="0"/>
              </a:rPr>
              <a:t>( </a:t>
            </a:r>
            <a:r>
              <a:rPr lang="en-US" altLang="zh-CN" sz="1200" b="1" i="1" dirty="0">
                <a:solidFill>
                  <a:srgbClr val="2D83F4"/>
                </a:solidFill>
                <a:ea typeface="楷体_GB2312" pitchFamily="49" charset="-122"/>
                <a:cs typeface="Times New Roman" panose="02020603050405020304" pitchFamily="18" charset="0"/>
              </a:rPr>
              <a:t>t</a:t>
            </a:r>
            <a:r>
              <a:rPr lang="en-US" altLang="zh-CN" sz="1200" b="1" dirty="0">
                <a:solidFill>
                  <a:srgbClr val="2D83F4"/>
                </a:solidFill>
                <a:ea typeface="楷体_GB2312" pitchFamily="49" charset="-122"/>
                <a:cs typeface="Times New Roman" panose="02020603050405020304" pitchFamily="18" charset="0"/>
              </a:rPr>
              <a:t>, </a:t>
            </a:r>
            <a:r>
              <a:rPr lang="en-US" altLang="zh-CN" sz="1200" b="1" i="1" dirty="0">
                <a:solidFill>
                  <a:srgbClr val="2D83F4"/>
                </a:solidFill>
                <a:ea typeface="楷体_GB2312" pitchFamily="49" charset="-122"/>
                <a:cs typeface="Times New Roman" panose="02020603050405020304" pitchFamily="18" charset="0"/>
              </a:rPr>
              <a:t>top</a:t>
            </a:r>
            <a:r>
              <a:rPr lang="en-US" altLang="zh-CN" sz="1200" b="1" dirty="0">
                <a:solidFill>
                  <a:srgbClr val="2D83F4"/>
                </a:solidFill>
                <a:ea typeface="楷体_GB2312" pitchFamily="49" charset="-122"/>
                <a:cs typeface="Times New Roman" panose="02020603050405020304" pitchFamily="18" charset="0"/>
              </a:rPr>
              <a:t>(</a:t>
            </a:r>
            <a:r>
              <a:rPr lang="en-US" altLang="zh-CN" sz="1200" b="1" i="1" dirty="0">
                <a:solidFill>
                  <a:srgbClr val="2D83F4"/>
                </a:solidFill>
                <a:ea typeface="楷体_GB2312" pitchFamily="49" charset="-122"/>
                <a:cs typeface="Times New Roman" panose="02020603050405020304" pitchFamily="18" charset="0"/>
              </a:rPr>
              <a:t>offset</a:t>
            </a:r>
            <a:r>
              <a:rPr lang="en-US" altLang="zh-CN" sz="1200" b="1" dirty="0">
                <a:solidFill>
                  <a:srgbClr val="2D83F4"/>
                </a:solidFill>
                <a:ea typeface="楷体_GB2312" pitchFamily="49" charset="-122"/>
                <a:cs typeface="Times New Roman" panose="02020603050405020304" pitchFamily="18" charset="0"/>
              </a:rPr>
              <a:t>) );</a:t>
            </a:r>
            <a:endParaRPr lang="en-US" altLang="zh-CN" sz="1200" b="1" dirty="0">
              <a:solidFill>
                <a:srgbClr val="2D83F4"/>
              </a:solidFill>
              <a:ea typeface="楷体_GB2312" pitchFamily="49" charset="-122"/>
              <a:cs typeface="Times New Roman" panose="02020603050405020304" pitchFamily="18" charset="0"/>
            </a:endParaRPr>
          </a:p>
          <a:p>
            <a:pPr algn="just" eaLnBrk="1" hangingPunct="1">
              <a:lnSpc>
                <a:spcPct val="100000"/>
              </a:lnSpc>
              <a:spcBef>
                <a:spcPct val="12000"/>
              </a:spcBef>
              <a:buFont typeface="Wingdings" panose="05000000000000000000" pitchFamily="2" charset="2"/>
              <a:buNone/>
              <a:defRPr/>
            </a:pPr>
            <a:r>
              <a:rPr lang="en-US" altLang="zh-CN" sz="1200" b="1" dirty="0">
                <a:solidFill>
                  <a:srgbClr val="2D83F4"/>
                </a:solidFill>
                <a:ea typeface="楷体_GB2312" pitchFamily="49" charset="-122"/>
                <a:cs typeface="Times New Roman" panose="02020603050405020304" pitchFamily="18" charset="0"/>
              </a:rPr>
              <a:t> </a:t>
            </a:r>
            <a:r>
              <a:rPr lang="en-US" altLang="zh-CN" sz="1200" b="1" i="1" dirty="0">
                <a:solidFill>
                  <a:srgbClr val="2D83F4"/>
                </a:solidFill>
                <a:ea typeface="楷体_GB2312" pitchFamily="49" charset="-122"/>
                <a:cs typeface="Times New Roman" panose="02020603050405020304" pitchFamily="18" charset="0"/>
              </a:rPr>
              <a:t>pop</a:t>
            </a:r>
            <a:r>
              <a:rPr lang="en-US" altLang="zh-CN" sz="1200" b="1" dirty="0">
                <a:solidFill>
                  <a:srgbClr val="2D83F4"/>
                </a:solidFill>
                <a:ea typeface="楷体_GB2312" pitchFamily="49" charset="-122"/>
                <a:cs typeface="Times New Roman" panose="02020603050405020304" pitchFamily="18" charset="0"/>
              </a:rPr>
              <a:t>( </a:t>
            </a:r>
            <a:r>
              <a:rPr lang="en-US" altLang="zh-CN" sz="1200" b="1" i="1" dirty="0" err="1">
                <a:solidFill>
                  <a:srgbClr val="2D83F4"/>
                </a:solidFill>
                <a:ea typeface="楷体_GB2312" pitchFamily="49" charset="-122"/>
                <a:cs typeface="Times New Roman" panose="02020603050405020304" pitchFamily="18" charset="0"/>
              </a:rPr>
              <a:t>tblptr</a:t>
            </a:r>
            <a:r>
              <a:rPr lang="en-US" altLang="zh-CN" sz="1200" b="1" dirty="0">
                <a:solidFill>
                  <a:srgbClr val="2D83F4"/>
                </a:solidFill>
                <a:ea typeface="楷体_GB2312" pitchFamily="49" charset="-122"/>
                <a:cs typeface="Times New Roman" panose="02020603050405020304" pitchFamily="18" charset="0"/>
              </a:rPr>
              <a:t> );</a:t>
            </a:r>
            <a:endParaRPr lang="en-US" altLang="zh-CN" sz="1200" b="1" dirty="0">
              <a:solidFill>
                <a:srgbClr val="2D83F4"/>
              </a:solidFill>
              <a:ea typeface="楷体_GB2312" pitchFamily="49" charset="-122"/>
              <a:cs typeface="Times New Roman" panose="02020603050405020304" pitchFamily="18" charset="0"/>
            </a:endParaRPr>
          </a:p>
          <a:p>
            <a:pPr algn="just" eaLnBrk="1" hangingPunct="1">
              <a:lnSpc>
                <a:spcPct val="100000"/>
              </a:lnSpc>
              <a:spcBef>
                <a:spcPct val="12000"/>
              </a:spcBef>
              <a:buFont typeface="Wingdings" panose="05000000000000000000" pitchFamily="2" charset="2"/>
              <a:buNone/>
              <a:defRPr/>
            </a:pPr>
            <a:r>
              <a:rPr lang="en-US" altLang="zh-CN" sz="1200" b="1" dirty="0">
                <a:solidFill>
                  <a:srgbClr val="2D83F4"/>
                </a:solidFill>
                <a:ea typeface="楷体_GB2312" pitchFamily="49" charset="-122"/>
                <a:cs typeface="Times New Roman" panose="02020603050405020304" pitchFamily="18" charset="0"/>
              </a:rPr>
              <a:t> </a:t>
            </a:r>
            <a:r>
              <a:rPr lang="en-US" altLang="zh-CN" sz="1200" b="1" i="1" dirty="0">
                <a:solidFill>
                  <a:srgbClr val="2D83F4"/>
                </a:solidFill>
                <a:ea typeface="楷体_GB2312" pitchFamily="49" charset="-122"/>
                <a:cs typeface="Times New Roman" panose="02020603050405020304" pitchFamily="18" charset="0"/>
              </a:rPr>
              <a:t>pop</a:t>
            </a:r>
            <a:r>
              <a:rPr lang="en-US" altLang="zh-CN" sz="1200" b="1" dirty="0">
                <a:solidFill>
                  <a:srgbClr val="2D83F4"/>
                </a:solidFill>
                <a:ea typeface="楷体_GB2312" pitchFamily="49" charset="-122"/>
                <a:cs typeface="Times New Roman" panose="02020603050405020304" pitchFamily="18" charset="0"/>
              </a:rPr>
              <a:t>( </a:t>
            </a:r>
            <a:r>
              <a:rPr lang="en-US" altLang="zh-CN" sz="1200" b="1" i="1" dirty="0">
                <a:solidFill>
                  <a:srgbClr val="2D83F4"/>
                </a:solidFill>
                <a:ea typeface="楷体_GB2312" pitchFamily="49" charset="-122"/>
                <a:cs typeface="Times New Roman" panose="02020603050405020304" pitchFamily="18" charset="0"/>
              </a:rPr>
              <a:t>offset</a:t>
            </a:r>
            <a:r>
              <a:rPr lang="en-US" altLang="zh-CN" sz="1200" b="1" dirty="0">
                <a:solidFill>
                  <a:srgbClr val="2D83F4"/>
                </a:solidFill>
                <a:ea typeface="楷体_GB2312" pitchFamily="49" charset="-122"/>
                <a:cs typeface="Times New Roman" panose="02020603050405020304" pitchFamily="18" charset="0"/>
              </a:rPr>
              <a:t> );</a:t>
            </a:r>
            <a:endParaRPr lang="en-US" altLang="zh-CN" sz="1200" b="1" dirty="0">
              <a:solidFill>
                <a:srgbClr val="2D83F4"/>
              </a:solidFill>
              <a:ea typeface="楷体_GB2312" pitchFamily="49" charset="-122"/>
              <a:cs typeface="Times New Roman" panose="02020603050405020304" pitchFamily="18" charset="0"/>
            </a:endParaRPr>
          </a:p>
          <a:p>
            <a:pPr algn="just" eaLnBrk="1" hangingPunct="1">
              <a:lnSpc>
                <a:spcPct val="100000"/>
              </a:lnSpc>
              <a:spcBef>
                <a:spcPct val="12000"/>
              </a:spcBef>
              <a:buFont typeface="Wingdings" panose="05000000000000000000" pitchFamily="2" charset="2"/>
              <a:buNone/>
              <a:defRPr/>
            </a:pPr>
            <a:r>
              <a:rPr lang="en-US" altLang="zh-CN" sz="1200" b="1" i="1" dirty="0" err="1">
                <a:solidFill>
                  <a:srgbClr val="2D83F4"/>
                </a:solidFill>
                <a:ea typeface="楷体_GB2312" pitchFamily="49" charset="-122"/>
                <a:cs typeface="Times New Roman" panose="02020603050405020304" pitchFamily="18" charset="0"/>
              </a:rPr>
              <a:t>enterproc</a:t>
            </a:r>
            <a:r>
              <a:rPr lang="en-US" altLang="zh-CN" sz="1200" b="1" dirty="0">
                <a:solidFill>
                  <a:srgbClr val="2D83F4"/>
                </a:solidFill>
                <a:ea typeface="楷体_GB2312" pitchFamily="49" charset="-122"/>
                <a:cs typeface="Times New Roman" panose="02020603050405020304" pitchFamily="18" charset="0"/>
              </a:rPr>
              <a:t>( </a:t>
            </a:r>
            <a:r>
              <a:rPr lang="en-US" altLang="zh-CN" sz="1200" b="1" i="1" dirty="0">
                <a:solidFill>
                  <a:srgbClr val="2D83F4"/>
                </a:solidFill>
                <a:ea typeface="楷体_GB2312" pitchFamily="49" charset="-122"/>
                <a:cs typeface="Times New Roman" panose="02020603050405020304" pitchFamily="18" charset="0"/>
              </a:rPr>
              <a:t>top</a:t>
            </a:r>
            <a:r>
              <a:rPr lang="en-US" altLang="zh-CN" sz="1200" b="1" dirty="0">
                <a:solidFill>
                  <a:srgbClr val="2D83F4"/>
                </a:solidFill>
                <a:ea typeface="楷体_GB2312" pitchFamily="49" charset="-122"/>
                <a:cs typeface="Times New Roman" panose="02020603050405020304" pitchFamily="18" charset="0"/>
              </a:rPr>
              <a:t>(</a:t>
            </a:r>
            <a:r>
              <a:rPr lang="en-US" altLang="zh-CN" sz="1200" b="1" i="1" dirty="0" err="1">
                <a:solidFill>
                  <a:srgbClr val="2D83F4"/>
                </a:solidFill>
                <a:ea typeface="楷体_GB2312" pitchFamily="49" charset="-122"/>
                <a:cs typeface="Times New Roman" panose="02020603050405020304" pitchFamily="18" charset="0"/>
              </a:rPr>
              <a:t>tblptr</a:t>
            </a:r>
            <a:r>
              <a:rPr lang="en-US" altLang="zh-CN" sz="1200" b="1" dirty="0">
                <a:solidFill>
                  <a:srgbClr val="2D83F4"/>
                </a:solidFill>
                <a:ea typeface="楷体_GB2312" pitchFamily="49" charset="-122"/>
                <a:cs typeface="Times New Roman" panose="02020603050405020304" pitchFamily="18" charset="0"/>
              </a:rPr>
              <a:t>), </a:t>
            </a:r>
            <a:r>
              <a:rPr lang="en-US" altLang="zh-CN" sz="1200" b="1" dirty="0" err="1">
                <a:solidFill>
                  <a:srgbClr val="2D83F4"/>
                </a:solidFill>
                <a:ea typeface="楷体_GB2312" pitchFamily="49" charset="-122"/>
                <a:cs typeface="Times New Roman" panose="02020603050405020304" pitchFamily="18" charset="0"/>
              </a:rPr>
              <a:t>id.</a:t>
            </a:r>
            <a:r>
              <a:rPr lang="en-US" altLang="zh-CN" sz="1200" b="1" i="1" dirty="0" err="1">
                <a:solidFill>
                  <a:srgbClr val="2D83F4"/>
                </a:solidFill>
                <a:ea typeface="楷体_GB2312" pitchFamily="49" charset="-122"/>
                <a:cs typeface="Times New Roman" panose="02020603050405020304" pitchFamily="18" charset="0"/>
              </a:rPr>
              <a:t>lexeme</a:t>
            </a:r>
            <a:r>
              <a:rPr lang="en-US" altLang="zh-CN" sz="1200" b="1" dirty="0">
                <a:solidFill>
                  <a:srgbClr val="2D83F4"/>
                </a:solidFill>
                <a:ea typeface="楷体_GB2312" pitchFamily="49" charset="-122"/>
                <a:cs typeface="Times New Roman" panose="02020603050405020304" pitchFamily="18" charset="0"/>
              </a:rPr>
              <a:t>, </a:t>
            </a:r>
            <a:r>
              <a:rPr lang="en-US" altLang="zh-CN" sz="1200" b="1" i="1" dirty="0">
                <a:solidFill>
                  <a:srgbClr val="2D83F4"/>
                </a:solidFill>
                <a:ea typeface="楷体_GB2312" pitchFamily="49" charset="-122"/>
                <a:cs typeface="Times New Roman" panose="02020603050405020304" pitchFamily="18" charset="0"/>
              </a:rPr>
              <a:t>t</a:t>
            </a:r>
            <a:r>
              <a:rPr lang="en-US" altLang="zh-CN" sz="1200" b="1" dirty="0">
                <a:solidFill>
                  <a:srgbClr val="2D83F4"/>
                </a:solidFill>
                <a:ea typeface="楷体_GB2312" pitchFamily="49" charset="-122"/>
                <a:cs typeface="Times New Roman" panose="02020603050405020304" pitchFamily="18" charset="0"/>
              </a:rPr>
              <a:t> ); </a:t>
            </a:r>
            <a:r>
              <a:rPr lang="en-US" altLang="zh-CN" sz="1200" b="1" dirty="0">
                <a:solidFill>
                  <a:schemeClr val="tx1"/>
                </a:solidFill>
                <a:ea typeface="楷体_GB2312" pitchFamily="49" charset="-122"/>
                <a:cs typeface="Times New Roman" panose="02020603050405020304" pitchFamily="18" charset="0"/>
              </a:rPr>
              <a:t>}</a:t>
            </a:r>
            <a:endParaRPr lang="en-US" altLang="zh-CN" sz="1200" b="1" dirty="0">
              <a:solidFill>
                <a:schemeClr val="tx1"/>
              </a:solidFill>
              <a:ea typeface="楷体_GB2312" pitchFamily="49" charset="-122"/>
              <a:cs typeface="Times New Roman" panose="02020603050405020304" pitchFamily="18" charset="0"/>
            </a:endParaRPr>
          </a:p>
          <a:p>
            <a:pPr algn="just" eaLnBrk="1" hangingPunct="1">
              <a:lnSpc>
                <a:spcPct val="100000"/>
              </a:lnSpc>
              <a:spcBef>
                <a:spcPct val="12000"/>
              </a:spcBef>
              <a:buFont typeface="Wingdings" panose="05000000000000000000" pitchFamily="2" charset="2"/>
              <a:buNone/>
              <a:defRPr/>
            </a:pPr>
            <a:r>
              <a:rPr lang="en-US" altLang="zh-CN" sz="1200" b="1" i="1" dirty="0" err="1">
                <a:solidFill>
                  <a:schemeClr val="tx1"/>
                </a:solidFill>
                <a:ea typeface="楷体_GB2312" pitchFamily="49" charset="-122"/>
                <a:cs typeface="Times New Roman" panose="02020603050405020304" pitchFamily="18" charset="0"/>
              </a:rPr>
              <a:t>D</a:t>
            </a:r>
            <a:r>
              <a:rPr lang="en-US" altLang="zh-CN" sz="1200" b="1" i="1" baseline="-30000" dirty="0" err="1">
                <a:solidFill>
                  <a:schemeClr val="tx1"/>
                </a:solidFill>
                <a:ea typeface="楷体_GB2312" pitchFamily="49" charset="-122"/>
                <a:cs typeface="Times New Roman" panose="02020603050405020304" pitchFamily="18" charset="0"/>
              </a:rPr>
              <a:t>v</a:t>
            </a:r>
            <a:r>
              <a:rPr lang="en-US" altLang="zh-CN" sz="1200" b="1" dirty="0">
                <a:solidFill>
                  <a:schemeClr val="tx1"/>
                </a:solidFill>
                <a:ea typeface="楷体_GB2312" pitchFamily="49" charset="-122"/>
                <a:cs typeface="Times New Roman" panose="02020603050405020304" pitchFamily="18" charset="0"/>
                <a:sym typeface="Symbol" panose="05050102010706020507" pitchFamily="18" charset="2"/>
              </a:rPr>
              <a:t> </a:t>
            </a:r>
            <a:r>
              <a:rPr lang="en-US" altLang="zh-CN" sz="1200" b="1" dirty="0">
                <a:solidFill>
                  <a:schemeClr val="tx1"/>
                </a:solidFill>
                <a:ea typeface="楷体_GB2312" pitchFamily="49" charset="-122"/>
                <a:cs typeface="Times New Roman" panose="02020603050405020304" pitchFamily="18" charset="0"/>
              </a:rPr>
              <a:t>id: </a:t>
            </a:r>
            <a:r>
              <a:rPr lang="en-US" altLang="zh-CN" sz="1200" b="1" i="1" dirty="0">
                <a:solidFill>
                  <a:schemeClr val="tx1"/>
                </a:solidFill>
                <a:ea typeface="楷体_GB2312" pitchFamily="49" charset="-122"/>
                <a:cs typeface="Times New Roman" panose="02020603050405020304" pitchFamily="18" charset="0"/>
              </a:rPr>
              <a:t>T</a:t>
            </a:r>
            <a:r>
              <a:rPr lang="en-US" altLang="zh-CN" sz="1200" b="1" dirty="0">
                <a:solidFill>
                  <a:schemeClr val="tx1"/>
                </a:solidFill>
                <a:ea typeface="楷体_GB2312" pitchFamily="49" charset="-122"/>
                <a:cs typeface="Times New Roman" panose="02020603050405020304" pitchFamily="18" charset="0"/>
              </a:rPr>
              <a:t> ; </a:t>
            </a:r>
            <a:endParaRPr lang="en-US" altLang="zh-CN" sz="1200" b="1" dirty="0">
              <a:solidFill>
                <a:schemeClr val="tx1"/>
              </a:solidFill>
              <a:ea typeface="楷体_GB2312" pitchFamily="49" charset="-122"/>
              <a:cs typeface="Times New Roman" panose="02020603050405020304" pitchFamily="18" charset="0"/>
            </a:endParaRPr>
          </a:p>
          <a:p>
            <a:pPr algn="just" eaLnBrk="1" hangingPunct="1">
              <a:lnSpc>
                <a:spcPct val="100000"/>
              </a:lnSpc>
              <a:spcBef>
                <a:spcPct val="12000"/>
              </a:spcBef>
              <a:buFont typeface="Wingdings" panose="05000000000000000000" pitchFamily="2" charset="2"/>
              <a:buNone/>
              <a:defRPr/>
            </a:pPr>
            <a:r>
              <a:rPr lang="en-US" altLang="zh-CN" sz="1200" b="1" dirty="0">
                <a:solidFill>
                  <a:schemeClr val="tx1"/>
                </a:solidFill>
                <a:ea typeface="楷体_GB2312" pitchFamily="49" charset="-122"/>
                <a:cs typeface="Times New Roman" panose="02020603050405020304" pitchFamily="18" charset="0"/>
              </a:rPr>
              <a:t>{ </a:t>
            </a:r>
            <a:r>
              <a:rPr lang="en-US" altLang="zh-CN" sz="1200" b="1" i="1" dirty="0">
                <a:solidFill>
                  <a:srgbClr val="2D83F4"/>
                </a:solidFill>
                <a:ea typeface="楷体_GB2312" pitchFamily="49" charset="-122"/>
                <a:cs typeface="Times New Roman" panose="02020603050405020304" pitchFamily="18" charset="0"/>
              </a:rPr>
              <a:t>enter</a:t>
            </a:r>
            <a:r>
              <a:rPr lang="en-US" altLang="zh-CN" sz="1200" b="1" dirty="0">
                <a:solidFill>
                  <a:srgbClr val="2D83F4"/>
                </a:solidFill>
                <a:ea typeface="楷体_GB2312" pitchFamily="49" charset="-122"/>
                <a:cs typeface="Times New Roman" panose="02020603050405020304" pitchFamily="18" charset="0"/>
              </a:rPr>
              <a:t>( </a:t>
            </a:r>
            <a:r>
              <a:rPr lang="en-US" altLang="zh-CN" sz="1200" b="1" i="1" dirty="0">
                <a:solidFill>
                  <a:srgbClr val="2D83F4"/>
                </a:solidFill>
                <a:ea typeface="楷体_GB2312" pitchFamily="49" charset="-122"/>
                <a:cs typeface="Times New Roman" panose="02020603050405020304" pitchFamily="18" charset="0"/>
              </a:rPr>
              <a:t>top</a:t>
            </a:r>
            <a:r>
              <a:rPr lang="en-US" altLang="zh-CN" sz="1200" b="1" dirty="0">
                <a:solidFill>
                  <a:srgbClr val="2D83F4"/>
                </a:solidFill>
                <a:ea typeface="楷体_GB2312" pitchFamily="49" charset="-122"/>
                <a:cs typeface="Times New Roman" panose="02020603050405020304" pitchFamily="18" charset="0"/>
              </a:rPr>
              <a:t>(</a:t>
            </a:r>
            <a:r>
              <a:rPr lang="en-US" altLang="zh-CN" sz="1200" b="1" i="1" dirty="0" err="1">
                <a:solidFill>
                  <a:srgbClr val="2D83F4"/>
                </a:solidFill>
                <a:ea typeface="楷体_GB2312" pitchFamily="49" charset="-122"/>
                <a:cs typeface="Times New Roman" panose="02020603050405020304" pitchFamily="18" charset="0"/>
              </a:rPr>
              <a:t>tblptr</a:t>
            </a:r>
            <a:r>
              <a:rPr lang="en-US" altLang="zh-CN" sz="1200" b="1" dirty="0">
                <a:solidFill>
                  <a:srgbClr val="2D83F4"/>
                </a:solidFill>
                <a:ea typeface="楷体_GB2312" pitchFamily="49" charset="-122"/>
                <a:cs typeface="Times New Roman" panose="02020603050405020304" pitchFamily="18" charset="0"/>
              </a:rPr>
              <a:t>), </a:t>
            </a:r>
            <a:r>
              <a:rPr lang="en-US" altLang="zh-CN" sz="1200" b="1" dirty="0" err="1">
                <a:solidFill>
                  <a:srgbClr val="2D83F4"/>
                </a:solidFill>
                <a:ea typeface="楷体_GB2312" pitchFamily="49" charset="-122"/>
                <a:cs typeface="Times New Roman" panose="02020603050405020304" pitchFamily="18" charset="0"/>
              </a:rPr>
              <a:t>id.</a:t>
            </a:r>
            <a:r>
              <a:rPr lang="en-US" altLang="zh-CN" sz="1200" b="1" i="1" dirty="0" err="1">
                <a:solidFill>
                  <a:srgbClr val="2D83F4"/>
                </a:solidFill>
                <a:ea typeface="楷体_GB2312" pitchFamily="49" charset="-122"/>
                <a:cs typeface="Times New Roman" panose="02020603050405020304" pitchFamily="18" charset="0"/>
              </a:rPr>
              <a:t>lexeme</a:t>
            </a:r>
            <a:r>
              <a:rPr lang="en-US" altLang="zh-CN" sz="1200" b="1" dirty="0">
                <a:solidFill>
                  <a:srgbClr val="2D83F4"/>
                </a:solidFill>
                <a:ea typeface="楷体_GB2312" pitchFamily="49" charset="-122"/>
                <a:cs typeface="Times New Roman" panose="02020603050405020304" pitchFamily="18" charset="0"/>
              </a:rPr>
              <a:t>, </a:t>
            </a:r>
            <a:r>
              <a:rPr lang="en-US" altLang="zh-CN" sz="1200" b="1" i="1" dirty="0" err="1">
                <a:solidFill>
                  <a:srgbClr val="2D83F4"/>
                </a:solidFill>
                <a:ea typeface="楷体_GB2312" pitchFamily="49" charset="-122"/>
                <a:cs typeface="Times New Roman" panose="02020603050405020304" pitchFamily="18" charset="0"/>
              </a:rPr>
              <a:t>T.type</a:t>
            </a:r>
            <a:r>
              <a:rPr lang="en-US" altLang="zh-CN" sz="1200" b="1" dirty="0">
                <a:solidFill>
                  <a:srgbClr val="2D83F4"/>
                </a:solidFill>
                <a:ea typeface="楷体_GB2312" pitchFamily="49" charset="-122"/>
                <a:cs typeface="Times New Roman" panose="02020603050405020304" pitchFamily="18" charset="0"/>
              </a:rPr>
              <a:t>, </a:t>
            </a:r>
            <a:r>
              <a:rPr lang="en-US" altLang="zh-CN" sz="1200" b="1" i="1" dirty="0">
                <a:solidFill>
                  <a:srgbClr val="2D83F4"/>
                </a:solidFill>
                <a:ea typeface="楷体_GB2312" pitchFamily="49" charset="-122"/>
                <a:cs typeface="Times New Roman" panose="02020603050405020304" pitchFamily="18" charset="0"/>
              </a:rPr>
              <a:t>top</a:t>
            </a:r>
            <a:r>
              <a:rPr lang="en-US" altLang="zh-CN" sz="1200" b="1" dirty="0">
                <a:solidFill>
                  <a:srgbClr val="2D83F4"/>
                </a:solidFill>
                <a:ea typeface="楷体_GB2312" pitchFamily="49" charset="-122"/>
                <a:cs typeface="Times New Roman" panose="02020603050405020304" pitchFamily="18" charset="0"/>
              </a:rPr>
              <a:t>(</a:t>
            </a:r>
            <a:r>
              <a:rPr lang="en-US" altLang="zh-CN" sz="1200" b="1" i="1" dirty="0">
                <a:solidFill>
                  <a:srgbClr val="2D83F4"/>
                </a:solidFill>
                <a:ea typeface="楷体_GB2312" pitchFamily="49" charset="-122"/>
                <a:cs typeface="Times New Roman" panose="02020603050405020304" pitchFamily="18" charset="0"/>
              </a:rPr>
              <a:t>offset</a:t>
            </a:r>
            <a:r>
              <a:rPr lang="en-US" altLang="zh-CN" sz="1200" b="1" dirty="0">
                <a:solidFill>
                  <a:srgbClr val="2D83F4"/>
                </a:solidFill>
                <a:ea typeface="楷体_GB2312" pitchFamily="49" charset="-122"/>
                <a:cs typeface="Times New Roman" panose="02020603050405020304" pitchFamily="18" charset="0"/>
              </a:rPr>
              <a:t>) );</a:t>
            </a:r>
            <a:endParaRPr lang="en-US" altLang="zh-CN" sz="1200" b="1" dirty="0">
              <a:solidFill>
                <a:srgbClr val="2D83F4"/>
              </a:solidFill>
              <a:ea typeface="楷体_GB2312" pitchFamily="49" charset="-122"/>
              <a:cs typeface="Times New Roman" panose="02020603050405020304" pitchFamily="18" charset="0"/>
            </a:endParaRPr>
          </a:p>
          <a:p>
            <a:pPr algn="just" eaLnBrk="1" hangingPunct="1">
              <a:lnSpc>
                <a:spcPct val="100000"/>
              </a:lnSpc>
              <a:spcBef>
                <a:spcPct val="12000"/>
              </a:spcBef>
              <a:buFont typeface="Wingdings" panose="05000000000000000000" pitchFamily="2" charset="2"/>
              <a:buNone/>
              <a:defRPr/>
            </a:pPr>
            <a:r>
              <a:rPr lang="en-US" altLang="zh-CN" sz="1200" b="1" dirty="0">
                <a:solidFill>
                  <a:srgbClr val="2D83F4"/>
                </a:solidFill>
                <a:ea typeface="楷体_GB2312" pitchFamily="49" charset="-122"/>
                <a:cs typeface="Times New Roman" panose="02020603050405020304" pitchFamily="18" charset="0"/>
              </a:rPr>
              <a:t> </a:t>
            </a:r>
            <a:r>
              <a:rPr lang="en-US" altLang="zh-CN" sz="1200" b="1" i="1" dirty="0">
                <a:solidFill>
                  <a:srgbClr val="2D83F4"/>
                </a:solidFill>
                <a:ea typeface="楷体_GB2312" pitchFamily="49" charset="-122"/>
                <a:cs typeface="Times New Roman" panose="02020603050405020304" pitchFamily="18" charset="0"/>
              </a:rPr>
              <a:t>top</a:t>
            </a:r>
            <a:r>
              <a:rPr lang="en-US" altLang="zh-CN" sz="1200" b="1" dirty="0">
                <a:solidFill>
                  <a:srgbClr val="2D83F4"/>
                </a:solidFill>
                <a:ea typeface="楷体_GB2312" pitchFamily="49" charset="-122"/>
                <a:cs typeface="Times New Roman" panose="02020603050405020304" pitchFamily="18" charset="0"/>
              </a:rPr>
              <a:t>( </a:t>
            </a:r>
            <a:r>
              <a:rPr lang="en-US" altLang="zh-CN" sz="1200" b="1" i="1" dirty="0">
                <a:solidFill>
                  <a:srgbClr val="2D83F4"/>
                </a:solidFill>
                <a:ea typeface="楷体_GB2312" pitchFamily="49" charset="-122"/>
                <a:cs typeface="Times New Roman" panose="02020603050405020304" pitchFamily="18" charset="0"/>
              </a:rPr>
              <a:t>offset</a:t>
            </a:r>
            <a:r>
              <a:rPr lang="en-US" altLang="zh-CN" sz="1200" b="1" dirty="0">
                <a:solidFill>
                  <a:srgbClr val="2D83F4"/>
                </a:solidFill>
                <a:ea typeface="楷体_GB2312" pitchFamily="49" charset="-122"/>
                <a:cs typeface="Times New Roman" panose="02020603050405020304" pitchFamily="18" charset="0"/>
              </a:rPr>
              <a:t> )</a:t>
            </a:r>
            <a:r>
              <a:rPr lang="zh-CN" altLang="en-US" sz="1200" b="1" dirty="0">
                <a:solidFill>
                  <a:srgbClr val="2D83F4"/>
                </a:solidFill>
                <a:ea typeface="楷体_GB2312" pitchFamily="49" charset="-122"/>
                <a:cs typeface="Times New Roman" panose="02020603050405020304" pitchFamily="18" charset="0"/>
              </a:rPr>
              <a:t> </a:t>
            </a:r>
            <a:r>
              <a:rPr lang="en-US" altLang="zh-CN" sz="1200" b="1" dirty="0">
                <a:solidFill>
                  <a:srgbClr val="2D83F4"/>
                </a:solidFill>
                <a:ea typeface="楷体_GB2312" pitchFamily="49" charset="-122"/>
                <a:cs typeface="Times New Roman" panose="02020603050405020304" pitchFamily="18" charset="0"/>
              </a:rPr>
              <a:t>= </a:t>
            </a:r>
            <a:r>
              <a:rPr lang="en-US" altLang="zh-CN" sz="1200" b="1" i="1" dirty="0">
                <a:solidFill>
                  <a:srgbClr val="2D83F4"/>
                </a:solidFill>
                <a:ea typeface="楷体_GB2312" pitchFamily="49" charset="-122"/>
                <a:cs typeface="Times New Roman" panose="02020603050405020304" pitchFamily="18" charset="0"/>
              </a:rPr>
              <a:t>top</a:t>
            </a:r>
            <a:r>
              <a:rPr lang="en-US" altLang="zh-CN" sz="1200" b="1" dirty="0">
                <a:solidFill>
                  <a:srgbClr val="2D83F4"/>
                </a:solidFill>
                <a:ea typeface="楷体_GB2312" pitchFamily="49" charset="-122"/>
                <a:cs typeface="Times New Roman" panose="02020603050405020304" pitchFamily="18" charset="0"/>
              </a:rPr>
              <a:t>( </a:t>
            </a:r>
            <a:r>
              <a:rPr lang="en-US" altLang="zh-CN" sz="1200" b="1" i="1" dirty="0">
                <a:solidFill>
                  <a:srgbClr val="2D83F4"/>
                </a:solidFill>
                <a:ea typeface="楷体_GB2312" pitchFamily="49" charset="-122"/>
                <a:cs typeface="Times New Roman" panose="02020603050405020304" pitchFamily="18" charset="0"/>
              </a:rPr>
              <a:t>offset</a:t>
            </a:r>
            <a:r>
              <a:rPr lang="zh-CN" altLang="en-US" sz="1200" b="1" dirty="0">
                <a:solidFill>
                  <a:srgbClr val="2D83F4"/>
                </a:solidFill>
                <a:ea typeface="楷体_GB2312" pitchFamily="49" charset="-122"/>
                <a:cs typeface="Times New Roman" panose="02020603050405020304" pitchFamily="18" charset="0"/>
              </a:rPr>
              <a:t>）</a:t>
            </a:r>
            <a:r>
              <a:rPr lang="en-US" altLang="zh-CN" sz="1200" b="1" dirty="0">
                <a:solidFill>
                  <a:srgbClr val="2D83F4"/>
                </a:solidFill>
                <a:ea typeface="楷体_GB2312" pitchFamily="49" charset="-122"/>
                <a:cs typeface="Times New Roman" panose="02020603050405020304" pitchFamily="18" charset="0"/>
              </a:rPr>
              <a:t>+ </a:t>
            </a:r>
            <a:r>
              <a:rPr lang="en-US" altLang="zh-CN" sz="1200" b="1" i="1" dirty="0" err="1">
                <a:solidFill>
                  <a:srgbClr val="2D83F4"/>
                </a:solidFill>
                <a:ea typeface="楷体_GB2312" pitchFamily="49" charset="-122"/>
                <a:cs typeface="Times New Roman" panose="02020603050405020304" pitchFamily="18" charset="0"/>
              </a:rPr>
              <a:t>T.width</a:t>
            </a:r>
            <a:r>
              <a:rPr lang="en-US" altLang="zh-CN" sz="1200" b="1" dirty="0">
                <a:solidFill>
                  <a:srgbClr val="2D83F4"/>
                </a:solidFill>
                <a:ea typeface="楷体_GB2312" pitchFamily="49" charset="-122"/>
                <a:cs typeface="Times New Roman" panose="02020603050405020304" pitchFamily="18" charset="0"/>
              </a:rPr>
              <a:t>; </a:t>
            </a:r>
            <a:r>
              <a:rPr lang="en-US" altLang="zh-CN" sz="1200" b="1" dirty="0">
                <a:solidFill>
                  <a:schemeClr val="tx1"/>
                </a:solidFill>
                <a:ea typeface="楷体_GB2312" pitchFamily="49" charset="-122"/>
                <a:cs typeface="Times New Roman" panose="02020603050405020304" pitchFamily="18" charset="0"/>
              </a:rPr>
              <a:t>}</a:t>
            </a:r>
            <a:endParaRPr lang="en-US" altLang="zh-CN" sz="1200" b="1" dirty="0">
              <a:solidFill>
                <a:schemeClr val="tx1"/>
              </a:solidFill>
              <a:ea typeface="楷体_GB2312" pitchFamily="49" charset="-122"/>
              <a:cs typeface="Times New Roman" panose="02020603050405020304" pitchFamily="18" charset="0"/>
            </a:endParaRPr>
          </a:p>
          <a:p>
            <a:pPr algn="just" eaLnBrk="1" hangingPunct="1">
              <a:lnSpc>
                <a:spcPct val="100000"/>
              </a:lnSpc>
              <a:spcBef>
                <a:spcPct val="12000"/>
              </a:spcBef>
              <a:buFont typeface="Wingdings" panose="05000000000000000000" pitchFamily="2" charset="2"/>
              <a:buNone/>
              <a:defRPr/>
            </a:pPr>
            <a:r>
              <a:rPr lang="en-US" altLang="zh-CN" sz="1200" b="1" i="1" dirty="0">
                <a:solidFill>
                  <a:srgbClr val="FF0000"/>
                </a:solidFill>
                <a:ea typeface="楷体_GB2312" pitchFamily="49" charset="-122"/>
                <a:cs typeface="Times New Roman" panose="02020603050405020304" pitchFamily="18" charset="0"/>
              </a:rPr>
              <a:t>N </a:t>
            </a:r>
            <a:r>
              <a:rPr lang="en-US" altLang="zh-CN" sz="1200" b="1" dirty="0">
                <a:solidFill>
                  <a:srgbClr val="FF0000"/>
                </a:solidFill>
                <a:ea typeface="楷体_GB2312" pitchFamily="49" charset="-122"/>
                <a:cs typeface="Times New Roman" panose="02020603050405020304" pitchFamily="18" charset="0"/>
                <a:sym typeface="Symbol" panose="05050102010706020507" pitchFamily="18" charset="2"/>
              </a:rPr>
              <a:t></a:t>
            </a:r>
            <a:r>
              <a:rPr lang="en-US" altLang="zh-CN" sz="1200" b="1" dirty="0">
                <a:solidFill>
                  <a:srgbClr val="FF0000"/>
                </a:solidFill>
                <a:ea typeface="楷体_GB2312" pitchFamily="49" charset="-122"/>
                <a:cs typeface="Times New Roman" panose="02020603050405020304" pitchFamily="18" charset="0"/>
              </a:rPr>
              <a:t> </a:t>
            </a:r>
            <a:r>
              <a:rPr lang="en-US" altLang="zh-CN" sz="1200" b="1" dirty="0">
                <a:solidFill>
                  <a:srgbClr val="FF0000"/>
                </a:solidFill>
                <a:ea typeface="楷体_GB2312" pitchFamily="49" charset="-122"/>
                <a:cs typeface="Times New Roman" panose="02020603050405020304" pitchFamily="18" charset="0"/>
                <a:sym typeface="Symbol" panose="05050102010706020507" pitchFamily="18" charset="2"/>
              </a:rPr>
              <a:t></a:t>
            </a:r>
            <a:r>
              <a:rPr lang="en-US" altLang="zh-CN" sz="1200" b="1" dirty="0">
                <a:solidFill>
                  <a:schemeClr val="tx1"/>
                </a:solidFill>
                <a:ea typeface="楷体_GB2312" pitchFamily="49" charset="-122"/>
                <a:cs typeface="Times New Roman" panose="02020603050405020304" pitchFamily="18" charset="0"/>
              </a:rPr>
              <a:t>{</a:t>
            </a:r>
            <a:r>
              <a:rPr lang="en-US" altLang="zh-CN" sz="1200" b="1" i="1" dirty="0">
                <a:solidFill>
                  <a:srgbClr val="2D83F4"/>
                </a:solidFill>
                <a:ea typeface="楷体_GB2312" pitchFamily="49" charset="-122"/>
                <a:cs typeface="Times New Roman" panose="02020603050405020304" pitchFamily="18" charset="0"/>
              </a:rPr>
              <a:t> t </a:t>
            </a:r>
            <a:r>
              <a:rPr lang="en-US" altLang="zh-CN" sz="1200" b="1" dirty="0">
                <a:solidFill>
                  <a:srgbClr val="2D83F4"/>
                </a:solidFill>
                <a:ea typeface="楷体_GB2312" pitchFamily="49" charset="-122"/>
                <a:cs typeface="Times New Roman" panose="02020603050405020304" pitchFamily="18" charset="0"/>
              </a:rPr>
              <a:t>= </a:t>
            </a:r>
            <a:r>
              <a:rPr lang="en-US" altLang="zh-CN" sz="1200" b="1" i="1" dirty="0" err="1">
                <a:solidFill>
                  <a:srgbClr val="2D83F4"/>
                </a:solidFill>
                <a:ea typeface="楷体_GB2312" pitchFamily="49" charset="-122"/>
                <a:cs typeface="Times New Roman" panose="02020603050405020304" pitchFamily="18" charset="0"/>
              </a:rPr>
              <a:t>mktable</a:t>
            </a:r>
            <a:r>
              <a:rPr lang="en-US" altLang="zh-CN" sz="1200" b="1" dirty="0">
                <a:solidFill>
                  <a:srgbClr val="2D83F4"/>
                </a:solidFill>
                <a:ea typeface="楷体_GB2312" pitchFamily="49" charset="-122"/>
                <a:cs typeface="Times New Roman" panose="02020603050405020304" pitchFamily="18" charset="0"/>
              </a:rPr>
              <a:t>( </a:t>
            </a:r>
            <a:r>
              <a:rPr lang="en-US" altLang="zh-CN" sz="1200" b="1" i="1" dirty="0">
                <a:solidFill>
                  <a:srgbClr val="2D83F4"/>
                </a:solidFill>
                <a:ea typeface="楷体_GB2312" pitchFamily="49" charset="-122"/>
                <a:cs typeface="Times New Roman" panose="02020603050405020304" pitchFamily="18" charset="0"/>
              </a:rPr>
              <a:t>top</a:t>
            </a:r>
            <a:r>
              <a:rPr lang="en-US" altLang="zh-CN" sz="1200" b="1" dirty="0">
                <a:solidFill>
                  <a:srgbClr val="2D83F4"/>
                </a:solidFill>
                <a:ea typeface="楷体_GB2312" pitchFamily="49" charset="-122"/>
                <a:cs typeface="Times New Roman" panose="02020603050405020304" pitchFamily="18" charset="0"/>
              </a:rPr>
              <a:t>(</a:t>
            </a:r>
            <a:r>
              <a:rPr lang="en-US" altLang="zh-CN" sz="1200" b="1" i="1" dirty="0" err="1">
                <a:solidFill>
                  <a:srgbClr val="2D83F4"/>
                </a:solidFill>
                <a:ea typeface="楷体_GB2312" pitchFamily="49" charset="-122"/>
                <a:cs typeface="Times New Roman" panose="02020603050405020304" pitchFamily="18" charset="0"/>
              </a:rPr>
              <a:t>tblptr</a:t>
            </a:r>
            <a:r>
              <a:rPr lang="en-US" altLang="zh-CN" sz="1200" b="1" dirty="0">
                <a:solidFill>
                  <a:srgbClr val="2D83F4"/>
                </a:solidFill>
                <a:ea typeface="楷体_GB2312" pitchFamily="49" charset="-122"/>
                <a:cs typeface="Times New Roman" panose="02020603050405020304" pitchFamily="18" charset="0"/>
              </a:rPr>
              <a:t>) );</a:t>
            </a:r>
            <a:endParaRPr lang="en-US" altLang="zh-CN" sz="1200" b="1" dirty="0">
              <a:solidFill>
                <a:srgbClr val="2D83F4"/>
              </a:solidFill>
              <a:ea typeface="楷体_GB2312" pitchFamily="49" charset="-122"/>
              <a:cs typeface="Times New Roman" panose="02020603050405020304" pitchFamily="18" charset="0"/>
            </a:endParaRPr>
          </a:p>
          <a:p>
            <a:pPr lvl="1" algn="just" eaLnBrk="1" hangingPunct="1">
              <a:lnSpc>
                <a:spcPct val="100000"/>
              </a:lnSpc>
              <a:spcBef>
                <a:spcPct val="12000"/>
              </a:spcBef>
              <a:buFont typeface="Wingdings" panose="05000000000000000000" pitchFamily="2" charset="2"/>
              <a:buNone/>
              <a:defRPr/>
            </a:pPr>
            <a:r>
              <a:rPr lang="en-US" altLang="zh-CN" sz="1100" b="1" dirty="0">
                <a:solidFill>
                  <a:srgbClr val="2D83F4"/>
                </a:solidFill>
                <a:ea typeface="楷体_GB2312" pitchFamily="49" charset="-122"/>
                <a:cs typeface="Times New Roman" panose="02020603050405020304" pitchFamily="18" charset="0"/>
              </a:rPr>
              <a:t>     </a:t>
            </a:r>
            <a:r>
              <a:rPr lang="en-US" altLang="zh-CN" sz="1100" b="1" i="1" dirty="0">
                <a:solidFill>
                  <a:srgbClr val="2D83F4"/>
                </a:solidFill>
                <a:ea typeface="楷体_GB2312" pitchFamily="49" charset="-122"/>
                <a:cs typeface="Times New Roman" panose="02020603050405020304" pitchFamily="18" charset="0"/>
              </a:rPr>
              <a:t>push</a:t>
            </a:r>
            <a:r>
              <a:rPr lang="en-US" altLang="zh-CN" sz="1100" b="1" dirty="0">
                <a:solidFill>
                  <a:srgbClr val="2D83F4"/>
                </a:solidFill>
                <a:ea typeface="楷体_GB2312" pitchFamily="49" charset="-122"/>
                <a:cs typeface="Times New Roman" panose="02020603050405020304" pitchFamily="18" charset="0"/>
              </a:rPr>
              <a:t>( </a:t>
            </a:r>
            <a:r>
              <a:rPr lang="en-US" altLang="zh-CN" sz="1100" b="1" i="1" dirty="0">
                <a:solidFill>
                  <a:srgbClr val="2D83F4"/>
                </a:solidFill>
                <a:ea typeface="楷体_GB2312" pitchFamily="49" charset="-122"/>
                <a:cs typeface="Times New Roman" panose="02020603050405020304" pitchFamily="18" charset="0"/>
              </a:rPr>
              <a:t>t</a:t>
            </a:r>
            <a:r>
              <a:rPr lang="en-US" altLang="zh-CN" sz="1100" b="1" dirty="0">
                <a:solidFill>
                  <a:srgbClr val="2D83F4"/>
                </a:solidFill>
                <a:ea typeface="楷体_GB2312" pitchFamily="49" charset="-122"/>
                <a:cs typeface="Times New Roman" panose="02020603050405020304" pitchFamily="18" charset="0"/>
              </a:rPr>
              <a:t>, </a:t>
            </a:r>
            <a:r>
              <a:rPr lang="en-US" altLang="zh-CN" sz="1100" b="1" i="1" dirty="0" err="1">
                <a:solidFill>
                  <a:srgbClr val="2D83F4"/>
                </a:solidFill>
                <a:ea typeface="楷体_GB2312" pitchFamily="49" charset="-122"/>
                <a:cs typeface="Times New Roman" panose="02020603050405020304" pitchFamily="18" charset="0"/>
              </a:rPr>
              <a:t>tblptr</a:t>
            </a:r>
            <a:r>
              <a:rPr lang="en-US" altLang="zh-CN" sz="1100" b="1" dirty="0">
                <a:solidFill>
                  <a:srgbClr val="2D83F4"/>
                </a:solidFill>
                <a:ea typeface="楷体_GB2312" pitchFamily="49" charset="-122"/>
                <a:cs typeface="Times New Roman" panose="02020603050405020304" pitchFamily="18" charset="0"/>
              </a:rPr>
              <a:t> ); </a:t>
            </a:r>
            <a:r>
              <a:rPr lang="en-US" altLang="zh-CN" sz="1100" b="1" i="1" dirty="0">
                <a:solidFill>
                  <a:srgbClr val="2D83F4"/>
                </a:solidFill>
                <a:ea typeface="楷体_GB2312" pitchFamily="49" charset="-122"/>
                <a:cs typeface="Times New Roman" panose="02020603050405020304" pitchFamily="18" charset="0"/>
              </a:rPr>
              <a:t>push</a:t>
            </a:r>
            <a:r>
              <a:rPr lang="en-US" altLang="zh-CN" sz="1100" b="1" dirty="0">
                <a:solidFill>
                  <a:srgbClr val="2D83F4"/>
                </a:solidFill>
                <a:ea typeface="楷体_GB2312" pitchFamily="49" charset="-122"/>
                <a:cs typeface="Times New Roman" panose="02020603050405020304" pitchFamily="18" charset="0"/>
              </a:rPr>
              <a:t>( 0, </a:t>
            </a:r>
            <a:r>
              <a:rPr lang="en-US" altLang="zh-CN" sz="1100" b="1" i="1" dirty="0">
                <a:solidFill>
                  <a:srgbClr val="2D83F4"/>
                </a:solidFill>
                <a:ea typeface="楷体_GB2312" pitchFamily="49" charset="-122"/>
                <a:cs typeface="Times New Roman" panose="02020603050405020304" pitchFamily="18" charset="0"/>
              </a:rPr>
              <a:t>offset</a:t>
            </a:r>
            <a:r>
              <a:rPr lang="en-US" altLang="zh-CN" sz="1100" b="1" dirty="0">
                <a:solidFill>
                  <a:srgbClr val="2D83F4"/>
                </a:solidFill>
                <a:ea typeface="楷体_GB2312" pitchFamily="49" charset="-122"/>
                <a:cs typeface="Times New Roman" panose="02020603050405020304" pitchFamily="18" charset="0"/>
              </a:rPr>
              <a:t> ); </a:t>
            </a:r>
            <a:r>
              <a:rPr lang="en-US" altLang="zh-CN" sz="1100" b="1" dirty="0">
                <a:solidFill>
                  <a:schemeClr val="tx1"/>
                </a:solidFill>
                <a:ea typeface="楷体_GB2312" pitchFamily="49" charset="-122"/>
                <a:cs typeface="Times New Roman" panose="02020603050405020304" pitchFamily="18" charset="0"/>
              </a:rPr>
              <a:t>} </a:t>
            </a:r>
            <a:endParaRPr lang="en-US" altLang="zh-CN" sz="1100" b="1" dirty="0">
              <a:solidFill>
                <a:schemeClr val="tx1"/>
              </a:solidFill>
              <a:ea typeface="楷体_GB2312" pitchFamily="49" charset="-122"/>
              <a:cs typeface="Times New Roman" panose="02020603050405020304" pitchFamily="18" charset="0"/>
            </a:endParaRPr>
          </a:p>
        </p:txBody>
      </p:sp>
      <p:sp>
        <p:nvSpPr>
          <p:cNvPr id="5" name="文本框 4"/>
          <p:cNvSpPr txBox="1"/>
          <p:nvPr/>
        </p:nvSpPr>
        <p:spPr>
          <a:xfrm>
            <a:off x="3977005" y="45085"/>
            <a:ext cx="4371975" cy="3035300"/>
          </a:xfrm>
          <a:prstGeom prst="rect">
            <a:avLst/>
          </a:prstGeom>
          <a:noFill/>
        </p:spPr>
        <p:txBody>
          <a:bodyPr wrap="square" rtlCol="0" anchor="t">
            <a:noAutofit/>
          </a:bodyPr>
          <a:p>
            <a:pPr indent="0" fontAlgn="auto">
              <a:lnSpc>
                <a:spcPct val="100000"/>
              </a:lnSpc>
              <a:defRPr/>
            </a:pPr>
            <a:r>
              <a:rPr lang="en-US" altLang="zh-CN" sz="1400" b="1"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mktable( previous )</a:t>
            </a:r>
            <a:endParaRPr lang="en-US" altLang="zh-CN" sz="1400" b="1"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algn="l" fontAlgn="auto">
              <a:lnSpc>
                <a:spcPct val="100000"/>
              </a:lnSpc>
              <a:buClrTx/>
              <a:buSzTx/>
              <a:buFontTx/>
              <a:defRPr/>
            </a:pPr>
            <a:r>
              <a:rPr lang="zh-CN" altLang="en-US" sz="1400" b="1" dirty="0">
                <a:solidFill>
                  <a:schemeClr val="tx2"/>
                </a:solidFill>
                <a:latin typeface="华文楷体" panose="02010600040101010101" pitchFamily="2" charset="-122"/>
                <a:ea typeface="华文楷体" panose="02010600040101010101" pitchFamily="2" charset="-122"/>
                <a:cs typeface="华文楷体" panose="02010600040101010101" pitchFamily="2" charset="-122"/>
                <a:sym typeface="+mn-ea"/>
              </a:rPr>
              <a:t>创建一个新的符号表，并返回指向新表的指针。参数</a:t>
            </a:r>
            <a:r>
              <a:rPr lang="en-US" altLang="zh-CN" sz="1400" b="1" i="1"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sym typeface="+mn-ea"/>
              </a:rPr>
              <a:t> previous</a:t>
            </a:r>
            <a:r>
              <a:rPr lang="zh-CN" altLang="en-US" sz="1400" b="1" dirty="0">
                <a:solidFill>
                  <a:schemeClr val="tx2"/>
                </a:solidFill>
                <a:latin typeface="华文楷体" panose="02010600040101010101" pitchFamily="2" charset="-122"/>
                <a:ea typeface="华文楷体" panose="02010600040101010101" pitchFamily="2" charset="-122"/>
                <a:cs typeface="华文楷体" panose="02010600040101010101" pitchFamily="2" charset="-122"/>
                <a:sym typeface="+mn-ea"/>
              </a:rPr>
              <a:t>指向先前创建的符号表</a:t>
            </a:r>
            <a:r>
              <a:rPr lang="en-US" altLang="zh-CN" sz="1400" b="1" dirty="0">
                <a:solidFill>
                  <a:schemeClr val="tx2"/>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sz="1400" b="1" dirty="0">
                <a:solidFill>
                  <a:schemeClr val="tx2"/>
                </a:solidFill>
                <a:latin typeface="华文楷体" panose="02010600040101010101" pitchFamily="2" charset="-122"/>
                <a:ea typeface="华文楷体" panose="02010600040101010101" pitchFamily="2" charset="-122"/>
                <a:cs typeface="华文楷体" panose="02010600040101010101" pitchFamily="2" charset="-122"/>
                <a:sym typeface="+mn-ea"/>
              </a:rPr>
              <a:t>外围过程的符号表</a:t>
            </a:r>
            <a:r>
              <a:rPr lang="en-US" altLang="zh-CN" sz="1400" b="1" dirty="0">
                <a:solidFill>
                  <a:schemeClr val="tx2"/>
                </a:solidFill>
                <a:latin typeface="华文楷体" panose="02010600040101010101" pitchFamily="2" charset="-122"/>
                <a:ea typeface="华文楷体" panose="02010600040101010101" pitchFamily="2" charset="-122"/>
                <a:cs typeface="华文楷体" panose="02010600040101010101" pitchFamily="2" charset="-122"/>
                <a:sym typeface="+mn-ea"/>
              </a:rPr>
              <a:t>)</a:t>
            </a:r>
            <a:endParaRPr lang="en-US" altLang="zh-CN" sz="1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a:p>
            <a:pPr indent="0" fontAlgn="auto">
              <a:lnSpc>
                <a:spcPct val="100000"/>
              </a:lnSpc>
              <a:defRPr/>
            </a:pPr>
            <a:r>
              <a:rPr lang="en-US" altLang="zh-CN" sz="1400" b="1"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addwidth( table, width )  </a:t>
            </a:r>
            <a:endParaRPr lang="en-US" altLang="zh-CN" sz="1400" b="1"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indent="0" fontAlgn="auto">
              <a:lnSpc>
                <a:spcPct val="100000"/>
              </a:lnSpc>
              <a:defRPr/>
            </a:pPr>
            <a:r>
              <a:rPr lang="zh-CN" altLang="en-US" sz="1400" b="1" dirty="0">
                <a:solidFill>
                  <a:schemeClr val="tx2"/>
                </a:solidFill>
                <a:latin typeface="华文楷体" panose="02010600040101010101" pitchFamily="2" charset="-122"/>
                <a:ea typeface="华文楷体" panose="02010600040101010101" pitchFamily="2" charset="-122"/>
                <a:cs typeface="华文楷体" panose="02010600040101010101" pitchFamily="2" charset="-122"/>
                <a:sym typeface="+mn-ea"/>
              </a:rPr>
              <a:t>将</a:t>
            </a:r>
            <a:r>
              <a:rPr lang="en-US" altLang="zh-CN" sz="1400" b="1" i="1"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sym typeface="+mn-ea"/>
              </a:rPr>
              <a:t>table</a:t>
            </a:r>
            <a:r>
              <a:rPr lang="zh-CN" altLang="en-US" sz="1400" b="1" dirty="0">
                <a:solidFill>
                  <a:schemeClr val="tx2"/>
                </a:solidFill>
                <a:latin typeface="华文楷体" panose="02010600040101010101" pitchFamily="2" charset="-122"/>
                <a:ea typeface="华文楷体" panose="02010600040101010101" pitchFamily="2" charset="-122"/>
                <a:cs typeface="华文楷体" panose="02010600040101010101" pitchFamily="2" charset="-122"/>
                <a:sym typeface="+mn-ea"/>
              </a:rPr>
              <a:t>指向的符号表中所有表项的宽度之和</a:t>
            </a:r>
            <a:r>
              <a:rPr lang="en-US" altLang="zh-CN" sz="1400" b="1" i="1"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sym typeface="+mn-ea"/>
              </a:rPr>
              <a:t>width</a:t>
            </a:r>
            <a:r>
              <a:rPr lang="zh-CN" altLang="en-US" sz="1400" b="1" dirty="0">
                <a:solidFill>
                  <a:schemeClr val="tx2"/>
                </a:solidFill>
                <a:latin typeface="华文楷体" panose="02010600040101010101" pitchFamily="2" charset="-122"/>
                <a:ea typeface="华文楷体" panose="02010600040101010101" pitchFamily="2" charset="-122"/>
                <a:cs typeface="华文楷体" panose="02010600040101010101" pitchFamily="2" charset="-122"/>
                <a:sym typeface="+mn-ea"/>
              </a:rPr>
              <a:t>记录在符号表的表头中</a:t>
            </a:r>
            <a:endParaRPr lang="zh-CN" altLang="en-US" sz="1400" b="1" dirty="0">
              <a:solidFill>
                <a:schemeClr val="tx2"/>
              </a:solidFill>
              <a:latin typeface="华文楷体" panose="02010600040101010101" pitchFamily="2" charset="-122"/>
              <a:ea typeface="华文楷体" panose="02010600040101010101" pitchFamily="2" charset="-122"/>
              <a:cs typeface="华文楷体" panose="02010600040101010101" pitchFamily="2" charset="-122"/>
            </a:endParaRPr>
          </a:p>
          <a:p>
            <a:pPr algn="l" fontAlgn="auto">
              <a:lnSpc>
                <a:spcPct val="100000"/>
              </a:lnSpc>
              <a:buClrTx/>
              <a:buSzTx/>
              <a:buFontTx/>
              <a:defRPr/>
            </a:pPr>
            <a:r>
              <a:rPr lang="en-US" altLang="zh-CN" sz="1400" b="1"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enterproc(table, name, newtable )</a:t>
            </a:r>
            <a:endParaRPr lang="en-US" altLang="zh-CN" sz="1400" b="1"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indent="0" fontAlgn="auto">
              <a:lnSpc>
                <a:spcPct val="100000"/>
              </a:lnSpc>
              <a:defRPr/>
            </a:pPr>
            <a:r>
              <a:rPr lang="zh-CN" altLang="en-US" sz="1400" b="1" dirty="0">
                <a:solidFill>
                  <a:schemeClr val="tx2"/>
                </a:solidFill>
                <a:latin typeface="华文楷体" panose="02010600040101010101" pitchFamily="2" charset="-122"/>
                <a:ea typeface="华文楷体" panose="02010600040101010101" pitchFamily="2" charset="-122"/>
                <a:cs typeface="华文楷体" panose="02010600040101010101" pitchFamily="2" charset="-122"/>
                <a:sym typeface="+mn-ea"/>
              </a:rPr>
              <a:t>在</a:t>
            </a:r>
            <a:r>
              <a:rPr lang="en-US" altLang="zh-CN" sz="1400" b="1" i="1"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sym typeface="+mn-ea"/>
              </a:rPr>
              <a:t>table</a:t>
            </a:r>
            <a:r>
              <a:rPr lang="zh-CN" altLang="en-US" sz="1400" b="1" dirty="0">
                <a:solidFill>
                  <a:schemeClr val="tx2"/>
                </a:solidFill>
                <a:latin typeface="华文楷体" panose="02010600040101010101" pitchFamily="2" charset="-122"/>
                <a:ea typeface="华文楷体" panose="02010600040101010101" pitchFamily="2" charset="-122"/>
                <a:cs typeface="华文楷体" panose="02010600040101010101" pitchFamily="2" charset="-122"/>
                <a:sym typeface="+mn-ea"/>
              </a:rPr>
              <a:t>指向的符号表中为过程</a:t>
            </a:r>
            <a:r>
              <a:rPr lang="en-US" altLang="zh-CN" sz="1400" b="1" i="1"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sym typeface="+mn-ea"/>
              </a:rPr>
              <a:t>name</a:t>
            </a:r>
            <a:r>
              <a:rPr lang="zh-CN" altLang="en-US" sz="1400" b="1" dirty="0">
                <a:solidFill>
                  <a:schemeClr val="tx2"/>
                </a:solidFill>
                <a:latin typeface="华文楷体" panose="02010600040101010101" pitchFamily="2" charset="-122"/>
                <a:ea typeface="华文楷体" panose="02010600040101010101" pitchFamily="2" charset="-122"/>
                <a:cs typeface="华文楷体" panose="02010600040101010101" pitchFamily="2" charset="-122"/>
                <a:sym typeface="+mn-ea"/>
              </a:rPr>
              <a:t>建立一条记录，</a:t>
            </a:r>
            <a:r>
              <a:rPr lang="en-US" altLang="zh-CN" sz="1400" b="1" i="1"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sym typeface="+mn-ea"/>
              </a:rPr>
              <a:t>newtable</a:t>
            </a:r>
            <a:r>
              <a:rPr lang="zh-CN" altLang="en-US" sz="1400" b="1" dirty="0">
                <a:solidFill>
                  <a:schemeClr val="tx2"/>
                </a:solidFill>
                <a:latin typeface="华文楷体" panose="02010600040101010101" pitchFamily="2" charset="-122"/>
                <a:ea typeface="华文楷体" panose="02010600040101010101" pitchFamily="2" charset="-122"/>
                <a:cs typeface="华文楷体" panose="02010600040101010101" pitchFamily="2" charset="-122"/>
                <a:sym typeface="+mn-ea"/>
              </a:rPr>
              <a:t>指向过程</a:t>
            </a:r>
            <a:r>
              <a:rPr lang="en-US" altLang="zh-CN" sz="1400" b="1" i="1"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sym typeface="+mn-ea"/>
              </a:rPr>
              <a:t>name</a:t>
            </a:r>
            <a:r>
              <a:rPr lang="zh-CN" altLang="en-US" sz="1400" b="1" dirty="0">
                <a:solidFill>
                  <a:schemeClr val="tx2"/>
                </a:solidFill>
                <a:latin typeface="华文楷体" panose="02010600040101010101" pitchFamily="2" charset="-122"/>
                <a:ea typeface="华文楷体" panose="02010600040101010101" pitchFamily="2" charset="-122"/>
                <a:cs typeface="华文楷体" panose="02010600040101010101" pitchFamily="2" charset="-122"/>
                <a:sym typeface="+mn-ea"/>
              </a:rPr>
              <a:t>的符号表</a:t>
            </a:r>
            <a:endParaRPr lang="zh-CN" altLang="en-US" sz="1400" b="1" dirty="0">
              <a:solidFill>
                <a:schemeClr val="tx2"/>
              </a:solidFill>
              <a:latin typeface="华文楷体" panose="02010600040101010101" pitchFamily="2" charset="-122"/>
              <a:ea typeface="华文楷体" panose="02010600040101010101" pitchFamily="2" charset="-122"/>
              <a:cs typeface="华文楷体" panose="02010600040101010101" pitchFamily="2" charset="-122"/>
            </a:endParaRPr>
          </a:p>
          <a:p>
            <a:pPr indent="0" fontAlgn="auto">
              <a:lnSpc>
                <a:spcPct val="100000"/>
              </a:lnSpc>
              <a:defRPr/>
            </a:pPr>
            <a:r>
              <a:rPr lang="en-US" altLang="zh-CN" sz="1400" b="1"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enter</a:t>
            </a:r>
            <a:r>
              <a:rPr lang="en-US" altLang="zh-CN" sz="1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sz="1400" b="1"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table</a:t>
            </a:r>
            <a:r>
              <a:rPr lang="en-US" altLang="zh-CN" sz="1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sz="1400" b="1"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name</a:t>
            </a:r>
            <a:r>
              <a:rPr lang="en-US" altLang="zh-CN" sz="1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sz="1400" b="1"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type</a:t>
            </a:r>
            <a:r>
              <a:rPr lang="en-US" altLang="zh-CN" sz="1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sz="1400" b="1"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offset</a:t>
            </a:r>
            <a:r>
              <a:rPr lang="en-US" altLang="zh-CN" sz="1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endParaRPr lang="en-US" altLang="zh-CN" sz="1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indent="0" fontAlgn="auto">
              <a:lnSpc>
                <a:spcPct val="100000"/>
              </a:lnSpc>
              <a:defRPr/>
            </a:pPr>
            <a:r>
              <a:rPr lang="zh-CN" altLang="en-US" sz="1400" b="1" dirty="0">
                <a:solidFill>
                  <a:schemeClr val="tx2"/>
                </a:solidFill>
                <a:latin typeface="华文楷体" panose="02010600040101010101" pitchFamily="2" charset="-122"/>
                <a:ea typeface="华文楷体" panose="02010600040101010101" pitchFamily="2" charset="-122"/>
                <a:cs typeface="华文楷体" panose="02010600040101010101" pitchFamily="2" charset="-122"/>
                <a:sym typeface="+mn-ea"/>
              </a:rPr>
              <a:t>在</a:t>
            </a:r>
            <a:r>
              <a:rPr lang="en-US" altLang="zh-CN" sz="1400" b="1" i="1"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sym typeface="+mn-ea"/>
              </a:rPr>
              <a:t>table</a:t>
            </a:r>
            <a:r>
              <a:rPr lang="zh-CN" altLang="en-US" sz="1400" b="1" dirty="0">
                <a:solidFill>
                  <a:schemeClr val="tx2"/>
                </a:solidFill>
                <a:latin typeface="华文楷体" panose="02010600040101010101" pitchFamily="2" charset="-122"/>
                <a:ea typeface="华文楷体" panose="02010600040101010101" pitchFamily="2" charset="-122"/>
                <a:cs typeface="华文楷体" panose="02010600040101010101" pitchFamily="2" charset="-122"/>
                <a:sym typeface="+mn-ea"/>
              </a:rPr>
              <a:t>指向的符号表中为名字</a:t>
            </a:r>
            <a:r>
              <a:rPr lang="en-US" altLang="zh-CN" sz="1400" b="1" i="1"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sym typeface="+mn-ea"/>
              </a:rPr>
              <a:t>name</a:t>
            </a:r>
            <a:r>
              <a:rPr lang="zh-CN" altLang="en-US" sz="1400" b="1" dirty="0">
                <a:solidFill>
                  <a:schemeClr val="tx2"/>
                </a:solidFill>
                <a:latin typeface="华文楷体" panose="02010600040101010101" pitchFamily="2" charset="-122"/>
                <a:ea typeface="华文楷体" panose="02010600040101010101" pitchFamily="2" charset="-122"/>
                <a:cs typeface="华文楷体" panose="02010600040101010101" pitchFamily="2" charset="-122"/>
                <a:sym typeface="+mn-ea"/>
              </a:rPr>
              <a:t>建立一个新表项</a:t>
            </a:r>
            <a:endParaRPr lang="zh-CN" altLang="en-US" sz="1400" b="1" dirty="0">
              <a:solidFill>
                <a:schemeClr val="tx2"/>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indent="0" fontAlgn="auto">
              <a:lnSpc>
                <a:spcPct val="100000"/>
              </a:lnSpc>
              <a:defRPr/>
            </a:pPr>
            <a:r>
              <a:rPr lang="en-US" altLang="zh-CN" sz="1400" b="1" dirty="0">
                <a:solidFill>
                  <a:schemeClr val="tx2"/>
                </a:solidFill>
                <a:latin typeface="华文楷体" panose="02010600040101010101" pitchFamily="2" charset="-122"/>
                <a:ea typeface="华文楷体" panose="02010600040101010101" pitchFamily="2" charset="-122"/>
                <a:cs typeface="华文楷体" panose="02010600040101010101" pitchFamily="2" charset="-122"/>
                <a:sym typeface="+mn-ea"/>
              </a:rPr>
              <a:t>offset</a:t>
            </a:r>
            <a:r>
              <a:rPr lang="zh-CN" altLang="en-US" sz="1400" b="1" dirty="0">
                <a:solidFill>
                  <a:schemeClr val="tx2"/>
                </a:solidFill>
                <a:latin typeface="华文楷体" panose="02010600040101010101" pitchFamily="2" charset="-122"/>
                <a:ea typeface="华文楷体" panose="02010600040101010101" pitchFamily="2" charset="-122"/>
                <a:cs typeface="华文楷体" panose="02010600040101010101" pitchFamily="2" charset="-122"/>
                <a:sym typeface="+mn-ea"/>
              </a:rPr>
              <a:t>栈：指向活跃的活动的符号表总偏移</a:t>
            </a:r>
            <a:endParaRPr lang="zh-CN" altLang="en-US" sz="1400" b="1" dirty="0">
              <a:solidFill>
                <a:schemeClr val="tx2"/>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indent="0" fontAlgn="auto">
              <a:lnSpc>
                <a:spcPct val="100000"/>
              </a:lnSpc>
              <a:defRPr/>
            </a:pPr>
            <a:r>
              <a:rPr lang="en-US" altLang="zh-CN" sz="1400" b="1" dirty="0">
                <a:solidFill>
                  <a:schemeClr val="tx2"/>
                </a:solidFill>
                <a:latin typeface="华文楷体" panose="02010600040101010101" pitchFamily="2" charset="-122"/>
                <a:ea typeface="华文楷体" panose="02010600040101010101" pitchFamily="2" charset="-122"/>
                <a:cs typeface="华文楷体" panose="02010600040101010101" pitchFamily="2" charset="-122"/>
                <a:sym typeface="+mn-ea"/>
              </a:rPr>
              <a:t>tblprt</a:t>
            </a:r>
            <a:r>
              <a:rPr lang="zh-CN" altLang="en-US" sz="1400" b="1" dirty="0">
                <a:solidFill>
                  <a:schemeClr val="tx2"/>
                </a:solidFill>
                <a:latin typeface="华文楷体" panose="02010600040101010101" pitchFamily="2" charset="-122"/>
                <a:ea typeface="华文楷体" panose="02010600040101010101" pitchFamily="2" charset="-122"/>
                <a:cs typeface="华文楷体" panose="02010600040101010101" pitchFamily="2" charset="-122"/>
                <a:sym typeface="+mn-ea"/>
              </a:rPr>
              <a:t>栈：指向活跃的活动的符号表，栈顶是当前分析到的位置，栈底是活跃树的根的符号表</a:t>
            </a:r>
            <a:r>
              <a:rPr lang="en-US" altLang="zh-CN" sz="1400" b="1" dirty="0">
                <a:solidFill>
                  <a:schemeClr val="tx2"/>
                </a:solidFill>
                <a:latin typeface="华文楷体" panose="02010600040101010101" pitchFamily="2" charset="-122"/>
                <a:ea typeface="华文楷体" panose="02010600040101010101" pitchFamily="2" charset="-122"/>
                <a:cs typeface="华文楷体" panose="02010600040101010101" pitchFamily="2" charset="-122"/>
                <a:sym typeface="+mn-ea"/>
              </a:rPr>
              <a:t>nil</a:t>
            </a:r>
            <a:endParaRPr lang="en-US" altLang="zh-CN" sz="1400" b="1" dirty="0">
              <a:solidFill>
                <a:schemeClr val="tx2"/>
              </a:solidFill>
              <a:latin typeface="华文楷体" panose="02010600040101010101" pitchFamily="2" charset="-122"/>
              <a:ea typeface="华文楷体" panose="02010600040101010101" pitchFamily="2" charset="-122"/>
              <a:cs typeface="华文楷体" panose="02010600040101010101" pitchFamily="2" charset="-122"/>
              <a:sym typeface="+mn-ea"/>
            </a:endParaRPr>
          </a:p>
        </p:txBody>
      </p:sp>
      <p:grpSp>
        <p:nvGrpSpPr>
          <p:cNvPr id="6" name="组合 180235"/>
          <p:cNvGrpSpPr/>
          <p:nvPr/>
        </p:nvGrpSpPr>
        <p:grpSpPr bwMode="auto">
          <a:xfrm>
            <a:off x="10647045" y="731838"/>
            <a:ext cx="1331913" cy="1649413"/>
            <a:chOff x="3816350" y="-15044"/>
            <a:chExt cx="1331714" cy="1649918"/>
          </a:xfrm>
        </p:grpSpPr>
        <p:sp>
          <p:nvSpPr>
            <p:cNvPr id="136238" name="Line 16"/>
            <p:cNvSpPr>
              <a:spLocks noChangeShapeType="1"/>
            </p:cNvSpPr>
            <p:nvPr>
              <p:custDataLst>
                <p:tags r:id="rId3"/>
              </p:custDataLst>
            </p:nvPr>
          </p:nvSpPr>
          <p:spPr bwMode="auto">
            <a:xfrm>
              <a:off x="3908022" y="337887"/>
              <a:ext cx="0" cy="129698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lIns="68580" tIns="34290" rIns="68580" bIns="34290"/>
            <a:lstStyle/>
            <a:p>
              <a:pPr defTabSz="914400"/>
              <a:endParaRPr lang="zh-CN" altLang="en-US">
                <a:solidFill>
                  <a:prstClr val="black"/>
                </a:solidFill>
              </a:endParaRPr>
            </a:p>
          </p:txBody>
        </p:sp>
        <p:sp>
          <p:nvSpPr>
            <p:cNvPr id="136239" name="Line 18"/>
            <p:cNvSpPr>
              <a:spLocks noChangeShapeType="1"/>
            </p:cNvSpPr>
            <p:nvPr>
              <p:custDataLst>
                <p:tags r:id="rId4"/>
              </p:custDataLst>
            </p:nvPr>
          </p:nvSpPr>
          <p:spPr bwMode="auto">
            <a:xfrm flipH="1" flipV="1">
              <a:off x="4355976" y="337887"/>
              <a:ext cx="0" cy="129698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lIns="68580" tIns="34290" rIns="68580" bIns="34290"/>
            <a:lstStyle/>
            <a:p>
              <a:pPr defTabSz="914400"/>
              <a:endParaRPr lang="zh-CN" altLang="en-US">
                <a:solidFill>
                  <a:prstClr val="black"/>
                </a:solidFill>
              </a:endParaRPr>
            </a:p>
          </p:txBody>
        </p:sp>
        <p:sp>
          <p:nvSpPr>
            <p:cNvPr id="136240" name="Line 19"/>
            <p:cNvSpPr>
              <a:spLocks noChangeShapeType="1"/>
            </p:cNvSpPr>
            <p:nvPr>
              <p:custDataLst>
                <p:tags r:id="rId5"/>
              </p:custDataLst>
            </p:nvPr>
          </p:nvSpPr>
          <p:spPr bwMode="auto">
            <a:xfrm>
              <a:off x="4484086" y="337887"/>
              <a:ext cx="0" cy="1295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lIns="68580" tIns="34290" rIns="68580" bIns="34290"/>
            <a:lstStyle/>
            <a:p>
              <a:pPr defTabSz="914400"/>
              <a:endParaRPr lang="zh-CN" altLang="en-US">
                <a:solidFill>
                  <a:prstClr val="black"/>
                </a:solidFill>
              </a:endParaRPr>
            </a:p>
          </p:txBody>
        </p:sp>
        <p:sp>
          <p:nvSpPr>
            <p:cNvPr id="136241" name="Line 20"/>
            <p:cNvSpPr>
              <a:spLocks noChangeShapeType="1"/>
            </p:cNvSpPr>
            <p:nvPr>
              <p:custDataLst>
                <p:tags r:id="rId6"/>
              </p:custDataLst>
            </p:nvPr>
          </p:nvSpPr>
          <p:spPr bwMode="auto">
            <a:xfrm>
              <a:off x="4491924" y="339502"/>
              <a:ext cx="279475"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lIns="68580" tIns="34290" rIns="68580" bIns="34290"/>
            <a:lstStyle/>
            <a:p>
              <a:pPr defTabSz="914400"/>
              <a:endParaRPr lang="zh-CN" altLang="en-US">
                <a:solidFill>
                  <a:prstClr val="black"/>
                </a:solidFill>
              </a:endParaRPr>
            </a:p>
          </p:txBody>
        </p:sp>
        <p:sp>
          <p:nvSpPr>
            <p:cNvPr id="136242" name="Line 21"/>
            <p:cNvSpPr>
              <a:spLocks noChangeShapeType="1"/>
            </p:cNvSpPr>
            <p:nvPr>
              <p:custDataLst>
                <p:tags r:id="rId7"/>
              </p:custDataLst>
            </p:nvPr>
          </p:nvSpPr>
          <p:spPr bwMode="auto">
            <a:xfrm flipH="1" flipV="1">
              <a:off x="4771399" y="337887"/>
              <a:ext cx="0" cy="1295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lIns="68580" tIns="34290" rIns="68580" bIns="34290"/>
            <a:lstStyle/>
            <a:p>
              <a:pPr defTabSz="914400"/>
              <a:endParaRPr lang="zh-CN" altLang="en-US">
                <a:solidFill>
                  <a:prstClr val="black"/>
                </a:solidFill>
              </a:endParaRPr>
            </a:p>
          </p:txBody>
        </p:sp>
        <p:sp>
          <p:nvSpPr>
            <p:cNvPr id="136243" name="Text Box 22"/>
            <p:cNvSpPr txBox="1">
              <a:spLocks noChangeArrowheads="1"/>
            </p:cNvSpPr>
            <p:nvPr>
              <p:custDataLst>
                <p:tags r:id="rId8"/>
              </p:custDataLst>
            </p:nvPr>
          </p:nvSpPr>
          <p:spPr bwMode="auto">
            <a:xfrm>
              <a:off x="3816350" y="-15044"/>
              <a:ext cx="755650" cy="346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914400" eaLnBrk="1" hangingPunct="1">
                <a:spcBef>
                  <a:spcPct val="50000"/>
                </a:spcBef>
              </a:pPr>
              <a:r>
                <a:rPr lang="en-US" altLang="zh-CN" sz="1800" b="0" i="1">
                  <a:solidFill>
                    <a:srgbClr val="000000"/>
                  </a:solidFill>
                  <a:ea typeface="宋体" panose="02010600030101010101" pitchFamily="2" charset="-122"/>
                  <a:cs typeface="Times New Roman" panose="02020603050405020304" pitchFamily="18" charset="0"/>
                </a:rPr>
                <a:t>offset</a:t>
              </a:r>
              <a:endParaRPr lang="en-US" altLang="zh-CN" sz="1800" b="0" i="1">
                <a:solidFill>
                  <a:srgbClr val="000000"/>
                </a:solidFill>
                <a:ea typeface="宋体" panose="02010600030101010101" pitchFamily="2" charset="-122"/>
                <a:cs typeface="Times New Roman" panose="02020603050405020304" pitchFamily="18" charset="0"/>
              </a:endParaRPr>
            </a:p>
          </p:txBody>
        </p:sp>
        <p:sp>
          <p:nvSpPr>
            <p:cNvPr id="136244" name="Text Box 26"/>
            <p:cNvSpPr txBox="1">
              <a:spLocks noChangeArrowheads="1"/>
            </p:cNvSpPr>
            <p:nvPr>
              <p:custDataLst>
                <p:tags r:id="rId9"/>
              </p:custDataLst>
            </p:nvPr>
          </p:nvSpPr>
          <p:spPr bwMode="auto">
            <a:xfrm>
              <a:off x="4390827" y="-3398"/>
              <a:ext cx="757237" cy="346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914400" eaLnBrk="1" hangingPunct="1">
                <a:spcBef>
                  <a:spcPct val="50000"/>
                </a:spcBef>
              </a:pPr>
              <a:r>
                <a:rPr lang="en-US" altLang="zh-CN" sz="1800" b="0" i="1">
                  <a:solidFill>
                    <a:srgbClr val="000000"/>
                  </a:solidFill>
                  <a:ea typeface="宋体" panose="02010600030101010101" pitchFamily="2" charset="-122"/>
                  <a:cs typeface="Times New Roman" panose="02020603050405020304" pitchFamily="18" charset="0"/>
                </a:rPr>
                <a:t>tblptr</a:t>
              </a:r>
              <a:endParaRPr lang="en-US" altLang="zh-CN" sz="1800" b="0" i="1">
                <a:solidFill>
                  <a:srgbClr val="000000"/>
                </a:solidFill>
                <a:ea typeface="宋体" panose="02010600030101010101" pitchFamily="2" charset="-122"/>
                <a:cs typeface="Times New Roman" panose="02020603050405020304" pitchFamily="18" charset="0"/>
              </a:endParaRPr>
            </a:p>
          </p:txBody>
        </p:sp>
        <p:sp>
          <p:nvSpPr>
            <p:cNvPr id="136245" name="Line 20"/>
            <p:cNvSpPr>
              <a:spLocks noChangeShapeType="1"/>
            </p:cNvSpPr>
            <p:nvPr>
              <p:custDataLst>
                <p:tags r:id="rId10"/>
              </p:custDataLst>
            </p:nvPr>
          </p:nvSpPr>
          <p:spPr bwMode="auto">
            <a:xfrm flipV="1">
              <a:off x="3908022" y="334865"/>
              <a:ext cx="434883" cy="463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lIns="68580" tIns="34290" rIns="68580" bIns="34290"/>
            <a:lstStyle/>
            <a:p>
              <a:pPr defTabSz="914400"/>
              <a:endParaRPr lang="zh-CN" altLang="en-US">
                <a:solidFill>
                  <a:prstClr val="black"/>
                </a:solidFill>
              </a:endParaRPr>
            </a:p>
          </p:txBody>
        </p:sp>
      </p:grpSp>
      <p:pic>
        <p:nvPicPr>
          <p:cNvPr id="7" name="图片 6"/>
          <p:cNvPicPr>
            <a:picLocks noChangeAspect="1"/>
          </p:cNvPicPr>
          <p:nvPr>
            <p:custDataLst>
              <p:tags r:id="rId11"/>
            </p:custDataLst>
          </p:nvPr>
        </p:nvPicPr>
        <p:blipFill>
          <a:blip r:embed="rId12"/>
          <a:stretch>
            <a:fillRect/>
          </a:stretch>
        </p:blipFill>
        <p:spPr>
          <a:xfrm>
            <a:off x="9433560" y="3862705"/>
            <a:ext cx="2487295" cy="2075815"/>
          </a:xfrm>
          <a:prstGeom prst="rect">
            <a:avLst/>
          </a:prstGeom>
        </p:spPr>
      </p:pic>
      <p:pic>
        <p:nvPicPr>
          <p:cNvPr id="8" name="图片 7"/>
          <p:cNvPicPr>
            <a:picLocks noChangeAspect="1"/>
          </p:cNvPicPr>
          <p:nvPr>
            <p:custDataLst>
              <p:tags r:id="rId13"/>
            </p:custDataLst>
          </p:nvPr>
        </p:nvPicPr>
        <p:blipFill>
          <a:blip r:embed="rId14"/>
          <a:stretch>
            <a:fillRect/>
          </a:stretch>
        </p:blipFill>
        <p:spPr>
          <a:xfrm>
            <a:off x="9125585" y="5376545"/>
            <a:ext cx="1435735" cy="1378585"/>
          </a:xfrm>
          <a:prstGeom prst="rect">
            <a:avLst/>
          </a:prstGeom>
        </p:spPr>
      </p:pic>
      <p:pic>
        <p:nvPicPr>
          <p:cNvPr id="9" name="图片 8"/>
          <p:cNvPicPr>
            <a:picLocks noChangeAspect="1"/>
          </p:cNvPicPr>
          <p:nvPr>
            <p:custDataLst>
              <p:tags r:id="rId15"/>
            </p:custDataLst>
          </p:nvPr>
        </p:nvPicPr>
        <p:blipFill>
          <a:blip r:embed="rId16"/>
          <a:stretch>
            <a:fillRect/>
          </a:stretch>
        </p:blipFill>
        <p:spPr>
          <a:xfrm>
            <a:off x="5407025" y="3744595"/>
            <a:ext cx="3438525" cy="2960370"/>
          </a:xfrm>
          <a:prstGeom prst="rect">
            <a:avLst/>
          </a:prstGeom>
        </p:spPr>
      </p:pic>
      <p:sp>
        <p:nvSpPr>
          <p:cNvPr id="10" name="文本框 9"/>
          <p:cNvSpPr txBox="1"/>
          <p:nvPr/>
        </p:nvSpPr>
        <p:spPr>
          <a:xfrm>
            <a:off x="156210" y="2785745"/>
            <a:ext cx="5135245" cy="3969385"/>
          </a:xfrm>
          <a:prstGeom prst="rect">
            <a:avLst/>
          </a:prstGeom>
          <a:noFill/>
        </p:spPr>
        <p:txBody>
          <a:bodyPr wrap="square" rtlCol="0" anchor="t">
            <a:spAutoFit/>
          </a:bodyPr>
          <a:p>
            <a:pPr marL="0" indent="0" algn="l" fontAlgn="auto">
              <a:lnSpc>
                <a:spcPct val="100000"/>
              </a:lnSpc>
              <a:buClrTx/>
              <a:buNone/>
              <a:defRPr/>
            </a:pPr>
            <a:r>
              <a:rPr lang="zh-CN" altLang="en-US" b="1" spc="300" dirty="0">
                <a:latin typeface="华文楷体" panose="02010600040101010101" pitchFamily="2" charset="-122"/>
                <a:ea typeface="华文楷体" panose="02010600040101010101" pitchFamily="2" charset="-122"/>
                <a:cs typeface="华文楷体" panose="02010600040101010101" pitchFamily="2" charset="-122"/>
                <a:sym typeface="+mn-ea"/>
              </a:rPr>
              <a:t>符号表的另一种组织方式</a:t>
            </a:r>
            <a:endParaRPr lang="zh-CN" altLang="en-US" b="1" spc="300"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indent="0" algn="l" fontAlgn="auto">
              <a:lnSpc>
                <a:spcPct val="100000"/>
              </a:lnSpc>
              <a:buClrTx/>
              <a:buNone/>
              <a:defRPr/>
            </a:pP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将所有</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块</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的符号表放在一个</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大数组</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中，然后再引入一个</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块表</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来描述各</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块</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的符号表在大数组中的位置</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及其</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相互关系</a:t>
            </a:r>
            <a:endPar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1" indent="0" algn="l" fontAlgn="auto">
              <a:lnSpc>
                <a:spcPct val="100000"/>
              </a:lnSpc>
              <a:buClrTx/>
              <a:buNone/>
              <a:defRPr/>
            </a:pP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一个</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过程</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可以看作是一个</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块</a:t>
            </a:r>
            <a:endPar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indent="0" algn="l" fontAlgn="auto">
              <a:lnSpc>
                <a:spcPct val="100000"/>
              </a:lnSpc>
              <a:buClrTx/>
              <a:buNone/>
              <a:defRPr/>
            </a:pP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display表</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：记录下各块所在的层号，沿着该表可以找到当前正在分析的块的各个外层</a:t>
            </a:r>
            <a:endPar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indent="0" algn="l" fontAlgn="auto">
              <a:lnSpc>
                <a:spcPct val="100000"/>
              </a:lnSpc>
              <a:buClrTx/>
              <a:buNone/>
              <a:defRPr/>
            </a:pP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lastpar</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指向本过程体中</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最后一个形参</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在nametab中的位置</a:t>
            </a:r>
            <a:endPar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indent="0" algn="l" fontAlgn="auto">
              <a:lnSpc>
                <a:spcPct val="100000"/>
              </a:lnSpc>
              <a:buClrTx/>
              <a:buNone/>
              <a:defRPr/>
            </a:pP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last</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指向本过程体中</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最后一个名字</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在nametab中的位置</a:t>
            </a:r>
            <a:endPar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indent="0" algn="l" fontAlgn="auto">
              <a:lnSpc>
                <a:spcPct val="100000"/>
              </a:lnSpc>
              <a:buClrTx/>
              <a:buNone/>
              <a:defRPr/>
            </a:pP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link</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指向同一过程体中定义的</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上一个名字</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在nametab中的位置，每个过程体在nametab中登记的</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第一个名字</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的link为</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0</a:t>
            </a:r>
            <a:endPar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Tree>
    <p:custDataLst>
      <p:tags r:id="rId17"/>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2" name="矩形 31"/>
          <p:cNvSpPr/>
          <p:nvPr>
            <p:custDataLst>
              <p:tags r:id="rId1"/>
            </p:custDataLst>
          </p:nvPr>
        </p:nvSpPr>
        <p:spPr>
          <a:xfrm>
            <a:off x="687363" y="225699"/>
            <a:ext cx="1377950" cy="398780"/>
          </a:xfrm>
          <a:prstGeom prst="rect">
            <a:avLst/>
          </a:prstGeom>
        </p:spPr>
        <p:txBody>
          <a:bodyPr wrap="none">
            <a:spAutoFit/>
          </a:bodyPr>
          <a:p>
            <a:pPr lvl="0">
              <a:spcBef>
                <a:spcPct val="30000"/>
              </a:spcBef>
            </a:pPr>
            <a:r>
              <a:rPr lang="en-US" sz="2000" b="1" dirty="0">
                <a:latin typeface="华文楷体" panose="02010600040101010101" pitchFamily="2" charset="-122"/>
                <a:ea typeface="华文楷体" panose="02010600040101010101" pitchFamily="2" charset="-122"/>
              </a:rPr>
              <a:t>8.</a:t>
            </a:r>
            <a:r>
              <a:rPr lang="zh-CN" altLang="en-US" sz="2000" b="1" dirty="0">
                <a:latin typeface="华文楷体" panose="02010600040101010101" pitchFamily="2" charset="-122"/>
                <a:ea typeface="华文楷体" panose="02010600040101010101" pitchFamily="2" charset="-122"/>
              </a:rPr>
              <a:t>代码优化</a:t>
            </a:r>
            <a:endParaRPr lang="zh-CN" altLang="en-US" sz="2000" b="1" dirty="0">
              <a:latin typeface="华文楷体" panose="02010600040101010101" pitchFamily="2" charset="-122"/>
              <a:ea typeface="华文楷体" panose="02010600040101010101" pitchFamily="2" charset="-122"/>
            </a:endParaRPr>
          </a:p>
        </p:txBody>
      </p:sp>
      <p:sp>
        <p:nvSpPr>
          <p:cNvPr id="2" name="矩形 1"/>
          <p:cNvSpPr/>
          <p:nvPr>
            <p:custDataLst>
              <p:tags r:id="rId2"/>
            </p:custDataLst>
          </p:nvPr>
        </p:nvSpPr>
        <p:spPr>
          <a:xfrm>
            <a:off x="687363" y="561614"/>
            <a:ext cx="988695" cy="398780"/>
          </a:xfrm>
          <a:prstGeom prst="rect">
            <a:avLst/>
          </a:prstGeom>
        </p:spPr>
        <p:txBody>
          <a:bodyPr wrap="none">
            <a:spAutoFit/>
          </a:bodyPr>
          <a:p>
            <a:pPr lvl="0">
              <a:spcBef>
                <a:spcPct val="30000"/>
              </a:spcBef>
            </a:pPr>
            <a:r>
              <a:rPr lang="en-US" sz="2000" b="1" dirty="0">
                <a:latin typeface="华文楷体" panose="02010600040101010101" pitchFamily="2" charset="-122"/>
                <a:ea typeface="华文楷体" panose="02010600040101010101" pitchFamily="2" charset="-122"/>
              </a:rPr>
              <a:t>8.1</a:t>
            </a:r>
            <a:r>
              <a:rPr lang="zh-CN" altLang="en-US" sz="2000" b="1" dirty="0">
                <a:latin typeface="华文楷体" panose="02010600040101010101" pitchFamily="2" charset="-122"/>
                <a:ea typeface="华文楷体" panose="02010600040101010101" pitchFamily="2" charset="-122"/>
              </a:rPr>
              <a:t>流图</a:t>
            </a:r>
            <a:endParaRPr lang="zh-CN" altLang="en-US" sz="2000" b="1" dirty="0">
              <a:latin typeface="华文楷体" panose="02010600040101010101" pitchFamily="2" charset="-122"/>
              <a:ea typeface="华文楷体" panose="02010600040101010101" pitchFamily="2" charset="-122"/>
            </a:endParaRPr>
          </a:p>
        </p:txBody>
      </p:sp>
      <p:sp>
        <p:nvSpPr>
          <p:cNvPr id="3" name="矩形 2"/>
          <p:cNvSpPr/>
          <p:nvPr>
            <p:custDataLst>
              <p:tags r:id="rId3"/>
            </p:custDataLst>
          </p:nvPr>
        </p:nvSpPr>
        <p:spPr>
          <a:xfrm>
            <a:off x="212725" y="904240"/>
            <a:ext cx="10697845" cy="3099435"/>
          </a:xfrm>
          <a:prstGeom prst="rect">
            <a:avLst/>
          </a:prstGeom>
        </p:spPr>
        <p:txBody>
          <a:bodyPr wrap="square">
            <a:noAutofit/>
          </a:bodyPr>
          <a:p>
            <a:pPr marL="0" lvl="0" indent="457200" algn="l" fontAlgn="auto">
              <a:lnSpc>
                <a:spcPct val="100000"/>
              </a:lnSpc>
              <a:buClr>
                <a:schemeClr val="tx1"/>
              </a:buClr>
              <a:buNone/>
              <a:defRPr/>
            </a:pP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基本块</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是满足下列条件的</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最大</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的</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连</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续三地址指令序列</a:t>
            </a:r>
            <a:endPar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1" indent="0" algn="l" fontAlgn="auto">
              <a:lnSpc>
                <a:spcPct val="100000"/>
              </a:lnSpc>
              <a:buClrTx/>
              <a:buNone/>
              <a:defRPr/>
            </a:pPr>
            <a:r>
              <a:rPr lang="zh-CN" altLang="en-US" b="1" dirty="0">
                <a:solidFill>
                  <a:schemeClr val="tx1"/>
                </a:solidFill>
                <a:latin typeface="Calibri" panose="020F0502020204030204" charset="0"/>
                <a:ea typeface="华文楷体" panose="02010600040101010101" pitchFamily="2" charset="-122"/>
                <a:cs typeface="华文楷体" panose="02010600040101010101" pitchFamily="2" charset="-122"/>
                <a:sym typeface="+mn-ea"/>
              </a:rPr>
              <a:t>①</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控制流只能从基本块的</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第一条指令</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进入该块。</a:t>
            </a:r>
            <a:endPar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indent="0" algn="l" fontAlgn="auto">
              <a:lnSpc>
                <a:spcPct val="100000"/>
              </a:lnSpc>
              <a:buClrTx/>
              <a:buNone/>
              <a:defRPr/>
            </a:pPr>
            <a:r>
              <a:rPr lang="zh-CN" altLang="en-US" b="1" dirty="0">
                <a:latin typeface="Calibri" panose="020F0502020204030204" charset="0"/>
                <a:ea typeface="华文楷体" panose="02010600040101010101" pitchFamily="2" charset="-122"/>
                <a:cs typeface="华文楷体" panose="02010600040101010101" pitchFamily="2" charset="-122"/>
                <a:sym typeface="+mn-ea"/>
              </a:rPr>
              <a:t>②</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除了基本块的</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最后一条指令</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，控制流在离开基本块之前不会</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跳转</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或者</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停机</a:t>
            </a:r>
            <a:endPar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indent="0" algn="l" fontAlgn="auto">
              <a:lnSpc>
                <a:spcPct val="100000"/>
              </a:lnSpc>
              <a:buClrTx/>
              <a:buNone/>
              <a:defRPr/>
            </a:pPr>
            <a:r>
              <a:rPr lang="zh-CN" altLang="en-US" b="1" noProof="0" dirty="0">
                <a:ln>
                  <a:noFill/>
                </a:ln>
                <a:solidFill>
                  <a:schemeClr val="tx1"/>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每个基本块由一组</a:t>
            </a:r>
            <a:r>
              <a:rPr lang="zh-CN" altLang="en-US" b="1" noProof="0" dirty="0">
                <a:ln>
                  <a:noFill/>
                </a:ln>
                <a:solidFill>
                  <a:srgbClr val="FF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总是一起执行</a:t>
            </a:r>
            <a:r>
              <a:rPr lang="zh-CN" altLang="en-US" b="1" noProof="0" dirty="0">
                <a:ln>
                  <a:noFill/>
                </a:ln>
                <a:solidFill>
                  <a:schemeClr val="tx1"/>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的指令组成</a:t>
            </a:r>
            <a:endPar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indent="457200" algn="l" fontAlgn="auto">
              <a:lnSpc>
                <a:spcPct val="100000"/>
              </a:lnSpc>
              <a:buClrTx/>
              <a:buNone/>
              <a:defRPr/>
            </a:pP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基本块</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划分算法</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 </a:t>
            </a:r>
            <a:endPar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1" indent="0" algn="l" fontAlgn="auto">
              <a:lnSpc>
                <a:spcPct val="100000"/>
              </a:lnSpc>
              <a:buClrTx/>
              <a:buNone/>
              <a:defRPr/>
            </a:pP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首先，确定指令序列中哪些指令是</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首指令</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，即某个基本块的第一个指令</a:t>
            </a:r>
            <a:endPar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2" indent="0" algn="l" fontAlgn="auto">
              <a:lnSpc>
                <a:spcPct val="100000"/>
              </a:lnSpc>
              <a:buClrTx/>
              <a:buNone/>
              <a:defRPr/>
            </a:pPr>
            <a:r>
              <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1. </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指令序列的</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第一个三地址指令</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是一个首指令</a:t>
            </a:r>
            <a:endPar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2" indent="0" algn="l" fontAlgn="auto">
              <a:lnSpc>
                <a:spcPct val="100000"/>
              </a:lnSpc>
              <a:buClrTx/>
              <a:buNone/>
              <a:defRPr/>
            </a:pPr>
            <a:r>
              <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2. </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任意一个条件或无条件</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转移指令的目标指令</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是一个首指令</a:t>
            </a:r>
            <a:endPar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2" indent="0" algn="l" fontAlgn="auto">
              <a:lnSpc>
                <a:spcPct val="100000"/>
              </a:lnSpc>
              <a:buClrTx/>
              <a:buNone/>
              <a:defRPr/>
            </a:pPr>
            <a:r>
              <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3. </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紧跟</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在一个条件或无条件</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转移指令之后的指令</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是一个首指令</a:t>
            </a:r>
            <a:endPar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1" indent="0" algn="l" fontAlgn="auto">
              <a:lnSpc>
                <a:spcPct val="100000"/>
              </a:lnSpc>
              <a:buClrTx/>
              <a:buNone/>
              <a:defRPr/>
            </a:pP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然后，每个首指令对应的基本块包括了从它自己开始，直到</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下一个首指令</a:t>
            </a:r>
            <a:r>
              <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不含</a:t>
            </a:r>
            <a:r>
              <a:rPr lang="en-US" altLang="zh-CN"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或者</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指令序列结尾</a:t>
            </a: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之间的所有指令</a:t>
            </a:r>
            <a:endPar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endParaRPr>
          </a:p>
        </p:txBody>
      </p:sp>
      <p:pic>
        <p:nvPicPr>
          <p:cNvPr id="4" name="图片 3"/>
          <p:cNvPicPr>
            <a:picLocks noChangeAspect="1"/>
          </p:cNvPicPr>
          <p:nvPr>
            <p:custDataLst>
              <p:tags r:id="rId4"/>
            </p:custDataLst>
          </p:nvPr>
        </p:nvPicPr>
        <p:blipFill>
          <a:blip r:embed="rId5"/>
          <a:stretch>
            <a:fillRect/>
          </a:stretch>
        </p:blipFill>
        <p:spPr>
          <a:xfrm>
            <a:off x="10516235" y="489585"/>
            <a:ext cx="1309370" cy="2661285"/>
          </a:xfrm>
          <a:prstGeom prst="rect">
            <a:avLst/>
          </a:prstGeom>
        </p:spPr>
      </p:pic>
      <p:sp>
        <p:nvSpPr>
          <p:cNvPr id="5" name="文本框 4"/>
          <p:cNvSpPr txBox="1"/>
          <p:nvPr/>
        </p:nvSpPr>
        <p:spPr>
          <a:xfrm>
            <a:off x="8112125" y="1205865"/>
            <a:ext cx="2327910" cy="1383665"/>
          </a:xfrm>
          <a:prstGeom prst="rect">
            <a:avLst/>
          </a:prstGeom>
          <a:noFill/>
        </p:spPr>
        <p:txBody>
          <a:bodyPr wrap="square" rtlCol="0" anchor="t">
            <a:spAutoFit/>
          </a:bodyPr>
          <a:p>
            <a:pPr algn="l" eaLnBrk="1" hangingPunct="1">
              <a:defRPr/>
            </a:pP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从基本块</a:t>
            </a:r>
            <a:r>
              <a:rPr lang="en-US" altLang="zh-CN" sz="1400" b="1" i="1" dirty="0">
                <a:latin typeface="华文楷体" panose="02010600040101010101" pitchFamily="2" charset="-122"/>
                <a:ea typeface="华文楷体" panose="02010600040101010101" pitchFamily="2" charset="-122"/>
                <a:cs typeface="华文楷体" panose="02010600040101010101" pitchFamily="2" charset="-122"/>
                <a:sym typeface="+mn-ea"/>
              </a:rPr>
              <a:t>B</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到基本块</a:t>
            </a:r>
            <a:r>
              <a:rPr lang="en-US" altLang="zh-CN" sz="1400" b="1" i="1" dirty="0">
                <a:latin typeface="华文楷体" panose="02010600040101010101" pitchFamily="2" charset="-122"/>
                <a:ea typeface="华文楷体" panose="02010600040101010101" pitchFamily="2" charset="-122"/>
                <a:cs typeface="华文楷体" panose="02010600040101010101" pitchFamily="2" charset="-122"/>
                <a:sym typeface="+mn-ea"/>
              </a:rPr>
              <a:t>C</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之间有一条边</a:t>
            </a:r>
            <a:r>
              <a:rPr lang="zh-CN" altLang="en-US"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当且仅当</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基本块</a:t>
            </a:r>
            <a:r>
              <a:rPr lang="en-US" altLang="zh-CN" sz="1400" b="1" i="1" dirty="0">
                <a:latin typeface="华文楷体" panose="02010600040101010101" pitchFamily="2" charset="-122"/>
                <a:ea typeface="华文楷体" panose="02010600040101010101" pitchFamily="2" charset="-122"/>
                <a:cs typeface="华文楷体" panose="02010600040101010101" pitchFamily="2" charset="-122"/>
                <a:sym typeface="+mn-ea"/>
              </a:rPr>
              <a:t>C</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的第一条指令</a:t>
            </a:r>
            <a:r>
              <a:rPr lang="zh-CN" altLang="en-US" sz="1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可能</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紧跟在</a:t>
            </a:r>
            <a:r>
              <a:rPr lang="en-US" altLang="zh-CN" sz="1400" b="1" i="1" dirty="0">
                <a:latin typeface="华文楷体" panose="02010600040101010101" pitchFamily="2" charset="-122"/>
                <a:ea typeface="华文楷体" panose="02010600040101010101" pitchFamily="2" charset="-122"/>
                <a:cs typeface="华文楷体" panose="02010600040101010101" pitchFamily="2" charset="-122"/>
                <a:sym typeface="+mn-ea"/>
              </a:rPr>
              <a:t>B</a:t>
            </a: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的最后一条指令之后执行。</a:t>
            </a:r>
            <a:endParaRPr lang="zh-CN" altLang="en-US" sz="14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algn="l" eaLnBrk="1" hangingPunct="1">
              <a:defRPr/>
            </a:pP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此时称B是C的前驱，C是B的后继。</a:t>
            </a:r>
            <a:endPar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6" name="文本框 5"/>
          <p:cNvSpPr txBox="1"/>
          <p:nvPr/>
        </p:nvSpPr>
        <p:spPr>
          <a:xfrm>
            <a:off x="8967470" y="128905"/>
            <a:ext cx="2858135" cy="337185"/>
          </a:xfrm>
          <a:prstGeom prst="rect">
            <a:avLst/>
          </a:prstGeom>
          <a:noFill/>
        </p:spPr>
        <p:txBody>
          <a:bodyPr wrap="square" rtlCol="0" anchor="t">
            <a:spAutoFit/>
          </a:bodyPr>
          <a:p>
            <a:pPr marL="0" indent="0" algn="l" fontAlgn="auto">
              <a:lnSpc>
                <a:spcPct val="100000"/>
              </a:lnSpc>
              <a:buClrTx/>
              <a:buNone/>
            </a:pPr>
            <a:r>
              <a:rPr lang="zh-CN" altLang="en-US" sz="1600" b="1" dirty="0">
                <a:latin typeface="华文楷体" panose="02010600040101010101" pitchFamily="2" charset="-122"/>
                <a:ea typeface="华文楷体" panose="02010600040101010101" pitchFamily="2" charset="-122"/>
                <a:cs typeface="华文楷体" panose="02010600040101010101" pitchFamily="2" charset="-122"/>
                <a:sym typeface="+mn-ea"/>
              </a:rPr>
              <a:t>流图的每个</a:t>
            </a:r>
            <a:r>
              <a:rPr lang="zh-CN" altLang="en-US" sz="16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结点</a:t>
            </a:r>
            <a:r>
              <a:rPr lang="zh-CN" altLang="en-US" sz="1600" b="1" dirty="0">
                <a:latin typeface="华文楷体" panose="02010600040101010101" pitchFamily="2" charset="-122"/>
                <a:ea typeface="华文楷体" panose="02010600040101010101" pitchFamily="2" charset="-122"/>
                <a:cs typeface="华文楷体" panose="02010600040101010101" pitchFamily="2" charset="-122"/>
                <a:sym typeface="+mn-ea"/>
              </a:rPr>
              <a:t>是一个</a:t>
            </a:r>
            <a:r>
              <a:rPr lang="zh-CN" altLang="en-US" sz="16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基本块</a:t>
            </a:r>
            <a:endParaRPr lang="zh-CN" altLang="en-US" sz="16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7" name="矩形 6"/>
          <p:cNvSpPr/>
          <p:nvPr>
            <p:custDataLst>
              <p:tags r:id="rId6"/>
            </p:custDataLst>
          </p:nvPr>
        </p:nvSpPr>
        <p:spPr>
          <a:xfrm>
            <a:off x="687363" y="3954419"/>
            <a:ext cx="1752600" cy="398780"/>
          </a:xfrm>
          <a:prstGeom prst="rect">
            <a:avLst/>
          </a:prstGeom>
        </p:spPr>
        <p:txBody>
          <a:bodyPr wrap="none">
            <a:spAutoFit/>
          </a:bodyPr>
          <a:p>
            <a:pPr lvl="0">
              <a:spcBef>
                <a:spcPct val="30000"/>
              </a:spcBef>
            </a:pPr>
            <a:r>
              <a:rPr lang="en-US" sz="2000" b="1" dirty="0">
                <a:latin typeface="华文楷体" panose="02010600040101010101" pitchFamily="2" charset="-122"/>
                <a:ea typeface="华文楷体" panose="02010600040101010101" pitchFamily="2" charset="-122"/>
              </a:rPr>
              <a:t>8.2</a:t>
            </a:r>
            <a:r>
              <a:rPr lang="zh-CN" altLang="en-US" sz="2000" b="1" dirty="0">
                <a:latin typeface="华文楷体" panose="02010600040101010101" pitchFamily="2" charset="-122"/>
                <a:ea typeface="华文楷体" panose="02010600040101010101" pitchFamily="2" charset="-122"/>
              </a:rPr>
              <a:t>优化的分类</a:t>
            </a:r>
            <a:endParaRPr lang="zh-CN" altLang="en-US" sz="2000" b="1" dirty="0">
              <a:latin typeface="华文楷体" panose="02010600040101010101" pitchFamily="2" charset="-122"/>
              <a:ea typeface="华文楷体" panose="02010600040101010101" pitchFamily="2" charset="-122"/>
            </a:endParaRPr>
          </a:p>
        </p:txBody>
      </p:sp>
      <p:sp>
        <p:nvSpPr>
          <p:cNvPr id="8" name="矩形 7"/>
          <p:cNvSpPr/>
          <p:nvPr>
            <p:custDataLst>
              <p:tags r:id="rId7"/>
            </p:custDataLst>
          </p:nvPr>
        </p:nvSpPr>
        <p:spPr>
          <a:xfrm>
            <a:off x="339725" y="4283710"/>
            <a:ext cx="11148695" cy="2305050"/>
          </a:xfrm>
          <a:prstGeom prst="rect">
            <a:avLst/>
          </a:prstGeom>
        </p:spPr>
        <p:txBody>
          <a:bodyPr wrap="square">
            <a:noAutofit/>
          </a:bodyPr>
          <a:p>
            <a:pPr marL="0" indent="0" fontAlgn="auto">
              <a:lnSpc>
                <a:spcPct val="100000"/>
              </a:lnSpc>
              <a:buClrTx/>
              <a:buNone/>
            </a:pP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机器无关优化：针对中间代码</a:t>
            </a:r>
            <a:endPar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indent="0" fontAlgn="auto">
              <a:lnSpc>
                <a:spcPct val="100000"/>
              </a:lnSpc>
              <a:buClrTx/>
              <a:buNone/>
            </a:pP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机器相关优化：针对目标代码</a:t>
            </a:r>
            <a:endPar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indent="0" fontAlgn="auto">
              <a:lnSpc>
                <a:spcPct val="100000"/>
              </a:lnSpc>
              <a:buClrTx/>
              <a:buNone/>
            </a:pP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局部代码优化：单个基本块范围内的优化</a:t>
            </a:r>
            <a:endPar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indent="0" fontAlgn="auto">
              <a:lnSpc>
                <a:spcPct val="100000"/>
              </a:lnSpc>
              <a:buClrTx/>
              <a:buNone/>
            </a:pP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全局代码优化：面向多个基本块的优化</a:t>
            </a:r>
            <a:endPar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indent="0" algn="l" fontAlgn="auto">
              <a:lnSpc>
                <a:spcPct val="100000"/>
              </a:lnSpc>
              <a:buClr>
                <a:schemeClr val="tx1"/>
              </a:buClr>
              <a:buNone/>
              <a:defRPr/>
            </a:pPr>
            <a:endPar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marL="0" indent="0" algn="l" fontAlgn="auto">
              <a:lnSpc>
                <a:spcPct val="100000"/>
              </a:lnSpc>
              <a:buClr>
                <a:schemeClr val="tx1"/>
              </a:buClr>
              <a:buNone/>
              <a:defRPr/>
            </a:pPr>
            <a:r>
              <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常用优化方法：</a:t>
            </a:r>
            <a:r>
              <a:rPr lang="zh-CN" altLang="en-US" b="1" dirty="0">
                <a:latin typeface="Calibri" panose="020F0502020204030204" charset="0"/>
                <a:ea typeface="华文楷体" panose="02010600040101010101" pitchFamily="2" charset="-122"/>
                <a:cs typeface="华文楷体" panose="02010600040101010101" pitchFamily="2" charset="-122"/>
                <a:sym typeface="+mn-ea"/>
              </a:rPr>
              <a:t>①</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删除公共子表达式</a:t>
            </a:r>
            <a:r>
              <a:rPr lang="en-US" altLang="zh-CN" b="1" dirty="0">
                <a:latin typeface="华文楷体" panose="02010600040101010101" pitchFamily="2" charset="-122"/>
                <a:ea typeface="华文楷体" panose="02010600040101010101" pitchFamily="2" charset="-122"/>
                <a:cs typeface="华文楷体" panose="02010600040101010101" pitchFamily="2" charset="-122"/>
                <a:sym typeface="+mn-ea"/>
              </a:rPr>
              <a:t> </a:t>
            </a:r>
            <a:r>
              <a:rPr lang="zh-CN" altLang="en-US" b="1" dirty="0">
                <a:latin typeface="Calibri" panose="020F0502020204030204" charset="0"/>
                <a:ea typeface="华文楷体" panose="02010600040101010101" pitchFamily="2" charset="-122"/>
                <a:cs typeface="华文楷体" panose="02010600040101010101" pitchFamily="2" charset="-122"/>
                <a:sym typeface="+mn-ea"/>
              </a:rPr>
              <a:t>②</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删除无用代码（借助复制传播、常量合并删除</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无用代码</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a:t>
            </a:r>
            <a:r>
              <a:rPr lang="en-US" altLang="zh-CN" b="1" dirty="0">
                <a:latin typeface="华文楷体" panose="02010600040101010101" pitchFamily="2" charset="-122"/>
                <a:ea typeface="华文楷体" panose="02010600040101010101" pitchFamily="2" charset="-122"/>
                <a:cs typeface="华文楷体" panose="02010600040101010101" pitchFamily="2" charset="-122"/>
                <a:sym typeface="+mn-ea"/>
              </a:rPr>
              <a:t> </a:t>
            </a:r>
            <a:endPar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lvl="1" indent="0" fontAlgn="auto">
              <a:lnSpc>
                <a:spcPct val="100000"/>
              </a:lnSpc>
              <a:buClrTx/>
              <a:buNone/>
            </a:pPr>
            <a:r>
              <a:rPr lang="zh-CN" altLang="en-US" b="1" dirty="0">
                <a:latin typeface="Calibri" panose="020F0502020204030204" charset="0"/>
                <a:ea typeface="华文楷体" panose="02010600040101010101" pitchFamily="2" charset="-122"/>
                <a:cs typeface="华文楷体" panose="02010600040101010101" pitchFamily="2" charset="-122"/>
                <a:sym typeface="+mn-ea"/>
              </a:rPr>
              <a:t>③</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代码移动（利用循环不变计算）</a:t>
            </a:r>
            <a:r>
              <a:rPr lang="en-US" altLang="zh-CN" b="1" dirty="0">
                <a:latin typeface="华文楷体" panose="02010600040101010101" pitchFamily="2" charset="-122"/>
                <a:ea typeface="华文楷体" panose="02010600040101010101" pitchFamily="2" charset="-122"/>
                <a:cs typeface="华文楷体" panose="02010600040101010101" pitchFamily="2" charset="-122"/>
                <a:sym typeface="+mn-ea"/>
              </a:rPr>
              <a:t> </a:t>
            </a:r>
            <a:r>
              <a:rPr lang="zh-CN" altLang="en-US" b="1" dirty="0">
                <a:latin typeface="Calibri" panose="020F0502020204030204" charset="0"/>
                <a:ea typeface="华文楷体" panose="02010600040101010101" pitchFamily="2" charset="-122"/>
                <a:cs typeface="华文楷体" panose="02010600040101010101" pitchFamily="2" charset="-122"/>
                <a:sym typeface="+mn-ea"/>
              </a:rPr>
              <a:t>④</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强度削弱（如用加代替乘，乘代替除，循环中对归纳变量进行强度削弱）</a:t>
            </a:r>
            <a:endPar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indent="0" fontAlgn="auto">
              <a:lnSpc>
                <a:spcPct val="100000"/>
              </a:lnSpc>
              <a:buClrTx/>
              <a:buNone/>
            </a:pPr>
            <a:r>
              <a:rPr lang="zh-CN" altLang="en-US" b="1" dirty="0">
                <a:latin typeface="Calibri" panose="020F0502020204030204" charset="0"/>
                <a:ea typeface="华文楷体" panose="02010600040101010101" pitchFamily="2" charset="-122"/>
                <a:cs typeface="华文楷体" panose="02010600040101010101" pitchFamily="2" charset="-122"/>
                <a:sym typeface="+mn-ea"/>
              </a:rPr>
              <a:t>⑤</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删除归纳变量（删除仅用于测试的归纳变量）</a:t>
            </a:r>
            <a:endPar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endParaRPr>
          </a:p>
        </p:txBody>
      </p:sp>
      <p:pic>
        <p:nvPicPr>
          <p:cNvPr id="9" name="图片 8"/>
          <p:cNvPicPr>
            <a:picLocks noChangeAspect="1"/>
          </p:cNvPicPr>
          <p:nvPr>
            <p:custDataLst>
              <p:tags r:id="rId8"/>
            </p:custDataLst>
          </p:nvPr>
        </p:nvPicPr>
        <p:blipFill>
          <a:blip r:embed="rId9"/>
          <a:stretch>
            <a:fillRect/>
          </a:stretch>
        </p:blipFill>
        <p:spPr>
          <a:xfrm>
            <a:off x="5380355" y="5012690"/>
            <a:ext cx="2000885" cy="633095"/>
          </a:xfrm>
          <a:prstGeom prst="rect">
            <a:avLst/>
          </a:prstGeom>
        </p:spPr>
      </p:pic>
      <p:sp>
        <p:nvSpPr>
          <p:cNvPr id="10" name="文本框 9"/>
          <p:cNvSpPr txBox="1"/>
          <p:nvPr/>
        </p:nvSpPr>
        <p:spPr>
          <a:xfrm>
            <a:off x="7857490" y="4914900"/>
            <a:ext cx="3506470" cy="730885"/>
          </a:xfrm>
          <a:prstGeom prst="rect">
            <a:avLst/>
          </a:prstGeom>
          <a:noFill/>
        </p:spPr>
        <p:txBody>
          <a:bodyPr wrap="square" rtlCol="0" anchor="t">
            <a:noAutofit/>
          </a:bodyPr>
          <a:p>
            <a:pPr marL="0" lvl="1" indent="0" fontAlgn="auto">
              <a:lnSpc>
                <a:spcPct val="100000"/>
              </a:lnSpc>
              <a:buClrTx/>
              <a:buNone/>
            </a:pPr>
            <a:r>
              <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rPr>
              <a:t>归纳变量：对于一个变量x ，如果存在一个正的或负的常数c使得每次x被赋值时它的值总增加c ，那么x就称为归纳变量</a:t>
            </a:r>
            <a:endParaRPr lang="zh-CN" altLang="en-US" sz="1400" b="1" dirty="0">
              <a:latin typeface="华文楷体" panose="02010600040101010101" pitchFamily="2" charset="-122"/>
              <a:ea typeface="华文楷体" panose="02010600040101010101" pitchFamily="2" charset="-122"/>
              <a:cs typeface="华文楷体" panose="02010600040101010101" pitchFamily="2" charset="-122"/>
              <a:sym typeface="+mn-ea"/>
            </a:endParaRPr>
          </a:p>
        </p:txBody>
      </p:sp>
      <p:pic>
        <p:nvPicPr>
          <p:cNvPr id="11" name="图片 10"/>
          <p:cNvPicPr>
            <a:picLocks noChangeAspect="1"/>
          </p:cNvPicPr>
          <p:nvPr>
            <p:custDataLst>
              <p:tags r:id="rId10"/>
            </p:custDataLst>
          </p:nvPr>
        </p:nvPicPr>
        <p:blipFill>
          <a:blip r:embed="rId11"/>
          <a:stretch>
            <a:fillRect/>
          </a:stretch>
        </p:blipFill>
        <p:spPr>
          <a:xfrm>
            <a:off x="5326380" y="3884295"/>
            <a:ext cx="2531110" cy="940435"/>
          </a:xfrm>
          <a:prstGeom prst="rect">
            <a:avLst/>
          </a:prstGeom>
        </p:spPr>
      </p:pic>
      <p:pic>
        <p:nvPicPr>
          <p:cNvPr id="12" name="图片 11"/>
          <p:cNvPicPr>
            <a:picLocks noChangeAspect="1"/>
          </p:cNvPicPr>
          <p:nvPr>
            <p:custDataLst>
              <p:tags r:id="rId12"/>
            </p:custDataLst>
          </p:nvPr>
        </p:nvPicPr>
        <p:blipFill>
          <a:blip r:embed="rId13"/>
          <a:stretch>
            <a:fillRect/>
          </a:stretch>
        </p:blipFill>
        <p:spPr>
          <a:xfrm>
            <a:off x="8352790" y="3773170"/>
            <a:ext cx="2398395" cy="899160"/>
          </a:xfrm>
          <a:prstGeom prst="rect">
            <a:avLst/>
          </a:prstGeom>
        </p:spPr>
      </p:pic>
      <p:sp>
        <p:nvSpPr>
          <p:cNvPr id="14" name="文本框 13"/>
          <p:cNvSpPr txBox="1"/>
          <p:nvPr/>
        </p:nvSpPr>
        <p:spPr>
          <a:xfrm>
            <a:off x="2176145" y="99695"/>
            <a:ext cx="2125345" cy="860425"/>
          </a:xfrm>
          <a:prstGeom prst="rect">
            <a:avLst/>
          </a:prstGeom>
          <a:noFill/>
        </p:spPr>
        <p:txBody>
          <a:bodyPr wrap="square" rtlCol="0" anchor="t">
            <a:spAutoFit/>
          </a:bodyPr>
          <a:p>
            <a:r>
              <a:rPr lang="zh-CN" altLang="en-US" sz="1000">
                <a:sym typeface="+mn-ea"/>
              </a:rPr>
              <a:t>优化可生成（</a:t>
            </a:r>
            <a:r>
              <a:rPr lang="zh-CN" altLang="en-US" sz="1000">
                <a:solidFill>
                  <a:srgbClr val="FF0000"/>
                </a:solidFill>
                <a:sym typeface="+mn-ea"/>
              </a:rPr>
              <a:t>D</a:t>
            </a:r>
            <a:r>
              <a:rPr lang="zh-CN" altLang="en-US" sz="1000">
                <a:sym typeface="+mn-ea"/>
              </a:rPr>
              <a:t>）的目标代码。</a:t>
            </a:r>
            <a:endParaRPr lang="zh-CN" altLang="en-US" sz="1000"/>
          </a:p>
          <a:p>
            <a:r>
              <a:rPr lang="zh-CN" altLang="en-US" sz="1000">
                <a:sym typeface="+mn-ea"/>
              </a:rPr>
              <a:t>A.运行时间较短</a:t>
            </a:r>
            <a:endParaRPr lang="zh-CN" altLang="en-US" sz="1000"/>
          </a:p>
          <a:p>
            <a:r>
              <a:rPr lang="zh-CN" altLang="en-US" sz="1000">
                <a:sym typeface="+mn-ea"/>
              </a:rPr>
              <a:t>B.占用存储空间较小</a:t>
            </a:r>
            <a:endParaRPr lang="zh-CN" altLang="en-US" sz="1000"/>
          </a:p>
          <a:p>
            <a:r>
              <a:rPr lang="zh-CN" altLang="en-US" sz="1000">
                <a:sym typeface="+mn-ea"/>
              </a:rPr>
              <a:t>C.运行时间短但占用内存空间大</a:t>
            </a:r>
            <a:endParaRPr lang="zh-CN" altLang="en-US" sz="1000"/>
          </a:p>
          <a:p>
            <a:r>
              <a:rPr lang="zh-CN" altLang="en-US" sz="1000">
                <a:sym typeface="+mn-ea"/>
              </a:rPr>
              <a:t>D.运行时间短且占用存储空间小</a:t>
            </a:r>
            <a:endParaRPr lang="zh-CN" altLang="en-US" sz="1000">
              <a:sym typeface="+mn-ea"/>
            </a:endParaRPr>
          </a:p>
        </p:txBody>
      </p:sp>
      <p:sp>
        <p:nvSpPr>
          <p:cNvPr id="15" name="文本框 14"/>
          <p:cNvSpPr txBox="1"/>
          <p:nvPr/>
        </p:nvSpPr>
        <p:spPr>
          <a:xfrm>
            <a:off x="4191635" y="43815"/>
            <a:ext cx="2006600" cy="860425"/>
          </a:xfrm>
          <a:prstGeom prst="rect">
            <a:avLst/>
          </a:prstGeom>
          <a:noFill/>
        </p:spPr>
        <p:txBody>
          <a:bodyPr wrap="square" rtlCol="0" anchor="t">
            <a:spAutoFit/>
          </a:bodyPr>
          <a:p>
            <a:r>
              <a:rPr lang="zh-CN" altLang="en-US" sz="1000">
                <a:sym typeface="+mn-ea"/>
              </a:rPr>
              <a:t>基本块内的优化为 (</a:t>
            </a:r>
            <a:r>
              <a:rPr lang="zh-CN" altLang="en-US" sz="1000">
                <a:solidFill>
                  <a:srgbClr val="FF0000"/>
                </a:solidFill>
                <a:sym typeface="+mn-ea"/>
              </a:rPr>
              <a:t>B</a:t>
            </a:r>
            <a:r>
              <a:rPr lang="zh-CN" altLang="en-US" sz="1000">
                <a:sym typeface="+mn-ea"/>
              </a:rPr>
              <a:t>)。</a:t>
            </a:r>
            <a:endParaRPr lang="zh-CN" altLang="en-US" sz="1000"/>
          </a:p>
          <a:p>
            <a:r>
              <a:rPr lang="zh-CN" altLang="en-US" sz="1000">
                <a:sym typeface="+mn-ea"/>
              </a:rPr>
              <a:t>A.代码外提，删除归纳变量 </a:t>
            </a:r>
            <a:endParaRPr lang="zh-CN" altLang="en-US" sz="1000"/>
          </a:p>
          <a:p>
            <a:r>
              <a:rPr lang="zh-CN" altLang="en-US" sz="1000">
                <a:sym typeface="+mn-ea"/>
              </a:rPr>
              <a:t>B.删除多余运算，删除无用赋值</a:t>
            </a:r>
            <a:endParaRPr lang="zh-CN" altLang="en-US" sz="1000"/>
          </a:p>
          <a:p>
            <a:r>
              <a:rPr lang="zh-CN" altLang="en-US" sz="1000">
                <a:sym typeface="+mn-ea"/>
              </a:rPr>
              <a:t>C.强度削弱，代码外提</a:t>
            </a:r>
            <a:endParaRPr lang="zh-CN" altLang="en-US" sz="1000"/>
          </a:p>
          <a:p>
            <a:r>
              <a:rPr lang="zh-CN" altLang="en-US" sz="1000">
                <a:sym typeface="+mn-ea"/>
              </a:rPr>
              <a:t>D.循环展开，循环合并</a:t>
            </a:r>
            <a:endParaRPr lang="zh-CN" altLang="en-US" sz="1000">
              <a:sym typeface="+mn-ea"/>
            </a:endParaRPr>
          </a:p>
        </p:txBody>
      </p:sp>
      <p:sp>
        <p:nvSpPr>
          <p:cNvPr id="16" name="文本框 15"/>
          <p:cNvSpPr txBox="1"/>
          <p:nvPr/>
        </p:nvSpPr>
        <p:spPr>
          <a:xfrm>
            <a:off x="6159500" y="43815"/>
            <a:ext cx="2370455" cy="860425"/>
          </a:xfrm>
          <a:prstGeom prst="rect">
            <a:avLst/>
          </a:prstGeom>
          <a:noFill/>
        </p:spPr>
        <p:txBody>
          <a:bodyPr wrap="square" rtlCol="0" anchor="t">
            <a:spAutoFit/>
          </a:bodyPr>
          <a:p>
            <a:r>
              <a:rPr lang="zh-CN" altLang="en-US" sz="1000">
                <a:sym typeface="+mn-ea"/>
              </a:rPr>
              <a:t>对一个基本块来说，(</a:t>
            </a:r>
            <a:r>
              <a:rPr lang="zh-CN" altLang="en-US" sz="1000">
                <a:solidFill>
                  <a:srgbClr val="FF0000"/>
                </a:solidFill>
                <a:sym typeface="+mn-ea"/>
              </a:rPr>
              <a:t>A</a:t>
            </a:r>
            <a:r>
              <a:rPr lang="zh-CN" altLang="en-US" sz="1000">
                <a:sym typeface="+mn-ea"/>
              </a:rPr>
              <a:t>)是正确的。</a:t>
            </a:r>
            <a:endParaRPr lang="zh-CN" altLang="en-US" sz="1000"/>
          </a:p>
          <a:p>
            <a:r>
              <a:rPr lang="zh-CN" altLang="en-US" sz="1000">
                <a:sym typeface="+mn-ea"/>
              </a:rPr>
              <a:t>A.只有一个入口语句和一个出口语句</a:t>
            </a:r>
            <a:endParaRPr lang="zh-CN" altLang="en-US" sz="1000"/>
          </a:p>
          <a:p>
            <a:r>
              <a:rPr lang="zh-CN" altLang="en-US" sz="1000">
                <a:sym typeface="+mn-ea"/>
              </a:rPr>
              <a:t>B.有一个入口语句和多个出口语句</a:t>
            </a:r>
            <a:endParaRPr lang="zh-CN" altLang="en-US" sz="1000"/>
          </a:p>
          <a:p>
            <a:r>
              <a:rPr lang="zh-CN" altLang="en-US" sz="1000">
                <a:sym typeface="+mn-ea"/>
              </a:rPr>
              <a:t>C.有多个入口语句和一个出口语句</a:t>
            </a:r>
            <a:endParaRPr lang="zh-CN" altLang="en-US" sz="1000"/>
          </a:p>
          <a:p>
            <a:r>
              <a:rPr lang="zh-CN" altLang="en-US" sz="1000">
                <a:sym typeface="+mn-ea"/>
              </a:rPr>
              <a:t>D.有多个入口语句和多个出口语句</a:t>
            </a:r>
            <a:endParaRPr lang="zh-CN" altLang="en-US" sz="1000">
              <a:sym typeface="+mn-ea"/>
            </a:endParaRPr>
          </a:p>
        </p:txBody>
      </p:sp>
      <p:sp>
        <p:nvSpPr>
          <p:cNvPr id="17" name="文本框 16"/>
          <p:cNvSpPr txBox="1"/>
          <p:nvPr/>
        </p:nvSpPr>
        <p:spPr>
          <a:xfrm>
            <a:off x="6621145" y="2589530"/>
            <a:ext cx="3082925" cy="838835"/>
          </a:xfrm>
          <a:prstGeom prst="rect">
            <a:avLst/>
          </a:prstGeom>
          <a:noFill/>
        </p:spPr>
        <p:txBody>
          <a:bodyPr wrap="square" rtlCol="0" anchor="t">
            <a:noAutofit/>
          </a:bodyPr>
          <a:p>
            <a:r>
              <a:rPr lang="zh-CN" altLang="en-US" sz="1000">
                <a:sym typeface="+mn-ea"/>
              </a:rPr>
              <a:t>中间代码的优化依赖于具体的计算机（</a:t>
            </a:r>
            <a:r>
              <a:rPr lang="zh-CN" altLang="en-US" sz="1000">
                <a:solidFill>
                  <a:srgbClr val="FF0000"/>
                </a:solidFill>
                <a:sym typeface="+mn-ea"/>
              </a:rPr>
              <a:t>×</a:t>
            </a:r>
            <a:r>
              <a:rPr lang="zh-CN" altLang="en-US" sz="1000">
                <a:sym typeface="+mn-ea"/>
              </a:rPr>
              <a:t>）</a:t>
            </a:r>
            <a:endParaRPr lang="zh-CN" altLang="en-US" sz="1000"/>
          </a:p>
          <a:p>
            <a:r>
              <a:rPr lang="zh-CN" altLang="en-US" sz="1000">
                <a:sym typeface="+mn-ea"/>
              </a:rPr>
              <a:t>代码优化应以等价变换为基础，既不改变程序的运行结果，又能使生成的目标代码更有效（</a:t>
            </a:r>
            <a:r>
              <a:rPr lang="zh-CN" altLang="en-US" sz="1000">
                <a:solidFill>
                  <a:srgbClr val="FF0000"/>
                </a:solidFill>
                <a:sym typeface="+mn-ea"/>
              </a:rPr>
              <a:t>√</a:t>
            </a:r>
            <a:r>
              <a:rPr lang="zh-CN" altLang="en-US" sz="1000">
                <a:sym typeface="+mn-ea"/>
              </a:rPr>
              <a:t>）</a:t>
            </a:r>
            <a:endParaRPr lang="zh-CN" altLang="en-US" sz="1000"/>
          </a:p>
          <a:p>
            <a:r>
              <a:rPr lang="zh-CN" altLang="en-US" sz="1000">
                <a:sym typeface="+mn-ea"/>
              </a:rPr>
              <a:t>一个程序可用一个流图来表示。（</a:t>
            </a:r>
            <a:r>
              <a:rPr lang="zh-CN" altLang="en-US" sz="1000">
                <a:solidFill>
                  <a:srgbClr val="FF0000"/>
                </a:solidFill>
                <a:sym typeface="+mn-ea"/>
              </a:rPr>
              <a:t>√</a:t>
            </a:r>
            <a:r>
              <a:rPr lang="zh-CN" altLang="en-US" sz="1000">
                <a:sym typeface="+mn-ea"/>
              </a:rPr>
              <a:t>）</a:t>
            </a:r>
            <a:endParaRPr lang="zh-CN" altLang="en-US" sz="1000"/>
          </a:p>
          <a:p>
            <a:r>
              <a:rPr lang="zh-CN" altLang="en-US" sz="1000">
                <a:sym typeface="+mn-ea"/>
              </a:rPr>
              <a:t>优化工作只能在中间代码这一层次上进行。（</a:t>
            </a:r>
            <a:r>
              <a:rPr lang="zh-CN" altLang="en-US" sz="1000">
                <a:solidFill>
                  <a:srgbClr val="FF0000"/>
                </a:solidFill>
                <a:sym typeface="+mn-ea"/>
              </a:rPr>
              <a:t>×</a:t>
            </a:r>
            <a:r>
              <a:rPr lang="zh-CN" altLang="en-US" sz="1000">
                <a:sym typeface="+mn-ea"/>
              </a:rPr>
              <a:t>）</a:t>
            </a:r>
            <a:endParaRPr lang="zh-CN" altLang="en-US" sz="1000">
              <a:sym typeface="+mn-ea"/>
            </a:endParaRPr>
          </a:p>
        </p:txBody>
      </p:sp>
    </p:spTree>
    <p:custDataLst>
      <p:tags r:id="rId14"/>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5176"/>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wm#"/>
  <p:tag name="KSO_WM_TEMPLATE_CATEGORY" val="custom"/>
  <p:tag name="KSO_WM_TEMPLATE_INDEX" val="20205176"/>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wm#"/>
  <p:tag name="KSO_WM_TEMPLATE_CATEGORY" val="custom"/>
  <p:tag name="KSO_WM_TEMPLATE_INDEX" val="20205176"/>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BEAUTIFY_FLAG" val=""/>
  <p:tag name="KSO_WM_UNIT_PLACING_PICTURE_USER_VIEWPORT" val="{&quot;height&quot;:3269,&quot;width&quot;:3917}"/>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wm#"/>
  <p:tag name="KSO_WM_TEMPLATE_CATEGORY" val="custom"/>
  <p:tag name="KSO_WM_TEMPLATE_INDEX" val="20205176"/>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wm#"/>
  <p:tag name="KSO_WM_TEMPLATE_CATEGORY" val="custom"/>
  <p:tag name="KSO_WM_TEMPLATE_INDEX" val="20205176"/>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wm#"/>
  <p:tag name="KSO_WM_TEMPLATE_CATEGORY" val="custom"/>
  <p:tag name="KSO_WM_TEMPLATE_INDEX" val="20205176"/>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BEAUTIFY_FLAG" val="#wm#"/>
  <p:tag name="KSO_WM_TEMPLATE_CATEGORY" val="custom"/>
  <p:tag name="KSO_WM_TEMPLATE_INDEX" val="20205176"/>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wm#"/>
  <p:tag name="KSO_WM_TEMPLATE_CATEGORY" val="custom"/>
  <p:tag name="KSO_WM_TEMPLATE_INDEX" val="20205176"/>
</p:tagLst>
</file>

<file path=ppt/tags/tag162.xml><?xml version="1.0" encoding="utf-8"?>
<p:tagLst xmlns:p="http://schemas.openxmlformats.org/presentationml/2006/main">
  <p:tag name="KSO_WM_BEAUTIFY_FLAG" val=""/>
  <p:tag name="KSO_WM_UNIT_PLACING_PICTURE_USER_VIEWPORT" val="{&quot;height&quot;:5148,&quot;width&quot;:2845}"/>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BEAUTIFY_FLAG" val="#wm#"/>
  <p:tag name="KSO_WM_TEMPLATE_CATEGORY" val="custom"/>
  <p:tag name="KSO_WM_TEMPLATE_INDEX" val="20205176"/>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wm#"/>
  <p:tag name="KSO_WM_TEMPLATE_CATEGORY" val="custom"/>
  <p:tag name="KSO_WM_TEMPLATE_INDEX" val="20205176"/>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wm#"/>
  <p:tag name="KSO_WM_TEMPLATE_CATEGORY" val="custom"/>
  <p:tag name="KSO_WM_TEMPLATE_INDEX" val="20205176"/>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BEAUTIFY_FLAG" val="#wm#"/>
  <p:tag name="KSO_WM_TEMPLATE_CATEGORY" val="custom"/>
  <p:tag name="KSO_WM_TEMPLATE_INDEX" val="20205176"/>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wm#"/>
  <p:tag name="KSO_WM_TEMPLATE_CATEGORY" val="custom"/>
  <p:tag name="KSO_WM_TEMPLATE_INDEX" val="20205176"/>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wm#"/>
  <p:tag name="KSO_WM_TEMPLATE_CATEGORY" val="custom"/>
  <p:tag name="KSO_WM_TEMPLATE_INDEX" val="20205176"/>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wm#"/>
  <p:tag name="KSO_WM_TEMPLATE_CATEGORY" val="custom"/>
  <p:tag name="KSO_WM_TEMPLATE_INDEX" val="20205176"/>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
</p:tagLst>
</file>

<file path=ppt/tags/tag211.xml><?xml version="1.0" encoding="utf-8"?>
<p:tagLst xmlns:p="http://schemas.openxmlformats.org/presentationml/2006/main">
  <p:tag name="KSO_WM_BEAUTIFY_FLAG" val="#wm#"/>
  <p:tag name="KSO_WM_TEMPLATE_CATEGORY" val="custom"/>
  <p:tag name="KSO_WM_TEMPLATE_INDEX" val="20205176"/>
</p:tagLst>
</file>

<file path=ppt/tags/tag212.xml><?xml version="1.0" encoding="utf-8"?>
<p:tagLst xmlns:p="http://schemas.openxmlformats.org/presentationml/2006/main">
  <p:tag name="COMMONDATA" val="eyJoZGlkIjoiNjdlODM2YzNlYmM4NDc1MmFjZTQyOGI0YmY4NjhhZWIifQ=="/>
  <p:tag name="KSO_WPP_MARK_KEY" val="98fea3c4-0a17-4810-bd2e-0f9a76fa5be0"/>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wm#"/>
  <p:tag name="KSO_WM_TEMPLATE_CATEGORY" val="custom"/>
  <p:tag name="KSO_WM_TEMPLATE_INDEX" val="20205176"/>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 name="KSO_WM_UNIT_PLACING_PICTURE_USER_VIEWPORT" val="{&quot;height&quot;:3830,&quot;width&quot;:4670}"/>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wm#"/>
  <p:tag name="KSO_WM_TEMPLATE_CATEGORY" val="custom"/>
  <p:tag name="KSO_WM_TEMPLATE_INDEX" val="20205176"/>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wm#"/>
  <p:tag name="KSO_WM_TEMPLATE_CATEGORY" val="custom"/>
  <p:tag name="KSO_WM_TEMPLATE_INDEX" val="20205176"/>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15534</Words>
  <Application>WPS 演示</Application>
  <PresentationFormat>宽屏</PresentationFormat>
  <Paragraphs>778</Paragraphs>
  <Slides>20</Slides>
  <Notes>4</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20</vt:i4>
      </vt:variant>
    </vt:vector>
  </HeadingPairs>
  <TitlesOfParts>
    <vt:vector size="39" baseType="lpstr">
      <vt:lpstr>Arial</vt:lpstr>
      <vt:lpstr>宋体</vt:lpstr>
      <vt:lpstr>Wingdings</vt:lpstr>
      <vt:lpstr>Wingdings</vt:lpstr>
      <vt:lpstr>华文楷体</vt:lpstr>
      <vt:lpstr>Times New Roman</vt:lpstr>
      <vt:lpstr>Calibri</vt:lpstr>
      <vt:lpstr>Symbol</vt:lpstr>
      <vt:lpstr>楷体_GB2312</vt:lpstr>
      <vt:lpstr>新宋体</vt:lpstr>
      <vt:lpstr>楷体_GB2312</vt:lpstr>
      <vt:lpstr>Tahoma</vt:lpstr>
      <vt:lpstr>楷体</vt:lpstr>
      <vt:lpstr>楷体_GB2312</vt:lpstr>
      <vt:lpstr>微软雅黑</vt:lpstr>
      <vt:lpstr>Arial Unicode MS</vt:lpstr>
      <vt:lpstr>华文仿宋</vt:lpstr>
      <vt:lpstr>Tiger Expert</vt:lpstr>
      <vt:lpstr>Office 主题​​</vt:lpstr>
      <vt:lpstr>编译系统期末复习7-9</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成功的钥匙锁</cp:lastModifiedBy>
  <cp:revision>321</cp:revision>
  <dcterms:created xsi:type="dcterms:W3CDTF">2019-06-19T02:08:00Z</dcterms:created>
  <dcterms:modified xsi:type="dcterms:W3CDTF">2023-05-02T07:02:35Z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34ECADA7AA8B4B08B4EB45A125AD8C47_13</vt:lpwstr>
  </property>
</Properties>
</file>