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59" r:id="rId1"/>
  </p:sldMasterIdLst>
  <p:notesMasterIdLst>
    <p:notesMasterId r:id="rId75"/>
  </p:notesMasterIdLst>
  <p:handoutMasterIdLst>
    <p:handoutMasterId r:id="rId76"/>
  </p:handoutMasterIdLst>
  <p:sldIdLst>
    <p:sldId id="1611" r:id="rId2"/>
    <p:sldId id="1851" r:id="rId3"/>
    <p:sldId id="1852" r:id="rId4"/>
    <p:sldId id="1853" r:id="rId5"/>
    <p:sldId id="1854" r:id="rId6"/>
    <p:sldId id="1855" r:id="rId7"/>
    <p:sldId id="1858" r:id="rId8"/>
    <p:sldId id="1859" r:id="rId9"/>
    <p:sldId id="1860" r:id="rId10"/>
    <p:sldId id="1861" r:id="rId11"/>
    <p:sldId id="1967" r:id="rId12"/>
    <p:sldId id="1969" r:id="rId13"/>
    <p:sldId id="1970" r:id="rId14"/>
    <p:sldId id="1971" r:id="rId15"/>
    <p:sldId id="1965" r:id="rId16"/>
    <p:sldId id="1865" r:id="rId17"/>
    <p:sldId id="1879" r:id="rId18"/>
    <p:sldId id="1867" r:id="rId19"/>
    <p:sldId id="1868" r:id="rId20"/>
    <p:sldId id="1871" r:id="rId21"/>
    <p:sldId id="1872" r:id="rId22"/>
    <p:sldId id="1873" r:id="rId23"/>
    <p:sldId id="1874" r:id="rId24"/>
    <p:sldId id="1876" r:id="rId25"/>
    <p:sldId id="1877" r:id="rId26"/>
    <p:sldId id="2012" r:id="rId27"/>
    <p:sldId id="2043" r:id="rId28"/>
    <p:sldId id="2044" r:id="rId29"/>
    <p:sldId id="2045" r:id="rId30"/>
    <p:sldId id="2046" r:id="rId31"/>
    <p:sldId id="2047" r:id="rId32"/>
    <p:sldId id="2013" r:id="rId33"/>
    <p:sldId id="1880" r:id="rId34"/>
    <p:sldId id="1881" r:id="rId35"/>
    <p:sldId id="1882" r:id="rId36"/>
    <p:sldId id="1913" r:id="rId37"/>
    <p:sldId id="1914" r:id="rId38"/>
    <p:sldId id="1915" r:id="rId39"/>
    <p:sldId id="1916" r:id="rId40"/>
    <p:sldId id="2031" r:id="rId41"/>
    <p:sldId id="2032" r:id="rId42"/>
    <p:sldId id="2033" r:id="rId43"/>
    <p:sldId id="2035" r:id="rId44"/>
    <p:sldId id="2036" r:id="rId45"/>
    <p:sldId id="2037" r:id="rId46"/>
    <p:sldId id="2038" r:id="rId47"/>
    <p:sldId id="2039" r:id="rId48"/>
    <p:sldId id="2040" r:id="rId49"/>
    <p:sldId id="2041" r:id="rId50"/>
    <p:sldId id="2042" r:id="rId51"/>
    <p:sldId id="1883" r:id="rId52"/>
    <p:sldId id="1884" r:id="rId53"/>
    <p:sldId id="1885" r:id="rId54"/>
    <p:sldId id="1886" r:id="rId55"/>
    <p:sldId id="1887" r:id="rId56"/>
    <p:sldId id="1888" r:id="rId57"/>
    <p:sldId id="1889" r:id="rId58"/>
    <p:sldId id="1890" r:id="rId59"/>
    <p:sldId id="1891" r:id="rId60"/>
    <p:sldId id="1892" r:id="rId61"/>
    <p:sldId id="1893" r:id="rId62"/>
    <p:sldId id="1894" r:id="rId63"/>
    <p:sldId id="1895" r:id="rId64"/>
    <p:sldId id="1896" r:id="rId65"/>
    <p:sldId id="1897" r:id="rId66"/>
    <p:sldId id="1898" r:id="rId67"/>
    <p:sldId id="2048" r:id="rId68"/>
    <p:sldId id="2049" r:id="rId69"/>
    <p:sldId id="2050" r:id="rId70"/>
    <p:sldId id="1899" r:id="rId71"/>
    <p:sldId id="1900" r:id="rId72"/>
    <p:sldId id="2051" r:id="rId73"/>
    <p:sldId id="2052" r:id="rId74"/>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b="1" kern="1200">
        <a:solidFill>
          <a:schemeClr val="tx1"/>
        </a:solidFill>
        <a:latin typeface="Tahoma" pitchFamily="34" charset="0"/>
        <a:ea typeface="宋体" pitchFamily="2" charset="-122"/>
        <a:cs typeface="+mn-cs"/>
      </a:defRPr>
    </a:lvl5pPr>
    <a:lvl6pPr marL="2286000" algn="l" defTabSz="914400" rtl="0" eaLnBrk="1" latinLnBrk="0" hangingPunct="1">
      <a:defRPr kumimoji="1" b="1" kern="1200">
        <a:solidFill>
          <a:schemeClr val="tx1"/>
        </a:solidFill>
        <a:latin typeface="Tahoma" pitchFamily="34" charset="0"/>
        <a:ea typeface="宋体" pitchFamily="2" charset="-122"/>
        <a:cs typeface="+mn-cs"/>
      </a:defRPr>
    </a:lvl6pPr>
    <a:lvl7pPr marL="2743200" algn="l" defTabSz="914400" rtl="0" eaLnBrk="1" latinLnBrk="0" hangingPunct="1">
      <a:defRPr kumimoji="1" b="1" kern="1200">
        <a:solidFill>
          <a:schemeClr val="tx1"/>
        </a:solidFill>
        <a:latin typeface="Tahoma" pitchFamily="34" charset="0"/>
        <a:ea typeface="宋体" pitchFamily="2" charset="-122"/>
        <a:cs typeface="+mn-cs"/>
      </a:defRPr>
    </a:lvl7pPr>
    <a:lvl8pPr marL="3200400" algn="l" defTabSz="914400" rtl="0" eaLnBrk="1" latinLnBrk="0" hangingPunct="1">
      <a:defRPr kumimoji="1" b="1" kern="1200">
        <a:solidFill>
          <a:schemeClr val="tx1"/>
        </a:solidFill>
        <a:latin typeface="Tahoma" pitchFamily="34" charset="0"/>
        <a:ea typeface="宋体" pitchFamily="2" charset="-122"/>
        <a:cs typeface="+mn-cs"/>
      </a:defRPr>
    </a:lvl8pPr>
    <a:lvl9pPr marL="3657600" algn="l" defTabSz="914400" rtl="0" eaLnBrk="1" latinLnBrk="0" hangingPunct="1">
      <a:defRPr kumimoji="1"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D1ACA"/>
    <a:srgbClr val="FACA00"/>
    <a:srgbClr val="3366FF"/>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30" autoAdjust="0"/>
  </p:normalViewPr>
  <p:slideViewPr>
    <p:cSldViewPr snapToGrid="0">
      <p:cViewPr varScale="1">
        <p:scale>
          <a:sx n="94" d="100"/>
          <a:sy n="94" d="100"/>
        </p:scale>
        <p:origin x="20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8292"/>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3B4577F0-ED67-4FFE-A316-3B3AEC2EA4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E46A9642-FD4A-45CC-9F4F-8E10AB9AB4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ecurity.tencent.com/index.php/blog/msg/147"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r>
              <a:rPr lang="zh-CN" altLang="en-US" dirty="0"/>
              <a:t>数据量太大，无法保存</a:t>
            </a:r>
          </a:p>
        </p:txBody>
      </p:sp>
    </p:spTree>
    <p:extLst>
      <p:ext uri="{BB962C8B-B14F-4D97-AF65-F5344CB8AC3E}">
        <p14:creationId xmlns:p14="http://schemas.microsoft.com/office/powerpoint/2010/main" val="147025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IPsec</a:t>
            </a:r>
            <a:r>
              <a:rPr lang="zh-CN" altLang="en-US" dirty="0"/>
              <a:t>的缩写，不是</a:t>
            </a:r>
            <a:r>
              <a:rPr lang="en-US" altLang="zh-CN" dirty="0"/>
              <a:t>IPSec</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21</a:t>
            </a:fld>
            <a:endParaRPr lang="en-US" altLang="zh-CN"/>
          </a:p>
        </p:txBody>
      </p:sp>
    </p:spTree>
    <p:extLst>
      <p:ext uri="{BB962C8B-B14F-4D97-AF65-F5344CB8AC3E}">
        <p14:creationId xmlns:p14="http://schemas.microsoft.com/office/powerpoint/2010/main" val="376894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22</a:t>
            </a:fld>
            <a:endParaRPr lang="en-US" altLang="zh-CN"/>
          </a:p>
        </p:txBody>
      </p:sp>
    </p:spTree>
    <p:extLst>
      <p:ext uri="{BB962C8B-B14F-4D97-AF65-F5344CB8AC3E}">
        <p14:creationId xmlns:p14="http://schemas.microsoft.com/office/powerpoint/2010/main" val="1494499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https://security.tencent.com/index.php/blog/msg/147</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32</a:t>
            </a:fld>
            <a:endParaRPr lang="en-US" altLang="zh-CN"/>
          </a:p>
        </p:txBody>
      </p:sp>
    </p:spTree>
    <p:extLst>
      <p:ext uri="{BB962C8B-B14F-4D97-AF65-F5344CB8AC3E}">
        <p14:creationId xmlns:p14="http://schemas.microsoft.com/office/powerpoint/2010/main" val="3840527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6CA60C-BAB6-456B-976A-E1AB2CE89DB1}" type="slidenum">
              <a:rPr lang="en-US" altLang="zh-CN"/>
              <a:pPr/>
              <a:t>40</a:t>
            </a:fld>
            <a:endParaRPr lang="en-US" altLang="zh-CN"/>
          </a:p>
        </p:txBody>
      </p:sp>
      <p:sp>
        <p:nvSpPr>
          <p:cNvPr id="405506" name="Rectangle 2"/>
          <p:cNvSpPr>
            <a:spLocks noGrp="1" noRot="1" noChangeAspect="1" noChangeArrowheads="1" noTextEdit="1"/>
          </p:cNvSpPr>
          <p:nvPr>
            <p:ph type="sldImg"/>
          </p:nvPr>
        </p:nvSpPr>
        <p:spPr>
          <a:xfrm>
            <a:off x="3343275" y="533400"/>
            <a:ext cx="3549650" cy="2662238"/>
          </a:xfrm>
          <a:ln/>
        </p:spPr>
      </p:sp>
      <p:sp>
        <p:nvSpPr>
          <p:cNvPr id="405507" name="Rectangle 3"/>
          <p:cNvSpPr>
            <a:spLocks noGrp="1" noChangeArrowheads="1"/>
          </p:cNvSpPr>
          <p:nvPr>
            <p:ph type="body" idx="1"/>
          </p:nvPr>
        </p:nvSpPr>
        <p:spPr>
          <a:xfrm>
            <a:off x="1365250" y="3373438"/>
            <a:ext cx="7504113" cy="3192462"/>
          </a:xfrm>
        </p:spPr>
        <p:txBody>
          <a:bodyPr/>
          <a:lstStyle/>
          <a:p>
            <a:endParaRPr lang="zh-CN" altLang="zh-CN"/>
          </a:p>
        </p:txBody>
      </p:sp>
    </p:spTree>
    <p:extLst>
      <p:ext uri="{BB962C8B-B14F-4D97-AF65-F5344CB8AC3E}">
        <p14:creationId xmlns:p14="http://schemas.microsoft.com/office/powerpoint/2010/main" val="73684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DCFFA-E68A-44AC-8D95-58F6A292C6E7}" type="slidenum">
              <a:rPr lang="en-US" altLang="zh-CN"/>
              <a:pPr/>
              <a:t>41</a:t>
            </a:fld>
            <a:endParaRPr lang="en-US" altLang="zh-CN"/>
          </a:p>
        </p:txBody>
      </p:sp>
      <p:sp>
        <p:nvSpPr>
          <p:cNvPr id="407554" name="Rectangle 2"/>
          <p:cNvSpPr>
            <a:spLocks noGrp="1" noRot="1" noChangeAspect="1" noChangeArrowheads="1" noTextEdit="1"/>
          </p:cNvSpPr>
          <p:nvPr>
            <p:ph type="sldImg"/>
          </p:nvPr>
        </p:nvSpPr>
        <p:spPr>
          <a:xfrm>
            <a:off x="3343275" y="533400"/>
            <a:ext cx="3549650" cy="2662238"/>
          </a:xfrm>
          <a:ln/>
        </p:spPr>
      </p:sp>
      <p:sp>
        <p:nvSpPr>
          <p:cNvPr id="407555" name="Rectangle 3"/>
          <p:cNvSpPr>
            <a:spLocks noGrp="1" noChangeArrowheads="1"/>
          </p:cNvSpPr>
          <p:nvPr>
            <p:ph type="body" idx="1"/>
          </p:nvPr>
        </p:nvSpPr>
        <p:spPr>
          <a:xfrm>
            <a:off x="1365250" y="3373438"/>
            <a:ext cx="7504113" cy="3192462"/>
          </a:xfrm>
        </p:spPr>
        <p:txBody>
          <a:bodyPr/>
          <a:lstStyle/>
          <a:p>
            <a:endParaRPr lang="zh-CN" altLang="zh-CN"/>
          </a:p>
        </p:txBody>
      </p:sp>
    </p:spTree>
    <p:extLst>
      <p:ext uri="{BB962C8B-B14F-4D97-AF65-F5344CB8AC3E}">
        <p14:creationId xmlns:p14="http://schemas.microsoft.com/office/powerpoint/2010/main" val="356283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B25A8E-2305-4588-92EA-B3EE0191143C}" type="slidenum">
              <a:rPr lang="en-US" altLang="zh-CN"/>
              <a:pPr/>
              <a:t>42</a:t>
            </a:fld>
            <a:endParaRPr lang="en-US" altLang="zh-CN"/>
          </a:p>
        </p:txBody>
      </p:sp>
      <p:sp>
        <p:nvSpPr>
          <p:cNvPr id="409602" name="Rectangle 2"/>
          <p:cNvSpPr>
            <a:spLocks noGrp="1" noRot="1" noChangeAspect="1" noChangeArrowheads="1" noTextEdit="1"/>
          </p:cNvSpPr>
          <p:nvPr>
            <p:ph type="sldImg"/>
          </p:nvPr>
        </p:nvSpPr>
        <p:spPr>
          <a:xfrm>
            <a:off x="3343275" y="533400"/>
            <a:ext cx="3549650" cy="2662238"/>
          </a:xfrm>
          <a:ln/>
        </p:spPr>
      </p:sp>
      <p:sp>
        <p:nvSpPr>
          <p:cNvPr id="409603" name="Rectangle 3"/>
          <p:cNvSpPr>
            <a:spLocks noGrp="1" noChangeArrowheads="1"/>
          </p:cNvSpPr>
          <p:nvPr>
            <p:ph type="body" idx="1"/>
          </p:nvPr>
        </p:nvSpPr>
        <p:spPr>
          <a:xfrm>
            <a:off x="1365250" y="3373438"/>
            <a:ext cx="7504113" cy="3192462"/>
          </a:xfrm>
        </p:spPr>
        <p:txBody>
          <a:bodyPr/>
          <a:lstStyle/>
          <a:p>
            <a:endParaRPr lang="zh-CN" altLang="zh-CN"/>
          </a:p>
        </p:txBody>
      </p:sp>
    </p:spTree>
    <p:extLst>
      <p:ext uri="{BB962C8B-B14F-4D97-AF65-F5344CB8AC3E}">
        <p14:creationId xmlns:p14="http://schemas.microsoft.com/office/powerpoint/2010/main" val="318561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EC29F-B1E3-4718-8B78-454303E5C3AE}" type="slidenum">
              <a:rPr lang="en-US" altLang="zh-CN"/>
              <a:pPr/>
              <a:t>43</a:t>
            </a:fld>
            <a:endParaRPr lang="en-US" altLang="zh-CN"/>
          </a:p>
        </p:txBody>
      </p:sp>
      <p:sp>
        <p:nvSpPr>
          <p:cNvPr id="428034" name="Rectangle 2"/>
          <p:cNvSpPr>
            <a:spLocks noGrp="1" noRot="1" noChangeAspect="1" noChangeArrowheads="1" noTextEdit="1"/>
          </p:cNvSpPr>
          <p:nvPr>
            <p:ph type="sldImg"/>
          </p:nvPr>
        </p:nvSpPr>
        <p:spPr>
          <a:xfrm>
            <a:off x="3343275" y="533400"/>
            <a:ext cx="3549650" cy="2662238"/>
          </a:xfrm>
          <a:ln/>
        </p:spPr>
      </p:sp>
      <p:sp>
        <p:nvSpPr>
          <p:cNvPr id="428035" name="Rectangle 3"/>
          <p:cNvSpPr>
            <a:spLocks noGrp="1" noChangeArrowheads="1"/>
          </p:cNvSpPr>
          <p:nvPr>
            <p:ph type="body" idx="1"/>
          </p:nvPr>
        </p:nvSpPr>
        <p:spPr>
          <a:xfrm>
            <a:off x="1365250" y="3373438"/>
            <a:ext cx="7504113" cy="3192462"/>
          </a:xfrm>
        </p:spPr>
        <p:txBody>
          <a:bodyPr/>
          <a:lstStyle/>
          <a:p>
            <a:endParaRPr lang="zh-CN" altLang="zh-CN"/>
          </a:p>
        </p:txBody>
      </p:sp>
    </p:spTree>
    <p:extLst>
      <p:ext uri="{BB962C8B-B14F-4D97-AF65-F5344CB8AC3E}">
        <p14:creationId xmlns:p14="http://schemas.microsoft.com/office/powerpoint/2010/main" val="2536542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370E3-C7F1-4BB5-947A-7F07F43513AD}" type="slidenum">
              <a:rPr lang="en-US" altLang="zh-CN"/>
              <a:pPr/>
              <a:t>44</a:t>
            </a:fld>
            <a:endParaRPr lang="en-US" altLang="zh-CN"/>
          </a:p>
        </p:txBody>
      </p:sp>
      <p:sp>
        <p:nvSpPr>
          <p:cNvPr id="430082" name="Rectangle 2"/>
          <p:cNvSpPr>
            <a:spLocks noGrp="1" noRot="1" noChangeAspect="1" noChangeArrowheads="1" noTextEdit="1"/>
          </p:cNvSpPr>
          <p:nvPr>
            <p:ph type="sldImg"/>
          </p:nvPr>
        </p:nvSpPr>
        <p:spPr>
          <a:xfrm>
            <a:off x="3343275" y="533400"/>
            <a:ext cx="3549650" cy="2662238"/>
          </a:xfrm>
          <a:ln/>
        </p:spPr>
      </p:sp>
      <p:sp>
        <p:nvSpPr>
          <p:cNvPr id="430083" name="Rectangle 3"/>
          <p:cNvSpPr>
            <a:spLocks noGrp="1" noChangeArrowheads="1"/>
          </p:cNvSpPr>
          <p:nvPr>
            <p:ph type="body" idx="1"/>
          </p:nvPr>
        </p:nvSpPr>
        <p:spPr>
          <a:xfrm>
            <a:off x="1365250" y="3373438"/>
            <a:ext cx="7504113" cy="3192462"/>
          </a:xfrm>
        </p:spPr>
        <p:txBody>
          <a:bodyPr/>
          <a:lstStyle/>
          <a:p>
            <a:endParaRPr lang="zh-CN" altLang="zh-CN"/>
          </a:p>
        </p:txBody>
      </p:sp>
    </p:spTree>
    <p:extLst>
      <p:ext uri="{BB962C8B-B14F-4D97-AF65-F5344CB8AC3E}">
        <p14:creationId xmlns:p14="http://schemas.microsoft.com/office/powerpoint/2010/main" val="229363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5B785-FFBE-4856-94C2-C6BC278B81F2}" type="slidenum">
              <a:rPr lang="en-US" altLang="zh-CN"/>
              <a:pPr/>
              <a:t>45</a:t>
            </a:fld>
            <a:endParaRPr lang="en-US" altLang="zh-CN"/>
          </a:p>
        </p:txBody>
      </p:sp>
      <p:sp>
        <p:nvSpPr>
          <p:cNvPr id="432130" name="Rectangle 2"/>
          <p:cNvSpPr>
            <a:spLocks noGrp="1" noRot="1" noChangeAspect="1" noChangeArrowheads="1" noTextEdit="1"/>
          </p:cNvSpPr>
          <p:nvPr>
            <p:ph type="sldImg"/>
          </p:nvPr>
        </p:nvSpPr>
        <p:spPr>
          <a:xfrm>
            <a:off x="3343275" y="533400"/>
            <a:ext cx="3549650" cy="2662238"/>
          </a:xfrm>
          <a:ln/>
        </p:spPr>
      </p:sp>
      <p:sp>
        <p:nvSpPr>
          <p:cNvPr id="432131" name="Rectangle 3"/>
          <p:cNvSpPr>
            <a:spLocks noGrp="1" noChangeArrowheads="1"/>
          </p:cNvSpPr>
          <p:nvPr>
            <p:ph type="body" idx="1"/>
          </p:nvPr>
        </p:nvSpPr>
        <p:spPr>
          <a:xfrm>
            <a:off x="1365250" y="3373438"/>
            <a:ext cx="7504113" cy="3192462"/>
          </a:xfrm>
        </p:spPr>
        <p:txBody>
          <a:bodyPr/>
          <a:lstStyle/>
          <a:p>
            <a:endParaRPr lang="zh-CN" altLang="zh-CN"/>
          </a:p>
        </p:txBody>
      </p:sp>
    </p:spTree>
    <p:extLst>
      <p:ext uri="{BB962C8B-B14F-4D97-AF65-F5344CB8AC3E}">
        <p14:creationId xmlns:p14="http://schemas.microsoft.com/office/powerpoint/2010/main" val="2069103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676C58-F725-459F-8169-37058DCB8E4B}" type="slidenum">
              <a:rPr lang="zh-CN" altLang="en-US"/>
              <a:pPr/>
              <a:t>47</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r>
              <a:rPr lang="zh-CN" altLang="en-US"/>
              <a:t>到了这一步，监听的目的就已经达到了。要问学生一个问题：在实际的监听实施过程中，还有什么工作没有做？</a:t>
            </a:r>
            <a:endParaRPr lang="en-US" altLang="zh-CN"/>
          </a:p>
        </p:txBody>
      </p:sp>
    </p:spTree>
    <p:extLst>
      <p:ext uri="{BB962C8B-B14F-4D97-AF65-F5344CB8AC3E}">
        <p14:creationId xmlns:p14="http://schemas.microsoft.com/office/powerpoint/2010/main" val="68946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r>
              <a:rPr lang="en-US" altLang="zh-CN"/>
              <a:t>2008.10</a:t>
            </a:r>
            <a:r>
              <a:rPr lang="zh-CN" altLang="en-US"/>
              <a:t>月初韩国著名影星崔真实自杀身亡，原因之一是受不了网络流言的压力，事件发生后，韩国开始讨论互联网实名制的立法问题。</a:t>
            </a:r>
          </a:p>
          <a:p>
            <a:r>
              <a:rPr lang="zh-CN" altLang="en-US"/>
              <a:t>“在互联网上，没有人知道你是一条狗。”</a:t>
            </a:r>
            <a:r>
              <a:rPr lang="en-US" altLang="zh-CN"/>
              <a:t>20</a:t>
            </a:r>
            <a:r>
              <a:rPr lang="zh-CN" altLang="en-US"/>
              <a:t>年前，美国</a:t>
            </a:r>
            <a:r>
              <a:rPr lang="en-US" altLang="zh-CN"/>
              <a:t>《</a:t>
            </a:r>
            <a:r>
              <a:rPr lang="zh-CN" altLang="en-US"/>
              <a:t>纽约客</a:t>
            </a:r>
            <a:r>
              <a:rPr lang="en-US" altLang="zh-CN"/>
              <a:t>》</a:t>
            </a:r>
            <a:r>
              <a:rPr lang="zh-CN" altLang="en-US"/>
              <a:t>杂志以黑色幽默方式直指网络虚拟化之弊。</a:t>
            </a:r>
          </a:p>
        </p:txBody>
      </p:sp>
    </p:spTree>
    <p:extLst>
      <p:ext uri="{BB962C8B-B14F-4D97-AF65-F5344CB8AC3E}">
        <p14:creationId xmlns:p14="http://schemas.microsoft.com/office/powerpoint/2010/main" val="111445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7</a:t>
            </a:fld>
            <a:endParaRPr lang="en-US" altLang="zh-CN"/>
          </a:p>
        </p:txBody>
      </p:sp>
    </p:spTree>
    <p:extLst>
      <p:ext uri="{BB962C8B-B14F-4D97-AF65-F5344CB8AC3E}">
        <p14:creationId xmlns:p14="http://schemas.microsoft.com/office/powerpoint/2010/main" val="29382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郑晓峰：</a:t>
            </a:r>
            <a:r>
              <a:rPr kumimoji="1" lang="zh-CN" altLang="en-US" sz="1200" b="0" i="0" u="none" strike="noStrike" kern="1200" baseline="0" dirty="0">
                <a:solidFill>
                  <a:schemeClr val="tx1"/>
                </a:solidFill>
                <a:latin typeface="Times New Roman" pitchFamily="18" charset="0"/>
                <a:ea typeface="宋体" charset="-122"/>
                <a:cs typeface="+mn-cs"/>
              </a:rPr>
              <a:t>在</a:t>
            </a:r>
            <a:r>
              <a:rPr kumimoji="1" lang="en-US" altLang="zh-CN" sz="1200" b="0" i="0" u="none" strike="noStrike" kern="1200" baseline="0" dirty="0">
                <a:solidFill>
                  <a:schemeClr val="tx1"/>
                </a:solidFill>
                <a:latin typeface="Times New Roman" pitchFamily="18" charset="0"/>
                <a:ea typeface="宋体" charset="-122"/>
                <a:cs typeface="+mn-cs"/>
              </a:rPr>
              <a:t>inforsec2019</a:t>
            </a:r>
            <a:r>
              <a:rPr kumimoji="1" lang="zh-CN" altLang="en-US" sz="1200" b="0" i="0" u="none" strike="noStrike" kern="1200" baseline="0" dirty="0">
                <a:solidFill>
                  <a:schemeClr val="tx1"/>
                </a:solidFill>
                <a:latin typeface="Times New Roman" pitchFamily="18" charset="0"/>
                <a:ea typeface="宋体" charset="-122"/>
                <a:cs typeface="+mn-cs"/>
              </a:rPr>
              <a:t>年会上的报告“端到端安全协议的威胁、演进和部署”</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11</a:t>
            </a:fld>
            <a:endParaRPr lang="en-US" altLang="zh-CN"/>
          </a:p>
        </p:txBody>
      </p:sp>
    </p:spTree>
    <p:extLst>
      <p:ext uri="{BB962C8B-B14F-4D97-AF65-F5344CB8AC3E}">
        <p14:creationId xmlns:p14="http://schemas.microsoft.com/office/powerpoint/2010/main" val="3215159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清华大学段海新教授的学术报告：端到端通信中的中间盒子</a:t>
            </a:r>
            <a:r>
              <a:rPr lang="en-US" altLang="zh-CN" dirty="0"/>
              <a:t>—</a:t>
            </a:r>
            <a:r>
              <a:rPr lang="zh-CN" altLang="en-US" dirty="0"/>
              <a:t>祝福还是诅咒？</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12</a:t>
            </a:fld>
            <a:endParaRPr lang="en-US" altLang="zh-CN"/>
          </a:p>
        </p:txBody>
      </p:sp>
    </p:spTree>
    <p:extLst>
      <p:ext uri="{BB962C8B-B14F-4D97-AF65-F5344CB8AC3E}">
        <p14:creationId xmlns:p14="http://schemas.microsoft.com/office/powerpoint/2010/main" val="158837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清华大学段海新教授的学术报告：端到端通信中的中间盒子</a:t>
            </a:r>
            <a:r>
              <a:rPr lang="en-US" altLang="zh-CN" dirty="0"/>
              <a:t>—</a:t>
            </a:r>
            <a:r>
              <a:rPr lang="zh-CN" altLang="en-US" dirty="0"/>
              <a:t>祝福还是诅咒？</a:t>
            </a:r>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13</a:t>
            </a:fld>
            <a:endParaRPr lang="en-US" altLang="zh-CN"/>
          </a:p>
        </p:txBody>
      </p:sp>
    </p:spTree>
    <p:extLst>
      <p:ext uri="{BB962C8B-B14F-4D97-AF65-F5344CB8AC3E}">
        <p14:creationId xmlns:p14="http://schemas.microsoft.com/office/powerpoint/2010/main" val="2864407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清华大学段海新教授的学术报告：端到端通信中的中间盒子</a:t>
            </a:r>
            <a:r>
              <a:rPr lang="en-US" altLang="zh-CN" dirty="0"/>
              <a:t>—</a:t>
            </a:r>
            <a:r>
              <a:rPr lang="zh-CN" altLang="en-US" dirty="0"/>
              <a:t>祝福还是诅咒？</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14</a:t>
            </a:fld>
            <a:endParaRPr lang="en-US" altLang="zh-CN"/>
          </a:p>
        </p:txBody>
      </p:sp>
    </p:spTree>
    <p:extLst>
      <p:ext uri="{BB962C8B-B14F-4D97-AF65-F5344CB8AC3E}">
        <p14:creationId xmlns:p14="http://schemas.microsoft.com/office/powerpoint/2010/main" val="3973810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清华大学段海新教授的学术报告：端到端通信中的中间盒子</a:t>
            </a:r>
            <a:r>
              <a:rPr lang="en-US" altLang="zh-CN" dirty="0"/>
              <a:t>—</a:t>
            </a:r>
            <a:r>
              <a:rPr lang="zh-CN" altLang="en-US" dirty="0"/>
              <a:t>祝福还是诅咒？</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15</a:t>
            </a:fld>
            <a:endParaRPr lang="en-US" altLang="zh-CN"/>
          </a:p>
        </p:txBody>
      </p:sp>
    </p:spTree>
    <p:extLst>
      <p:ext uri="{BB962C8B-B14F-4D97-AF65-F5344CB8AC3E}">
        <p14:creationId xmlns:p14="http://schemas.microsoft.com/office/powerpoint/2010/main" val="2076179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9FD54D0F-DE20-458F-9711-211063689A02}" type="slidenum">
              <a:rPr lang="zh-CN" altLang="en-US" smtClean="0"/>
              <a:pPr>
                <a:defRPr/>
              </a:pPr>
              <a:t>16</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129665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pPr>
                <a:defRPr/>
              </a:pPr>
              <a:t>2023/3/2</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B3E5F7E-5148-4CB2-963A-95C37528F550}" type="datetime1">
              <a:rPr lang="zh-CN" altLang="en-US" smtClean="0">
                <a:solidFill>
                  <a:srgbClr val="000000"/>
                </a:solidFill>
              </a:rPr>
              <a:pPr>
                <a:defRPr/>
              </a:pPr>
              <a:t>2023/3/2</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F68ED92-367B-4CD8-A26C-4E6248EAD48D}"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565DC17-A35B-464B-A9AB-82DCA891CFF2}" type="datetime1">
              <a:rPr lang="zh-CN" altLang="en-US" smtClean="0">
                <a:solidFill>
                  <a:srgbClr val="000000"/>
                </a:solidFill>
              </a:rPr>
              <a:pPr>
                <a:defRPr/>
              </a:pPr>
              <a:t>2023/3/2</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A975A5-F217-4B48-B315-600F055D978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4500"/>
              </a:lnSpc>
              <a:defRPr b="0" baseline="0">
                <a:latin typeface="Times New Roman" panose="02020603050405020304" pitchFamily="18" charset="0"/>
                <a:ea typeface="黑体" panose="02010609060101010101" pitchFamily="49" charset="-122"/>
              </a:defRPr>
            </a:lvl1pPr>
            <a:lvl2pPr>
              <a:lnSpc>
                <a:spcPts val="4500"/>
              </a:lnSpc>
              <a:defRPr b="0" baseline="0">
                <a:latin typeface="Times New Roman" panose="02020603050405020304" pitchFamily="18" charset="0"/>
                <a:ea typeface="黑体" panose="02010609060101010101" pitchFamily="49" charset="-122"/>
              </a:defRPr>
            </a:lvl2pPr>
            <a:lvl3pPr>
              <a:lnSpc>
                <a:spcPts val="4500"/>
              </a:lnSpc>
              <a:defRPr b="0" baseline="0">
                <a:latin typeface="Times New Roman" panose="02020603050405020304" pitchFamily="18" charset="0"/>
                <a:ea typeface="黑体" panose="02010609060101010101" pitchFamily="49" charset="-122"/>
              </a:defRPr>
            </a:lvl3pPr>
            <a:lvl4pPr>
              <a:lnSpc>
                <a:spcPts val="4500"/>
              </a:lnSpc>
              <a:defRPr b="0" baseline="0">
                <a:latin typeface="Times New Roman" panose="02020603050405020304" pitchFamily="18" charset="0"/>
                <a:ea typeface="黑体" panose="02010609060101010101" pitchFamily="49" charset="-122"/>
              </a:defRPr>
            </a:lvl4pPr>
            <a:lvl5pPr>
              <a:lnSpc>
                <a:spcPts val="4500"/>
              </a:lnSpc>
              <a:defRPr b="0" baseline="0">
                <a:latin typeface="Times New Roman" panose="02020603050405020304" pitchFamily="18" charset="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3EAD5F1-67B5-4A0D-ABC1-AB8E7ABAD35E}" type="datetime1">
              <a:rPr lang="zh-CN" altLang="en-US" smtClean="0">
                <a:solidFill>
                  <a:srgbClr val="000000"/>
                </a:solidFill>
              </a:rPr>
              <a:pPr>
                <a:defRPr/>
              </a:pPr>
              <a:t>2023/3/2</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5EB7420-10C5-4439-A879-6C64816B7E2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8777064C-0A55-4E07-B965-6C3D3728ABB2}" type="datetime1">
              <a:rPr lang="zh-CN" altLang="en-US" smtClean="0">
                <a:solidFill>
                  <a:srgbClr val="000000"/>
                </a:solidFill>
              </a:rPr>
              <a:pPr>
                <a:defRPr/>
              </a:pPr>
              <a:t>2023/3/2</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B28E056-97FC-4A70-8131-E02F6583BF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E8AED8A2-82FC-4DC1-9863-2A50613A6AE6}" type="datetime1">
              <a:rPr lang="zh-CN" altLang="en-US" smtClean="0">
                <a:solidFill>
                  <a:srgbClr val="000000"/>
                </a:solidFill>
              </a:rPr>
              <a:pPr>
                <a:defRPr/>
              </a:pPr>
              <a:t>2023/3/2</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BFD273C-C71A-40AC-9777-8B20B0D93B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075295FB-9049-4B10-8132-A2704FC040E4}" type="datetime1">
              <a:rPr lang="zh-CN" altLang="en-US" smtClean="0">
                <a:solidFill>
                  <a:srgbClr val="000000"/>
                </a:solidFill>
              </a:rPr>
              <a:pPr>
                <a:defRPr/>
              </a:pPr>
              <a:t>2023/3/2</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3782B63A-4FE1-4D96-8285-FCAE99EA789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7E94A6A-DBE8-4CE6-9619-41C62789DE7E}" type="datetime1">
              <a:rPr lang="zh-CN" altLang="en-US" smtClean="0">
                <a:solidFill>
                  <a:srgbClr val="000000"/>
                </a:solidFill>
              </a:rPr>
              <a:pPr>
                <a:defRPr/>
              </a:pPr>
              <a:t>2023/3/2</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733275C-2774-4B25-97E7-7065F970E90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0651A7E-C721-4544-8D2F-3546C0565F84}" type="datetime1">
              <a:rPr lang="zh-CN" altLang="en-US" smtClean="0">
                <a:solidFill>
                  <a:srgbClr val="000000"/>
                </a:solidFill>
              </a:rPr>
              <a:pPr>
                <a:defRPr/>
              </a:pPr>
              <a:t>2023/3/2</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C21E245-20D5-4D11-AD9A-5B593160C07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ea typeface="宋体" charset="-122"/>
              </a:defRPr>
            </a:lvl1pPr>
          </a:lstStyle>
          <a:p>
            <a:pPr>
              <a:defRPr/>
            </a:pPr>
            <a:fld id="{2812D72D-DA04-4C9C-9A6E-C01386CD88CE}" type="datetime1">
              <a:rPr lang="zh-CN" altLang="en-US" smtClean="0">
                <a:solidFill>
                  <a:srgbClr val="000000"/>
                </a:solidFill>
              </a:rPr>
              <a:pPr>
                <a:defRPr/>
              </a:pPr>
              <a:t>2023/3/2</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ea typeface="宋体" charset="-122"/>
              </a:defRPr>
            </a:lvl1pPr>
          </a:lstStyle>
          <a:p>
            <a:pPr>
              <a:defRPr/>
            </a:pPr>
            <a:fld id="{38C58080-A4A9-4607-B318-5D24794E2C9C}" type="slidenum">
              <a:rPr lang="en-US" altLang="zh-CN">
                <a:solidFill>
                  <a:srgbClr val="000000"/>
                </a:solidFill>
              </a:rPr>
              <a:pPr>
                <a:defRPr/>
              </a:p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headEnd/>
            <a:tailEnd/>
          </a:ln>
          <a:effectLst/>
        </p:spPr>
        <p:txBody>
          <a:bodyPr wrap="none"/>
          <a:lstStyle/>
          <a:p>
            <a:pPr algn="ctr">
              <a:defRPr/>
            </a:pPr>
            <a:endParaRPr lang="zh-CN" altLang="en-US">
              <a:solidFill>
                <a:srgbClr val="000000"/>
              </a:solidFill>
              <a:ea typeface="宋体" charset="-122"/>
            </a:endParaRPr>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p:cNvSpPr>
            <a:spLocks noGrp="1"/>
          </p:cNvSpPr>
          <p:nvPr>
            <p:ph type="ctrTitle"/>
          </p:nvPr>
        </p:nvSpPr>
        <p:spPr>
          <a:xfrm>
            <a:off x="923139" y="1489586"/>
            <a:ext cx="7055738" cy="869369"/>
          </a:xfrm>
        </p:spPr>
        <p:txBody>
          <a:bodyPr/>
          <a:lstStyle/>
          <a:p>
            <a:r>
              <a:rPr lang="zh-CN" altLang="en-US" dirty="0" smtClean="0">
                <a:solidFill>
                  <a:schemeClr val="tx1"/>
                </a:solidFill>
              </a:rPr>
              <a:t>网络</a:t>
            </a:r>
            <a:r>
              <a:rPr lang="zh-CN" altLang="en-US" dirty="0">
                <a:solidFill>
                  <a:schemeClr val="tx1"/>
                </a:solidFill>
              </a:rPr>
              <a:t>脆弱性分析</a:t>
            </a:r>
          </a:p>
        </p:txBody>
      </p:sp>
      <p:pic>
        <p:nvPicPr>
          <p:cNvPr id="4" name="图片 3"/>
          <p:cNvPicPr>
            <a:picLocks noChangeAspect="1"/>
          </p:cNvPicPr>
          <p:nvPr/>
        </p:nvPicPr>
        <p:blipFill>
          <a:blip r:embed="rId2"/>
          <a:stretch>
            <a:fillRect/>
          </a:stretch>
        </p:blipFill>
        <p:spPr>
          <a:xfrm>
            <a:off x="2524278" y="3668969"/>
            <a:ext cx="3800475" cy="2381250"/>
          </a:xfrm>
          <a:prstGeom prst="rect">
            <a:avLst/>
          </a:prstGeom>
          <a:ln w="28575">
            <a:solidFill>
              <a:srgbClr val="FF0000"/>
            </a:solidFill>
            <a:prstDash val="dashDot"/>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63650" y="230648"/>
            <a:ext cx="7129463" cy="792163"/>
          </a:xfrm>
        </p:spPr>
        <p:txBody>
          <a:bodyPr/>
          <a:lstStyle/>
          <a:p>
            <a:r>
              <a:rPr lang="zh-CN" altLang="en-US" dirty="0"/>
              <a:t>计算机网络的脆弱性</a:t>
            </a:r>
          </a:p>
        </p:txBody>
      </p:sp>
      <p:sp>
        <p:nvSpPr>
          <p:cNvPr id="128003" name="Rectangle 3"/>
          <p:cNvSpPr>
            <a:spLocks noGrp="1" noChangeArrowheads="1"/>
          </p:cNvSpPr>
          <p:nvPr>
            <p:ph type="body" idx="1"/>
          </p:nvPr>
        </p:nvSpPr>
        <p:spPr>
          <a:xfrm>
            <a:off x="325744" y="1355673"/>
            <a:ext cx="8375803" cy="4779655"/>
          </a:xfrm>
        </p:spPr>
        <p:txBody>
          <a:bodyPr/>
          <a:lstStyle/>
          <a:p>
            <a:r>
              <a:rPr lang="zh-CN" altLang="en-US" b="0" dirty="0"/>
              <a:t>问题八：</a:t>
            </a:r>
            <a:r>
              <a:rPr lang="zh-CN" altLang="en-US" b="0" dirty="0">
                <a:solidFill>
                  <a:srgbClr val="FF3300"/>
                </a:solidFill>
              </a:rPr>
              <a:t>中间盒子（</a:t>
            </a:r>
            <a:r>
              <a:rPr lang="en-US" altLang="zh-CN" b="0" dirty="0">
                <a:solidFill>
                  <a:srgbClr val="FF3300"/>
                </a:solidFill>
              </a:rPr>
              <a:t>Middle Box</a:t>
            </a:r>
            <a:r>
              <a:rPr lang="zh-CN" altLang="en-US" b="0" dirty="0">
                <a:solidFill>
                  <a:srgbClr val="FF3300"/>
                </a:solidFill>
              </a:rPr>
              <a:t>）</a:t>
            </a:r>
            <a:endParaRPr lang="en-US" altLang="zh-CN" b="0" dirty="0">
              <a:solidFill>
                <a:srgbClr val="FF3300"/>
              </a:solidFill>
            </a:endParaRPr>
          </a:p>
          <a:p>
            <a:pPr lvl="1"/>
            <a:r>
              <a:rPr lang="zh-CN" altLang="en-US" b="0" dirty="0" smtClean="0"/>
              <a:t>中间盒子由美国</a:t>
            </a:r>
            <a:r>
              <a:rPr lang="en-US" altLang="zh-CN" b="0" dirty="0" smtClean="0"/>
              <a:t>UCLA</a:t>
            </a:r>
            <a:r>
              <a:rPr lang="zh-CN" altLang="en-US" b="0" dirty="0" smtClean="0"/>
              <a:t>大学的张丽霞提出，值得是布置在源于目的主机之间的数据传输路径上，实现各种非</a:t>
            </a:r>
            <a:r>
              <a:rPr lang="en-US" altLang="zh-CN" b="0" dirty="0" smtClean="0"/>
              <a:t>IP</a:t>
            </a:r>
            <a:r>
              <a:rPr lang="zh-CN" altLang="en-US" b="0" dirty="0" smtClean="0"/>
              <a:t>转发的任何中介设备</a:t>
            </a:r>
            <a:endParaRPr lang="en-US" altLang="zh-CN" b="0" dirty="0" smtClean="0"/>
          </a:p>
          <a:p>
            <a:pPr lvl="1"/>
            <a:r>
              <a:rPr lang="zh-CN" altLang="en-US" b="0" dirty="0" smtClean="0"/>
              <a:t>违背</a:t>
            </a:r>
            <a:r>
              <a:rPr lang="zh-CN" altLang="en-US" b="0" dirty="0"/>
              <a:t>了“</a:t>
            </a:r>
            <a:r>
              <a:rPr lang="zh-CN" altLang="en-US" b="0" dirty="0">
                <a:solidFill>
                  <a:srgbClr val="FF0000"/>
                </a:solidFill>
              </a:rPr>
              <a:t>端到端原则</a:t>
            </a:r>
            <a:r>
              <a:rPr lang="zh-CN" altLang="en-US" b="0" dirty="0"/>
              <a:t>”</a:t>
            </a:r>
            <a:r>
              <a:rPr lang="zh-CN" altLang="zh-CN" dirty="0"/>
              <a:t>，</a:t>
            </a:r>
            <a:r>
              <a:rPr lang="zh-CN" altLang="zh-CN" b="0" dirty="0"/>
              <a:t>从源端到目的端的数据分组的完整性无法被保证，互联网透明性逐渐丧失</a:t>
            </a:r>
            <a:endParaRPr lang="en-US" altLang="zh-CN" b="0" dirty="0"/>
          </a:p>
          <a:p>
            <a:pPr lvl="1"/>
            <a:endParaRPr lang="zh-CN" altLang="en-US" sz="2400" dirty="0">
              <a:solidFill>
                <a:srgbClr val="FF0000"/>
              </a:solidFill>
            </a:endParaRPr>
          </a:p>
        </p:txBody>
      </p:sp>
    </p:spTree>
    <p:extLst>
      <p:ext uri="{BB962C8B-B14F-4D97-AF65-F5344CB8AC3E}">
        <p14:creationId xmlns:p14="http://schemas.microsoft.com/office/powerpoint/2010/main" val="4083926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中间盒子</a:t>
            </a:r>
          </a:p>
        </p:txBody>
      </p:sp>
      <p:pic>
        <p:nvPicPr>
          <p:cNvPr id="4" name="图片 3"/>
          <p:cNvPicPr>
            <a:picLocks noChangeAspect="1"/>
          </p:cNvPicPr>
          <p:nvPr/>
        </p:nvPicPr>
        <p:blipFill>
          <a:blip r:embed="rId3"/>
          <a:stretch>
            <a:fillRect/>
          </a:stretch>
        </p:blipFill>
        <p:spPr>
          <a:xfrm>
            <a:off x="894121" y="1659500"/>
            <a:ext cx="6972300" cy="2152650"/>
          </a:xfrm>
          <a:prstGeom prst="rect">
            <a:avLst/>
          </a:prstGeom>
        </p:spPr>
      </p:pic>
      <p:pic>
        <p:nvPicPr>
          <p:cNvPr id="6" name="图片 5"/>
          <p:cNvPicPr>
            <a:picLocks noChangeAspect="1"/>
          </p:cNvPicPr>
          <p:nvPr/>
        </p:nvPicPr>
        <p:blipFill>
          <a:blip r:embed="rId4"/>
          <a:stretch>
            <a:fillRect/>
          </a:stretch>
        </p:blipFill>
        <p:spPr>
          <a:xfrm>
            <a:off x="1026856" y="4059238"/>
            <a:ext cx="6372225" cy="1609725"/>
          </a:xfrm>
          <a:prstGeom prst="rect">
            <a:avLst/>
          </a:prstGeom>
        </p:spPr>
      </p:pic>
    </p:spTree>
    <p:extLst>
      <p:ext uri="{BB962C8B-B14F-4D97-AF65-F5344CB8AC3E}">
        <p14:creationId xmlns:p14="http://schemas.microsoft.com/office/powerpoint/2010/main" val="3856512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中间盒子</a:t>
            </a:r>
          </a:p>
        </p:txBody>
      </p:sp>
      <p:pic>
        <p:nvPicPr>
          <p:cNvPr id="6" name="图片 5"/>
          <p:cNvPicPr>
            <a:picLocks noChangeAspect="1"/>
          </p:cNvPicPr>
          <p:nvPr/>
        </p:nvPicPr>
        <p:blipFill>
          <a:blip r:embed="rId3"/>
          <a:stretch>
            <a:fillRect/>
          </a:stretch>
        </p:blipFill>
        <p:spPr>
          <a:xfrm>
            <a:off x="906189" y="1261570"/>
            <a:ext cx="6953250" cy="4933950"/>
          </a:xfrm>
          <a:prstGeom prst="rect">
            <a:avLst/>
          </a:prstGeom>
        </p:spPr>
      </p:pic>
    </p:spTree>
    <p:extLst>
      <p:ext uri="{BB962C8B-B14F-4D97-AF65-F5344CB8AC3E}">
        <p14:creationId xmlns:p14="http://schemas.microsoft.com/office/powerpoint/2010/main" val="1494009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中间盒子</a:t>
            </a:r>
          </a:p>
        </p:txBody>
      </p:sp>
      <p:pic>
        <p:nvPicPr>
          <p:cNvPr id="5" name="图片 4"/>
          <p:cNvPicPr>
            <a:picLocks noChangeAspect="1"/>
          </p:cNvPicPr>
          <p:nvPr/>
        </p:nvPicPr>
        <p:blipFill>
          <a:blip r:embed="rId3"/>
          <a:stretch>
            <a:fillRect/>
          </a:stretch>
        </p:blipFill>
        <p:spPr>
          <a:xfrm>
            <a:off x="1068388" y="1330216"/>
            <a:ext cx="6953250" cy="5143500"/>
          </a:xfrm>
          <a:prstGeom prst="rect">
            <a:avLst/>
          </a:prstGeom>
        </p:spPr>
      </p:pic>
    </p:spTree>
    <p:extLst>
      <p:ext uri="{BB962C8B-B14F-4D97-AF65-F5344CB8AC3E}">
        <p14:creationId xmlns:p14="http://schemas.microsoft.com/office/powerpoint/2010/main" val="3265496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中间盒子</a:t>
            </a:r>
          </a:p>
        </p:txBody>
      </p:sp>
      <p:pic>
        <p:nvPicPr>
          <p:cNvPr id="4" name="图片 3"/>
          <p:cNvPicPr>
            <a:picLocks noChangeAspect="1"/>
          </p:cNvPicPr>
          <p:nvPr/>
        </p:nvPicPr>
        <p:blipFill>
          <a:blip r:embed="rId3"/>
          <a:stretch>
            <a:fillRect/>
          </a:stretch>
        </p:blipFill>
        <p:spPr>
          <a:xfrm>
            <a:off x="1150938" y="1101725"/>
            <a:ext cx="6934200" cy="5229225"/>
          </a:xfrm>
          <a:prstGeom prst="rect">
            <a:avLst/>
          </a:prstGeom>
        </p:spPr>
      </p:pic>
    </p:spTree>
    <p:extLst>
      <p:ext uri="{BB962C8B-B14F-4D97-AF65-F5344CB8AC3E}">
        <p14:creationId xmlns:p14="http://schemas.microsoft.com/office/powerpoint/2010/main" val="25400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7853" y="1310323"/>
            <a:ext cx="7772400" cy="4114800"/>
          </a:xfrm>
        </p:spPr>
        <p:txBody>
          <a:bodyPr/>
          <a:lstStyle/>
          <a:p>
            <a:r>
              <a:rPr lang="zh-CN" altLang="en-US" b="0" dirty="0"/>
              <a:t>清华大学段海新教授：</a:t>
            </a:r>
          </a:p>
        </p:txBody>
      </p:sp>
      <p:sp>
        <p:nvSpPr>
          <p:cNvPr id="3" name="标题 2"/>
          <p:cNvSpPr>
            <a:spLocks noGrp="1"/>
          </p:cNvSpPr>
          <p:nvPr>
            <p:ph type="title"/>
          </p:nvPr>
        </p:nvSpPr>
        <p:spPr/>
        <p:txBody>
          <a:bodyPr/>
          <a:lstStyle/>
          <a:p>
            <a:r>
              <a:rPr lang="zh-CN" altLang="en-US" dirty="0"/>
              <a:t>中间盒子</a:t>
            </a:r>
          </a:p>
        </p:txBody>
      </p:sp>
      <p:pic>
        <p:nvPicPr>
          <p:cNvPr id="4" name="图片 3"/>
          <p:cNvPicPr>
            <a:picLocks noChangeAspect="1"/>
          </p:cNvPicPr>
          <p:nvPr/>
        </p:nvPicPr>
        <p:blipFill>
          <a:blip r:embed="rId3"/>
          <a:stretch>
            <a:fillRect/>
          </a:stretch>
        </p:blipFill>
        <p:spPr>
          <a:xfrm>
            <a:off x="937578" y="2134235"/>
            <a:ext cx="6496050" cy="3829050"/>
          </a:xfrm>
          <a:prstGeom prst="rect">
            <a:avLst/>
          </a:prstGeom>
          <a:ln>
            <a:solidFill>
              <a:srgbClr val="FF0000"/>
            </a:solidFill>
          </a:ln>
        </p:spPr>
      </p:pic>
    </p:spTree>
    <p:extLst>
      <p:ext uri="{BB962C8B-B14F-4D97-AF65-F5344CB8AC3E}">
        <p14:creationId xmlns:p14="http://schemas.microsoft.com/office/powerpoint/2010/main" val="2740770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内容提纲</a:t>
            </a:r>
            <a:endParaRPr lang="en-US" altLang="zh-CN">
              <a:solidFill>
                <a:schemeClr val="accent1"/>
              </a:solidFill>
            </a:endParaRPr>
          </a:p>
        </p:txBody>
      </p:sp>
      <p:sp>
        <p:nvSpPr>
          <p:cNvPr id="30723"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en-US">
              <a:ea typeface="宋体" charset="-122"/>
            </a:endParaRPr>
          </a:p>
        </p:txBody>
      </p:sp>
      <p:sp>
        <p:nvSpPr>
          <p:cNvPr id="30724" name="Line 4"/>
          <p:cNvSpPr>
            <a:spLocks noChangeShapeType="1"/>
          </p:cNvSpPr>
          <p:nvPr/>
        </p:nvSpPr>
        <p:spPr bwMode="gray">
          <a:xfrm>
            <a:off x="1252538" y="3382750"/>
            <a:ext cx="6167437" cy="7937"/>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0725" name="Rectangle 5"/>
          <p:cNvSpPr>
            <a:spLocks noChangeArrowheads="1"/>
          </p:cNvSpPr>
          <p:nvPr/>
        </p:nvSpPr>
        <p:spPr bwMode="gray">
          <a:xfrm rot="3419336">
            <a:off x="979487" y="2806488"/>
            <a:ext cx="479425" cy="520700"/>
          </a:xfrm>
          <a:prstGeom prst="rect">
            <a:avLst/>
          </a:prstGeom>
          <a:solidFill>
            <a:srgbClr val="9369E7"/>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0726" name="Text Box 6"/>
          <p:cNvSpPr txBox="1">
            <a:spLocks noChangeArrowheads="1"/>
          </p:cNvSpPr>
          <p:nvPr/>
        </p:nvSpPr>
        <p:spPr bwMode="gray">
          <a:xfrm>
            <a:off x="1844675" y="1704402"/>
            <a:ext cx="5634036" cy="579437"/>
          </a:xfrm>
          <a:prstGeom prst="rect">
            <a:avLst/>
          </a:prstGeom>
          <a:noFill/>
          <a:ln w="9525" algn="ctr">
            <a:noFill/>
            <a:miter lim="800000"/>
            <a:headEnd/>
            <a:tailEnd/>
          </a:ln>
        </p:spPr>
        <p:txBody>
          <a:bodyPr>
            <a:spAutoFit/>
          </a:bodyPr>
          <a:lstStyle>
            <a:defPPr>
              <a:defRPr lang="zh-CN"/>
            </a:defPPr>
            <a:lvl1pPr eaLnBrk="0" hangingPunct="0">
              <a:defRPr sz="3200">
                <a:solidFill>
                  <a:srgbClr val="000000"/>
                </a:solidFill>
                <a:latin typeface="Times New Roman" panose="02020603050405020304" pitchFamily="18" charset="0"/>
                <a:cs typeface="Times New Roman" panose="02020603050405020304" pitchFamily="18" charset="0"/>
              </a:defRPr>
            </a:lvl1pPr>
          </a:lstStyle>
          <a:p>
            <a:r>
              <a:rPr lang="zh-CN" altLang="en-US" dirty="0"/>
              <a:t>网络体系结构的脆弱性</a:t>
            </a:r>
          </a:p>
        </p:txBody>
      </p:sp>
      <p:sp>
        <p:nvSpPr>
          <p:cNvPr id="30727" name="Text Box 7"/>
          <p:cNvSpPr txBox="1">
            <a:spLocks noChangeArrowheads="1"/>
          </p:cNvSpPr>
          <p:nvPr/>
        </p:nvSpPr>
        <p:spPr bwMode="gray">
          <a:xfrm>
            <a:off x="1057275" y="2838237"/>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ea typeface="宋体" charset="-122"/>
              </a:rPr>
              <a:t>2</a:t>
            </a:r>
          </a:p>
        </p:txBody>
      </p:sp>
      <p:sp>
        <p:nvSpPr>
          <p:cNvPr id="30728" name="Rectangle 8"/>
          <p:cNvSpPr>
            <a:spLocks noChangeArrowheads="1"/>
          </p:cNvSpPr>
          <p:nvPr/>
        </p:nvSpPr>
        <p:spPr bwMode="gray">
          <a:xfrm rot="3419336">
            <a:off x="973137" y="3884896"/>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29" name="Text Box 9"/>
          <p:cNvSpPr txBox="1">
            <a:spLocks noChangeArrowheads="1"/>
          </p:cNvSpPr>
          <p:nvPr/>
        </p:nvSpPr>
        <p:spPr bwMode="gray">
          <a:xfrm>
            <a:off x="1952308" y="2742697"/>
            <a:ext cx="5640386" cy="579438"/>
          </a:xfrm>
          <a:prstGeom prst="rect">
            <a:avLst/>
          </a:prstGeom>
          <a:solidFill>
            <a:srgbClr val="FF6600"/>
          </a:solidFill>
          <a:ln w="9525" algn="ctr">
            <a:noFill/>
            <a:miter lim="800000"/>
            <a:headEnd/>
            <a:tailEnd/>
          </a:ln>
        </p:spPr>
        <p:txBody>
          <a:bodyPr wrap="square">
            <a:spAutoFit/>
          </a:bodyPr>
          <a:lstStyle>
            <a:defPPr>
              <a:defRPr lang="zh-CN"/>
            </a:defPPr>
            <a:lvl1pPr eaLnBrk="0" hangingPunct="0">
              <a:defRPr sz="3200">
                <a:solidFill>
                  <a:srgbClr val="000000"/>
                </a:solidFill>
                <a:latin typeface="Times New Roman" panose="02020603050405020304" pitchFamily="18" charset="0"/>
                <a:ea typeface="黑体" panose="02010609060101010101" pitchFamily="49" charset="-122"/>
              </a:defRPr>
            </a:lvl1pPr>
          </a:lstStyle>
          <a:p>
            <a:r>
              <a:rPr lang="zh-CN" altLang="en-US" dirty="0"/>
              <a:t>典型网络协议的脆弱性</a:t>
            </a:r>
          </a:p>
        </p:txBody>
      </p:sp>
      <p:sp>
        <p:nvSpPr>
          <p:cNvPr id="30730" name="Text Box 10"/>
          <p:cNvSpPr txBox="1">
            <a:spLocks noChangeArrowheads="1"/>
          </p:cNvSpPr>
          <p:nvPr/>
        </p:nvSpPr>
        <p:spPr bwMode="gray">
          <a:xfrm>
            <a:off x="1050925" y="3916646"/>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ea typeface="宋体" charset="-122"/>
              </a:rPr>
              <a:t>3</a:t>
            </a:r>
          </a:p>
        </p:txBody>
      </p:sp>
      <p:sp>
        <p:nvSpPr>
          <p:cNvPr id="30731" name="Line 11"/>
          <p:cNvSpPr>
            <a:spLocks noChangeShapeType="1"/>
          </p:cNvSpPr>
          <p:nvPr/>
        </p:nvSpPr>
        <p:spPr bwMode="gray">
          <a:xfrm>
            <a:off x="1252538" y="4470683"/>
            <a:ext cx="6167437" cy="7938"/>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0733" name="Text Box 13"/>
          <p:cNvSpPr txBox="1">
            <a:spLocks noChangeArrowheads="1"/>
          </p:cNvSpPr>
          <p:nvPr/>
        </p:nvSpPr>
        <p:spPr bwMode="gray">
          <a:xfrm>
            <a:off x="1958658" y="3837899"/>
            <a:ext cx="5634036" cy="579438"/>
          </a:xfrm>
          <a:prstGeom prst="rect">
            <a:avLst/>
          </a:prstGeom>
          <a:noFill/>
          <a:ln w="9525" algn="ctr">
            <a:noFill/>
            <a:miter lim="800000"/>
            <a:headEnd/>
            <a:tailEnd/>
          </a:ln>
        </p:spPr>
        <p:txBody>
          <a:bodyPr wrap="square">
            <a:spAutoFit/>
          </a:bodyPr>
          <a:lstStyle/>
          <a:p>
            <a:pPr eaLnBrk="0" hangingPunct="0"/>
            <a:r>
              <a:rPr lang="zh-CN" altLang="en-US" sz="3200" dirty="0">
                <a:solidFill>
                  <a:srgbClr val="000000"/>
                </a:solidFill>
              </a:rPr>
              <a:t>典型攻击</a:t>
            </a:r>
          </a:p>
        </p:txBody>
      </p:sp>
      <p:sp>
        <p:nvSpPr>
          <p:cNvPr id="30734" name="Text Box 14"/>
          <p:cNvSpPr txBox="1">
            <a:spLocks noChangeArrowheads="1"/>
          </p:cNvSpPr>
          <p:nvPr/>
        </p:nvSpPr>
        <p:spPr bwMode="gray">
          <a:xfrm>
            <a:off x="1041400" y="4974744"/>
            <a:ext cx="355600" cy="461962"/>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ea typeface="宋体" charset="-122"/>
              </a:rPr>
              <a:t>4</a:t>
            </a:r>
          </a:p>
        </p:txBody>
      </p:sp>
      <p:sp>
        <p:nvSpPr>
          <p:cNvPr id="30736" name="Rectangle 16"/>
          <p:cNvSpPr>
            <a:spLocks noChangeArrowheads="1"/>
          </p:cNvSpPr>
          <p:nvPr/>
        </p:nvSpPr>
        <p:spPr bwMode="gray">
          <a:xfrm rot="3419336">
            <a:off x="979487" y="1764832"/>
            <a:ext cx="479425" cy="520700"/>
          </a:xfrm>
          <a:prstGeom prst="rect">
            <a:avLst/>
          </a:prstGeom>
          <a:solidFill>
            <a:srgbClr val="669900"/>
          </a:soli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38" name="Text Box 18"/>
          <p:cNvSpPr txBox="1">
            <a:spLocks noChangeArrowheads="1"/>
          </p:cNvSpPr>
          <p:nvPr/>
        </p:nvSpPr>
        <p:spPr bwMode="gray">
          <a:xfrm>
            <a:off x="1057275" y="1796582"/>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ea typeface="宋体" charset="-122"/>
              </a:rPr>
              <a:t>1</a:t>
            </a:r>
          </a:p>
        </p:txBody>
      </p:sp>
      <p:sp>
        <p:nvSpPr>
          <p:cNvPr id="30739" name="Line 19"/>
          <p:cNvSpPr>
            <a:spLocks noChangeShapeType="1"/>
          </p:cNvSpPr>
          <p:nvPr/>
        </p:nvSpPr>
        <p:spPr bwMode="gray">
          <a:xfrm>
            <a:off x="1252538" y="2386467"/>
            <a:ext cx="6167437" cy="7938"/>
          </a:xfrm>
          <a:prstGeom prst="line">
            <a:avLst/>
          </a:prstGeom>
          <a:noFill/>
          <a:ln w="25400">
            <a:solidFill>
              <a:srgbClr val="C0C0C0"/>
            </a:solidFill>
            <a:prstDash val="sysDot"/>
            <a:round/>
            <a:headEnd/>
            <a:tailEnd type="oval" w="med" len="med"/>
          </a:ln>
        </p:spPr>
        <p:txBody>
          <a:bodyPr wrap="none" anchor="ctr"/>
          <a:lstStyle/>
          <a:p>
            <a:endParaRPr lang="zh-CN" altLang="en-US"/>
          </a:p>
        </p:txBody>
      </p:sp>
    </p:spTree>
    <p:extLst>
      <p:ext uri="{BB962C8B-B14F-4D97-AF65-F5344CB8AC3E}">
        <p14:creationId xmlns:p14="http://schemas.microsoft.com/office/powerpoint/2010/main" val="56561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00916" y="2940511"/>
            <a:ext cx="5019316" cy="820327"/>
          </a:xfrm>
        </p:spPr>
        <p:txBody>
          <a:bodyPr/>
          <a:lstStyle/>
          <a:p>
            <a:pPr marL="0" indent="0">
              <a:buNone/>
            </a:pPr>
            <a:r>
              <a:rPr lang="zh-CN" altLang="en-US" b="1" dirty="0">
                <a:solidFill>
                  <a:srgbClr val="FF0000"/>
                </a:solidFill>
              </a:rPr>
              <a:t>一、</a:t>
            </a:r>
            <a:r>
              <a:rPr lang="en-US" altLang="zh-CN" b="1" dirty="0">
                <a:solidFill>
                  <a:srgbClr val="FF0000"/>
                </a:solidFill>
              </a:rPr>
              <a:t>IP</a:t>
            </a:r>
            <a:r>
              <a:rPr lang="zh-CN" altLang="en-US" b="1" dirty="0">
                <a:solidFill>
                  <a:srgbClr val="FF0000"/>
                </a:solidFill>
              </a:rPr>
              <a:t>协议安全性分析</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20340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endParaRPr lang="zh-CN" altLang="en-US" dirty="0"/>
          </a:p>
        </p:txBody>
      </p:sp>
      <p:sp>
        <p:nvSpPr>
          <p:cNvPr id="3" name="内容占位符 2"/>
          <p:cNvSpPr>
            <a:spLocks noGrp="1"/>
          </p:cNvSpPr>
          <p:nvPr>
            <p:ph idx="1"/>
          </p:nvPr>
        </p:nvSpPr>
        <p:spPr>
          <a:xfrm>
            <a:off x="627761" y="1300784"/>
            <a:ext cx="7641236" cy="4406668"/>
          </a:xfrm>
        </p:spPr>
        <p:txBody>
          <a:bodyPr>
            <a:normAutofit/>
          </a:bodyPr>
          <a:lstStyle/>
          <a:p>
            <a:endParaRPr lang="en-US" altLang="zh-CN" sz="2800" dirty="0"/>
          </a:p>
        </p:txBody>
      </p:sp>
      <p:pic>
        <p:nvPicPr>
          <p:cNvPr id="4" name="图片 3"/>
          <p:cNvPicPr>
            <a:picLocks noChangeAspect="1"/>
          </p:cNvPicPr>
          <p:nvPr/>
        </p:nvPicPr>
        <p:blipFill>
          <a:blip r:embed="rId2"/>
          <a:stretch>
            <a:fillRect/>
          </a:stretch>
        </p:blipFill>
        <p:spPr>
          <a:xfrm>
            <a:off x="501445" y="1300784"/>
            <a:ext cx="7890387" cy="4937784"/>
          </a:xfrm>
          <a:prstGeom prst="rect">
            <a:avLst/>
          </a:prstGeom>
        </p:spPr>
      </p:pic>
    </p:spTree>
    <p:extLst>
      <p:ext uri="{BB962C8B-B14F-4D97-AF65-F5344CB8AC3E}">
        <p14:creationId xmlns:p14="http://schemas.microsoft.com/office/powerpoint/2010/main" val="3547047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303440"/>
            <a:ext cx="7772400" cy="4728650"/>
          </a:xfrm>
        </p:spPr>
        <p:txBody>
          <a:bodyPr/>
          <a:lstStyle/>
          <a:p>
            <a:pPr>
              <a:spcBef>
                <a:spcPts val="0"/>
              </a:spcBef>
            </a:pPr>
            <a:r>
              <a:rPr lang="en-US" altLang="zh-CN" dirty="0" smtClean="0"/>
              <a:t>IPv4</a:t>
            </a:r>
            <a:r>
              <a:rPr lang="zh-CN" altLang="en-US" dirty="0" smtClean="0"/>
              <a:t>协议是无状态、无认证、无加密</a:t>
            </a:r>
            <a:endParaRPr lang="en-US" altLang="zh-CN" dirty="0" smtClean="0"/>
          </a:p>
          <a:p>
            <a:pPr>
              <a:spcBef>
                <a:spcPts val="0"/>
              </a:spcBef>
            </a:pPr>
            <a:r>
              <a:rPr lang="zh-CN" altLang="en-US" dirty="0" smtClean="0"/>
              <a:t>安全性</a:t>
            </a:r>
            <a:r>
              <a:rPr lang="zh-CN" altLang="en-US" dirty="0"/>
              <a:t>分析</a:t>
            </a:r>
            <a:endParaRPr lang="en-US" altLang="zh-CN" dirty="0"/>
          </a:p>
          <a:p>
            <a:pPr lvl="1">
              <a:spcBef>
                <a:spcPts val="0"/>
              </a:spcBef>
            </a:pPr>
            <a:r>
              <a:rPr lang="en-US" altLang="zh-CN" dirty="0"/>
              <a:t>IPv4</a:t>
            </a:r>
            <a:r>
              <a:rPr lang="zh-CN" altLang="zh-CN" dirty="0"/>
              <a:t>协议没有认证机制</a:t>
            </a:r>
            <a:r>
              <a:rPr lang="zh-CN" altLang="en-US" dirty="0"/>
              <a:t>：</a:t>
            </a:r>
            <a:endParaRPr lang="en-US" altLang="zh-CN" dirty="0"/>
          </a:p>
          <a:p>
            <a:pPr lvl="2">
              <a:spcBef>
                <a:spcPts val="0"/>
              </a:spcBef>
            </a:pPr>
            <a:r>
              <a:rPr lang="zh-CN" altLang="en-US" dirty="0"/>
              <a:t>没有消息源认证：源地址假冒</a:t>
            </a:r>
            <a:endParaRPr lang="en-US" altLang="zh-CN" dirty="0"/>
          </a:p>
          <a:p>
            <a:pPr lvl="2">
              <a:spcBef>
                <a:spcPts val="0"/>
              </a:spcBef>
            </a:pPr>
            <a:r>
              <a:rPr lang="zh-CN" altLang="en-US" dirty="0"/>
              <a:t>没有完整性认证：篡改</a:t>
            </a:r>
          </a:p>
        </p:txBody>
      </p:sp>
      <p:sp>
        <p:nvSpPr>
          <p:cNvPr id="3" name="标题 2"/>
          <p:cNvSpPr>
            <a:spLocks noGrp="1"/>
          </p:cNvSpPr>
          <p:nvPr>
            <p:ph type="title"/>
          </p:nvPr>
        </p:nvSpPr>
        <p:spPr/>
        <p:txBody>
          <a:bodyPr/>
          <a:lstStyle/>
          <a:p>
            <a:r>
              <a:rPr lang="en-US" altLang="zh-CN" dirty="0" smtClean="0"/>
              <a:t>IPv4</a:t>
            </a:r>
            <a:r>
              <a:rPr lang="zh-CN" altLang="en-US" dirty="0" smtClean="0"/>
              <a:t>安全性分析</a:t>
            </a:r>
            <a:endParaRPr lang="zh-CN" altLang="en-US" dirty="0"/>
          </a:p>
        </p:txBody>
      </p:sp>
    </p:spTree>
    <p:extLst>
      <p:ext uri="{BB962C8B-B14F-4D97-AF65-F5344CB8AC3E}">
        <p14:creationId xmlns:p14="http://schemas.microsoft.com/office/powerpoint/2010/main" val="3514126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0" dirty="0"/>
              <a:t>从网络体系结构上分析</a:t>
            </a:r>
          </a:p>
          <a:p>
            <a:pPr lvl="1"/>
            <a:r>
              <a:rPr lang="zh-CN" altLang="en-US" b="0" dirty="0"/>
              <a:t>分组交换、认证与可追踪性、尽力而为的服务策略、匿名与隐私、无尺度网络、级联结构、互联网的级联特性、中间盒子</a:t>
            </a:r>
          </a:p>
          <a:p>
            <a:endParaRPr lang="zh-CN" altLang="en-US" b="0" dirty="0"/>
          </a:p>
        </p:txBody>
      </p:sp>
      <p:sp>
        <p:nvSpPr>
          <p:cNvPr id="3" name="标题 2"/>
          <p:cNvSpPr>
            <a:spLocks noGrp="1"/>
          </p:cNvSpPr>
          <p:nvPr>
            <p:ph type="title"/>
          </p:nvPr>
        </p:nvSpPr>
        <p:spPr/>
        <p:txBody>
          <a:bodyPr/>
          <a:lstStyle/>
          <a:p>
            <a:r>
              <a:rPr lang="zh-CN" altLang="en-US" dirty="0"/>
              <a:t>计算机网络的脆弱性</a:t>
            </a:r>
          </a:p>
        </p:txBody>
      </p:sp>
    </p:spTree>
    <p:extLst>
      <p:ext uri="{BB962C8B-B14F-4D97-AF65-F5344CB8AC3E}">
        <p14:creationId xmlns:p14="http://schemas.microsoft.com/office/powerpoint/2010/main" val="1041446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4065" y="1101725"/>
            <a:ext cx="7772400" cy="5269578"/>
          </a:xfrm>
        </p:spPr>
        <p:txBody>
          <a:bodyPr/>
          <a:lstStyle/>
          <a:p>
            <a:pPr>
              <a:spcBef>
                <a:spcPts val="0"/>
              </a:spcBef>
            </a:pPr>
            <a:r>
              <a:rPr lang="zh-CN" altLang="en-US" dirty="0"/>
              <a:t>安全性分析</a:t>
            </a:r>
            <a:endParaRPr lang="en-US" altLang="zh-CN" dirty="0"/>
          </a:p>
          <a:p>
            <a:pPr lvl="1">
              <a:spcBef>
                <a:spcPts val="0"/>
              </a:spcBef>
            </a:pPr>
            <a:r>
              <a:rPr lang="en-US" altLang="zh-CN" dirty="0">
                <a:solidFill>
                  <a:schemeClr val="bg1">
                    <a:lumMod val="65000"/>
                  </a:schemeClr>
                </a:solidFill>
              </a:rPr>
              <a:t>IPv4</a:t>
            </a:r>
            <a:r>
              <a:rPr lang="zh-CN" altLang="zh-CN" dirty="0">
                <a:solidFill>
                  <a:schemeClr val="bg1">
                    <a:lumMod val="65000"/>
                  </a:schemeClr>
                </a:solidFill>
              </a:rPr>
              <a:t>协议没有认证机制</a:t>
            </a:r>
            <a:r>
              <a:rPr lang="zh-CN" altLang="en-US" dirty="0">
                <a:solidFill>
                  <a:schemeClr val="bg1">
                    <a:lumMod val="65000"/>
                  </a:schemeClr>
                </a:solidFill>
              </a:rPr>
              <a:t>：</a:t>
            </a:r>
            <a:endParaRPr lang="en-US" altLang="zh-CN" dirty="0">
              <a:solidFill>
                <a:schemeClr val="bg1">
                  <a:lumMod val="65000"/>
                </a:schemeClr>
              </a:solidFill>
            </a:endParaRPr>
          </a:p>
          <a:p>
            <a:pPr lvl="2">
              <a:spcBef>
                <a:spcPts val="0"/>
              </a:spcBef>
            </a:pPr>
            <a:r>
              <a:rPr lang="zh-CN" altLang="en-US" dirty="0">
                <a:solidFill>
                  <a:schemeClr val="bg1">
                    <a:lumMod val="65000"/>
                  </a:schemeClr>
                </a:solidFill>
              </a:rPr>
              <a:t>没有消息源认证：源地址假冒</a:t>
            </a:r>
            <a:endParaRPr lang="en-US" altLang="zh-CN" dirty="0">
              <a:solidFill>
                <a:schemeClr val="bg1">
                  <a:lumMod val="65000"/>
                </a:schemeClr>
              </a:solidFill>
            </a:endParaRPr>
          </a:p>
          <a:p>
            <a:pPr lvl="2">
              <a:spcBef>
                <a:spcPts val="0"/>
              </a:spcBef>
            </a:pPr>
            <a:r>
              <a:rPr lang="zh-CN" altLang="en-US" dirty="0">
                <a:solidFill>
                  <a:schemeClr val="bg1">
                    <a:lumMod val="65000"/>
                  </a:schemeClr>
                </a:solidFill>
              </a:rPr>
              <a:t>没有完整性认证：篡改</a:t>
            </a:r>
            <a:endParaRPr lang="en-US" altLang="zh-CN" dirty="0">
              <a:solidFill>
                <a:schemeClr val="bg1">
                  <a:lumMod val="65000"/>
                </a:schemeClr>
              </a:solidFill>
            </a:endParaRPr>
          </a:p>
          <a:p>
            <a:pPr lvl="1">
              <a:spcBef>
                <a:spcPts val="0"/>
              </a:spcBef>
            </a:pPr>
            <a:r>
              <a:rPr lang="en-US" altLang="zh-CN" dirty="0"/>
              <a:t>IPv4</a:t>
            </a:r>
            <a:r>
              <a:rPr lang="zh-CN" altLang="en-US" dirty="0"/>
              <a:t>没有加密机制</a:t>
            </a:r>
            <a:endParaRPr lang="en-US" altLang="zh-CN" dirty="0"/>
          </a:p>
          <a:p>
            <a:pPr lvl="2">
              <a:spcBef>
                <a:spcPts val="0"/>
              </a:spcBef>
            </a:pPr>
            <a:r>
              <a:rPr lang="zh-CN" altLang="en-US" dirty="0"/>
              <a:t>无机密性：监听应用数据</a:t>
            </a:r>
            <a:endParaRPr lang="en-US" altLang="zh-CN" dirty="0"/>
          </a:p>
          <a:p>
            <a:pPr lvl="2">
              <a:spcBef>
                <a:spcPts val="0"/>
              </a:spcBef>
            </a:pPr>
            <a:r>
              <a:rPr lang="zh-CN" altLang="en-US" dirty="0"/>
              <a:t>泄露拓扑等信息：网络侦察</a:t>
            </a:r>
            <a:endParaRPr lang="en-US" altLang="zh-CN" dirty="0"/>
          </a:p>
          <a:p>
            <a:pPr lvl="1">
              <a:spcBef>
                <a:spcPts val="0"/>
              </a:spcBef>
            </a:pPr>
            <a:r>
              <a:rPr lang="zh-CN" altLang="en-US" dirty="0"/>
              <a:t>无带宽控制：</a:t>
            </a:r>
            <a:endParaRPr lang="en-US" altLang="zh-CN" dirty="0"/>
          </a:p>
          <a:p>
            <a:pPr lvl="2">
              <a:spcBef>
                <a:spcPts val="0"/>
              </a:spcBef>
            </a:pPr>
            <a:r>
              <a:rPr lang="en-US" altLang="zh-CN" dirty="0"/>
              <a:t>DDoS</a:t>
            </a:r>
            <a:r>
              <a:rPr lang="zh-CN" altLang="en-US" dirty="0"/>
              <a:t>攻击</a:t>
            </a:r>
          </a:p>
        </p:txBody>
      </p:sp>
      <p:sp>
        <p:nvSpPr>
          <p:cNvPr id="3" name="标题 2"/>
          <p:cNvSpPr>
            <a:spLocks noGrp="1"/>
          </p:cNvSpPr>
          <p:nvPr>
            <p:ph type="title"/>
          </p:nvPr>
        </p:nvSpPr>
        <p:spPr/>
        <p:txBody>
          <a:bodyPr/>
          <a:lstStyle/>
          <a:p>
            <a:r>
              <a:rPr lang="en-US" altLang="zh-CN" dirty="0"/>
              <a:t>IPv4</a:t>
            </a:r>
            <a:endParaRPr lang="zh-CN" altLang="en-US" dirty="0"/>
          </a:p>
        </p:txBody>
      </p:sp>
    </p:spTree>
    <p:extLst>
      <p:ext uri="{BB962C8B-B14F-4D97-AF65-F5344CB8AC3E}">
        <p14:creationId xmlns:p14="http://schemas.microsoft.com/office/powerpoint/2010/main" val="782989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436176"/>
            <a:ext cx="7772400" cy="4114800"/>
          </a:xfrm>
        </p:spPr>
        <p:txBody>
          <a:bodyPr/>
          <a:lstStyle/>
          <a:p>
            <a:r>
              <a:rPr lang="en-US" altLang="zh-CN" dirty="0"/>
              <a:t>IPsec</a:t>
            </a:r>
            <a:r>
              <a:rPr lang="zh-CN" altLang="en-US" dirty="0"/>
              <a:t> </a:t>
            </a:r>
            <a:r>
              <a:rPr lang="en-US" altLang="zh-CN" dirty="0"/>
              <a:t>(IP Security)</a:t>
            </a:r>
          </a:p>
          <a:p>
            <a:pPr lvl="1"/>
            <a:r>
              <a:rPr lang="zh-CN" altLang="zh-CN" dirty="0"/>
              <a:t>端到端的确保</a:t>
            </a:r>
            <a:r>
              <a:rPr lang="en-US" altLang="zh-CN" dirty="0"/>
              <a:t> IP </a:t>
            </a:r>
            <a:r>
              <a:rPr lang="zh-CN" altLang="zh-CN" dirty="0"/>
              <a:t>通信安全</a:t>
            </a:r>
            <a:r>
              <a:rPr lang="zh-CN" altLang="en-US" dirty="0"/>
              <a:t>：认证、加密及密钥管理</a:t>
            </a:r>
            <a:endParaRPr lang="en-US" altLang="zh-CN" dirty="0"/>
          </a:p>
          <a:p>
            <a:pPr lvl="1"/>
            <a:r>
              <a:rPr lang="zh-CN" altLang="zh-CN" dirty="0"/>
              <a:t>为</a:t>
            </a:r>
            <a:r>
              <a:rPr lang="en-US" altLang="zh-CN" dirty="0"/>
              <a:t>IPv6</a:t>
            </a:r>
            <a:r>
              <a:rPr lang="zh-CN" altLang="zh-CN" dirty="0"/>
              <a:t>制定</a:t>
            </a:r>
            <a:r>
              <a:rPr lang="zh-CN" altLang="en-US" dirty="0"/>
              <a:t>（必选），支持</a:t>
            </a:r>
            <a:r>
              <a:rPr lang="en-US" altLang="zh-CN" dirty="0"/>
              <a:t>IPv4</a:t>
            </a:r>
            <a:r>
              <a:rPr lang="zh-CN" altLang="en-US" dirty="0"/>
              <a:t>（可选）</a:t>
            </a:r>
          </a:p>
        </p:txBody>
      </p:sp>
      <p:sp>
        <p:nvSpPr>
          <p:cNvPr id="3" name="标题 2"/>
          <p:cNvSpPr>
            <a:spLocks noGrp="1"/>
          </p:cNvSpPr>
          <p:nvPr>
            <p:ph type="title"/>
          </p:nvPr>
        </p:nvSpPr>
        <p:spPr/>
        <p:txBody>
          <a:bodyPr/>
          <a:lstStyle/>
          <a:p>
            <a:r>
              <a:rPr lang="en-US" altLang="zh-CN" dirty="0"/>
              <a:t>IPsec</a:t>
            </a:r>
            <a:endParaRPr lang="zh-CN" altLang="en-US" dirty="0"/>
          </a:p>
        </p:txBody>
      </p:sp>
    </p:spTree>
    <p:extLst>
      <p:ext uri="{BB962C8B-B14F-4D97-AF65-F5344CB8AC3E}">
        <p14:creationId xmlns:p14="http://schemas.microsoft.com/office/powerpoint/2010/main" val="1664185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8131" y="1352457"/>
            <a:ext cx="7772400" cy="4114800"/>
          </a:xfrm>
        </p:spPr>
        <p:txBody>
          <a:bodyPr/>
          <a:lstStyle/>
          <a:p>
            <a:endParaRPr lang="zh-CN" altLang="en-US" sz="2800" dirty="0"/>
          </a:p>
        </p:txBody>
      </p:sp>
      <p:sp>
        <p:nvSpPr>
          <p:cNvPr id="3" name="标题 2"/>
          <p:cNvSpPr>
            <a:spLocks noGrp="1"/>
          </p:cNvSpPr>
          <p:nvPr>
            <p:ph type="title"/>
          </p:nvPr>
        </p:nvSpPr>
        <p:spPr>
          <a:xfrm>
            <a:off x="1391570" y="191002"/>
            <a:ext cx="6821988" cy="958850"/>
          </a:xfrm>
        </p:spPr>
        <p:txBody>
          <a:bodyPr/>
          <a:lstStyle/>
          <a:p>
            <a:r>
              <a:rPr lang="en-US" altLang="zh-CN" dirty="0"/>
              <a:t>IPv6</a:t>
            </a:r>
            <a:endParaRPr lang="zh-CN" altLang="en-US" dirty="0"/>
          </a:p>
        </p:txBody>
      </p:sp>
      <p:pic>
        <p:nvPicPr>
          <p:cNvPr id="4" name="图片 3"/>
          <p:cNvPicPr>
            <a:picLocks noChangeAspect="1"/>
          </p:cNvPicPr>
          <p:nvPr/>
        </p:nvPicPr>
        <p:blipFill>
          <a:blip r:embed="rId3"/>
          <a:stretch>
            <a:fillRect/>
          </a:stretch>
        </p:blipFill>
        <p:spPr>
          <a:xfrm>
            <a:off x="1097243" y="1538287"/>
            <a:ext cx="6734175" cy="4391025"/>
          </a:xfrm>
          <a:prstGeom prst="rect">
            <a:avLst/>
          </a:prstGeom>
        </p:spPr>
      </p:pic>
    </p:spTree>
    <p:extLst>
      <p:ext uri="{BB962C8B-B14F-4D97-AF65-F5344CB8AC3E}">
        <p14:creationId xmlns:p14="http://schemas.microsoft.com/office/powerpoint/2010/main" val="2314971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8131" y="1352457"/>
            <a:ext cx="7772400" cy="4114800"/>
          </a:xfrm>
        </p:spPr>
        <p:txBody>
          <a:bodyPr/>
          <a:lstStyle/>
          <a:p>
            <a:endParaRPr lang="zh-CN" altLang="en-US" sz="2800" dirty="0"/>
          </a:p>
        </p:txBody>
      </p:sp>
      <p:sp>
        <p:nvSpPr>
          <p:cNvPr id="3" name="标题 2"/>
          <p:cNvSpPr>
            <a:spLocks noGrp="1"/>
          </p:cNvSpPr>
          <p:nvPr>
            <p:ph type="title"/>
          </p:nvPr>
        </p:nvSpPr>
        <p:spPr>
          <a:xfrm>
            <a:off x="1391570" y="191002"/>
            <a:ext cx="6821988" cy="958850"/>
          </a:xfrm>
        </p:spPr>
        <p:txBody>
          <a:bodyPr/>
          <a:lstStyle/>
          <a:p>
            <a:r>
              <a:rPr lang="en-US" altLang="zh-CN" dirty="0"/>
              <a:t>IPv6</a:t>
            </a:r>
            <a:endParaRPr lang="zh-CN" altLang="en-US" dirty="0"/>
          </a:p>
        </p:txBody>
      </p:sp>
      <p:pic>
        <p:nvPicPr>
          <p:cNvPr id="5" name="图片 4"/>
          <p:cNvPicPr>
            <a:picLocks noChangeAspect="1"/>
          </p:cNvPicPr>
          <p:nvPr/>
        </p:nvPicPr>
        <p:blipFill>
          <a:blip r:embed="rId2"/>
          <a:stretch>
            <a:fillRect/>
          </a:stretch>
        </p:blipFill>
        <p:spPr>
          <a:xfrm>
            <a:off x="510259" y="1475873"/>
            <a:ext cx="7908143" cy="4443663"/>
          </a:xfrm>
          <a:prstGeom prst="rect">
            <a:avLst/>
          </a:prstGeom>
        </p:spPr>
      </p:pic>
    </p:spTree>
    <p:extLst>
      <p:ext uri="{BB962C8B-B14F-4D97-AF65-F5344CB8AC3E}">
        <p14:creationId xmlns:p14="http://schemas.microsoft.com/office/powerpoint/2010/main" val="1259357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0216" y="1223210"/>
            <a:ext cx="7772400" cy="4114800"/>
          </a:xfrm>
        </p:spPr>
        <p:txBody>
          <a:bodyPr/>
          <a:lstStyle/>
          <a:p>
            <a:pPr>
              <a:spcBef>
                <a:spcPts val="0"/>
              </a:spcBef>
            </a:pPr>
            <a:r>
              <a:rPr lang="zh-CN" altLang="zh-CN" dirty="0"/>
              <a:t>从</a:t>
            </a:r>
            <a:r>
              <a:rPr lang="en-US" altLang="zh-CN" dirty="0"/>
              <a:t>IPv4</a:t>
            </a:r>
            <a:r>
              <a:rPr lang="zh-CN" altLang="zh-CN" dirty="0"/>
              <a:t>向</a:t>
            </a:r>
            <a:r>
              <a:rPr lang="en-US" altLang="zh-CN" dirty="0"/>
              <a:t>IPv6</a:t>
            </a:r>
            <a:r>
              <a:rPr lang="zh-CN" altLang="zh-CN" dirty="0"/>
              <a:t>过渡采用逐步演进的方法，</a:t>
            </a:r>
            <a:r>
              <a:rPr lang="en-US" altLang="zh-CN" dirty="0"/>
              <a:t>IETF</a:t>
            </a:r>
            <a:r>
              <a:rPr lang="zh-CN" altLang="zh-CN" dirty="0"/>
              <a:t>推荐的过渡方案主要有：</a:t>
            </a:r>
            <a:endParaRPr lang="en-US" altLang="zh-CN" dirty="0"/>
          </a:p>
          <a:p>
            <a:pPr lvl="1">
              <a:spcBef>
                <a:spcPts val="0"/>
              </a:spcBef>
            </a:pPr>
            <a:r>
              <a:rPr lang="zh-CN" altLang="zh-CN" dirty="0"/>
              <a:t>双协议栈</a:t>
            </a:r>
            <a:r>
              <a:rPr lang="en-US" altLang="zh-CN" dirty="0"/>
              <a:t>(dual stack)</a:t>
            </a:r>
          </a:p>
          <a:p>
            <a:pPr lvl="1">
              <a:spcBef>
                <a:spcPts val="0"/>
              </a:spcBef>
            </a:pPr>
            <a:r>
              <a:rPr lang="zh-CN" altLang="zh-CN" dirty="0"/>
              <a:t>隧道</a:t>
            </a:r>
            <a:r>
              <a:rPr lang="en-US" altLang="zh-CN" dirty="0"/>
              <a:t>(tunneling)</a:t>
            </a:r>
          </a:p>
          <a:p>
            <a:pPr lvl="1">
              <a:spcBef>
                <a:spcPts val="0"/>
              </a:spcBef>
            </a:pPr>
            <a:r>
              <a:rPr lang="zh-CN" altLang="zh-CN" dirty="0"/>
              <a:t>网络地址转换</a:t>
            </a:r>
            <a:endParaRPr lang="zh-CN" altLang="en-US" sz="2400" dirty="0"/>
          </a:p>
        </p:txBody>
      </p:sp>
      <p:sp>
        <p:nvSpPr>
          <p:cNvPr id="3" name="标题 2"/>
          <p:cNvSpPr>
            <a:spLocks noGrp="1"/>
          </p:cNvSpPr>
          <p:nvPr>
            <p:ph type="title"/>
          </p:nvPr>
        </p:nvSpPr>
        <p:spPr>
          <a:xfrm>
            <a:off x="1391570" y="191002"/>
            <a:ext cx="6821988" cy="958850"/>
          </a:xfrm>
        </p:spPr>
        <p:txBody>
          <a:bodyPr/>
          <a:lstStyle/>
          <a:p>
            <a:r>
              <a:rPr lang="en-US" altLang="zh-CN" dirty="0"/>
              <a:t>IPv6</a:t>
            </a:r>
            <a:endParaRPr lang="zh-CN" altLang="en-US" dirty="0"/>
          </a:p>
        </p:txBody>
      </p:sp>
      <p:pic>
        <p:nvPicPr>
          <p:cNvPr id="4" name="图片 3"/>
          <p:cNvPicPr>
            <a:picLocks noChangeAspect="1"/>
          </p:cNvPicPr>
          <p:nvPr/>
        </p:nvPicPr>
        <p:blipFill>
          <a:blip r:embed="rId2"/>
          <a:stretch>
            <a:fillRect/>
          </a:stretch>
        </p:blipFill>
        <p:spPr>
          <a:xfrm>
            <a:off x="1391570" y="4105025"/>
            <a:ext cx="5934075" cy="1952625"/>
          </a:xfrm>
          <a:prstGeom prst="rect">
            <a:avLst/>
          </a:prstGeom>
        </p:spPr>
      </p:pic>
    </p:spTree>
    <p:extLst>
      <p:ext uri="{BB962C8B-B14F-4D97-AF65-F5344CB8AC3E}">
        <p14:creationId xmlns:p14="http://schemas.microsoft.com/office/powerpoint/2010/main" val="2899861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IPv6</a:t>
            </a:r>
            <a:r>
              <a:rPr lang="zh-CN" altLang="zh-CN" dirty="0"/>
              <a:t>通过</a:t>
            </a:r>
            <a:r>
              <a:rPr lang="en-US" altLang="zh-CN" dirty="0"/>
              <a:t>IPsec</a:t>
            </a:r>
            <a:r>
              <a:rPr lang="zh-CN" altLang="zh-CN" dirty="0"/>
              <a:t>来保证</a:t>
            </a:r>
            <a:r>
              <a:rPr lang="en-US" altLang="zh-CN" dirty="0"/>
              <a:t>IP</a:t>
            </a:r>
            <a:r>
              <a:rPr lang="zh-CN" altLang="zh-CN" dirty="0"/>
              <a:t>层的传输安全，提高了网络传输的保密性、完整性、可控性和抗否认性</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IPv6</a:t>
            </a:r>
            <a:r>
              <a:rPr lang="zh-CN" altLang="en-US" dirty="0"/>
              <a:t>安全</a:t>
            </a:r>
          </a:p>
        </p:txBody>
      </p:sp>
    </p:spTree>
    <p:extLst>
      <p:ext uri="{BB962C8B-B14F-4D97-AF65-F5344CB8AC3E}">
        <p14:creationId xmlns:p14="http://schemas.microsoft.com/office/powerpoint/2010/main" val="2820832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6728" y="1441867"/>
            <a:ext cx="7772400" cy="4509753"/>
          </a:xfrm>
        </p:spPr>
        <p:txBody>
          <a:bodyPr/>
          <a:lstStyle/>
          <a:p>
            <a:r>
              <a:rPr lang="zh-CN" altLang="en-US" dirty="0"/>
              <a:t>安全问题</a:t>
            </a:r>
            <a:endParaRPr lang="en-US" altLang="zh-CN" dirty="0"/>
          </a:p>
          <a:p>
            <a:pPr lvl="1"/>
            <a:r>
              <a:rPr lang="en-US" altLang="zh-CN" dirty="0"/>
              <a:t>IPv4</a:t>
            </a:r>
            <a:r>
              <a:rPr lang="zh-CN" altLang="zh-CN" dirty="0"/>
              <a:t>向</a:t>
            </a:r>
            <a:r>
              <a:rPr lang="en-US" altLang="zh-CN" dirty="0"/>
              <a:t>IPv6</a:t>
            </a:r>
            <a:r>
              <a:rPr lang="zh-CN" altLang="zh-CN" dirty="0"/>
              <a:t>过渡技术的安全风险</a:t>
            </a:r>
            <a:endParaRPr lang="en-US" altLang="zh-CN" dirty="0"/>
          </a:p>
          <a:p>
            <a:pPr lvl="1"/>
            <a:r>
              <a:rPr lang="zh-CN" altLang="zh-CN" dirty="0"/>
              <a:t>无状态地址自动配置的安全风险</a:t>
            </a:r>
            <a:endParaRPr lang="en-US" altLang="zh-CN" dirty="0"/>
          </a:p>
          <a:p>
            <a:pPr lvl="1"/>
            <a:r>
              <a:rPr lang="en-US" altLang="zh-CN" dirty="0"/>
              <a:t>IPv6</a:t>
            </a:r>
            <a:r>
              <a:rPr lang="zh-CN" altLang="zh-CN" dirty="0"/>
              <a:t>中</a:t>
            </a:r>
            <a:r>
              <a:rPr lang="en-US" altLang="zh-CN" dirty="0"/>
              <a:t>PKI</a:t>
            </a:r>
            <a:r>
              <a:rPr lang="zh-CN" altLang="zh-CN" dirty="0"/>
              <a:t>管理系统的安全风险</a:t>
            </a:r>
            <a:endParaRPr lang="en-US" altLang="zh-CN" dirty="0"/>
          </a:p>
          <a:p>
            <a:pPr lvl="1"/>
            <a:r>
              <a:rPr lang="en-US" altLang="zh-CN" dirty="0"/>
              <a:t>IPv6</a:t>
            </a:r>
            <a:r>
              <a:rPr lang="zh-CN" altLang="zh-CN" dirty="0"/>
              <a:t>编址机制的隐患</a:t>
            </a:r>
            <a:endParaRPr lang="en-US" altLang="zh-CN" dirty="0"/>
          </a:p>
        </p:txBody>
      </p:sp>
      <p:sp>
        <p:nvSpPr>
          <p:cNvPr id="3" name="标题 2"/>
          <p:cNvSpPr>
            <a:spLocks noGrp="1"/>
          </p:cNvSpPr>
          <p:nvPr>
            <p:ph type="title"/>
          </p:nvPr>
        </p:nvSpPr>
        <p:spPr/>
        <p:txBody>
          <a:bodyPr/>
          <a:lstStyle/>
          <a:p>
            <a:r>
              <a:rPr lang="en-US" altLang="zh-CN" dirty="0"/>
              <a:t>IPv6</a:t>
            </a:r>
            <a:r>
              <a:rPr lang="zh-CN" altLang="en-US" dirty="0"/>
              <a:t>安全</a:t>
            </a:r>
          </a:p>
        </p:txBody>
      </p:sp>
    </p:spTree>
    <p:extLst>
      <p:ext uri="{BB962C8B-B14F-4D97-AF65-F5344CB8AC3E}">
        <p14:creationId xmlns:p14="http://schemas.microsoft.com/office/powerpoint/2010/main" val="1265321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黑客可以利用两种协议中存在的安全弱点以及漏洞进行协调攻击，或者利用协调不足来逃避检测</a:t>
            </a:r>
            <a:endParaRPr lang="en-US" altLang="zh-CN" dirty="0" smtClean="0"/>
          </a:p>
          <a:p>
            <a:r>
              <a:rPr lang="zh-CN" altLang="en-US" dirty="0"/>
              <a:t>一</a:t>
            </a:r>
            <a:r>
              <a:rPr lang="zh-CN" altLang="en-US" dirty="0" smtClean="0"/>
              <a:t>种协议的漏洞可能会影响另一种协议的正常工作</a:t>
            </a:r>
            <a:endParaRPr lang="en-US" altLang="zh-CN" dirty="0" smtClean="0"/>
          </a:p>
          <a:p>
            <a:r>
              <a:rPr lang="zh-CN" altLang="en-US" dirty="0" smtClean="0"/>
              <a:t>隧道机制只是进行简单的封装，不进行任何的严格检查，会带来更复杂的安全问题</a:t>
            </a:r>
            <a:endParaRPr lang="zh-CN" altLang="en-US" dirty="0"/>
          </a:p>
        </p:txBody>
      </p:sp>
      <p:sp>
        <p:nvSpPr>
          <p:cNvPr id="3" name="标题 2"/>
          <p:cNvSpPr>
            <a:spLocks noGrp="1"/>
          </p:cNvSpPr>
          <p:nvPr>
            <p:ph type="title"/>
          </p:nvPr>
        </p:nvSpPr>
        <p:spPr/>
        <p:txBody>
          <a:bodyPr/>
          <a:lstStyle/>
          <a:p>
            <a:r>
              <a:rPr lang="en-US" altLang="zh-CN" sz="3600" dirty="0"/>
              <a:t>IPv4</a:t>
            </a:r>
            <a:r>
              <a:rPr lang="zh-CN" altLang="zh-CN" sz="3600" dirty="0"/>
              <a:t>向</a:t>
            </a:r>
            <a:r>
              <a:rPr lang="en-US" altLang="zh-CN" sz="3600" dirty="0"/>
              <a:t>IPv6</a:t>
            </a:r>
            <a:r>
              <a:rPr lang="zh-CN" altLang="zh-CN" sz="3600" dirty="0"/>
              <a:t>过渡技术的安全风险</a:t>
            </a:r>
            <a:endParaRPr lang="zh-CN" altLang="en-US" sz="3600" dirty="0"/>
          </a:p>
        </p:txBody>
      </p:sp>
    </p:spTree>
    <p:extLst>
      <p:ext uri="{BB962C8B-B14F-4D97-AF65-F5344CB8AC3E}">
        <p14:creationId xmlns:p14="http://schemas.microsoft.com/office/powerpoint/2010/main" val="190519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通过邻居发现协议</a:t>
            </a:r>
            <a:r>
              <a:rPr lang="en-US" altLang="zh-CN" sz="2400" dirty="0" smtClean="0"/>
              <a:t>NDP</a:t>
            </a:r>
            <a:r>
              <a:rPr lang="zh-CN" altLang="en-US" sz="2400" dirty="0" smtClean="0"/>
              <a:t>实现了</a:t>
            </a:r>
            <a:r>
              <a:rPr lang="en-US" altLang="zh-CN" sz="2400" dirty="0" smtClean="0"/>
              <a:t>IPv6</a:t>
            </a:r>
            <a:r>
              <a:rPr lang="zh-CN" altLang="en-US" sz="2400" dirty="0" smtClean="0"/>
              <a:t>节点无状态地址的自动配置和节点的即插即用。</a:t>
            </a:r>
            <a:endParaRPr lang="en-US" altLang="zh-CN" sz="2400" dirty="0" smtClean="0"/>
          </a:p>
          <a:p>
            <a:pPr lvl="1"/>
            <a:r>
              <a:rPr lang="zh-CN" altLang="en-US" sz="1800" dirty="0" smtClean="0"/>
              <a:t>路由发现机制主要通过路由器</a:t>
            </a:r>
            <a:r>
              <a:rPr lang="en-US" altLang="zh-CN" sz="1800" dirty="0" smtClean="0"/>
              <a:t>RA</a:t>
            </a:r>
            <a:r>
              <a:rPr lang="zh-CN" altLang="en-US" sz="1800" dirty="0" smtClean="0"/>
              <a:t>报文实现，恶意主机假冒合法路由器发送伪造</a:t>
            </a:r>
            <a:r>
              <a:rPr lang="en-US" altLang="zh-CN" sz="1800" dirty="0" smtClean="0"/>
              <a:t>RA</a:t>
            </a:r>
            <a:r>
              <a:rPr lang="zh-CN" altLang="en-US" sz="1800" dirty="0" smtClean="0"/>
              <a:t>报文，使得</a:t>
            </a:r>
            <a:r>
              <a:rPr lang="en-US" altLang="zh-CN" sz="1800" dirty="0" smtClean="0"/>
              <a:t> IPv6</a:t>
            </a:r>
            <a:r>
              <a:rPr lang="zh-CN" altLang="en-US" sz="1800" dirty="0" smtClean="0"/>
              <a:t>结点选择恶意主机为默认网关，从而实现中间人攻击</a:t>
            </a:r>
            <a:endParaRPr lang="en-US" altLang="zh-CN" sz="1800" dirty="0" smtClean="0"/>
          </a:p>
          <a:p>
            <a:pPr lvl="1"/>
            <a:endParaRPr lang="zh-CN" altLang="en-US" dirty="0"/>
          </a:p>
        </p:txBody>
      </p:sp>
      <p:sp>
        <p:nvSpPr>
          <p:cNvPr id="3" name="标题 2"/>
          <p:cNvSpPr>
            <a:spLocks noGrp="1"/>
          </p:cNvSpPr>
          <p:nvPr>
            <p:ph type="title"/>
          </p:nvPr>
        </p:nvSpPr>
        <p:spPr/>
        <p:txBody>
          <a:bodyPr/>
          <a:lstStyle/>
          <a:p>
            <a:r>
              <a:rPr lang="zh-CN" altLang="zh-CN" sz="3600" dirty="0"/>
              <a:t>无状态地址自动配置的安全</a:t>
            </a:r>
            <a:r>
              <a:rPr lang="zh-CN" altLang="zh-CN" sz="3600" dirty="0" smtClean="0"/>
              <a:t>风险</a:t>
            </a:r>
            <a:endParaRPr lang="zh-CN" altLang="en-US" sz="3600" dirty="0"/>
          </a:p>
        </p:txBody>
      </p:sp>
    </p:spTree>
    <p:extLst>
      <p:ext uri="{BB962C8B-B14F-4D97-AF65-F5344CB8AC3E}">
        <p14:creationId xmlns:p14="http://schemas.microsoft.com/office/powerpoint/2010/main" val="1589213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en-US" altLang="zh-CN" sz="2400" dirty="0" smtClean="0"/>
              <a:t>IPv6</a:t>
            </a:r>
            <a:r>
              <a:rPr lang="zh-CN" altLang="en-US" sz="2400" dirty="0"/>
              <a:t>在自动配置链路本地地址或全局单播地址时，需先设置地址为临时状态，然后发送</a:t>
            </a:r>
            <a:r>
              <a:rPr lang="en-US" altLang="zh-CN" sz="2400" dirty="0"/>
              <a:t>NS</a:t>
            </a:r>
            <a:r>
              <a:rPr lang="zh-CN" altLang="en-US" sz="2400" dirty="0"/>
              <a:t>报文进行</a:t>
            </a:r>
            <a:r>
              <a:rPr lang="en-US" altLang="zh-CN" sz="2400" dirty="0"/>
              <a:t>DAD</a:t>
            </a:r>
            <a:r>
              <a:rPr lang="zh-CN" altLang="en-US" sz="2400" dirty="0"/>
              <a:t>进行检测，恶意主机可以</a:t>
            </a:r>
            <a:r>
              <a:rPr lang="zh-CN" altLang="en-US" sz="2400" dirty="0" smtClean="0"/>
              <a:t>针对</a:t>
            </a:r>
            <a:r>
              <a:rPr lang="en-US" altLang="zh-CN" sz="2400" dirty="0" smtClean="0"/>
              <a:t>NS</a:t>
            </a:r>
            <a:r>
              <a:rPr lang="zh-CN" altLang="en-US" sz="2400" dirty="0" smtClean="0"/>
              <a:t>请求报文发送假冒的</a:t>
            </a:r>
            <a:r>
              <a:rPr lang="en-US" altLang="zh-CN" sz="2400" dirty="0" smtClean="0"/>
              <a:t>NA</a:t>
            </a:r>
            <a:r>
              <a:rPr lang="zh-CN" altLang="en-US" sz="2400" dirty="0" smtClean="0"/>
              <a:t>响应报文，使得</a:t>
            </a:r>
            <a:r>
              <a:rPr lang="en-US" altLang="zh-CN" sz="2400" dirty="0" smtClean="0"/>
              <a:t>DAD</a:t>
            </a:r>
            <a:r>
              <a:rPr lang="zh-CN" altLang="en-US" sz="2400" dirty="0" smtClean="0"/>
              <a:t>检测不成功，从而使</a:t>
            </a:r>
            <a:r>
              <a:rPr lang="en-US" altLang="zh-CN" sz="2400" dirty="0" smtClean="0"/>
              <a:t>IPv6</a:t>
            </a:r>
            <a:r>
              <a:rPr lang="zh-CN" altLang="en-US" sz="2400" dirty="0" smtClean="0"/>
              <a:t>结点停止地址的自动配置</a:t>
            </a:r>
            <a:endParaRPr lang="en-US" altLang="zh-CN" sz="2400" dirty="0" smtClean="0"/>
          </a:p>
          <a:p>
            <a:pPr lvl="1"/>
            <a:r>
              <a:rPr lang="zh-CN" altLang="en-US" sz="2400" dirty="0" smtClean="0"/>
              <a:t>最后，对</a:t>
            </a:r>
            <a:r>
              <a:rPr lang="zh-CN" altLang="en-US" sz="2400" dirty="0"/>
              <a:t>前缀</a:t>
            </a:r>
            <a:r>
              <a:rPr lang="zh-CN" altLang="en-US" sz="2400" dirty="0" smtClean="0"/>
              <a:t>重</a:t>
            </a:r>
            <a:r>
              <a:rPr lang="zh-CN" altLang="en-US" sz="2400" dirty="0"/>
              <a:t>新</a:t>
            </a:r>
            <a:r>
              <a:rPr lang="zh-CN" altLang="en-US" sz="2400"/>
              <a:t>编</a:t>
            </a:r>
            <a:r>
              <a:rPr lang="zh-CN" altLang="en-US" sz="2400" smtClean="0"/>
              <a:t>址机制，恶意</a:t>
            </a:r>
            <a:r>
              <a:rPr lang="zh-CN" altLang="en-US" sz="2400" dirty="0" smtClean="0"/>
              <a:t>主机发送假冒的</a:t>
            </a:r>
            <a:r>
              <a:rPr lang="en-US" altLang="zh-CN" sz="2400" dirty="0" smtClean="0"/>
              <a:t>RA</a:t>
            </a:r>
            <a:r>
              <a:rPr lang="zh-CN" altLang="en-US" sz="2400" dirty="0" smtClean="0"/>
              <a:t>通告，造成网络访问的中断</a:t>
            </a:r>
            <a:endParaRPr lang="en-US" altLang="zh-CN" sz="2400" dirty="0"/>
          </a:p>
          <a:p>
            <a:endParaRPr lang="zh-CN" altLang="en-US" dirty="0"/>
          </a:p>
        </p:txBody>
      </p:sp>
      <p:sp>
        <p:nvSpPr>
          <p:cNvPr id="3" name="标题 2"/>
          <p:cNvSpPr>
            <a:spLocks noGrp="1"/>
          </p:cNvSpPr>
          <p:nvPr>
            <p:ph type="title"/>
          </p:nvPr>
        </p:nvSpPr>
        <p:spPr/>
        <p:txBody>
          <a:bodyPr/>
          <a:lstStyle/>
          <a:p>
            <a:r>
              <a:rPr lang="zh-CN" altLang="zh-CN" sz="3600" dirty="0"/>
              <a:t>无状态地址自动配置的安全风险</a:t>
            </a:r>
            <a:endParaRPr lang="zh-CN" altLang="en-US" sz="3600" dirty="0"/>
          </a:p>
        </p:txBody>
      </p:sp>
    </p:spTree>
    <p:extLst>
      <p:ext uri="{BB962C8B-B14F-4D97-AF65-F5344CB8AC3E}">
        <p14:creationId xmlns:p14="http://schemas.microsoft.com/office/powerpoint/2010/main" val="375786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2124" y="285340"/>
            <a:ext cx="7056438" cy="792163"/>
          </a:xfrm>
        </p:spPr>
        <p:txBody>
          <a:bodyPr/>
          <a:lstStyle/>
          <a:p>
            <a:r>
              <a:rPr lang="zh-CN" altLang="en-US" dirty="0"/>
              <a:t>计算机网络的脆弱性</a:t>
            </a:r>
            <a:endParaRPr lang="en-US" altLang="zh-CN" dirty="0"/>
          </a:p>
        </p:txBody>
      </p:sp>
      <p:sp>
        <p:nvSpPr>
          <p:cNvPr id="118787" name="Rectangle 3"/>
          <p:cNvSpPr>
            <a:spLocks noGrp="1" noChangeArrowheads="1"/>
          </p:cNvSpPr>
          <p:nvPr>
            <p:ph type="body" idx="1"/>
          </p:nvPr>
        </p:nvSpPr>
        <p:spPr>
          <a:xfrm>
            <a:off x="611188" y="1239837"/>
            <a:ext cx="7772400" cy="5208587"/>
          </a:xfrm>
        </p:spPr>
        <p:txBody>
          <a:bodyPr/>
          <a:lstStyle/>
          <a:p>
            <a:pPr>
              <a:spcBef>
                <a:spcPts val="0"/>
              </a:spcBef>
            </a:pPr>
            <a:r>
              <a:rPr lang="zh-CN" altLang="en-US" sz="2800" b="0" dirty="0"/>
              <a:t>问题一：</a:t>
            </a:r>
            <a:r>
              <a:rPr lang="zh-CN" altLang="en-US" sz="2800" b="0" dirty="0">
                <a:solidFill>
                  <a:srgbClr val="FF3300"/>
                </a:solidFill>
              </a:rPr>
              <a:t>分组交换</a:t>
            </a:r>
          </a:p>
          <a:p>
            <a:pPr lvl="1">
              <a:spcBef>
                <a:spcPts val="0"/>
              </a:spcBef>
            </a:pPr>
            <a:r>
              <a:rPr lang="en-US" altLang="zh-CN" b="0" dirty="0"/>
              <a:t>Internet</a:t>
            </a:r>
            <a:r>
              <a:rPr lang="zh-CN" altLang="en-US" b="0" dirty="0"/>
              <a:t>是基于分组交换的，这使得它比电信网（采用电路交换）更容易受攻击：</a:t>
            </a:r>
          </a:p>
          <a:p>
            <a:pPr lvl="2">
              <a:spcBef>
                <a:spcPts val="0"/>
              </a:spcBef>
            </a:pPr>
            <a:r>
              <a:rPr lang="zh-CN" altLang="en-US" sz="2800" b="0" dirty="0">
                <a:solidFill>
                  <a:srgbClr val="000000"/>
                </a:solidFill>
              </a:rPr>
              <a:t>所有用户共享所有资源，给予一个用户的服务会受到其它用户的影响；</a:t>
            </a:r>
          </a:p>
          <a:p>
            <a:pPr lvl="2">
              <a:spcBef>
                <a:spcPts val="0"/>
              </a:spcBef>
            </a:pPr>
            <a:r>
              <a:rPr lang="zh-CN" altLang="en-US" sz="2800" b="0" dirty="0">
                <a:solidFill>
                  <a:srgbClr val="FF0000"/>
                </a:solidFill>
              </a:rPr>
              <a:t>攻击数据包在被判断为是否恶意之前都会被转发到受害者！</a:t>
            </a:r>
            <a:r>
              <a:rPr lang="en-US" altLang="zh-CN" sz="2800" b="0" dirty="0">
                <a:solidFill>
                  <a:srgbClr val="000000"/>
                </a:solidFill>
              </a:rPr>
              <a:t>(</a:t>
            </a:r>
            <a:r>
              <a:rPr lang="zh-CN" altLang="en-US" sz="2800" b="0" dirty="0">
                <a:solidFill>
                  <a:srgbClr val="000000"/>
                </a:solidFill>
              </a:rPr>
              <a:t>很容易被</a:t>
            </a:r>
            <a:r>
              <a:rPr lang="en-US" altLang="zh-CN" sz="2800" b="0" dirty="0" err="1">
                <a:solidFill>
                  <a:srgbClr val="000000"/>
                </a:solidFill>
              </a:rPr>
              <a:t>DoS</a:t>
            </a:r>
            <a:r>
              <a:rPr lang="zh-CN" altLang="en-US" sz="2800" b="0" dirty="0">
                <a:solidFill>
                  <a:srgbClr val="000000"/>
                </a:solidFill>
              </a:rPr>
              <a:t>攻击</a:t>
            </a:r>
            <a:r>
              <a:rPr lang="en-US" altLang="zh-CN" sz="2800" b="0" dirty="0">
                <a:solidFill>
                  <a:srgbClr val="000000"/>
                </a:solidFill>
              </a:rPr>
              <a:t>)</a:t>
            </a:r>
            <a:r>
              <a:rPr lang="zh-CN" altLang="en-US" sz="2800" b="0" dirty="0">
                <a:solidFill>
                  <a:srgbClr val="000000"/>
                </a:solidFill>
              </a:rPr>
              <a:t>；</a:t>
            </a:r>
          </a:p>
          <a:p>
            <a:pPr lvl="2">
              <a:spcBef>
                <a:spcPts val="0"/>
              </a:spcBef>
            </a:pPr>
            <a:r>
              <a:rPr lang="zh-CN" altLang="en-US" sz="2800" b="0" dirty="0">
                <a:solidFill>
                  <a:srgbClr val="000000"/>
                </a:solidFill>
              </a:rPr>
              <a:t>路由分散决策，流量无序。</a:t>
            </a:r>
          </a:p>
          <a:p>
            <a:pPr>
              <a:spcBef>
                <a:spcPts val="0"/>
              </a:spcBef>
            </a:pPr>
            <a:endParaRPr lang="zh-CN" altLang="en-US" sz="2800" b="0" dirty="0"/>
          </a:p>
        </p:txBody>
      </p:sp>
    </p:spTree>
    <p:extLst>
      <p:ext uri="{BB962C8B-B14F-4D97-AF65-F5344CB8AC3E}">
        <p14:creationId xmlns:p14="http://schemas.microsoft.com/office/powerpoint/2010/main" val="710709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IPv6</a:t>
            </a:r>
            <a:r>
              <a:rPr lang="zh-CN" altLang="en-US" dirty="0" smtClean="0"/>
              <a:t>的加密和认证需要</a:t>
            </a:r>
            <a:r>
              <a:rPr lang="en-US" altLang="zh-CN" dirty="0" smtClean="0"/>
              <a:t>PKI</a:t>
            </a:r>
            <a:r>
              <a:rPr lang="zh-CN" altLang="en-US" dirty="0" smtClean="0"/>
              <a:t>的支持</a:t>
            </a:r>
            <a:endParaRPr lang="en-US" altLang="zh-CN" dirty="0" smtClean="0"/>
          </a:p>
          <a:p>
            <a:r>
              <a:rPr lang="zh-CN" altLang="en-US" dirty="0" smtClean="0"/>
              <a:t>由于网络用户数量庞大面临主要挑战：</a:t>
            </a:r>
            <a:endParaRPr lang="en-US" altLang="zh-CN" dirty="0" smtClean="0"/>
          </a:p>
          <a:p>
            <a:pPr lvl="1"/>
            <a:r>
              <a:rPr lang="zh-CN" altLang="en-US" dirty="0" smtClean="0"/>
              <a:t>要求</a:t>
            </a:r>
            <a:r>
              <a:rPr lang="en-US" altLang="zh-CN" dirty="0" smtClean="0"/>
              <a:t>PKI</a:t>
            </a:r>
            <a:r>
              <a:rPr lang="zh-CN" altLang="en-US" dirty="0" smtClean="0"/>
              <a:t>能够满足高访问量的快速响应并提供及时的状态查询服务</a:t>
            </a:r>
            <a:endParaRPr lang="en-US" altLang="zh-CN" dirty="0" smtClean="0"/>
          </a:p>
          <a:p>
            <a:pPr lvl="1"/>
            <a:r>
              <a:rPr lang="zh-CN" altLang="en-US" dirty="0" smtClean="0"/>
              <a:t>认证实体规模巨大，</a:t>
            </a:r>
            <a:r>
              <a:rPr lang="en-US" altLang="zh-CN" dirty="0" smtClean="0"/>
              <a:t>PKI</a:t>
            </a:r>
            <a:r>
              <a:rPr lang="zh-CN" altLang="en-US" dirty="0" smtClean="0"/>
              <a:t>证书安全管理的复杂性大幅提高</a:t>
            </a:r>
            <a:endParaRPr lang="zh-CN" altLang="en-US" dirty="0"/>
          </a:p>
        </p:txBody>
      </p:sp>
      <p:sp>
        <p:nvSpPr>
          <p:cNvPr id="3" name="标题 2"/>
          <p:cNvSpPr>
            <a:spLocks noGrp="1"/>
          </p:cNvSpPr>
          <p:nvPr>
            <p:ph type="title"/>
          </p:nvPr>
        </p:nvSpPr>
        <p:spPr/>
        <p:txBody>
          <a:bodyPr/>
          <a:lstStyle/>
          <a:p>
            <a:r>
              <a:rPr lang="en-US" altLang="zh-CN" sz="3600" dirty="0"/>
              <a:t>IPv6</a:t>
            </a:r>
            <a:r>
              <a:rPr lang="zh-CN" altLang="zh-CN" sz="3600" dirty="0"/>
              <a:t>中</a:t>
            </a:r>
            <a:r>
              <a:rPr lang="en-US" altLang="zh-CN" sz="3600" dirty="0"/>
              <a:t>PKI</a:t>
            </a:r>
            <a:r>
              <a:rPr lang="zh-CN" altLang="zh-CN" sz="3600" dirty="0"/>
              <a:t>管理系统的安全</a:t>
            </a:r>
            <a:r>
              <a:rPr lang="zh-CN" altLang="zh-CN" sz="3600" dirty="0" smtClean="0"/>
              <a:t>风险</a:t>
            </a:r>
            <a:endParaRPr lang="zh-CN" altLang="en-US" sz="3600" dirty="0"/>
          </a:p>
        </p:txBody>
      </p:sp>
    </p:spTree>
    <p:extLst>
      <p:ext uri="{BB962C8B-B14F-4D97-AF65-F5344CB8AC3E}">
        <p14:creationId xmlns:p14="http://schemas.microsoft.com/office/powerpoint/2010/main" val="3113236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IPv6</a:t>
            </a:r>
            <a:r>
              <a:rPr lang="zh-CN" altLang="en-US" sz="2800" dirty="0" smtClean="0"/>
              <a:t>引入了</a:t>
            </a:r>
            <a:r>
              <a:rPr lang="en-US" altLang="zh-CN" sz="2800" dirty="0" smtClean="0"/>
              <a:t>IPV4</a:t>
            </a:r>
            <a:r>
              <a:rPr lang="zh-CN" altLang="en-US" sz="2800" dirty="0" smtClean="0"/>
              <a:t>兼容地址、本地链路地址、全局聚合单播地址和随机生成地址</a:t>
            </a:r>
            <a:endParaRPr lang="en-US" altLang="zh-CN" sz="2800" dirty="0" smtClean="0"/>
          </a:p>
          <a:p>
            <a:r>
              <a:rPr lang="zh-CN" altLang="en-US" sz="2800" dirty="0" smtClean="0"/>
              <a:t>其中</a:t>
            </a:r>
            <a:r>
              <a:rPr lang="zh-CN" altLang="en-US" sz="2800" dirty="0"/>
              <a:t>本地链路</a:t>
            </a:r>
            <a:r>
              <a:rPr lang="zh-CN" altLang="en-US" sz="2800" dirty="0" smtClean="0"/>
              <a:t>地址可根据网络接口标识符生成，而无需</a:t>
            </a:r>
            <a:r>
              <a:rPr lang="en-US" altLang="zh-CN" sz="2800" dirty="0" smtClean="0"/>
              <a:t>DHCP</a:t>
            </a:r>
            <a:r>
              <a:rPr lang="zh-CN" altLang="en-US" sz="2800" dirty="0" smtClean="0"/>
              <a:t>等外部机制干预，实现不可路由的本地链路级端对端通信，因此恶意移动主机可以随时联入本地链路，非法访问，甚至是攻击相邻的主机和网关</a:t>
            </a:r>
            <a:endParaRPr lang="en-US" altLang="zh-CN" sz="2800" dirty="0" smtClean="0"/>
          </a:p>
          <a:p>
            <a:endParaRPr lang="zh-CN" altLang="en-US" dirty="0"/>
          </a:p>
        </p:txBody>
      </p:sp>
      <p:sp>
        <p:nvSpPr>
          <p:cNvPr id="3" name="标题 2"/>
          <p:cNvSpPr>
            <a:spLocks noGrp="1"/>
          </p:cNvSpPr>
          <p:nvPr>
            <p:ph type="title"/>
          </p:nvPr>
        </p:nvSpPr>
        <p:spPr/>
        <p:txBody>
          <a:bodyPr/>
          <a:lstStyle/>
          <a:p>
            <a:r>
              <a:rPr lang="en-US" altLang="zh-CN" sz="3600" dirty="0"/>
              <a:t>IPv6</a:t>
            </a:r>
            <a:r>
              <a:rPr lang="zh-CN" altLang="zh-CN" sz="3600" dirty="0"/>
              <a:t>编址机制的</a:t>
            </a:r>
            <a:r>
              <a:rPr lang="zh-CN" altLang="zh-CN" sz="3600" dirty="0" smtClean="0"/>
              <a:t>隐患</a:t>
            </a:r>
            <a:endParaRPr lang="zh-CN" altLang="en-US" sz="3600" dirty="0"/>
          </a:p>
        </p:txBody>
      </p:sp>
    </p:spTree>
    <p:extLst>
      <p:ext uri="{BB962C8B-B14F-4D97-AF65-F5344CB8AC3E}">
        <p14:creationId xmlns:p14="http://schemas.microsoft.com/office/powerpoint/2010/main" val="195638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6728" y="1441867"/>
            <a:ext cx="7772400" cy="4509753"/>
          </a:xfrm>
        </p:spPr>
        <p:txBody>
          <a:bodyPr/>
          <a:lstStyle/>
          <a:p>
            <a:r>
              <a:rPr lang="zh-CN" altLang="en-US" dirty="0"/>
              <a:t>安全问题</a:t>
            </a:r>
            <a:endParaRPr lang="en-US" altLang="zh-CN" dirty="0"/>
          </a:p>
          <a:p>
            <a:pPr lvl="1"/>
            <a:r>
              <a:rPr lang="en-US" altLang="zh-CN" dirty="0"/>
              <a:t>IPv6</a:t>
            </a:r>
            <a:r>
              <a:rPr lang="zh-CN" altLang="zh-CN" dirty="0"/>
              <a:t>的安全机制对网络安全体系的挑战所带来的安全风险</a:t>
            </a:r>
            <a:r>
              <a:rPr lang="zh-CN" altLang="en-US" dirty="0"/>
              <a:t>：</a:t>
            </a:r>
            <a:r>
              <a:rPr lang="zh-CN" altLang="en-US" dirty="0">
                <a:solidFill>
                  <a:srgbClr val="FF0000"/>
                </a:solidFill>
              </a:rPr>
              <a:t>正在服役的</a:t>
            </a:r>
            <a:r>
              <a:rPr lang="en-US" altLang="zh-CN" dirty="0">
                <a:solidFill>
                  <a:srgbClr val="FF0000"/>
                </a:solidFill>
              </a:rPr>
              <a:t>IDS/IPS/WAF</a:t>
            </a:r>
            <a:r>
              <a:rPr lang="zh-CN" altLang="en-US" dirty="0">
                <a:solidFill>
                  <a:srgbClr val="FF0000"/>
                </a:solidFill>
              </a:rPr>
              <a:t>不一定支持</a:t>
            </a:r>
            <a:r>
              <a:rPr lang="zh-CN" altLang="en-US" dirty="0"/>
              <a:t>，于是可以畅行无阻</a:t>
            </a:r>
          </a:p>
        </p:txBody>
      </p:sp>
      <p:sp>
        <p:nvSpPr>
          <p:cNvPr id="3" name="标题 2"/>
          <p:cNvSpPr>
            <a:spLocks noGrp="1"/>
          </p:cNvSpPr>
          <p:nvPr>
            <p:ph type="title"/>
          </p:nvPr>
        </p:nvSpPr>
        <p:spPr/>
        <p:txBody>
          <a:bodyPr/>
          <a:lstStyle/>
          <a:p>
            <a:r>
              <a:rPr lang="en-US" altLang="zh-CN" dirty="0"/>
              <a:t>IPv6</a:t>
            </a:r>
            <a:r>
              <a:rPr lang="zh-CN" altLang="en-US" dirty="0"/>
              <a:t>安全</a:t>
            </a:r>
          </a:p>
        </p:txBody>
      </p:sp>
      <p:pic>
        <p:nvPicPr>
          <p:cNvPr id="6" name="图片 5"/>
          <p:cNvPicPr>
            <a:picLocks noChangeAspect="1"/>
          </p:cNvPicPr>
          <p:nvPr/>
        </p:nvPicPr>
        <p:blipFill>
          <a:blip r:embed="rId3"/>
          <a:stretch>
            <a:fillRect/>
          </a:stretch>
        </p:blipFill>
        <p:spPr>
          <a:xfrm>
            <a:off x="295275" y="1586412"/>
            <a:ext cx="8848725" cy="4705350"/>
          </a:xfrm>
          <a:prstGeom prst="rect">
            <a:avLst/>
          </a:prstGeom>
        </p:spPr>
      </p:pic>
      <p:pic>
        <p:nvPicPr>
          <p:cNvPr id="5" name="图片 4"/>
          <p:cNvPicPr>
            <a:picLocks noChangeAspect="1"/>
          </p:cNvPicPr>
          <p:nvPr/>
        </p:nvPicPr>
        <p:blipFill>
          <a:blip r:embed="rId4"/>
          <a:stretch>
            <a:fillRect/>
          </a:stretch>
        </p:blipFill>
        <p:spPr>
          <a:xfrm>
            <a:off x="247650" y="1586412"/>
            <a:ext cx="8896350" cy="4476750"/>
          </a:xfrm>
          <a:prstGeom prst="rect">
            <a:avLst/>
          </a:prstGeom>
        </p:spPr>
      </p:pic>
    </p:spTree>
    <p:extLst>
      <p:ext uri="{BB962C8B-B14F-4D97-AF65-F5344CB8AC3E}">
        <p14:creationId xmlns:p14="http://schemas.microsoft.com/office/powerpoint/2010/main" val="362201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00916" y="2940511"/>
            <a:ext cx="5019316" cy="820327"/>
          </a:xfrm>
        </p:spPr>
        <p:txBody>
          <a:bodyPr/>
          <a:lstStyle/>
          <a:p>
            <a:pPr marL="0" indent="0">
              <a:buNone/>
            </a:pPr>
            <a:r>
              <a:rPr lang="zh-CN" altLang="en-US" b="1" dirty="0">
                <a:solidFill>
                  <a:srgbClr val="FF0000"/>
                </a:solidFill>
              </a:rPr>
              <a:t>二、</a:t>
            </a:r>
            <a:r>
              <a:rPr lang="en-US" altLang="zh-CN" b="1" dirty="0">
                <a:solidFill>
                  <a:srgbClr val="FF0000"/>
                </a:solidFill>
              </a:rPr>
              <a:t>ICMP</a:t>
            </a:r>
            <a:r>
              <a:rPr lang="zh-CN" altLang="en-US" b="1" dirty="0">
                <a:solidFill>
                  <a:srgbClr val="FF0000"/>
                </a:solidFill>
              </a:rPr>
              <a:t>协议安全性分析</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01236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a:t>ICMPv4</a:t>
            </a:r>
            <a:endParaRPr lang="zh-CN" altLang="en-US" dirty="0"/>
          </a:p>
        </p:txBody>
      </p:sp>
      <p:grpSp>
        <p:nvGrpSpPr>
          <p:cNvPr id="4" name="组合 3"/>
          <p:cNvGrpSpPr/>
          <p:nvPr/>
        </p:nvGrpSpPr>
        <p:grpSpPr>
          <a:xfrm>
            <a:off x="1008011" y="1812261"/>
            <a:ext cx="6127750" cy="3757612"/>
            <a:chOff x="196850" y="966788"/>
            <a:chExt cx="6127750" cy="3757612"/>
          </a:xfrm>
        </p:grpSpPr>
        <p:sp>
          <p:nvSpPr>
            <p:cNvPr id="5" name="Rectangle 63"/>
            <p:cNvSpPr>
              <a:spLocks noChangeArrowheads="1"/>
            </p:cNvSpPr>
            <p:nvPr/>
          </p:nvSpPr>
          <p:spPr bwMode="auto">
            <a:xfrm>
              <a:off x="2667000" y="3938588"/>
              <a:ext cx="2438400" cy="381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62"/>
            <p:cNvSpPr>
              <a:spLocks/>
            </p:cNvSpPr>
            <p:nvPr/>
          </p:nvSpPr>
          <p:spPr bwMode="auto">
            <a:xfrm>
              <a:off x="1771650" y="2819400"/>
              <a:ext cx="4429125" cy="457200"/>
            </a:xfrm>
            <a:custGeom>
              <a:avLst/>
              <a:gdLst>
                <a:gd name="T0" fmla="*/ 0 w 2790"/>
                <a:gd name="T1" fmla="*/ 6 h 279"/>
                <a:gd name="T2" fmla="*/ 561 w 2790"/>
                <a:gd name="T3" fmla="*/ 279 h 279"/>
                <a:gd name="T4" fmla="*/ 2100 w 2790"/>
                <a:gd name="T5" fmla="*/ 276 h 279"/>
                <a:gd name="T6" fmla="*/ 2790 w 2790"/>
                <a:gd name="T7" fmla="*/ 0 h 279"/>
                <a:gd name="T8" fmla="*/ 0 w 2790"/>
                <a:gd name="T9" fmla="*/ 6 h 279"/>
              </a:gdLst>
              <a:ahLst/>
              <a:cxnLst>
                <a:cxn ang="0">
                  <a:pos x="T0" y="T1"/>
                </a:cxn>
                <a:cxn ang="0">
                  <a:pos x="T2" y="T3"/>
                </a:cxn>
                <a:cxn ang="0">
                  <a:pos x="T4" y="T5"/>
                </a:cxn>
                <a:cxn ang="0">
                  <a:pos x="T6" y="T7"/>
                </a:cxn>
                <a:cxn ang="0">
                  <a:pos x="T8" y="T9"/>
                </a:cxn>
              </a:cxnLst>
              <a:rect l="0" t="0" r="r" b="b"/>
              <a:pathLst>
                <a:path w="2790" h="279">
                  <a:moveTo>
                    <a:pt x="0" y="6"/>
                  </a:moveTo>
                  <a:lnTo>
                    <a:pt x="561" y="279"/>
                  </a:lnTo>
                  <a:lnTo>
                    <a:pt x="2100" y="276"/>
                  </a:lnTo>
                  <a:lnTo>
                    <a:pt x="2790" y="0"/>
                  </a:lnTo>
                  <a:lnTo>
                    <a:pt x="0" y="6"/>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0"/>
            <p:cNvSpPr>
              <a:spLocks noChangeShapeType="1"/>
            </p:cNvSpPr>
            <p:nvPr/>
          </p:nvSpPr>
          <p:spPr bwMode="auto">
            <a:xfrm>
              <a:off x="1752600" y="4548188"/>
              <a:ext cx="33528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41"/>
            <p:cNvSpPr>
              <a:spLocks noChangeArrowheads="1"/>
            </p:cNvSpPr>
            <p:nvPr/>
          </p:nvSpPr>
          <p:spPr bwMode="auto">
            <a:xfrm>
              <a:off x="1752600" y="3938588"/>
              <a:ext cx="33528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43"/>
            <p:cNvSpPr txBox="1">
              <a:spLocks noChangeArrowheads="1"/>
            </p:cNvSpPr>
            <p:nvPr/>
          </p:nvSpPr>
          <p:spPr bwMode="auto">
            <a:xfrm>
              <a:off x="1752600" y="3957638"/>
              <a:ext cx="901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IP </a:t>
              </a:r>
              <a:r>
                <a:rPr lang="zh-CN" altLang="en-US" sz="1800"/>
                <a:t>首部</a:t>
              </a:r>
            </a:p>
          </p:txBody>
        </p:sp>
        <p:sp>
          <p:nvSpPr>
            <p:cNvPr id="10" name="Rectangle 2"/>
            <p:cNvSpPr>
              <a:spLocks noChangeArrowheads="1"/>
            </p:cNvSpPr>
            <p:nvPr/>
          </p:nvSpPr>
          <p:spPr bwMode="auto">
            <a:xfrm>
              <a:off x="2667000" y="3252788"/>
              <a:ext cx="2438400" cy="381000"/>
            </a:xfrm>
            <a:prstGeom prst="rect">
              <a:avLst/>
            </a:prstGeom>
            <a:solidFill>
              <a:srgbClr val="EAEAEA"/>
            </a:solidFill>
            <a:ln w="28575">
              <a:solidFill>
                <a:schemeClr val="tx1"/>
              </a:solidFill>
              <a:miter lim="800000"/>
              <a:headEnd/>
              <a:tailEnd/>
            </a:ln>
            <a:effectLst>
              <a:outerShdw dist="35921" dir="2700000" algn="ctr" rotWithShape="0">
                <a:schemeClr val="bg2"/>
              </a:outerShdw>
            </a:effectLst>
          </p:spPr>
          <p:txBody>
            <a:bodyPr wrap="none" anchor="ctr"/>
            <a:lstStyle/>
            <a:p>
              <a:pPr algn="ctr"/>
              <a:endParaRPr lang="zh-CN" altLang="zh-CN" sz="1800"/>
            </a:p>
          </p:txBody>
        </p:sp>
        <p:sp>
          <p:nvSpPr>
            <p:cNvPr id="11" name="Text Box 25"/>
            <p:cNvSpPr txBox="1">
              <a:spLocks noChangeArrowheads="1"/>
            </p:cNvSpPr>
            <p:nvPr/>
          </p:nvSpPr>
          <p:spPr bwMode="auto">
            <a:xfrm>
              <a:off x="1682750" y="966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0</a:t>
              </a:r>
            </a:p>
          </p:txBody>
        </p:sp>
        <p:sp>
          <p:nvSpPr>
            <p:cNvPr id="12" name="Freeform 34"/>
            <p:cNvSpPr>
              <a:spLocks/>
            </p:cNvSpPr>
            <p:nvPr/>
          </p:nvSpPr>
          <p:spPr bwMode="auto">
            <a:xfrm>
              <a:off x="5105400" y="2819400"/>
              <a:ext cx="1066800" cy="457200"/>
            </a:xfrm>
            <a:custGeom>
              <a:avLst/>
              <a:gdLst>
                <a:gd name="T0" fmla="*/ 0 w 660"/>
                <a:gd name="T1" fmla="*/ 288 h 288"/>
                <a:gd name="T2" fmla="*/ 660 w 660"/>
                <a:gd name="T3" fmla="*/ 0 h 288"/>
              </a:gdLst>
              <a:ahLst/>
              <a:cxnLst>
                <a:cxn ang="0">
                  <a:pos x="T0" y="T1"/>
                </a:cxn>
                <a:cxn ang="0">
                  <a:pos x="T2" y="T3"/>
                </a:cxn>
              </a:cxnLst>
              <a:rect l="0" t="0" r="r" b="b"/>
              <a:pathLst>
                <a:path w="660" h="288">
                  <a:moveTo>
                    <a:pt x="0" y="288"/>
                  </a:moveTo>
                  <a:lnTo>
                    <a:pt x="660"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35"/>
            <p:cNvSpPr>
              <a:spLocks noChangeShapeType="1"/>
            </p:cNvSpPr>
            <p:nvPr/>
          </p:nvSpPr>
          <p:spPr bwMode="auto">
            <a:xfrm flipH="1" flipV="1">
              <a:off x="1752600" y="28194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42"/>
            <p:cNvSpPr>
              <a:spLocks noChangeShapeType="1"/>
            </p:cNvSpPr>
            <p:nvPr/>
          </p:nvSpPr>
          <p:spPr bwMode="auto">
            <a:xfrm>
              <a:off x="2667000" y="3938588"/>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45"/>
            <p:cNvSpPr txBox="1">
              <a:spLocks noChangeArrowheads="1"/>
            </p:cNvSpPr>
            <p:nvPr/>
          </p:nvSpPr>
          <p:spPr bwMode="auto">
            <a:xfrm>
              <a:off x="3270250" y="3957638"/>
              <a:ext cx="1358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IP </a:t>
              </a:r>
              <a:r>
                <a:rPr lang="zh-CN" altLang="en-US" sz="1800"/>
                <a:t>数据部分</a:t>
              </a:r>
            </a:p>
          </p:txBody>
        </p:sp>
        <p:sp>
          <p:nvSpPr>
            <p:cNvPr id="16" name="AutoShape 46"/>
            <p:cNvSpPr>
              <a:spLocks noChangeArrowheads="1"/>
            </p:cNvSpPr>
            <p:nvPr/>
          </p:nvSpPr>
          <p:spPr bwMode="auto">
            <a:xfrm>
              <a:off x="3733800" y="3633788"/>
              <a:ext cx="228600" cy="457200"/>
            </a:xfrm>
            <a:prstGeom prst="downArrow">
              <a:avLst>
                <a:gd name="adj1" fmla="val 47222"/>
                <a:gd name="adj2" fmla="val 10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Rectangle 14"/>
            <p:cNvSpPr>
              <a:spLocks noChangeArrowheads="1"/>
            </p:cNvSpPr>
            <p:nvPr/>
          </p:nvSpPr>
          <p:spPr bwMode="auto">
            <a:xfrm>
              <a:off x="1752600" y="1295400"/>
              <a:ext cx="4419600" cy="1524000"/>
            </a:xfrm>
            <a:prstGeom prst="rect">
              <a:avLst/>
            </a:prstGeom>
            <a:solidFill>
              <a:srgbClr val="EAEAEA"/>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auto">
            <a:xfrm rot="16200000">
              <a:off x="3962400" y="-5334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36"/>
            <p:cNvSpPr>
              <a:spLocks noChangeShapeType="1"/>
            </p:cNvSpPr>
            <p:nvPr/>
          </p:nvSpPr>
          <p:spPr bwMode="auto">
            <a:xfrm flipV="1">
              <a:off x="2857500" y="1295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47"/>
            <p:cNvSpPr>
              <a:spLocks noChangeShapeType="1"/>
            </p:cNvSpPr>
            <p:nvPr/>
          </p:nvSpPr>
          <p:spPr bwMode="auto">
            <a:xfrm flipV="1">
              <a:off x="3962400" y="1295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48"/>
            <p:cNvSpPr>
              <a:spLocks noChangeShapeType="1"/>
            </p:cNvSpPr>
            <p:nvPr/>
          </p:nvSpPr>
          <p:spPr bwMode="auto">
            <a:xfrm flipV="1">
              <a:off x="3962400" y="1295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52"/>
            <p:cNvSpPr txBox="1">
              <a:spLocks noChangeArrowheads="1"/>
            </p:cNvSpPr>
            <p:nvPr/>
          </p:nvSpPr>
          <p:spPr bwMode="auto">
            <a:xfrm>
              <a:off x="4648200" y="12985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检验和</a:t>
              </a:r>
            </a:p>
          </p:txBody>
        </p:sp>
        <p:sp>
          <p:nvSpPr>
            <p:cNvPr id="23" name="Text Box 53"/>
            <p:cNvSpPr txBox="1">
              <a:spLocks noChangeArrowheads="1"/>
            </p:cNvSpPr>
            <p:nvPr/>
          </p:nvSpPr>
          <p:spPr bwMode="auto">
            <a:xfrm>
              <a:off x="1981200" y="12985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类型</a:t>
              </a:r>
            </a:p>
          </p:txBody>
        </p:sp>
        <p:sp>
          <p:nvSpPr>
            <p:cNvPr id="24" name="Text Box 54"/>
            <p:cNvSpPr txBox="1">
              <a:spLocks noChangeArrowheads="1"/>
            </p:cNvSpPr>
            <p:nvPr/>
          </p:nvSpPr>
          <p:spPr bwMode="auto">
            <a:xfrm>
              <a:off x="3149600" y="12985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代码</a:t>
              </a:r>
            </a:p>
          </p:txBody>
        </p:sp>
        <p:sp>
          <p:nvSpPr>
            <p:cNvPr id="25" name="Text Box 55"/>
            <p:cNvSpPr txBox="1">
              <a:spLocks noChangeArrowheads="1"/>
            </p:cNvSpPr>
            <p:nvPr/>
          </p:nvSpPr>
          <p:spPr bwMode="auto">
            <a:xfrm>
              <a:off x="1828800" y="1704975"/>
              <a:ext cx="428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t>（这 </a:t>
              </a:r>
              <a:r>
                <a:rPr lang="en-US" altLang="zh-CN" sz="1800"/>
                <a:t>4 </a:t>
              </a:r>
              <a:r>
                <a:rPr lang="zh-CN" altLang="en-US" sz="1800"/>
                <a:t>个字节取决于 </a:t>
              </a:r>
              <a:r>
                <a:rPr lang="en-US" altLang="zh-CN" sz="1800"/>
                <a:t>ICMP </a:t>
              </a:r>
              <a:r>
                <a:rPr lang="zh-CN" altLang="en-US" sz="1800"/>
                <a:t>报文的类型）</a:t>
              </a:r>
            </a:p>
          </p:txBody>
        </p:sp>
        <p:sp>
          <p:nvSpPr>
            <p:cNvPr id="26" name="Text Box 56"/>
            <p:cNvSpPr txBox="1">
              <a:spLocks noChangeArrowheads="1"/>
            </p:cNvSpPr>
            <p:nvPr/>
          </p:nvSpPr>
          <p:spPr bwMode="auto">
            <a:xfrm>
              <a:off x="2771775" y="966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8</a:t>
              </a:r>
            </a:p>
          </p:txBody>
        </p:sp>
        <p:sp>
          <p:nvSpPr>
            <p:cNvPr id="27" name="Text Box 57"/>
            <p:cNvSpPr txBox="1">
              <a:spLocks noChangeArrowheads="1"/>
            </p:cNvSpPr>
            <p:nvPr/>
          </p:nvSpPr>
          <p:spPr bwMode="auto">
            <a:xfrm>
              <a:off x="3822700" y="9667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16</a:t>
              </a:r>
            </a:p>
          </p:txBody>
        </p:sp>
        <p:sp>
          <p:nvSpPr>
            <p:cNvPr id="28" name="Rectangle 61"/>
            <p:cNvSpPr>
              <a:spLocks noChangeArrowheads="1"/>
            </p:cNvSpPr>
            <p:nvPr/>
          </p:nvSpPr>
          <p:spPr bwMode="auto">
            <a:xfrm>
              <a:off x="2882900" y="4395788"/>
              <a:ext cx="1003300" cy="279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58"/>
            <p:cNvSpPr txBox="1">
              <a:spLocks noChangeArrowheads="1"/>
            </p:cNvSpPr>
            <p:nvPr/>
          </p:nvSpPr>
          <p:spPr bwMode="auto">
            <a:xfrm>
              <a:off x="5911850" y="9667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31</a:t>
              </a:r>
            </a:p>
          </p:txBody>
        </p:sp>
        <p:sp>
          <p:nvSpPr>
            <p:cNvPr id="30" name="Text Box 59"/>
            <p:cNvSpPr txBox="1">
              <a:spLocks noChangeArrowheads="1"/>
            </p:cNvSpPr>
            <p:nvPr/>
          </p:nvSpPr>
          <p:spPr bwMode="auto">
            <a:xfrm>
              <a:off x="2832100" y="4357688"/>
              <a:ext cx="1130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IP </a:t>
              </a:r>
              <a:r>
                <a:rPr lang="zh-CN" altLang="en-US" sz="1800"/>
                <a:t>数据报</a:t>
              </a:r>
            </a:p>
          </p:txBody>
        </p:sp>
        <p:sp>
          <p:nvSpPr>
            <p:cNvPr id="31" name="Line 64"/>
            <p:cNvSpPr>
              <a:spLocks noChangeShapeType="1"/>
            </p:cNvSpPr>
            <p:nvPr/>
          </p:nvSpPr>
          <p:spPr bwMode="auto">
            <a:xfrm rot="16200000">
              <a:off x="3962400" y="-1524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68"/>
            <p:cNvSpPr txBox="1">
              <a:spLocks noChangeArrowheads="1"/>
            </p:cNvSpPr>
            <p:nvPr/>
          </p:nvSpPr>
          <p:spPr bwMode="auto">
            <a:xfrm>
              <a:off x="196850" y="114300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a:t>前 </a:t>
              </a:r>
              <a:r>
                <a:rPr lang="en-US" altLang="zh-CN" sz="1800"/>
                <a:t>4 </a:t>
              </a:r>
              <a:r>
                <a:rPr lang="zh-CN" altLang="en-US" sz="1800"/>
                <a:t>个字节</a:t>
              </a:r>
            </a:p>
            <a:p>
              <a:pPr algn="ctr"/>
              <a:r>
                <a:rPr lang="zh-CN" altLang="en-US" sz="1800"/>
                <a:t>都是一样的</a:t>
              </a:r>
            </a:p>
          </p:txBody>
        </p:sp>
        <p:sp>
          <p:nvSpPr>
            <p:cNvPr id="33" name="Text Box 70"/>
            <p:cNvSpPr txBox="1">
              <a:spLocks noChangeArrowheads="1"/>
            </p:cNvSpPr>
            <p:nvPr/>
          </p:nvSpPr>
          <p:spPr bwMode="auto">
            <a:xfrm>
              <a:off x="2019300" y="2247900"/>
              <a:ext cx="4000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ICMP </a:t>
              </a:r>
              <a:r>
                <a:rPr lang="zh-CN" altLang="en-US" sz="1800"/>
                <a:t>的数据部分（长度取决于类型）</a:t>
              </a:r>
            </a:p>
          </p:txBody>
        </p:sp>
        <p:sp>
          <p:nvSpPr>
            <p:cNvPr id="34" name="Line 73"/>
            <p:cNvSpPr>
              <a:spLocks noChangeShapeType="1"/>
            </p:cNvSpPr>
            <p:nvPr/>
          </p:nvSpPr>
          <p:spPr bwMode="auto">
            <a:xfrm>
              <a:off x="1371600" y="1447800"/>
              <a:ext cx="38100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74"/>
            <p:cNvSpPr txBox="1">
              <a:spLocks noChangeArrowheads="1"/>
            </p:cNvSpPr>
            <p:nvPr/>
          </p:nvSpPr>
          <p:spPr bwMode="auto">
            <a:xfrm>
              <a:off x="3251200" y="3257550"/>
              <a:ext cx="1257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t>ICMP </a:t>
              </a:r>
              <a:r>
                <a:rPr lang="zh-CN" altLang="en-US" sz="1800"/>
                <a:t>报文</a:t>
              </a:r>
            </a:p>
          </p:txBody>
        </p:sp>
      </p:grpSp>
    </p:spTree>
    <p:extLst>
      <p:ext uri="{BB962C8B-B14F-4D97-AF65-F5344CB8AC3E}">
        <p14:creationId xmlns:p14="http://schemas.microsoft.com/office/powerpoint/2010/main" val="6075593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11330" y="1288693"/>
            <a:ext cx="7772400" cy="4890882"/>
          </a:xfrm>
        </p:spPr>
        <p:txBody>
          <a:bodyPr/>
          <a:lstStyle/>
          <a:p>
            <a:r>
              <a:rPr lang="en-US" altLang="zh-CN" sz="2800" dirty="0"/>
              <a:t>ICMPv6</a:t>
            </a:r>
            <a:r>
              <a:rPr lang="zh-CN" altLang="zh-CN" sz="2800" dirty="0"/>
              <a:t>实现</a:t>
            </a:r>
            <a:r>
              <a:rPr lang="en-US" altLang="zh-CN" sz="2800" dirty="0"/>
              <a:t>IPv4</a:t>
            </a:r>
            <a:r>
              <a:rPr lang="zh-CN" altLang="zh-CN" sz="2800" dirty="0"/>
              <a:t>中</a:t>
            </a:r>
            <a:r>
              <a:rPr lang="en-US" altLang="zh-CN" sz="2800" dirty="0"/>
              <a:t>ICMP</a:t>
            </a:r>
            <a:r>
              <a:rPr lang="zh-CN" altLang="zh-CN" sz="2800" dirty="0"/>
              <a:t>、</a:t>
            </a:r>
            <a:r>
              <a:rPr lang="en-US" altLang="zh-CN" sz="2800" dirty="0"/>
              <a:t>ARP</a:t>
            </a:r>
            <a:r>
              <a:rPr lang="zh-CN" altLang="zh-CN" sz="2800" dirty="0"/>
              <a:t>和</a:t>
            </a:r>
            <a:r>
              <a:rPr lang="en-US" altLang="zh-CN" sz="2800" dirty="0"/>
              <a:t>IGMP</a:t>
            </a:r>
            <a:r>
              <a:rPr lang="zh-CN" altLang="zh-CN" sz="2800" dirty="0"/>
              <a:t>的功能，同时进行了功能扩展</a:t>
            </a:r>
            <a:endParaRPr lang="zh-CN" altLang="en-US" sz="2800" dirty="0"/>
          </a:p>
          <a:p>
            <a:pPr lvl="1"/>
            <a:r>
              <a:rPr lang="en-US" altLang="zh-CN" sz="2400" dirty="0"/>
              <a:t>ICMPv6</a:t>
            </a:r>
            <a:r>
              <a:rPr lang="zh-CN" altLang="zh-CN" sz="2400" dirty="0"/>
              <a:t>不仅可以用于错误报告，还可以用于邻居发现（</a:t>
            </a:r>
            <a:r>
              <a:rPr lang="en-US" altLang="zh-CN" sz="2400" dirty="0"/>
              <a:t>Neighbor Discovery, ND</a:t>
            </a:r>
            <a:r>
              <a:rPr lang="zh-CN" altLang="zh-CN" sz="2400" dirty="0"/>
              <a:t>），对应</a:t>
            </a:r>
            <a:r>
              <a:rPr lang="en-US" altLang="zh-CN" sz="2400" dirty="0"/>
              <a:t>IPv4</a:t>
            </a:r>
            <a:r>
              <a:rPr lang="zh-CN" altLang="zh-CN" sz="2400" dirty="0"/>
              <a:t>中的</a:t>
            </a:r>
            <a:r>
              <a:rPr lang="en-US" altLang="zh-CN" sz="2400" dirty="0"/>
              <a:t>ARP</a:t>
            </a:r>
            <a:r>
              <a:rPr lang="zh-CN" altLang="zh-CN" sz="2400" dirty="0"/>
              <a:t>协议功能；配置和管理组播地址，由组播收听发现协议（</a:t>
            </a:r>
            <a:r>
              <a:rPr lang="en-US" altLang="zh-CN" sz="2400" dirty="0"/>
              <a:t>Multicast Listener Discovery, MLD</a:t>
            </a:r>
            <a:r>
              <a:rPr lang="zh-CN" altLang="zh-CN" sz="2400" dirty="0"/>
              <a:t>）实现，对应</a:t>
            </a:r>
            <a:r>
              <a:rPr lang="en-US" altLang="zh-CN" sz="2400" dirty="0"/>
              <a:t>IPv4</a:t>
            </a:r>
            <a:r>
              <a:rPr lang="zh-CN" altLang="zh-CN" sz="2400" dirty="0"/>
              <a:t>中的</a:t>
            </a:r>
            <a:r>
              <a:rPr lang="en-US" altLang="zh-CN" sz="2400" dirty="0"/>
              <a:t>IGMP</a:t>
            </a:r>
            <a:r>
              <a:rPr lang="zh-CN" altLang="zh-CN" sz="2400" dirty="0"/>
              <a:t>协议功能；路由器发现（</a:t>
            </a:r>
            <a:r>
              <a:rPr lang="en-US" altLang="zh-CN" sz="2400" dirty="0"/>
              <a:t>Router Discovering, RD</a:t>
            </a:r>
            <a:r>
              <a:rPr lang="zh-CN" altLang="zh-CN" sz="2400" dirty="0"/>
              <a:t>）以及消息重定向等功能</a:t>
            </a:r>
            <a:endParaRPr lang="zh-CN" altLang="en-US" sz="2400" dirty="0"/>
          </a:p>
        </p:txBody>
      </p:sp>
      <p:sp>
        <p:nvSpPr>
          <p:cNvPr id="3" name="标题 2"/>
          <p:cNvSpPr>
            <a:spLocks noGrp="1"/>
          </p:cNvSpPr>
          <p:nvPr>
            <p:ph type="title"/>
          </p:nvPr>
        </p:nvSpPr>
        <p:spPr/>
        <p:txBody>
          <a:bodyPr/>
          <a:lstStyle/>
          <a:p>
            <a:r>
              <a:rPr lang="en-US" altLang="zh-CN" dirty="0"/>
              <a:t>ICMPv6</a:t>
            </a:r>
            <a:endParaRPr lang="zh-CN" altLang="en-US" dirty="0"/>
          </a:p>
        </p:txBody>
      </p:sp>
    </p:spTree>
    <p:extLst>
      <p:ext uri="{BB962C8B-B14F-4D97-AF65-F5344CB8AC3E}">
        <p14:creationId xmlns:p14="http://schemas.microsoft.com/office/powerpoint/2010/main" val="3076831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03058" y="1318189"/>
            <a:ext cx="7772400" cy="4949876"/>
          </a:xfrm>
        </p:spPr>
        <p:txBody>
          <a:bodyPr/>
          <a:lstStyle/>
          <a:p>
            <a:r>
              <a:rPr lang="zh-CN" altLang="en-US" dirty="0"/>
              <a:t>安全问题</a:t>
            </a:r>
            <a:endParaRPr lang="en-US" altLang="zh-CN" dirty="0"/>
          </a:p>
          <a:p>
            <a:pPr lvl="1"/>
            <a:r>
              <a:rPr lang="zh-CN" altLang="zh-CN" dirty="0"/>
              <a:t>利用“目的不可达”报文对攻击目标发起拒绝服务攻击。</a:t>
            </a:r>
          </a:p>
          <a:p>
            <a:pPr lvl="1"/>
            <a:r>
              <a:rPr lang="zh-CN" altLang="zh-CN" dirty="0"/>
              <a:t>利用“改变路由”报文破坏路由表，导致网络瘫痪。</a:t>
            </a:r>
          </a:p>
          <a:p>
            <a:pPr lvl="1"/>
            <a:r>
              <a:rPr lang="zh-CN" altLang="zh-CN" dirty="0"/>
              <a:t>木马利用</a:t>
            </a:r>
            <a:r>
              <a:rPr lang="en-US" altLang="zh-CN" dirty="0"/>
              <a:t>ICMP</a:t>
            </a:r>
            <a:r>
              <a:rPr lang="zh-CN" altLang="zh-CN" dirty="0"/>
              <a:t>协议报文进行隐蔽通信。</a:t>
            </a:r>
          </a:p>
          <a:p>
            <a:pPr lvl="1"/>
            <a:r>
              <a:rPr lang="zh-CN" altLang="zh-CN" dirty="0"/>
              <a:t>利用“回送</a:t>
            </a:r>
            <a:r>
              <a:rPr lang="en-US" altLang="zh-CN" dirty="0"/>
              <a:t>(Echo)</a:t>
            </a:r>
            <a:r>
              <a:rPr lang="zh-CN" altLang="zh-CN" dirty="0"/>
              <a:t>请求或回答”报文进行网络扫描或拒绝服务攻击</a:t>
            </a:r>
            <a:endParaRPr lang="zh-CN" altLang="en-US" dirty="0"/>
          </a:p>
        </p:txBody>
      </p:sp>
      <p:sp>
        <p:nvSpPr>
          <p:cNvPr id="3" name="标题 2"/>
          <p:cNvSpPr>
            <a:spLocks noGrp="1"/>
          </p:cNvSpPr>
          <p:nvPr>
            <p:ph type="title"/>
          </p:nvPr>
        </p:nvSpPr>
        <p:spPr/>
        <p:txBody>
          <a:bodyPr/>
          <a:lstStyle/>
          <a:p>
            <a:r>
              <a:rPr lang="en-US" altLang="zh-CN" dirty="0"/>
              <a:t>ICMP</a:t>
            </a:r>
            <a:endParaRPr lang="zh-CN" altLang="en-US" dirty="0"/>
          </a:p>
        </p:txBody>
      </p:sp>
    </p:spTree>
    <p:extLst>
      <p:ext uri="{BB962C8B-B14F-4D97-AF65-F5344CB8AC3E}">
        <p14:creationId xmlns:p14="http://schemas.microsoft.com/office/powerpoint/2010/main" val="4153984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00916" y="2940511"/>
            <a:ext cx="5019316" cy="820327"/>
          </a:xfrm>
        </p:spPr>
        <p:txBody>
          <a:bodyPr/>
          <a:lstStyle/>
          <a:p>
            <a:pPr marL="0" indent="0">
              <a:buNone/>
            </a:pPr>
            <a:r>
              <a:rPr lang="zh-CN" altLang="en-US" b="1" dirty="0">
                <a:solidFill>
                  <a:srgbClr val="FF0000"/>
                </a:solidFill>
              </a:rPr>
              <a:t>三、</a:t>
            </a:r>
            <a:r>
              <a:rPr lang="en-US" altLang="zh-CN" b="1" dirty="0">
                <a:solidFill>
                  <a:srgbClr val="FF0000"/>
                </a:solidFill>
              </a:rPr>
              <a:t>ARP</a:t>
            </a:r>
            <a:r>
              <a:rPr lang="zh-CN" altLang="en-US" b="1" dirty="0">
                <a:solidFill>
                  <a:srgbClr val="FF0000"/>
                </a:solidFill>
              </a:rPr>
              <a:t>协议安全性分析</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1693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t>ARP</a:t>
            </a:r>
            <a:r>
              <a:rPr lang="zh-CN" altLang="zh-CN" sz="2800" dirty="0" smtClean="0"/>
              <a:t>用于</a:t>
            </a:r>
            <a:r>
              <a:rPr lang="zh-CN" altLang="en-US" sz="2800" dirty="0" smtClean="0"/>
              <a:t>已知</a:t>
            </a:r>
            <a:r>
              <a:rPr lang="zh-CN" altLang="zh-CN" sz="2800" dirty="0" smtClean="0"/>
              <a:t>计算机</a:t>
            </a:r>
            <a:r>
              <a:rPr lang="zh-CN" altLang="zh-CN" sz="2800" dirty="0"/>
              <a:t>的网络地址（</a:t>
            </a:r>
            <a:r>
              <a:rPr lang="en-US" altLang="zh-CN" sz="2800" dirty="0"/>
              <a:t>32</a:t>
            </a:r>
            <a:r>
              <a:rPr lang="zh-CN" altLang="zh-CN" sz="2800" dirty="0"/>
              <a:t>位</a:t>
            </a:r>
            <a:r>
              <a:rPr lang="en-US" altLang="zh-CN" sz="2800" dirty="0"/>
              <a:t>IP</a:t>
            </a:r>
            <a:r>
              <a:rPr lang="zh-CN" altLang="zh-CN" sz="2800" dirty="0"/>
              <a:t>地址</a:t>
            </a:r>
            <a:r>
              <a:rPr lang="zh-CN" altLang="zh-CN" sz="2800" dirty="0" smtClean="0"/>
              <a:t>）</a:t>
            </a:r>
            <a:r>
              <a:rPr lang="zh-CN" altLang="en-US" sz="2800" dirty="0" smtClean="0"/>
              <a:t>求</a:t>
            </a:r>
            <a:r>
              <a:rPr lang="zh-CN" altLang="zh-CN" sz="2800" dirty="0" smtClean="0"/>
              <a:t>物理</a:t>
            </a:r>
            <a:r>
              <a:rPr lang="zh-CN" altLang="zh-CN" sz="2800" dirty="0"/>
              <a:t>地址（</a:t>
            </a:r>
            <a:r>
              <a:rPr lang="en-US" altLang="zh-CN" sz="2800" dirty="0"/>
              <a:t>48</a:t>
            </a:r>
            <a:r>
              <a:rPr lang="zh-CN" altLang="zh-CN" sz="2800" dirty="0"/>
              <a:t>位</a:t>
            </a:r>
            <a:r>
              <a:rPr lang="en-US" altLang="zh-CN" sz="2800" dirty="0"/>
              <a:t>MAC</a:t>
            </a:r>
            <a:r>
              <a:rPr lang="zh-CN" altLang="zh-CN" sz="2800" dirty="0"/>
              <a:t>地址）</a:t>
            </a:r>
            <a:endParaRPr lang="en-US" altLang="zh-CN" sz="2800" dirty="0"/>
          </a:p>
          <a:p>
            <a:pPr lvl="1"/>
            <a:r>
              <a:rPr lang="en-US" altLang="zh-CN" dirty="0"/>
              <a:t>ARP</a:t>
            </a:r>
            <a:r>
              <a:rPr lang="zh-CN" altLang="zh-CN" dirty="0"/>
              <a:t>高速缓存（</a:t>
            </a:r>
            <a:r>
              <a:rPr lang="en-US" altLang="zh-CN" dirty="0"/>
              <a:t>ARP Cache</a:t>
            </a:r>
            <a:r>
              <a:rPr lang="zh-CN" altLang="zh-CN" dirty="0"/>
              <a:t>）</a:t>
            </a:r>
            <a:endParaRPr lang="zh-CN" altLang="en-US" sz="2400" dirty="0"/>
          </a:p>
        </p:txBody>
      </p:sp>
      <p:sp>
        <p:nvSpPr>
          <p:cNvPr id="3" name="标题 2"/>
          <p:cNvSpPr>
            <a:spLocks noGrp="1"/>
          </p:cNvSpPr>
          <p:nvPr>
            <p:ph type="title"/>
          </p:nvPr>
        </p:nvSpPr>
        <p:spPr/>
        <p:txBody>
          <a:bodyPr/>
          <a:lstStyle/>
          <a:p>
            <a:r>
              <a:rPr lang="en-US" altLang="zh-CN" dirty="0"/>
              <a:t>ARP</a:t>
            </a:r>
            <a:endParaRPr lang="zh-CN" altLang="en-US" dirty="0"/>
          </a:p>
        </p:txBody>
      </p:sp>
    </p:spTree>
    <p:extLst>
      <p:ext uri="{BB962C8B-B14F-4D97-AF65-F5344CB8AC3E}">
        <p14:creationId xmlns:p14="http://schemas.microsoft.com/office/powerpoint/2010/main" val="1726398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a:t>ARP</a:t>
            </a:r>
            <a:r>
              <a:rPr lang="zh-CN" altLang="en-US" sz="2800" dirty="0"/>
              <a:t>安全问题</a:t>
            </a:r>
            <a:endParaRPr lang="en-US" altLang="zh-CN" sz="2800" dirty="0"/>
          </a:p>
          <a:p>
            <a:pPr lvl="1"/>
            <a:r>
              <a:rPr lang="zh-CN" altLang="zh-CN" dirty="0"/>
              <a:t>网络嗅探</a:t>
            </a:r>
            <a:r>
              <a:rPr lang="zh-CN" altLang="en-US" dirty="0"/>
              <a:t>：流量劫持</a:t>
            </a:r>
            <a:endParaRPr lang="en-US" altLang="zh-CN" dirty="0"/>
          </a:p>
          <a:p>
            <a:pPr lvl="1"/>
            <a:r>
              <a:rPr lang="zh-CN" altLang="zh-CN" dirty="0"/>
              <a:t>阻止目标的数据包通过网关</a:t>
            </a:r>
            <a:endParaRPr lang="zh-CN" altLang="en-US" sz="2400" dirty="0"/>
          </a:p>
        </p:txBody>
      </p:sp>
      <p:sp>
        <p:nvSpPr>
          <p:cNvPr id="3" name="标题 2"/>
          <p:cNvSpPr>
            <a:spLocks noGrp="1"/>
          </p:cNvSpPr>
          <p:nvPr>
            <p:ph type="title"/>
          </p:nvPr>
        </p:nvSpPr>
        <p:spPr/>
        <p:txBody>
          <a:bodyPr/>
          <a:lstStyle/>
          <a:p>
            <a:r>
              <a:rPr lang="en-US" altLang="zh-CN" dirty="0"/>
              <a:t>ARP</a:t>
            </a:r>
            <a:endParaRPr lang="zh-CN" altLang="en-US" dirty="0"/>
          </a:p>
        </p:txBody>
      </p:sp>
    </p:spTree>
    <p:extLst>
      <p:ext uri="{BB962C8B-B14F-4D97-AF65-F5344CB8AC3E}">
        <p14:creationId xmlns:p14="http://schemas.microsoft.com/office/powerpoint/2010/main" val="3988695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93775" y="254000"/>
            <a:ext cx="7200900" cy="792163"/>
          </a:xfrm>
        </p:spPr>
        <p:txBody>
          <a:bodyPr/>
          <a:lstStyle/>
          <a:p>
            <a:r>
              <a:rPr lang="zh-CN" altLang="en-US" dirty="0"/>
              <a:t>  计算机网络的脆弱性</a:t>
            </a:r>
          </a:p>
        </p:txBody>
      </p:sp>
      <p:sp>
        <p:nvSpPr>
          <p:cNvPr id="119811" name="Rectangle 3"/>
          <p:cNvSpPr>
            <a:spLocks noGrp="1" noChangeArrowheads="1"/>
          </p:cNvSpPr>
          <p:nvPr>
            <p:ph type="body" idx="1"/>
          </p:nvPr>
        </p:nvSpPr>
        <p:spPr>
          <a:xfrm>
            <a:off x="422275" y="1248440"/>
            <a:ext cx="8190784" cy="4922837"/>
          </a:xfrm>
        </p:spPr>
        <p:txBody>
          <a:bodyPr/>
          <a:lstStyle/>
          <a:p>
            <a:r>
              <a:rPr lang="zh-CN" altLang="en-US" sz="2400" b="0" dirty="0"/>
              <a:t>问题二：</a:t>
            </a:r>
            <a:r>
              <a:rPr lang="zh-CN" altLang="en-US" sz="2400" b="0" dirty="0">
                <a:solidFill>
                  <a:srgbClr val="FF3300"/>
                </a:solidFill>
              </a:rPr>
              <a:t>认证与可追踪性</a:t>
            </a:r>
          </a:p>
          <a:p>
            <a:pPr lvl="1"/>
            <a:r>
              <a:rPr lang="en-US" altLang="zh-CN" sz="2400" b="0" dirty="0">
                <a:solidFill>
                  <a:srgbClr val="FF3300"/>
                </a:solidFill>
              </a:rPr>
              <a:t>Internet </a:t>
            </a:r>
            <a:r>
              <a:rPr lang="zh-CN" altLang="en-US" sz="2400" b="0" dirty="0">
                <a:solidFill>
                  <a:srgbClr val="FF3300"/>
                </a:solidFill>
              </a:rPr>
              <a:t>没有认证机制</a:t>
            </a:r>
            <a:r>
              <a:rPr lang="zh-CN" altLang="en-US" sz="2400" b="0" dirty="0"/>
              <a:t>，任何一个终端接入即可访问全网（而电信网则不是，有</a:t>
            </a:r>
            <a:r>
              <a:rPr lang="en-US" altLang="zh-CN" sz="2400" b="0" dirty="0"/>
              <a:t>UNI</a:t>
            </a:r>
            <a:r>
              <a:rPr lang="zh-CN" altLang="en-US" sz="2400" b="0" dirty="0"/>
              <a:t>、</a:t>
            </a:r>
            <a:r>
              <a:rPr lang="en-US" altLang="zh-CN" sz="2400" b="0" dirty="0"/>
              <a:t>NNI</a:t>
            </a:r>
            <a:r>
              <a:rPr lang="zh-CN" altLang="en-US" sz="2400" b="0" dirty="0"/>
              <a:t>接口之分），这导致一个严重的问题就是</a:t>
            </a:r>
            <a:r>
              <a:rPr lang="en-US" altLang="zh-CN" sz="2400" b="0" dirty="0"/>
              <a:t>IP</a:t>
            </a:r>
            <a:r>
              <a:rPr lang="zh-CN" altLang="en-US" sz="2400" b="0" dirty="0"/>
              <a:t>欺骗：攻击者可以伪造数据包中的任何区域的内容然后发送数据包到</a:t>
            </a:r>
            <a:r>
              <a:rPr lang="en-US" altLang="zh-CN" sz="2400" b="0" dirty="0"/>
              <a:t>Internet</a:t>
            </a:r>
            <a:r>
              <a:rPr lang="zh-CN" altLang="en-US" sz="2400" b="0" dirty="0"/>
              <a:t>中。</a:t>
            </a:r>
          </a:p>
          <a:p>
            <a:pPr lvl="1"/>
            <a:r>
              <a:rPr lang="zh-CN" altLang="en-US" sz="2400" b="0" dirty="0"/>
              <a:t>通常情况下，</a:t>
            </a:r>
            <a:r>
              <a:rPr lang="zh-CN" altLang="en-US" sz="2400" b="0" dirty="0">
                <a:solidFill>
                  <a:srgbClr val="FF0000"/>
                </a:solidFill>
              </a:rPr>
              <a:t>路由器不具备数据</a:t>
            </a:r>
            <a:r>
              <a:rPr lang="zh-CN" altLang="en-US" sz="2400" b="0" dirty="0">
                <a:solidFill>
                  <a:srgbClr val="FF3300"/>
                </a:solidFill>
              </a:rPr>
              <a:t>追踪功能</a:t>
            </a:r>
            <a:r>
              <a:rPr lang="zh-CN" altLang="en-US" sz="2400" b="0" dirty="0"/>
              <a:t>（</a:t>
            </a:r>
            <a:r>
              <a:rPr lang="en-US" altLang="zh-CN" sz="2400" b="0" dirty="0">
                <a:solidFill>
                  <a:srgbClr val="FF3300"/>
                </a:solidFill>
              </a:rPr>
              <a:t>Why</a:t>
            </a:r>
            <a:r>
              <a:rPr lang="zh-CN" altLang="en-US" sz="2400" b="0" dirty="0">
                <a:solidFill>
                  <a:srgbClr val="FF3300"/>
                </a:solidFill>
              </a:rPr>
              <a:t>？</a:t>
            </a:r>
            <a:r>
              <a:rPr lang="zh-CN" altLang="en-US" sz="2400" b="0" dirty="0"/>
              <a:t>），因此没有现实的方法验证一个数据包是否来自于其所声称的地方。攻击者通过</a:t>
            </a:r>
            <a:r>
              <a:rPr lang="en-US" altLang="zh-CN" sz="2400" b="0" dirty="0"/>
              <a:t>IP</a:t>
            </a:r>
            <a:r>
              <a:rPr lang="zh-CN" altLang="en-US" sz="2400" b="0" dirty="0"/>
              <a:t>欺骗隐藏来源。</a:t>
            </a:r>
          </a:p>
        </p:txBody>
      </p:sp>
    </p:spTree>
    <p:extLst>
      <p:ext uri="{BB962C8B-B14F-4D97-AF65-F5344CB8AC3E}">
        <p14:creationId xmlns:p14="http://schemas.microsoft.com/office/powerpoint/2010/main" val="2555746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a:t>ARP</a:t>
            </a:r>
            <a:r>
              <a:rPr lang="zh-CN" altLang="en-US"/>
              <a:t>的分组格式</a:t>
            </a:r>
          </a:p>
        </p:txBody>
      </p:sp>
      <p:pic>
        <p:nvPicPr>
          <p:cNvPr id="404483" name="Picture 3"/>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1385887" y="3158728"/>
            <a:ext cx="6263879"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484" name="Rectangle 4"/>
          <p:cNvSpPr>
            <a:spLocks noChangeArrowheads="1"/>
          </p:cNvSpPr>
          <p:nvPr/>
        </p:nvSpPr>
        <p:spPr bwMode="auto">
          <a:xfrm>
            <a:off x="3006328" y="4670822"/>
            <a:ext cx="4158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rgbClr val="0033CC"/>
                </a:solidFill>
                <a:latin typeface="Arial" panose="020B0604020202020204" pitchFamily="34" charset="0"/>
              </a:rPr>
              <a:t>用于以太网的</a:t>
            </a:r>
            <a:r>
              <a:rPr lang="en-US" altLang="zh-CN">
                <a:solidFill>
                  <a:srgbClr val="0033CC"/>
                </a:solidFill>
                <a:latin typeface="Arial" panose="020B0604020202020204" pitchFamily="34" charset="0"/>
              </a:rPr>
              <a:t>ARP</a:t>
            </a:r>
            <a:r>
              <a:rPr lang="zh-CN" altLang="en-US">
                <a:solidFill>
                  <a:srgbClr val="0033CC"/>
                </a:solidFill>
                <a:latin typeface="Arial" panose="020B0604020202020204" pitchFamily="34" charset="0"/>
              </a:rPr>
              <a:t>请求或应答分组格式</a:t>
            </a:r>
          </a:p>
        </p:txBody>
      </p:sp>
      <p:sp>
        <p:nvSpPr>
          <p:cNvPr id="404485" name="AutoShape 5"/>
          <p:cNvSpPr>
            <a:spLocks noChangeArrowheads="1"/>
          </p:cNvSpPr>
          <p:nvPr/>
        </p:nvSpPr>
        <p:spPr bwMode="auto">
          <a:xfrm>
            <a:off x="1385888" y="2402683"/>
            <a:ext cx="2268141" cy="594122"/>
          </a:xfrm>
          <a:prstGeom prst="wedgeRoundRectCallout">
            <a:avLst>
              <a:gd name="adj1" fmla="val 33463"/>
              <a:gd name="adj2" fmla="val 129356"/>
              <a:gd name="adj3" fmla="val 1666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a:latin typeface="Arial" panose="020B0604020202020204" pitchFamily="34" charset="0"/>
              </a:rPr>
              <a:t>对</a:t>
            </a:r>
            <a:r>
              <a:rPr lang="en-US" altLang="zh-CN">
                <a:latin typeface="Arial" panose="020B0604020202020204" pitchFamily="34" charset="0"/>
              </a:rPr>
              <a:t>ARP</a:t>
            </a:r>
            <a:r>
              <a:rPr lang="zh-CN" altLang="en-US">
                <a:latin typeface="Arial" panose="020B0604020202020204" pitchFamily="34" charset="0"/>
              </a:rPr>
              <a:t>请求</a:t>
            </a:r>
            <a:r>
              <a:rPr lang="en-US" altLang="zh-CN">
                <a:latin typeface="Arial" panose="020B0604020202020204" pitchFamily="34" charset="0"/>
              </a:rPr>
              <a:t>/</a:t>
            </a:r>
            <a:r>
              <a:rPr lang="zh-CN" altLang="en-US">
                <a:latin typeface="Arial" panose="020B0604020202020204" pitchFamily="34" charset="0"/>
              </a:rPr>
              <a:t>应答来说，该字段的值为</a:t>
            </a:r>
            <a:r>
              <a:rPr lang="en-US" altLang="zh-CN">
                <a:latin typeface="Arial" panose="020B0604020202020204" pitchFamily="34" charset="0"/>
              </a:rPr>
              <a:t>0 x 0 8 0 6</a:t>
            </a:r>
          </a:p>
          <a:p>
            <a:pPr algn="l"/>
            <a:endParaRPr lang="en-US" altLang="zh-CN">
              <a:latin typeface="Arial" panose="020B0604020202020204" pitchFamily="34" charset="0"/>
            </a:endParaRPr>
          </a:p>
        </p:txBody>
      </p:sp>
      <p:sp>
        <p:nvSpPr>
          <p:cNvPr id="404487" name="AutoShape 7"/>
          <p:cNvSpPr>
            <a:spLocks noChangeArrowheads="1"/>
          </p:cNvSpPr>
          <p:nvPr/>
        </p:nvSpPr>
        <p:spPr bwMode="auto">
          <a:xfrm rot="10800000">
            <a:off x="1150938" y="4455318"/>
            <a:ext cx="1962548" cy="1630521"/>
          </a:xfrm>
          <a:prstGeom prst="wedgeRoundRectCallout">
            <a:avLst>
              <a:gd name="adj1" fmla="val -84602"/>
              <a:gd name="adj2" fmla="val 1131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l"/>
            <a:r>
              <a:rPr lang="zh-CN" altLang="en-US" dirty="0">
                <a:latin typeface="Arial" panose="020B0604020202020204" pitchFamily="34" charset="0"/>
              </a:rPr>
              <a:t>硬件类型字段表示硬件地址的类型。它的值为</a:t>
            </a:r>
            <a:r>
              <a:rPr lang="en-US" altLang="zh-CN" dirty="0">
                <a:latin typeface="Arial" panose="020B0604020202020204" pitchFamily="34" charset="0"/>
              </a:rPr>
              <a:t>1</a:t>
            </a:r>
            <a:r>
              <a:rPr lang="zh-CN" altLang="en-US" dirty="0">
                <a:latin typeface="Arial" panose="020B0604020202020204" pitchFamily="34" charset="0"/>
              </a:rPr>
              <a:t>即表示以太网地址</a:t>
            </a:r>
          </a:p>
          <a:p>
            <a:endParaRPr lang="en-US" altLang="zh-CN" dirty="0">
              <a:latin typeface="Arial" panose="020B0604020202020204" pitchFamily="34" charset="0"/>
            </a:endParaRPr>
          </a:p>
        </p:txBody>
      </p:sp>
      <p:sp>
        <p:nvSpPr>
          <p:cNvPr id="404488" name="AutoShape 8"/>
          <p:cNvSpPr>
            <a:spLocks noChangeArrowheads="1"/>
          </p:cNvSpPr>
          <p:nvPr/>
        </p:nvSpPr>
        <p:spPr bwMode="auto">
          <a:xfrm rot="10800000">
            <a:off x="4031457" y="4508899"/>
            <a:ext cx="2970610" cy="1134665"/>
          </a:xfrm>
          <a:prstGeom prst="wedgeRoundRectCallout">
            <a:avLst>
              <a:gd name="adj1" fmla="val 54125"/>
              <a:gd name="adj2" fmla="val 11096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l"/>
            <a:r>
              <a:rPr lang="zh-CN" altLang="en-US">
                <a:latin typeface="Arial" panose="020B0604020202020204" pitchFamily="34" charset="0"/>
              </a:rPr>
              <a:t>协议类型字段表示要映射的协议地址类型。它的值为</a:t>
            </a:r>
            <a:r>
              <a:rPr lang="en-US" altLang="zh-CN">
                <a:latin typeface="Arial" panose="020B0604020202020204" pitchFamily="34" charset="0"/>
              </a:rPr>
              <a:t>0 x 0 8 0 0</a:t>
            </a:r>
            <a:r>
              <a:rPr lang="zh-CN" altLang="en-US">
                <a:latin typeface="Arial" panose="020B0604020202020204" pitchFamily="34" charset="0"/>
              </a:rPr>
              <a:t>即表示</a:t>
            </a:r>
            <a:r>
              <a:rPr lang="en-US" altLang="zh-CN">
                <a:latin typeface="Arial" panose="020B0604020202020204" pitchFamily="34" charset="0"/>
              </a:rPr>
              <a:t>I P</a:t>
            </a:r>
            <a:r>
              <a:rPr lang="zh-CN" altLang="en-US">
                <a:latin typeface="Arial" panose="020B0604020202020204" pitchFamily="34" charset="0"/>
              </a:rPr>
              <a:t>地址。它的值与包含</a:t>
            </a:r>
            <a:r>
              <a:rPr lang="en-US" altLang="zh-CN">
                <a:latin typeface="Arial" panose="020B0604020202020204" pitchFamily="34" charset="0"/>
              </a:rPr>
              <a:t>I P</a:t>
            </a:r>
            <a:r>
              <a:rPr lang="zh-CN" altLang="en-US">
                <a:latin typeface="Arial" panose="020B0604020202020204" pitchFamily="34" charset="0"/>
              </a:rPr>
              <a:t>数据报的以太网数据帧中的类型字段的值相同</a:t>
            </a:r>
          </a:p>
          <a:p>
            <a:endParaRPr lang="en-US" altLang="zh-CN">
              <a:latin typeface="Arial" panose="020B0604020202020204" pitchFamily="34" charset="0"/>
            </a:endParaRPr>
          </a:p>
        </p:txBody>
      </p:sp>
      <p:sp>
        <p:nvSpPr>
          <p:cNvPr id="404489" name="AutoShape 9"/>
          <p:cNvSpPr>
            <a:spLocks noChangeArrowheads="1"/>
          </p:cNvSpPr>
          <p:nvPr/>
        </p:nvSpPr>
        <p:spPr bwMode="auto">
          <a:xfrm>
            <a:off x="3869531" y="857251"/>
            <a:ext cx="3077766" cy="2646760"/>
          </a:xfrm>
          <a:prstGeom prst="cloudCallout">
            <a:avLst>
              <a:gd name="adj1" fmla="val -37778"/>
              <a:gd name="adj2" fmla="val 58815"/>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zh-CN">
                <a:latin typeface="Arial" panose="020B0604020202020204" pitchFamily="34" charset="0"/>
              </a:rPr>
              <a:t>接下来的两个1字节的字段，硬件地址长度和协议地址长度分别指出硬件地址和协议地址的长度，以字节为单位。对于以太网上I P地址的A R P请求或应答来说，它们的值分别为6和4</a:t>
            </a:r>
          </a:p>
          <a:p>
            <a:endParaRPr lang="en-US" altLang="zh-CN">
              <a:latin typeface="Arial" panose="020B0604020202020204" pitchFamily="34" charset="0"/>
            </a:endParaRPr>
          </a:p>
        </p:txBody>
      </p:sp>
      <p:sp>
        <p:nvSpPr>
          <p:cNvPr id="404490" name="AutoShape 10"/>
          <p:cNvSpPr>
            <a:spLocks/>
          </p:cNvSpPr>
          <p:nvPr/>
        </p:nvSpPr>
        <p:spPr bwMode="auto">
          <a:xfrm rot="16200000">
            <a:off x="5867997" y="2727128"/>
            <a:ext cx="540544" cy="2915840"/>
          </a:xfrm>
          <a:prstGeom prst="leftBrace">
            <a:avLst>
              <a:gd name="adj1" fmla="val 44952"/>
              <a:gd name="adj2" fmla="val 5107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491" name="Rectangle 11"/>
          <p:cNvSpPr>
            <a:spLocks noChangeArrowheads="1"/>
          </p:cNvSpPr>
          <p:nvPr/>
        </p:nvSpPr>
        <p:spPr bwMode="auto">
          <a:xfrm>
            <a:off x="4572001" y="4508899"/>
            <a:ext cx="3132535" cy="2169825"/>
          </a:xfrm>
          <a:prstGeom prst="rect">
            <a:avLst/>
          </a:prstGeom>
          <a:solidFill>
            <a:srgbClr val="FFFF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zh-CN" altLang="en-US" dirty="0">
                <a:latin typeface="Arial" panose="020B0604020202020204" pitchFamily="34" charset="0"/>
              </a:rPr>
              <a:t>接下来的四个字段是发送端的硬件地址（在本例中是以太网地址）、发送端的协议地址（</a:t>
            </a:r>
            <a:r>
              <a:rPr lang="en-US" altLang="zh-CN" dirty="0">
                <a:latin typeface="Arial" panose="020B0604020202020204" pitchFamily="34" charset="0"/>
              </a:rPr>
              <a:t>I P</a:t>
            </a:r>
            <a:r>
              <a:rPr lang="zh-CN" altLang="en-US" dirty="0">
                <a:latin typeface="Arial" panose="020B0604020202020204" pitchFamily="34" charset="0"/>
              </a:rPr>
              <a:t>地址）、目的端的硬件地址和目的端的协议地址。</a:t>
            </a:r>
          </a:p>
          <a:p>
            <a:pPr algn="l">
              <a:spcBef>
                <a:spcPct val="50000"/>
              </a:spcBef>
            </a:pPr>
            <a:endParaRPr lang="en-US" altLang="zh-CN" dirty="0">
              <a:latin typeface="Arial" panose="020B0604020202020204" pitchFamily="34" charset="0"/>
            </a:endParaRPr>
          </a:p>
        </p:txBody>
      </p:sp>
      <p:sp>
        <p:nvSpPr>
          <p:cNvPr id="404492" name="AutoShape 12"/>
          <p:cNvSpPr>
            <a:spLocks noChangeArrowheads="1"/>
          </p:cNvSpPr>
          <p:nvPr/>
        </p:nvSpPr>
        <p:spPr bwMode="auto">
          <a:xfrm>
            <a:off x="3168255" y="4076701"/>
            <a:ext cx="2419745" cy="2602023"/>
          </a:xfrm>
          <a:prstGeom prst="wedgeRoundRectCallout">
            <a:avLst>
              <a:gd name="adj1" fmla="val 17495"/>
              <a:gd name="adj2" fmla="val -7525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dirty="0">
                <a:latin typeface="Arial" panose="020B0604020202020204" pitchFamily="34" charset="0"/>
              </a:rPr>
              <a:t>操作字段指出四种操作类型，它们是</a:t>
            </a:r>
            <a:r>
              <a:rPr lang="en-US" altLang="zh-CN" dirty="0">
                <a:latin typeface="Arial" panose="020B0604020202020204" pitchFamily="34" charset="0"/>
              </a:rPr>
              <a:t>A R P</a:t>
            </a:r>
            <a:r>
              <a:rPr lang="zh-CN" altLang="en-US" dirty="0">
                <a:latin typeface="Arial" panose="020B0604020202020204" pitchFamily="34" charset="0"/>
              </a:rPr>
              <a:t>请求（值为</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A R P</a:t>
            </a:r>
            <a:r>
              <a:rPr lang="zh-CN" altLang="en-US" dirty="0">
                <a:latin typeface="Arial" panose="020B0604020202020204" pitchFamily="34" charset="0"/>
              </a:rPr>
              <a:t>应答（值为</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R A R P</a:t>
            </a:r>
            <a:r>
              <a:rPr lang="zh-CN" altLang="en-US" dirty="0">
                <a:latin typeface="Arial" panose="020B0604020202020204" pitchFamily="34" charset="0"/>
              </a:rPr>
              <a:t>请求（值为</a:t>
            </a:r>
            <a:r>
              <a:rPr lang="en-US" altLang="zh-CN" dirty="0">
                <a:latin typeface="Arial" panose="020B0604020202020204" pitchFamily="34" charset="0"/>
              </a:rPr>
              <a:t>3</a:t>
            </a:r>
            <a:r>
              <a:rPr lang="zh-CN" altLang="en-US" dirty="0">
                <a:latin typeface="Arial" panose="020B0604020202020204" pitchFamily="34" charset="0"/>
              </a:rPr>
              <a:t>）和</a:t>
            </a:r>
            <a:r>
              <a:rPr lang="en-US" altLang="zh-CN" dirty="0">
                <a:latin typeface="Arial" panose="020B0604020202020204" pitchFamily="34" charset="0"/>
              </a:rPr>
              <a:t>R A R P</a:t>
            </a:r>
            <a:r>
              <a:rPr lang="zh-CN" altLang="en-US" dirty="0">
                <a:latin typeface="Arial" panose="020B0604020202020204" pitchFamily="34" charset="0"/>
              </a:rPr>
              <a:t>应答（值为</a:t>
            </a:r>
            <a:r>
              <a:rPr lang="en-US" altLang="zh-CN" dirty="0">
                <a:latin typeface="Arial" panose="020B0604020202020204" pitchFamily="34" charset="0"/>
              </a:rPr>
              <a:t>4</a:t>
            </a:r>
            <a:r>
              <a:rPr lang="zh-CN" altLang="en-US" dirty="0">
                <a:latin typeface="Arial" panose="020B0604020202020204" pitchFamily="34" charset="0"/>
              </a:rPr>
              <a:t>）</a:t>
            </a:r>
          </a:p>
          <a:p>
            <a:endParaRPr lang="en-US" altLang="zh-CN" dirty="0">
              <a:latin typeface="Arial" panose="020B0604020202020204" pitchFamily="34" charset="0"/>
            </a:endParaRPr>
          </a:p>
        </p:txBody>
      </p:sp>
    </p:spTree>
    <p:extLst>
      <p:ext uri="{BB962C8B-B14F-4D97-AF65-F5344CB8AC3E}">
        <p14:creationId xmlns:p14="http://schemas.microsoft.com/office/powerpoint/2010/main" val="1159183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5"/>
                                        </p:tgtEl>
                                        <p:attrNameLst>
                                          <p:attrName>style.visibility</p:attrName>
                                        </p:attrNameLst>
                                      </p:cBhvr>
                                      <p:to>
                                        <p:strVal val="visible"/>
                                      </p:to>
                                    </p:set>
                                    <p:animEffect transition="in" filter="blinds(horizontal)">
                                      <p:cBhvr>
                                        <p:cTn id="7" dur="500"/>
                                        <p:tgtEl>
                                          <p:spTgt spid="404485"/>
                                        </p:tgtEl>
                                      </p:cBhvr>
                                    </p:animEffect>
                                  </p:childTnLst>
                                  <p:subTnLst>
                                    <p:set>
                                      <p:cBhvr override="childStyle">
                                        <p:cTn dur="1" fill="hold" display="0" masterRel="nextClick" afterEffect="1"/>
                                        <p:tgtEl>
                                          <p:spTgt spid="40448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4487"/>
                                        </p:tgtEl>
                                        <p:attrNameLst>
                                          <p:attrName>style.visibility</p:attrName>
                                        </p:attrNameLst>
                                      </p:cBhvr>
                                      <p:to>
                                        <p:strVal val="visible"/>
                                      </p:to>
                                    </p:set>
                                    <p:animEffect transition="in" filter="blinds(horizontal)">
                                      <p:cBhvr>
                                        <p:cTn id="12" dur="500"/>
                                        <p:tgtEl>
                                          <p:spTgt spid="404487"/>
                                        </p:tgtEl>
                                      </p:cBhvr>
                                    </p:animEffect>
                                  </p:childTnLst>
                                  <p:subTnLst>
                                    <p:set>
                                      <p:cBhvr override="childStyle">
                                        <p:cTn dur="1" fill="hold" display="0" masterRel="nextClick" afterEffect="1"/>
                                        <p:tgtEl>
                                          <p:spTgt spid="40448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4488"/>
                                        </p:tgtEl>
                                        <p:attrNameLst>
                                          <p:attrName>style.visibility</p:attrName>
                                        </p:attrNameLst>
                                      </p:cBhvr>
                                      <p:to>
                                        <p:strVal val="visible"/>
                                      </p:to>
                                    </p:set>
                                    <p:animEffect transition="in" filter="blinds(horizontal)">
                                      <p:cBhvr>
                                        <p:cTn id="17" dur="500"/>
                                        <p:tgtEl>
                                          <p:spTgt spid="404488"/>
                                        </p:tgtEl>
                                      </p:cBhvr>
                                    </p:animEffect>
                                  </p:childTnLst>
                                  <p:subTnLst>
                                    <p:set>
                                      <p:cBhvr override="childStyle">
                                        <p:cTn dur="1" fill="hold" display="0" masterRel="nextClick" afterEffect="1"/>
                                        <p:tgtEl>
                                          <p:spTgt spid="40448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4489"/>
                                        </p:tgtEl>
                                        <p:attrNameLst>
                                          <p:attrName>style.visibility</p:attrName>
                                        </p:attrNameLst>
                                      </p:cBhvr>
                                      <p:to>
                                        <p:strVal val="visible"/>
                                      </p:to>
                                    </p:set>
                                    <p:animEffect transition="in" filter="blinds(horizontal)">
                                      <p:cBhvr>
                                        <p:cTn id="22" dur="500"/>
                                        <p:tgtEl>
                                          <p:spTgt spid="404489"/>
                                        </p:tgtEl>
                                      </p:cBhvr>
                                    </p:animEffect>
                                  </p:childTnLst>
                                  <p:subTnLst>
                                    <p:set>
                                      <p:cBhvr override="childStyle">
                                        <p:cTn dur="1" fill="hold" display="0" masterRel="nextClick" afterEffect="1"/>
                                        <p:tgtEl>
                                          <p:spTgt spid="40448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4492"/>
                                        </p:tgtEl>
                                        <p:attrNameLst>
                                          <p:attrName>style.visibility</p:attrName>
                                        </p:attrNameLst>
                                      </p:cBhvr>
                                      <p:to>
                                        <p:strVal val="visible"/>
                                      </p:to>
                                    </p:set>
                                    <p:animEffect transition="in" filter="blinds(horizontal)">
                                      <p:cBhvr>
                                        <p:cTn id="27" dur="500"/>
                                        <p:tgtEl>
                                          <p:spTgt spid="404492"/>
                                        </p:tgtEl>
                                      </p:cBhvr>
                                    </p:animEffect>
                                  </p:childTnLst>
                                  <p:subTnLst>
                                    <p:set>
                                      <p:cBhvr override="childStyle">
                                        <p:cTn dur="1" fill="hold" display="0" masterRel="nextClick" afterEffect="1"/>
                                        <p:tgtEl>
                                          <p:spTgt spid="404492"/>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04490"/>
                                        </p:tgtEl>
                                        <p:attrNameLst>
                                          <p:attrName>style.visibility</p:attrName>
                                        </p:attrNameLst>
                                      </p:cBhvr>
                                      <p:to>
                                        <p:strVal val="visible"/>
                                      </p:to>
                                    </p:set>
                                    <p:animEffect transition="in" filter="blinds(horizontal)">
                                      <p:cBhvr>
                                        <p:cTn id="32" dur="500"/>
                                        <p:tgtEl>
                                          <p:spTgt spid="404490"/>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404491"/>
                                        </p:tgtEl>
                                        <p:attrNameLst>
                                          <p:attrName>style.visibility</p:attrName>
                                        </p:attrNameLst>
                                      </p:cBhvr>
                                      <p:to>
                                        <p:strVal val="visible"/>
                                      </p:to>
                                    </p:set>
                                    <p:animEffect transition="in" filter="blinds(horizontal)">
                                      <p:cBhvr>
                                        <p:cTn id="36" dur="500"/>
                                        <p:tgtEl>
                                          <p:spTgt spid="404491"/>
                                        </p:tgtEl>
                                      </p:cBhvr>
                                    </p:animEffect>
                                  </p:childTnLst>
                                  <p:subTnLst>
                                    <p:set>
                                      <p:cBhvr override="childStyle">
                                        <p:cTn dur="1" fill="hold" display="0" masterRel="nextClick" afterEffect="1"/>
                                        <p:tgtEl>
                                          <p:spTgt spid="4044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5" grpId="0" animBg="1"/>
      <p:bldP spid="404487" grpId="0" animBg="1"/>
      <p:bldP spid="404488" grpId="0" animBg="1"/>
      <p:bldP spid="404489" grpId="0" animBg="1"/>
      <p:bldP spid="404491" grpId="0" animBg="1"/>
      <p:bldP spid="4044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zh-CN"/>
              <a:t>ARP</a:t>
            </a:r>
            <a:r>
              <a:rPr lang="zh-CN" altLang="en-US"/>
              <a:t>的工作原理</a:t>
            </a:r>
          </a:p>
        </p:txBody>
      </p:sp>
      <p:sp>
        <p:nvSpPr>
          <p:cNvPr id="406531" name="Rectangle 3"/>
          <p:cNvSpPr>
            <a:spLocks noGrp="1" noChangeArrowheads="1"/>
          </p:cNvSpPr>
          <p:nvPr>
            <p:ph type="body" idx="1"/>
          </p:nvPr>
        </p:nvSpPr>
        <p:spPr>
          <a:xfrm>
            <a:off x="699453" y="1101725"/>
            <a:ext cx="7772400" cy="4114800"/>
          </a:xfrm>
        </p:spPr>
        <p:txBody>
          <a:bodyPr/>
          <a:lstStyle/>
          <a:p>
            <a:pPr lvl="1"/>
            <a:r>
              <a:rPr lang="zh-CN" altLang="en-US" sz="2000" dirty="0"/>
              <a:t>首先在主机启动加入网络时，主动广播自己的</a:t>
            </a:r>
            <a:r>
              <a:rPr lang="en-US" altLang="zh-CN" sz="2000" dirty="0"/>
              <a:t>IP/MAC</a:t>
            </a:r>
            <a:r>
              <a:rPr lang="zh-CN" altLang="en-US" sz="2000" dirty="0"/>
              <a:t>地址。</a:t>
            </a:r>
          </a:p>
          <a:p>
            <a:pPr lvl="1"/>
            <a:r>
              <a:rPr lang="zh-CN" altLang="en-US" sz="2000" dirty="0">
                <a:solidFill>
                  <a:srgbClr val="CC3300"/>
                </a:solidFill>
              </a:rPr>
              <a:t>建立一个</a:t>
            </a:r>
            <a:r>
              <a:rPr lang="en-US" altLang="zh-CN" sz="2000" dirty="0">
                <a:solidFill>
                  <a:srgbClr val="CC3300"/>
                </a:solidFill>
                <a:hlinkClick r:id="rId3" action="ppaction://hlinksldjump"/>
              </a:rPr>
              <a:t>ARP</a:t>
            </a:r>
            <a:r>
              <a:rPr lang="zh-CN" altLang="en-US" sz="2000" dirty="0">
                <a:solidFill>
                  <a:srgbClr val="CC3300"/>
                </a:solidFill>
                <a:hlinkClick r:id="rId3" action="ppaction://hlinksldjump"/>
              </a:rPr>
              <a:t>表</a:t>
            </a:r>
            <a:r>
              <a:rPr lang="zh-CN" altLang="en-US" sz="2000" dirty="0">
                <a:solidFill>
                  <a:srgbClr val="CC3300"/>
                </a:solidFill>
              </a:rPr>
              <a:t>，表中存放</a:t>
            </a:r>
            <a:r>
              <a:rPr lang="en-US" altLang="zh-CN" sz="2000" dirty="0">
                <a:solidFill>
                  <a:srgbClr val="CC3300"/>
                </a:solidFill>
              </a:rPr>
              <a:t>(IP</a:t>
            </a:r>
            <a:r>
              <a:rPr lang="zh-CN" altLang="en-US" sz="2000" dirty="0">
                <a:solidFill>
                  <a:srgbClr val="CC3300"/>
                </a:solidFill>
              </a:rPr>
              <a:t>地址，</a:t>
            </a:r>
            <a:r>
              <a:rPr lang="en-US" altLang="zh-CN" sz="2000" dirty="0">
                <a:solidFill>
                  <a:srgbClr val="CC3300"/>
                </a:solidFill>
              </a:rPr>
              <a:t>MAC</a:t>
            </a:r>
            <a:r>
              <a:rPr lang="zh-CN" altLang="en-US" sz="2000" dirty="0">
                <a:solidFill>
                  <a:srgbClr val="CC3300"/>
                </a:solidFill>
              </a:rPr>
              <a:t>地址</a:t>
            </a:r>
            <a:r>
              <a:rPr lang="en-US" altLang="zh-CN" sz="2000" dirty="0">
                <a:solidFill>
                  <a:srgbClr val="CC3300"/>
                </a:solidFill>
              </a:rPr>
              <a:t>)</a:t>
            </a:r>
            <a:r>
              <a:rPr lang="zh-CN" altLang="en-US" sz="2000" dirty="0">
                <a:solidFill>
                  <a:srgbClr val="CC3300"/>
                </a:solidFill>
              </a:rPr>
              <a:t>对</a:t>
            </a:r>
            <a:r>
              <a:rPr lang="zh-CN" altLang="en-US" sz="2000" dirty="0"/>
              <a:t>。</a:t>
            </a:r>
          </a:p>
          <a:p>
            <a:pPr lvl="1"/>
            <a:r>
              <a:rPr lang="zh-CN" altLang="en-US" sz="2000" dirty="0"/>
              <a:t>若目的主机在同一子网内，用目的</a:t>
            </a:r>
            <a:r>
              <a:rPr lang="en-US" altLang="zh-CN" sz="2000" dirty="0"/>
              <a:t>IP</a:t>
            </a:r>
            <a:r>
              <a:rPr lang="zh-CN" altLang="en-US" sz="2000" dirty="0"/>
              <a:t>地址在</a:t>
            </a:r>
            <a:r>
              <a:rPr lang="en-US" altLang="zh-CN" sz="2000" dirty="0"/>
              <a:t>ARP</a:t>
            </a:r>
            <a:r>
              <a:rPr lang="zh-CN" altLang="en-US" sz="2000" dirty="0"/>
              <a:t>表中查找， 不在同一子网，用缺省网关的</a:t>
            </a:r>
            <a:r>
              <a:rPr lang="en-US" altLang="zh-CN" sz="2000" dirty="0"/>
              <a:t>IP</a:t>
            </a:r>
            <a:r>
              <a:rPr lang="zh-CN" altLang="en-US" sz="2000" dirty="0"/>
              <a:t>地址在</a:t>
            </a:r>
            <a:r>
              <a:rPr lang="en-US" altLang="zh-CN" sz="2000" dirty="0"/>
              <a:t>ARP</a:t>
            </a:r>
            <a:r>
              <a:rPr lang="zh-CN" altLang="en-US" sz="2000" dirty="0"/>
              <a:t>表中查找。</a:t>
            </a:r>
          </a:p>
          <a:p>
            <a:pPr lvl="1"/>
            <a:r>
              <a:rPr lang="zh-CN" altLang="en-US" sz="2000" dirty="0"/>
              <a:t>若未找到，发送</a:t>
            </a:r>
            <a:r>
              <a:rPr lang="en-US" altLang="zh-CN" sz="2000" dirty="0"/>
              <a:t>ARP</a:t>
            </a:r>
            <a:r>
              <a:rPr lang="zh-CN" altLang="en-US" sz="2000" dirty="0"/>
              <a:t>请求广播包。目的主机收到后返回</a:t>
            </a:r>
            <a:r>
              <a:rPr lang="en-US" altLang="zh-CN" sz="2000" dirty="0"/>
              <a:t>ARP</a:t>
            </a:r>
            <a:r>
              <a:rPr lang="zh-CN" altLang="en-US" sz="2000" dirty="0"/>
              <a:t>应答。发送主机将新的</a:t>
            </a:r>
            <a:r>
              <a:rPr lang="en-US" altLang="zh-CN" sz="2000" dirty="0"/>
              <a:t>IP</a:t>
            </a:r>
            <a:r>
              <a:rPr lang="zh-CN" altLang="en-US" sz="2000" dirty="0"/>
              <a:t>和</a:t>
            </a:r>
            <a:r>
              <a:rPr lang="en-US" altLang="zh-CN" sz="2000" dirty="0"/>
              <a:t>MAC</a:t>
            </a:r>
            <a:r>
              <a:rPr lang="zh-CN" altLang="en-US" sz="2000" dirty="0"/>
              <a:t>地址信息增加到</a:t>
            </a:r>
            <a:r>
              <a:rPr lang="en-US" altLang="zh-CN" sz="2000" dirty="0"/>
              <a:t>ARP</a:t>
            </a:r>
            <a:r>
              <a:rPr lang="zh-CN" altLang="en-US" sz="2000" dirty="0"/>
              <a:t>表中。</a:t>
            </a:r>
          </a:p>
          <a:p>
            <a:pPr lvl="1"/>
            <a:r>
              <a:rPr lang="en-US" altLang="zh-CN" sz="2000" dirty="0"/>
              <a:t>ARP</a:t>
            </a:r>
            <a:r>
              <a:rPr lang="zh-CN" altLang="en-US" sz="2000" dirty="0"/>
              <a:t>表中的表项有生存期，超时则删除</a:t>
            </a:r>
            <a:r>
              <a:rPr lang="zh-CN" altLang="en-US" dirty="0"/>
              <a:t>。</a:t>
            </a:r>
          </a:p>
        </p:txBody>
      </p:sp>
    </p:spTree>
    <p:extLst>
      <p:ext uri="{BB962C8B-B14F-4D97-AF65-F5344CB8AC3E}">
        <p14:creationId xmlns:p14="http://schemas.microsoft.com/office/powerpoint/2010/main" val="1690949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a:latin typeface="宋体" panose="02010600030101010101" pitchFamily="2" charset="-122"/>
              </a:rPr>
              <a:t>ARP</a:t>
            </a:r>
            <a:r>
              <a:rPr lang="zh-CN" altLang="en-US">
                <a:latin typeface="宋体" panose="02010600030101010101" pitchFamily="2" charset="-122"/>
              </a:rPr>
              <a:t>高速缓存</a:t>
            </a:r>
          </a:p>
        </p:txBody>
      </p:sp>
      <p:sp>
        <p:nvSpPr>
          <p:cNvPr id="408579" name="Rectangle 3"/>
          <p:cNvSpPr>
            <a:spLocks noGrp="1" noChangeArrowheads="1"/>
          </p:cNvSpPr>
          <p:nvPr>
            <p:ph type="body" idx="1"/>
          </p:nvPr>
        </p:nvSpPr>
        <p:spPr/>
        <p:txBody>
          <a:bodyPr/>
          <a:lstStyle/>
          <a:p>
            <a:pPr>
              <a:lnSpc>
                <a:spcPct val="90000"/>
              </a:lnSpc>
            </a:pPr>
            <a:r>
              <a:rPr lang="zh-CN" altLang="en-US">
                <a:latin typeface="宋体" panose="02010600030101010101" pitchFamily="2" charset="-122"/>
              </a:rPr>
              <a:t>频繁的网络访问将可能使网络充满</a:t>
            </a:r>
            <a:r>
              <a:rPr lang="en-US" altLang="zh-CN">
                <a:latin typeface="宋体" panose="02010600030101010101" pitchFamily="2" charset="-122"/>
              </a:rPr>
              <a:t>ARP</a:t>
            </a:r>
            <a:r>
              <a:rPr lang="zh-CN" altLang="en-US">
                <a:latin typeface="宋体" panose="02010600030101010101" pitchFamily="2" charset="-122"/>
              </a:rPr>
              <a:t>广播信息而饱和。请求方收到</a:t>
            </a:r>
            <a:r>
              <a:rPr lang="en-US" altLang="zh-CN">
                <a:latin typeface="宋体" panose="02010600030101010101" pitchFamily="2" charset="-122"/>
              </a:rPr>
              <a:t>ARP</a:t>
            </a:r>
            <a:r>
              <a:rPr lang="zh-CN" altLang="en-US">
                <a:latin typeface="宋体" panose="02010600030101010101" pitchFamily="2" charset="-122"/>
              </a:rPr>
              <a:t>响应后</a:t>
            </a:r>
            <a:r>
              <a:rPr lang="en-US" altLang="zh-CN">
                <a:latin typeface="宋体" panose="02010600030101010101" pitchFamily="2" charset="-122"/>
              </a:rPr>
              <a:t>,</a:t>
            </a:r>
            <a:r>
              <a:rPr lang="zh-CN" altLang="en-US">
                <a:latin typeface="宋体" panose="02010600030101010101" pitchFamily="2" charset="-122"/>
              </a:rPr>
              <a:t>会在本地缓存中保存响应方的硬件地址和</a:t>
            </a:r>
            <a:r>
              <a:rPr lang="en-US" altLang="zh-CN">
                <a:latin typeface="宋体" panose="02010600030101010101" pitchFamily="2" charset="-122"/>
              </a:rPr>
              <a:t>IP</a:t>
            </a:r>
            <a:r>
              <a:rPr lang="zh-CN" altLang="en-US">
                <a:latin typeface="宋体" panose="02010600030101010101" pitchFamily="2" charset="-122"/>
              </a:rPr>
              <a:t>地址对</a:t>
            </a:r>
            <a:r>
              <a:rPr lang="en-US" altLang="zh-CN">
                <a:latin typeface="宋体" panose="02010600030101010101" pitchFamily="2" charset="-122"/>
              </a:rPr>
              <a:t>,</a:t>
            </a:r>
            <a:r>
              <a:rPr lang="zh-CN" altLang="en-US">
                <a:latin typeface="宋体" panose="02010600030101010101" pitchFamily="2" charset="-122"/>
              </a:rPr>
              <a:t>以便下次使用时避免进行广播查询。 </a:t>
            </a:r>
          </a:p>
          <a:p>
            <a:pPr>
              <a:lnSpc>
                <a:spcPct val="90000"/>
              </a:lnSpc>
            </a:pPr>
            <a:r>
              <a:rPr lang="en-US" altLang="zh-CN">
                <a:latin typeface="宋体" panose="02010600030101010101" pitchFamily="2" charset="-122"/>
              </a:rPr>
              <a:t>ARP</a:t>
            </a:r>
            <a:r>
              <a:rPr lang="zh-CN" altLang="en-US">
                <a:latin typeface="宋体" panose="02010600030101010101" pitchFamily="2" charset="-122"/>
              </a:rPr>
              <a:t>高效运行的关键是由于每个主机上都有一个</a:t>
            </a:r>
            <a:r>
              <a:rPr lang="en-US" altLang="zh-CN">
                <a:latin typeface="宋体" panose="02010600030101010101" pitchFamily="2" charset="-122"/>
              </a:rPr>
              <a:t>ARP</a:t>
            </a:r>
            <a:r>
              <a:rPr lang="zh-CN" altLang="en-US">
                <a:latin typeface="宋体" panose="02010600030101010101" pitchFamily="2" charset="-122"/>
              </a:rPr>
              <a:t>高速缓存。这个高速缓存存放了最近</a:t>
            </a:r>
            <a:r>
              <a:rPr lang="en-US" altLang="zh-CN">
                <a:solidFill>
                  <a:srgbClr val="F61302"/>
                </a:solidFill>
                <a:latin typeface="宋体" panose="02010600030101010101" pitchFamily="2" charset="-122"/>
              </a:rPr>
              <a:t>Internet</a:t>
            </a:r>
            <a:r>
              <a:rPr lang="zh-CN" altLang="en-US">
                <a:solidFill>
                  <a:srgbClr val="F61302"/>
                </a:solidFill>
                <a:latin typeface="宋体" panose="02010600030101010101" pitchFamily="2" charset="-122"/>
              </a:rPr>
              <a:t>地址到硬件地址之间的映射记录</a:t>
            </a:r>
            <a:r>
              <a:rPr lang="zh-CN" altLang="en-US">
                <a:latin typeface="宋体" panose="02010600030101010101" pitchFamily="2" charset="-122"/>
              </a:rPr>
              <a:t>。用</a:t>
            </a:r>
            <a:r>
              <a:rPr lang="en-US" altLang="zh-CN">
                <a:latin typeface="宋体" panose="02010600030101010101" pitchFamily="2" charset="-122"/>
              </a:rPr>
              <a:t>arp </a:t>
            </a:r>
            <a:r>
              <a:rPr lang="en-US" altLang="zh-CN">
                <a:latin typeface="Arial" panose="020B0604020202020204" pitchFamily="34" charset="0"/>
              </a:rPr>
              <a:t>–</a:t>
            </a:r>
            <a:r>
              <a:rPr lang="en-US" altLang="zh-CN">
                <a:latin typeface="宋体" panose="02010600030101010101" pitchFamily="2" charset="-122"/>
              </a:rPr>
              <a:t>a</a:t>
            </a:r>
            <a:r>
              <a:rPr lang="zh-CN" altLang="en-US">
                <a:latin typeface="宋体" panose="02010600030101010101" pitchFamily="2" charset="-122"/>
              </a:rPr>
              <a:t>显示</a:t>
            </a:r>
            <a:r>
              <a:rPr lang="en-US" altLang="zh-CN">
                <a:latin typeface="宋体" panose="02010600030101010101" pitchFamily="2" charset="-122"/>
              </a:rPr>
              <a:t>ARP</a:t>
            </a:r>
            <a:r>
              <a:rPr lang="zh-CN" altLang="en-US">
                <a:latin typeface="宋体" panose="02010600030101010101" pitchFamily="2" charset="-122"/>
              </a:rPr>
              <a:t>高速缓存中所有的内容。</a:t>
            </a:r>
            <a:r>
              <a:rPr lang="en-US" altLang="zh-CN">
                <a:latin typeface="宋体" panose="02010600030101010101" pitchFamily="2" charset="-122"/>
              </a:rPr>
              <a:t>48 bit</a:t>
            </a:r>
            <a:r>
              <a:rPr lang="zh-CN" altLang="en-US">
                <a:latin typeface="宋体" panose="02010600030101010101" pitchFamily="2" charset="-122"/>
              </a:rPr>
              <a:t>的以太网地址用</a:t>
            </a:r>
            <a:r>
              <a:rPr lang="en-US" altLang="zh-CN">
                <a:latin typeface="宋体" panose="02010600030101010101" pitchFamily="2" charset="-122"/>
              </a:rPr>
              <a:t>6</a:t>
            </a:r>
            <a:r>
              <a:rPr lang="zh-CN" altLang="en-US">
                <a:latin typeface="宋体" panose="02010600030101010101" pitchFamily="2" charset="-122"/>
              </a:rPr>
              <a:t>个十六进制的数来表示。</a:t>
            </a:r>
          </a:p>
        </p:txBody>
      </p:sp>
    </p:spTree>
    <p:extLst>
      <p:ext uri="{BB962C8B-B14F-4D97-AF65-F5344CB8AC3E}">
        <p14:creationId xmlns:p14="http://schemas.microsoft.com/office/powerpoint/2010/main" val="1221622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ltLang="zh-CN"/>
              <a:t>ARP</a:t>
            </a:r>
            <a:r>
              <a:rPr lang="zh-CN" altLang="en-US"/>
              <a:t>协议工作过程</a:t>
            </a:r>
          </a:p>
        </p:txBody>
      </p:sp>
      <p:sp>
        <p:nvSpPr>
          <p:cNvPr id="427011" name="Rectangle 3"/>
          <p:cNvSpPr>
            <a:spLocks noGrp="1" noChangeArrowheads="1"/>
          </p:cNvSpPr>
          <p:nvPr>
            <p:ph type="body" idx="1"/>
          </p:nvPr>
        </p:nvSpPr>
        <p:spPr/>
        <p:txBody>
          <a:bodyPr/>
          <a:lstStyle/>
          <a:p>
            <a:endParaRPr lang="zh-CN" altLang="zh-CN"/>
          </a:p>
        </p:txBody>
      </p:sp>
      <p:sp>
        <p:nvSpPr>
          <p:cNvPr id="427012" name="Line 4"/>
          <p:cNvSpPr>
            <a:spLocks noChangeShapeType="1"/>
          </p:cNvSpPr>
          <p:nvPr/>
        </p:nvSpPr>
        <p:spPr bwMode="auto">
          <a:xfrm>
            <a:off x="5529263" y="3207544"/>
            <a:ext cx="0" cy="3000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7013" name="Line 5"/>
          <p:cNvSpPr>
            <a:spLocks noChangeShapeType="1"/>
          </p:cNvSpPr>
          <p:nvPr/>
        </p:nvSpPr>
        <p:spPr bwMode="auto">
          <a:xfrm>
            <a:off x="3214688" y="3207544"/>
            <a:ext cx="0" cy="3000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7014" name="Line 6"/>
          <p:cNvSpPr>
            <a:spLocks noChangeShapeType="1"/>
          </p:cNvSpPr>
          <p:nvPr/>
        </p:nvSpPr>
        <p:spPr bwMode="auto">
          <a:xfrm>
            <a:off x="2636044" y="3507581"/>
            <a:ext cx="3611166"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7015" name="Rectangle 7"/>
          <p:cNvSpPr>
            <a:spLocks noChangeArrowheads="1"/>
          </p:cNvSpPr>
          <p:nvPr/>
        </p:nvSpPr>
        <p:spPr bwMode="auto">
          <a:xfrm>
            <a:off x="3356373" y="3280172"/>
            <a:ext cx="578644" cy="2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073" tIns="22772" rIns="16073" bIns="22772"/>
          <a:lstStyle>
            <a:lvl1pPr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1pPr>
            <a:lvl2pPr marL="5143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2pPr>
            <a:lvl3pPr marL="10287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3pPr>
            <a:lvl4pPr marL="15430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4pPr>
            <a:lvl5pPr marL="20574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9pPr>
          </a:lstStyle>
          <a:p>
            <a:pPr algn="ctr" eaLnBrk="0" hangingPunct="0">
              <a:lnSpc>
                <a:spcPts val="1350"/>
              </a:lnSpc>
            </a:pPr>
            <a:r>
              <a:rPr lang="en-US" altLang="zh-CN" sz="1200">
                <a:solidFill>
                  <a:srgbClr val="000000"/>
                </a:solidFill>
                <a:latin typeface="Helvetica" panose="020B0604020202020204" pitchFamily="34" charset="0"/>
              </a:rPr>
              <a:t>172.16.3.1</a:t>
            </a:r>
          </a:p>
        </p:txBody>
      </p:sp>
      <p:sp>
        <p:nvSpPr>
          <p:cNvPr id="427016" name="Freeform 8"/>
          <p:cNvSpPr>
            <a:spLocks/>
          </p:cNvSpPr>
          <p:nvPr/>
        </p:nvSpPr>
        <p:spPr bwMode="auto">
          <a:xfrm>
            <a:off x="3086100" y="3121820"/>
            <a:ext cx="309563" cy="965597"/>
          </a:xfrm>
          <a:custGeom>
            <a:avLst/>
            <a:gdLst>
              <a:gd name="T0" fmla="*/ 0 w 385"/>
              <a:gd name="T1" fmla="*/ 0 h 721"/>
              <a:gd name="T2" fmla="*/ 0 w 385"/>
              <a:gd name="T3" fmla="*/ 720 h 721"/>
              <a:gd name="T4" fmla="*/ 96 w 385"/>
              <a:gd name="T5" fmla="*/ 720 h 721"/>
              <a:gd name="T6" fmla="*/ 192 w 385"/>
              <a:gd name="T7" fmla="*/ 720 h 721"/>
              <a:gd name="T8" fmla="*/ 384 w 385"/>
              <a:gd name="T9" fmla="*/ 720 h 721"/>
            </a:gdLst>
            <a:ahLst/>
            <a:cxnLst>
              <a:cxn ang="0">
                <a:pos x="T0" y="T1"/>
              </a:cxn>
              <a:cxn ang="0">
                <a:pos x="T2" y="T3"/>
              </a:cxn>
              <a:cxn ang="0">
                <a:pos x="T4" y="T5"/>
              </a:cxn>
              <a:cxn ang="0">
                <a:pos x="T6" y="T7"/>
              </a:cxn>
              <a:cxn ang="0">
                <a:pos x="T8" y="T9"/>
              </a:cxn>
            </a:cxnLst>
            <a:rect l="0" t="0" r="r" b="b"/>
            <a:pathLst>
              <a:path w="385" h="721">
                <a:moveTo>
                  <a:pt x="0" y="0"/>
                </a:moveTo>
                <a:lnTo>
                  <a:pt x="0" y="720"/>
                </a:lnTo>
                <a:lnTo>
                  <a:pt x="96" y="720"/>
                </a:lnTo>
                <a:lnTo>
                  <a:pt x="192" y="720"/>
                </a:lnTo>
                <a:lnTo>
                  <a:pt x="384"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27017" name="Freeform 9"/>
          <p:cNvSpPr>
            <a:spLocks/>
          </p:cNvSpPr>
          <p:nvPr/>
        </p:nvSpPr>
        <p:spPr bwMode="auto">
          <a:xfrm>
            <a:off x="4757739" y="3314700"/>
            <a:ext cx="583406" cy="772716"/>
          </a:xfrm>
          <a:custGeom>
            <a:avLst/>
            <a:gdLst>
              <a:gd name="T0" fmla="*/ 0 w 436"/>
              <a:gd name="T1" fmla="*/ 576 h 577"/>
              <a:gd name="T2" fmla="*/ 432 w 436"/>
              <a:gd name="T3" fmla="*/ 576 h 577"/>
              <a:gd name="T4" fmla="*/ 435 w 436"/>
              <a:gd name="T5" fmla="*/ 0 h 577"/>
            </a:gdLst>
            <a:ahLst/>
            <a:cxnLst>
              <a:cxn ang="0">
                <a:pos x="T0" y="T1"/>
              </a:cxn>
              <a:cxn ang="0">
                <a:pos x="T2" y="T3"/>
              </a:cxn>
              <a:cxn ang="0">
                <a:pos x="T4" y="T5"/>
              </a:cxn>
            </a:cxnLst>
            <a:rect l="0" t="0" r="r" b="b"/>
            <a:pathLst>
              <a:path w="436" h="577">
                <a:moveTo>
                  <a:pt x="0" y="576"/>
                </a:moveTo>
                <a:lnTo>
                  <a:pt x="432" y="576"/>
                </a:lnTo>
                <a:lnTo>
                  <a:pt x="435" y="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27018" name="Rectangle 10"/>
          <p:cNvSpPr>
            <a:spLocks noChangeArrowheads="1"/>
          </p:cNvSpPr>
          <p:nvPr/>
        </p:nvSpPr>
        <p:spPr bwMode="auto">
          <a:xfrm>
            <a:off x="4607720" y="3284935"/>
            <a:ext cx="578644" cy="2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073" tIns="22772" rIns="16073" bIns="22772"/>
          <a:lstStyle>
            <a:lvl1pPr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1pPr>
            <a:lvl2pPr marL="5143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2pPr>
            <a:lvl3pPr marL="10287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3pPr>
            <a:lvl4pPr marL="15430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4pPr>
            <a:lvl5pPr marL="20574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9pPr>
          </a:lstStyle>
          <a:p>
            <a:pPr algn="ctr" eaLnBrk="0" hangingPunct="0">
              <a:lnSpc>
                <a:spcPts val="1350"/>
              </a:lnSpc>
            </a:pPr>
            <a:r>
              <a:rPr lang="en-US" altLang="zh-CN" sz="1200">
                <a:solidFill>
                  <a:srgbClr val="000000"/>
                </a:solidFill>
                <a:latin typeface="Helvetica" panose="020B0604020202020204" pitchFamily="34" charset="0"/>
              </a:rPr>
              <a:t>172.16.3.2</a:t>
            </a:r>
          </a:p>
        </p:txBody>
      </p:sp>
      <p:pic>
        <p:nvPicPr>
          <p:cNvPr id="427019"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560" y="2757489"/>
            <a:ext cx="613172" cy="5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7020" name="Rectangle 12"/>
          <p:cNvSpPr>
            <a:spLocks noChangeArrowheads="1"/>
          </p:cNvSpPr>
          <p:nvPr/>
        </p:nvSpPr>
        <p:spPr bwMode="auto">
          <a:xfrm>
            <a:off x="3386137" y="3968355"/>
            <a:ext cx="1585913" cy="235744"/>
          </a:xfrm>
          <a:prstGeom prst="rect">
            <a:avLst/>
          </a:prstGeom>
          <a:solidFill>
            <a:schemeClr val="folHlink"/>
          </a:solidFill>
          <a:ln w="19050">
            <a:solidFill>
              <a:schemeClr val="bg2"/>
            </a:solidFill>
            <a:miter lim="800000"/>
            <a:headEnd/>
            <a:tailEnd/>
          </a:ln>
          <a:effectLst>
            <a:outerShdw dist="35921" dir="2700000" algn="ctr" rotWithShape="0">
              <a:schemeClr val="bg2"/>
            </a:outerShdw>
          </a:effectLst>
        </p:spPr>
        <p:txBody>
          <a:bodyPr wrap="none" lIns="77688" tIns="38845" rIns="77688" bIns="38845" anchor="ct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Helvetica" panose="020B0604020202020204" pitchFamily="34" charset="0"/>
              </a:rPr>
              <a:t>IP: 172.16.3.2 = ???</a:t>
            </a:r>
          </a:p>
        </p:txBody>
      </p:sp>
      <p:sp>
        <p:nvSpPr>
          <p:cNvPr id="427021" name="Freeform 13"/>
          <p:cNvSpPr>
            <a:spLocks/>
          </p:cNvSpPr>
          <p:nvPr/>
        </p:nvSpPr>
        <p:spPr bwMode="auto">
          <a:xfrm>
            <a:off x="2443163" y="3121820"/>
            <a:ext cx="515541" cy="965597"/>
          </a:xfrm>
          <a:custGeom>
            <a:avLst/>
            <a:gdLst>
              <a:gd name="T0" fmla="*/ 384 w 385"/>
              <a:gd name="T1" fmla="*/ 0 h 721"/>
              <a:gd name="T2" fmla="*/ 384 w 385"/>
              <a:gd name="T3" fmla="*/ 720 h 721"/>
              <a:gd name="T4" fmla="*/ 288 w 385"/>
              <a:gd name="T5" fmla="*/ 720 h 721"/>
              <a:gd name="T6" fmla="*/ 192 w 385"/>
              <a:gd name="T7" fmla="*/ 720 h 721"/>
              <a:gd name="T8" fmla="*/ 0 w 385"/>
              <a:gd name="T9" fmla="*/ 720 h 721"/>
            </a:gdLst>
            <a:ahLst/>
            <a:cxnLst>
              <a:cxn ang="0">
                <a:pos x="T0" y="T1"/>
              </a:cxn>
              <a:cxn ang="0">
                <a:pos x="T2" y="T3"/>
              </a:cxn>
              <a:cxn ang="0">
                <a:pos x="T4" y="T5"/>
              </a:cxn>
              <a:cxn ang="0">
                <a:pos x="T6" y="T7"/>
              </a:cxn>
              <a:cxn ang="0">
                <a:pos x="T8" y="T9"/>
              </a:cxn>
            </a:cxnLst>
            <a:rect l="0" t="0" r="r" b="b"/>
            <a:pathLst>
              <a:path w="385" h="721">
                <a:moveTo>
                  <a:pt x="384" y="0"/>
                </a:moveTo>
                <a:lnTo>
                  <a:pt x="384" y="720"/>
                </a:lnTo>
                <a:lnTo>
                  <a:pt x="288" y="720"/>
                </a:lnTo>
                <a:lnTo>
                  <a:pt x="192" y="720"/>
                </a:lnTo>
                <a:lnTo>
                  <a:pt x="0"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427022"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397" y="2757489"/>
            <a:ext cx="613172" cy="5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7023" name="AutoShape 15"/>
          <p:cNvSpPr>
            <a:spLocks noChangeArrowheads="1"/>
          </p:cNvSpPr>
          <p:nvPr/>
        </p:nvSpPr>
        <p:spPr bwMode="auto">
          <a:xfrm>
            <a:off x="1395414" y="2068116"/>
            <a:ext cx="1240631" cy="1246584"/>
          </a:xfrm>
          <a:prstGeom prst="cloudCallout">
            <a:avLst>
              <a:gd name="adj1" fmla="val 59787"/>
              <a:gd name="adj2" fmla="val 43694"/>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eaLnBrk="0" hangingPunct="0"/>
            <a:endParaRPr lang="zh-CN" altLang="zh-CN" b="1">
              <a:latin typeface="Helvetica" panose="020B0604020202020204" pitchFamily="34" charset="0"/>
            </a:endParaRPr>
          </a:p>
        </p:txBody>
      </p:sp>
      <p:sp>
        <p:nvSpPr>
          <p:cNvPr id="427024" name="Rectangle 16"/>
          <p:cNvSpPr>
            <a:spLocks noChangeArrowheads="1"/>
          </p:cNvSpPr>
          <p:nvPr/>
        </p:nvSpPr>
        <p:spPr bwMode="auto">
          <a:xfrm>
            <a:off x="1338264" y="2293211"/>
            <a:ext cx="1393031" cy="694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688" tIns="38845" rIns="77688" bIns="38845" anchor="ctr" anchorCtr="1">
            <a:spAutoFit/>
          </a:bodyP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1604"/>
              </a:lnSpc>
            </a:pPr>
            <a:r>
              <a:rPr lang="zh-CN" altLang="en-US" sz="1200">
                <a:latin typeface="Helvetica" panose="020B0604020202020204" pitchFamily="34" charset="0"/>
              </a:rPr>
              <a:t>我想知道谁</a:t>
            </a:r>
            <a:r>
              <a:rPr lang="zh-CN" altLang="zh-CN" sz="1200">
                <a:latin typeface="Helvetica" panose="020B0604020202020204" pitchFamily="34" charset="0"/>
              </a:rPr>
              <a:t>176.16.3.2</a:t>
            </a:r>
          </a:p>
          <a:p>
            <a:pPr eaLnBrk="0" hangingPunct="0">
              <a:lnSpc>
                <a:spcPts val="1604"/>
              </a:lnSpc>
            </a:pPr>
            <a:r>
              <a:rPr lang="zh-CN" altLang="en-US" sz="1200">
                <a:latin typeface="Helvetica" panose="020B0604020202020204" pitchFamily="34" charset="0"/>
              </a:rPr>
              <a:t>的</a:t>
            </a:r>
            <a:r>
              <a:rPr lang="en-US" altLang="zh-CN" sz="1200">
                <a:latin typeface="Helvetica" panose="020B0604020202020204" pitchFamily="34" charset="0"/>
              </a:rPr>
              <a:t>MAC</a:t>
            </a:r>
            <a:r>
              <a:rPr lang="zh-CN" altLang="en-US" sz="1200">
                <a:latin typeface="Helvetica" panose="020B0604020202020204" pitchFamily="34" charset="0"/>
              </a:rPr>
              <a:t>地址</a:t>
            </a:r>
            <a:r>
              <a:rPr lang="zh-CN" altLang="zh-CN" sz="1200">
                <a:latin typeface="Helvetica" panose="020B0604020202020204" pitchFamily="34" charset="0"/>
              </a:rPr>
              <a:t>.</a:t>
            </a:r>
          </a:p>
        </p:txBody>
      </p:sp>
    </p:spTree>
    <p:extLst>
      <p:ext uri="{BB962C8B-B14F-4D97-AF65-F5344CB8AC3E}">
        <p14:creationId xmlns:p14="http://schemas.microsoft.com/office/powerpoint/2010/main" val="3745830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a:t>ARP</a:t>
            </a:r>
            <a:r>
              <a:rPr lang="zh-CN" altLang="en-US"/>
              <a:t>协议工作过程</a:t>
            </a:r>
          </a:p>
        </p:txBody>
      </p:sp>
      <p:sp>
        <p:nvSpPr>
          <p:cNvPr id="429059" name="Rectangle 3"/>
          <p:cNvSpPr>
            <a:spLocks noGrp="1" noChangeArrowheads="1"/>
          </p:cNvSpPr>
          <p:nvPr>
            <p:ph type="body" idx="1"/>
          </p:nvPr>
        </p:nvSpPr>
        <p:spPr/>
        <p:txBody>
          <a:bodyPr/>
          <a:lstStyle/>
          <a:p>
            <a:endParaRPr lang="zh-CN" altLang="zh-CN"/>
          </a:p>
        </p:txBody>
      </p:sp>
      <p:sp>
        <p:nvSpPr>
          <p:cNvPr id="429060" name="Line 4"/>
          <p:cNvSpPr>
            <a:spLocks noChangeShapeType="1"/>
          </p:cNvSpPr>
          <p:nvPr/>
        </p:nvSpPr>
        <p:spPr bwMode="auto">
          <a:xfrm>
            <a:off x="5529263" y="3207544"/>
            <a:ext cx="0" cy="3000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9061" name="Line 5"/>
          <p:cNvSpPr>
            <a:spLocks noChangeShapeType="1"/>
          </p:cNvSpPr>
          <p:nvPr/>
        </p:nvSpPr>
        <p:spPr bwMode="auto">
          <a:xfrm>
            <a:off x="3214688" y="3207544"/>
            <a:ext cx="0" cy="3000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9062" name="Line 6"/>
          <p:cNvSpPr>
            <a:spLocks noChangeShapeType="1"/>
          </p:cNvSpPr>
          <p:nvPr/>
        </p:nvSpPr>
        <p:spPr bwMode="auto">
          <a:xfrm>
            <a:off x="2636044" y="3507581"/>
            <a:ext cx="3611166"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9063" name="Rectangle 7"/>
          <p:cNvSpPr>
            <a:spLocks noChangeArrowheads="1"/>
          </p:cNvSpPr>
          <p:nvPr/>
        </p:nvSpPr>
        <p:spPr bwMode="auto">
          <a:xfrm>
            <a:off x="3356373" y="3280172"/>
            <a:ext cx="578644" cy="2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073" tIns="22772" rIns="16073" bIns="22772"/>
          <a:lstStyle>
            <a:lvl1pPr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1pPr>
            <a:lvl2pPr marL="5143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2pPr>
            <a:lvl3pPr marL="10287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3pPr>
            <a:lvl4pPr marL="15430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4pPr>
            <a:lvl5pPr marL="20574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9pPr>
          </a:lstStyle>
          <a:p>
            <a:pPr algn="ctr" eaLnBrk="0" hangingPunct="0">
              <a:lnSpc>
                <a:spcPts val="1350"/>
              </a:lnSpc>
            </a:pPr>
            <a:r>
              <a:rPr lang="en-US" altLang="zh-CN" sz="1200">
                <a:solidFill>
                  <a:srgbClr val="000000"/>
                </a:solidFill>
                <a:latin typeface="Helvetica" panose="020B0604020202020204" pitchFamily="34" charset="0"/>
              </a:rPr>
              <a:t>172.16.3.1</a:t>
            </a:r>
          </a:p>
        </p:txBody>
      </p:sp>
      <p:sp>
        <p:nvSpPr>
          <p:cNvPr id="429064" name="Freeform 8"/>
          <p:cNvSpPr>
            <a:spLocks/>
          </p:cNvSpPr>
          <p:nvPr/>
        </p:nvSpPr>
        <p:spPr bwMode="auto">
          <a:xfrm>
            <a:off x="3086100" y="3121820"/>
            <a:ext cx="309563" cy="965597"/>
          </a:xfrm>
          <a:custGeom>
            <a:avLst/>
            <a:gdLst>
              <a:gd name="T0" fmla="*/ 0 w 385"/>
              <a:gd name="T1" fmla="*/ 0 h 721"/>
              <a:gd name="T2" fmla="*/ 0 w 385"/>
              <a:gd name="T3" fmla="*/ 720 h 721"/>
              <a:gd name="T4" fmla="*/ 96 w 385"/>
              <a:gd name="T5" fmla="*/ 720 h 721"/>
              <a:gd name="T6" fmla="*/ 192 w 385"/>
              <a:gd name="T7" fmla="*/ 720 h 721"/>
              <a:gd name="T8" fmla="*/ 384 w 385"/>
              <a:gd name="T9" fmla="*/ 720 h 721"/>
            </a:gdLst>
            <a:ahLst/>
            <a:cxnLst>
              <a:cxn ang="0">
                <a:pos x="T0" y="T1"/>
              </a:cxn>
              <a:cxn ang="0">
                <a:pos x="T2" y="T3"/>
              </a:cxn>
              <a:cxn ang="0">
                <a:pos x="T4" y="T5"/>
              </a:cxn>
              <a:cxn ang="0">
                <a:pos x="T6" y="T7"/>
              </a:cxn>
              <a:cxn ang="0">
                <a:pos x="T8" y="T9"/>
              </a:cxn>
            </a:cxnLst>
            <a:rect l="0" t="0" r="r" b="b"/>
            <a:pathLst>
              <a:path w="385" h="721">
                <a:moveTo>
                  <a:pt x="0" y="0"/>
                </a:moveTo>
                <a:lnTo>
                  <a:pt x="0" y="720"/>
                </a:lnTo>
                <a:lnTo>
                  <a:pt x="96" y="720"/>
                </a:lnTo>
                <a:lnTo>
                  <a:pt x="192" y="720"/>
                </a:lnTo>
                <a:lnTo>
                  <a:pt x="384"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29065" name="Freeform 9"/>
          <p:cNvSpPr>
            <a:spLocks/>
          </p:cNvSpPr>
          <p:nvPr/>
        </p:nvSpPr>
        <p:spPr bwMode="auto">
          <a:xfrm>
            <a:off x="4757739" y="3314700"/>
            <a:ext cx="583406" cy="772716"/>
          </a:xfrm>
          <a:custGeom>
            <a:avLst/>
            <a:gdLst>
              <a:gd name="T0" fmla="*/ 0 w 436"/>
              <a:gd name="T1" fmla="*/ 576 h 577"/>
              <a:gd name="T2" fmla="*/ 432 w 436"/>
              <a:gd name="T3" fmla="*/ 576 h 577"/>
              <a:gd name="T4" fmla="*/ 435 w 436"/>
              <a:gd name="T5" fmla="*/ 0 h 577"/>
            </a:gdLst>
            <a:ahLst/>
            <a:cxnLst>
              <a:cxn ang="0">
                <a:pos x="T0" y="T1"/>
              </a:cxn>
              <a:cxn ang="0">
                <a:pos x="T2" y="T3"/>
              </a:cxn>
              <a:cxn ang="0">
                <a:pos x="T4" y="T5"/>
              </a:cxn>
            </a:cxnLst>
            <a:rect l="0" t="0" r="r" b="b"/>
            <a:pathLst>
              <a:path w="436" h="577">
                <a:moveTo>
                  <a:pt x="0" y="576"/>
                </a:moveTo>
                <a:lnTo>
                  <a:pt x="432" y="576"/>
                </a:lnTo>
                <a:lnTo>
                  <a:pt x="435" y="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29066" name="Rectangle 10"/>
          <p:cNvSpPr>
            <a:spLocks noChangeArrowheads="1"/>
          </p:cNvSpPr>
          <p:nvPr/>
        </p:nvSpPr>
        <p:spPr bwMode="auto">
          <a:xfrm>
            <a:off x="4607720" y="3284935"/>
            <a:ext cx="578644" cy="2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073" tIns="22772" rIns="16073" bIns="22772"/>
          <a:lstStyle>
            <a:lvl1pPr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1pPr>
            <a:lvl2pPr marL="5143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2pPr>
            <a:lvl3pPr marL="10287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3pPr>
            <a:lvl4pPr marL="15430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4pPr>
            <a:lvl5pPr marL="20574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9pPr>
          </a:lstStyle>
          <a:p>
            <a:pPr algn="ctr" eaLnBrk="0" hangingPunct="0">
              <a:lnSpc>
                <a:spcPts val="1350"/>
              </a:lnSpc>
            </a:pPr>
            <a:r>
              <a:rPr lang="en-US" altLang="zh-CN" sz="1200">
                <a:solidFill>
                  <a:srgbClr val="000000"/>
                </a:solidFill>
                <a:latin typeface="Helvetica" panose="020B0604020202020204" pitchFamily="34" charset="0"/>
              </a:rPr>
              <a:t>172.16.3.2</a:t>
            </a:r>
          </a:p>
        </p:txBody>
      </p:sp>
      <p:pic>
        <p:nvPicPr>
          <p:cNvPr id="429067"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560" y="2757489"/>
            <a:ext cx="613172" cy="5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9068" name="Rectangle 12"/>
          <p:cNvSpPr>
            <a:spLocks noChangeArrowheads="1"/>
          </p:cNvSpPr>
          <p:nvPr/>
        </p:nvSpPr>
        <p:spPr bwMode="auto">
          <a:xfrm>
            <a:off x="3386137" y="3968355"/>
            <a:ext cx="1585913" cy="235744"/>
          </a:xfrm>
          <a:prstGeom prst="rect">
            <a:avLst/>
          </a:prstGeom>
          <a:solidFill>
            <a:schemeClr val="folHlink"/>
          </a:solidFill>
          <a:ln w="19050">
            <a:solidFill>
              <a:schemeClr val="bg2"/>
            </a:solidFill>
            <a:miter lim="800000"/>
            <a:headEnd/>
            <a:tailEnd/>
          </a:ln>
          <a:effectLst>
            <a:outerShdw dist="35921" dir="2700000" algn="ctr" rotWithShape="0">
              <a:schemeClr val="bg2"/>
            </a:outerShdw>
          </a:effectLst>
        </p:spPr>
        <p:txBody>
          <a:bodyPr wrap="none" lIns="77688" tIns="38845" rIns="77688" bIns="38845" anchor="ct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Helvetica" panose="020B0604020202020204" pitchFamily="34" charset="0"/>
              </a:rPr>
              <a:t>IP: 172.16.3.2 = ???</a:t>
            </a:r>
          </a:p>
        </p:txBody>
      </p:sp>
      <p:sp>
        <p:nvSpPr>
          <p:cNvPr id="429069" name="Freeform 13"/>
          <p:cNvSpPr>
            <a:spLocks/>
          </p:cNvSpPr>
          <p:nvPr/>
        </p:nvSpPr>
        <p:spPr bwMode="auto">
          <a:xfrm>
            <a:off x="2443163" y="3121820"/>
            <a:ext cx="515541" cy="965597"/>
          </a:xfrm>
          <a:custGeom>
            <a:avLst/>
            <a:gdLst>
              <a:gd name="T0" fmla="*/ 384 w 385"/>
              <a:gd name="T1" fmla="*/ 0 h 721"/>
              <a:gd name="T2" fmla="*/ 384 w 385"/>
              <a:gd name="T3" fmla="*/ 720 h 721"/>
              <a:gd name="T4" fmla="*/ 288 w 385"/>
              <a:gd name="T5" fmla="*/ 720 h 721"/>
              <a:gd name="T6" fmla="*/ 192 w 385"/>
              <a:gd name="T7" fmla="*/ 720 h 721"/>
              <a:gd name="T8" fmla="*/ 0 w 385"/>
              <a:gd name="T9" fmla="*/ 720 h 721"/>
            </a:gdLst>
            <a:ahLst/>
            <a:cxnLst>
              <a:cxn ang="0">
                <a:pos x="T0" y="T1"/>
              </a:cxn>
              <a:cxn ang="0">
                <a:pos x="T2" y="T3"/>
              </a:cxn>
              <a:cxn ang="0">
                <a:pos x="T4" y="T5"/>
              </a:cxn>
              <a:cxn ang="0">
                <a:pos x="T6" y="T7"/>
              </a:cxn>
              <a:cxn ang="0">
                <a:pos x="T8" y="T9"/>
              </a:cxn>
            </a:cxnLst>
            <a:rect l="0" t="0" r="r" b="b"/>
            <a:pathLst>
              <a:path w="385" h="721">
                <a:moveTo>
                  <a:pt x="384" y="0"/>
                </a:moveTo>
                <a:lnTo>
                  <a:pt x="384" y="720"/>
                </a:lnTo>
                <a:lnTo>
                  <a:pt x="288" y="720"/>
                </a:lnTo>
                <a:lnTo>
                  <a:pt x="192" y="720"/>
                </a:lnTo>
                <a:lnTo>
                  <a:pt x="0"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429070"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397" y="2757489"/>
            <a:ext cx="613172" cy="5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9071" name="Group 15"/>
          <p:cNvGrpSpPr>
            <a:grpSpLocks/>
          </p:cNvGrpSpPr>
          <p:nvPr/>
        </p:nvGrpSpPr>
        <p:grpSpPr bwMode="auto">
          <a:xfrm>
            <a:off x="1258491" y="2006203"/>
            <a:ext cx="6685359" cy="1500188"/>
            <a:chOff x="97" y="965"/>
            <a:chExt cx="5615" cy="1260"/>
          </a:xfrm>
        </p:grpSpPr>
        <p:sp>
          <p:nvSpPr>
            <p:cNvPr id="429072" name="AutoShape 16"/>
            <p:cNvSpPr>
              <a:spLocks noChangeArrowheads="1"/>
            </p:cNvSpPr>
            <p:nvPr/>
          </p:nvSpPr>
          <p:spPr bwMode="auto">
            <a:xfrm>
              <a:off x="3963" y="976"/>
              <a:ext cx="1673" cy="1249"/>
            </a:xfrm>
            <a:prstGeom prst="cloudCallout">
              <a:avLst>
                <a:gd name="adj1" fmla="val -53167"/>
                <a:gd name="adj2" fmla="val 29102"/>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eaLnBrk="0" hangingPunct="0"/>
              <a:endParaRPr lang="zh-CN" altLang="zh-CN" b="1">
                <a:latin typeface="Helvetica" panose="020B0604020202020204" pitchFamily="34" charset="0"/>
              </a:endParaRPr>
            </a:p>
          </p:txBody>
        </p:sp>
        <p:sp>
          <p:nvSpPr>
            <p:cNvPr id="429073" name="Rectangle 17"/>
            <p:cNvSpPr>
              <a:spLocks noChangeArrowheads="1"/>
            </p:cNvSpPr>
            <p:nvPr/>
          </p:nvSpPr>
          <p:spPr bwMode="auto">
            <a:xfrm>
              <a:off x="4132" y="1224"/>
              <a:ext cx="1580"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688" tIns="38845" rIns="77688" bIns="38845">
              <a:spAutoFit/>
            </a:bodyP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1604"/>
                </a:lnSpc>
              </a:pPr>
              <a:r>
                <a:rPr lang="zh-CN" altLang="en-US" sz="1200">
                  <a:latin typeface="Helvetica" panose="020B0604020202020204" pitchFamily="34" charset="0"/>
                </a:rPr>
                <a:t>哦</a:t>
              </a:r>
              <a:r>
                <a:rPr lang="en-US" altLang="zh-CN" sz="1200">
                  <a:latin typeface="Helvetica" panose="020B0604020202020204" pitchFamily="34" charset="0"/>
                </a:rPr>
                <a:t>,</a:t>
              </a:r>
              <a:r>
                <a:rPr lang="zh-CN" altLang="en-US" sz="1200">
                  <a:latin typeface="Helvetica" panose="020B0604020202020204" pitchFamily="34" charset="0"/>
                </a:rPr>
                <a:t>这个广播是给我的</a:t>
              </a:r>
              <a:r>
                <a:rPr lang="en-US" altLang="zh-CN" sz="1200">
                  <a:latin typeface="Helvetica" panose="020B0604020202020204" pitchFamily="34" charset="0"/>
                </a:rPr>
                <a:t>,</a:t>
              </a:r>
            </a:p>
            <a:p>
              <a:pPr eaLnBrk="0" hangingPunct="0">
                <a:lnSpc>
                  <a:spcPts val="1604"/>
                </a:lnSpc>
              </a:pPr>
              <a:r>
                <a:rPr lang="zh-CN" altLang="en-US" sz="1200">
                  <a:latin typeface="Helvetica" panose="020B0604020202020204" pitchFamily="34" charset="0"/>
                </a:rPr>
                <a:t>这是我的</a:t>
              </a:r>
              <a:r>
                <a:rPr lang="en-US" altLang="zh-CN" sz="1200">
                  <a:latin typeface="Helvetica" panose="020B0604020202020204" pitchFamily="34" charset="0"/>
                </a:rPr>
                <a:t>MAC</a:t>
              </a:r>
              <a:r>
                <a:rPr lang="zh-CN" altLang="en-US" sz="1200">
                  <a:latin typeface="Helvetica" panose="020B0604020202020204" pitchFamily="34" charset="0"/>
                </a:rPr>
                <a:t>地址</a:t>
              </a:r>
              <a:r>
                <a:rPr lang="en-US" altLang="zh-CN" sz="1200">
                  <a:latin typeface="Helvetica" panose="020B0604020202020204" pitchFamily="34" charset="0"/>
                </a:rPr>
                <a:t>...</a:t>
              </a:r>
              <a:endParaRPr lang="zh-CN" altLang="zh-CN" sz="1200">
                <a:latin typeface="Helvetica" panose="020B0604020202020204" pitchFamily="34" charset="0"/>
              </a:endParaRPr>
            </a:p>
          </p:txBody>
        </p:sp>
        <p:sp>
          <p:nvSpPr>
            <p:cNvPr id="429074" name="AutoShape 18"/>
            <p:cNvSpPr>
              <a:spLocks noChangeArrowheads="1"/>
            </p:cNvSpPr>
            <p:nvPr/>
          </p:nvSpPr>
          <p:spPr bwMode="auto">
            <a:xfrm>
              <a:off x="97" y="965"/>
              <a:ext cx="1265" cy="1099"/>
            </a:xfrm>
            <a:prstGeom prst="cloudCallout">
              <a:avLst>
                <a:gd name="adj1" fmla="val 54032"/>
                <a:gd name="adj2" fmla="val 43995"/>
              </a:avLst>
            </a:prstGeom>
            <a:solidFill>
              <a:srgbClr val="FFFFFF"/>
            </a:solidFill>
            <a:ln w="19050">
              <a:solidFill>
                <a:schemeClr val="tx1"/>
              </a:solidFill>
              <a:round/>
              <a:headEnd type="none" w="sm" len="sm"/>
              <a:tailEnd type="none" w="sm" len="sm"/>
            </a:ln>
            <a:effectLst>
              <a:outerShdw dist="35921" dir="2700000" algn="ctr" rotWithShape="0">
                <a:schemeClr val="tx1"/>
              </a:outerShdw>
            </a:effectLst>
          </p:spPr>
          <p:txBody>
            <a:bodyPr wrap="none" anchor="ctr"/>
            <a:lstStyle/>
            <a:p>
              <a:pPr eaLnBrk="0" hangingPunct="0"/>
              <a:endParaRPr lang="zh-CN" altLang="zh-CN" b="1">
                <a:latin typeface="Helvetica" panose="020B0604020202020204" pitchFamily="34" charset="0"/>
              </a:endParaRPr>
            </a:p>
          </p:txBody>
        </p:sp>
        <p:sp>
          <p:nvSpPr>
            <p:cNvPr id="429075" name="Rectangle 19"/>
            <p:cNvSpPr>
              <a:spLocks noChangeArrowheads="1"/>
            </p:cNvSpPr>
            <p:nvPr/>
          </p:nvSpPr>
          <p:spPr bwMode="auto">
            <a:xfrm>
              <a:off x="164" y="1205"/>
              <a:ext cx="1170"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688" tIns="38845" rIns="77688" bIns="38845" anchor="ctr" anchorCtr="1">
              <a:spAutoFit/>
            </a:bodyP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ts val="1604"/>
                </a:lnSpc>
              </a:pPr>
              <a:r>
                <a:rPr lang="zh-CN" altLang="en-US" sz="1200">
                  <a:latin typeface="Helvetica" panose="020B0604020202020204" pitchFamily="34" charset="0"/>
                </a:rPr>
                <a:t>我想知道</a:t>
              </a:r>
              <a:r>
                <a:rPr lang="zh-CN" altLang="zh-CN" sz="1200">
                  <a:latin typeface="Helvetica" panose="020B0604020202020204" pitchFamily="34" charset="0"/>
                </a:rPr>
                <a:t>176.16.3.2</a:t>
              </a:r>
            </a:p>
            <a:p>
              <a:pPr eaLnBrk="0" hangingPunct="0">
                <a:lnSpc>
                  <a:spcPts val="1604"/>
                </a:lnSpc>
              </a:pPr>
              <a:r>
                <a:rPr lang="zh-CN" altLang="en-US" sz="1200">
                  <a:latin typeface="Helvetica" panose="020B0604020202020204" pitchFamily="34" charset="0"/>
                </a:rPr>
                <a:t>的</a:t>
              </a:r>
              <a:r>
                <a:rPr lang="en-US" altLang="zh-CN" sz="1200">
                  <a:latin typeface="Helvetica" panose="020B0604020202020204" pitchFamily="34" charset="0"/>
                </a:rPr>
                <a:t>MAC</a:t>
              </a:r>
              <a:r>
                <a:rPr lang="zh-CN" altLang="en-US" sz="1200">
                  <a:latin typeface="Helvetica" panose="020B0604020202020204" pitchFamily="34" charset="0"/>
                </a:rPr>
                <a:t>地址</a:t>
              </a:r>
              <a:r>
                <a:rPr lang="zh-CN" altLang="zh-CN" sz="1200">
                  <a:latin typeface="Helvetica" panose="020B0604020202020204" pitchFamily="34" charset="0"/>
                </a:rPr>
                <a:t>.</a:t>
              </a:r>
            </a:p>
          </p:txBody>
        </p:sp>
      </p:grpSp>
    </p:spTree>
    <p:extLst>
      <p:ext uri="{BB962C8B-B14F-4D97-AF65-F5344CB8AC3E}">
        <p14:creationId xmlns:p14="http://schemas.microsoft.com/office/powerpoint/2010/main" val="300030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a:t>ARP</a:t>
            </a:r>
            <a:r>
              <a:rPr lang="zh-CN" altLang="en-US"/>
              <a:t>协议工作过程</a:t>
            </a:r>
          </a:p>
        </p:txBody>
      </p:sp>
      <p:sp>
        <p:nvSpPr>
          <p:cNvPr id="431107" name="Rectangle 3"/>
          <p:cNvSpPr>
            <a:spLocks noGrp="1" noChangeArrowheads="1"/>
          </p:cNvSpPr>
          <p:nvPr>
            <p:ph type="body" idx="1"/>
          </p:nvPr>
        </p:nvSpPr>
        <p:spPr/>
        <p:txBody>
          <a:bodyPr/>
          <a:lstStyle/>
          <a:p>
            <a:endParaRPr lang="zh-CN" altLang="zh-CN"/>
          </a:p>
        </p:txBody>
      </p:sp>
      <p:sp>
        <p:nvSpPr>
          <p:cNvPr id="431108" name="Line 4"/>
          <p:cNvSpPr>
            <a:spLocks noChangeShapeType="1"/>
          </p:cNvSpPr>
          <p:nvPr/>
        </p:nvSpPr>
        <p:spPr bwMode="auto">
          <a:xfrm>
            <a:off x="5529263" y="3207544"/>
            <a:ext cx="0" cy="3000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31109" name="Line 5"/>
          <p:cNvSpPr>
            <a:spLocks noChangeShapeType="1"/>
          </p:cNvSpPr>
          <p:nvPr/>
        </p:nvSpPr>
        <p:spPr bwMode="auto">
          <a:xfrm>
            <a:off x="3214688" y="3207544"/>
            <a:ext cx="0" cy="3000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31110" name="Line 6"/>
          <p:cNvSpPr>
            <a:spLocks noChangeShapeType="1"/>
          </p:cNvSpPr>
          <p:nvPr/>
        </p:nvSpPr>
        <p:spPr bwMode="auto">
          <a:xfrm>
            <a:off x="2636044" y="3507581"/>
            <a:ext cx="3611166"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31111" name="Rectangle 7"/>
          <p:cNvSpPr>
            <a:spLocks noChangeArrowheads="1"/>
          </p:cNvSpPr>
          <p:nvPr/>
        </p:nvSpPr>
        <p:spPr bwMode="auto">
          <a:xfrm>
            <a:off x="3356373" y="3280172"/>
            <a:ext cx="578644" cy="2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073" tIns="22772" rIns="16073" bIns="22772"/>
          <a:lstStyle>
            <a:lvl1pPr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1pPr>
            <a:lvl2pPr marL="5143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2pPr>
            <a:lvl3pPr marL="10287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3pPr>
            <a:lvl4pPr marL="15430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4pPr>
            <a:lvl5pPr marL="20574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9pPr>
          </a:lstStyle>
          <a:p>
            <a:pPr algn="ctr" eaLnBrk="0" hangingPunct="0">
              <a:lnSpc>
                <a:spcPts val="1350"/>
              </a:lnSpc>
            </a:pPr>
            <a:r>
              <a:rPr lang="en-US" altLang="zh-CN" sz="1200">
                <a:solidFill>
                  <a:srgbClr val="000000"/>
                </a:solidFill>
                <a:latin typeface="Helvetica" panose="020B0604020202020204" pitchFamily="34" charset="0"/>
              </a:rPr>
              <a:t>172.16.3.1</a:t>
            </a:r>
          </a:p>
        </p:txBody>
      </p:sp>
      <p:sp>
        <p:nvSpPr>
          <p:cNvPr id="431112" name="Freeform 8"/>
          <p:cNvSpPr>
            <a:spLocks/>
          </p:cNvSpPr>
          <p:nvPr/>
        </p:nvSpPr>
        <p:spPr bwMode="auto">
          <a:xfrm>
            <a:off x="3086100" y="3121820"/>
            <a:ext cx="309563" cy="965597"/>
          </a:xfrm>
          <a:custGeom>
            <a:avLst/>
            <a:gdLst>
              <a:gd name="T0" fmla="*/ 0 w 385"/>
              <a:gd name="T1" fmla="*/ 0 h 721"/>
              <a:gd name="T2" fmla="*/ 0 w 385"/>
              <a:gd name="T3" fmla="*/ 720 h 721"/>
              <a:gd name="T4" fmla="*/ 96 w 385"/>
              <a:gd name="T5" fmla="*/ 720 h 721"/>
              <a:gd name="T6" fmla="*/ 192 w 385"/>
              <a:gd name="T7" fmla="*/ 720 h 721"/>
              <a:gd name="T8" fmla="*/ 384 w 385"/>
              <a:gd name="T9" fmla="*/ 720 h 721"/>
            </a:gdLst>
            <a:ahLst/>
            <a:cxnLst>
              <a:cxn ang="0">
                <a:pos x="T0" y="T1"/>
              </a:cxn>
              <a:cxn ang="0">
                <a:pos x="T2" y="T3"/>
              </a:cxn>
              <a:cxn ang="0">
                <a:pos x="T4" y="T5"/>
              </a:cxn>
              <a:cxn ang="0">
                <a:pos x="T6" y="T7"/>
              </a:cxn>
              <a:cxn ang="0">
                <a:pos x="T8" y="T9"/>
              </a:cxn>
            </a:cxnLst>
            <a:rect l="0" t="0" r="r" b="b"/>
            <a:pathLst>
              <a:path w="385" h="721">
                <a:moveTo>
                  <a:pt x="0" y="0"/>
                </a:moveTo>
                <a:lnTo>
                  <a:pt x="0" y="720"/>
                </a:lnTo>
                <a:lnTo>
                  <a:pt x="96" y="720"/>
                </a:lnTo>
                <a:lnTo>
                  <a:pt x="192" y="720"/>
                </a:lnTo>
                <a:lnTo>
                  <a:pt x="384"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31113" name="Freeform 9"/>
          <p:cNvSpPr>
            <a:spLocks/>
          </p:cNvSpPr>
          <p:nvPr/>
        </p:nvSpPr>
        <p:spPr bwMode="auto">
          <a:xfrm>
            <a:off x="4757739" y="3314700"/>
            <a:ext cx="583406" cy="772716"/>
          </a:xfrm>
          <a:custGeom>
            <a:avLst/>
            <a:gdLst>
              <a:gd name="T0" fmla="*/ 0 w 436"/>
              <a:gd name="T1" fmla="*/ 576 h 577"/>
              <a:gd name="T2" fmla="*/ 432 w 436"/>
              <a:gd name="T3" fmla="*/ 576 h 577"/>
              <a:gd name="T4" fmla="*/ 435 w 436"/>
              <a:gd name="T5" fmla="*/ 0 h 577"/>
            </a:gdLst>
            <a:ahLst/>
            <a:cxnLst>
              <a:cxn ang="0">
                <a:pos x="T0" y="T1"/>
              </a:cxn>
              <a:cxn ang="0">
                <a:pos x="T2" y="T3"/>
              </a:cxn>
              <a:cxn ang="0">
                <a:pos x="T4" y="T5"/>
              </a:cxn>
            </a:cxnLst>
            <a:rect l="0" t="0" r="r" b="b"/>
            <a:pathLst>
              <a:path w="436" h="577">
                <a:moveTo>
                  <a:pt x="0" y="576"/>
                </a:moveTo>
                <a:lnTo>
                  <a:pt x="432" y="576"/>
                </a:lnTo>
                <a:lnTo>
                  <a:pt x="435" y="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31114" name="Freeform 10"/>
          <p:cNvSpPr>
            <a:spLocks/>
          </p:cNvSpPr>
          <p:nvPr/>
        </p:nvSpPr>
        <p:spPr bwMode="auto">
          <a:xfrm>
            <a:off x="5442347" y="3186112"/>
            <a:ext cx="280988" cy="1415654"/>
          </a:xfrm>
          <a:custGeom>
            <a:avLst/>
            <a:gdLst>
              <a:gd name="T0" fmla="*/ 287 w 289"/>
              <a:gd name="T1" fmla="*/ 0 h 1057"/>
              <a:gd name="T2" fmla="*/ 288 w 289"/>
              <a:gd name="T3" fmla="*/ 1056 h 1057"/>
              <a:gd name="T4" fmla="*/ 216 w 289"/>
              <a:gd name="T5" fmla="*/ 1056 h 1057"/>
              <a:gd name="T6" fmla="*/ 144 w 289"/>
              <a:gd name="T7" fmla="*/ 1056 h 1057"/>
              <a:gd name="T8" fmla="*/ 0 w 289"/>
              <a:gd name="T9" fmla="*/ 1056 h 1057"/>
            </a:gdLst>
            <a:ahLst/>
            <a:cxnLst>
              <a:cxn ang="0">
                <a:pos x="T0" y="T1"/>
              </a:cxn>
              <a:cxn ang="0">
                <a:pos x="T2" y="T3"/>
              </a:cxn>
              <a:cxn ang="0">
                <a:pos x="T4" y="T5"/>
              </a:cxn>
              <a:cxn ang="0">
                <a:pos x="T6" y="T7"/>
              </a:cxn>
              <a:cxn ang="0">
                <a:pos x="T8" y="T9"/>
              </a:cxn>
            </a:cxnLst>
            <a:rect l="0" t="0" r="r" b="b"/>
            <a:pathLst>
              <a:path w="289" h="1057">
                <a:moveTo>
                  <a:pt x="287" y="0"/>
                </a:moveTo>
                <a:lnTo>
                  <a:pt x="288" y="1056"/>
                </a:lnTo>
                <a:lnTo>
                  <a:pt x="216" y="1056"/>
                </a:lnTo>
                <a:lnTo>
                  <a:pt x="144" y="1056"/>
                </a:lnTo>
                <a:lnTo>
                  <a:pt x="0" y="1056"/>
                </a:lnTo>
              </a:path>
            </a:pathLst>
          </a:custGeom>
          <a:noFill/>
          <a:ln w="25400" cap="rnd" cmpd="sng">
            <a:solidFill>
              <a:schemeClr val="accent2"/>
            </a:solidFill>
            <a:prstDash val="solid"/>
            <a:round/>
            <a:headEnd type="non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431115" name="Rectangle 11"/>
          <p:cNvSpPr>
            <a:spLocks noChangeArrowheads="1"/>
          </p:cNvSpPr>
          <p:nvPr/>
        </p:nvSpPr>
        <p:spPr bwMode="auto">
          <a:xfrm>
            <a:off x="3395664" y="4354116"/>
            <a:ext cx="2046685" cy="428625"/>
          </a:xfrm>
          <a:prstGeom prst="rect">
            <a:avLst/>
          </a:prstGeom>
          <a:solidFill>
            <a:schemeClr val="folHlink"/>
          </a:solidFill>
          <a:ln w="19050">
            <a:solidFill>
              <a:schemeClr val="bg2"/>
            </a:solidFill>
            <a:miter lim="800000"/>
            <a:headEnd/>
            <a:tailEnd/>
          </a:ln>
          <a:effectLst>
            <a:outerShdw dist="35921" dir="2700000" algn="ctr" rotWithShape="0">
              <a:schemeClr val="bg2"/>
            </a:outerShdw>
          </a:effectLst>
        </p:spPr>
        <p:txBody>
          <a:bodyPr wrap="none" lIns="77688" tIns="38845" rIns="77688" bIns="38845" anchor="ct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1200">
                <a:latin typeface="Helvetica" panose="020B0604020202020204" pitchFamily="34" charset="0"/>
              </a:rPr>
              <a:t>IP: 172.16.3.2 </a:t>
            </a:r>
          </a:p>
          <a:p>
            <a:pPr eaLnBrk="0" hangingPunct="0"/>
            <a:r>
              <a:rPr lang="en-US" altLang="zh-CN" sz="1200">
                <a:latin typeface="Helvetica" panose="020B0604020202020204" pitchFamily="34" charset="0"/>
              </a:rPr>
              <a:t>Ethernet: 0800.0020.1111 </a:t>
            </a:r>
          </a:p>
        </p:txBody>
      </p:sp>
      <p:sp>
        <p:nvSpPr>
          <p:cNvPr id="431116" name="Rectangle 12"/>
          <p:cNvSpPr>
            <a:spLocks noChangeArrowheads="1"/>
          </p:cNvSpPr>
          <p:nvPr/>
        </p:nvSpPr>
        <p:spPr bwMode="auto">
          <a:xfrm>
            <a:off x="4607720" y="3284935"/>
            <a:ext cx="578644" cy="25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6073" tIns="22772" rIns="16073" bIns="22772"/>
          <a:lstStyle>
            <a:lvl1pPr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1pPr>
            <a:lvl2pPr marL="5143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2pPr>
            <a:lvl3pPr marL="10287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3pPr>
            <a:lvl4pPr marL="154305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4pPr>
            <a:lvl5pPr marL="2057400" algn="l" defTabSz="1028700">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tabLst>
                <a:tab pos="514350" algn="l"/>
                <a:tab pos="1028700" algn="l"/>
                <a:tab pos="1543050" algn="l"/>
              </a:tabLst>
              <a:defRPr>
                <a:solidFill>
                  <a:schemeClr val="tx1"/>
                </a:solidFill>
                <a:latin typeface="Arial" panose="020B0604020202020204" pitchFamily="34" charset="0"/>
                <a:ea typeface="宋体" panose="02010600030101010101" pitchFamily="2" charset="-122"/>
              </a:defRPr>
            </a:lvl9pPr>
          </a:lstStyle>
          <a:p>
            <a:pPr algn="ctr" eaLnBrk="0" hangingPunct="0">
              <a:lnSpc>
                <a:spcPts val="1350"/>
              </a:lnSpc>
            </a:pPr>
            <a:r>
              <a:rPr lang="en-US" altLang="zh-CN" sz="1200">
                <a:solidFill>
                  <a:srgbClr val="000000"/>
                </a:solidFill>
                <a:latin typeface="Helvetica" panose="020B0604020202020204" pitchFamily="34" charset="0"/>
              </a:rPr>
              <a:t>172.16.3.2</a:t>
            </a:r>
          </a:p>
        </p:txBody>
      </p:sp>
      <p:pic>
        <p:nvPicPr>
          <p:cNvPr id="431117"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7560" y="2757489"/>
            <a:ext cx="613172" cy="5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1118" name="Rectangle 14"/>
          <p:cNvSpPr>
            <a:spLocks noChangeArrowheads="1"/>
          </p:cNvSpPr>
          <p:nvPr/>
        </p:nvSpPr>
        <p:spPr bwMode="auto">
          <a:xfrm>
            <a:off x="3386137" y="3968355"/>
            <a:ext cx="1585913" cy="235744"/>
          </a:xfrm>
          <a:prstGeom prst="rect">
            <a:avLst/>
          </a:prstGeom>
          <a:solidFill>
            <a:schemeClr val="folHlink"/>
          </a:solidFill>
          <a:ln w="19050">
            <a:solidFill>
              <a:schemeClr val="bg2"/>
            </a:solidFill>
            <a:miter lim="800000"/>
            <a:headEnd/>
            <a:tailEnd/>
          </a:ln>
          <a:effectLst>
            <a:outerShdw dist="35921" dir="2700000" algn="ctr" rotWithShape="0">
              <a:schemeClr val="bg2"/>
            </a:outerShdw>
          </a:effectLst>
        </p:spPr>
        <p:txBody>
          <a:bodyPr wrap="none" lIns="77688" tIns="38845" rIns="77688" bIns="38845" anchor="ctr"/>
          <a:lstStyle>
            <a:lvl1pPr algn="l" defTabSz="1028700">
              <a:defRPr>
                <a:solidFill>
                  <a:schemeClr val="tx1"/>
                </a:solidFill>
                <a:latin typeface="Arial" panose="020B0604020202020204" pitchFamily="34" charset="0"/>
                <a:ea typeface="宋体" panose="02010600030101010101" pitchFamily="2" charset="-122"/>
              </a:defRPr>
            </a:lvl1pPr>
            <a:lvl2pPr marL="514350" algn="l" defTabSz="1028700">
              <a:defRPr>
                <a:solidFill>
                  <a:schemeClr val="tx1"/>
                </a:solidFill>
                <a:latin typeface="Arial" panose="020B0604020202020204" pitchFamily="34" charset="0"/>
                <a:ea typeface="宋体" panose="02010600030101010101" pitchFamily="2" charset="-122"/>
              </a:defRPr>
            </a:lvl2pPr>
            <a:lvl3pPr marL="1028700" algn="l" defTabSz="1028700">
              <a:defRPr>
                <a:solidFill>
                  <a:schemeClr val="tx1"/>
                </a:solidFill>
                <a:latin typeface="Arial" panose="020B0604020202020204" pitchFamily="34" charset="0"/>
                <a:ea typeface="宋体" panose="02010600030101010101" pitchFamily="2" charset="-122"/>
              </a:defRPr>
            </a:lvl3pPr>
            <a:lvl4pPr marL="1543050" algn="l" defTabSz="1028700">
              <a:defRPr>
                <a:solidFill>
                  <a:schemeClr val="tx1"/>
                </a:solidFill>
                <a:latin typeface="Arial" panose="020B0604020202020204" pitchFamily="34" charset="0"/>
                <a:ea typeface="宋体" panose="02010600030101010101" pitchFamily="2" charset="-122"/>
              </a:defRPr>
            </a:lvl4pPr>
            <a:lvl5pPr marL="2057400" algn="l" defTabSz="1028700">
              <a:defRPr>
                <a:solidFill>
                  <a:schemeClr val="tx1"/>
                </a:solidFill>
                <a:latin typeface="Arial" panose="020B0604020202020204" pitchFamily="34" charset="0"/>
                <a:ea typeface="宋体" panose="02010600030101010101" pitchFamily="2" charset="-122"/>
              </a:defRPr>
            </a:lvl5pPr>
            <a:lvl6pPr marL="25146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en-US" altLang="zh-CN" sz="1200">
                <a:latin typeface="Helvetica" panose="020B0604020202020204" pitchFamily="34" charset="0"/>
              </a:rPr>
              <a:t>IP: 172.16.3.2 = ???</a:t>
            </a:r>
          </a:p>
        </p:txBody>
      </p:sp>
      <p:sp>
        <p:nvSpPr>
          <p:cNvPr id="431119" name="Freeform 15"/>
          <p:cNvSpPr>
            <a:spLocks/>
          </p:cNvSpPr>
          <p:nvPr/>
        </p:nvSpPr>
        <p:spPr bwMode="auto">
          <a:xfrm>
            <a:off x="2443163" y="3121820"/>
            <a:ext cx="515541" cy="965597"/>
          </a:xfrm>
          <a:custGeom>
            <a:avLst/>
            <a:gdLst>
              <a:gd name="T0" fmla="*/ 384 w 385"/>
              <a:gd name="T1" fmla="*/ 0 h 721"/>
              <a:gd name="T2" fmla="*/ 384 w 385"/>
              <a:gd name="T3" fmla="*/ 720 h 721"/>
              <a:gd name="T4" fmla="*/ 288 w 385"/>
              <a:gd name="T5" fmla="*/ 720 h 721"/>
              <a:gd name="T6" fmla="*/ 192 w 385"/>
              <a:gd name="T7" fmla="*/ 720 h 721"/>
              <a:gd name="T8" fmla="*/ 0 w 385"/>
              <a:gd name="T9" fmla="*/ 720 h 721"/>
            </a:gdLst>
            <a:ahLst/>
            <a:cxnLst>
              <a:cxn ang="0">
                <a:pos x="T0" y="T1"/>
              </a:cxn>
              <a:cxn ang="0">
                <a:pos x="T2" y="T3"/>
              </a:cxn>
              <a:cxn ang="0">
                <a:pos x="T4" y="T5"/>
              </a:cxn>
              <a:cxn ang="0">
                <a:pos x="T6" y="T7"/>
              </a:cxn>
              <a:cxn ang="0">
                <a:pos x="T8" y="T9"/>
              </a:cxn>
            </a:cxnLst>
            <a:rect l="0" t="0" r="r" b="b"/>
            <a:pathLst>
              <a:path w="385" h="721">
                <a:moveTo>
                  <a:pt x="384" y="0"/>
                </a:moveTo>
                <a:lnTo>
                  <a:pt x="384" y="720"/>
                </a:lnTo>
                <a:lnTo>
                  <a:pt x="288" y="720"/>
                </a:lnTo>
                <a:lnTo>
                  <a:pt x="192" y="720"/>
                </a:lnTo>
                <a:lnTo>
                  <a:pt x="0" y="720"/>
                </a:lnTo>
              </a:path>
            </a:pathLst>
          </a:custGeom>
          <a:noFill/>
          <a:ln w="25400" cap="rnd" cmpd="sng">
            <a:solidFill>
              <a:schemeClr val="accent2"/>
            </a:solidFill>
            <a:prstDash val="solid"/>
            <a:round/>
            <a:headEnd type="none" w="sm" len="sm"/>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431120"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4397" y="2757489"/>
            <a:ext cx="613172" cy="55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568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AutoShape 2"/>
          <p:cNvSpPr>
            <a:spLocks noChangeArrowheads="1"/>
          </p:cNvSpPr>
          <p:nvPr/>
        </p:nvSpPr>
        <p:spPr bwMode="auto">
          <a:xfrm>
            <a:off x="5057774" y="5007769"/>
            <a:ext cx="2521745" cy="829865"/>
          </a:xfrm>
          <a:prstGeom prst="wedgeRectCallout">
            <a:avLst>
              <a:gd name="adj1" fmla="val -40051"/>
              <a:gd name="adj2" fmla="val -88074"/>
            </a:avLst>
          </a:prstGeom>
          <a:solidFill>
            <a:srgbClr val="CCECFF">
              <a:alpha val="70000"/>
            </a:srgbClr>
          </a:solidFill>
          <a:ln w="38100">
            <a:solidFill>
              <a:schemeClr val="tx1"/>
            </a:solidFill>
            <a:miter lim="800000"/>
            <a:headEnd/>
            <a:tailEnd/>
          </a:ln>
          <a:effectLst/>
        </p:spPr>
        <p:txBody>
          <a:bodyPr anchor="ctr" anchorCtr="1"/>
          <a:lstStyle/>
          <a:p>
            <a:r>
              <a:rPr lang="zh-CN" altLang="en-US" b="1">
                <a:solidFill>
                  <a:srgbClr val="990000"/>
                </a:solidFill>
                <a:latin typeface="Times New Roman" pitchFamily="18" charset="0"/>
                <a:ea typeface="黑体" pitchFamily="2" charset="-122"/>
              </a:rPr>
              <a:t>步骤</a:t>
            </a:r>
            <a:r>
              <a:rPr lang="en-US" altLang="zh-CN" b="1">
                <a:solidFill>
                  <a:srgbClr val="990000"/>
                </a:solidFill>
                <a:latin typeface="Times New Roman" pitchFamily="18" charset="0"/>
                <a:ea typeface="黑体" pitchFamily="2" charset="-122"/>
              </a:rPr>
              <a:t>1</a:t>
            </a:r>
            <a:r>
              <a:rPr lang="zh-CN" altLang="en-US" b="1">
                <a:solidFill>
                  <a:srgbClr val="000099"/>
                </a:solidFill>
                <a:latin typeface="Times New Roman" pitchFamily="18" charset="0"/>
                <a:ea typeface="黑体" pitchFamily="2" charset="-122"/>
              </a:rPr>
              <a:t>：攻击者向主机</a:t>
            </a:r>
            <a:r>
              <a:rPr lang="en-US" altLang="zh-CN" b="1">
                <a:solidFill>
                  <a:srgbClr val="000099"/>
                </a:solidFill>
                <a:latin typeface="Times New Roman" pitchFamily="18" charset="0"/>
                <a:ea typeface="黑体" pitchFamily="2" charset="-122"/>
              </a:rPr>
              <a:t>A</a:t>
            </a:r>
            <a:r>
              <a:rPr lang="zh-CN" altLang="en-US" b="1">
                <a:solidFill>
                  <a:srgbClr val="000099"/>
                </a:solidFill>
                <a:latin typeface="Times New Roman" pitchFamily="18" charset="0"/>
                <a:ea typeface="黑体" pitchFamily="2" charset="-122"/>
              </a:rPr>
              <a:t>和</a:t>
            </a:r>
            <a:r>
              <a:rPr lang="en-US" altLang="zh-CN" b="1">
                <a:solidFill>
                  <a:srgbClr val="000099"/>
                </a:solidFill>
                <a:latin typeface="Times New Roman" pitchFamily="18" charset="0"/>
                <a:ea typeface="黑体" pitchFamily="2" charset="-122"/>
              </a:rPr>
              <a:t>B</a:t>
            </a:r>
            <a:r>
              <a:rPr lang="zh-CN" altLang="en-US" b="1">
                <a:solidFill>
                  <a:srgbClr val="000099"/>
                </a:solidFill>
                <a:latin typeface="Times New Roman" pitchFamily="18" charset="0"/>
                <a:ea typeface="黑体" pitchFamily="2" charset="-122"/>
              </a:rPr>
              <a:t>发送</a:t>
            </a:r>
            <a:r>
              <a:rPr lang="en-US" altLang="zh-CN" b="1">
                <a:solidFill>
                  <a:srgbClr val="000099"/>
                </a:solidFill>
                <a:latin typeface="Times New Roman" pitchFamily="18" charset="0"/>
                <a:ea typeface="黑体" pitchFamily="2" charset="-122"/>
              </a:rPr>
              <a:t>ARP</a:t>
            </a:r>
            <a:r>
              <a:rPr lang="zh-CN" altLang="en-US" b="1">
                <a:solidFill>
                  <a:srgbClr val="000099"/>
                </a:solidFill>
                <a:latin typeface="Times New Roman" pitchFamily="18" charset="0"/>
                <a:ea typeface="黑体" pitchFamily="2" charset="-122"/>
              </a:rPr>
              <a:t>欺骗报文</a:t>
            </a:r>
          </a:p>
        </p:txBody>
      </p:sp>
      <p:sp>
        <p:nvSpPr>
          <p:cNvPr id="329731" name="Rectangle 3"/>
          <p:cNvSpPr>
            <a:spLocks noGrp="1" noChangeArrowheads="1"/>
          </p:cNvSpPr>
          <p:nvPr>
            <p:ph type="title"/>
          </p:nvPr>
        </p:nvSpPr>
        <p:spPr>
          <a:xfrm>
            <a:off x="2063355" y="990601"/>
            <a:ext cx="5454253" cy="594122"/>
          </a:xfrm>
        </p:spPr>
        <p:txBody>
          <a:bodyPr/>
          <a:lstStyle/>
          <a:p>
            <a:r>
              <a:rPr lang="zh-CN" altLang="en-US" sz="2700" dirty="0">
                <a:latin typeface="Times New Roman" pitchFamily="18" charset="0"/>
              </a:rPr>
              <a:t>交换网络监听：</a:t>
            </a:r>
            <a:r>
              <a:rPr lang="en-US" altLang="zh-CN" sz="2700" dirty="0">
                <a:latin typeface="Times New Roman" pitchFamily="18" charset="0"/>
              </a:rPr>
              <a:t>ARP</a:t>
            </a:r>
            <a:r>
              <a:rPr lang="zh-CN" altLang="en-US" sz="2700" dirty="0">
                <a:latin typeface="Times New Roman" pitchFamily="18" charset="0"/>
              </a:rPr>
              <a:t>欺骗</a:t>
            </a:r>
          </a:p>
        </p:txBody>
      </p:sp>
      <p:sp>
        <p:nvSpPr>
          <p:cNvPr id="329732" name="Line 4"/>
          <p:cNvSpPr>
            <a:spLocks noChangeShapeType="1"/>
          </p:cNvSpPr>
          <p:nvPr/>
        </p:nvSpPr>
        <p:spPr bwMode="auto">
          <a:xfrm>
            <a:off x="7325916" y="1753792"/>
            <a:ext cx="0" cy="3887390"/>
          </a:xfrm>
          <a:prstGeom prst="line">
            <a:avLst/>
          </a:prstGeom>
          <a:noFill/>
          <a:ln w="22225">
            <a:solidFill>
              <a:schemeClr val="tx1"/>
            </a:solidFill>
            <a:round/>
            <a:headEnd/>
            <a:tailEnd/>
          </a:ln>
          <a:effectLst/>
        </p:spPr>
        <p:txBody>
          <a:bodyPr/>
          <a:lstStyle/>
          <a:p>
            <a:endParaRPr lang="zh-CN" altLang="en-US"/>
          </a:p>
        </p:txBody>
      </p:sp>
      <p:pic>
        <p:nvPicPr>
          <p:cNvPr id="329733" name="Picture 5" descr="snap"/>
          <p:cNvPicPr>
            <a:picLocks noChangeAspect="1" noChangeArrowheads="1"/>
          </p:cNvPicPr>
          <p:nvPr/>
        </p:nvPicPr>
        <p:blipFill>
          <a:blip r:embed="rId2" cstate="print"/>
          <a:srcRect/>
          <a:stretch>
            <a:fillRect/>
          </a:stretch>
        </p:blipFill>
        <p:spPr bwMode="auto">
          <a:xfrm>
            <a:off x="1980011" y="3642124"/>
            <a:ext cx="540544" cy="488156"/>
          </a:xfrm>
          <a:prstGeom prst="rect">
            <a:avLst/>
          </a:prstGeom>
          <a:noFill/>
        </p:spPr>
      </p:pic>
      <p:pic>
        <p:nvPicPr>
          <p:cNvPr id="329734" name="Picture 6" descr="snap"/>
          <p:cNvPicPr>
            <a:picLocks noChangeAspect="1" noChangeArrowheads="1"/>
          </p:cNvPicPr>
          <p:nvPr/>
        </p:nvPicPr>
        <p:blipFill>
          <a:blip r:embed="rId2" cstate="print"/>
          <a:srcRect/>
          <a:stretch>
            <a:fillRect/>
          </a:stretch>
        </p:blipFill>
        <p:spPr bwMode="auto">
          <a:xfrm>
            <a:off x="4050507" y="1860949"/>
            <a:ext cx="540544" cy="488156"/>
          </a:xfrm>
          <a:prstGeom prst="rect">
            <a:avLst/>
          </a:prstGeom>
          <a:noFill/>
        </p:spPr>
      </p:pic>
      <p:pic>
        <p:nvPicPr>
          <p:cNvPr id="329735" name="Picture 7" descr="snap"/>
          <p:cNvPicPr>
            <a:picLocks noChangeAspect="1" noChangeArrowheads="1"/>
          </p:cNvPicPr>
          <p:nvPr/>
        </p:nvPicPr>
        <p:blipFill>
          <a:blip r:embed="rId3" cstate="print"/>
          <a:srcRect/>
          <a:stretch>
            <a:fillRect/>
          </a:stretch>
        </p:blipFill>
        <p:spPr bwMode="auto">
          <a:xfrm>
            <a:off x="7163992" y="3589735"/>
            <a:ext cx="415528" cy="594122"/>
          </a:xfrm>
          <a:prstGeom prst="rect">
            <a:avLst/>
          </a:prstGeom>
          <a:noFill/>
        </p:spPr>
      </p:pic>
      <p:sp>
        <p:nvSpPr>
          <p:cNvPr id="329736" name="Oval 8"/>
          <p:cNvSpPr>
            <a:spLocks noChangeArrowheads="1"/>
          </p:cNvSpPr>
          <p:nvPr/>
        </p:nvSpPr>
        <p:spPr bwMode="auto">
          <a:xfrm>
            <a:off x="4086225" y="3662364"/>
            <a:ext cx="485775" cy="456010"/>
          </a:xfrm>
          <a:prstGeom prst="ellipse">
            <a:avLst/>
          </a:prstGeom>
          <a:solidFill>
            <a:srgbClr val="808080"/>
          </a:solidFill>
          <a:ln w="9525">
            <a:solidFill>
              <a:srgbClr val="333333"/>
            </a:solidFill>
            <a:round/>
            <a:headEnd/>
            <a:tailEnd/>
          </a:ln>
          <a:effectLst/>
        </p:spPr>
        <p:txBody>
          <a:bodyPr wrap="none" anchor="ctr"/>
          <a:lstStyle/>
          <a:p>
            <a:pPr algn="ctr"/>
            <a:r>
              <a:rPr lang="zh-CN" altLang="en-US" sz="1200">
                <a:solidFill>
                  <a:schemeClr val="bg1"/>
                </a:solidFill>
                <a:latin typeface="Times New Roman" pitchFamily="18" charset="0"/>
                <a:ea typeface="黑体" pitchFamily="2" charset="-122"/>
              </a:rPr>
              <a:t>交换机 </a:t>
            </a:r>
          </a:p>
        </p:txBody>
      </p:sp>
      <p:cxnSp>
        <p:nvCxnSpPr>
          <p:cNvPr id="329737" name="AutoShape 9"/>
          <p:cNvCxnSpPr>
            <a:cxnSpLocks noChangeShapeType="1"/>
            <a:stCxn id="329736" idx="6"/>
            <a:endCxn id="0" idx="1"/>
          </p:cNvCxnSpPr>
          <p:nvPr/>
        </p:nvCxnSpPr>
        <p:spPr bwMode="auto">
          <a:xfrm flipV="1">
            <a:off x="4572000" y="3887391"/>
            <a:ext cx="2591991" cy="3572"/>
          </a:xfrm>
          <a:prstGeom prst="straightConnector1">
            <a:avLst/>
          </a:prstGeom>
          <a:noFill/>
          <a:ln w="15875">
            <a:solidFill>
              <a:schemeClr val="tx1"/>
            </a:solidFill>
            <a:round/>
            <a:headEnd/>
            <a:tailEnd/>
          </a:ln>
          <a:effectLst/>
        </p:spPr>
      </p:cxnSp>
      <p:cxnSp>
        <p:nvCxnSpPr>
          <p:cNvPr id="329738" name="AutoShape 10"/>
          <p:cNvCxnSpPr>
            <a:cxnSpLocks noChangeShapeType="1"/>
            <a:stCxn id="0" idx="3"/>
            <a:endCxn id="329736" idx="2"/>
          </p:cNvCxnSpPr>
          <p:nvPr/>
        </p:nvCxnSpPr>
        <p:spPr bwMode="auto">
          <a:xfrm>
            <a:off x="2520553" y="3886200"/>
            <a:ext cx="1565672" cy="4763"/>
          </a:xfrm>
          <a:prstGeom prst="straightConnector1">
            <a:avLst/>
          </a:prstGeom>
          <a:noFill/>
          <a:ln w="15875">
            <a:solidFill>
              <a:schemeClr val="tx1"/>
            </a:solidFill>
            <a:round/>
            <a:headEnd/>
            <a:tailEnd/>
          </a:ln>
          <a:effectLst/>
        </p:spPr>
      </p:cxnSp>
      <p:cxnSp>
        <p:nvCxnSpPr>
          <p:cNvPr id="329739" name="AutoShape 11"/>
          <p:cNvCxnSpPr>
            <a:cxnSpLocks noChangeShapeType="1"/>
            <a:stCxn id="0" idx="2"/>
            <a:endCxn id="329736" idx="0"/>
          </p:cNvCxnSpPr>
          <p:nvPr/>
        </p:nvCxnSpPr>
        <p:spPr bwMode="auto">
          <a:xfrm>
            <a:off x="4320779" y="2349104"/>
            <a:ext cx="8334" cy="1313259"/>
          </a:xfrm>
          <a:prstGeom prst="straightConnector1">
            <a:avLst/>
          </a:prstGeom>
          <a:noFill/>
          <a:ln w="15875">
            <a:solidFill>
              <a:schemeClr val="tx1"/>
            </a:solidFill>
            <a:round/>
            <a:headEnd/>
            <a:tailEnd/>
          </a:ln>
          <a:effectLst/>
        </p:spPr>
      </p:cxnSp>
      <p:pic>
        <p:nvPicPr>
          <p:cNvPr id="329740" name="Picture 12" descr="snap"/>
          <p:cNvPicPr>
            <a:picLocks noChangeAspect="1" noChangeArrowheads="1"/>
          </p:cNvPicPr>
          <p:nvPr/>
        </p:nvPicPr>
        <p:blipFill>
          <a:blip r:embed="rId4" cstate="print"/>
          <a:srcRect/>
          <a:stretch>
            <a:fillRect/>
          </a:stretch>
        </p:blipFill>
        <p:spPr bwMode="auto">
          <a:xfrm>
            <a:off x="4031458" y="4988720"/>
            <a:ext cx="594122" cy="545306"/>
          </a:xfrm>
          <a:prstGeom prst="rect">
            <a:avLst/>
          </a:prstGeom>
          <a:noFill/>
        </p:spPr>
      </p:pic>
      <p:cxnSp>
        <p:nvCxnSpPr>
          <p:cNvPr id="329741" name="AutoShape 13"/>
          <p:cNvCxnSpPr>
            <a:cxnSpLocks noChangeShapeType="1"/>
            <a:stCxn id="0" idx="0"/>
            <a:endCxn id="329736" idx="4"/>
          </p:cNvCxnSpPr>
          <p:nvPr/>
        </p:nvCxnSpPr>
        <p:spPr bwMode="auto">
          <a:xfrm flipV="1">
            <a:off x="4329113" y="4118372"/>
            <a:ext cx="0" cy="870347"/>
          </a:xfrm>
          <a:prstGeom prst="straightConnector1">
            <a:avLst/>
          </a:prstGeom>
          <a:noFill/>
          <a:ln w="15875">
            <a:solidFill>
              <a:schemeClr val="tx1"/>
            </a:solidFill>
            <a:round/>
            <a:headEnd/>
            <a:tailEnd/>
          </a:ln>
          <a:effectLst/>
        </p:spPr>
      </p:cxnSp>
      <p:sp>
        <p:nvSpPr>
          <p:cNvPr id="329742" name="Text Box 14"/>
          <p:cNvSpPr txBox="1">
            <a:spLocks noChangeArrowheads="1"/>
          </p:cNvSpPr>
          <p:nvPr/>
        </p:nvSpPr>
        <p:spPr bwMode="auto">
          <a:xfrm>
            <a:off x="6785373" y="1645445"/>
            <a:ext cx="540544"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内网</a:t>
            </a:r>
            <a:endParaRPr lang="en-US" altLang="zh-CN" b="1">
              <a:latin typeface="Times New Roman" pitchFamily="18" charset="0"/>
              <a:ea typeface="黑体" pitchFamily="2" charset="-122"/>
            </a:endParaRPr>
          </a:p>
        </p:txBody>
      </p:sp>
      <p:sp>
        <p:nvSpPr>
          <p:cNvPr id="329743" name="Text Box 15"/>
          <p:cNvSpPr txBox="1">
            <a:spLocks noChangeArrowheads="1"/>
          </p:cNvSpPr>
          <p:nvPr/>
        </p:nvSpPr>
        <p:spPr bwMode="auto">
          <a:xfrm>
            <a:off x="7325916" y="1645445"/>
            <a:ext cx="594122"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外网</a:t>
            </a:r>
            <a:endParaRPr lang="en-US" altLang="zh-CN" b="1">
              <a:latin typeface="Times New Roman" pitchFamily="18" charset="0"/>
              <a:ea typeface="黑体" pitchFamily="2" charset="-122"/>
            </a:endParaRPr>
          </a:p>
        </p:txBody>
      </p:sp>
      <p:sp>
        <p:nvSpPr>
          <p:cNvPr id="329744" name="Line 16"/>
          <p:cNvSpPr>
            <a:spLocks noChangeShapeType="1"/>
          </p:cNvSpPr>
          <p:nvPr/>
        </p:nvSpPr>
        <p:spPr bwMode="auto">
          <a:xfrm>
            <a:off x="7541419" y="3889772"/>
            <a:ext cx="325041" cy="0"/>
          </a:xfrm>
          <a:prstGeom prst="line">
            <a:avLst/>
          </a:prstGeom>
          <a:noFill/>
          <a:ln w="15875">
            <a:solidFill>
              <a:schemeClr val="tx1"/>
            </a:solidFill>
            <a:round/>
            <a:headEnd/>
            <a:tailEnd/>
          </a:ln>
          <a:effectLst/>
        </p:spPr>
        <p:txBody>
          <a:bodyPr/>
          <a:lstStyle/>
          <a:p>
            <a:endParaRPr lang="zh-CN" altLang="en-US"/>
          </a:p>
        </p:txBody>
      </p:sp>
      <p:sp>
        <p:nvSpPr>
          <p:cNvPr id="329745" name="Text Box 17"/>
          <p:cNvSpPr txBox="1">
            <a:spLocks noChangeArrowheads="1"/>
          </p:cNvSpPr>
          <p:nvPr/>
        </p:nvSpPr>
        <p:spPr bwMode="auto">
          <a:xfrm>
            <a:off x="3490914" y="1638301"/>
            <a:ext cx="1552575"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A:10.10.10.1</a:t>
            </a:r>
          </a:p>
        </p:txBody>
      </p:sp>
      <p:sp>
        <p:nvSpPr>
          <p:cNvPr id="329746" name="Text Box 18"/>
          <p:cNvSpPr txBox="1">
            <a:spLocks noChangeArrowheads="1"/>
          </p:cNvSpPr>
          <p:nvPr/>
        </p:nvSpPr>
        <p:spPr bwMode="auto">
          <a:xfrm>
            <a:off x="1169195" y="4183857"/>
            <a:ext cx="1513285" cy="369332"/>
          </a:xfrm>
          <a:prstGeom prst="rect">
            <a:avLst/>
          </a:prstGeom>
          <a:noFill/>
          <a:ln w="9525">
            <a:noFill/>
            <a:miter lim="800000"/>
            <a:headEnd/>
            <a:tailEnd/>
          </a:ln>
          <a:effectLst/>
        </p:spPr>
        <p:txBody>
          <a:bodyPr wrap="square">
            <a:spAutoFit/>
          </a:bodyPr>
          <a:lstStyle/>
          <a:p>
            <a:r>
              <a:rPr lang="en-US" altLang="zh-CN" b="1">
                <a:latin typeface="Times New Roman" pitchFamily="18" charset="0"/>
                <a:ea typeface="宋体" charset="-122"/>
              </a:rPr>
              <a:t>B:10.10.10.2</a:t>
            </a:r>
          </a:p>
        </p:txBody>
      </p:sp>
      <p:sp>
        <p:nvSpPr>
          <p:cNvPr id="329747" name="Text Box 19"/>
          <p:cNvSpPr txBox="1">
            <a:spLocks noChangeArrowheads="1"/>
          </p:cNvSpPr>
          <p:nvPr/>
        </p:nvSpPr>
        <p:spPr bwMode="auto">
          <a:xfrm>
            <a:off x="2611120" y="5369720"/>
            <a:ext cx="1725138"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C:10.10.10.3</a:t>
            </a:r>
          </a:p>
        </p:txBody>
      </p:sp>
      <p:sp>
        <p:nvSpPr>
          <p:cNvPr id="329748" name="Text Box 20"/>
          <p:cNvSpPr txBox="1">
            <a:spLocks noChangeArrowheads="1"/>
          </p:cNvSpPr>
          <p:nvPr/>
        </p:nvSpPr>
        <p:spPr bwMode="auto">
          <a:xfrm>
            <a:off x="6840140" y="4183856"/>
            <a:ext cx="1511379" cy="646331"/>
          </a:xfrm>
          <a:prstGeom prst="rect">
            <a:avLst/>
          </a:prstGeom>
          <a:noFill/>
          <a:ln w="9525">
            <a:noFill/>
            <a:miter lim="800000"/>
            <a:headEnd/>
            <a:tailEnd/>
          </a:ln>
          <a:effectLst/>
        </p:spPr>
        <p:txBody>
          <a:bodyPr wrap="square">
            <a:spAutoFit/>
          </a:bodyPr>
          <a:lstStyle/>
          <a:p>
            <a:r>
              <a:rPr lang="zh-CN" altLang="en-US" b="1" dirty="0">
                <a:ea typeface="宋体" charset="-122"/>
              </a:rPr>
              <a:t>路由器</a:t>
            </a:r>
            <a:r>
              <a:rPr lang="en-US" altLang="zh-CN" b="1" dirty="0">
                <a:ea typeface="宋体" charset="-122"/>
              </a:rPr>
              <a:t>R:</a:t>
            </a:r>
            <a:r>
              <a:rPr lang="en-US" altLang="zh-CN" dirty="0">
                <a:ea typeface="宋体" charset="-122"/>
              </a:rPr>
              <a:t> </a:t>
            </a:r>
            <a:r>
              <a:rPr lang="en-US" altLang="zh-CN" b="1" dirty="0">
                <a:latin typeface="Times New Roman" pitchFamily="18" charset="0"/>
                <a:ea typeface="宋体" charset="-122"/>
              </a:rPr>
              <a:t>10.10.10.8</a:t>
            </a:r>
          </a:p>
        </p:txBody>
      </p:sp>
      <p:grpSp>
        <p:nvGrpSpPr>
          <p:cNvPr id="2" name="Group 21"/>
          <p:cNvGrpSpPr>
            <a:grpSpLocks/>
          </p:cNvGrpSpPr>
          <p:nvPr/>
        </p:nvGrpSpPr>
        <p:grpSpPr bwMode="auto">
          <a:xfrm>
            <a:off x="4139805" y="4561286"/>
            <a:ext cx="2106215" cy="378619"/>
            <a:chOff x="2517" y="3203"/>
            <a:chExt cx="1769" cy="318"/>
          </a:xfrm>
        </p:grpSpPr>
        <p:sp>
          <p:nvSpPr>
            <p:cNvPr id="329750" name="Rectangle 22"/>
            <p:cNvSpPr>
              <a:spLocks noChangeArrowheads="1"/>
            </p:cNvSpPr>
            <p:nvPr/>
          </p:nvSpPr>
          <p:spPr bwMode="auto">
            <a:xfrm>
              <a:off x="2517" y="3430"/>
              <a:ext cx="91" cy="91"/>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329751" name="AutoShape 23"/>
            <p:cNvSpPr>
              <a:spLocks/>
            </p:cNvSpPr>
            <p:nvPr/>
          </p:nvSpPr>
          <p:spPr bwMode="auto">
            <a:xfrm>
              <a:off x="2925" y="3203"/>
              <a:ext cx="1361" cy="318"/>
            </a:xfrm>
            <a:prstGeom prst="borderCallout1">
              <a:avLst>
                <a:gd name="adj1" fmla="val 22644"/>
                <a:gd name="adj2" fmla="val -3528"/>
                <a:gd name="adj3" fmla="val 87106"/>
                <a:gd name="adj4" fmla="val -22190"/>
              </a:avLst>
            </a:prstGeom>
            <a:solidFill>
              <a:schemeClr val="bg1"/>
            </a:solidFill>
            <a:ln w="9525">
              <a:solidFill>
                <a:schemeClr val="tx1"/>
              </a:solidFill>
              <a:miter lim="800000"/>
              <a:headEnd/>
              <a:tailEnd/>
            </a:ln>
            <a:effectLst/>
          </p:spPr>
          <p:txBody>
            <a:bodyPr/>
            <a:lstStyle/>
            <a:p>
              <a:pPr algn="ctr"/>
              <a:r>
                <a:rPr lang="en-US" altLang="zh-CN" sz="1050">
                  <a:solidFill>
                    <a:srgbClr val="000000"/>
                  </a:solidFill>
                  <a:latin typeface="Times New Roman" pitchFamily="18" charset="0"/>
                  <a:ea typeface="宋体" charset="-122"/>
                </a:rPr>
                <a:t>10.10.10.1</a:t>
              </a:r>
              <a:r>
                <a:rPr lang="zh-CN" altLang="en-US" sz="1050">
                  <a:solidFill>
                    <a:srgbClr val="000000"/>
                  </a:solidFill>
                  <a:latin typeface="Times New Roman" pitchFamily="18" charset="0"/>
                  <a:ea typeface="宋体" charset="-122"/>
                </a:rPr>
                <a:t>的</a:t>
              </a:r>
              <a:r>
                <a:rPr lang="en-US" altLang="zh-CN" sz="1050">
                  <a:solidFill>
                    <a:srgbClr val="000000"/>
                  </a:solidFill>
                  <a:latin typeface="Times New Roman" pitchFamily="18" charset="0"/>
                  <a:ea typeface="宋体" charset="-122"/>
                </a:rPr>
                <a:t>MAC</a:t>
              </a:r>
              <a:r>
                <a:rPr lang="zh-CN" altLang="en-US" sz="1050">
                  <a:solidFill>
                    <a:srgbClr val="000000"/>
                  </a:solidFill>
                  <a:latin typeface="Times New Roman" pitchFamily="18" charset="0"/>
                  <a:ea typeface="宋体" charset="-122"/>
                </a:rPr>
                <a:t>地址是</a:t>
              </a:r>
              <a:r>
                <a:rPr lang="en-US" altLang="zh-CN" sz="1050">
                  <a:solidFill>
                    <a:srgbClr val="000000"/>
                  </a:solidFill>
                  <a:latin typeface="Times New Roman" pitchFamily="18" charset="0"/>
                  <a:ea typeface="宋体" charset="-122"/>
                </a:rPr>
                <a:t>11:22:33:44:55:CC</a:t>
              </a:r>
            </a:p>
          </p:txBody>
        </p:sp>
      </p:grpSp>
      <p:grpSp>
        <p:nvGrpSpPr>
          <p:cNvPr id="3" name="Group 24"/>
          <p:cNvGrpSpPr>
            <a:grpSpLocks/>
          </p:cNvGrpSpPr>
          <p:nvPr/>
        </p:nvGrpSpPr>
        <p:grpSpPr bwMode="auto">
          <a:xfrm>
            <a:off x="2195512" y="4561286"/>
            <a:ext cx="2052638" cy="378619"/>
            <a:chOff x="884" y="3203"/>
            <a:chExt cx="1724" cy="318"/>
          </a:xfrm>
        </p:grpSpPr>
        <p:sp>
          <p:nvSpPr>
            <p:cNvPr id="329753" name="Rectangle 25"/>
            <p:cNvSpPr>
              <a:spLocks noChangeArrowheads="1"/>
            </p:cNvSpPr>
            <p:nvPr/>
          </p:nvSpPr>
          <p:spPr bwMode="auto">
            <a:xfrm>
              <a:off x="2517" y="3430"/>
              <a:ext cx="91" cy="91"/>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329754" name="AutoShape 26"/>
            <p:cNvSpPr>
              <a:spLocks/>
            </p:cNvSpPr>
            <p:nvPr/>
          </p:nvSpPr>
          <p:spPr bwMode="auto">
            <a:xfrm>
              <a:off x="884" y="3203"/>
              <a:ext cx="1361" cy="318"/>
            </a:xfrm>
            <a:prstGeom prst="borderCallout1">
              <a:avLst>
                <a:gd name="adj1" fmla="val 22644"/>
                <a:gd name="adj2" fmla="val 103528"/>
                <a:gd name="adj3" fmla="val 88366"/>
                <a:gd name="adj4" fmla="val 117856"/>
              </a:avLst>
            </a:prstGeom>
            <a:solidFill>
              <a:schemeClr val="bg1"/>
            </a:solidFill>
            <a:ln w="9525">
              <a:solidFill>
                <a:schemeClr val="tx1"/>
              </a:solidFill>
              <a:miter lim="800000"/>
              <a:headEnd/>
              <a:tailEnd/>
            </a:ln>
            <a:effectLst/>
          </p:spPr>
          <p:txBody>
            <a:bodyPr/>
            <a:lstStyle/>
            <a:p>
              <a:pPr algn="ctr"/>
              <a:r>
                <a:rPr lang="en-US" altLang="zh-CN" sz="1050">
                  <a:solidFill>
                    <a:srgbClr val="000000"/>
                  </a:solidFill>
                  <a:latin typeface="Times New Roman" pitchFamily="18" charset="0"/>
                  <a:ea typeface="宋体" charset="-122"/>
                </a:rPr>
                <a:t>10.10.10.2</a:t>
              </a:r>
              <a:r>
                <a:rPr lang="zh-CN" altLang="en-US" sz="1050">
                  <a:solidFill>
                    <a:srgbClr val="000000"/>
                  </a:solidFill>
                  <a:latin typeface="Times New Roman" pitchFamily="18" charset="0"/>
                  <a:ea typeface="宋体" charset="-122"/>
                </a:rPr>
                <a:t>的</a:t>
              </a:r>
              <a:r>
                <a:rPr lang="en-US" altLang="zh-CN" sz="1050">
                  <a:solidFill>
                    <a:srgbClr val="000000"/>
                  </a:solidFill>
                  <a:latin typeface="Times New Roman" pitchFamily="18" charset="0"/>
                  <a:ea typeface="宋体" charset="-122"/>
                </a:rPr>
                <a:t>MAC</a:t>
              </a:r>
              <a:r>
                <a:rPr lang="zh-CN" altLang="en-US" sz="1050">
                  <a:solidFill>
                    <a:srgbClr val="000000"/>
                  </a:solidFill>
                  <a:latin typeface="Times New Roman" pitchFamily="18" charset="0"/>
                  <a:ea typeface="宋体" charset="-122"/>
                </a:rPr>
                <a:t>地址是</a:t>
              </a:r>
              <a:r>
                <a:rPr lang="en-US" altLang="zh-CN" sz="1050">
                  <a:solidFill>
                    <a:srgbClr val="000000"/>
                  </a:solidFill>
                  <a:latin typeface="Times New Roman" pitchFamily="18" charset="0"/>
                  <a:ea typeface="宋体" charset="-122"/>
                </a:rPr>
                <a:t>11:22:33:44:55:CC</a:t>
              </a:r>
            </a:p>
          </p:txBody>
        </p:sp>
      </p:grpSp>
      <p:grpSp>
        <p:nvGrpSpPr>
          <p:cNvPr id="4" name="Group 27"/>
          <p:cNvGrpSpPr>
            <a:grpSpLocks/>
          </p:cNvGrpSpPr>
          <p:nvPr/>
        </p:nvGrpSpPr>
        <p:grpSpPr bwMode="auto">
          <a:xfrm>
            <a:off x="1142407" y="2522937"/>
            <a:ext cx="2321719" cy="1050132"/>
            <a:chOff x="794" y="1479"/>
            <a:chExt cx="1950" cy="882"/>
          </a:xfrm>
        </p:grpSpPr>
        <p:sp>
          <p:nvSpPr>
            <p:cNvPr id="329756" name="Rectangle 28"/>
            <p:cNvSpPr>
              <a:spLocks noChangeArrowheads="1"/>
            </p:cNvSpPr>
            <p:nvPr/>
          </p:nvSpPr>
          <p:spPr bwMode="auto">
            <a:xfrm>
              <a:off x="839" y="1479"/>
              <a:ext cx="1905" cy="862"/>
            </a:xfrm>
            <a:prstGeom prst="rect">
              <a:avLst/>
            </a:prstGeom>
            <a:solidFill>
              <a:schemeClr val="bg1"/>
            </a:solidFill>
            <a:ln w="28575">
              <a:solidFill>
                <a:schemeClr val="tx1"/>
              </a:solidFill>
              <a:miter lim="800000"/>
              <a:headEnd/>
              <a:tailEnd/>
            </a:ln>
            <a:effectLst>
              <a:outerShdw dist="35921" dir="2700000" algn="ctr" rotWithShape="0">
                <a:schemeClr val="tx1"/>
              </a:outerShdw>
            </a:effectLst>
          </p:spPr>
          <p:txBody>
            <a:bodyPr wrap="none" anchor="ctr"/>
            <a:lstStyle/>
            <a:p>
              <a:pPr algn="ctr"/>
              <a:endParaRPr lang="zh-CN" altLang="en-US" b="1">
                <a:latin typeface="Times New Roman" pitchFamily="18" charset="0"/>
                <a:ea typeface="宋体" charset="-122"/>
              </a:endParaRPr>
            </a:p>
          </p:txBody>
        </p:sp>
        <p:sp>
          <p:nvSpPr>
            <p:cNvPr id="329757" name="Line 29"/>
            <p:cNvSpPr>
              <a:spLocks noChangeShapeType="1"/>
            </p:cNvSpPr>
            <p:nvPr/>
          </p:nvSpPr>
          <p:spPr bwMode="auto">
            <a:xfrm>
              <a:off x="839" y="1660"/>
              <a:ext cx="1905" cy="0"/>
            </a:xfrm>
            <a:prstGeom prst="line">
              <a:avLst/>
            </a:prstGeom>
            <a:noFill/>
            <a:ln w="19050">
              <a:solidFill>
                <a:schemeClr val="tx1"/>
              </a:solidFill>
              <a:round/>
              <a:headEnd/>
              <a:tailEnd/>
            </a:ln>
            <a:effectLst/>
          </p:spPr>
          <p:txBody>
            <a:bodyPr/>
            <a:lstStyle/>
            <a:p>
              <a:endParaRPr lang="zh-CN" altLang="en-US"/>
            </a:p>
          </p:txBody>
        </p:sp>
        <p:sp>
          <p:nvSpPr>
            <p:cNvPr id="329758" name="Text Box 30"/>
            <p:cNvSpPr txBox="1">
              <a:spLocks noChangeArrowheads="1"/>
            </p:cNvSpPr>
            <p:nvPr/>
          </p:nvSpPr>
          <p:spPr bwMode="auto">
            <a:xfrm>
              <a:off x="794" y="1902"/>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10.10.10.3   11:22:33:44:55:CC</a:t>
              </a:r>
            </a:p>
          </p:txBody>
        </p:sp>
        <p:sp>
          <p:nvSpPr>
            <p:cNvPr id="329759" name="Text Box 31"/>
            <p:cNvSpPr txBox="1">
              <a:spLocks noChangeArrowheads="1"/>
            </p:cNvSpPr>
            <p:nvPr/>
          </p:nvSpPr>
          <p:spPr bwMode="auto">
            <a:xfrm>
              <a:off x="794" y="1479"/>
              <a:ext cx="1950" cy="233"/>
            </a:xfrm>
            <a:prstGeom prst="rect">
              <a:avLst/>
            </a:prstGeom>
            <a:noFill/>
            <a:ln w="9525">
              <a:noFill/>
              <a:miter lim="800000"/>
              <a:headEnd/>
              <a:tailEnd/>
            </a:ln>
            <a:effectLst/>
          </p:spPr>
          <p:txBody>
            <a:bodyPr>
              <a:spAutoFit/>
            </a:bodyPr>
            <a:lstStyle/>
            <a:p>
              <a:r>
                <a:rPr lang="en-US" altLang="zh-CN" sz="1200">
                  <a:latin typeface="Times New Roman" pitchFamily="18" charset="0"/>
                  <a:ea typeface="宋体" charset="-122"/>
                </a:rPr>
                <a:t>  </a:t>
              </a:r>
              <a:r>
                <a:rPr lang="en-US" altLang="zh-CN" sz="1200">
                  <a:solidFill>
                    <a:srgbClr val="0033CC"/>
                  </a:solidFill>
                  <a:latin typeface="Times New Roman" pitchFamily="18" charset="0"/>
                  <a:ea typeface="黑体" pitchFamily="2" charset="-122"/>
                </a:rPr>
                <a:t>IP</a:t>
              </a:r>
              <a:r>
                <a:rPr lang="zh-CN" altLang="en-US" sz="1200">
                  <a:solidFill>
                    <a:srgbClr val="0033CC"/>
                  </a:solidFill>
                  <a:latin typeface="Times New Roman" pitchFamily="18" charset="0"/>
                  <a:ea typeface="黑体" pitchFamily="2" charset="-122"/>
                </a:rPr>
                <a:t>地址            </a:t>
              </a:r>
              <a:r>
                <a:rPr lang="en-US" altLang="zh-CN" sz="1200">
                  <a:solidFill>
                    <a:srgbClr val="0033CC"/>
                  </a:solidFill>
                  <a:latin typeface="Times New Roman" pitchFamily="18" charset="0"/>
                  <a:ea typeface="黑体" pitchFamily="2" charset="-122"/>
                </a:rPr>
                <a:t>MAC</a:t>
              </a:r>
              <a:r>
                <a:rPr lang="zh-CN" altLang="en-US" sz="1200">
                  <a:solidFill>
                    <a:srgbClr val="0033CC"/>
                  </a:solidFill>
                  <a:latin typeface="Times New Roman" pitchFamily="18" charset="0"/>
                  <a:ea typeface="黑体" pitchFamily="2" charset="-122"/>
                </a:rPr>
                <a:t>地址</a:t>
              </a:r>
            </a:p>
          </p:txBody>
        </p:sp>
        <p:sp>
          <p:nvSpPr>
            <p:cNvPr id="329760" name="Line 32"/>
            <p:cNvSpPr>
              <a:spLocks noChangeShapeType="1"/>
            </p:cNvSpPr>
            <p:nvPr/>
          </p:nvSpPr>
          <p:spPr bwMode="auto">
            <a:xfrm>
              <a:off x="839" y="1877"/>
              <a:ext cx="1905" cy="0"/>
            </a:xfrm>
            <a:prstGeom prst="line">
              <a:avLst/>
            </a:prstGeom>
            <a:noFill/>
            <a:ln w="12700">
              <a:solidFill>
                <a:schemeClr val="tx1"/>
              </a:solidFill>
              <a:round/>
              <a:headEnd/>
              <a:tailEnd/>
            </a:ln>
            <a:effectLst/>
          </p:spPr>
          <p:txBody>
            <a:bodyPr/>
            <a:lstStyle/>
            <a:p>
              <a:endParaRPr lang="zh-CN" altLang="en-US"/>
            </a:p>
          </p:txBody>
        </p:sp>
        <p:sp>
          <p:nvSpPr>
            <p:cNvPr id="329761" name="Text Box 33"/>
            <p:cNvSpPr txBox="1">
              <a:spLocks noChangeArrowheads="1"/>
            </p:cNvSpPr>
            <p:nvPr/>
          </p:nvSpPr>
          <p:spPr bwMode="auto">
            <a:xfrm>
              <a:off x="794" y="2128"/>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10.10.10.8   11:22:33:44:55:RR</a:t>
              </a:r>
            </a:p>
          </p:txBody>
        </p:sp>
        <p:sp>
          <p:nvSpPr>
            <p:cNvPr id="329762" name="Line 34"/>
            <p:cNvSpPr>
              <a:spLocks noChangeShapeType="1"/>
            </p:cNvSpPr>
            <p:nvPr/>
          </p:nvSpPr>
          <p:spPr bwMode="auto">
            <a:xfrm>
              <a:off x="839" y="2114"/>
              <a:ext cx="1905" cy="0"/>
            </a:xfrm>
            <a:prstGeom prst="line">
              <a:avLst/>
            </a:prstGeom>
            <a:noFill/>
            <a:ln w="12700">
              <a:solidFill>
                <a:schemeClr val="tx1"/>
              </a:solidFill>
              <a:round/>
              <a:headEnd/>
              <a:tailEnd/>
            </a:ln>
            <a:effectLst/>
          </p:spPr>
          <p:txBody>
            <a:bodyPr/>
            <a:lstStyle/>
            <a:p>
              <a:endParaRPr lang="zh-CN" altLang="en-US"/>
            </a:p>
          </p:txBody>
        </p:sp>
        <p:sp>
          <p:nvSpPr>
            <p:cNvPr id="329763" name="Line 35"/>
            <p:cNvSpPr>
              <a:spLocks noChangeShapeType="1"/>
            </p:cNvSpPr>
            <p:nvPr/>
          </p:nvSpPr>
          <p:spPr bwMode="auto">
            <a:xfrm>
              <a:off x="1429" y="1479"/>
              <a:ext cx="0" cy="861"/>
            </a:xfrm>
            <a:prstGeom prst="line">
              <a:avLst/>
            </a:prstGeom>
            <a:noFill/>
            <a:ln w="9525">
              <a:solidFill>
                <a:schemeClr val="tx1"/>
              </a:solidFill>
              <a:round/>
              <a:headEnd/>
              <a:tailEnd/>
            </a:ln>
            <a:effectLst/>
          </p:spPr>
          <p:txBody>
            <a:bodyPr/>
            <a:lstStyle/>
            <a:p>
              <a:endParaRPr lang="zh-CN" altLang="en-US"/>
            </a:p>
          </p:txBody>
        </p:sp>
      </p:grpSp>
      <p:sp>
        <p:nvSpPr>
          <p:cNvPr id="329764" name="Text Box 36"/>
          <p:cNvSpPr txBox="1">
            <a:spLocks noChangeArrowheads="1"/>
          </p:cNvSpPr>
          <p:nvPr/>
        </p:nvSpPr>
        <p:spPr bwMode="auto">
          <a:xfrm>
            <a:off x="1169195" y="2796779"/>
            <a:ext cx="2321719" cy="276999"/>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10.10.10.1   11:22:33:44:55:AA</a:t>
            </a:r>
          </a:p>
        </p:txBody>
      </p:sp>
      <p:sp>
        <p:nvSpPr>
          <p:cNvPr id="329765" name="Text Box 37"/>
          <p:cNvSpPr txBox="1">
            <a:spLocks noChangeArrowheads="1"/>
          </p:cNvSpPr>
          <p:nvPr/>
        </p:nvSpPr>
        <p:spPr bwMode="auto">
          <a:xfrm>
            <a:off x="1169195" y="2789635"/>
            <a:ext cx="2321719" cy="276999"/>
          </a:xfrm>
          <a:prstGeom prst="rect">
            <a:avLst/>
          </a:prstGeom>
          <a:noFill/>
          <a:ln w="9525">
            <a:noFill/>
            <a:miter lim="800000"/>
            <a:headEnd/>
            <a:tailEnd/>
          </a:ln>
          <a:effectLst/>
        </p:spPr>
        <p:txBody>
          <a:bodyPr>
            <a:spAutoFit/>
          </a:bodyPr>
          <a:lstStyle/>
          <a:p>
            <a:r>
              <a:rPr lang="en-US" altLang="zh-CN" sz="1200" dirty="0">
                <a:solidFill>
                  <a:srgbClr val="FF0000"/>
                </a:solidFill>
                <a:latin typeface="Times New Roman" pitchFamily="18" charset="0"/>
                <a:ea typeface="宋体" charset="-122"/>
              </a:rPr>
              <a:t>10.10.10.1   11:22:33:44:55:CC</a:t>
            </a:r>
          </a:p>
        </p:txBody>
      </p:sp>
      <p:grpSp>
        <p:nvGrpSpPr>
          <p:cNvPr id="5" name="Group 38"/>
          <p:cNvGrpSpPr>
            <a:grpSpLocks/>
          </p:cNvGrpSpPr>
          <p:nvPr/>
        </p:nvGrpSpPr>
        <p:grpSpPr bwMode="auto">
          <a:xfrm>
            <a:off x="4626770" y="2022874"/>
            <a:ext cx="2321719" cy="1050132"/>
            <a:chOff x="1292" y="1706"/>
            <a:chExt cx="1950" cy="882"/>
          </a:xfrm>
        </p:grpSpPr>
        <p:sp>
          <p:nvSpPr>
            <p:cNvPr id="329767" name="Rectangle 39"/>
            <p:cNvSpPr>
              <a:spLocks noChangeArrowheads="1"/>
            </p:cNvSpPr>
            <p:nvPr/>
          </p:nvSpPr>
          <p:spPr bwMode="auto">
            <a:xfrm>
              <a:off x="1337" y="1706"/>
              <a:ext cx="1905" cy="862"/>
            </a:xfrm>
            <a:prstGeom prst="rect">
              <a:avLst/>
            </a:prstGeom>
            <a:solidFill>
              <a:schemeClr val="bg1"/>
            </a:solidFill>
            <a:ln w="28575">
              <a:solidFill>
                <a:schemeClr val="tx1"/>
              </a:solidFill>
              <a:miter lim="800000"/>
              <a:headEnd/>
              <a:tailEnd/>
            </a:ln>
            <a:effectLst>
              <a:outerShdw dist="35921" dir="2700000" algn="ctr" rotWithShape="0">
                <a:schemeClr val="tx1"/>
              </a:outerShdw>
            </a:effectLst>
          </p:spPr>
          <p:txBody>
            <a:bodyPr wrap="none" anchor="ctr"/>
            <a:lstStyle/>
            <a:p>
              <a:pPr algn="ctr"/>
              <a:endParaRPr lang="zh-CN" altLang="en-US" b="1">
                <a:latin typeface="Times New Roman" pitchFamily="18" charset="0"/>
                <a:ea typeface="宋体" charset="-122"/>
              </a:endParaRPr>
            </a:p>
          </p:txBody>
        </p:sp>
        <p:sp>
          <p:nvSpPr>
            <p:cNvPr id="329768" name="Line 40"/>
            <p:cNvSpPr>
              <a:spLocks noChangeShapeType="1"/>
            </p:cNvSpPr>
            <p:nvPr/>
          </p:nvSpPr>
          <p:spPr bwMode="auto">
            <a:xfrm>
              <a:off x="1337" y="1887"/>
              <a:ext cx="1905" cy="0"/>
            </a:xfrm>
            <a:prstGeom prst="line">
              <a:avLst/>
            </a:prstGeom>
            <a:noFill/>
            <a:ln w="19050">
              <a:solidFill>
                <a:schemeClr val="tx1"/>
              </a:solidFill>
              <a:round/>
              <a:headEnd/>
              <a:tailEnd/>
            </a:ln>
            <a:effectLst/>
          </p:spPr>
          <p:txBody>
            <a:bodyPr/>
            <a:lstStyle/>
            <a:p>
              <a:endParaRPr lang="zh-CN" altLang="en-US"/>
            </a:p>
          </p:txBody>
        </p:sp>
        <p:sp>
          <p:nvSpPr>
            <p:cNvPr id="329769" name="Text Box 41"/>
            <p:cNvSpPr txBox="1">
              <a:spLocks noChangeArrowheads="1"/>
            </p:cNvSpPr>
            <p:nvPr/>
          </p:nvSpPr>
          <p:spPr bwMode="auto">
            <a:xfrm>
              <a:off x="1292" y="2129"/>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10.10.10.3     11:22:33:44:55:CC</a:t>
              </a:r>
            </a:p>
          </p:txBody>
        </p:sp>
        <p:sp>
          <p:nvSpPr>
            <p:cNvPr id="329770" name="Text Box 42"/>
            <p:cNvSpPr txBox="1">
              <a:spLocks noChangeArrowheads="1"/>
            </p:cNvSpPr>
            <p:nvPr/>
          </p:nvSpPr>
          <p:spPr bwMode="auto">
            <a:xfrm>
              <a:off x="1292" y="1706"/>
              <a:ext cx="1950" cy="233"/>
            </a:xfrm>
            <a:prstGeom prst="rect">
              <a:avLst/>
            </a:prstGeom>
            <a:noFill/>
            <a:ln w="9525">
              <a:noFill/>
              <a:miter lim="800000"/>
              <a:headEnd/>
              <a:tailEnd/>
            </a:ln>
            <a:effectLst/>
          </p:spPr>
          <p:txBody>
            <a:bodyPr>
              <a:spAutoFit/>
            </a:bodyPr>
            <a:lstStyle/>
            <a:p>
              <a:r>
                <a:rPr lang="en-US" altLang="zh-CN" sz="1200">
                  <a:latin typeface="Times New Roman" pitchFamily="18" charset="0"/>
                  <a:ea typeface="黑体" pitchFamily="2" charset="-122"/>
                </a:rPr>
                <a:t>  </a:t>
              </a:r>
              <a:r>
                <a:rPr lang="en-US" altLang="zh-CN" sz="1200">
                  <a:solidFill>
                    <a:srgbClr val="0033CC"/>
                  </a:solidFill>
                  <a:latin typeface="Times New Roman" pitchFamily="18" charset="0"/>
                  <a:ea typeface="黑体" pitchFamily="2" charset="-122"/>
                </a:rPr>
                <a:t>IP</a:t>
              </a:r>
              <a:r>
                <a:rPr lang="zh-CN" altLang="en-US" sz="1200">
                  <a:solidFill>
                    <a:srgbClr val="0033CC"/>
                  </a:solidFill>
                  <a:latin typeface="Times New Roman" pitchFamily="18" charset="0"/>
                  <a:ea typeface="黑体" pitchFamily="2" charset="-122"/>
                </a:rPr>
                <a:t>地址            </a:t>
              </a:r>
              <a:r>
                <a:rPr lang="en-US" altLang="zh-CN" sz="1200">
                  <a:solidFill>
                    <a:srgbClr val="0033CC"/>
                  </a:solidFill>
                  <a:latin typeface="Times New Roman" pitchFamily="18" charset="0"/>
                  <a:ea typeface="黑体" pitchFamily="2" charset="-122"/>
                </a:rPr>
                <a:t>MAC</a:t>
              </a:r>
              <a:r>
                <a:rPr lang="zh-CN" altLang="en-US" sz="1200">
                  <a:solidFill>
                    <a:srgbClr val="0033CC"/>
                  </a:solidFill>
                  <a:latin typeface="Times New Roman" pitchFamily="18" charset="0"/>
                  <a:ea typeface="黑体" pitchFamily="2" charset="-122"/>
                </a:rPr>
                <a:t>地址</a:t>
              </a:r>
            </a:p>
          </p:txBody>
        </p:sp>
        <p:sp>
          <p:nvSpPr>
            <p:cNvPr id="329771" name="Line 43"/>
            <p:cNvSpPr>
              <a:spLocks noChangeShapeType="1"/>
            </p:cNvSpPr>
            <p:nvPr/>
          </p:nvSpPr>
          <p:spPr bwMode="auto">
            <a:xfrm>
              <a:off x="1337" y="2104"/>
              <a:ext cx="1905" cy="0"/>
            </a:xfrm>
            <a:prstGeom prst="line">
              <a:avLst/>
            </a:prstGeom>
            <a:noFill/>
            <a:ln w="12700">
              <a:solidFill>
                <a:schemeClr val="tx1"/>
              </a:solidFill>
              <a:round/>
              <a:headEnd/>
              <a:tailEnd/>
            </a:ln>
            <a:effectLst/>
          </p:spPr>
          <p:txBody>
            <a:bodyPr/>
            <a:lstStyle/>
            <a:p>
              <a:endParaRPr lang="zh-CN" altLang="en-US"/>
            </a:p>
          </p:txBody>
        </p:sp>
        <p:sp>
          <p:nvSpPr>
            <p:cNvPr id="329772" name="Text Box 44"/>
            <p:cNvSpPr txBox="1">
              <a:spLocks noChangeArrowheads="1"/>
            </p:cNvSpPr>
            <p:nvPr/>
          </p:nvSpPr>
          <p:spPr bwMode="auto">
            <a:xfrm>
              <a:off x="1292" y="2355"/>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10.10.10.8     11:22:33:44:55:RR</a:t>
              </a:r>
            </a:p>
          </p:txBody>
        </p:sp>
        <p:sp>
          <p:nvSpPr>
            <p:cNvPr id="329773" name="Line 45"/>
            <p:cNvSpPr>
              <a:spLocks noChangeShapeType="1"/>
            </p:cNvSpPr>
            <p:nvPr/>
          </p:nvSpPr>
          <p:spPr bwMode="auto">
            <a:xfrm>
              <a:off x="1337" y="2341"/>
              <a:ext cx="1905" cy="0"/>
            </a:xfrm>
            <a:prstGeom prst="line">
              <a:avLst/>
            </a:prstGeom>
            <a:noFill/>
            <a:ln w="12700">
              <a:solidFill>
                <a:schemeClr val="tx1"/>
              </a:solidFill>
              <a:round/>
              <a:headEnd/>
              <a:tailEnd/>
            </a:ln>
            <a:effectLst/>
          </p:spPr>
          <p:txBody>
            <a:bodyPr/>
            <a:lstStyle/>
            <a:p>
              <a:endParaRPr lang="zh-CN" altLang="en-US"/>
            </a:p>
          </p:txBody>
        </p:sp>
        <p:sp>
          <p:nvSpPr>
            <p:cNvPr id="329774" name="Line 46"/>
            <p:cNvSpPr>
              <a:spLocks noChangeShapeType="1"/>
            </p:cNvSpPr>
            <p:nvPr/>
          </p:nvSpPr>
          <p:spPr bwMode="auto">
            <a:xfrm>
              <a:off x="1927" y="1706"/>
              <a:ext cx="0" cy="861"/>
            </a:xfrm>
            <a:prstGeom prst="line">
              <a:avLst/>
            </a:prstGeom>
            <a:noFill/>
            <a:ln w="9525">
              <a:solidFill>
                <a:schemeClr val="tx1"/>
              </a:solidFill>
              <a:round/>
              <a:headEnd/>
              <a:tailEnd/>
            </a:ln>
            <a:effectLst/>
          </p:spPr>
          <p:txBody>
            <a:bodyPr/>
            <a:lstStyle/>
            <a:p>
              <a:endParaRPr lang="zh-CN" altLang="en-US"/>
            </a:p>
          </p:txBody>
        </p:sp>
      </p:grpSp>
      <p:sp>
        <p:nvSpPr>
          <p:cNvPr id="329775" name="Text Box 47"/>
          <p:cNvSpPr txBox="1">
            <a:spLocks noChangeArrowheads="1"/>
          </p:cNvSpPr>
          <p:nvPr/>
        </p:nvSpPr>
        <p:spPr bwMode="auto">
          <a:xfrm>
            <a:off x="4626770" y="2256235"/>
            <a:ext cx="2321719" cy="276999"/>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10.10.10.2     11:22:33:44:55:BB</a:t>
            </a:r>
          </a:p>
        </p:txBody>
      </p:sp>
      <p:sp>
        <p:nvSpPr>
          <p:cNvPr id="329776" name="Text Box 48"/>
          <p:cNvSpPr txBox="1">
            <a:spLocks noChangeArrowheads="1"/>
          </p:cNvSpPr>
          <p:nvPr/>
        </p:nvSpPr>
        <p:spPr bwMode="auto">
          <a:xfrm>
            <a:off x="4625580" y="2257426"/>
            <a:ext cx="2321719" cy="276999"/>
          </a:xfrm>
          <a:prstGeom prst="rect">
            <a:avLst/>
          </a:prstGeom>
          <a:noFill/>
          <a:ln w="9525">
            <a:noFill/>
            <a:miter lim="800000"/>
            <a:headEnd/>
            <a:tailEnd/>
          </a:ln>
          <a:effectLst/>
        </p:spPr>
        <p:txBody>
          <a:bodyPr>
            <a:spAutoFit/>
          </a:bodyPr>
          <a:lstStyle/>
          <a:p>
            <a:r>
              <a:rPr lang="en-US" altLang="zh-CN" sz="1200">
                <a:solidFill>
                  <a:srgbClr val="FF0000"/>
                </a:solidFill>
                <a:latin typeface="Times New Roman" pitchFamily="18" charset="0"/>
                <a:ea typeface="宋体" charset="-122"/>
              </a:rPr>
              <a:t>10.10.10.2     11:22:33:44:55:CC</a:t>
            </a:r>
          </a:p>
        </p:txBody>
      </p:sp>
    </p:spTree>
    <p:extLst>
      <p:ext uri="{BB962C8B-B14F-4D97-AF65-F5344CB8AC3E}">
        <p14:creationId xmlns:p14="http://schemas.microsoft.com/office/powerpoint/2010/main" val="350819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297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297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9730"/>
                                        </p:tgtEl>
                                        <p:attrNameLst>
                                          <p:attrName>style.visibility</p:attrName>
                                        </p:attrNameLst>
                                      </p:cBhvr>
                                      <p:to>
                                        <p:strVal val="visible"/>
                                      </p:to>
                                    </p:set>
                                    <p:anim calcmode="lin" valueType="num">
                                      <p:cBhvr additive="base">
                                        <p:cTn id="17" dur="500" fill="hold"/>
                                        <p:tgtEl>
                                          <p:spTgt spid="329730"/>
                                        </p:tgtEl>
                                        <p:attrNameLst>
                                          <p:attrName>ppt_x</p:attrName>
                                        </p:attrNameLst>
                                      </p:cBhvr>
                                      <p:tavLst>
                                        <p:tav tm="0">
                                          <p:val>
                                            <p:strVal val="#ppt_x"/>
                                          </p:val>
                                        </p:tav>
                                        <p:tav tm="100000">
                                          <p:val>
                                            <p:strVal val="#ppt_x"/>
                                          </p:val>
                                        </p:tav>
                                      </p:tavLst>
                                    </p:anim>
                                    <p:anim calcmode="lin" valueType="num">
                                      <p:cBhvr additive="base">
                                        <p:cTn id="18" dur="500" fill="hold"/>
                                        <p:tgtEl>
                                          <p:spTgt spid="32973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1.11111E-6 7.40741E-7 L 0.00191 -0.16111 L -0.24809 -0.16111 " pathEditMode="relative" ptsTypes="AAA">
                                      <p:cBhvr>
                                        <p:cTn id="26" dur="3000" fill="hold"/>
                                        <p:tgtEl>
                                          <p:spTgt spid="2"/>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2" presetClass="exit" presetSubtype="8" fill="hold" grpId="0" nodeType="clickEffect">
                                  <p:stCondLst>
                                    <p:cond delay="0"/>
                                  </p:stCondLst>
                                  <p:childTnLst>
                                    <p:animEffect transition="out" filter="slide(fromLeft)">
                                      <p:cBhvr>
                                        <p:cTn id="30" dur="2000"/>
                                        <p:tgtEl>
                                          <p:spTgt spid="329764"/>
                                        </p:tgtEl>
                                      </p:cBhvr>
                                    </p:animEffect>
                                    <p:set>
                                      <p:cBhvr>
                                        <p:cTn id="31" dur="1" fill="hold">
                                          <p:stCondLst>
                                            <p:cond delay="1999"/>
                                          </p:stCondLst>
                                        </p:cTn>
                                        <p:tgtEl>
                                          <p:spTgt spid="329764"/>
                                        </p:tgtEl>
                                        <p:attrNameLst>
                                          <p:attrName>style.visibility</p:attrName>
                                        </p:attrNameLst>
                                      </p:cBhvr>
                                      <p:to>
                                        <p:strVal val="hidden"/>
                                      </p:to>
                                    </p:set>
                                  </p:childTnLst>
                                </p:cTn>
                              </p:par>
                              <p:par>
                                <p:cTn id="32" presetID="12" presetClass="entr" presetSubtype="2" fill="hold" grpId="0" nodeType="withEffect">
                                  <p:stCondLst>
                                    <p:cond delay="0"/>
                                  </p:stCondLst>
                                  <p:childTnLst>
                                    <p:set>
                                      <p:cBhvr>
                                        <p:cTn id="33" dur="1" fill="hold">
                                          <p:stCondLst>
                                            <p:cond delay="0"/>
                                          </p:stCondLst>
                                        </p:cTn>
                                        <p:tgtEl>
                                          <p:spTgt spid="329765"/>
                                        </p:tgtEl>
                                        <p:attrNameLst>
                                          <p:attrName>style.visibility</p:attrName>
                                        </p:attrNameLst>
                                      </p:cBhvr>
                                      <p:to>
                                        <p:strVal val="visible"/>
                                      </p:to>
                                    </p:set>
                                    <p:animEffect transition="in" filter="slide(fromRight)">
                                      <p:cBhvr>
                                        <p:cTn id="34" dur="2000"/>
                                        <p:tgtEl>
                                          <p:spTgt spid="32976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4" presetClass="path" presetSubtype="0" accel="50000" decel="50000" fill="hold" nodeType="clickEffect">
                                  <p:stCondLst>
                                    <p:cond delay="0"/>
                                  </p:stCondLst>
                                  <p:childTnLst>
                                    <p:animMotion origin="layout" path="M 5E-6 -7.40741E-7 L 5E-6 -0.48819 " pathEditMode="relative" rAng="0" ptsTypes="AA">
                                      <p:cBhvr>
                                        <p:cTn id="44" dur="2000" fill="hold"/>
                                        <p:tgtEl>
                                          <p:spTgt spid="3"/>
                                        </p:tgtEl>
                                        <p:attrNameLst>
                                          <p:attrName>ppt_x</p:attrName>
                                          <p:attrName>ppt_y</p:attrName>
                                        </p:attrNameLst>
                                      </p:cBhvr>
                                      <p:rCtr x="0" y="-244"/>
                                    </p:animMotion>
                                  </p:childTnLst>
                                </p:cTn>
                              </p:par>
                            </p:childTnLst>
                          </p:cTn>
                        </p:par>
                      </p:childTnLst>
                    </p:cTn>
                  </p:par>
                  <p:par>
                    <p:cTn id="45" fill="hold">
                      <p:stCondLst>
                        <p:cond delay="indefinite"/>
                      </p:stCondLst>
                      <p:childTnLst>
                        <p:par>
                          <p:cTn id="46" fill="hold">
                            <p:stCondLst>
                              <p:cond delay="0"/>
                            </p:stCondLst>
                            <p:childTnLst>
                              <p:par>
                                <p:cTn id="47" presetID="12" presetClass="exit" presetSubtype="8" fill="hold" grpId="0" nodeType="clickEffect">
                                  <p:stCondLst>
                                    <p:cond delay="0"/>
                                  </p:stCondLst>
                                  <p:childTnLst>
                                    <p:animEffect transition="out" filter="slide(fromLeft)">
                                      <p:cBhvr>
                                        <p:cTn id="48" dur="2000"/>
                                        <p:tgtEl>
                                          <p:spTgt spid="329775"/>
                                        </p:tgtEl>
                                      </p:cBhvr>
                                    </p:animEffect>
                                    <p:set>
                                      <p:cBhvr>
                                        <p:cTn id="49" dur="1" fill="hold">
                                          <p:stCondLst>
                                            <p:cond delay="1999"/>
                                          </p:stCondLst>
                                        </p:cTn>
                                        <p:tgtEl>
                                          <p:spTgt spid="329775"/>
                                        </p:tgtEl>
                                        <p:attrNameLst>
                                          <p:attrName>style.visibility</p:attrName>
                                        </p:attrNameLst>
                                      </p:cBhvr>
                                      <p:to>
                                        <p:strVal val="hidden"/>
                                      </p:to>
                                    </p:set>
                                  </p:childTnLst>
                                </p:cTn>
                              </p:par>
                              <p:par>
                                <p:cTn id="50" presetID="12" presetClass="entr" presetSubtype="2" fill="hold" grpId="0" nodeType="withEffect">
                                  <p:stCondLst>
                                    <p:cond delay="0"/>
                                  </p:stCondLst>
                                  <p:childTnLst>
                                    <p:set>
                                      <p:cBhvr>
                                        <p:cTn id="51" dur="1" fill="hold">
                                          <p:stCondLst>
                                            <p:cond delay="0"/>
                                          </p:stCondLst>
                                        </p:cTn>
                                        <p:tgtEl>
                                          <p:spTgt spid="329776"/>
                                        </p:tgtEl>
                                        <p:attrNameLst>
                                          <p:attrName>style.visibility</p:attrName>
                                        </p:attrNameLst>
                                      </p:cBhvr>
                                      <p:to>
                                        <p:strVal val="visible"/>
                                      </p:to>
                                    </p:set>
                                    <p:animEffect transition="in" filter="slide(fromRight)">
                                      <p:cBhvr>
                                        <p:cTn id="52" dur="2000"/>
                                        <p:tgtEl>
                                          <p:spTgt spid="329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animBg="1"/>
      <p:bldP spid="329764" grpId="0"/>
      <p:bldP spid="329764" grpId="1"/>
      <p:bldP spid="329765" grpId="0"/>
      <p:bldP spid="329775" grpId="0"/>
      <p:bldP spid="329775" grpId="1"/>
      <p:bldP spid="32977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2044304" y="438752"/>
            <a:ext cx="5535216" cy="594122"/>
          </a:xfrm>
        </p:spPr>
        <p:txBody>
          <a:bodyPr/>
          <a:lstStyle/>
          <a:p>
            <a:r>
              <a:rPr lang="zh-CN" altLang="en-US" sz="2700" dirty="0">
                <a:latin typeface="Times New Roman" pitchFamily="18" charset="0"/>
              </a:rPr>
              <a:t>交换网络监听：</a:t>
            </a:r>
            <a:r>
              <a:rPr lang="en-US" altLang="zh-CN" sz="2700" dirty="0">
                <a:latin typeface="Times New Roman" pitchFamily="18" charset="0"/>
              </a:rPr>
              <a:t>ARP</a:t>
            </a:r>
            <a:r>
              <a:rPr lang="zh-CN" altLang="en-US" sz="2700" dirty="0">
                <a:latin typeface="Times New Roman" pitchFamily="18" charset="0"/>
              </a:rPr>
              <a:t>欺骗</a:t>
            </a:r>
          </a:p>
        </p:txBody>
      </p:sp>
      <p:sp>
        <p:nvSpPr>
          <p:cNvPr id="330755" name="Line 3"/>
          <p:cNvSpPr>
            <a:spLocks noChangeShapeType="1"/>
          </p:cNvSpPr>
          <p:nvPr/>
        </p:nvSpPr>
        <p:spPr bwMode="auto">
          <a:xfrm>
            <a:off x="7325916" y="1753792"/>
            <a:ext cx="0" cy="3887390"/>
          </a:xfrm>
          <a:prstGeom prst="line">
            <a:avLst/>
          </a:prstGeom>
          <a:noFill/>
          <a:ln w="22225">
            <a:solidFill>
              <a:schemeClr val="tx1"/>
            </a:solidFill>
            <a:round/>
            <a:headEnd/>
            <a:tailEnd/>
          </a:ln>
          <a:effectLst/>
        </p:spPr>
        <p:txBody>
          <a:bodyPr/>
          <a:lstStyle/>
          <a:p>
            <a:endParaRPr lang="zh-CN" altLang="en-US"/>
          </a:p>
        </p:txBody>
      </p:sp>
      <p:pic>
        <p:nvPicPr>
          <p:cNvPr id="330756" name="Picture 4" descr="snap"/>
          <p:cNvPicPr>
            <a:picLocks noChangeAspect="1" noChangeArrowheads="1"/>
          </p:cNvPicPr>
          <p:nvPr/>
        </p:nvPicPr>
        <p:blipFill>
          <a:blip r:embed="rId3" cstate="print"/>
          <a:srcRect/>
          <a:stretch>
            <a:fillRect/>
          </a:stretch>
        </p:blipFill>
        <p:spPr bwMode="auto">
          <a:xfrm>
            <a:off x="1980011" y="3642124"/>
            <a:ext cx="540544" cy="488156"/>
          </a:xfrm>
          <a:prstGeom prst="rect">
            <a:avLst/>
          </a:prstGeom>
          <a:noFill/>
        </p:spPr>
      </p:pic>
      <p:pic>
        <p:nvPicPr>
          <p:cNvPr id="330757" name="Picture 5" descr="snap"/>
          <p:cNvPicPr>
            <a:picLocks noChangeAspect="1" noChangeArrowheads="1"/>
          </p:cNvPicPr>
          <p:nvPr/>
        </p:nvPicPr>
        <p:blipFill>
          <a:blip r:embed="rId3" cstate="print"/>
          <a:srcRect/>
          <a:stretch>
            <a:fillRect/>
          </a:stretch>
        </p:blipFill>
        <p:spPr bwMode="auto">
          <a:xfrm>
            <a:off x="4050507" y="1860949"/>
            <a:ext cx="540544" cy="488156"/>
          </a:xfrm>
          <a:prstGeom prst="rect">
            <a:avLst/>
          </a:prstGeom>
          <a:noFill/>
        </p:spPr>
      </p:pic>
      <p:pic>
        <p:nvPicPr>
          <p:cNvPr id="330758" name="Picture 6" descr="snap"/>
          <p:cNvPicPr>
            <a:picLocks noChangeAspect="1" noChangeArrowheads="1"/>
          </p:cNvPicPr>
          <p:nvPr/>
        </p:nvPicPr>
        <p:blipFill>
          <a:blip r:embed="rId4" cstate="print"/>
          <a:srcRect/>
          <a:stretch>
            <a:fillRect/>
          </a:stretch>
        </p:blipFill>
        <p:spPr bwMode="auto">
          <a:xfrm>
            <a:off x="7163992" y="3589735"/>
            <a:ext cx="415528" cy="594122"/>
          </a:xfrm>
          <a:prstGeom prst="rect">
            <a:avLst/>
          </a:prstGeom>
          <a:noFill/>
        </p:spPr>
      </p:pic>
      <p:sp>
        <p:nvSpPr>
          <p:cNvPr id="330759" name="Oval 7"/>
          <p:cNvSpPr>
            <a:spLocks noChangeArrowheads="1"/>
          </p:cNvSpPr>
          <p:nvPr/>
        </p:nvSpPr>
        <p:spPr bwMode="auto">
          <a:xfrm>
            <a:off x="4086225" y="3662364"/>
            <a:ext cx="485775" cy="456010"/>
          </a:xfrm>
          <a:prstGeom prst="ellipse">
            <a:avLst/>
          </a:prstGeom>
          <a:solidFill>
            <a:srgbClr val="808080"/>
          </a:solidFill>
          <a:ln w="9525">
            <a:solidFill>
              <a:srgbClr val="333333"/>
            </a:solidFill>
            <a:round/>
            <a:headEnd/>
            <a:tailEnd/>
          </a:ln>
          <a:effectLst/>
        </p:spPr>
        <p:txBody>
          <a:bodyPr wrap="none" anchor="ctr"/>
          <a:lstStyle/>
          <a:p>
            <a:pPr algn="ctr"/>
            <a:r>
              <a:rPr lang="zh-CN" altLang="en-US" sz="1200">
                <a:solidFill>
                  <a:schemeClr val="bg1"/>
                </a:solidFill>
                <a:latin typeface="Times New Roman" pitchFamily="18" charset="0"/>
                <a:ea typeface="黑体" pitchFamily="2" charset="-122"/>
              </a:rPr>
              <a:t>交换机 </a:t>
            </a:r>
          </a:p>
        </p:txBody>
      </p:sp>
      <p:cxnSp>
        <p:nvCxnSpPr>
          <p:cNvPr id="330760" name="AutoShape 8"/>
          <p:cNvCxnSpPr>
            <a:cxnSpLocks noChangeShapeType="1"/>
            <a:stCxn id="330759" idx="6"/>
            <a:endCxn id="0" idx="1"/>
          </p:cNvCxnSpPr>
          <p:nvPr/>
        </p:nvCxnSpPr>
        <p:spPr bwMode="auto">
          <a:xfrm flipV="1">
            <a:off x="4572000" y="3887391"/>
            <a:ext cx="2591991" cy="3572"/>
          </a:xfrm>
          <a:prstGeom prst="straightConnector1">
            <a:avLst/>
          </a:prstGeom>
          <a:noFill/>
          <a:ln w="15875">
            <a:solidFill>
              <a:schemeClr val="tx1"/>
            </a:solidFill>
            <a:round/>
            <a:headEnd/>
            <a:tailEnd/>
          </a:ln>
          <a:effectLst/>
        </p:spPr>
      </p:cxnSp>
      <p:cxnSp>
        <p:nvCxnSpPr>
          <p:cNvPr id="330761" name="AutoShape 9"/>
          <p:cNvCxnSpPr>
            <a:cxnSpLocks noChangeShapeType="1"/>
            <a:stCxn id="0" idx="3"/>
            <a:endCxn id="330759" idx="2"/>
          </p:cNvCxnSpPr>
          <p:nvPr/>
        </p:nvCxnSpPr>
        <p:spPr bwMode="auto">
          <a:xfrm>
            <a:off x="2520553" y="3886200"/>
            <a:ext cx="1565672" cy="4763"/>
          </a:xfrm>
          <a:prstGeom prst="straightConnector1">
            <a:avLst/>
          </a:prstGeom>
          <a:noFill/>
          <a:ln w="15875">
            <a:solidFill>
              <a:schemeClr val="tx1"/>
            </a:solidFill>
            <a:round/>
            <a:headEnd/>
            <a:tailEnd/>
          </a:ln>
          <a:effectLst/>
        </p:spPr>
      </p:cxnSp>
      <p:cxnSp>
        <p:nvCxnSpPr>
          <p:cNvPr id="330762" name="AutoShape 10"/>
          <p:cNvCxnSpPr>
            <a:cxnSpLocks noChangeShapeType="1"/>
            <a:stCxn id="0" idx="2"/>
            <a:endCxn id="330759" idx="0"/>
          </p:cNvCxnSpPr>
          <p:nvPr/>
        </p:nvCxnSpPr>
        <p:spPr bwMode="auto">
          <a:xfrm>
            <a:off x="4320779" y="2349104"/>
            <a:ext cx="8334" cy="1313259"/>
          </a:xfrm>
          <a:prstGeom prst="straightConnector1">
            <a:avLst/>
          </a:prstGeom>
          <a:noFill/>
          <a:ln w="15875">
            <a:solidFill>
              <a:schemeClr val="tx1"/>
            </a:solidFill>
            <a:round/>
            <a:headEnd/>
            <a:tailEnd/>
          </a:ln>
          <a:effectLst/>
        </p:spPr>
      </p:cxnSp>
      <p:pic>
        <p:nvPicPr>
          <p:cNvPr id="330763" name="Picture 11" descr="snap"/>
          <p:cNvPicPr>
            <a:picLocks noChangeAspect="1" noChangeArrowheads="1"/>
          </p:cNvPicPr>
          <p:nvPr/>
        </p:nvPicPr>
        <p:blipFill>
          <a:blip r:embed="rId5" cstate="print"/>
          <a:srcRect/>
          <a:stretch>
            <a:fillRect/>
          </a:stretch>
        </p:blipFill>
        <p:spPr bwMode="auto">
          <a:xfrm>
            <a:off x="4031458" y="4988720"/>
            <a:ext cx="594122" cy="545306"/>
          </a:xfrm>
          <a:prstGeom prst="rect">
            <a:avLst/>
          </a:prstGeom>
          <a:noFill/>
        </p:spPr>
      </p:pic>
      <p:cxnSp>
        <p:nvCxnSpPr>
          <p:cNvPr id="330764" name="AutoShape 12"/>
          <p:cNvCxnSpPr>
            <a:cxnSpLocks noChangeShapeType="1"/>
            <a:stCxn id="0" idx="0"/>
            <a:endCxn id="330759" idx="4"/>
          </p:cNvCxnSpPr>
          <p:nvPr/>
        </p:nvCxnSpPr>
        <p:spPr bwMode="auto">
          <a:xfrm flipV="1">
            <a:off x="4329113" y="4118372"/>
            <a:ext cx="0" cy="870347"/>
          </a:xfrm>
          <a:prstGeom prst="straightConnector1">
            <a:avLst/>
          </a:prstGeom>
          <a:noFill/>
          <a:ln w="15875">
            <a:solidFill>
              <a:schemeClr val="tx1"/>
            </a:solidFill>
            <a:round/>
            <a:headEnd/>
            <a:tailEnd/>
          </a:ln>
          <a:effectLst/>
        </p:spPr>
      </p:cxnSp>
      <p:sp>
        <p:nvSpPr>
          <p:cNvPr id="330765" name="Text Box 13"/>
          <p:cNvSpPr txBox="1">
            <a:spLocks noChangeArrowheads="1"/>
          </p:cNvSpPr>
          <p:nvPr/>
        </p:nvSpPr>
        <p:spPr bwMode="auto">
          <a:xfrm>
            <a:off x="6785373" y="1645445"/>
            <a:ext cx="540544"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内网</a:t>
            </a:r>
            <a:endParaRPr lang="en-US" altLang="zh-CN" b="1">
              <a:latin typeface="Times New Roman" pitchFamily="18" charset="0"/>
              <a:ea typeface="黑体" pitchFamily="2" charset="-122"/>
            </a:endParaRPr>
          </a:p>
        </p:txBody>
      </p:sp>
      <p:sp>
        <p:nvSpPr>
          <p:cNvPr id="330766" name="Text Box 14"/>
          <p:cNvSpPr txBox="1">
            <a:spLocks noChangeArrowheads="1"/>
          </p:cNvSpPr>
          <p:nvPr/>
        </p:nvSpPr>
        <p:spPr bwMode="auto">
          <a:xfrm>
            <a:off x="7325916" y="1645445"/>
            <a:ext cx="594122"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外网</a:t>
            </a:r>
            <a:endParaRPr lang="en-US" altLang="zh-CN" b="1">
              <a:latin typeface="Times New Roman" pitchFamily="18" charset="0"/>
              <a:ea typeface="黑体" pitchFamily="2" charset="-122"/>
            </a:endParaRPr>
          </a:p>
        </p:txBody>
      </p:sp>
      <p:sp>
        <p:nvSpPr>
          <p:cNvPr id="330767" name="Line 15"/>
          <p:cNvSpPr>
            <a:spLocks noChangeShapeType="1"/>
          </p:cNvSpPr>
          <p:nvPr/>
        </p:nvSpPr>
        <p:spPr bwMode="auto">
          <a:xfrm>
            <a:off x="7541419" y="3889772"/>
            <a:ext cx="325041" cy="0"/>
          </a:xfrm>
          <a:prstGeom prst="line">
            <a:avLst/>
          </a:prstGeom>
          <a:noFill/>
          <a:ln w="15875">
            <a:solidFill>
              <a:schemeClr val="tx1"/>
            </a:solidFill>
            <a:round/>
            <a:headEnd/>
            <a:tailEnd/>
          </a:ln>
          <a:effectLst/>
        </p:spPr>
        <p:txBody>
          <a:bodyPr/>
          <a:lstStyle/>
          <a:p>
            <a:endParaRPr lang="zh-CN" altLang="en-US"/>
          </a:p>
        </p:txBody>
      </p:sp>
      <p:sp>
        <p:nvSpPr>
          <p:cNvPr id="330768" name="Text Box 16"/>
          <p:cNvSpPr txBox="1">
            <a:spLocks noChangeArrowheads="1"/>
          </p:cNvSpPr>
          <p:nvPr/>
        </p:nvSpPr>
        <p:spPr bwMode="auto">
          <a:xfrm>
            <a:off x="3463650" y="1343585"/>
            <a:ext cx="1656990"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A:10.10.10.1</a:t>
            </a:r>
          </a:p>
        </p:txBody>
      </p:sp>
      <p:sp>
        <p:nvSpPr>
          <p:cNvPr id="330769" name="Text Box 17"/>
          <p:cNvSpPr txBox="1">
            <a:spLocks noChangeArrowheads="1"/>
          </p:cNvSpPr>
          <p:nvPr/>
        </p:nvSpPr>
        <p:spPr bwMode="auto">
          <a:xfrm>
            <a:off x="1494236" y="4183857"/>
            <a:ext cx="1563924"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B:10.10.10.2</a:t>
            </a:r>
          </a:p>
        </p:txBody>
      </p:sp>
      <p:sp>
        <p:nvSpPr>
          <p:cNvPr id="330770" name="Text Box 18"/>
          <p:cNvSpPr txBox="1">
            <a:spLocks noChangeArrowheads="1"/>
          </p:cNvSpPr>
          <p:nvPr/>
        </p:nvSpPr>
        <p:spPr bwMode="auto">
          <a:xfrm>
            <a:off x="2855716" y="5456516"/>
            <a:ext cx="1472803"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C:10.10.10.3</a:t>
            </a:r>
          </a:p>
        </p:txBody>
      </p:sp>
      <p:sp>
        <p:nvSpPr>
          <p:cNvPr id="330771" name="Text Box 19"/>
          <p:cNvSpPr txBox="1">
            <a:spLocks noChangeArrowheads="1"/>
          </p:cNvSpPr>
          <p:nvPr/>
        </p:nvSpPr>
        <p:spPr bwMode="auto">
          <a:xfrm>
            <a:off x="7163991" y="4191000"/>
            <a:ext cx="1694260" cy="646331"/>
          </a:xfrm>
          <a:prstGeom prst="rect">
            <a:avLst/>
          </a:prstGeom>
          <a:noFill/>
          <a:ln w="9525">
            <a:noFill/>
            <a:miter lim="800000"/>
            <a:headEnd/>
            <a:tailEnd/>
          </a:ln>
          <a:effectLst/>
        </p:spPr>
        <p:txBody>
          <a:bodyPr wrap="square">
            <a:spAutoFit/>
          </a:bodyPr>
          <a:lstStyle/>
          <a:p>
            <a:r>
              <a:rPr lang="zh-CN" altLang="en-US" b="1" dirty="0">
                <a:ea typeface="宋体" charset="-122"/>
              </a:rPr>
              <a:t>路由器</a:t>
            </a:r>
            <a:r>
              <a:rPr lang="en-US" altLang="zh-CN" b="1" dirty="0">
                <a:ea typeface="宋体" charset="-122"/>
              </a:rPr>
              <a:t>R:</a:t>
            </a:r>
            <a:r>
              <a:rPr lang="en-US" altLang="zh-CN" dirty="0">
                <a:ea typeface="宋体" charset="-122"/>
              </a:rPr>
              <a:t> </a:t>
            </a:r>
            <a:r>
              <a:rPr lang="en-US" altLang="zh-CN" b="1" dirty="0">
                <a:latin typeface="Times New Roman" pitchFamily="18" charset="0"/>
                <a:ea typeface="宋体" charset="-122"/>
              </a:rPr>
              <a:t>10.10.10.8</a:t>
            </a:r>
          </a:p>
        </p:txBody>
      </p:sp>
      <p:grpSp>
        <p:nvGrpSpPr>
          <p:cNvPr id="2" name="Group 20"/>
          <p:cNvGrpSpPr>
            <a:grpSpLocks/>
          </p:cNvGrpSpPr>
          <p:nvPr/>
        </p:nvGrpSpPr>
        <p:grpSpPr bwMode="auto">
          <a:xfrm>
            <a:off x="1169195" y="2563418"/>
            <a:ext cx="2321719" cy="1050132"/>
            <a:chOff x="22" y="1525"/>
            <a:chExt cx="1950" cy="882"/>
          </a:xfrm>
        </p:grpSpPr>
        <p:grpSp>
          <p:nvGrpSpPr>
            <p:cNvPr id="3" name="Group 21"/>
            <p:cNvGrpSpPr>
              <a:grpSpLocks/>
            </p:cNvGrpSpPr>
            <p:nvPr/>
          </p:nvGrpSpPr>
          <p:grpSpPr bwMode="auto">
            <a:xfrm>
              <a:off x="22" y="1525"/>
              <a:ext cx="1950" cy="882"/>
              <a:chOff x="794" y="1479"/>
              <a:chExt cx="1950" cy="882"/>
            </a:xfrm>
          </p:grpSpPr>
          <p:sp>
            <p:nvSpPr>
              <p:cNvPr id="330774" name="Rectangle 22"/>
              <p:cNvSpPr>
                <a:spLocks noChangeArrowheads="1"/>
              </p:cNvSpPr>
              <p:nvPr/>
            </p:nvSpPr>
            <p:spPr bwMode="auto">
              <a:xfrm>
                <a:off x="839" y="1479"/>
                <a:ext cx="1905" cy="862"/>
              </a:xfrm>
              <a:prstGeom prst="rect">
                <a:avLst/>
              </a:prstGeom>
              <a:solidFill>
                <a:schemeClr val="bg1"/>
              </a:solidFill>
              <a:ln w="28575">
                <a:solidFill>
                  <a:schemeClr val="tx1"/>
                </a:solidFill>
                <a:miter lim="800000"/>
                <a:headEnd/>
                <a:tailEnd/>
              </a:ln>
              <a:effectLst>
                <a:outerShdw dist="35921" dir="2700000" algn="ctr" rotWithShape="0">
                  <a:schemeClr val="tx1"/>
                </a:outerShdw>
              </a:effectLst>
            </p:spPr>
            <p:txBody>
              <a:bodyPr wrap="none" anchor="ctr"/>
              <a:lstStyle/>
              <a:p>
                <a:pPr algn="ctr"/>
                <a:endParaRPr lang="zh-CN" altLang="en-US" b="1">
                  <a:latin typeface="Times New Roman" pitchFamily="18" charset="0"/>
                  <a:ea typeface="宋体" charset="-122"/>
                </a:endParaRPr>
              </a:p>
            </p:txBody>
          </p:sp>
          <p:sp>
            <p:nvSpPr>
              <p:cNvPr id="330775" name="Line 23"/>
              <p:cNvSpPr>
                <a:spLocks noChangeShapeType="1"/>
              </p:cNvSpPr>
              <p:nvPr/>
            </p:nvSpPr>
            <p:spPr bwMode="auto">
              <a:xfrm>
                <a:off x="839" y="1660"/>
                <a:ext cx="1905" cy="0"/>
              </a:xfrm>
              <a:prstGeom prst="line">
                <a:avLst/>
              </a:prstGeom>
              <a:noFill/>
              <a:ln w="19050">
                <a:solidFill>
                  <a:schemeClr val="tx1"/>
                </a:solidFill>
                <a:round/>
                <a:headEnd/>
                <a:tailEnd/>
              </a:ln>
              <a:effectLst/>
            </p:spPr>
            <p:txBody>
              <a:bodyPr/>
              <a:lstStyle/>
              <a:p>
                <a:endParaRPr lang="zh-CN" altLang="en-US"/>
              </a:p>
            </p:txBody>
          </p:sp>
          <p:sp>
            <p:nvSpPr>
              <p:cNvPr id="330776" name="Text Box 24"/>
              <p:cNvSpPr txBox="1">
                <a:spLocks noChangeArrowheads="1"/>
              </p:cNvSpPr>
              <p:nvPr/>
            </p:nvSpPr>
            <p:spPr bwMode="auto">
              <a:xfrm>
                <a:off x="794" y="1902"/>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10.10.10.3     11:22:33:44:55:CC</a:t>
                </a:r>
              </a:p>
            </p:txBody>
          </p:sp>
          <p:sp>
            <p:nvSpPr>
              <p:cNvPr id="330777" name="Text Box 25"/>
              <p:cNvSpPr txBox="1">
                <a:spLocks noChangeArrowheads="1"/>
              </p:cNvSpPr>
              <p:nvPr/>
            </p:nvSpPr>
            <p:spPr bwMode="auto">
              <a:xfrm>
                <a:off x="794" y="1479"/>
                <a:ext cx="1950" cy="233"/>
              </a:xfrm>
              <a:prstGeom prst="rect">
                <a:avLst/>
              </a:prstGeom>
              <a:noFill/>
              <a:ln w="9525">
                <a:noFill/>
                <a:miter lim="800000"/>
                <a:headEnd/>
                <a:tailEnd/>
              </a:ln>
              <a:effectLst/>
            </p:spPr>
            <p:txBody>
              <a:bodyPr>
                <a:spAutoFit/>
              </a:bodyPr>
              <a:lstStyle/>
              <a:p>
                <a:r>
                  <a:rPr lang="en-US" altLang="zh-CN" sz="1200">
                    <a:latin typeface="Times New Roman" pitchFamily="18" charset="0"/>
                    <a:ea typeface="宋体" charset="-122"/>
                  </a:rPr>
                  <a:t>  </a:t>
                </a:r>
                <a:r>
                  <a:rPr lang="en-US" altLang="zh-CN" sz="1200">
                    <a:solidFill>
                      <a:srgbClr val="0033CC"/>
                    </a:solidFill>
                    <a:latin typeface="Times New Roman" pitchFamily="18" charset="0"/>
                    <a:ea typeface="黑体" pitchFamily="2" charset="-122"/>
                  </a:rPr>
                  <a:t>IP</a:t>
                </a:r>
                <a:r>
                  <a:rPr lang="zh-CN" altLang="en-US" sz="1200">
                    <a:solidFill>
                      <a:srgbClr val="0033CC"/>
                    </a:solidFill>
                    <a:latin typeface="Times New Roman" pitchFamily="18" charset="0"/>
                    <a:ea typeface="黑体" pitchFamily="2" charset="-122"/>
                  </a:rPr>
                  <a:t>地址            </a:t>
                </a:r>
                <a:r>
                  <a:rPr lang="en-US" altLang="zh-CN" sz="1200">
                    <a:solidFill>
                      <a:srgbClr val="0033CC"/>
                    </a:solidFill>
                    <a:latin typeface="Times New Roman" pitchFamily="18" charset="0"/>
                    <a:ea typeface="黑体" pitchFamily="2" charset="-122"/>
                  </a:rPr>
                  <a:t>MAC</a:t>
                </a:r>
                <a:r>
                  <a:rPr lang="zh-CN" altLang="en-US" sz="1200">
                    <a:solidFill>
                      <a:srgbClr val="0033CC"/>
                    </a:solidFill>
                    <a:latin typeface="Times New Roman" pitchFamily="18" charset="0"/>
                    <a:ea typeface="黑体" pitchFamily="2" charset="-122"/>
                  </a:rPr>
                  <a:t>地址</a:t>
                </a:r>
              </a:p>
            </p:txBody>
          </p:sp>
          <p:sp>
            <p:nvSpPr>
              <p:cNvPr id="330778" name="Line 26"/>
              <p:cNvSpPr>
                <a:spLocks noChangeShapeType="1"/>
              </p:cNvSpPr>
              <p:nvPr/>
            </p:nvSpPr>
            <p:spPr bwMode="auto">
              <a:xfrm>
                <a:off x="839" y="1877"/>
                <a:ext cx="1905" cy="0"/>
              </a:xfrm>
              <a:prstGeom prst="line">
                <a:avLst/>
              </a:prstGeom>
              <a:noFill/>
              <a:ln w="12700">
                <a:solidFill>
                  <a:schemeClr val="tx1"/>
                </a:solidFill>
                <a:round/>
                <a:headEnd/>
                <a:tailEnd/>
              </a:ln>
              <a:effectLst/>
            </p:spPr>
            <p:txBody>
              <a:bodyPr/>
              <a:lstStyle/>
              <a:p>
                <a:endParaRPr lang="zh-CN" altLang="en-US"/>
              </a:p>
            </p:txBody>
          </p:sp>
          <p:sp>
            <p:nvSpPr>
              <p:cNvPr id="330779" name="Text Box 27"/>
              <p:cNvSpPr txBox="1">
                <a:spLocks noChangeArrowheads="1"/>
              </p:cNvSpPr>
              <p:nvPr/>
            </p:nvSpPr>
            <p:spPr bwMode="auto">
              <a:xfrm>
                <a:off x="794" y="2128"/>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10.10.10.8     11:22:33:44:55:RR</a:t>
                </a:r>
              </a:p>
            </p:txBody>
          </p:sp>
          <p:sp>
            <p:nvSpPr>
              <p:cNvPr id="330780" name="Line 28"/>
              <p:cNvSpPr>
                <a:spLocks noChangeShapeType="1"/>
              </p:cNvSpPr>
              <p:nvPr/>
            </p:nvSpPr>
            <p:spPr bwMode="auto">
              <a:xfrm>
                <a:off x="839" y="2114"/>
                <a:ext cx="1905" cy="0"/>
              </a:xfrm>
              <a:prstGeom prst="line">
                <a:avLst/>
              </a:prstGeom>
              <a:noFill/>
              <a:ln w="12700">
                <a:solidFill>
                  <a:schemeClr val="tx1"/>
                </a:solidFill>
                <a:round/>
                <a:headEnd/>
                <a:tailEnd/>
              </a:ln>
              <a:effectLst/>
            </p:spPr>
            <p:txBody>
              <a:bodyPr/>
              <a:lstStyle/>
              <a:p>
                <a:endParaRPr lang="zh-CN" altLang="en-US"/>
              </a:p>
            </p:txBody>
          </p:sp>
          <p:sp>
            <p:nvSpPr>
              <p:cNvPr id="330781" name="Line 29"/>
              <p:cNvSpPr>
                <a:spLocks noChangeShapeType="1"/>
              </p:cNvSpPr>
              <p:nvPr/>
            </p:nvSpPr>
            <p:spPr bwMode="auto">
              <a:xfrm>
                <a:off x="1429" y="1479"/>
                <a:ext cx="0" cy="861"/>
              </a:xfrm>
              <a:prstGeom prst="line">
                <a:avLst/>
              </a:prstGeom>
              <a:noFill/>
              <a:ln w="9525">
                <a:solidFill>
                  <a:schemeClr val="tx1"/>
                </a:solidFill>
                <a:round/>
                <a:headEnd/>
                <a:tailEnd/>
              </a:ln>
              <a:effectLst/>
            </p:spPr>
            <p:txBody>
              <a:bodyPr/>
              <a:lstStyle/>
              <a:p>
                <a:endParaRPr lang="zh-CN" altLang="en-US"/>
              </a:p>
            </p:txBody>
          </p:sp>
        </p:grpSp>
        <p:sp>
          <p:nvSpPr>
            <p:cNvPr id="330782" name="Text Box 30"/>
            <p:cNvSpPr txBox="1">
              <a:spLocks noChangeArrowheads="1"/>
            </p:cNvSpPr>
            <p:nvPr/>
          </p:nvSpPr>
          <p:spPr bwMode="auto">
            <a:xfrm>
              <a:off x="22" y="1721"/>
              <a:ext cx="1950" cy="233"/>
            </a:xfrm>
            <a:prstGeom prst="rect">
              <a:avLst/>
            </a:prstGeom>
            <a:noFill/>
            <a:ln w="9525">
              <a:noFill/>
              <a:miter lim="800000"/>
              <a:headEnd/>
              <a:tailEnd/>
            </a:ln>
            <a:effectLst/>
          </p:spPr>
          <p:txBody>
            <a:bodyPr>
              <a:spAutoFit/>
            </a:bodyPr>
            <a:lstStyle/>
            <a:p>
              <a:r>
                <a:rPr lang="en-US" altLang="zh-CN" sz="1200">
                  <a:solidFill>
                    <a:srgbClr val="FF0000"/>
                  </a:solidFill>
                  <a:latin typeface="Times New Roman" pitchFamily="18" charset="0"/>
                  <a:ea typeface="宋体" charset="-122"/>
                </a:rPr>
                <a:t>10.10.10.1     11:22:33:44:55:CC</a:t>
              </a:r>
            </a:p>
          </p:txBody>
        </p:sp>
      </p:grpSp>
      <p:grpSp>
        <p:nvGrpSpPr>
          <p:cNvPr id="4" name="Group 31"/>
          <p:cNvGrpSpPr>
            <a:grpSpLocks/>
          </p:cNvGrpSpPr>
          <p:nvPr/>
        </p:nvGrpSpPr>
        <p:grpSpPr bwMode="auto">
          <a:xfrm>
            <a:off x="4626770" y="2022874"/>
            <a:ext cx="2321719" cy="1050132"/>
            <a:chOff x="2926" y="1071"/>
            <a:chExt cx="1950" cy="882"/>
          </a:xfrm>
        </p:grpSpPr>
        <p:grpSp>
          <p:nvGrpSpPr>
            <p:cNvPr id="5" name="Group 32"/>
            <p:cNvGrpSpPr>
              <a:grpSpLocks/>
            </p:cNvGrpSpPr>
            <p:nvPr/>
          </p:nvGrpSpPr>
          <p:grpSpPr bwMode="auto">
            <a:xfrm>
              <a:off x="2926" y="1071"/>
              <a:ext cx="1950" cy="882"/>
              <a:chOff x="1292" y="1706"/>
              <a:chExt cx="1950" cy="882"/>
            </a:xfrm>
          </p:grpSpPr>
          <p:sp>
            <p:nvSpPr>
              <p:cNvPr id="330785" name="Rectangle 33"/>
              <p:cNvSpPr>
                <a:spLocks noChangeArrowheads="1"/>
              </p:cNvSpPr>
              <p:nvPr/>
            </p:nvSpPr>
            <p:spPr bwMode="auto">
              <a:xfrm>
                <a:off x="1337" y="1706"/>
                <a:ext cx="1905" cy="862"/>
              </a:xfrm>
              <a:prstGeom prst="rect">
                <a:avLst/>
              </a:prstGeom>
              <a:solidFill>
                <a:schemeClr val="bg1"/>
              </a:solidFill>
              <a:ln w="28575">
                <a:solidFill>
                  <a:schemeClr val="tx1"/>
                </a:solidFill>
                <a:miter lim="800000"/>
                <a:headEnd/>
                <a:tailEnd/>
              </a:ln>
              <a:effectLst>
                <a:outerShdw dist="35921" dir="2700000" algn="ctr" rotWithShape="0">
                  <a:schemeClr val="tx1"/>
                </a:outerShdw>
              </a:effectLst>
            </p:spPr>
            <p:txBody>
              <a:bodyPr wrap="none" anchor="ctr"/>
              <a:lstStyle/>
              <a:p>
                <a:pPr algn="ctr"/>
                <a:endParaRPr lang="zh-CN" altLang="en-US" b="1">
                  <a:latin typeface="Times New Roman" pitchFamily="18" charset="0"/>
                  <a:ea typeface="宋体" charset="-122"/>
                </a:endParaRPr>
              </a:p>
            </p:txBody>
          </p:sp>
          <p:sp>
            <p:nvSpPr>
              <p:cNvPr id="330786" name="Line 34"/>
              <p:cNvSpPr>
                <a:spLocks noChangeShapeType="1"/>
              </p:cNvSpPr>
              <p:nvPr/>
            </p:nvSpPr>
            <p:spPr bwMode="auto">
              <a:xfrm>
                <a:off x="1337" y="1887"/>
                <a:ext cx="1905" cy="0"/>
              </a:xfrm>
              <a:prstGeom prst="line">
                <a:avLst/>
              </a:prstGeom>
              <a:noFill/>
              <a:ln w="19050">
                <a:solidFill>
                  <a:schemeClr val="tx1"/>
                </a:solidFill>
                <a:round/>
                <a:headEnd/>
                <a:tailEnd/>
              </a:ln>
              <a:effectLst/>
            </p:spPr>
            <p:txBody>
              <a:bodyPr/>
              <a:lstStyle/>
              <a:p>
                <a:endParaRPr lang="zh-CN" altLang="en-US"/>
              </a:p>
            </p:txBody>
          </p:sp>
          <p:sp>
            <p:nvSpPr>
              <p:cNvPr id="330787" name="Text Box 35"/>
              <p:cNvSpPr txBox="1">
                <a:spLocks noChangeArrowheads="1"/>
              </p:cNvSpPr>
              <p:nvPr/>
            </p:nvSpPr>
            <p:spPr bwMode="auto">
              <a:xfrm>
                <a:off x="1292" y="2129"/>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10.10.10.3     11:22:33:44:55:CC</a:t>
                </a:r>
              </a:p>
            </p:txBody>
          </p:sp>
          <p:sp>
            <p:nvSpPr>
              <p:cNvPr id="330788" name="Text Box 36"/>
              <p:cNvSpPr txBox="1">
                <a:spLocks noChangeArrowheads="1"/>
              </p:cNvSpPr>
              <p:nvPr/>
            </p:nvSpPr>
            <p:spPr bwMode="auto">
              <a:xfrm>
                <a:off x="1292" y="1706"/>
                <a:ext cx="1950" cy="233"/>
              </a:xfrm>
              <a:prstGeom prst="rect">
                <a:avLst/>
              </a:prstGeom>
              <a:noFill/>
              <a:ln w="9525">
                <a:noFill/>
                <a:miter lim="800000"/>
                <a:headEnd/>
                <a:tailEnd/>
              </a:ln>
              <a:effectLst/>
            </p:spPr>
            <p:txBody>
              <a:bodyPr>
                <a:spAutoFit/>
              </a:bodyPr>
              <a:lstStyle/>
              <a:p>
                <a:r>
                  <a:rPr lang="en-US" altLang="zh-CN" sz="1200">
                    <a:latin typeface="Times New Roman" pitchFamily="18" charset="0"/>
                    <a:ea typeface="黑体" pitchFamily="2" charset="-122"/>
                  </a:rPr>
                  <a:t>  </a:t>
                </a:r>
                <a:r>
                  <a:rPr lang="en-US" altLang="zh-CN" sz="1200">
                    <a:solidFill>
                      <a:srgbClr val="0033CC"/>
                    </a:solidFill>
                    <a:latin typeface="Times New Roman" pitchFamily="18" charset="0"/>
                    <a:ea typeface="黑体" pitchFamily="2" charset="-122"/>
                  </a:rPr>
                  <a:t>IP</a:t>
                </a:r>
                <a:r>
                  <a:rPr lang="zh-CN" altLang="en-US" sz="1200">
                    <a:solidFill>
                      <a:srgbClr val="0033CC"/>
                    </a:solidFill>
                    <a:latin typeface="Times New Roman" pitchFamily="18" charset="0"/>
                    <a:ea typeface="黑体" pitchFamily="2" charset="-122"/>
                  </a:rPr>
                  <a:t>地址            </a:t>
                </a:r>
                <a:r>
                  <a:rPr lang="en-US" altLang="zh-CN" sz="1200">
                    <a:solidFill>
                      <a:srgbClr val="0033CC"/>
                    </a:solidFill>
                    <a:latin typeface="Times New Roman" pitchFamily="18" charset="0"/>
                    <a:ea typeface="黑体" pitchFamily="2" charset="-122"/>
                  </a:rPr>
                  <a:t>MAC</a:t>
                </a:r>
                <a:r>
                  <a:rPr lang="zh-CN" altLang="en-US" sz="1200">
                    <a:solidFill>
                      <a:srgbClr val="0033CC"/>
                    </a:solidFill>
                    <a:latin typeface="Times New Roman" pitchFamily="18" charset="0"/>
                    <a:ea typeface="黑体" pitchFamily="2" charset="-122"/>
                  </a:rPr>
                  <a:t>地址</a:t>
                </a:r>
              </a:p>
            </p:txBody>
          </p:sp>
          <p:sp>
            <p:nvSpPr>
              <p:cNvPr id="330789" name="Line 37"/>
              <p:cNvSpPr>
                <a:spLocks noChangeShapeType="1"/>
              </p:cNvSpPr>
              <p:nvPr/>
            </p:nvSpPr>
            <p:spPr bwMode="auto">
              <a:xfrm>
                <a:off x="1337" y="2104"/>
                <a:ext cx="1905" cy="0"/>
              </a:xfrm>
              <a:prstGeom prst="line">
                <a:avLst/>
              </a:prstGeom>
              <a:noFill/>
              <a:ln w="12700">
                <a:solidFill>
                  <a:schemeClr val="tx1"/>
                </a:solidFill>
                <a:round/>
                <a:headEnd/>
                <a:tailEnd/>
              </a:ln>
              <a:effectLst/>
            </p:spPr>
            <p:txBody>
              <a:bodyPr/>
              <a:lstStyle/>
              <a:p>
                <a:endParaRPr lang="zh-CN" altLang="en-US"/>
              </a:p>
            </p:txBody>
          </p:sp>
          <p:sp>
            <p:nvSpPr>
              <p:cNvPr id="330790" name="Text Box 38"/>
              <p:cNvSpPr txBox="1">
                <a:spLocks noChangeArrowheads="1"/>
              </p:cNvSpPr>
              <p:nvPr/>
            </p:nvSpPr>
            <p:spPr bwMode="auto">
              <a:xfrm>
                <a:off x="1292" y="2355"/>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10.10.10.8     11:22:33:44:55:RR</a:t>
                </a:r>
              </a:p>
            </p:txBody>
          </p:sp>
          <p:sp>
            <p:nvSpPr>
              <p:cNvPr id="330791" name="Line 39"/>
              <p:cNvSpPr>
                <a:spLocks noChangeShapeType="1"/>
              </p:cNvSpPr>
              <p:nvPr/>
            </p:nvSpPr>
            <p:spPr bwMode="auto">
              <a:xfrm>
                <a:off x="1337" y="2341"/>
                <a:ext cx="1905" cy="0"/>
              </a:xfrm>
              <a:prstGeom prst="line">
                <a:avLst/>
              </a:prstGeom>
              <a:noFill/>
              <a:ln w="12700">
                <a:solidFill>
                  <a:schemeClr val="tx1"/>
                </a:solidFill>
                <a:round/>
                <a:headEnd/>
                <a:tailEnd/>
              </a:ln>
              <a:effectLst/>
            </p:spPr>
            <p:txBody>
              <a:bodyPr/>
              <a:lstStyle/>
              <a:p>
                <a:endParaRPr lang="zh-CN" altLang="en-US"/>
              </a:p>
            </p:txBody>
          </p:sp>
          <p:sp>
            <p:nvSpPr>
              <p:cNvPr id="330792" name="Line 40"/>
              <p:cNvSpPr>
                <a:spLocks noChangeShapeType="1"/>
              </p:cNvSpPr>
              <p:nvPr/>
            </p:nvSpPr>
            <p:spPr bwMode="auto">
              <a:xfrm>
                <a:off x="1927" y="1706"/>
                <a:ext cx="0" cy="861"/>
              </a:xfrm>
              <a:prstGeom prst="line">
                <a:avLst/>
              </a:prstGeom>
              <a:noFill/>
              <a:ln w="9525">
                <a:solidFill>
                  <a:schemeClr val="tx1"/>
                </a:solidFill>
                <a:round/>
                <a:headEnd/>
                <a:tailEnd/>
              </a:ln>
              <a:effectLst/>
            </p:spPr>
            <p:txBody>
              <a:bodyPr/>
              <a:lstStyle/>
              <a:p>
                <a:endParaRPr lang="zh-CN" altLang="en-US"/>
              </a:p>
            </p:txBody>
          </p:sp>
        </p:grpSp>
        <p:sp>
          <p:nvSpPr>
            <p:cNvPr id="330793" name="Text Box 41"/>
            <p:cNvSpPr txBox="1">
              <a:spLocks noChangeArrowheads="1"/>
            </p:cNvSpPr>
            <p:nvPr/>
          </p:nvSpPr>
          <p:spPr bwMode="auto">
            <a:xfrm>
              <a:off x="2926" y="1268"/>
              <a:ext cx="1950" cy="233"/>
            </a:xfrm>
            <a:prstGeom prst="rect">
              <a:avLst/>
            </a:prstGeom>
            <a:noFill/>
            <a:ln w="9525">
              <a:noFill/>
              <a:miter lim="800000"/>
              <a:headEnd/>
              <a:tailEnd/>
            </a:ln>
            <a:effectLst/>
          </p:spPr>
          <p:txBody>
            <a:bodyPr>
              <a:spAutoFit/>
            </a:bodyPr>
            <a:lstStyle/>
            <a:p>
              <a:r>
                <a:rPr lang="en-US" altLang="zh-CN" sz="1200">
                  <a:solidFill>
                    <a:srgbClr val="FF0000"/>
                  </a:solidFill>
                  <a:latin typeface="Times New Roman" pitchFamily="18" charset="0"/>
                  <a:ea typeface="宋体" charset="-122"/>
                </a:rPr>
                <a:t>10.10.10.2     11:22:33:44:55:CC</a:t>
              </a:r>
            </a:p>
          </p:txBody>
        </p:sp>
      </p:grpSp>
      <p:sp>
        <p:nvSpPr>
          <p:cNvPr id="330794" name="Rectangle 42"/>
          <p:cNvSpPr>
            <a:spLocks noChangeArrowheads="1"/>
          </p:cNvSpPr>
          <p:nvPr/>
        </p:nvSpPr>
        <p:spPr bwMode="auto">
          <a:xfrm>
            <a:off x="2525317" y="3751661"/>
            <a:ext cx="107156" cy="107156"/>
          </a:xfrm>
          <a:prstGeom prst="rect">
            <a:avLst/>
          </a:prstGeom>
          <a:solidFill>
            <a:srgbClr val="008000"/>
          </a:solidFill>
          <a:ln w="9525">
            <a:solidFill>
              <a:schemeClr val="tx1"/>
            </a:solidFill>
            <a:miter lim="800000"/>
            <a:headEnd/>
            <a:tailEnd/>
          </a:ln>
          <a:effectLst/>
        </p:spPr>
        <p:txBody>
          <a:bodyPr wrap="none" anchor="ctr"/>
          <a:lstStyle/>
          <a:p>
            <a:endParaRPr lang="zh-CN" altLang="en-US"/>
          </a:p>
        </p:txBody>
      </p:sp>
      <p:sp>
        <p:nvSpPr>
          <p:cNvPr id="330795" name="Rectangle 43"/>
          <p:cNvSpPr>
            <a:spLocks noChangeArrowheads="1"/>
          </p:cNvSpPr>
          <p:nvPr/>
        </p:nvSpPr>
        <p:spPr bwMode="auto">
          <a:xfrm>
            <a:off x="4344592" y="2390776"/>
            <a:ext cx="107156" cy="107156"/>
          </a:xfrm>
          <a:prstGeom prst="rect">
            <a:avLst/>
          </a:prstGeom>
          <a:solidFill>
            <a:srgbClr val="0000FF"/>
          </a:solidFill>
          <a:ln w="9525">
            <a:solidFill>
              <a:schemeClr val="tx1"/>
            </a:solidFill>
            <a:miter lim="800000"/>
            <a:headEnd/>
            <a:tailEnd/>
          </a:ln>
          <a:effectLst/>
        </p:spPr>
        <p:txBody>
          <a:bodyPr wrap="none" anchor="ctr"/>
          <a:lstStyle/>
          <a:p>
            <a:endParaRPr lang="zh-CN" altLang="en-US"/>
          </a:p>
        </p:txBody>
      </p:sp>
      <p:sp>
        <p:nvSpPr>
          <p:cNvPr id="330796" name="AutoShape 44"/>
          <p:cNvSpPr>
            <a:spLocks noChangeArrowheads="1"/>
          </p:cNvSpPr>
          <p:nvPr/>
        </p:nvSpPr>
        <p:spPr bwMode="auto">
          <a:xfrm>
            <a:off x="4707731" y="4599385"/>
            <a:ext cx="2240758" cy="1041797"/>
          </a:xfrm>
          <a:prstGeom prst="wedgeRectCallout">
            <a:avLst>
              <a:gd name="adj1" fmla="val -40954"/>
              <a:gd name="adj2" fmla="val -88088"/>
            </a:avLst>
          </a:prstGeom>
          <a:solidFill>
            <a:srgbClr val="CCECFF"/>
          </a:solidFill>
          <a:ln w="38100">
            <a:solidFill>
              <a:schemeClr val="tx1"/>
            </a:solidFill>
            <a:miter lim="800000"/>
            <a:headEnd/>
            <a:tailEnd/>
          </a:ln>
          <a:effectLst/>
        </p:spPr>
        <p:txBody>
          <a:bodyPr anchor="ctr" anchorCtr="1"/>
          <a:lstStyle/>
          <a:p>
            <a:r>
              <a:rPr lang="zh-CN" altLang="en-US" b="1" dirty="0">
                <a:solidFill>
                  <a:srgbClr val="990000"/>
                </a:solidFill>
                <a:latin typeface="Times New Roman" pitchFamily="18" charset="0"/>
                <a:ea typeface="黑体" pitchFamily="2" charset="-122"/>
              </a:rPr>
              <a:t>步骤</a:t>
            </a:r>
            <a:r>
              <a:rPr lang="en-US" altLang="zh-CN" b="1" dirty="0">
                <a:solidFill>
                  <a:srgbClr val="990000"/>
                </a:solidFill>
                <a:latin typeface="Times New Roman" pitchFamily="18" charset="0"/>
                <a:ea typeface="黑体" pitchFamily="2" charset="-122"/>
              </a:rPr>
              <a:t>2</a:t>
            </a:r>
            <a:r>
              <a:rPr lang="zh-CN" altLang="en-US" b="1" dirty="0">
                <a:solidFill>
                  <a:srgbClr val="000099"/>
                </a:solidFill>
                <a:latin typeface="Times New Roman" pitchFamily="18" charset="0"/>
                <a:ea typeface="黑体" pitchFamily="2" charset="-122"/>
              </a:rPr>
              <a:t>：攻击者从网络接口上嗅探受害主机发过来的数据帧</a:t>
            </a:r>
          </a:p>
        </p:txBody>
      </p:sp>
    </p:spTree>
    <p:extLst>
      <p:ext uri="{BB962C8B-B14F-4D97-AF65-F5344CB8AC3E}">
        <p14:creationId xmlns:p14="http://schemas.microsoft.com/office/powerpoint/2010/main" val="169844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94"/>
                                        </p:tgtEl>
                                        <p:attrNameLst>
                                          <p:attrName>style.visibility</p:attrName>
                                        </p:attrNameLst>
                                      </p:cBhvr>
                                      <p:to>
                                        <p:strVal val="visible"/>
                                      </p:to>
                                    </p:set>
                                  </p:childTnLst>
                                </p:cTn>
                              </p:par>
                              <p:par>
                                <p:cTn id="7" presetID="0" presetClass="path" presetSubtype="0" repeatCount="indefinite" accel="50000" decel="50000" fill="hold" grpId="1" nodeType="withEffect">
                                  <p:stCondLst>
                                    <p:cond delay="0"/>
                                  </p:stCondLst>
                                  <p:childTnLst>
                                    <p:animMotion origin="layout" path="M 0.00782 0.00047 L 0.24462 0.00047 L 0.24462 -0.27754 " pathEditMode="relative" rAng="0" ptsTypes="AAA">
                                      <p:cBhvr>
                                        <p:cTn id="8" dur="2000" fill="hold"/>
                                        <p:tgtEl>
                                          <p:spTgt spid="330794"/>
                                        </p:tgtEl>
                                        <p:attrNameLst>
                                          <p:attrName>ppt_x</p:attrName>
                                          <p:attrName>ppt_y</p:attrName>
                                        </p:attrNameLst>
                                      </p:cBhvr>
                                      <p:rCtr x="11800" y="-13900"/>
                                    </p:animMotion>
                                  </p:childTnLst>
                                </p:cTn>
                              </p:par>
                            </p:childTnLst>
                          </p:cTn>
                        </p:par>
                        <p:par>
                          <p:cTn id="9" fill="hold">
                            <p:stCondLst>
                              <p:cond delay="2000"/>
                            </p:stCondLst>
                            <p:childTnLst>
                              <p:par>
                                <p:cTn id="10" presetID="1" presetClass="entr" presetSubtype="0" fill="hold" grpId="0" nodeType="afterEffect">
                                  <p:stCondLst>
                                    <p:cond delay="500"/>
                                  </p:stCondLst>
                                  <p:childTnLst>
                                    <p:set>
                                      <p:cBhvr>
                                        <p:cTn id="11" dur="1" fill="hold">
                                          <p:stCondLst>
                                            <p:cond delay="0"/>
                                          </p:stCondLst>
                                        </p:cTn>
                                        <p:tgtEl>
                                          <p:spTgt spid="330795"/>
                                        </p:tgtEl>
                                        <p:attrNameLst>
                                          <p:attrName>style.visibility</p:attrName>
                                        </p:attrNameLst>
                                      </p:cBhvr>
                                      <p:to>
                                        <p:strVal val="visible"/>
                                      </p:to>
                                    </p:set>
                                  </p:childTnLst>
                                </p:cTn>
                              </p:par>
                            </p:childTnLst>
                          </p:cTn>
                        </p:par>
                        <p:par>
                          <p:cTn id="12" fill="hold">
                            <p:stCondLst>
                              <p:cond delay="2500"/>
                            </p:stCondLst>
                            <p:childTnLst>
                              <p:par>
                                <p:cTn id="13" presetID="0" presetClass="path" presetSubtype="0" repeatCount="indefinite" accel="50000" decel="50000" fill="hold" grpId="1" nodeType="afterEffect">
                                  <p:stCondLst>
                                    <p:cond delay="0"/>
                                  </p:stCondLst>
                                  <p:childTnLst>
                                    <p:animMotion origin="layout" path="M 1.66667E-6 -6.66667E-6 L 1.66667E-6 0.29814 L -0.26423 0.29814 " pathEditMode="relative" ptsTypes="AAA">
                                      <p:cBhvr>
                                        <p:cTn id="14" dur="2000" fill="hold"/>
                                        <p:tgtEl>
                                          <p:spTgt spid="33079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Bottom)">
                                      <p:cBhvr>
                                        <p:cTn id="19" dur="500"/>
                                        <p:tgtEl>
                                          <p:spTgt spid="2"/>
                                        </p:tgtEl>
                                      </p:cBhvr>
                                    </p:animEffect>
                                  </p:childTnLst>
                                </p:cTn>
                              </p:par>
                              <p:par>
                                <p:cTn id="20" presetID="12" presetClass="entr" presetSubtype="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Top)">
                                      <p:cBhvr>
                                        <p:cTn id="22" dur="500"/>
                                        <p:tgtEl>
                                          <p:spTgt spid="4"/>
                                        </p:tgtEl>
                                      </p:cBhvr>
                                    </p:animEffect>
                                  </p:childTnLst>
                                </p:cTn>
                              </p:par>
                            </p:childTnLst>
                          </p:cTn>
                        </p:par>
                        <p:par>
                          <p:cTn id="23" fill="hold">
                            <p:stCondLst>
                              <p:cond delay="500"/>
                            </p:stCondLst>
                            <p:childTnLst>
                              <p:par>
                                <p:cTn id="24" presetID="0" presetClass="path" presetSubtype="0" repeatCount="indefinite" accel="50000" decel="50000" fill="hold" grpId="2" nodeType="afterEffect">
                                  <p:stCondLst>
                                    <p:cond delay="0"/>
                                  </p:stCondLst>
                                  <p:childTnLst>
                                    <p:animMotion origin="layout" path="M 0.00695 -4.44444E-6 L 0.24341 -4.44444E-6 L 0.24341 0.22269 " pathEditMode="relative" rAng="0" ptsTypes="AAA">
                                      <p:cBhvr>
                                        <p:cTn id="25" dur="2000" fill="hold"/>
                                        <p:tgtEl>
                                          <p:spTgt spid="330794"/>
                                        </p:tgtEl>
                                        <p:attrNameLst>
                                          <p:attrName>ppt_x</p:attrName>
                                          <p:attrName>ppt_y</p:attrName>
                                        </p:attrNameLst>
                                      </p:cBhvr>
                                      <p:rCtr x="11800" y="11100"/>
                                    </p:animMotion>
                                  </p:childTnLst>
                                </p:cTn>
                              </p:par>
                            </p:childTnLst>
                          </p:cTn>
                        </p:par>
                        <p:par>
                          <p:cTn id="26" fill="hold">
                            <p:stCondLst>
                              <p:cond delay="2500"/>
                            </p:stCondLst>
                            <p:childTnLst>
                              <p:par>
                                <p:cTn id="27" presetID="0" presetClass="path" presetSubtype="0" repeatCount="indefinite" accel="50000" decel="50000" fill="hold" grpId="2" nodeType="afterEffect">
                                  <p:stCondLst>
                                    <p:cond delay="0"/>
                                  </p:stCondLst>
                                  <p:childTnLst>
                                    <p:animMotion origin="layout" path="M 3.61111E-6 5.18519E-6 L 0.00017 0.48172 " pathEditMode="relative" ptsTypes="AA">
                                      <p:cBhvr>
                                        <p:cTn id="28" dur="2000" fill="hold"/>
                                        <p:tgtEl>
                                          <p:spTgt spid="330795"/>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0796"/>
                                        </p:tgtEl>
                                        <p:attrNameLst>
                                          <p:attrName>style.visibility</p:attrName>
                                        </p:attrNameLst>
                                      </p:cBhvr>
                                      <p:to>
                                        <p:strVal val="visible"/>
                                      </p:to>
                                    </p:set>
                                    <p:anim calcmode="lin" valueType="num">
                                      <p:cBhvr additive="base">
                                        <p:cTn id="33" dur="500" fill="hold"/>
                                        <p:tgtEl>
                                          <p:spTgt spid="330796"/>
                                        </p:tgtEl>
                                        <p:attrNameLst>
                                          <p:attrName>ppt_x</p:attrName>
                                        </p:attrNameLst>
                                      </p:cBhvr>
                                      <p:tavLst>
                                        <p:tav tm="0">
                                          <p:val>
                                            <p:strVal val="#ppt_x"/>
                                          </p:val>
                                        </p:tav>
                                        <p:tav tm="100000">
                                          <p:val>
                                            <p:strVal val="#ppt_x"/>
                                          </p:val>
                                        </p:tav>
                                      </p:tavLst>
                                    </p:anim>
                                    <p:anim calcmode="lin" valueType="num">
                                      <p:cBhvr additive="base">
                                        <p:cTn id="34" dur="500" fill="hold"/>
                                        <p:tgtEl>
                                          <p:spTgt spid="330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94" grpId="0" animBg="1"/>
      <p:bldP spid="330794" grpId="1" animBg="1"/>
      <p:bldP spid="330794" grpId="2" animBg="1"/>
      <p:bldP spid="330795" grpId="0" animBg="1"/>
      <p:bldP spid="330795" grpId="1" animBg="1"/>
      <p:bldP spid="330795" grpId="2" animBg="1"/>
      <p:bldP spid="33079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952625" y="617937"/>
            <a:ext cx="5588794" cy="594122"/>
          </a:xfrm>
        </p:spPr>
        <p:txBody>
          <a:bodyPr/>
          <a:lstStyle/>
          <a:p>
            <a:r>
              <a:rPr lang="zh-CN" altLang="en-US" sz="2700" dirty="0">
                <a:latin typeface="Times New Roman" pitchFamily="18" charset="0"/>
              </a:rPr>
              <a:t>交换网络监听：</a:t>
            </a:r>
            <a:r>
              <a:rPr lang="en-US" altLang="zh-CN" sz="2700" dirty="0">
                <a:latin typeface="Times New Roman" pitchFamily="18" charset="0"/>
              </a:rPr>
              <a:t>ARP</a:t>
            </a:r>
            <a:r>
              <a:rPr lang="zh-CN" altLang="en-US" sz="2700" dirty="0">
                <a:latin typeface="Times New Roman" pitchFamily="18" charset="0"/>
              </a:rPr>
              <a:t>欺骗</a:t>
            </a:r>
          </a:p>
        </p:txBody>
      </p:sp>
      <p:sp>
        <p:nvSpPr>
          <p:cNvPr id="332803" name="Line 3"/>
          <p:cNvSpPr>
            <a:spLocks noChangeShapeType="1"/>
          </p:cNvSpPr>
          <p:nvPr/>
        </p:nvSpPr>
        <p:spPr bwMode="auto">
          <a:xfrm>
            <a:off x="7325916" y="1753792"/>
            <a:ext cx="0" cy="3887390"/>
          </a:xfrm>
          <a:prstGeom prst="line">
            <a:avLst/>
          </a:prstGeom>
          <a:noFill/>
          <a:ln w="22225">
            <a:solidFill>
              <a:schemeClr val="tx1"/>
            </a:solidFill>
            <a:round/>
            <a:headEnd/>
            <a:tailEnd/>
          </a:ln>
          <a:effectLst/>
        </p:spPr>
        <p:txBody>
          <a:bodyPr/>
          <a:lstStyle/>
          <a:p>
            <a:endParaRPr lang="zh-CN" altLang="en-US"/>
          </a:p>
        </p:txBody>
      </p:sp>
      <p:pic>
        <p:nvPicPr>
          <p:cNvPr id="332804" name="Picture 4" descr="snap"/>
          <p:cNvPicPr>
            <a:picLocks noChangeAspect="1" noChangeArrowheads="1"/>
          </p:cNvPicPr>
          <p:nvPr/>
        </p:nvPicPr>
        <p:blipFill>
          <a:blip r:embed="rId2" cstate="print"/>
          <a:srcRect/>
          <a:stretch>
            <a:fillRect/>
          </a:stretch>
        </p:blipFill>
        <p:spPr bwMode="auto">
          <a:xfrm>
            <a:off x="1980011" y="3642124"/>
            <a:ext cx="540544" cy="488156"/>
          </a:xfrm>
          <a:prstGeom prst="rect">
            <a:avLst/>
          </a:prstGeom>
          <a:noFill/>
        </p:spPr>
      </p:pic>
      <p:pic>
        <p:nvPicPr>
          <p:cNvPr id="332805" name="Picture 5" descr="snap"/>
          <p:cNvPicPr>
            <a:picLocks noChangeAspect="1" noChangeArrowheads="1"/>
          </p:cNvPicPr>
          <p:nvPr/>
        </p:nvPicPr>
        <p:blipFill>
          <a:blip r:embed="rId2" cstate="print"/>
          <a:srcRect/>
          <a:stretch>
            <a:fillRect/>
          </a:stretch>
        </p:blipFill>
        <p:spPr bwMode="auto">
          <a:xfrm>
            <a:off x="4050507" y="1860949"/>
            <a:ext cx="540544" cy="488156"/>
          </a:xfrm>
          <a:prstGeom prst="rect">
            <a:avLst/>
          </a:prstGeom>
          <a:noFill/>
        </p:spPr>
      </p:pic>
      <p:pic>
        <p:nvPicPr>
          <p:cNvPr id="332806" name="Picture 6" descr="snap"/>
          <p:cNvPicPr>
            <a:picLocks noChangeAspect="1" noChangeArrowheads="1"/>
          </p:cNvPicPr>
          <p:nvPr/>
        </p:nvPicPr>
        <p:blipFill>
          <a:blip r:embed="rId3" cstate="print"/>
          <a:srcRect/>
          <a:stretch>
            <a:fillRect/>
          </a:stretch>
        </p:blipFill>
        <p:spPr bwMode="auto">
          <a:xfrm>
            <a:off x="7163992" y="3589735"/>
            <a:ext cx="415528" cy="594122"/>
          </a:xfrm>
          <a:prstGeom prst="rect">
            <a:avLst/>
          </a:prstGeom>
          <a:noFill/>
        </p:spPr>
      </p:pic>
      <p:sp>
        <p:nvSpPr>
          <p:cNvPr id="332807" name="Oval 7"/>
          <p:cNvSpPr>
            <a:spLocks noChangeArrowheads="1"/>
          </p:cNvSpPr>
          <p:nvPr/>
        </p:nvSpPr>
        <p:spPr bwMode="auto">
          <a:xfrm>
            <a:off x="4086225" y="3662364"/>
            <a:ext cx="485775" cy="456010"/>
          </a:xfrm>
          <a:prstGeom prst="ellipse">
            <a:avLst/>
          </a:prstGeom>
          <a:solidFill>
            <a:srgbClr val="808080"/>
          </a:solidFill>
          <a:ln w="9525">
            <a:solidFill>
              <a:srgbClr val="333333"/>
            </a:solidFill>
            <a:round/>
            <a:headEnd/>
            <a:tailEnd/>
          </a:ln>
          <a:effectLst/>
        </p:spPr>
        <p:txBody>
          <a:bodyPr wrap="none" anchor="ctr"/>
          <a:lstStyle/>
          <a:p>
            <a:pPr algn="ctr"/>
            <a:r>
              <a:rPr lang="zh-CN" altLang="en-US" sz="1200">
                <a:solidFill>
                  <a:schemeClr val="bg1"/>
                </a:solidFill>
                <a:latin typeface="Times New Roman" pitchFamily="18" charset="0"/>
                <a:ea typeface="黑体" pitchFamily="2" charset="-122"/>
              </a:rPr>
              <a:t>交换机 </a:t>
            </a:r>
          </a:p>
        </p:txBody>
      </p:sp>
      <p:cxnSp>
        <p:nvCxnSpPr>
          <p:cNvPr id="332808" name="AutoShape 8"/>
          <p:cNvCxnSpPr>
            <a:cxnSpLocks noChangeShapeType="1"/>
            <a:stCxn id="332807" idx="6"/>
            <a:endCxn id="0" idx="1"/>
          </p:cNvCxnSpPr>
          <p:nvPr/>
        </p:nvCxnSpPr>
        <p:spPr bwMode="auto">
          <a:xfrm flipV="1">
            <a:off x="4572000" y="3887391"/>
            <a:ext cx="2591991" cy="3572"/>
          </a:xfrm>
          <a:prstGeom prst="straightConnector1">
            <a:avLst/>
          </a:prstGeom>
          <a:noFill/>
          <a:ln w="15875">
            <a:solidFill>
              <a:schemeClr val="tx1"/>
            </a:solidFill>
            <a:round/>
            <a:headEnd/>
            <a:tailEnd/>
          </a:ln>
          <a:effectLst/>
        </p:spPr>
      </p:cxnSp>
      <p:cxnSp>
        <p:nvCxnSpPr>
          <p:cNvPr id="332809" name="AutoShape 9"/>
          <p:cNvCxnSpPr>
            <a:cxnSpLocks noChangeShapeType="1"/>
            <a:stCxn id="0" idx="3"/>
            <a:endCxn id="332807" idx="2"/>
          </p:cNvCxnSpPr>
          <p:nvPr/>
        </p:nvCxnSpPr>
        <p:spPr bwMode="auto">
          <a:xfrm>
            <a:off x="2520553" y="3886200"/>
            <a:ext cx="1565672" cy="4763"/>
          </a:xfrm>
          <a:prstGeom prst="straightConnector1">
            <a:avLst/>
          </a:prstGeom>
          <a:noFill/>
          <a:ln w="15875">
            <a:solidFill>
              <a:schemeClr val="tx1"/>
            </a:solidFill>
            <a:round/>
            <a:headEnd/>
            <a:tailEnd/>
          </a:ln>
          <a:effectLst/>
        </p:spPr>
      </p:cxnSp>
      <p:cxnSp>
        <p:nvCxnSpPr>
          <p:cNvPr id="332810" name="AutoShape 10"/>
          <p:cNvCxnSpPr>
            <a:cxnSpLocks noChangeShapeType="1"/>
            <a:stCxn id="0" idx="2"/>
            <a:endCxn id="332807" idx="0"/>
          </p:cNvCxnSpPr>
          <p:nvPr/>
        </p:nvCxnSpPr>
        <p:spPr bwMode="auto">
          <a:xfrm>
            <a:off x="4320779" y="2349104"/>
            <a:ext cx="8334" cy="1313259"/>
          </a:xfrm>
          <a:prstGeom prst="straightConnector1">
            <a:avLst/>
          </a:prstGeom>
          <a:noFill/>
          <a:ln w="15875">
            <a:solidFill>
              <a:schemeClr val="tx1"/>
            </a:solidFill>
            <a:round/>
            <a:headEnd/>
            <a:tailEnd/>
          </a:ln>
          <a:effectLst/>
        </p:spPr>
      </p:cxnSp>
      <p:pic>
        <p:nvPicPr>
          <p:cNvPr id="332811" name="Picture 11" descr="snap"/>
          <p:cNvPicPr>
            <a:picLocks noChangeAspect="1" noChangeArrowheads="1"/>
          </p:cNvPicPr>
          <p:nvPr/>
        </p:nvPicPr>
        <p:blipFill>
          <a:blip r:embed="rId4" cstate="print"/>
          <a:srcRect/>
          <a:stretch>
            <a:fillRect/>
          </a:stretch>
        </p:blipFill>
        <p:spPr bwMode="auto">
          <a:xfrm>
            <a:off x="4031458" y="4988720"/>
            <a:ext cx="594122" cy="545306"/>
          </a:xfrm>
          <a:prstGeom prst="rect">
            <a:avLst/>
          </a:prstGeom>
          <a:noFill/>
        </p:spPr>
      </p:pic>
      <p:cxnSp>
        <p:nvCxnSpPr>
          <p:cNvPr id="332812" name="AutoShape 12"/>
          <p:cNvCxnSpPr>
            <a:cxnSpLocks noChangeShapeType="1"/>
            <a:stCxn id="0" idx="0"/>
            <a:endCxn id="332807" idx="4"/>
          </p:cNvCxnSpPr>
          <p:nvPr/>
        </p:nvCxnSpPr>
        <p:spPr bwMode="auto">
          <a:xfrm flipV="1">
            <a:off x="4329113" y="4118372"/>
            <a:ext cx="0" cy="870347"/>
          </a:xfrm>
          <a:prstGeom prst="straightConnector1">
            <a:avLst/>
          </a:prstGeom>
          <a:noFill/>
          <a:ln w="15875">
            <a:solidFill>
              <a:schemeClr val="tx1"/>
            </a:solidFill>
            <a:round/>
            <a:headEnd/>
            <a:tailEnd/>
          </a:ln>
          <a:effectLst/>
        </p:spPr>
      </p:cxnSp>
      <p:sp>
        <p:nvSpPr>
          <p:cNvPr id="332813" name="Text Box 13"/>
          <p:cNvSpPr txBox="1">
            <a:spLocks noChangeArrowheads="1"/>
          </p:cNvSpPr>
          <p:nvPr/>
        </p:nvSpPr>
        <p:spPr bwMode="auto">
          <a:xfrm>
            <a:off x="6785373" y="1645445"/>
            <a:ext cx="540544"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内网</a:t>
            </a:r>
            <a:endParaRPr lang="en-US" altLang="zh-CN" b="1">
              <a:latin typeface="Times New Roman" pitchFamily="18" charset="0"/>
              <a:ea typeface="黑体" pitchFamily="2" charset="-122"/>
            </a:endParaRPr>
          </a:p>
        </p:txBody>
      </p:sp>
      <p:sp>
        <p:nvSpPr>
          <p:cNvPr id="332814" name="Text Box 14"/>
          <p:cNvSpPr txBox="1">
            <a:spLocks noChangeArrowheads="1"/>
          </p:cNvSpPr>
          <p:nvPr/>
        </p:nvSpPr>
        <p:spPr bwMode="auto">
          <a:xfrm>
            <a:off x="7325916" y="1645445"/>
            <a:ext cx="594122"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外网</a:t>
            </a:r>
            <a:endParaRPr lang="en-US" altLang="zh-CN" b="1">
              <a:latin typeface="Times New Roman" pitchFamily="18" charset="0"/>
              <a:ea typeface="黑体" pitchFamily="2" charset="-122"/>
            </a:endParaRPr>
          </a:p>
        </p:txBody>
      </p:sp>
      <p:sp>
        <p:nvSpPr>
          <p:cNvPr id="332815" name="Line 15"/>
          <p:cNvSpPr>
            <a:spLocks noChangeShapeType="1"/>
          </p:cNvSpPr>
          <p:nvPr/>
        </p:nvSpPr>
        <p:spPr bwMode="auto">
          <a:xfrm>
            <a:off x="7541419" y="3889772"/>
            <a:ext cx="325041" cy="0"/>
          </a:xfrm>
          <a:prstGeom prst="line">
            <a:avLst/>
          </a:prstGeom>
          <a:noFill/>
          <a:ln w="15875">
            <a:solidFill>
              <a:schemeClr val="tx1"/>
            </a:solidFill>
            <a:round/>
            <a:headEnd/>
            <a:tailEnd/>
          </a:ln>
          <a:effectLst/>
        </p:spPr>
        <p:txBody>
          <a:bodyPr/>
          <a:lstStyle/>
          <a:p>
            <a:endParaRPr lang="zh-CN" altLang="en-US"/>
          </a:p>
        </p:txBody>
      </p:sp>
      <p:sp>
        <p:nvSpPr>
          <p:cNvPr id="332816" name="Text Box 16"/>
          <p:cNvSpPr txBox="1">
            <a:spLocks noChangeArrowheads="1"/>
          </p:cNvSpPr>
          <p:nvPr/>
        </p:nvSpPr>
        <p:spPr bwMode="auto">
          <a:xfrm>
            <a:off x="3490914" y="1638301"/>
            <a:ext cx="1545431"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A:10.10.10.1</a:t>
            </a:r>
          </a:p>
        </p:txBody>
      </p:sp>
      <p:sp>
        <p:nvSpPr>
          <p:cNvPr id="332817" name="Text Box 17"/>
          <p:cNvSpPr txBox="1">
            <a:spLocks noChangeArrowheads="1"/>
          </p:cNvSpPr>
          <p:nvPr/>
        </p:nvSpPr>
        <p:spPr bwMode="auto">
          <a:xfrm>
            <a:off x="1494236" y="4183857"/>
            <a:ext cx="1665524"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B:10.10.10.2</a:t>
            </a:r>
          </a:p>
        </p:txBody>
      </p:sp>
      <p:sp>
        <p:nvSpPr>
          <p:cNvPr id="332818" name="Text Box 18"/>
          <p:cNvSpPr txBox="1">
            <a:spLocks noChangeArrowheads="1"/>
          </p:cNvSpPr>
          <p:nvPr/>
        </p:nvSpPr>
        <p:spPr bwMode="auto">
          <a:xfrm>
            <a:off x="2661405" y="5246967"/>
            <a:ext cx="1525191"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C:10.10.10.3</a:t>
            </a:r>
          </a:p>
        </p:txBody>
      </p:sp>
      <p:sp>
        <p:nvSpPr>
          <p:cNvPr id="332819" name="Text Box 19"/>
          <p:cNvSpPr txBox="1">
            <a:spLocks noChangeArrowheads="1"/>
          </p:cNvSpPr>
          <p:nvPr/>
        </p:nvSpPr>
        <p:spPr bwMode="auto">
          <a:xfrm>
            <a:off x="6418782" y="4078250"/>
            <a:ext cx="1520069" cy="646331"/>
          </a:xfrm>
          <a:prstGeom prst="rect">
            <a:avLst/>
          </a:prstGeom>
          <a:noFill/>
          <a:ln w="9525">
            <a:noFill/>
            <a:miter lim="800000"/>
            <a:headEnd/>
            <a:tailEnd/>
          </a:ln>
          <a:effectLst/>
        </p:spPr>
        <p:txBody>
          <a:bodyPr wrap="square">
            <a:spAutoFit/>
          </a:bodyPr>
          <a:lstStyle/>
          <a:p>
            <a:r>
              <a:rPr lang="zh-CN" altLang="en-US" b="1" dirty="0">
                <a:latin typeface="Times New Roman" pitchFamily="18" charset="0"/>
                <a:ea typeface="宋体" charset="-122"/>
              </a:rPr>
              <a:t>路由器</a:t>
            </a:r>
            <a:r>
              <a:rPr lang="en-US" altLang="zh-CN" b="1" dirty="0">
                <a:latin typeface="Times New Roman" pitchFamily="18" charset="0"/>
                <a:ea typeface="宋体" charset="-122"/>
              </a:rPr>
              <a:t>R: </a:t>
            </a:r>
          </a:p>
          <a:p>
            <a:r>
              <a:rPr lang="en-US" altLang="zh-CN" b="1" dirty="0">
                <a:latin typeface="Times New Roman" pitchFamily="18" charset="0"/>
                <a:ea typeface="宋体" charset="-122"/>
              </a:rPr>
              <a:t>10.10.10.8</a:t>
            </a:r>
          </a:p>
        </p:txBody>
      </p:sp>
      <p:grpSp>
        <p:nvGrpSpPr>
          <p:cNvPr id="2" name="Group 20"/>
          <p:cNvGrpSpPr>
            <a:grpSpLocks/>
          </p:cNvGrpSpPr>
          <p:nvPr/>
        </p:nvGrpSpPr>
        <p:grpSpPr bwMode="auto">
          <a:xfrm>
            <a:off x="1169195" y="2563418"/>
            <a:ext cx="2321719" cy="1050132"/>
            <a:chOff x="22" y="1525"/>
            <a:chExt cx="1950" cy="882"/>
          </a:xfrm>
        </p:grpSpPr>
        <p:grpSp>
          <p:nvGrpSpPr>
            <p:cNvPr id="3" name="Group 21"/>
            <p:cNvGrpSpPr>
              <a:grpSpLocks/>
            </p:cNvGrpSpPr>
            <p:nvPr/>
          </p:nvGrpSpPr>
          <p:grpSpPr bwMode="auto">
            <a:xfrm>
              <a:off x="22" y="1525"/>
              <a:ext cx="1950" cy="882"/>
              <a:chOff x="794" y="1479"/>
              <a:chExt cx="1950" cy="882"/>
            </a:xfrm>
          </p:grpSpPr>
          <p:sp>
            <p:nvSpPr>
              <p:cNvPr id="332822" name="Rectangle 22"/>
              <p:cNvSpPr>
                <a:spLocks noChangeArrowheads="1"/>
              </p:cNvSpPr>
              <p:nvPr/>
            </p:nvSpPr>
            <p:spPr bwMode="auto">
              <a:xfrm>
                <a:off x="839" y="1479"/>
                <a:ext cx="1905" cy="862"/>
              </a:xfrm>
              <a:prstGeom prst="rect">
                <a:avLst/>
              </a:prstGeom>
              <a:solidFill>
                <a:schemeClr val="bg1"/>
              </a:solidFill>
              <a:ln w="28575">
                <a:solidFill>
                  <a:schemeClr val="tx1"/>
                </a:solidFill>
                <a:miter lim="800000"/>
                <a:headEnd/>
                <a:tailEnd/>
              </a:ln>
              <a:effectLst>
                <a:outerShdw dist="35921" dir="2700000" algn="ctr" rotWithShape="0">
                  <a:schemeClr val="tx1"/>
                </a:outerShdw>
              </a:effectLst>
            </p:spPr>
            <p:txBody>
              <a:bodyPr wrap="none" anchor="ctr"/>
              <a:lstStyle/>
              <a:p>
                <a:pPr algn="ctr"/>
                <a:endParaRPr lang="zh-CN" altLang="en-US" b="1">
                  <a:latin typeface="Times New Roman" pitchFamily="18" charset="0"/>
                  <a:ea typeface="宋体" charset="-122"/>
                </a:endParaRPr>
              </a:p>
            </p:txBody>
          </p:sp>
          <p:sp>
            <p:nvSpPr>
              <p:cNvPr id="332823" name="Line 23"/>
              <p:cNvSpPr>
                <a:spLocks noChangeShapeType="1"/>
              </p:cNvSpPr>
              <p:nvPr/>
            </p:nvSpPr>
            <p:spPr bwMode="auto">
              <a:xfrm>
                <a:off x="839" y="1660"/>
                <a:ext cx="1905" cy="0"/>
              </a:xfrm>
              <a:prstGeom prst="line">
                <a:avLst/>
              </a:prstGeom>
              <a:noFill/>
              <a:ln w="19050">
                <a:solidFill>
                  <a:schemeClr val="tx1"/>
                </a:solidFill>
                <a:round/>
                <a:headEnd/>
                <a:tailEnd/>
              </a:ln>
              <a:effectLst/>
            </p:spPr>
            <p:txBody>
              <a:bodyPr/>
              <a:lstStyle/>
              <a:p>
                <a:endParaRPr lang="zh-CN" altLang="en-US"/>
              </a:p>
            </p:txBody>
          </p:sp>
          <p:sp>
            <p:nvSpPr>
              <p:cNvPr id="332824" name="Text Box 24"/>
              <p:cNvSpPr txBox="1">
                <a:spLocks noChangeArrowheads="1"/>
              </p:cNvSpPr>
              <p:nvPr/>
            </p:nvSpPr>
            <p:spPr bwMode="auto">
              <a:xfrm>
                <a:off x="794" y="1902"/>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10.10.10.3     11:22:33:44:55:CC</a:t>
                </a:r>
              </a:p>
            </p:txBody>
          </p:sp>
          <p:sp>
            <p:nvSpPr>
              <p:cNvPr id="332825" name="Text Box 25"/>
              <p:cNvSpPr txBox="1">
                <a:spLocks noChangeArrowheads="1"/>
              </p:cNvSpPr>
              <p:nvPr/>
            </p:nvSpPr>
            <p:spPr bwMode="auto">
              <a:xfrm>
                <a:off x="794" y="1479"/>
                <a:ext cx="1950" cy="233"/>
              </a:xfrm>
              <a:prstGeom prst="rect">
                <a:avLst/>
              </a:prstGeom>
              <a:noFill/>
              <a:ln w="9525">
                <a:noFill/>
                <a:miter lim="800000"/>
                <a:headEnd/>
                <a:tailEnd/>
              </a:ln>
              <a:effectLst/>
            </p:spPr>
            <p:txBody>
              <a:bodyPr>
                <a:spAutoFit/>
              </a:bodyPr>
              <a:lstStyle/>
              <a:p>
                <a:r>
                  <a:rPr lang="en-US" altLang="zh-CN" sz="1200">
                    <a:latin typeface="Times New Roman" pitchFamily="18" charset="0"/>
                    <a:ea typeface="宋体" charset="-122"/>
                  </a:rPr>
                  <a:t>  </a:t>
                </a:r>
                <a:r>
                  <a:rPr lang="en-US" altLang="zh-CN" sz="1200">
                    <a:solidFill>
                      <a:srgbClr val="0033CC"/>
                    </a:solidFill>
                    <a:latin typeface="Times New Roman" pitchFamily="18" charset="0"/>
                    <a:ea typeface="黑体" pitchFamily="2" charset="-122"/>
                  </a:rPr>
                  <a:t>IP</a:t>
                </a:r>
                <a:r>
                  <a:rPr lang="zh-CN" altLang="en-US" sz="1200">
                    <a:solidFill>
                      <a:srgbClr val="0033CC"/>
                    </a:solidFill>
                    <a:latin typeface="Times New Roman" pitchFamily="18" charset="0"/>
                    <a:ea typeface="黑体" pitchFamily="2" charset="-122"/>
                  </a:rPr>
                  <a:t>地址            </a:t>
                </a:r>
                <a:r>
                  <a:rPr lang="en-US" altLang="zh-CN" sz="1200">
                    <a:solidFill>
                      <a:srgbClr val="0033CC"/>
                    </a:solidFill>
                    <a:latin typeface="Times New Roman" pitchFamily="18" charset="0"/>
                    <a:ea typeface="黑体" pitchFamily="2" charset="-122"/>
                  </a:rPr>
                  <a:t>MAC</a:t>
                </a:r>
                <a:r>
                  <a:rPr lang="zh-CN" altLang="en-US" sz="1200">
                    <a:solidFill>
                      <a:srgbClr val="0033CC"/>
                    </a:solidFill>
                    <a:latin typeface="Times New Roman" pitchFamily="18" charset="0"/>
                    <a:ea typeface="黑体" pitchFamily="2" charset="-122"/>
                  </a:rPr>
                  <a:t>地址</a:t>
                </a:r>
              </a:p>
            </p:txBody>
          </p:sp>
          <p:sp>
            <p:nvSpPr>
              <p:cNvPr id="332826" name="Line 26"/>
              <p:cNvSpPr>
                <a:spLocks noChangeShapeType="1"/>
              </p:cNvSpPr>
              <p:nvPr/>
            </p:nvSpPr>
            <p:spPr bwMode="auto">
              <a:xfrm>
                <a:off x="839" y="1877"/>
                <a:ext cx="1905" cy="0"/>
              </a:xfrm>
              <a:prstGeom prst="line">
                <a:avLst/>
              </a:prstGeom>
              <a:noFill/>
              <a:ln w="12700">
                <a:solidFill>
                  <a:schemeClr val="tx1"/>
                </a:solidFill>
                <a:round/>
                <a:headEnd/>
                <a:tailEnd/>
              </a:ln>
              <a:effectLst/>
            </p:spPr>
            <p:txBody>
              <a:bodyPr/>
              <a:lstStyle/>
              <a:p>
                <a:endParaRPr lang="zh-CN" altLang="en-US"/>
              </a:p>
            </p:txBody>
          </p:sp>
          <p:sp>
            <p:nvSpPr>
              <p:cNvPr id="332827" name="Text Box 27"/>
              <p:cNvSpPr txBox="1">
                <a:spLocks noChangeArrowheads="1"/>
              </p:cNvSpPr>
              <p:nvPr/>
            </p:nvSpPr>
            <p:spPr bwMode="auto">
              <a:xfrm>
                <a:off x="794" y="2128"/>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10.10.10.8     11:22:33:44:55:RR</a:t>
                </a:r>
              </a:p>
            </p:txBody>
          </p:sp>
          <p:sp>
            <p:nvSpPr>
              <p:cNvPr id="332828" name="Line 28"/>
              <p:cNvSpPr>
                <a:spLocks noChangeShapeType="1"/>
              </p:cNvSpPr>
              <p:nvPr/>
            </p:nvSpPr>
            <p:spPr bwMode="auto">
              <a:xfrm>
                <a:off x="839" y="2114"/>
                <a:ext cx="1905" cy="0"/>
              </a:xfrm>
              <a:prstGeom prst="line">
                <a:avLst/>
              </a:prstGeom>
              <a:noFill/>
              <a:ln w="12700">
                <a:solidFill>
                  <a:schemeClr val="tx1"/>
                </a:solidFill>
                <a:round/>
                <a:headEnd/>
                <a:tailEnd/>
              </a:ln>
              <a:effectLst/>
            </p:spPr>
            <p:txBody>
              <a:bodyPr/>
              <a:lstStyle/>
              <a:p>
                <a:endParaRPr lang="zh-CN" altLang="en-US"/>
              </a:p>
            </p:txBody>
          </p:sp>
          <p:sp>
            <p:nvSpPr>
              <p:cNvPr id="332829" name="Line 29"/>
              <p:cNvSpPr>
                <a:spLocks noChangeShapeType="1"/>
              </p:cNvSpPr>
              <p:nvPr/>
            </p:nvSpPr>
            <p:spPr bwMode="auto">
              <a:xfrm>
                <a:off x="1429" y="1479"/>
                <a:ext cx="0" cy="861"/>
              </a:xfrm>
              <a:prstGeom prst="line">
                <a:avLst/>
              </a:prstGeom>
              <a:noFill/>
              <a:ln w="9525">
                <a:solidFill>
                  <a:schemeClr val="tx1"/>
                </a:solidFill>
                <a:round/>
                <a:headEnd/>
                <a:tailEnd/>
              </a:ln>
              <a:effectLst/>
            </p:spPr>
            <p:txBody>
              <a:bodyPr/>
              <a:lstStyle/>
              <a:p>
                <a:endParaRPr lang="zh-CN" altLang="en-US"/>
              </a:p>
            </p:txBody>
          </p:sp>
        </p:grpSp>
        <p:sp>
          <p:nvSpPr>
            <p:cNvPr id="332830" name="Text Box 30"/>
            <p:cNvSpPr txBox="1">
              <a:spLocks noChangeArrowheads="1"/>
            </p:cNvSpPr>
            <p:nvPr/>
          </p:nvSpPr>
          <p:spPr bwMode="auto">
            <a:xfrm>
              <a:off x="22" y="1721"/>
              <a:ext cx="1950" cy="233"/>
            </a:xfrm>
            <a:prstGeom prst="rect">
              <a:avLst/>
            </a:prstGeom>
            <a:noFill/>
            <a:ln w="9525">
              <a:noFill/>
              <a:miter lim="800000"/>
              <a:headEnd/>
              <a:tailEnd/>
            </a:ln>
            <a:effectLst/>
          </p:spPr>
          <p:txBody>
            <a:bodyPr>
              <a:spAutoFit/>
            </a:bodyPr>
            <a:lstStyle/>
            <a:p>
              <a:r>
                <a:rPr lang="en-US" altLang="zh-CN" sz="1200">
                  <a:solidFill>
                    <a:srgbClr val="FF0000"/>
                  </a:solidFill>
                  <a:latin typeface="Times New Roman" pitchFamily="18" charset="0"/>
                  <a:ea typeface="宋体" charset="-122"/>
                </a:rPr>
                <a:t>10.10.10.1     11:22:33:44:55:CC</a:t>
              </a:r>
            </a:p>
          </p:txBody>
        </p:sp>
      </p:grpSp>
      <p:grpSp>
        <p:nvGrpSpPr>
          <p:cNvPr id="4" name="Group 31"/>
          <p:cNvGrpSpPr>
            <a:grpSpLocks/>
          </p:cNvGrpSpPr>
          <p:nvPr/>
        </p:nvGrpSpPr>
        <p:grpSpPr bwMode="auto">
          <a:xfrm>
            <a:off x="4626770" y="2022874"/>
            <a:ext cx="2321719" cy="1050132"/>
            <a:chOff x="2926" y="1071"/>
            <a:chExt cx="1950" cy="882"/>
          </a:xfrm>
        </p:grpSpPr>
        <p:grpSp>
          <p:nvGrpSpPr>
            <p:cNvPr id="5" name="Group 32"/>
            <p:cNvGrpSpPr>
              <a:grpSpLocks/>
            </p:cNvGrpSpPr>
            <p:nvPr/>
          </p:nvGrpSpPr>
          <p:grpSpPr bwMode="auto">
            <a:xfrm>
              <a:off x="2926" y="1071"/>
              <a:ext cx="1950" cy="882"/>
              <a:chOff x="1292" y="1706"/>
              <a:chExt cx="1950" cy="882"/>
            </a:xfrm>
          </p:grpSpPr>
          <p:sp>
            <p:nvSpPr>
              <p:cNvPr id="332833" name="Rectangle 33"/>
              <p:cNvSpPr>
                <a:spLocks noChangeArrowheads="1"/>
              </p:cNvSpPr>
              <p:nvPr/>
            </p:nvSpPr>
            <p:spPr bwMode="auto">
              <a:xfrm>
                <a:off x="1337" y="1706"/>
                <a:ext cx="1905" cy="862"/>
              </a:xfrm>
              <a:prstGeom prst="rect">
                <a:avLst/>
              </a:prstGeom>
              <a:solidFill>
                <a:schemeClr val="bg1"/>
              </a:solidFill>
              <a:ln w="28575">
                <a:solidFill>
                  <a:schemeClr val="tx1"/>
                </a:solidFill>
                <a:miter lim="800000"/>
                <a:headEnd/>
                <a:tailEnd/>
              </a:ln>
              <a:effectLst>
                <a:outerShdw dist="35921" dir="2700000" algn="ctr" rotWithShape="0">
                  <a:schemeClr val="tx1"/>
                </a:outerShdw>
              </a:effectLst>
            </p:spPr>
            <p:txBody>
              <a:bodyPr wrap="none" anchor="ctr"/>
              <a:lstStyle/>
              <a:p>
                <a:pPr algn="ctr"/>
                <a:endParaRPr lang="zh-CN" altLang="en-US" b="1">
                  <a:latin typeface="Times New Roman" pitchFamily="18" charset="0"/>
                  <a:ea typeface="宋体" charset="-122"/>
                </a:endParaRPr>
              </a:p>
            </p:txBody>
          </p:sp>
          <p:sp>
            <p:nvSpPr>
              <p:cNvPr id="332834" name="Line 34"/>
              <p:cNvSpPr>
                <a:spLocks noChangeShapeType="1"/>
              </p:cNvSpPr>
              <p:nvPr/>
            </p:nvSpPr>
            <p:spPr bwMode="auto">
              <a:xfrm>
                <a:off x="1337" y="1887"/>
                <a:ext cx="1905" cy="0"/>
              </a:xfrm>
              <a:prstGeom prst="line">
                <a:avLst/>
              </a:prstGeom>
              <a:noFill/>
              <a:ln w="19050">
                <a:solidFill>
                  <a:schemeClr val="tx1"/>
                </a:solidFill>
                <a:round/>
                <a:headEnd/>
                <a:tailEnd/>
              </a:ln>
              <a:effectLst/>
            </p:spPr>
            <p:txBody>
              <a:bodyPr/>
              <a:lstStyle/>
              <a:p>
                <a:endParaRPr lang="zh-CN" altLang="en-US"/>
              </a:p>
            </p:txBody>
          </p:sp>
          <p:sp>
            <p:nvSpPr>
              <p:cNvPr id="332835" name="Text Box 35"/>
              <p:cNvSpPr txBox="1">
                <a:spLocks noChangeArrowheads="1"/>
              </p:cNvSpPr>
              <p:nvPr/>
            </p:nvSpPr>
            <p:spPr bwMode="auto">
              <a:xfrm>
                <a:off x="1292" y="2129"/>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10.10.10.3     11:22:33:44:55:CC</a:t>
                </a:r>
              </a:p>
            </p:txBody>
          </p:sp>
          <p:sp>
            <p:nvSpPr>
              <p:cNvPr id="332836" name="Text Box 36"/>
              <p:cNvSpPr txBox="1">
                <a:spLocks noChangeArrowheads="1"/>
              </p:cNvSpPr>
              <p:nvPr/>
            </p:nvSpPr>
            <p:spPr bwMode="auto">
              <a:xfrm>
                <a:off x="1292" y="1706"/>
                <a:ext cx="1950" cy="233"/>
              </a:xfrm>
              <a:prstGeom prst="rect">
                <a:avLst/>
              </a:prstGeom>
              <a:noFill/>
              <a:ln w="9525">
                <a:noFill/>
                <a:miter lim="800000"/>
                <a:headEnd/>
                <a:tailEnd/>
              </a:ln>
              <a:effectLst/>
            </p:spPr>
            <p:txBody>
              <a:bodyPr>
                <a:spAutoFit/>
              </a:bodyPr>
              <a:lstStyle/>
              <a:p>
                <a:r>
                  <a:rPr lang="en-US" altLang="zh-CN" sz="1200">
                    <a:latin typeface="Times New Roman" pitchFamily="18" charset="0"/>
                    <a:ea typeface="宋体" charset="-122"/>
                  </a:rPr>
                  <a:t>  </a:t>
                </a:r>
                <a:r>
                  <a:rPr lang="en-US" altLang="zh-CN" sz="1200">
                    <a:solidFill>
                      <a:srgbClr val="0033CC"/>
                    </a:solidFill>
                    <a:latin typeface="Times New Roman" pitchFamily="18" charset="0"/>
                    <a:ea typeface="黑体" pitchFamily="2" charset="-122"/>
                  </a:rPr>
                  <a:t>IP</a:t>
                </a:r>
                <a:r>
                  <a:rPr lang="zh-CN" altLang="en-US" sz="1200">
                    <a:solidFill>
                      <a:srgbClr val="0033CC"/>
                    </a:solidFill>
                    <a:latin typeface="Times New Roman" pitchFamily="18" charset="0"/>
                    <a:ea typeface="黑体" pitchFamily="2" charset="-122"/>
                  </a:rPr>
                  <a:t>地址            </a:t>
                </a:r>
                <a:r>
                  <a:rPr lang="en-US" altLang="zh-CN" sz="1200">
                    <a:solidFill>
                      <a:srgbClr val="0033CC"/>
                    </a:solidFill>
                    <a:latin typeface="Times New Roman" pitchFamily="18" charset="0"/>
                    <a:ea typeface="黑体" pitchFamily="2" charset="-122"/>
                  </a:rPr>
                  <a:t>MAC</a:t>
                </a:r>
                <a:r>
                  <a:rPr lang="zh-CN" altLang="en-US" sz="1200">
                    <a:solidFill>
                      <a:srgbClr val="0033CC"/>
                    </a:solidFill>
                    <a:latin typeface="Times New Roman" pitchFamily="18" charset="0"/>
                    <a:ea typeface="黑体" pitchFamily="2" charset="-122"/>
                  </a:rPr>
                  <a:t>地址</a:t>
                </a:r>
              </a:p>
            </p:txBody>
          </p:sp>
          <p:sp>
            <p:nvSpPr>
              <p:cNvPr id="332837" name="Line 37"/>
              <p:cNvSpPr>
                <a:spLocks noChangeShapeType="1"/>
              </p:cNvSpPr>
              <p:nvPr/>
            </p:nvSpPr>
            <p:spPr bwMode="auto">
              <a:xfrm>
                <a:off x="1337" y="2104"/>
                <a:ext cx="1905" cy="0"/>
              </a:xfrm>
              <a:prstGeom prst="line">
                <a:avLst/>
              </a:prstGeom>
              <a:noFill/>
              <a:ln w="12700">
                <a:solidFill>
                  <a:schemeClr val="tx1"/>
                </a:solidFill>
                <a:round/>
                <a:headEnd/>
                <a:tailEnd/>
              </a:ln>
              <a:effectLst/>
            </p:spPr>
            <p:txBody>
              <a:bodyPr/>
              <a:lstStyle/>
              <a:p>
                <a:endParaRPr lang="zh-CN" altLang="en-US"/>
              </a:p>
            </p:txBody>
          </p:sp>
          <p:sp>
            <p:nvSpPr>
              <p:cNvPr id="332838" name="Text Box 38"/>
              <p:cNvSpPr txBox="1">
                <a:spLocks noChangeArrowheads="1"/>
              </p:cNvSpPr>
              <p:nvPr/>
            </p:nvSpPr>
            <p:spPr bwMode="auto">
              <a:xfrm>
                <a:off x="1292" y="2355"/>
                <a:ext cx="1950" cy="233"/>
              </a:xfrm>
              <a:prstGeom prst="rect">
                <a:avLst/>
              </a:prstGeom>
              <a:noFill/>
              <a:ln w="9525">
                <a:noFill/>
                <a:miter lim="800000"/>
                <a:headEnd/>
                <a:tailEnd/>
              </a:ln>
              <a:effectLst/>
            </p:spPr>
            <p:txBody>
              <a:bodyPr>
                <a:spAutoFit/>
              </a:bodyPr>
              <a:lstStyle/>
              <a:p>
                <a:r>
                  <a:rPr lang="en-US" altLang="zh-CN" sz="1200">
                    <a:solidFill>
                      <a:srgbClr val="000000"/>
                    </a:solidFill>
                    <a:latin typeface="Times New Roman" pitchFamily="18" charset="0"/>
                    <a:ea typeface="宋体" charset="-122"/>
                  </a:rPr>
                  <a:t>10.10.10.8     11:22:33:44:55:RR</a:t>
                </a:r>
              </a:p>
            </p:txBody>
          </p:sp>
          <p:sp>
            <p:nvSpPr>
              <p:cNvPr id="332839" name="Line 39"/>
              <p:cNvSpPr>
                <a:spLocks noChangeShapeType="1"/>
              </p:cNvSpPr>
              <p:nvPr/>
            </p:nvSpPr>
            <p:spPr bwMode="auto">
              <a:xfrm>
                <a:off x="1337" y="2341"/>
                <a:ext cx="1905" cy="0"/>
              </a:xfrm>
              <a:prstGeom prst="line">
                <a:avLst/>
              </a:prstGeom>
              <a:noFill/>
              <a:ln w="12700">
                <a:solidFill>
                  <a:schemeClr val="tx1"/>
                </a:solidFill>
                <a:round/>
                <a:headEnd/>
                <a:tailEnd/>
              </a:ln>
              <a:effectLst/>
            </p:spPr>
            <p:txBody>
              <a:bodyPr/>
              <a:lstStyle/>
              <a:p>
                <a:endParaRPr lang="zh-CN" altLang="en-US"/>
              </a:p>
            </p:txBody>
          </p:sp>
          <p:sp>
            <p:nvSpPr>
              <p:cNvPr id="332840" name="Line 40"/>
              <p:cNvSpPr>
                <a:spLocks noChangeShapeType="1"/>
              </p:cNvSpPr>
              <p:nvPr/>
            </p:nvSpPr>
            <p:spPr bwMode="auto">
              <a:xfrm>
                <a:off x="1927" y="1706"/>
                <a:ext cx="0" cy="861"/>
              </a:xfrm>
              <a:prstGeom prst="line">
                <a:avLst/>
              </a:prstGeom>
              <a:noFill/>
              <a:ln w="9525">
                <a:solidFill>
                  <a:schemeClr val="tx1"/>
                </a:solidFill>
                <a:round/>
                <a:headEnd/>
                <a:tailEnd/>
              </a:ln>
              <a:effectLst/>
            </p:spPr>
            <p:txBody>
              <a:bodyPr/>
              <a:lstStyle/>
              <a:p>
                <a:endParaRPr lang="zh-CN" altLang="en-US"/>
              </a:p>
            </p:txBody>
          </p:sp>
        </p:grpSp>
        <p:sp>
          <p:nvSpPr>
            <p:cNvPr id="332841" name="Text Box 41"/>
            <p:cNvSpPr txBox="1">
              <a:spLocks noChangeArrowheads="1"/>
            </p:cNvSpPr>
            <p:nvPr/>
          </p:nvSpPr>
          <p:spPr bwMode="auto">
            <a:xfrm>
              <a:off x="2926" y="1268"/>
              <a:ext cx="1950" cy="233"/>
            </a:xfrm>
            <a:prstGeom prst="rect">
              <a:avLst/>
            </a:prstGeom>
            <a:noFill/>
            <a:ln w="9525">
              <a:noFill/>
              <a:miter lim="800000"/>
              <a:headEnd/>
              <a:tailEnd/>
            </a:ln>
            <a:effectLst/>
          </p:spPr>
          <p:txBody>
            <a:bodyPr>
              <a:spAutoFit/>
            </a:bodyPr>
            <a:lstStyle/>
            <a:p>
              <a:r>
                <a:rPr lang="en-US" altLang="zh-CN" sz="1200">
                  <a:solidFill>
                    <a:srgbClr val="FF0000"/>
                  </a:solidFill>
                  <a:latin typeface="Times New Roman" pitchFamily="18" charset="0"/>
                  <a:ea typeface="宋体" charset="-122"/>
                </a:rPr>
                <a:t>10.10.10.2     11:22:33:44:55:CC</a:t>
              </a:r>
            </a:p>
          </p:txBody>
        </p:sp>
      </p:grpSp>
      <p:sp>
        <p:nvSpPr>
          <p:cNvPr id="332842" name="Rectangle 42"/>
          <p:cNvSpPr>
            <a:spLocks noChangeArrowheads="1"/>
          </p:cNvSpPr>
          <p:nvPr/>
        </p:nvSpPr>
        <p:spPr bwMode="auto">
          <a:xfrm>
            <a:off x="2525317" y="3751661"/>
            <a:ext cx="107156" cy="107156"/>
          </a:xfrm>
          <a:prstGeom prst="rect">
            <a:avLst/>
          </a:prstGeom>
          <a:solidFill>
            <a:srgbClr val="008000"/>
          </a:solidFill>
          <a:ln w="9525">
            <a:solidFill>
              <a:schemeClr val="tx1"/>
            </a:solidFill>
            <a:miter lim="800000"/>
            <a:headEnd/>
            <a:tailEnd/>
          </a:ln>
          <a:effectLst/>
        </p:spPr>
        <p:txBody>
          <a:bodyPr wrap="none" anchor="ctr"/>
          <a:lstStyle/>
          <a:p>
            <a:endParaRPr lang="zh-CN" altLang="en-US"/>
          </a:p>
        </p:txBody>
      </p:sp>
      <p:sp>
        <p:nvSpPr>
          <p:cNvPr id="332843" name="Rectangle 43"/>
          <p:cNvSpPr>
            <a:spLocks noChangeArrowheads="1"/>
          </p:cNvSpPr>
          <p:nvPr/>
        </p:nvSpPr>
        <p:spPr bwMode="auto">
          <a:xfrm>
            <a:off x="4344592" y="2390776"/>
            <a:ext cx="107156" cy="107156"/>
          </a:xfrm>
          <a:prstGeom prst="rect">
            <a:avLst/>
          </a:prstGeom>
          <a:solidFill>
            <a:srgbClr val="0000FF"/>
          </a:solidFill>
          <a:ln w="9525">
            <a:solidFill>
              <a:schemeClr val="tx1"/>
            </a:solidFill>
            <a:miter lim="800000"/>
            <a:headEnd/>
            <a:tailEnd/>
          </a:ln>
          <a:effectLst/>
        </p:spPr>
        <p:txBody>
          <a:bodyPr wrap="none" anchor="ctr"/>
          <a:lstStyle/>
          <a:p>
            <a:endParaRPr lang="zh-CN" altLang="en-US"/>
          </a:p>
        </p:txBody>
      </p:sp>
      <p:sp>
        <p:nvSpPr>
          <p:cNvPr id="332844" name="Rectangle 44"/>
          <p:cNvSpPr>
            <a:spLocks noChangeArrowheads="1"/>
          </p:cNvSpPr>
          <p:nvPr/>
        </p:nvSpPr>
        <p:spPr bwMode="auto">
          <a:xfrm>
            <a:off x="4193383" y="4886326"/>
            <a:ext cx="108347" cy="108347"/>
          </a:xfrm>
          <a:prstGeom prst="rect">
            <a:avLst/>
          </a:prstGeom>
          <a:solidFill>
            <a:srgbClr val="008000"/>
          </a:solidFill>
          <a:ln w="19050">
            <a:solidFill>
              <a:srgbClr val="FF0000"/>
            </a:solidFill>
            <a:miter lim="800000"/>
            <a:headEnd/>
            <a:tailEnd/>
          </a:ln>
          <a:effectLst/>
        </p:spPr>
        <p:txBody>
          <a:bodyPr wrap="none" anchor="ctr"/>
          <a:lstStyle/>
          <a:p>
            <a:endParaRPr lang="zh-CN" altLang="en-US"/>
          </a:p>
        </p:txBody>
      </p:sp>
      <p:sp>
        <p:nvSpPr>
          <p:cNvPr id="332845" name="Rectangle 45"/>
          <p:cNvSpPr>
            <a:spLocks noChangeArrowheads="1"/>
          </p:cNvSpPr>
          <p:nvPr/>
        </p:nvSpPr>
        <p:spPr bwMode="auto">
          <a:xfrm>
            <a:off x="4356499" y="4879183"/>
            <a:ext cx="107156" cy="107156"/>
          </a:xfrm>
          <a:prstGeom prst="rect">
            <a:avLst/>
          </a:prstGeom>
          <a:solidFill>
            <a:srgbClr val="0000FF"/>
          </a:solidFill>
          <a:ln w="19050">
            <a:solidFill>
              <a:srgbClr val="FF0000"/>
            </a:solidFill>
            <a:miter lim="800000"/>
            <a:headEnd/>
            <a:tailEnd/>
          </a:ln>
          <a:effectLst/>
        </p:spPr>
        <p:txBody>
          <a:bodyPr wrap="none" anchor="ctr"/>
          <a:lstStyle/>
          <a:p>
            <a:endParaRPr lang="zh-CN" altLang="en-US"/>
          </a:p>
        </p:txBody>
      </p:sp>
      <p:sp>
        <p:nvSpPr>
          <p:cNvPr id="332846" name="AutoShape 46"/>
          <p:cNvSpPr>
            <a:spLocks noChangeArrowheads="1"/>
          </p:cNvSpPr>
          <p:nvPr/>
        </p:nvSpPr>
        <p:spPr bwMode="auto">
          <a:xfrm>
            <a:off x="4950618" y="4777979"/>
            <a:ext cx="2428875" cy="1240632"/>
          </a:xfrm>
          <a:prstGeom prst="wedgeRectCallout">
            <a:avLst>
              <a:gd name="adj1" fmla="val -40954"/>
              <a:gd name="adj2" fmla="val -88088"/>
            </a:avLst>
          </a:prstGeom>
          <a:solidFill>
            <a:srgbClr val="CCECFF"/>
          </a:solidFill>
          <a:ln w="38100">
            <a:solidFill>
              <a:schemeClr val="tx1"/>
            </a:solidFill>
            <a:miter lim="800000"/>
            <a:headEnd/>
            <a:tailEnd/>
          </a:ln>
          <a:effectLst/>
        </p:spPr>
        <p:txBody>
          <a:bodyPr anchor="ctr" anchorCtr="1"/>
          <a:lstStyle/>
          <a:p>
            <a:r>
              <a:rPr lang="zh-CN" altLang="en-US" b="1" dirty="0">
                <a:solidFill>
                  <a:srgbClr val="990000"/>
                </a:solidFill>
                <a:latin typeface="Times New Roman" pitchFamily="18" charset="0"/>
                <a:ea typeface="黑体" pitchFamily="2" charset="-122"/>
              </a:rPr>
              <a:t>步骤</a:t>
            </a:r>
            <a:r>
              <a:rPr lang="en-US" altLang="zh-CN" b="1" dirty="0">
                <a:solidFill>
                  <a:srgbClr val="990000"/>
                </a:solidFill>
                <a:latin typeface="Times New Roman" pitchFamily="18" charset="0"/>
                <a:ea typeface="黑体" pitchFamily="2" charset="-122"/>
              </a:rPr>
              <a:t>3</a:t>
            </a:r>
            <a:r>
              <a:rPr lang="zh-CN" altLang="en-US" b="1" dirty="0">
                <a:solidFill>
                  <a:srgbClr val="000099"/>
                </a:solidFill>
                <a:latin typeface="Times New Roman" pitchFamily="18" charset="0"/>
                <a:ea typeface="黑体" pitchFamily="2" charset="-122"/>
              </a:rPr>
              <a:t>：攻击者将嗅探到的数据发送回原本应该接收的主机</a:t>
            </a:r>
          </a:p>
        </p:txBody>
      </p:sp>
    </p:spTree>
    <p:extLst>
      <p:ext uri="{BB962C8B-B14F-4D97-AF65-F5344CB8AC3E}">
        <p14:creationId xmlns:p14="http://schemas.microsoft.com/office/powerpoint/2010/main" val="19148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46"/>
                                        </p:tgtEl>
                                        <p:attrNameLst>
                                          <p:attrName>style.visibility</p:attrName>
                                        </p:attrNameLst>
                                      </p:cBhvr>
                                      <p:to>
                                        <p:strVal val="visible"/>
                                      </p:to>
                                    </p:set>
                                    <p:anim calcmode="lin" valueType="num">
                                      <p:cBhvr additive="base">
                                        <p:cTn id="7" dur="500" fill="hold"/>
                                        <p:tgtEl>
                                          <p:spTgt spid="332846"/>
                                        </p:tgtEl>
                                        <p:attrNameLst>
                                          <p:attrName>ppt_x</p:attrName>
                                        </p:attrNameLst>
                                      </p:cBhvr>
                                      <p:tavLst>
                                        <p:tav tm="0">
                                          <p:val>
                                            <p:strVal val="#ppt_x"/>
                                          </p:val>
                                        </p:tav>
                                        <p:tav tm="100000">
                                          <p:val>
                                            <p:strVal val="#ppt_x"/>
                                          </p:val>
                                        </p:tav>
                                      </p:tavLst>
                                    </p:anim>
                                    <p:anim calcmode="lin" valueType="num">
                                      <p:cBhvr additive="base">
                                        <p:cTn id="8" dur="500" fill="hold"/>
                                        <p:tgtEl>
                                          <p:spTgt spid="3328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2842"/>
                                        </p:tgtEl>
                                        <p:attrNameLst>
                                          <p:attrName>style.visibility</p:attrName>
                                        </p:attrNameLst>
                                      </p:cBhvr>
                                      <p:to>
                                        <p:strVal val="visible"/>
                                      </p:to>
                                    </p:set>
                                  </p:childTnLst>
                                </p:cTn>
                              </p:par>
                              <p:par>
                                <p:cTn id="13" presetID="0" presetClass="path" presetSubtype="0" accel="50000" decel="50000" fill="hold" grpId="1" nodeType="withEffect">
                                  <p:stCondLst>
                                    <p:cond delay="0"/>
                                  </p:stCondLst>
                                  <p:childTnLst>
                                    <p:animMotion origin="layout" path="M 0.00695 -4.44444E-6 L 0.24341 -4.44444E-6 L 0.24341 0.22269 " pathEditMode="relative" rAng="0" ptsTypes="AAA">
                                      <p:cBhvr>
                                        <p:cTn id="14" dur="2000" fill="hold"/>
                                        <p:tgtEl>
                                          <p:spTgt spid="332842"/>
                                        </p:tgtEl>
                                        <p:attrNameLst>
                                          <p:attrName>ppt_x</p:attrName>
                                          <p:attrName>ppt_y</p:attrName>
                                        </p:attrNameLst>
                                      </p:cBhvr>
                                      <p:rCtr x="118" y="111"/>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332842"/>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32844"/>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4.44444E-6 -2.59259E-6 L 0.00017 -0.49445 " pathEditMode="relative" ptsTypes="AA">
                                      <p:cBhvr>
                                        <p:cTn id="23" dur="2000" fill="hold"/>
                                        <p:tgtEl>
                                          <p:spTgt spid="332844"/>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2843"/>
                                        </p:tgtEl>
                                        <p:attrNameLst>
                                          <p:attrName>style.visibility</p:attrName>
                                        </p:attrNameLst>
                                      </p:cBhvr>
                                      <p:to>
                                        <p:strVal val="visible"/>
                                      </p:to>
                                    </p:set>
                                  </p:childTnLst>
                                </p:cTn>
                              </p:par>
                            </p:childTnLst>
                          </p:cTn>
                        </p:par>
                        <p:par>
                          <p:cTn id="28" fill="hold">
                            <p:stCondLst>
                              <p:cond delay="0"/>
                            </p:stCondLst>
                            <p:childTnLst>
                              <p:par>
                                <p:cTn id="29" presetID="0" presetClass="path" presetSubtype="0" accel="50000" decel="50000" fill="hold" grpId="1" nodeType="afterEffect">
                                  <p:stCondLst>
                                    <p:cond delay="0"/>
                                  </p:stCondLst>
                                  <p:childTnLst>
                                    <p:animMotion origin="layout" path="M 3.61111E-6 5.18519E-6 L 0.00017 0.48172 " pathEditMode="relative" rAng="0" ptsTypes="AA">
                                      <p:cBhvr>
                                        <p:cTn id="30" dur="2000" fill="hold"/>
                                        <p:tgtEl>
                                          <p:spTgt spid="332843"/>
                                        </p:tgtEl>
                                        <p:attrNameLst>
                                          <p:attrName>ppt_x</p:attrName>
                                          <p:attrName>ppt_y</p:attrName>
                                        </p:attrNameLst>
                                      </p:cBhvr>
                                      <p:rCtr x="0" y="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332843"/>
                                        </p:tgtEl>
                                        <p:attrNameLst>
                                          <p:attrName>style.visibility</p:attrName>
                                        </p:attrNameLst>
                                      </p:cBhvr>
                                      <p:to>
                                        <p:strVal val="hidden"/>
                                      </p:to>
                                    </p:set>
                                  </p:childTnLst>
                                </p:cTn>
                              </p:par>
                              <p:par>
                                <p:cTn id="35" presetID="1" presetClass="entr" presetSubtype="0" fill="hold" grpId="0" nodeType="withEffect">
                                  <p:stCondLst>
                                    <p:cond delay="500"/>
                                  </p:stCondLst>
                                  <p:childTnLst>
                                    <p:set>
                                      <p:cBhvr>
                                        <p:cTn id="36" dur="1" fill="hold">
                                          <p:stCondLst>
                                            <p:cond delay="0"/>
                                          </p:stCondLst>
                                        </p:cTn>
                                        <p:tgtEl>
                                          <p:spTgt spid="332845"/>
                                        </p:tgtEl>
                                        <p:attrNameLst>
                                          <p:attrName>style.visibility</p:attrName>
                                        </p:attrNameLst>
                                      </p:cBhvr>
                                      <p:to>
                                        <p:strVal val="visible"/>
                                      </p:to>
                                    </p:set>
                                  </p:childTnLst>
                                </p:cTn>
                              </p:par>
                              <p:par>
                                <p:cTn id="37" presetID="0" presetClass="path" presetSubtype="0" accel="50000" decel="50000" fill="hold" grpId="1" nodeType="withEffect">
                                  <p:stCondLst>
                                    <p:cond delay="0"/>
                                  </p:stCondLst>
                                  <p:childTnLst>
                                    <p:animMotion origin="layout" path="M -2.22222E-6 -2.59259E-6 L 0.00087 -0.18865 L -0.26892 -0.18865 " pathEditMode="relative" ptsTypes="AAA">
                                      <p:cBhvr>
                                        <p:cTn id="38" dur="2000" fill="hold"/>
                                        <p:tgtEl>
                                          <p:spTgt spid="3328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42" grpId="0" animBg="1"/>
      <p:bldP spid="332842" grpId="1" animBg="1"/>
      <p:bldP spid="332842" grpId="2" animBg="1"/>
      <p:bldP spid="332843" grpId="0" animBg="1"/>
      <p:bldP spid="332843" grpId="1" animBg="1"/>
      <p:bldP spid="332843" grpId="2" animBg="1"/>
      <p:bldP spid="332844" grpId="0" animBg="1"/>
      <p:bldP spid="332844" grpId="1" animBg="1"/>
      <p:bldP spid="332845" grpId="0" animBg="1"/>
      <p:bldP spid="332845" grpId="1" animBg="1"/>
      <p:bldP spid="3328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987473" y="593439"/>
            <a:ext cx="5535215" cy="594122"/>
          </a:xfrm>
        </p:spPr>
        <p:txBody>
          <a:bodyPr/>
          <a:lstStyle/>
          <a:p>
            <a:r>
              <a:rPr lang="zh-CN" altLang="en-US" sz="2700" dirty="0">
                <a:latin typeface="Times New Roman" pitchFamily="18" charset="0"/>
              </a:rPr>
              <a:t>交换网络监听：</a:t>
            </a:r>
            <a:r>
              <a:rPr lang="en-US" altLang="zh-CN" sz="2700" dirty="0">
                <a:latin typeface="Times New Roman" pitchFamily="18" charset="0"/>
              </a:rPr>
              <a:t>ARP</a:t>
            </a:r>
            <a:r>
              <a:rPr lang="zh-CN" altLang="en-US" sz="2700" dirty="0">
                <a:latin typeface="Times New Roman" pitchFamily="18" charset="0"/>
              </a:rPr>
              <a:t>欺骗</a:t>
            </a:r>
            <a:endParaRPr lang="en-US" altLang="zh-CN" sz="2700" dirty="0">
              <a:latin typeface="Times New Roman" pitchFamily="18" charset="0"/>
            </a:endParaRPr>
          </a:p>
        </p:txBody>
      </p:sp>
      <p:sp>
        <p:nvSpPr>
          <p:cNvPr id="334851" name="Line 3"/>
          <p:cNvSpPr>
            <a:spLocks noChangeShapeType="1"/>
          </p:cNvSpPr>
          <p:nvPr/>
        </p:nvSpPr>
        <p:spPr bwMode="auto">
          <a:xfrm>
            <a:off x="6894910" y="1753792"/>
            <a:ext cx="0" cy="3887390"/>
          </a:xfrm>
          <a:prstGeom prst="line">
            <a:avLst/>
          </a:prstGeom>
          <a:noFill/>
          <a:ln w="22225">
            <a:solidFill>
              <a:schemeClr val="tx1"/>
            </a:solidFill>
            <a:round/>
            <a:headEnd/>
            <a:tailEnd/>
          </a:ln>
          <a:effectLst/>
        </p:spPr>
        <p:txBody>
          <a:bodyPr/>
          <a:lstStyle/>
          <a:p>
            <a:endParaRPr lang="zh-CN" altLang="en-US"/>
          </a:p>
        </p:txBody>
      </p:sp>
      <p:pic>
        <p:nvPicPr>
          <p:cNvPr id="334852" name="Picture 4" descr="snap"/>
          <p:cNvPicPr>
            <a:picLocks noChangeAspect="1" noChangeArrowheads="1"/>
          </p:cNvPicPr>
          <p:nvPr/>
        </p:nvPicPr>
        <p:blipFill>
          <a:blip r:embed="rId2" cstate="print"/>
          <a:srcRect/>
          <a:stretch>
            <a:fillRect/>
          </a:stretch>
        </p:blipFill>
        <p:spPr bwMode="auto">
          <a:xfrm>
            <a:off x="2465786" y="3642124"/>
            <a:ext cx="540544" cy="488156"/>
          </a:xfrm>
          <a:prstGeom prst="rect">
            <a:avLst/>
          </a:prstGeom>
          <a:noFill/>
        </p:spPr>
      </p:pic>
      <p:pic>
        <p:nvPicPr>
          <p:cNvPr id="334853" name="Picture 5" descr="snap"/>
          <p:cNvPicPr>
            <a:picLocks noChangeAspect="1" noChangeArrowheads="1"/>
          </p:cNvPicPr>
          <p:nvPr/>
        </p:nvPicPr>
        <p:blipFill>
          <a:blip r:embed="rId2" cstate="print"/>
          <a:srcRect/>
          <a:stretch>
            <a:fillRect/>
          </a:stretch>
        </p:blipFill>
        <p:spPr bwMode="auto">
          <a:xfrm>
            <a:off x="3888582" y="1860949"/>
            <a:ext cx="540544" cy="488156"/>
          </a:xfrm>
          <a:prstGeom prst="rect">
            <a:avLst/>
          </a:prstGeom>
          <a:noFill/>
        </p:spPr>
      </p:pic>
      <p:pic>
        <p:nvPicPr>
          <p:cNvPr id="334854" name="Picture 6" descr="snap"/>
          <p:cNvPicPr>
            <a:picLocks noChangeAspect="1" noChangeArrowheads="1"/>
          </p:cNvPicPr>
          <p:nvPr/>
        </p:nvPicPr>
        <p:blipFill>
          <a:blip r:embed="rId3" cstate="print"/>
          <a:srcRect/>
          <a:stretch>
            <a:fillRect/>
          </a:stretch>
        </p:blipFill>
        <p:spPr bwMode="auto">
          <a:xfrm>
            <a:off x="6732986" y="3589735"/>
            <a:ext cx="415528" cy="594122"/>
          </a:xfrm>
          <a:prstGeom prst="rect">
            <a:avLst/>
          </a:prstGeom>
          <a:noFill/>
        </p:spPr>
      </p:pic>
      <p:sp>
        <p:nvSpPr>
          <p:cNvPr id="334855" name="Oval 7"/>
          <p:cNvSpPr>
            <a:spLocks noChangeArrowheads="1"/>
          </p:cNvSpPr>
          <p:nvPr/>
        </p:nvSpPr>
        <p:spPr bwMode="auto">
          <a:xfrm>
            <a:off x="3924300" y="3662364"/>
            <a:ext cx="485775" cy="456010"/>
          </a:xfrm>
          <a:prstGeom prst="ellipse">
            <a:avLst/>
          </a:prstGeom>
          <a:solidFill>
            <a:srgbClr val="808080"/>
          </a:solidFill>
          <a:ln w="9525">
            <a:solidFill>
              <a:srgbClr val="333333"/>
            </a:solidFill>
            <a:round/>
            <a:headEnd/>
            <a:tailEnd/>
          </a:ln>
          <a:effectLst/>
        </p:spPr>
        <p:txBody>
          <a:bodyPr wrap="none" anchor="ctr"/>
          <a:lstStyle/>
          <a:p>
            <a:pPr algn="ctr"/>
            <a:r>
              <a:rPr lang="zh-CN" altLang="en-US" sz="1200">
                <a:solidFill>
                  <a:schemeClr val="bg1"/>
                </a:solidFill>
                <a:latin typeface="Times New Roman" pitchFamily="18" charset="0"/>
                <a:ea typeface="黑体" pitchFamily="2" charset="-122"/>
              </a:rPr>
              <a:t>交换机 </a:t>
            </a:r>
          </a:p>
        </p:txBody>
      </p:sp>
      <p:cxnSp>
        <p:nvCxnSpPr>
          <p:cNvPr id="334856" name="AutoShape 8"/>
          <p:cNvCxnSpPr>
            <a:cxnSpLocks noChangeShapeType="1"/>
            <a:stCxn id="334855" idx="6"/>
            <a:endCxn id="0" idx="1"/>
          </p:cNvCxnSpPr>
          <p:nvPr/>
        </p:nvCxnSpPr>
        <p:spPr bwMode="auto">
          <a:xfrm flipV="1">
            <a:off x="4410076" y="3887391"/>
            <a:ext cx="2322910" cy="3572"/>
          </a:xfrm>
          <a:prstGeom prst="straightConnector1">
            <a:avLst/>
          </a:prstGeom>
          <a:noFill/>
          <a:ln w="15875">
            <a:solidFill>
              <a:schemeClr val="tx1"/>
            </a:solidFill>
            <a:round/>
            <a:headEnd/>
            <a:tailEnd/>
          </a:ln>
          <a:effectLst/>
        </p:spPr>
      </p:cxnSp>
      <p:cxnSp>
        <p:nvCxnSpPr>
          <p:cNvPr id="334857" name="AutoShape 9"/>
          <p:cNvCxnSpPr>
            <a:cxnSpLocks noChangeShapeType="1"/>
            <a:stCxn id="0" idx="3"/>
            <a:endCxn id="334855" idx="2"/>
          </p:cNvCxnSpPr>
          <p:nvPr/>
        </p:nvCxnSpPr>
        <p:spPr bwMode="auto">
          <a:xfrm>
            <a:off x="3006328" y="3886200"/>
            <a:ext cx="917972" cy="4763"/>
          </a:xfrm>
          <a:prstGeom prst="straightConnector1">
            <a:avLst/>
          </a:prstGeom>
          <a:noFill/>
          <a:ln w="15875">
            <a:solidFill>
              <a:schemeClr val="tx1"/>
            </a:solidFill>
            <a:round/>
            <a:headEnd/>
            <a:tailEnd/>
          </a:ln>
          <a:effectLst/>
        </p:spPr>
      </p:cxnSp>
      <p:cxnSp>
        <p:nvCxnSpPr>
          <p:cNvPr id="334858" name="AutoShape 10"/>
          <p:cNvCxnSpPr>
            <a:cxnSpLocks noChangeShapeType="1"/>
            <a:stCxn id="0" idx="2"/>
            <a:endCxn id="334855" idx="0"/>
          </p:cNvCxnSpPr>
          <p:nvPr/>
        </p:nvCxnSpPr>
        <p:spPr bwMode="auto">
          <a:xfrm>
            <a:off x="4158854" y="2349104"/>
            <a:ext cx="8334" cy="1313259"/>
          </a:xfrm>
          <a:prstGeom prst="straightConnector1">
            <a:avLst/>
          </a:prstGeom>
          <a:noFill/>
          <a:ln w="15875">
            <a:solidFill>
              <a:schemeClr val="tx1"/>
            </a:solidFill>
            <a:round/>
            <a:headEnd/>
            <a:tailEnd/>
          </a:ln>
          <a:effectLst/>
        </p:spPr>
      </p:cxnSp>
      <p:pic>
        <p:nvPicPr>
          <p:cNvPr id="334859" name="Picture 11" descr="snap"/>
          <p:cNvPicPr>
            <a:picLocks noChangeAspect="1" noChangeArrowheads="1"/>
          </p:cNvPicPr>
          <p:nvPr/>
        </p:nvPicPr>
        <p:blipFill>
          <a:blip r:embed="rId4" cstate="print"/>
          <a:srcRect/>
          <a:stretch>
            <a:fillRect/>
          </a:stretch>
        </p:blipFill>
        <p:spPr bwMode="auto">
          <a:xfrm>
            <a:off x="3869533" y="4988720"/>
            <a:ext cx="594122" cy="545306"/>
          </a:xfrm>
          <a:prstGeom prst="rect">
            <a:avLst/>
          </a:prstGeom>
          <a:noFill/>
        </p:spPr>
      </p:pic>
      <p:cxnSp>
        <p:nvCxnSpPr>
          <p:cNvPr id="334860" name="AutoShape 12"/>
          <p:cNvCxnSpPr>
            <a:cxnSpLocks noChangeShapeType="1"/>
            <a:stCxn id="0" idx="0"/>
            <a:endCxn id="334855" idx="4"/>
          </p:cNvCxnSpPr>
          <p:nvPr/>
        </p:nvCxnSpPr>
        <p:spPr bwMode="auto">
          <a:xfrm flipV="1">
            <a:off x="4167188" y="4118372"/>
            <a:ext cx="0" cy="870347"/>
          </a:xfrm>
          <a:prstGeom prst="straightConnector1">
            <a:avLst/>
          </a:prstGeom>
          <a:noFill/>
          <a:ln w="15875">
            <a:solidFill>
              <a:schemeClr val="tx1"/>
            </a:solidFill>
            <a:round/>
            <a:headEnd/>
            <a:tailEnd/>
          </a:ln>
          <a:effectLst/>
        </p:spPr>
      </p:cxnSp>
      <p:sp>
        <p:nvSpPr>
          <p:cNvPr id="334861" name="Text Box 13"/>
          <p:cNvSpPr txBox="1">
            <a:spLocks noChangeArrowheads="1"/>
          </p:cNvSpPr>
          <p:nvPr/>
        </p:nvSpPr>
        <p:spPr bwMode="auto">
          <a:xfrm>
            <a:off x="6354367" y="1645445"/>
            <a:ext cx="540544"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内网</a:t>
            </a:r>
            <a:endParaRPr lang="en-US" altLang="zh-CN" b="1">
              <a:latin typeface="Times New Roman" pitchFamily="18" charset="0"/>
              <a:ea typeface="黑体" pitchFamily="2" charset="-122"/>
            </a:endParaRPr>
          </a:p>
        </p:txBody>
      </p:sp>
      <p:sp>
        <p:nvSpPr>
          <p:cNvPr id="334862" name="Text Box 14"/>
          <p:cNvSpPr txBox="1">
            <a:spLocks noChangeArrowheads="1"/>
          </p:cNvSpPr>
          <p:nvPr/>
        </p:nvSpPr>
        <p:spPr bwMode="auto">
          <a:xfrm>
            <a:off x="6894910" y="1645445"/>
            <a:ext cx="594122"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外网</a:t>
            </a:r>
            <a:endParaRPr lang="en-US" altLang="zh-CN" b="1">
              <a:latin typeface="Times New Roman" pitchFamily="18" charset="0"/>
              <a:ea typeface="黑体" pitchFamily="2" charset="-122"/>
            </a:endParaRPr>
          </a:p>
        </p:txBody>
      </p:sp>
      <p:sp>
        <p:nvSpPr>
          <p:cNvPr id="334863" name="Line 15"/>
          <p:cNvSpPr>
            <a:spLocks noChangeShapeType="1"/>
          </p:cNvSpPr>
          <p:nvPr/>
        </p:nvSpPr>
        <p:spPr bwMode="auto">
          <a:xfrm>
            <a:off x="7111605" y="3913585"/>
            <a:ext cx="702469" cy="0"/>
          </a:xfrm>
          <a:prstGeom prst="line">
            <a:avLst/>
          </a:prstGeom>
          <a:noFill/>
          <a:ln w="15875">
            <a:solidFill>
              <a:schemeClr val="tx1"/>
            </a:solidFill>
            <a:round/>
            <a:headEnd/>
            <a:tailEnd/>
          </a:ln>
          <a:effectLst/>
        </p:spPr>
        <p:txBody>
          <a:bodyPr/>
          <a:lstStyle/>
          <a:p>
            <a:endParaRPr lang="zh-CN" altLang="en-US"/>
          </a:p>
        </p:txBody>
      </p:sp>
      <p:sp>
        <p:nvSpPr>
          <p:cNvPr id="334864" name="Text Box 16"/>
          <p:cNvSpPr txBox="1">
            <a:spLocks noChangeArrowheads="1"/>
          </p:cNvSpPr>
          <p:nvPr/>
        </p:nvSpPr>
        <p:spPr bwMode="auto">
          <a:xfrm>
            <a:off x="3510166" y="1482505"/>
            <a:ext cx="1448513"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A:10.10.10.1</a:t>
            </a:r>
          </a:p>
        </p:txBody>
      </p:sp>
      <p:sp>
        <p:nvSpPr>
          <p:cNvPr id="334865" name="Text Box 17"/>
          <p:cNvSpPr txBox="1">
            <a:spLocks noChangeArrowheads="1"/>
          </p:cNvSpPr>
          <p:nvPr/>
        </p:nvSpPr>
        <p:spPr bwMode="auto">
          <a:xfrm>
            <a:off x="1980010" y="4183857"/>
            <a:ext cx="1521617"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B:10.10.10.2</a:t>
            </a:r>
          </a:p>
        </p:txBody>
      </p:sp>
      <p:sp>
        <p:nvSpPr>
          <p:cNvPr id="334866" name="Text Box 18"/>
          <p:cNvSpPr txBox="1">
            <a:spLocks noChangeArrowheads="1"/>
          </p:cNvSpPr>
          <p:nvPr/>
        </p:nvSpPr>
        <p:spPr bwMode="auto">
          <a:xfrm>
            <a:off x="2946443" y="5466280"/>
            <a:ext cx="1723071"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C:10.10.10.3</a:t>
            </a:r>
          </a:p>
        </p:txBody>
      </p:sp>
      <p:sp>
        <p:nvSpPr>
          <p:cNvPr id="334867" name="Text Box 19"/>
          <p:cNvSpPr txBox="1">
            <a:spLocks noChangeArrowheads="1"/>
          </p:cNvSpPr>
          <p:nvPr/>
        </p:nvSpPr>
        <p:spPr bwMode="auto">
          <a:xfrm>
            <a:off x="6948488" y="4237435"/>
            <a:ext cx="1687512" cy="646331"/>
          </a:xfrm>
          <a:prstGeom prst="rect">
            <a:avLst/>
          </a:prstGeom>
          <a:noFill/>
          <a:ln w="9525">
            <a:noFill/>
            <a:miter lim="800000"/>
            <a:headEnd/>
            <a:tailEnd/>
          </a:ln>
          <a:effectLst/>
        </p:spPr>
        <p:txBody>
          <a:bodyPr wrap="square">
            <a:spAutoFit/>
          </a:bodyPr>
          <a:lstStyle/>
          <a:p>
            <a:r>
              <a:rPr lang="zh-CN" altLang="en-US" b="1" dirty="0">
                <a:ea typeface="宋体" charset="-122"/>
              </a:rPr>
              <a:t>路由器</a:t>
            </a:r>
            <a:r>
              <a:rPr lang="en-US" altLang="zh-CN" b="1" dirty="0">
                <a:ea typeface="宋体" charset="-122"/>
              </a:rPr>
              <a:t>R:</a:t>
            </a:r>
            <a:r>
              <a:rPr lang="en-US" altLang="zh-CN" dirty="0">
                <a:ea typeface="宋体" charset="-122"/>
              </a:rPr>
              <a:t> </a:t>
            </a:r>
            <a:endParaRPr lang="en-US" altLang="zh-CN" b="1" dirty="0">
              <a:latin typeface="Times New Roman" pitchFamily="18" charset="0"/>
              <a:ea typeface="宋体" charset="-122"/>
            </a:endParaRPr>
          </a:p>
          <a:p>
            <a:r>
              <a:rPr lang="en-US" altLang="zh-CN" b="1" dirty="0">
                <a:latin typeface="Times New Roman" pitchFamily="18" charset="0"/>
                <a:ea typeface="宋体" charset="-122"/>
              </a:rPr>
              <a:t>10.10.10.8 </a:t>
            </a:r>
          </a:p>
        </p:txBody>
      </p:sp>
      <p:sp>
        <p:nvSpPr>
          <p:cNvPr id="334868" name="AutoShape 20"/>
          <p:cNvSpPr>
            <a:spLocks noChangeArrowheads="1"/>
          </p:cNvSpPr>
          <p:nvPr/>
        </p:nvSpPr>
        <p:spPr bwMode="auto">
          <a:xfrm>
            <a:off x="6462712" y="2563417"/>
            <a:ext cx="910829" cy="364331"/>
          </a:xfrm>
          <a:prstGeom prst="leftRightArrow">
            <a:avLst>
              <a:gd name="adj1" fmla="val 50000"/>
              <a:gd name="adj2" fmla="val 50000"/>
            </a:avLst>
          </a:prstGeom>
          <a:solidFill>
            <a:srgbClr val="339966"/>
          </a:solidFill>
          <a:ln w="9525">
            <a:solidFill>
              <a:schemeClr val="tx1"/>
            </a:solidFill>
            <a:miter lim="800000"/>
            <a:headEnd/>
            <a:tailEnd/>
          </a:ln>
          <a:effectLst/>
        </p:spPr>
        <p:txBody>
          <a:bodyPr wrap="none" anchor="ctr"/>
          <a:lstStyle/>
          <a:p>
            <a:endParaRPr lang="zh-CN" altLang="en-US"/>
          </a:p>
        </p:txBody>
      </p:sp>
      <p:sp>
        <p:nvSpPr>
          <p:cNvPr id="334869" name="AutoShape 21"/>
          <p:cNvSpPr>
            <a:spLocks/>
          </p:cNvSpPr>
          <p:nvPr/>
        </p:nvSpPr>
        <p:spPr bwMode="auto">
          <a:xfrm>
            <a:off x="4518422" y="2509837"/>
            <a:ext cx="1565672" cy="863204"/>
          </a:xfrm>
          <a:prstGeom prst="borderCallout1">
            <a:avLst>
              <a:gd name="adj1" fmla="val 10069"/>
              <a:gd name="adj2" fmla="val 103648"/>
              <a:gd name="adj3" fmla="val 133519"/>
              <a:gd name="adj4" fmla="val 142130"/>
            </a:avLst>
          </a:prstGeom>
          <a:solidFill>
            <a:srgbClr val="CCFFFF">
              <a:alpha val="39999"/>
            </a:srgbClr>
          </a:solidFill>
          <a:ln w="9525">
            <a:solidFill>
              <a:schemeClr val="tx1"/>
            </a:solidFill>
            <a:miter lim="800000"/>
            <a:headEnd/>
            <a:tailEnd/>
          </a:ln>
          <a:effectLst/>
        </p:spPr>
        <p:txBody>
          <a:bodyPr anchor="ctr" anchorCtr="1"/>
          <a:lstStyle/>
          <a:p>
            <a:r>
              <a:rPr lang="zh-CN" altLang="en-US" b="1">
                <a:solidFill>
                  <a:srgbClr val="000000"/>
                </a:solidFill>
                <a:ea typeface="黑体" pitchFamily="2" charset="-122"/>
              </a:rPr>
              <a:t>路由器或网关是内网与外网之间报文转发的必经节点</a:t>
            </a:r>
          </a:p>
        </p:txBody>
      </p:sp>
    </p:spTree>
    <p:extLst>
      <p:ext uri="{BB962C8B-B14F-4D97-AF65-F5344CB8AC3E}">
        <p14:creationId xmlns:p14="http://schemas.microsoft.com/office/powerpoint/2010/main" val="356914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34868"/>
                                        </p:tgtEl>
                                        <p:attrNameLst>
                                          <p:attrName>style.visibility</p:attrName>
                                        </p:attrNameLst>
                                      </p:cBhvr>
                                      <p:to>
                                        <p:strVal val="visible"/>
                                      </p:to>
                                    </p:set>
                                    <p:anim calcmode="lin" valueType="num">
                                      <p:cBhvr>
                                        <p:cTn id="7" dur="1000" fill="hold"/>
                                        <p:tgtEl>
                                          <p:spTgt spid="334868"/>
                                        </p:tgtEl>
                                        <p:attrNameLst>
                                          <p:attrName>ppt_w</p:attrName>
                                        </p:attrNameLst>
                                      </p:cBhvr>
                                      <p:tavLst>
                                        <p:tav tm="0">
                                          <p:val>
                                            <p:fltVal val="0"/>
                                          </p:val>
                                        </p:tav>
                                        <p:tav tm="100000">
                                          <p:val>
                                            <p:strVal val="#ppt_w"/>
                                          </p:val>
                                        </p:tav>
                                      </p:tavLst>
                                    </p:anim>
                                    <p:anim calcmode="lin" valueType="num">
                                      <p:cBhvr>
                                        <p:cTn id="8" dur="1000" fill="hold"/>
                                        <p:tgtEl>
                                          <p:spTgt spid="33486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4869"/>
                                        </p:tgtEl>
                                        <p:attrNameLst>
                                          <p:attrName>style.visibility</p:attrName>
                                        </p:attrNameLst>
                                      </p:cBhvr>
                                      <p:to>
                                        <p:strVal val="visible"/>
                                      </p:to>
                                    </p:set>
                                    <p:anim calcmode="lin" valueType="num">
                                      <p:cBhvr additive="base">
                                        <p:cTn id="13" dur="500" fill="hold"/>
                                        <p:tgtEl>
                                          <p:spTgt spid="334869"/>
                                        </p:tgtEl>
                                        <p:attrNameLst>
                                          <p:attrName>ppt_x</p:attrName>
                                        </p:attrNameLst>
                                      </p:cBhvr>
                                      <p:tavLst>
                                        <p:tav tm="0">
                                          <p:val>
                                            <p:strVal val="1+#ppt_w/2"/>
                                          </p:val>
                                        </p:tav>
                                        <p:tav tm="100000">
                                          <p:val>
                                            <p:strVal val="#ppt_x"/>
                                          </p:val>
                                        </p:tav>
                                      </p:tavLst>
                                    </p:anim>
                                    <p:anim calcmode="lin" valueType="num">
                                      <p:cBhvr additive="base">
                                        <p:cTn id="14" dur="500" fill="hold"/>
                                        <p:tgtEl>
                                          <p:spTgt spid="334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8" grpId="0" animBg="1"/>
      <p:bldP spid="3348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98525" y="244475"/>
            <a:ext cx="7129463" cy="792163"/>
          </a:xfrm>
        </p:spPr>
        <p:txBody>
          <a:bodyPr/>
          <a:lstStyle/>
          <a:p>
            <a:r>
              <a:rPr lang="zh-CN" altLang="en-US" dirty="0"/>
              <a:t>  计算机网络的脆弱性</a:t>
            </a:r>
          </a:p>
        </p:txBody>
      </p:sp>
      <p:sp>
        <p:nvSpPr>
          <p:cNvPr id="59395" name="Rectangle 3"/>
          <p:cNvSpPr>
            <a:spLocks noGrp="1" noChangeArrowheads="1"/>
          </p:cNvSpPr>
          <p:nvPr>
            <p:ph type="body" idx="1"/>
          </p:nvPr>
        </p:nvSpPr>
        <p:spPr>
          <a:xfrm>
            <a:off x="577056" y="1436176"/>
            <a:ext cx="7772400" cy="4114800"/>
          </a:xfrm>
        </p:spPr>
        <p:txBody>
          <a:bodyPr/>
          <a:lstStyle/>
          <a:p>
            <a:pPr>
              <a:lnSpc>
                <a:spcPct val="150000"/>
              </a:lnSpc>
            </a:pPr>
            <a:r>
              <a:rPr lang="zh-CN" altLang="en-US" b="0" dirty="0"/>
              <a:t>问题三：</a:t>
            </a:r>
            <a:r>
              <a:rPr lang="zh-CN" altLang="en-US" b="0" dirty="0">
                <a:solidFill>
                  <a:srgbClr val="FF0000"/>
                </a:solidFill>
              </a:rPr>
              <a:t>尽力而为</a:t>
            </a:r>
            <a:r>
              <a:rPr lang="en-US" altLang="zh-CN" b="0" dirty="0">
                <a:solidFill>
                  <a:srgbClr val="FF0000"/>
                </a:solidFill>
              </a:rPr>
              <a:t>(best-effort)</a:t>
            </a:r>
            <a:endParaRPr lang="zh-CN" altLang="en-US" b="0" dirty="0">
              <a:solidFill>
                <a:srgbClr val="FF0000"/>
              </a:solidFill>
            </a:endParaRPr>
          </a:p>
          <a:p>
            <a:pPr lvl="1">
              <a:lnSpc>
                <a:spcPct val="150000"/>
              </a:lnSpc>
            </a:pPr>
            <a:r>
              <a:rPr lang="zh-CN" altLang="en-US" b="0" dirty="0"/>
              <a:t>因特网采取的是尽力而为策略：把网络资源的分配和公平性完全寄托在终端的自律上是不现实的（</a:t>
            </a:r>
            <a:r>
              <a:rPr lang="en-US" altLang="zh-CN" b="0" dirty="0"/>
              <a:t>DDoS</a:t>
            </a:r>
            <a:r>
              <a:rPr lang="zh-CN" altLang="en-US" b="0" dirty="0"/>
              <a:t>利用的就是这一点）</a:t>
            </a:r>
          </a:p>
        </p:txBody>
      </p:sp>
    </p:spTree>
    <p:extLst>
      <p:ext uri="{BB962C8B-B14F-4D97-AF65-F5344CB8AC3E}">
        <p14:creationId xmlns:p14="http://schemas.microsoft.com/office/powerpoint/2010/main" val="3831795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1908573" y="1004889"/>
            <a:ext cx="5588794" cy="594122"/>
          </a:xfrm>
        </p:spPr>
        <p:txBody>
          <a:bodyPr/>
          <a:lstStyle/>
          <a:p>
            <a:r>
              <a:rPr lang="zh-CN" altLang="en-US" sz="2700" dirty="0"/>
              <a:t>交换网络监听：端口盗用</a:t>
            </a:r>
          </a:p>
        </p:txBody>
      </p:sp>
      <p:sp>
        <p:nvSpPr>
          <p:cNvPr id="335875" name="Line 3"/>
          <p:cNvSpPr>
            <a:spLocks noChangeShapeType="1"/>
          </p:cNvSpPr>
          <p:nvPr/>
        </p:nvSpPr>
        <p:spPr bwMode="auto">
          <a:xfrm>
            <a:off x="7325916" y="1591867"/>
            <a:ext cx="0" cy="4049315"/>
          </a:xfrm>
          <a:prstGeom prst="line">
            <a:avLst/>
          </a:prstGeom>
          <a:noFill/>
          <a:ln w="22225">
            <a:solidFill>
              <a:schemeClr val="tx1"/>
            </a:solidFill>
            <a:round/>
            <a:headEnd/>
            <a:tailEnd/>
          </a:ln>
          <a:effectLst/>
        </p:spPr>
        <p:txBody>
          <a:bodyPr/>
          <a:lstStyle/>
          <a:p>
            <a:endParaRPr lang="zh-CN" altLang="en-US"/>
          </a:p>
        </p:txBody>
      </p:sp>
      <p:pic>
        <p:nvPicPr>
          <p:cNvPr id="335876" name="Picture 4" descr="snap"/>
          <p:cNvPicPr>
            <a:picLocks noChangeAspect="1" noChangeArrowheads="1"/>
          </p:cNvPicPr>
          <p:nvPr/>
        </p:nvPicPr>
        <p:blipFill>
          <a:blip r:embed="rId2" cstate="print"/>
          <a:srcRect/>
          <a:stretch>
            <a:fillRect/>
          </a:stretch>
        </p:blipFill>
        <p:spPr bwMode="auto">
          <a:xfrm>
            <a:off x="1980011" y="3462339"/>
            <a:ext cx="540544" cy="488156"/>
          </a:xfrm>
          <a:prstGeom prst="rect">
            <a:avLst/>
          </a:prstGeom>
          <a:noFill/>
        </p:spPr>
      </p:pic>
      <p:pic>
        <p:nvPicPr>
          <p:cNvPr id="335877" name="Picture 5" descr="snap"/>
          <p:cNvPicPr>
            <a:picLocks noChangeAspect="1" noChangeArrowheads="1"/>
          </p:cNvPicPr>
          <p:nvPr/>
        </p:nvPicPr>
        <p:blipFill>
          <a:blip r:embed="rId2" cstate="print"/>
          <a:srcRect/>
          <a:stretch>
            <a:fillRect/>
          </a:stretch>
        </p:blipFill>
        <p:spPr bwMode="auto">
          <a:xfrm>
            <a:off x="4050507" y="1860949"/>
            <a:ext cx="540544" cy="488156"/>
          </a:xfrm>
          <a:prstGeom prst="rect">
            <a:avLst/>
          </a:prstGeom>
          <a:noFill/>
        </p:spPr>
      </p:pic>
      <p:pic>
        <p:nvPicPr>
          <p:cNvPr id="335878" name="Picture 6" descr="snap"/>
          <p:cNvPicPr>
            <a:picLocks noChangeAspect="1" noChangeArrowheads="1"/>
          </p:cNvPicPr>
          <p:nvPr/>
        </p:nvPicPr>
        <p:blipFill>
          <a:blip r:embed="rId3" cstate="print"/>
          <a:srcRect/>
          <a:stretch>
            <a:fillRect/>
          </a:stretch>
        </p:blipFill>
        <p:spPr bwMode="auto">
          <a:xfrm>
            <a:off x="7163992" y="3409951"/>
            <a:ext cx="415528" cy="594122"/>
          </a:xfrm>
          <a:prstGeom prst="rect">
            <a:avLst/>
          </a:prstGeom>
          <a:noFill/>
        </p:spPr>
      </p:pic>
      <p:sp>
        <p:nvSpPr>
          <p:cNvPr id="335879" name="Oval 7"/>
          <p:cNvSpPr>
            <a:spLocks noChangeArrowheads="1"/>
          </p:cNvSpPr>
          <p:nvPr/>
        </p:nvSpPr>
        <p:spPr bwMode="auto">
          <a:xfrm>
            <a:off x="4086225" y="3482579"/>
            <a:ext cx="485775" cy="456009"/>
          </a:xfrm>
          <a:prstGeom prst="ellipse">
            <a:avLst/>
          </a:prstGeom>
          <a:solidFill>
            <a:srgbClr val="808080"/>
          </a:solidFill>
          <a:ln w="9525">
            <a:solidFill>
              <a:srgbClr val="333333"/>
            </a:solidFill>
            <a:round/>
            <a:headEnd/>
            <a:tailEnd/>
          </a:ln>
          <a:effectLst/>
        </p:spPr>
        <p:txBody>
          <a:bodyPr wrap="none" anchor="ctr"/>
          <a:lstStyle/>
          <a:p>
            <a:pPr algn="ctr"/>
            <a:r>
              <a:rPr lang="zh-CN" altLang="en-US" sz="1200">
                <a:solidFill>
                  <a:schemeClr val="bg1"/>
                </a:solidFill>
                <a:latin typeface="Times New Roman" pitchFamily="18" charset="0"/>
                <a:ea typeface="黑体" pitchFamily="2" charset="-122"/>
              </a:rPr>
              <a:t>交换机 </a:t>
            </a:r>
          </a:p>
        </p:txBody>
      </p:sp>
      <p:cxnSp>
        <p:nvCxnSpPr>
          <p:cNvPr id="335880" name="AutoShape 8"/>
          <p:cNvCxnSpPr>
            <a:cxnSpLocks noChangeShapeType="1"/>
            <a:stCxn id="335879" idx="6"/>
            <a:endCxn id="0" idx="1"/>
          </p:cNvCxnSpPr>
          <p:nvPr/>
        </p:nvCxnSpPr>
        <p:spPr bwMode="auto">
          <a:xfrm flipV="1">
            <a:off x="4572000" y="3707608"/>
            <a:ext cx="2591991" cy="3572"/>
          </a:xfrm>
          <a:prstGeom prst="straightConnector1">
            <a:avLst/>
          </a:prstGeom>
          <a:noFill/>
          <a:ln w="15875">
            <a:solidFill>
              <a:schemeClr val="tx1"/>
            </a:solidFill>
            <a:round/>
            <a:headEnd/>
            <a:tailEnd/>
          </a:ln>
          <a:effectLst/>
        </p:spPr>
      </p:cxnSp>
      <p:cxnSp>
        <p:nvCxnSpPr>
          <p:cNvPr id="335881" name="AutoShape 9"/>
          <p:cNvCxnSpPr>
            <a:cxnSpLocks noChangeShapeType="1"/>
            <a:stCxn id="0" idx="3"/>
            <a:endCxn id="335879" idx="2"/>
          </p:cNvCxnSpPr>
          <p:nvPr/>
        </p:nvCxnSpPr>
        <p:spPr bwMode="auto">
          <a:xfrm>
            <a:off x="2520553" y="3706416"/>
            <a:ext cx="1565672" cy="4763"/>
          </a:xfrm>
          <a:prstGeom prst="straightConnector1">
            <a:avLst/>
          </a:prstGeom>
          <a:noFill/>
          <a:ln w="15875">
            <a:solidFill>
              <a:schemeClr val="tx1"/>
            </a:solidFill>
            <a:round/>
            <a:headEnd/>
            <a:tailEnd/>
          </a:ln>
          <a:effectLst/>
        </p:spPr>
      </p:cxnSp>
      <p:cxnSp>
        <p:nvCxnSpPr>
          <p:cNvPr id="335882" name="AutoShape 10"/>
          <p:cNvCxnSpPr>
            <a:cxnSpLocks noChangeShapeType="1"/>
            <a:stCxn id="0" idx="2"/>
            <a:endCxn id="335879" idx="0"/>
          </p:cNvCxnSpPr>
          <p:nvPr/>
        </p:nvCxnSpPr>
        <p:spPr bwMode="auto">
          <a:xfrm>
            <a:off x="4320779" y="2349104"/>
            <a:ext cx="8334" cy="1133475"/>
          </a:xfrm>
          <a:prstGeom prst="straightConnector1">
            <a:avLst/>
          </a:prstGeom>
          <a:noFill/>
          <a:ln w="15875">
            <a:solidFill>
              <a:schemeClr val="tx1"/>
            </a:solidFill>
            <a:round/>
            <a:headEnd/>
            <a:tailEnd/>
          </a:ln>
          <a:effectLst/>
        </p:spPr>
      </p:cxnSp>
      <p:pic>
        <p:nvPicPr>
          <p:cNvPr id="335883" name="Picture 11" descr="snap"/>
          <p:cNvPicPr>
            <a:picLocks noChangeAspect="1" noChangeArrowheads="1"/>
          </p:cNvPicPr>
          <p:nvPr/>
        </p:nvPicPr>
        <p:blipFill>
          <a:blip r:embed="rId4" cstate="print"/>
          <a:srcRect/>
          <a:stretch>
            <a:fillRect/>
          </a:stretch>
        </p:blipFill>
        <p:spPr bwMode="auto">
          <a:xfrm>
            <a:off x="4031458" y="5037536"/>
            <a:ext cx="594122" cy="545306"/>
          </a:xfrm>
          <a:prstGeom prst="rect">
            <a:avLst/>
          </a:prstGeom>
          <a:noFill/>
        </p:spPr>
      </p:pic>
      <p:cxnSp>
        <p:nvCxnSpPr>
          <p:cNvPr id="335884" name="AutoShape 12"/>
          <p:cNvCxnSpPr>
            <a:cxnSpLocks noChangeShapeType="1"/>
            <a:stCxn id="0" idx="0"/>
            <a:endCxn id="335879" idx="4"/>
          </p:cNvCxnSpPr>
          <p:nvPr/>
        </p:nvCxnSpPr>
        <p:spPr bwMode="auto">
          <a:xfrm flipV="1">
            <a:off x="4329113" y="3938589"/>
            <a:ext cx="0" cy="1098947"/>
          </a:xfrm>
          <a:prstGeom prst="straightConnector1">
            <a:avLst/>
          </a:prstGeom>
          <a:noFill/>
          <a:ln w="15875">
            <a:solidFill>
              <a:schemeClr val="tx1"/>
            </a:solidFill>
            <a:round/>
            <a:headEnd/>
            <a:tailEnd/>
          </a:ln>
          <a:effectLst/>
        </p:spPr>
      </p:cxnSp>
      <p:sp>
        <p:nvSpPr>
          <p:cNvPr id="335885" name="Text Box 13"/>
          <p:cNvSpPr txBox="1">
            <a:spLocks noChangeArrowheads="1"/>
          </p:cNvSpPr>
          <p:nvPr/>
        </p:nvSpPr>
        <p:spPr bwMode="auto">
          <a:xfrm>
            <a:off x="6785373" y="1591866"/>
            <a:ext cx="540544"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内网</a:t>
            </a:r>
            <a:endParaRPr lang="en-US" altLang="zh-CN" b="1">
              <a:latin typeface="Times New Roman" pitchFamily="18" charset="0"/>
              <a:ea typeface="黑体" pitchFamily="2" charset="-122"/>
            </a:endParaRPr>
          </a:p>
        </p:txBody>
      </p:sp>
      <p:sp>
        <p:nvSpPr>
          <p:cNvPr id="335886" name="Text Box 14"/>
          <p:cNvSpPr txBox="1">
            <a:spLocks noChangeArrowheads="1"/>
          </p:cNvSpPr>
          <p:nvPr/>
        </p:nvSpPr>
        <p:spPr bwMode="auto">
          <a:xfrm>
            <a:off x="7325916" y="1591866"/>
            <a:ext cx="594122" cy="646331"/>
          </a:xfrm>
          <a:prstGeom prst="rect">
            <a:avLst/>
          </a:prstGeom>
          <a:noFill/>
          <a:ln w="9525">
            <a:noFill/>
            <a:miter lim="800000"/>
            <a:headEnd/>
            <a:tailEnd/>
          </a:ln>
          <a:effectLst/>
        </p:spPr>
        <p:txBody>
          <a:bodyPr>
            <a:spAutoFit/>
          </a:bodyPr>
          <a:lstStyle/>
          <a:p>
            <a:r>
              <a:rPr lang="zh-CN" altLang="en-US" b="1">
                <a:latin typeface="Times New Roman" pitchFamily="18" charset="0"/>
                <a:ea typeface="黑体" pitchFamily="2" charset="-122"/>
              </a:rPr>
              <a:t>外网</a:t>
            </a:r>
            <a:endParaRPr lang="en-US" altLang="zh-CN" b="1">
              <a:latin typeface="Times New Roman" pitchFamily="18" charset="0"/>
              <a:ea typeface="黑体" pitchFamily="2" charset="-122"/>
            </a:endParaRPr>
          </a:p>
        </p:txBody>
      </p:sp>
      <p:sp>
        <p:nvSpPr>
          <p:cNvPr id="335887" name="Line 15"/>
          <p:cNvSpPr>
            <a:spLocks noChangeShapeType="1"/>
          </p:cNvSpPr>
          <p:nvPr/>
        </p:nvSpPr>
        <p:spPr bwMode="auto">
          <a:xfrm>
            <a:off x="7541419" y="3709988"/>
            <a:ext cx="325041" cy="0"/>
          </a:xfrm>
          <a:prstGeom prst="line">
            <a:avLst/>
          </a:prstGeom>
          <a:noFill/>
          <a:ln w="15875">
            <a:solidFill>
              <a:schemeClr val="tx1"/>
            </a:solidFill>
            <a:round/>
            <a:headEnd/>
            <a:tailEnd/>
          </a:ln>
          <a:effectLst/>
        </p:spPr>
        <p:txBody>
          <a:bodyPr/>
          <a:lstStyle/>
          <a:p>
            <a:endParaRPr lang="zh-CN" altLang="en-US"/>
          </a:p>
        </p:txBody>
      </p:sp>
      <p:sp>
        <p:nvSpPr>
          <p:cNvPr id="335888" name="Text Box 16"/>
          <p:cNvSpPr txBox="1">
            <a:spLocks noChangeArrowheads="1"/>
          </p:cNvSpPr>
          <p:nvPr/>
        </p:nvSpPr>
        <p:spPr bwMode="auto">
          <a:xfrm>
            <a:off x="3212307" y="1702595"/>
            <a:ext cx="1188244" cy="646331"/>
          </a:xfrm>
          <a:prstGeom prst="rect">
            <a:avLst/>
          </a:prstGeom>
          <a:noFill/>
          <a:ln w="9525">
            <a:noFill/>
            <a:miter lim="800000"/>
            <a:headEnd/>
            <a:tailEnd/>
          </a:ln>
          <a:effectLst/>
        </p:spPr>
        <p:txBody>
          <a:bodyPr>
            <a:spAutoFit/>
          </a:bodyPr>
          <a:lstStyle/>
          <a:p>
            <a:r>
              <a:rPr lang="en-US" altLang="zh-CN" b="1" dirty="0">
                <a:latin typeface="Times New Roman" pitchFamily="18" charset="0"/>
                <a:ea typeface="宋体" charset="-122"/>
              </a:rPr>
              <a:t>A:10.10.10.1</a:t>
            </a:r>
          </a:p>
        </p:txBody>
      </p:sp>
      <p:sp>
        <p:nvSpPr>
          <p:cNvPr id="335889" name="Text Box 17"/>
          <p:cNvSpPr txBox="1">
            <a:spLocks noChangeArrowheads="1"/>
          </p:cNvSpPr>
          <p:nvPr/>
        </p:nvSpPr>
        <p:spPr bwMode="auto">
          <a:xfrm>
            <a:off x="1494236" y="4004072"/>
            <a:ext cx="1188244" cy="646331"/>
          </a:xfrm>
          <a:prstGeom prst="rect">
            <a:avLst/>
          </a:prstGeom>
          <a:noFill/>
          <a:ln w="9525">
            <a:noFill/>
            <a:miter lim="800000"/>
            <a:headEnd/>
            <a:tailEnd/>
          </a:ln>
          <a:effectLst/>
        </p:spPr>
        <p:txBody>
          <a:bodyPr>
            <a:spAutoFit/>
          </a:bodyPr>
          <a:lstStyle/>
          <a:p>
            <a:r>
              <a:rPr lang="en-US" altLang="zh-CN" b="1">
                <a:latin typeface="Times New Roman" pitchFamily="18" charset="0"/>
                <a:ea typeface="宋体" charset="-122"/>
              </a:rPr>
              <a:t>B:10.10.10.2</a:t>
            </a:r>
          </a:p>
        </p:txBody>
      </p:sp>
      <p:sp>
        <p:nvSpPr>
          <p:cNvPr id="335890" name="Text Box 18"/>
          <p:cNvSpPr txBox="1">
            <a:spLocks noChangeArrowheads="1"/>
          </p:cNvSpPr>
          <p:nvPr/>
        </p:nvSpPr>
        <p:spPr bwMode="auto">
          <a:xfrm>
            <a:off x="3357815" y="5894382"/>
            <a:ext cx="1800938" cy="369332"/>
          </a:xfrm>
          <a:prstGeom prst="rect">
            <a:avLst/>
          </a:prstGeom>
          <a:noFill/>
          <a:ln w="9525">
            <a:noFill/>
            <a:miter lim="800000"/>
            <a:headEnd/>
            <a:tailEnd/>
          </a:ln>
          <a:effectLst/>
        </p:spPr>
        <p:txBody>
          <a:bodyPr wrap="square">
            <a:spAutoFit/>
          </a:bodyPr>
          <a:lstStyle/>
          <a:p>
            <a:r>
              <a:rPr lang="en-US" altLang="zh-CN" b="1" dirty="0">
                <a:latin typeface="Times New Roman" pitchFamily="18" charset="0"/>
                <a:ea typeface="宋体" charset="-122"/>
              </a:rPr>
              <a:t>C:10.10.10.3</a:t>
            </a:r>
          </a:p>
        </p:txBody>
      </p:sp>
      <p:sp>
        <p:nvSpPr>
          <p:cNvPr id="335891" name="Text Box 19"/>
          <p:cNvSpPr txBox="1">
            <a:spLocks noChangeArrowheads="1"/>
          </p:cNvSpPr>
          <p:nvPr/>
        </p:nvSpPr>
        <p:spPr bwMode="auto">
          <a:xfrm>
            <a:off x="6407944" y="3684985"/>
            <a:ext cx="1512094" cy="646331"/>
          </a:xfrm>
          <a:prstGeom prst="rect">
            <a:avLst/>
          </a:prstGeom>
          <a:noFill/>
          <a:ln w="9525">
            <a:noFill/>
            <a:miter lim="800000"/>
            <a:headEnd/>
            <a:tailEnd/>
          </a:ln>
          <a:effectLst/>
        </p:spPr>
        <p:txBody>
          <a:bodyPr wrap="square">
            <a:spAutoFit/>
          </a:bodyPr>
          <a:lstStyle/>
          <a:p>
            <a:r>
              <a:rPr lang="zh-CN" altLang="en-US" b="1" dirty="0">
                <a:ea typeface="宋体" charset="-122"/>
              </a:rPr>
              <a:t>路由器</a:t>
            </a:r>
            <a:r>
              <a:rPr lang="en-US" altLang="zh-CN" b="1" dirty="0">
                <a:ea typeface="宋体" charset="-122"/>
              </a:rPr>
              <a:t>R:</a:t>
            </a:r>
            <a:r>
              <a:rPr lang="en-US" altLang="zh-CN" dirty="0">
                <a:ea typeface="宋体" charset="-122"/>
              </a:rPr>
              <a:t> </a:t>
            </a:r>
            <a:endParaRPr lang="en-US" altLang="zh-CN" b="1" dirty="0">
              <a:latin typeface="Times New Roman" pitchFamily="18" charset="0"/>
              <a:ea typeface="宋体" charset="-122"/>
            </a:endParaRPr>
          </a:p>
          <a:p>
            <a:r>
              <a:rPr lang="en-US" altLang="zh-CN" b="1" dirty="0">
                <a:latin typeface="Times New Roman" pitchFamily="18" charset="0"/>
                <a:ea typeface="宋体" charset="-122"/>
              </a:rPr>
              <a:t>10.10.10.8</a:t>
            </a:r>
          </a:p>
        </p:txBody>
      </p:sp>
      <p:sp>
        <p:nvSpPr>
          <p:cNvPr id="335892" name="AutoShape 20"/>
          <p:cNvSpPr>
            <a:spLocks noChangeArrowheads="1"/>
          </p:cNvSpPr>
          <p:nvPr/>
        </p:nvSpPr>
        <p:spPr bwMode="auto">
          <a:xfrm>
            <a:off x="4779168" y="4451747"/>
            <a:ext cx="2600325" cy="1464469"/>
          </a:xfrm>
          <a:prstGeom prst="wedgeRectCallout">
            <a:avLst>
              <a:gd name="adj1" fmla="val -41972"/>
              <a:gd name="adj2" fmla="val -92569"/>
            </a:avLst>
          </a:prstGeom>
          <a:solidFill>
            <a:srgbClr val="CCECFF"/>
          </a:solidFill>
          <a:ln w="38100">
            <a:solidFill>
              <a:schemeClr val="tx1"/>
            </a:solidFill>
            <a:miter lim="800000"/>
            <a:headEnd/>
            <a:tailEnd/>
          </a:ln>
          <a:effectLst/>
        </p:spPr>
        <p:txBody>
          <a:bodyPr anchor="ctr" anchorCtr="1"/>
          <a:lstStyle/>
          <a:p>
            <a:pPr algn="ctr"/>
            <a:r>
              <a:rPr lang="zh-CN" altLang="en-US" b="1" dirty="0">
                <a:solidFill>
                  <a:srgbClr val="990000"/>
                </a:solidFill>
                <a:latin typeface="Times New Roman" pitchFamily="18" charset="0"/>
                <a:ea typeface="黑体" pitchFamily="2" charset="-122"/>
              </a:rPr>
              <a:t>步骤</a:t>
            </a:r>
            <a:r>
              <a:rPr lang="en-US" altLang="zh-CN" b="1" dirty="0">
                <a:solidFill>
                  <a:srgbClr val="990000"/>
                </a:solidFill>
                <a:latin typeface="Times New Roman" pitchFamily="18" charset="0"/>
                <a:ea typeface="黑体" pitchFamily="2" charset="-122"/>
              </a:rPr>
              <a:t>1</a:t>
            </a:r>
            <a:r>
              <a:rPr lang="zh-CN" altLang="en-US" b="1" dirty="0">
                <a:solidFill>
                  <a:srgbClr val="000099"/>
                </a:solidFill>
                <a:latin typeface="Times New Roman" pitchFamily="18" charset="0"/>
                <a:ea typeface="黑体" pitchFamily="2" charset="-122"/>
              </a:rPr>
              <a:t>：发送伪造以太网帧：源</a:t>
            </a:r>
            <a:r>
              <a:rPr lang="en-US" altLang="zh-CN" b="1" dirty="0">
                <a:solidFill>
                  <a:srgbClr val="000099"/>
                </a:solidFill>
                <a:ea typeface="黑体" pitchFamily="2" charset="-122"/>
              </a:rPr>
              <a:t>MAC</a:t>
            </a:r>
            <a:r>
              <a:rPr lang="zh-CN" altLang="en-US" b="1" dirty="0">
                <a:solidFill>
                  <a:srgbClr val="000099"/>
                </a:solidFill>
                <a:latin typeface="Times New Roman" pitchFamily="18" charset="0"/>
                <a:ea typeface="黑体" pitchFamily="2" charset="-122"/>
              </a:rPr>
              <a:t>为受害者的</a:t>
            </a:r>
            <a:r>
              <a:rPr lang="en-US" altLang="zh-CN" b="1" dirty="0">
                <a:solidFill>
                  <a:srgbClr val="000099"/>
                </a:solidFill>
                <a:ea typeface="黑体" pitchFamily="2" charset="-122"/>
              </a:rPr>
              <a:t>MAC</a:t>
            </a:r>
            <a:r>
              <a:rPr lang="zh-CN" altLang="en-US" b="1" dirty="0">
                <a:solidFill>
                  <a:srgbClr val="000099"/>
                </a:solidFill>
                <a:latin typeface="Times New Roman" pitchFamily="18" charset="0"/>
                <a:ea typeface="黑体" pitchFamily="2" charset="-122"/>
              </a:rPr>
              <a:t>；目的</a:t>
            </a:r>
            <a:r>
              <a:rPr lang="en-US" altLang="zh-CN" b="1" dirty="0">
                <a:solidFill>
                  <a:srgbClr val="000099"/>
                </a:solidFill>
                <a:ea typeface="黑体" pitchFamily="2" charset="-122"/>
              </a:rPr>
              <a:t>MAC</a:t>
            </a:r>
            <a:r>
              <a:rPr lang="zh-CN" altLang="en-US" b="1" dirty="0">
                <a:solidFill>
                  <a:srgbClr val="000099"/>
                </a:solidFill>
                <a:latin typeface="Times New Roman" pitchFamily="18" charset="0"/>
                <a:ea typeface="黑体" pitchFamily="2" charset="-122"/>
              </a:rPr>
              <a:t>为攻击者的</a:t>
            </a:r>
            <a:r>
              <a:rPr lang="en-US" altLang="zh-CN" b="1" dirty="0">
                <a:solidFill>
                  <a:srgbClr val="000099"/>
                </a:solidFill>
                <a:ea typeface="黑体" pitchFamily="2" charset="-122"/>
              </a:rPr>
              <a:t>MAC</a:t>
            </a:r>
            <a:r>
              <a:rPr lang="zh-CN" altLang="en-US" b="1" dirty="0">
                <a:solidFill>
                  <a:srgbClr val="000099"/>
                </a:solidFill>
                <a:latin typeface="Times New Roman" pitchFamily="18" charset="0"/>
                <a:ea typeface="黑体" pitchFamily="2" charset="-122"/>
              </a:rPr>
              <a:t>。</a:t>
            </a:r>
          </a:p>
        </p:txBody>
      </p:sp>
      <p:sp>
        <p:nvSpPr>
          <p:cNvPr id="335893" name="Text Box 21"/>
          <p:cNvSpPr txBox="1">
            <a:spLocks noChangeArrowheads="1"/>
          </p:cNvSpPr>
          <p:nvPr/>
        </p:nvSpPr>
        <p:spPr bwMode="auto">
          <a:xfrm>
            <a:off x="4086225" y="3265885"/>
            <a:ext cx="399468" cy="369332"/>
          </a:xfrm>
          <a:prstGeom prst="rect">
            <a:avLst/>
          </a:prstGeom>
          <a:noFill/>
          <a:ln w="9525">
            <a:noFill/>
            <a:miter lim="800000"/>
            <a:headEnd/>
            <a:tailEnd/>
          </a:ln>
          <a:effectLst/>
        </p:spPr>
        <p:txBody>
          <a:bodyPr wrap="none">
            <a:spAutoFit/>
          </a:bodyPr>
          <a:lstStyle/>
          <a:p>
            <a:r>
              <a:rPr lang="en-US" altLang="zh-CN" b="1">
                <a:solidFill>
                  <a:srgbClr val="000000"/>
                </a:solidFill>
                <a:ea typeface="宋体" charset="-122"/>
              </a:rPr>
              <a:t>1 </a:t>
            </a:r>
          </a:p>
        </p:txBody>
      </p:sp>
      <p:sp>
        <p:nvSpPr>
          <p:cNvPr id="335894" name="Text Box 22"/>
          <p:cNvSpPr txBox="1">
            <a:spLocks noChangeArrowheads="1"/>
          </p:cNvSpPr>
          <p:nvPr/>
        </p:nvSpPr>
        <p:spPr bwMode="auto">
          <a:xfrm>
            <a:off x="3858816" y="3680222"/>
            <a:ext cx="399468" cy="369332"/>
          </a:xfrm>
          <a:prstGeom prst="rect">
            <a:avLst/>
          </a:prstGeom>
          <a:noFill/>
          <a:ln w="9525">
            <a:noFill/>
            <a:miter lim="800000"/>
            <a:headEnd/>
            <a:tailEnd/>
          </a:ln>
          <a:effectLst/>
        </p:spPr>
        <p:txBody>
          <a:bodyPr wrap="none">
            <a:spAutoFit/>
          </a:bodyPr>
          <a:lstStyle/>
          <a:p>
            <a:r>
              <a:rPr lang="en-US" altLang="zh-CN" b="1">
                <a:solidFill>
                  <a:srgbClr val="000000"/>
                </a:solidFill>
                <a:ea typeface="宋体" charset="-122"/>
              </a:rPr>
              <a:t>2 </a:t>
            </a:r>
          </a:p>
        </p:txBody>
      </p:sp>
      <p:sp>
        <p:nvSpPr>
          <p:cNvPr id="335895" name="Text Box 23"/>
          <p:cNvSpPr txBox="1">
            <a:spLocks noChangeArrowheads="1"/>
          </p:cNvSpPr>
          <p:nvPr/>
        </p:nvSpPr>
        <p:spPr bwMode="auto">
          <a:xfrm>
            <a:off x="4301728" y="3895726"/>
            <a:ext cx="399468" cy="369332"/>
          </a:xfrm>
          <a:prstGeom prst="rect">
            <a:avLst/>
          </a:prstGeom>
          <a:noFill/>
          <a:ln w="9525">
            <a:noFill/>
            <a:miter lim="800000"/>
            <a:headEnd/>
            <a:tailEnd/>
          </a:ln>
          <a:effectLst/>
        </p:spPr>
        <p:txBody>
          <a:bodyPr wrap="none">
            <a:spAutoFit/>
          </a:bodyPr>
          <a:lstStyle/>
          <a:p>
            <a:r>
              <a:rPr lang="en-US" altLang="zh-CN" b="1">
                <a:solidFill>
                  <a:srgbClr val="000000"/>
                </a:solidFill>
                <a:ea typeface="宋体" charset="-122"/>
              </a:rPr>
              <a:t>3 </a:t>
            </a:r>
          </a:p>
        </p:txBody>
      </p:sp>
      <p:sp>
        <p:nvSpPr>
          <p:cNvPr id="335896" name="Text Box 24"/>
          <p:cNvSpPr txBox="1">
            <a:spLocks noChangeArrowheads="1"/>
          </p:cNvSpPr>
          <p:nvPr/>
        </p:nvSpPr>
        <p:spPr bwMode="auto">
          <a:xfrm>
            <a:off x="4518422" y="3458766"/>
            <a:ext cx="399468" cy="369332"/>
          </a:xfrm>
          <a:prstGeom prst="rect">
            <a:avLst/>
          </a:prstGeom>
          <a:noFill/>
          <a:ln w="9525">
            <a:noFill/>
            <a:miter lim="800000"/>
            <a:headEnd/>
            <a:tailEnd/>
          </a:ln>
          <a:effectLst/>
        </p:spPr>
        <p:txBody>
          <a:bodyPr wrap="none">
            <a:spAutoFit/>
          </a:bodyPr>
          <a:lstStyle/>
          <a:p>
            <a:r>
              <a:rPr lang="en-US" altLang="zh-CN" b="1">
                <a:solidFill>
                  <a:srgbClr val="000000"/>
                </a:solidFill>
                <a:ea typeface="宋体" charset="-122"/>
              </a:rPr>
              <a:t>4 </a:t>
            </a:r>
          </a:p>
        </p:txBody>
      </p:sp>
      <p:grpSp>
        <p:nvGrpSpPr>
          <p:cNvPr id="2" name="Group 25"/>
          <p:cNvGrpSpPr>
            <a:grpSpLocks/>
          </p:cNvGrpSpPr>
          <p:nvPr/>
        </p:nvGrpSpPr>
        <p:grpSpPr bwMode="auto">
          <a:xfrm>
            <a:off x="4442488" y="2092479"/>
            <a:ext cx="3319752" cy="2359268"/>
            <a:chOff x="43" y="852"/>
            <a:chExt cx="1975" cy="1672"/>
          </a:xfrm>
        </p:grpSpPr>
        <p:sp>
          <p:nvSpPr>
            <p:cNvPr id="335898" name="Rectangle 26"/>
            <p:cNvSpPr>
              <a:spLocks noChangeArrowheads="1"/>
            </p:cNvSpPr>
            <p:nvPr/>
          </p:nvSpPr>
          <p:spPr bwMode="auto">
            <a:xfrm>
              <a:off x="158" y="890"/>
              <a:ext cx="1860" cy="1089"/>
            </a:xfrm>
            <a:prstGeom prst="rect">
              <a:avLst/>
            </a:prstGeom>
            <a:solidFill>
              <a:schemeClr val="bg1"/>
            </a:solidFill>
            <a:ln w="25400">
              <a:solidFill>
                <a:srgbClr val="000000"/>
              </a:solidFill>
              <a:miter lim="800000"/>
              <a:headEnd/>
              <a:tailEnd/>
            </a:ln>
            <a:effectLst/>
          </p:spPr>
          <p:txBody>
            <a:bodyPr wrap="none" anchor="ctr"/>
            <a:lstStyle/>
            <a:p>
              <a:pPr algn="ctr"/>
              <a:endParaRPr lang="zh-CN" altLang="en-US" b="1">
                <a:latin typeface="Times New Roman" pitchFamily="18" charset="0"/>
                <a:ea typeface="宋体" charset="-122"/>
              </a:endParaRPr>
            </a:p>
          </p:txBody>
        </p:sp>
        <p:sp>
          <p:nvSpPr>
            <p:cNvPr id="335899" name="Text Box 27"/>
            <p:cNvSpPr txBox="1">
              <a:spLocks noChangeArrowheads="1"/>
            </p:cNvSpPr>
            <p:nvPr/>
          </p:nvSpPr>
          <p:spPr bwMode="auto">
            <a:xfrm>
              <a:off x="155" y="1313"/>
              <a:ext cx="1772" cy="776"/>
            </a:xfrm>
            <a:prstGeom prst="rect">
              <a:avLst/>
            </a:prstGeom>
            <a:noFill/>
            <a:ln w="9525">
              <a:noFill/>
              <a:miter lim="800000"/>
              <a:headEnd/>
              <a:tailEnd/>
            </a:ln>
            <a:effectLst/>
          </p:spPr>
          <p:txBody>
            <a:bodyPr>
              <a:spAutoFit/>
            </a:bodyPr>
            <a:lstStyle/>
            <a:p>
              <a:r>
                <a:rPr lang="en-US" altLang="zh-CN" b="1">
                  <a:solidFill>
                    <a:srgbClr val="000000"/>
                  </a:solidFill>
                  <a:latin typeface="Times New Roman" pitchFamily="18" charset="0"/>
                  <a:ea typeface="宋体" charset="-122"/>
                </a:rPr>
                <a:t>   11:22:33:44:55:BB      </a:t>
              </a:r>
              <a:r>
                <a:rPr lang="en-US" altLang="zh-CN" b="1">
                  <a:solidFill>
                    <a:srgbClr val="000000"/>
                  </a:solidFill>
                  <a:latin typeface="Times New Roman" pitchFamily="18" charset="0"/>
                  <a:ea typeface="黑体" pitchFamily="2" charset="-122"/>
                </a:rPr>
                <a:t>2 </a:t>
              </a:r>
              <a:endParaRPr lang="en-US" altLang="zh-CN" sz="1200">
                <a:solidFill>
                  <a:srgbClr val="000000"/>
                </a:solidFill>
                <a:latin typeface="Times New Roman" pitchFamily="18" charset="0"/>
                <a:ea typeface="黑体" pitchFamily="2" charset="-122"/>
              </a:endParaRPr>
            </a:p>
          </p:txBody>
        </p:sp>
        <p:sp>
          <p:nvSpPr>
            <p:cNvPr id="335900" name="Text Box 28"/>
            <p:cNvSpPr txBox="1">
              <a:spLocks noChangeArrowheads="1"/>
            </p:cNvSpPr>
            <p:nvPr/>
          </p:nvSpPr>
          <p:spPr bwMode="auto">
            <a:xfrm>
              <a:off x="43" y="852"/>
              <a:ext cx="1906" cy="281"/>
            </a:xfrm>
            <a:prstGeom prst="rect">
              <a:avLst/>
            </a:prstGeom>
            <a:noFill/>
            <a:ln w="9525">
              <a:noFill/>
              <a:miter lim="800000"/>
              <a:headEnd/>
              <a:tailEnd/>
            </a:ln>
            <a:effectLst/>
          </p:spPr>
          <p:txBody>
            <a:bodyPr>
              <a:spAutoFit/>
            </a:bodyPr>
            <a:lstStyle/>
            <a:p>
              <a:r>
                <a:rPr lang="en-US" altLang="zh-CN" b="1" dirty="0">
                  <a:latin typeface="Times New Roman" pitchFamily="18" charset="0"/>
                  <a:ea typeface="宋体" charset="-122"/>
                </a:rPr>
                <a:t>        </a:t>
              </a:r>
              <a:r>
                <a:rPr lang="en-US" altLang="zh-CN" b="1" dirty="0">
                  <a:solidFill>
                    <a:srgbClr val="0033CC"/>
                  </a:solidFill>
                  <a:latin typeface="Times New Roman" pitchFamily="18" charset="0"/>
                  <a:ea typeface="黑体" pitchFamily="2" charset="-122"/>
                </a:rPr>
                <a:t>MAC</a:t>
              </a:r>
              <a:r>
                <a:rPr lang="zh-CN" altLang="en-US" b="1" dirty="0">
                  <a:solidFill>
                    <a:srgbClr val="0033CC"/>
                  </a:solidFill>
                  <a:latin typeface="Times New Roman" pitchFamily="18" charset="0"/>
                  <a:ea typeface="黑体" pitchFamily="2" charset="-122"/>
                </a:rPr>
                <a:t>地址  </a:t>
              </a:r>
              <a:r>
                <a:rPr lang="zh-CN" altLang="en-US" b="1" dirty="0" smtClean="0">
                  <a:solidFill>
                    <a:srgbClr val="0033CC"/>
                  </a:solidFill>
                  <a:latin typeface="Times New Roman" pitchFamily="18" charset="0"/>
                  <a:ea typeface="黑体" pitchFamily="2" charset="-122"/>
                </a:rPr>
                <a:t>            </a:t>
              </a:r>
              <a:r>
                <a:rPr lang="zh-CN" altLang="en-US" b="1" dirty="0">
                  <a:solidFill>
                    <a:srgbClr val="0033CC"/>
                  </a:solidFill>
                  <a:latin typeface="Times New Roman" pitchFamily="18" charset="0"/>
                  <a:ea typeface="黑体" pitchFamily="2" charset="-122"/>
                </a:rPr>
                <a:t>端口 </a:t>
              </a:r>
            </a:p>
          </p:txBody>
        </p:sp>
        <p:sp>
          <p:nvSpPr>
            <p:cNvPr id="335901" name="Text Box 29"/>
            <p:cNvSpPr txBox="1">
              <a:spLocks noChangeArrowheads="1"/>
            </p:cNvSpPr>
            <p:nvPr/>
          </p:nvSpPr>
          <p:spPr bwMode="auto">
            <a:xfrm>
              <a:off x="156" y="1525"/>
              <a:ext cx="1817" cy="776"/>
            </a:xfrm>
            <a:prstGeom prst="rect">
              <a:avLst/>
            </a:prstGeom>
            <a:noFill/>
            <a:ln w="9525">
              <a:noFill/>
              <a:miter lim="800000"/>
              <a:headEnd/>
              <a:tailEnd/>
            </a:ln>
            <a:effectLst/>
          </p:spPr>
          <p:txBody>
            <a:bodyPr>
              <a:spAutoFit/>
            </a:bodyPr>
            <a:lstStyle/>
            <a:p>
              <a:r>
                <a:rPr lang="en-US" altLang="zh-CN" b="1">
                  <a:solidFill>
                    <a:srgbClr val="000000"/>
                  </a:solidFill>
                  <a:latin typeface="Times New Roman" pitchFamily="18" charset="0"/>
                  <a:ea typeface="黑体" pitchFamily="2" charset="-122"/>
                </a:rPr>
                <a:t>   11:22:33:44:55:CC      3 </a:t>
              </a:r>
              <a:endParaRPr lang="en-US" altLang="zh-CN" sz="1200">
                <a:solidFill>
                  <a:srgbClr val="000000"/>
                </a:solidFill>
                <a:latin typeface="Times New Roman" pitchFamily="18" charset="0"/>
                <a:ea typeface="黑体" pitchFamily="2" charset="-122"/>
              </a:endParaRPr>
            </a:p>
          </p:txBody>
        </p:sp>
        <p:sp>
          <p:nvSpPr>
            <p:cNvPr id="335902" name="Text Box 30"/>
            <p:cNvSpPr txBox="1">
              <a:spLocks noChangeArrowheads="1"/>
            </p:cNvSpPr>
            <p:nvPr/>
          </p:nvSpPr>
          <p:spPr bwMode="auto">
            <a:xfrm>
              <a:off x="159" y="1748"/>
              <a:ext cx="1814" cy="776"/>
            </a:xfrm>
            <a:prstGeom prst="rect">
              <a:avLst/>
            </a:prstGeom>
            <a:noFill/>
            <a:ln w="9525">
              <a:noFill/>
              <a:miter lim="800000"/>
              <a:headEnd/>
              <a:tailEnd/>
            </a:ln>
            <a:effectLst/>
          </p:spPr>
          <p:txBody>
            <a:bodyPr>
              <a:spAutoFit/>
            </a:bodyPr>
            <a:lstStyle/>
            <a:p>
              <a:r>
                <a:rPr lang="en-US" altLang="zh-CN" b="1">
                  <a:solidFill>
                    <a:srgbClr val="000000"/>
                  </a:solidFill>
                  <a:latin typeface="Times New Roman" pitchFamily="18" charset="0"/>
                  <a:ea typeface="黑体" pitchFamily="2" charset="-122"/>
                </a:rPr>
                <a:t>   11:22:33:44:55:RR      4 </a:t>
              </a:r>
              <a:endParaRPr lang="en-US" altLang="zh-CN" sz="1200">
                <a:solidFill>
                  <a:srgbClr val="000000"/>
                </a:solidFill>
                <a:latin typeface="Times New Roman" pitchFamily="18" charset="0"/>
                <a:ea typeface="黑体" pitchFamily="2" charset="-122"/>
              </a:endParaRPr>
            </a:p>
          </p:txBody>
        </p:sp>
        <p:sp>
          <p:nvSpPr>
            <p:cNvPr id="335903" name="Line 31"/>
            <p:cNvSpPr>
              <a:spLocks noChangeShapeType="1"/>
            </p:cNvSpPr>
            <p:nvPr/>
          </p:nvSpPr>
          <p:spPr bwMode="auto">
            <a:xfrm>
              <a:off x="1610" y="890"/>
              <a:ext cx="0" cy="1089"/>
            </a:xfrm>
            <a:prstGeom prst="line">
              <a:avLst/>
            </a:prstGeom>
            <a:noFill/>
            <a:ln w="9525">
              <a:solidFill>
                <a:schemeClr val="tx1"/>
              </a:solidFill>
              <a:round/>
              <a:headEnd/>
              <a:tailEnd/>
            </a:ln>
            <a:effectLst/>
          </p:spPr>
          <p:txBody>
            <a:bodyPr/>
            <a:lstStyle/>
            <a:p>
              <a:endParaRPr lang="zh-CN" altLang="en-US"/>
            </a:p>
          </p:txBody>
        </p:sp>
        <p:sp>
          <p:nvSpPr>
            <p:cNvPr id="335904" name="Line 32"/>
            <p:cNvSpPr>
              <a:spLocks noChangeShapeType="1"/>
            </p:cNvSpPr>
            <p:nvPr/>
          </p:nvSpPr>
          <p:spPr bwMode="auto">
            <a:xfrm>
              <a:off x="158" y="1117"/>
              <a:ext cx="1860" cy="0"/>
            </a:xfrm>
            <a:prstGeom prst="line">
              <a:avLst/>
            </a:prstGeom>
            <a:noFill/>
            <a:ln w="9525">
              <a:solidFill>
                <a:schemeClr val="tx1"/>
              </a:solidFill>
              <a:round/>
              <a:headEnd/>
              <a:tailEnd/>
            </a:ln>
            <a:effectLst/>
          </p:spPr>
          <p:txBody>
            <a:bodyPr/>
            <a:lstStyle/>
            <a:p>
              <a:endParaRPr lang="zh-CN" altLang="en-US"/>
            </a:p>
          </p:txBody>
        </p:sp>
        <p:sp>
          <p:nvSpPr>
            <p:cNvPr id="335905" name="Line 33"/>
            <p:cNvSpPr>
              <a:spLocks noChangeShapeType="1"/>
            </p:cNvSpPr>
            <p:nvPr/>
          </p:nvSpPr>
          <p:spPr bwMode="auto">
            <a:xfrm>
              <a:off x="158" y="1318"/>
              <a:ext cx="1860" cy="0"/>
            </a:xfrm>
            <a:prstGeom prst="line">
              <a:avLst/>
            </a:prstGeom>
            <a:noFill/>
            <a:ln w="9525">
              <a:solidFill>
                <a:schemeClr val="tx1"/>
              </a:solidFill>
              <a:round/>
              <a:headEnd/>
              <a:tailEnd/>
            </a:ln>
            <a:effectLst/>
          </p:spPr>
          <p:txBody>
            <a:bodyPr/>
            <a:lstStyle/>
            <a:p>
              <a:endParaRPr lang="zh-CN" altLang="en-US"/>
            </a:p>
          </p:txBody>
        </p:sp>
        <p:sp>
          <p:nvSpPr>
            <p:cNvPr id="335906" name="Line 34"/>
            <p:cNvSpPr>
              <a:spLocks noChangeShapeType="1"/>
            </p:cNvSpPr>
            <p:nvPr/>
          </p:nvSpPr>
          <p:spPr bwMode="auto">
            <a:xfrm>
              <a:off x="158" y="1535"/>
              <a:ext cx="1860" cy="0"/>
            </a:xfrm>
            <a:prstGeom prst="line">
              <a:avLst/>
            </a:prstGeom>
            <a:noFill/>
            <a:ln w="9525">
              <a:solidFill>
                <a:schemeClr val="tx1"/>
              </a:solidFill>
              <a:round/>
              <a:headEnd/>
              <a:tailEnd/>
            </a:ln>
            <a:effectLst/>
          </p:spPr>
          <p:txBody>
            <a:bodyPr/>
            <a:lstStyle/>
            <a:p>
              <a:endParaRPr lang="zh-CN" altLang="en-US"/>
            </a:p>
          </p:txBody>
        </p:sp>
        <p:sp>
          <p:nvSpPr>
            <p:cNvPr id="335907" name="Line 35"/>
            <p:cNvSpPr>
              <a:spLocks noChangeShapeType="1"/>
            </p:cNvSpPr>
            <p:nvPr/>
          </p:nvSpPr>
          <p:spPr bwMode="auto">
            <a:xfrm>
              <a:off x="158" y="1752"/>
              <a:ext cx="1860" cy="0"/>
            </a:xfrm>
            <a:prstGeom prst="line">
              <a:avLst/>
            </a:prstGeom>
            <a:noFill/>
            <a:ln w="9525">
              <a:solidFill>
                <a:schemeClr val="tx1"/>
              </a:solidFill>
              <a:round/>
              <a:headEnd/>
              <a:tailEnd/>
            </a:ln>
            <a:effectLst/>
          </p:spPr>
          <p:txBody>
            <a:bodyPr/>
            <a:lstStyle/>
            <a:p>
              <a:endParaRPr lang="zh-CN" altLang="en-US"/>
            </a:p>
          </p:txBody>
        </p:sp>
      </p:grpSp>
      <p:sp>
        <p:nvSpPr>
          <p:cNvPr id="335908" name="Text Box 36"/>
          <p:cNvSpPr txBox="1">
            <a:spLocks noChangeArrowheads="1"/>
          </p:cNvSpPr>
          <p:nvPr/>
        </p:nvSpPr>
        <p:spPr bwMode="auto">
          <a:xfrm>
            <a:off x="4622005" y="2418160"/>
            <a:ext cx="2757487" cy="369332"/>
          </a:xfrm>
          <a:prstGeom prst="rect">
            <a:avLst/>
          </a:prstGeom>
          <a:noFill/>
          <a:ln w="9525">
            <a:noFill/>
            <a:miter lim="800000"/>
            <a:headEnd/>
            <a:tailEnd/>
          </a:ln>
          <a:effectLst/>
        </p:spPr>
        <p:txBody>
          <a:bodyPr wrap="square">
            <a:spAutoFit/>
          </a:bodyPr>
          <a:lstStyle/>
          <a:p>
            <a:r>
              <a:rPr lang="en-US" altLang="zh-CN" b="1" dirty="0">
                <a:solidFill>
                  <a:srgbClr val="000000"/>
                </a:solidFill>
                <a:latin typeface="Times New Roman" pitchFamily="18" charset="0"/>
                <a:ea typeface="黑体" pitchFamily="2" charset="-122"/>
              </a:rPr>
              <a:t>   11:22:33:44:55:AA      1 </a:t>
            </a:r>
          </a:p>
        </p:txBody>
      </p:sp>
      <p:grpSp>
        <p:nvGrpSpPr>
          <p:cNvPr id="3" name="Group 37"/>
          <p:cNvGrpSpPr>
            <a:grpSpLocks/>
          </p:cNvGrpSpPr>
          <p:nvPr/>
        </p:nvGrpSpPr>
        <p:grpSpPr bwMode="auto">
          <a:xfrm>
            <a:off x="2283620" y="4719639"/>
            <a:ext cx="1889522" cy="754856"/>
            <a:chOff x="1020" y="3522"/>
            <a:chExt cx="1633" cy="634"/>
          </a:xfrm>
        </p:grpSpPr>
        <p:sp>
          <p:nvSpPr>
            <p:cNvPr id="335910" name="Rectangle 38"/>
            <p:cNvSpPr>
              <a:spLocks noChangeArrowheads="1"/>
            </p:cNvSpPr>
            <p:nvPr/>
          </p:nvSpPr>
          <p:spPr bwMode="auto">
            <a:xfrm>
              <a:off x="2563" y="3522"/>
              <a:ext cx="90" cy="90"/>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335911" name="AutoShape 39"/>
            <p:cNvSpPr>
              <a:spLocks/>
            </p:cNvSpPr>
            <p:nvPr/>
          </p:nvSpPr>
          <p:spPr bwMode="auto">
            <a:xfrm>
              <a:off x="1020" y="3658"/>
              <a:ext cx="1075" cy="498"/>
            </a:xfrm>
            <a:prstGeom prst="borderCallout1">
              <a:avLst>
                <a:gd name="adj1" fmla="val 14458"/>
                <a:gd name="adj2" fmla="val 104463"/>
                <a:gd name="adj3" fmla="val -19880"/>
                <a:gd name="adj4" fmla="val 138514"/>
              </a:avLst>
            </a:prstGeom>
            <a:noFill/>
            <a:ln w="9525">
              <a:solidFill>
                <a:schemeClr val="tx1"/>
              </a:solidFill>
              <a:miter lim="800000"/>
              <a:headEnd/>
              <a:tailEnd/>
            </a:ln>
            <a:effectLst/>
          </p:spPr>
          <p:txBody>
            <a:bodyPr anchor="ctr" anchorCtr="1"/>
            <a:lstStyle/>
            <a:p>
              <a:r>
                <a:rPr lang="zh-CN" altLang="en-US" sz="1125" dirty="0">
                  <a:solidFill>
                    <a:srgbClr val="000000"/>
                  </a:solidFill>
                  <a:latin typeface="Times New Roman" pitchFamily="18" charset="0"/>
                  <a:ea typeface="黑体" pitchFamily="2" charset="-122"/>
                </a:rPr>
                <a:t>我的源</a:t>
              </a:r>
              <a:r>
                <a:rPr lang="en-US" altLang="zh-CN" sz="1125" dirty="0">
                  <a:solidFill>
                    <a:srgbClr val="000000"/>
                  </a:solidFill>
                  <a:ea typeface="黑体" pitchFamily="2" charset="-122"/>
                </a:rPr>
                <a:t>MAC</a:t>
              </a:r>
              <a:r>
                <a:rPr lang="zh-CN" altLang="en-US" sz="1125" dirty="0">
                  <a:solidFill>
                    <a:srgbClr val="000000"/>
                  </a:solidFill>
                  <a:latin typeface="Times New Roman" pitchFamily="18" charset="0"/>
                  <a:ea typeface="黑体" pitchFamily="2" charset="-122"/>
                </a:rPr>
                <a:t>是</a:t>
              </a:r>
              <a:r>
                <a:rPr lang="en-US" altLang="zh-CN" sz="1125" dirty="0">
                  <a:solidFill>
                    <a:srgbClr val="000000"/>
                  </a:solidFill>
                  <a:latin typeface="Times New Roman" pitchFamily="18" charset="0"/>
                  <a:ea typeface="黑体" pitchFamily="2" charset="-122"/>
                </a:rPr>
                <a:t>A</a:t>
              </a:r>
              <a:r>
                <a:rPr lang="zh-CN" altLang="en-US" sz="1125" dirty="0">
                  <a:solidFill>
                    <a:srgbClr val="000000"/>
                  </a:solidFill>
                  <a:latin typeface="Times New Roman" pitchFamily="18" charset="0"/>
                  <a:ea typeface="黑体" pitchFamily="2" charset="-122"/>
                </a:rPr>
                <a:t>的</a:t>
              </a:r>
              <a:r>
                <a:rPr lang="en-US" altLang="zh-CN" sz="1125" dirty="0">
                  <a:solidFill>
                    <a:srgbClr val="000000"/>
                  </a:solidFill>
                  <a:ea typeface="黑体" pitchFamily="2" charset="-122"/>
                </a:rPr>
                <a:t>MAC</a:t>
              </a:r>
              <a:r>
                <a:rPr lang="zh-CN" altLang="en-US" sz="1125" dirty="0">
                  <a:solidFill>
                    <a:srgbClr val="000000"/>
                  </a:solidFill>
                  <a:ea typeface="黑体" pitchFamily="2" charset="-122"/>
                </a:rPr>
                <a:t>，目的</a:t>
              </a:r>
              <a:r>
                <a:rPr lang="en-US" altLang="zh-CN" sz="1125" dirty="0">
                  <a:solidFill>
                    <a:srgbClr val="000000"/>
                  </a:solidFill>
                  <a:ea typeface="黑体" pitchFamily="2" charset="-122"/>
                </a:rPr>
                <a:t>MAC</a:t>
              </a:r>
              <a:r>
                <a:rPr lang="zh-CN" altLang="en-US" sz="1125" dirty="0">
                  <a:solidFill>
                    <a:srgbClr val="000000"/>
                  </a:solidFill>
                  <a:ea typeface="黑体" pitchFamily="2" charset="-122"/>
                </a:rPr>
                <a:t>是</a:t>
              </a:r>
              <a:r>
                <a:rPr lang="en-US" altLang="zh-CN" sz="1125" dirty="0">
                  <a:solidFill>
                    <a:srgbClr val="000000"/>
                  </a:solidFill>
                  <a:ea typeface="黑体" pitchFamily="2" charset="-122"/>
                </a:rPr>
                <a:t>C</a:t>
              </a:r>
              <a:r>
                <a:rPr lang="zh-CN" altLang="en-US" sz="1125" dirty="0">
                  <a:solidFill>
                    <a:srgbClr val="000000"/>
                  </a:solidFill>
                  <a:ea typeface="黑体" pitchFamily="2" charset="-122"/>
                </a:rPr>
                <a:t>的</a:t>
              </a:r>
              <a:r>
                <a:rPr lang="en-US" altLang="zh-CN" sz="1125" dirty="0">
                  <a:solidFill>
                    <a:srgbClr val="000000"/>
                  </a:solidFill>
                  <a:ea typeface="黑体" pitchFamily="2" charset="-122"/>
                </a:rPr>
                <a:t>MAC  </a:t>
              </a:r>
            </a:p>
          </p:txBody>
        </p:sp>
      </p:grpSp>
      <p:sp>
        <p:nvSpPr>
          <p:cNvPr id="335912" name="Text Box 40"/>
          <p:cNvSpPr txBox="1">
            <a:spLocks noChangeArrowheads="1"/>
          </p:cNvSpPr>
          <p:nvPr/>
        </p:nvSpPr>
        <p:spPr bwMode="auto">
          <a:xfrm>
            <a:off x="4619625" y="2422922"/>
            <a:ext cx="2877742" cy="369332"/>
          </a:xfrm>
          <a:prstGeom prst="rect">
            <a:avLst/>
          </a:prstGeom>
          <a:noFill/>
          <a:ln w="9525">
            <a:noFill/>
            <a:miter lim="800000"/>
            <a:headEnd/>
            <a:tailEnd/>
          </a:ln>
          <a:effectLst/>
        </p:spPr>
        <p:txBody>
          <a:bodyPr wrap="square">
            <a:spAutoFit/>
          </a:bodyPr>
          <a:lstStyle/>
          <a:p>
            <a:r>
              <a:rPr lang="en-US" altLang="zh-CN" b="1" dirty="0">
                <a:solidFill>
                  <a:srgbClr val="CC0000"/>
                </a:solidFill>
                <a:latin typeface="Times New Roman" pitchFamily="18" charset="0"/>
                <a:ea typeface="黑体" pitchFamily="2" charset="-122"/>
              </a:rPr>
              <a:t>   11:22:33:44:55:AA      3</a:t>
            </a:r>
            <a:r>
              <a:rPr lang="en-US" altLang="zh-CN" b="1" dirty="0">
                <a:solidFill>
                  <a:srgbClr val="000000"/>
                </a:solidFill>
                <a:latin typeface="Times New Roman" pitchFamily="18" charset="0"/>
                <a:ea typeface="黑体" pitchFamily="2" charset="-122"/>
              </a:rPr>
              <a:t> </a:t>
            </a:r>
          </a:p>
        </p:txBody>
      </p:sp>
    </p:spTree>
    <p:extLst>
      <p:ext uri="{BB962C8B-B14F-4D97-AF65-F5344CB8AC3E}">
        <p14:creationId xmlns:p14="http://schemas.microsoft.com/office/powerpoint/2010/main" val="356313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1" nodeType="withEffect">
                                  <p:stCondLst>
                                    <p:cond delay="0"/>
                                  </p:stCondLst>
                                  <p:childTnLst>
                                    <p:set>
                                      <p:cBhvr>
                                        <p:cTn id="9" dur="1" fill="hold">
                                          <p:stCondLst>
                                            <p:cond delay="0"/>
                                          </p:stCondLst>
                                        </p:cTn>
                                        <p:tgtEl>
                                          <p:spTgt spid="335908"/>
                                        </p:tgtEl>
                                        <p:attrNameLst>
                                          <p:attrName>style.visibility</p:attrName>
                                        </p:attrNameLst>
                                      </p:cBhvr>
                                      <p:to>
                                        <p:strVal val="visible"/>
                                      </p:to>
                                    </p:set>
                                    <p:animEffect transition="in" filter="slide(fromBottom)">
                                      <p:cBhvr>
                                        <p:cTn id="10" dur="500"/>
                                        <p:tgtEl>
                                          <p:spTgt spid="33590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35892"/>
                                        </p:tgtEl>
                                        <p:attrNameLst>
                                          <p:attrName>style.visibility</p:attrName>
                                        </p:attrNameLst>
                                      </p:cBhvr>
                                      <p:to>
                                        <p:strVal val="visible"/>
                                      </p:to>
                                    </p:set>
                                    <p:anim calcmode="lin" valueType="num">
                                      <p:cBhvr additive="base">
                                        <p:cTn id="15" dur="500" fill="hold"/>
                                        <p:tgtEl>
                                          <p:spTgt spid="335892"/>
                                        </p:tgtEl>
                                        <p:attrNameLst>
                                          <p:attrName>ppt_x</p:attrName>
                                        </p:attrNameLst>
                                      </p:cBhvr>
                                      <p:tavLst>
                                        <p:tav tm="0">
                                          <p:val>
                                            <p:strVal val="#ppt_x"/>
                                          </p:val>
                                        </p:tav>
                                        <p:tav tm="100000">
                                          <p:val>
                                            <p:strVal val="#ppt_x"/>
                                          </p:val>
                                        </p:tav>
                                      </p:tavLst>
                                    </p:anim>
                                    <p:anim calcmode="lin" valueType="num">
                                      <p:cBhvr additive="base">
                                        <p:cTn id="16" dur="500" fill="hold"/>
                                        <p:tgtEl>
                                          <p:spTgt spid="33589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3.61111E-6 -0.06157 L 3.61111E-6 -0.28171 L 3.61111E-6 -2.96296E-6 " pathEditMode="relative" ptsTypes="AAA">
                                      <p:cBhvr>
                                        <p:cTn id="24" dur="2000" fill="hold"/>
                                        <p:tgtEl>
                                          <p:spTgt spid="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2" presetClass="exit" presetSubtype="8" fill="hold" grpId="0" nodeType="clickEffect">
                                  <p:stCondLst>
                                    <p:cond delay="0"/>
                                  </p:stCondLst>
                                  <p:childTnLst>
                                    <p:animEffect transition="out" filter="slide(fromLeft)">
                                      <p:cBhvr>
                                        <p:cTn id="28" dur="2000"/>
                                        <p:tgtEl>
                                          <p:spTgt spid="335908"/>
                                        </p:tgtEl>
                                      </p:cBhvr>
                                    </p:animEffect>
                                    <p:set>
                                      <p:cBhvr>
                                        <p:cTn id="29" dur="1" fill="hold">
                                          <p:stCondLst>
                                            <p:cond delay="1999"/>
                                          </p:stCondLst>
                                        </p:cTn>
                                        <p:tgtEl>
                                          <p:spTgt spid="335908"/>
                                        </p:tgtEl>
                                        <p:attrNameLst>
                                          <p:attrName>style.visibility</p:attrName>
                                        </p:attrNameLst>
                                      </p:cBhvr>
                                      <p:to>
                                        <p:strVal val="hidden"/>
                                      </p:to>
                                    </p:set>
                                  </p:childTnLst>
                                </p:cTn>
                              </p:par>
                              <p:par>
                                <p:cTn id="30" presetID="12" presetClass="entr" presetSubtype="2" fill="hold" grpId="0" nodeType="withEffect">
                                  <p:stCondLst>
                                    <p:cond delay="500"/>
                                  </p:stCondLst>
                                  <p:childTnLst>
                                    <p:set>
                                      <p:cBhvr>
                                        <p:cTn id="31" dur="1" fill="hold">
                                          <p:stCondLst>
                                            <p:cond delay="0"/>
                                          </p:stCondLst>
                                        </p:cTn>
                                        <p:tgtEl>
                                          <p:spTgt spid="335912"/>
                                        </p:tgtEl>
                                        <p:attrNameLst>
                                          <p:attrName>style.visibility</p:attrName>
                                        </p:attrNameLst>
                                      </p:cBhvr>
                                      <p:to>
                                        <p:strVal val="visible"/>
                                      </p:to>
                                    </p:set>
                                    <p:animEffect transition="in" filter="slide(fromRight)">
                                      <p:cBhvr>
                                        <p:cTn id="32" dur="2000"/>
                                        <p:tgtEl>
                                          <p:spTgt spid="33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2" grpId="0" animBg="1"/>
      <p:bldP spid="335908" grpId="0"/>
      <p:bldP spid="335908" grpId="1"/>
      <p:bldP spid="3359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42026" y="2904661"/>
            <a:ext cx="5812325" cy="865481"/>
          </a:xfrm>
        </p:spPr>
        <p:txBody>
          <a:bodyPr/>
          <a:lstStyle/>
          <a:p>
            <a:pPr marL="0" indent="0">
              <a:buNone/>
            </a:pPr>
            <a:r>
              <a:rPr lang="zh-CN" altLang="en-US" dirty="0">
                <a:solidFill>
                  <a:srgbClr val="FF0000"/>
                </a:solidFill>
              </a:rPr>
              <a:t>四、</a:t>
            </a:r>
            <a:r>
              <a:rPr lang="en-US" altLang="zh-CN" dirty="0">
                <a:solidFill>
                  <a:srgbClr val="FF0000"/>
                </a:solidFill>
              </a:rPr>
              <a:t>RIP</a:t>
            </a:r>
            <a:r>
              <a:rPr lang="zh-CN" altLang="en-US" dirty="0">
                <a:solidFill>
                  <a:srgbClr val="FF0000"/>
                </a:solidFill>
              </a:rPr>
              <a:t>协议及其安全性分析</a:t>
            </a:r>
            <a:endParaRPr lang="zh-CN" altLang="zh-CN" dirty="0">
              <a:solidFill>
                <a:srgbClr val="FF0000"/>
              </a:solidFill>
            </a:endParaRPr>
          </a:p>
          <a:p>
            <a:endParaRPr lang="zh-CN" altLang="en-US" dirty="0">
              <a:solidFill>
                <a:srgbClr val="FF0000"/>
              </a:solidFill>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140661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2" y="1356042"/>
            <a:ext cx="7890827" cy="4877117"/>
          </a:xfrm>
        </p:spPr>
        <p:txBody>
          <a:bodyPr/>
          <a:lstStyle/>
          <a:p>
            <a:pPr>
              <a:spcBef>
                <a:spcPts val="0"/>
              </a:spcBef>
            </a:pPr>
            <a:r>
              <a:rPr lang="en-US" altLang="zh-CN" dirty="0"/>
              <a:t>RIP</a:t>
            </a:r>
            <a:r>
              <a:rPr lang="zh-CN" altLang="en-US" dirty="0"/>
              <a:t>一种</a:t>
            </a:r>
            <a:r>
              <a:rPr lang="zh-CN" altLang="zh-CN" dirty="0"/>
              <a:t>内部网关协议</a:t>
            </a:r>
            <a:endParaRPr lang="en-US" altLang="zh-CN" dirty="0"/>
          </a:p>
          <a:p>
            <a:pPr lvl="1">
              <a:spcBef>
                <a:spcPts val="0"/>
              </a:spcBef>
            </a:pPr>
            <a:r>
              <a:rPr lang="zh-CN" altLang="zh-CN" dirty="0"/>
              <a:t>分布式的基于距离向量的路由选择</a:t>
            </a:r>
            <a:endParaRPr lang="en-US" altLang="zh-CN" dirty="0"/>
          </a:p>
          <a:p>
            <a:pPr lvl="1">
              <a:spcBef>
                <a:spcPts val="0"/>
              </a:spcBef>
            </a:pPr>
            <a:r>
              <a:rPr lang="zh-CN" altLang="zh-CN" dirty="0"/>
              <a:t>三个版本：</a:t>
            </a:r>
            <a:r>
              <a:rPr lang="en-US" altLang="zh-CN" dirty="0"/>
              <a:t>RIPv1</a:t>
            </a:r>
            <a:r>
              <a:rPr lang="zh-CN" altLang="zh-CN" dirty="0"/>
              <a:t>（</a:t>
            </a:r>
            <a:r>
              <a:rPr lang="en-US" altLang="zh-CN" dirty="0"/>
              <a:t>RFC 1058</a:t>
            </a:r>
            <a:r>
              <a:rPr lang="zh-CN" altLang="zh-CN" dirty="0"/>
              <a:t>）、</a:t>
            </a:r>
            <a:r>
              <a:rPr lang="en-US" altLang="zh-CN" dirty="0"/>
              <a:t>RIPv2</a:t>
            </a:r>
            <a:r>
              <a:rPr lang="zh-CN" altLang="zh-CN" dirty="0"/>
              <a:t>（</a:t>
            </a:r>
            <a:r>
              <a:rPr lang="en-US" altLang="zh-CN" dirty="0"/>
              <a:t>RFC1723</a:t>
            </a:r>
            <a:r>
              <a:rPr lang="zh-CN" altLang="zh-CN" dirty="0"/>
              <a:t>）和</a:t>
            </a:r>
            <a:r>
              <a:rPr lang="en-US" altLang="zh-CN" dirty="0"/>
              <a:t>RIPng</a:t>
            </a:r>
            <a:r>
              <a:rPr lang="zh-CN" altLang="zh-CN" dirty="0"/>
              <a:t>。</a:t>
            </a:r>
            <a:endParaRPr lang="en-US" altLang="zh-CN" dirty="0"/>
          </a:p>
          <a:p>
            <a:pPr lvl="2">
              <a:spcBef>
                <a:spcPts val="0"/>
              </a:spcBef>
            </a:pPr>
            <a:r>
              <a:rPr lang="en-US" altLang="zh-CN" dirty="0"/>
              <a:t>RIPv2</a:t>
            </a:r>
            <a:r>
              <a:rPr lang="zh-CN" altLang="zh-CN" dirty="0"/>
              <a:t>新增了变长子网掩码的功能，支持无类域间路由、支持组播、支持认证功能，同时对</a:t>
            </a:r>
            <a:r>
              <a:rPr lang="en-US" altLang="zh-CN" dirty="0"/>
              <a:t>RIP </a:t>
            </a:r>
            <a:r>
              <a:rPr lang="zh-CN" altLang="zh-CN" dirty="0"/>
              <a:t>路由器具有后向兼容性。</a:t>
            </a:r>
            <a:endParaRPr lang="en-US" altLang="zh-CN" dirty="0"/>
          </a:p>
          <a:p>
            <a:pPr lvl="2">
              <a:spcBef>
                <a:spcPts val="0"/>
              </a:spcBef>
            </a:pPr>
            <a:r>
              <a:rPr lang="en-US" altLang="zh-CN" dirty="0"/>
              <a:t>RIPng</a:t>
            </a:r>
            <a:r>
              <a:rPr lang="zh-CN" altLang="zh-CN" dirty="0"/>
              <a:t>主要用于</a:t>
            </a:r>
            <a:r>
              <a:rPr lang="en-US" altLang="zh-CN" dirty="0"/>
              <a:t>IPv6</a:t>
            </a:r>
            <a:r>
              <a:rPr lang="zh-CN" altLang="zh-CN" dirty="0"/>
              <a:t>网络</a:t>
            </a:r>
            <a:endParaRPr lang="zh-CN" altLang="en-US" dirty="0"/>
          </a:p>
        </p:txBody>
      </p:sp>
      <p:sp>
        <p:nvSpPr>
          <p:cNvPr id="3" name="标题 2"/>
          <p:cNvSpPr>
            <a:spLocks noGrp="1"/>
          </p:cNvSpPr>
          <p:nvPr>
            <p:ph type="title"/>
          </p:nvPr>
        </p:nvSpPr>
        <p:spPr/>
        <p:txBody>
          <a:bodyPr/>
          <a:lstStyle/>
          <a:p>
            <a:r>
              <a:rPr lang="en-US" altLang="zh-CN" dirty="0"/>
              <a:t>RIP</a:t>
            </a:r>
            <a:r>
              <a:rPr lang="zh-CN" altLang="en-US" dirty="0"/>
              <a:t>协议</a:t>
            </a:r>
          </a:p>
        </p:txBody>
      </p:sp>
    </p:spTree>
    <p:extLst>
      <p:ext uri="{BB962C8B-B14F-4D97-AF65-F5344CB8AC3E}">
        <p14:creationId xmlns:p14="http://schemas.microsoft.com/office/powerpoint/2010/main" val="216499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554162"/>
            <a:ext cx="7772400" cy="4450397"/>
          </a:xfrm>
        </p:spPr>
        <p:txBody>
          <a:bodyPr/>
          <a:lstStyle/>
          <a:p>
            <a:r>
              <a:rPr lang="zh-CN" altLang="en-US" dirty="0"/>
              <a:t>路由策略</a:t>
            </a:r>
            <a:endParaRPr lang="en-US" altLang="zh-CN" dirty="0"/>
          </a:p>
          <a:p>
            <a:pPr lvl="1"/>
            <a:r>
              <a:rPr lang="zh-CN" altLang="zh-CN" dirty="0">
                <a:solidFill>
                  <a:srgbClr val="FF0000"/>
                </a:solidFill>
              </a:rPr>
              <a:t>和哪些路由器交换信息？</a:t>
            </a:r>
            <a:r>
              <a:rPr lang="zh-CN" altLang="zh-CN" dirty="0"/>
              <a:t>仅和相邻路由器交换信息</a:t>
            </a:r>
            <a:endParaRPr lang="en-US" altLang="zh-CN" dirty="0"/>
          </a:p>
          <a:p>
            <a:pPr lvl="1"/>
            <a:r>
              <a:rPr lang="zh-CN" altLang="zh-CN" dirty="0">
                <a:solidFill>
                  <a:srgbClr val="FF0000"/>
                </a:solidFill>
              </a:rPr>
              <a:t>交换什么信息？</a:t>
            </a:r>
            <a:r>
              <a:rPr lang="zh-CN" altLang="zh-CN" dirty="0"/>
              <a:t>当前本路由器所知道的全部信息，即自己的路由表</a:t>
            </a:r>
            <a:endParaRPr lang="en-US" altLang="zh-CN" dirty="0"/>
          </a:p>
          <a:p>
            <a:pPr lvl="1"/>
            <a:r>
              <a:rPr lang="zh-CN" altLang="zh-CN" dirty="0">
                <a:solidFill>
                  <a:srgbClr val="FF0000"/>
                </a:solidFill>
              </a:rPr>
              <a:t>在什么时候交换信息？</a:t>
            </a:r>
            <a:r>
              <a:rPr lang="zh-CN" altLang="zh-CN" dirty="0"/>
              <a:t>按固定的时间间隔交换路由信息</a:t>
            </a:r>
            <a:endParaRPr lang="zh-CN" altLang="en-US" dirty="0"/>
          </a:p>
        </p:txBody>
      </p:sp>
      <p:sp>
        <p:nvSpPr>
          <p:cNvPr id="3" name="标题 2"/>
          <p:cNvSpPr>
            <a:spLocks noGrp="1"/>
          </p:cNvSpPr>
          <p:nvPr>
            <p:ph type="title"/>
          </p:nvPr>
        </p:nvSpPr>
        <p:spPr/>
        <p:txBody>
          <a:bodyPr/>
          <a:lstStyle/>
          <a:p>
            <a:r>
              <a:rPr lang="en-US" altLang="zh-CN" dirty="0"/>
              <a:t>RIP</a:t>
            </a:r>
            <a:r>
              <a:rPr lang="zh-CN" altLang="en-US" dirty="0"/>
              <a:t>协议</a:t>
            </a:r>
          </a:p>
        </p:txBody>
      </p:sp>
    </p:spTree>
    <p:extLst>
      <p:ext uri="{BB962C8B-B14F-4D97-AF65-F5344CB8AC3E}">
        <p14:creationId xmlns:p14="http://schemas.microsoft.com/office/powerpoint/2010/main" val="36334664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554162"/>
            <a:ext cx="7772400" cy="4450397"/>
          </a:xfrm>
        </p:spPr>
        <p:txBody>
          <a:bodyPr/>
          <a:lstStyle/>
          <a:p>
            <a:r>
              <a:rPr lang="zh-CN" altLang="en-US" dirty="0"/>
              <a:t>协议报文</a:t>
            </a:r>
            <a:endParaRPr lang="en-US" altLang="zh-CN" dirty="0"/>
          </a:p>
          <a:p>
            <a:pPr lvl="1"/>
            <a:r>
              <a:rPr lang="zh-CN" altLang="zh-CN" dirty="0"/>
              <a:t>两类报文：</a:t>
            </a:r>
            <a:r>
              <a:rPr lang="zh-CN" altLang="zh-CN" dirty="0">
                <a:solidFill>
                  <a:srgbClr val="FF0000"/>
                </a:solidFill>
              </a:rPr>
              <a:t>更新报文和请求报文</a:t>
            </a:r>
            <a:r>
              <a:rPr lang="zh-CN" altLang="zh-CN" dirty="0"/>
              <a:t>。更新报文用于路由表的分发，请求报文用于路由器发现网上其它运行</a:t>
            </a:r>
            <a:r>
              <a:rPr lang="en-US" altLang="zh-CN" dirty="0"/>
              <a:t>RIP</a:t>
            </a:r>
            <a:r>
              <a:rPr lang="zh-CN" altLang="zh-CN" dirty="0"/>
              <a:t>协议的路由器。</a:t>
            </a:r>
            <a:endParaRPr lang="en-US" altLang="zh-CN" dirty="0"/>
          </a:p>
          <a:p>
            <a:pPr lvl="1"/>
            <a:r>
              <a:rPr lang="en-US" altLang="zh-CN" dirty="0"/>
              <a:t>RIP</a:t>
            </a:r>
            <a:r>
              <a:rPr lang="zh-CN" altLang="zh-CN" dirty="0"/>
              <a:t>协议报文使用</a:t>
            </a:r>
            <a:r>
              <a:rPr lang="en-US" altLang="zh-CN" dirty="0">
                <a:solidFill>
                  <a:srgbClr val="FF0000"/>
                </a:solidFill>
              </a:rPr>
              <a:t>UDP</a:t>
            </a:r>
            <a:r>
              <a:rPr lang="zh-CN" altLang="zh-CN" dirty="0">
                <a:solidFill>
                  <a:srgbClr val="FF0000"/>
                </a:solidFill>
              </a:rPr>
              <a:t>协议</a:t>
            </a:r>
            <a:r>
              <a:rPr lang="zh-CN" altLang="zh-CN" dirty="0"/>
              <a:t>进行传送</a:t>
            </a:r>
            <a:endParaRPr lang="zh-CN" altLang="en-US" dirty="0"/>
          </a:p>
        </p:txBody>
      </p:sp>
      <p:sp>
        <p:nvSpPr>
          <p:cNvPr id="3" name="标题 2"/>
          <p:cNvSpPr>
            <a:spLocks noGrp="1"/>
          </p:cNvSpPr>
          <p:nvPr>
            <p:ph type="title"/>
          </p:nvPr>
        </p:nvSpPr>
        <p:spPr/>
        <p:txBody>
          <a:bodyPr/>
          <a:lstStyle/>
          <a:p>
            <a:r>
              <a:rPr lang="en-US" altLang="zh-CN" dirty="0"/>
              <a:t>RIP</a:t>
            </a:r>
            <a:r>
              <a:rPr lang="zh-CN" altLang="en-US" dirty="0"/>
              <a:t>协议</a:t>
            </a:r>
          </a:p>
        </p:txBody>
      </p:sp>
    </p:spTree>
    <p:extLst>
      <p:ext uri="{BB962C8B-B14F-4D97-AF65-F5344CB8AC3E}">
        <p14:creationId xmlns:p14="http://schemas.microsoft.com/office/powerpoint/2010/main" val="28118681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447483"/>
            <a:ext cx="7772400" cy="4114800"/>
          </a:xfrm>
        </p:spPr>
        <p:txBody>
          <a:bodyPr/>
          <a:lstStyle/>
          <a:p>
            <a:r>
              <a:rPr lang="en-US" altLang="zh-CN" sz="2800" dirty="0"/>
              <a:t>RIPv1</a:t>
            </a:r>
            <a:r>
              <a:rPr lang="zh-CN" altLang="zh-CN" sz="2800" dirty="0"/>
              <a:t>不支持认证，且使用不可靠的</a:t>
            </a:r>
            <a:r>
              <a:rPr lang="en-US" altLang="zh-CN" sz="2800" dirty="0"/>
              <a:t>UDP</a:t>
            </a:r>
            <a:r>
              <a:rPr lang="zh-CN" altLang="zh-CN" sz="2800" dirty="0"/>
              <a:t>协议作为传输协议，安全性较差。</a:t>
            </a:r>
            <a:endParaRPr lang="en-US" altLang="zh-CN" sz="2800" dirty="0"/>
          </a:p>
          <a:p>
            <a:r>
              <a:rPr lang="zh-CN" altLang="zh-CN" sz="2800" dirty="0"/>
              <a:t>如果在没有认证保护的情况下，</a:t>
            </a:r>
            <a:r>
              <a:rPr lang="zh-CN" altLang="zh-CN" sz="2800" dirty="0">
                <a:solidFill>
                  <a:srgbClr val="FF0000"/>
                </a:solidFill>
              </a:rPr>
              <a:t>攻击者可以轻易伪造</a:t>
            </a:r>
            <a:r>
              <a:rPr lang="en-US" altLang="zh-CN" sz="2800" dirty="0">
                <a:solidFill>
                  <a:srgbClr val="FF0000"/>
                </a:solidFill>
              </a:rPr>
              <a:t>RIP </a:t>
            </a:r>
            <a:r>
              <a:rPr lang="zh-CN" altLang="zh-CN" sz="2800" dirty="0">
                <a:solidFill>
                  <a:srgbClr val="FF0000"/>
                </a:solidFill>
              </a:rPr>
              <a:t>路由更新信息，并向邻居路由器发送，伪造内容为目的网络地址、子网掩码地址与下</a:t>
            </a:r>
            <a:r>
              <a:rPr lang="zh-CN" altLang="zh-CN" sz="2800" dirty="0" smtClean="0">
                <a:solidFill>
                  <a:srgbClr val="FF0000"/>
                </a:solidFill>
              </a:rPr>
              <a:t>一</a:t>
            </a:r>
            <a:r>
              <a:rPr lang="zh-CN" altLang="en-US" sz="2800" dirty="0" smtClean="0">
                <a:solidFill>
                  <a:srgbClr val="FF0000"/>
                </a:solidFill>
              </a:rPr>
              <a:t>跳</a:t>
            </a:r>
            <a:r>
              <a:rPr lang="zh-CN" altLang="zh-CN" sz="2800" dirty="0" smtClean="0">
                <a:solidFill>
                  <a:srgbClr val="FF0000"/>
                </a:solidFill>
              </a:rPr>
              <a:t>地址</a:t>
            </a:r>
            <a:r>
              <a:rPr lang="zh-CN" altLang="zh-CN" sz="2800" dirty="0">
                <a:solidFill>
                  <a:srgbClr val="FF0000"/>
                </a:solidFill>
              </a:rPr>
              <a:t>，经过若干轮的路由更新，网络通信将面临瘫痪的风险</a:t>
            </a:r>
            <a:endParaRPr lang="zh-CN" altLang="en-US" sz="2800" dirty="0">
              <a:solidFill>
                <a:srgbClr val="FF0000"/>
              </a:solidFill>
            </a:endParaRPr>
          </a:p>
        </p:txBody>
      </p:sp>
      <p:sp>
        <p:nvSpPr>
          <p:cNvPr id="3" name="标题 2"/>
          <p:cNvSpPr>
            <a:spLocks noGrp="1"/>
          </p:cNvSpPr>
          <p:nvPr>
            <p:ph type="title"/>
          </p:nvPr>
        </p:nvSpPr>
        <p:spPr/>
        <p:txBody>
          <a:bodyPr/>
          <a:lstStyle/>
          <a:p>
            <a:r>
              <a:rPr lang="en-US" altLang="zh-CN" dirty="0"/>
              <a:t>RIP</a:t>
            </a:r>
            <a:r>
              <a:rPr lang="zh-CN" altLang="en-US" dirty="0"/>
              <a:t>协议安全</a:t>
            </a:r>
          </a:p>
        </p:txBody>
      </p:sp>
    </p:spTree>
    <p:extLst>
      <p:ext uri="{BB962C8B-B14F-4D97-AF65-F5344CB8AC3E}">
        <p14:creationId xmlns:p14="http://schemas.microsoft.com/office/powerpoint/2010/main" val="27837019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234122"/>
            <a:ext cx="7772400" cy="5151437"/>
          </a:xfrm>
        </p:spPr>
        <p:txBody>
          <a:bodyPr/>
          <a:lstStyle/>
          <a:p>
            <a:r>
              <a:rPr lang="en-US" altLang="zh-CN" sz="2800" dirty="0"/>
              <a:t>RIPv2</a:t>
            </a:r>
            <a:r>
              <a:rPr lang="zh-CN" altLang="zh-CN" sz="2800" dirty="0"/>
              <a:t>在其报文格式中增加了一个可以设置</a:t>
            </a:r>
            <a:r>
              <a:rPr lang="en-US" altLang="zh-CN" sz="2800" dirty="0"/>
              <a:t>16</a:t>
            </a:r>
            <a:r>
              <a:rPr lang="zh-CN" altLang="zh-CN" sz="2800" dirty="0"/>
              <a:t>个字符的</a:t>
            </a:r>
            <a:r>
              <a:rPr lang="zh-CN" altLang="zh-CN" sz="2800" dirty="0">
                <a:solidFill>
                  <a:srgbClr val="FF0000"/>
                </a:solidFill>
              </a:rPr>
              <a:t>认证选项字段</a:t>
            </a:r>
            <a:r>
              <a:rPr lang="zh-CN" altLang="zh-CN" sz="2800" dirty="0"/>
              <a:t>，支持明文认证和</a:t>
            </a:r>
            <a:r>
              <a:rPr lang="en-US" altLang="zh-CN" sz="2800" dirty="0"/>
              <a:t>MD5</a:t>
            </a:r>
            <a:r>
              <a:rPr lang="zh-CN" altLang="zh-CN" sz="2800" dirty="0"/>
              <a:t>加密认证两种认证方式，字段值分别是</a:t>
            </a:r>
            <a:r>
              <a:rPr lang="en-US" altLang="zh-CN" sz="2800" dirty="0"/>
              <a:t>16</a:t>
            </a:r>
            <a:r>
              <a:rPr lang="zh-CN" altLang="zh-CN" sz="2800" dirty="0"/>
              <a:t>个字符的明文密码字符串或者</a:t>
            </a:r>
            <a:r>
              <a:rPr lang="en-US" altLang="zh-CN" sz="2800" dirty="0"/>
              <a:t>MD5</a:t>
            </a:r>
            <a:r>
              <a:rPr lang="zh-CN" altLang="zh-CN" sz="2800" dirty="0"/>
              <a:t>签名。</a:t>
            </a:r>
            <a:endParaRPr lang="en-US" altLang="zh-CN" sz="2800" dirty="0"/>
          </a:p>
          <a:p>
            <a:r>
              <a:rPr lang="en-US" altLang="zh-CN" sz="2800" dirty="0"/>
              <a:t>RIP</a:t>
            </a:r>
            <a:r>
              <a:rPr lang="zh-CN" altLang="zh-CN" sz="2800" dirty="0"/>
              <a:t>认证以单向为主，</a:t>
            </a:r>
            <a:r>
              <a:rPr lang="en-US" altLang="zh-CN" sz="2800" dirty="0"/>
              <a:t>R2</a:t>
            </a:r>
            <a:r>
              <a:rPr lang="zh-CN" altLang="zh-CN" sz="2800" dirty="0"/>
              <a:t>发送出的路由被</a:t>
            </a:r>
            <a:r>
              <a:rPr lang="en-US" altLang="zh-CN" sz="2800" dirty="0"/>
              <a:t>R1</a:t>
            </a:r>
            <a:r>
              <a:rPr lang="zh-CN" altLang="zh-CN" sz="2800" dirty="0"/>
              <a:t>授受，反之无法接受。另外，</a:t>
            </a:r>
            <a:r>
              <a:rPr lang="en-US" altLang="zh-CN" sz="2800" dirty="0"/>
              <a:t>RIPv2</a:t>
            </a:r>
            <a:r>
              <a:rPr lang="zh-CN" altLang="zh-CN" sz="2800" dirty="0"/>
              <a:t>协议路由更新需要配置统一的密码</a:t>
            </a:r>
            <a:endParaRPr lang="en-US" altLang="zh-CN" sz="2800" dirty="0"/>
          </a:p>
          <a:p>
            <a:r>
              <a:rPr lang="zh-CN" altLang="en-US" sz="2800" dirty="0"/>
              <a:t>明文认证的安全性仍然较弱</a:t>
            </a:r>
          </a:p>
        </p:txBody>
      </p:sp>
      <p:sp>
        <p:nvSpPr>
          <p:cNvPr id="3" name="标题 2"/>
          <p:cNvSpPr>
            <a:spLocks noGrp="1"/>
          </p:cNvSpPr>
          <p:nvPr>
            <p:ph type="title"/>
          </p:nvPr>
        </p:nvSpPr>
        <p:spPr/>
        <p:txBody>
          <a:bodyPr/>
          <a:lstStyle/>
          <a:p>
            <a:r>
              <a:rPr lang="en-US" altLang="zh-CN" dirty="0"/>
              <a:t>RIP</a:t>
            </a:r>
            <a:r>
              <a:rPr lang="zh-CN" altLang="en-US" dirty="0"/>
              <a:t>协议安全</a:t>
            </a:r>
          </a:p>
        </p:txBody>
      </p:sp>
    </p:spTree>
    <p:extLst>
      <p:ext uri="{BB962C8B-B14F-4D97-AF65-F5344CB8AC3E}">
        <p14:creationId xmlns:p14="http://schemas.microsoft.com/office/powerpoint/2010/main" val="19214773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3093" y="1295082"/>
            <a:ext cx="7772400" cy="4770437"/>
          </a:xfrm>
        </p:spPr>
        <p:txBody>
          <a:bodyPr/>
          <a:lstStyle/>
          <a:p>
            <a:r>
              <a:rPr lang="zh-CN" altLang="zh-CN" dirty="0"/>
              <a:t>对于不安全的</a:t>
            </a:r>
            <a:r>
              <a:rPr lang="en-US" altLang="zh-CN" dirty="0"/>
              <a:t>RIP</a:t>
            </a:r>
            <a:r>
              <a:rPr lang="zh-CN" altLang="zh-CN" dirty="0"/>
              <a:t>协议，中小型网络通常可采取的防范措施包括：</a:t>
            </a:r>
            <a:endParaRPr lang="en-US" altLang="zh-CN" dirty="0"/>
          </a:p>
          <a:p>
            <a:pPr lvl="1"/>
            <a:r>
              <a:rPr lang="zh-CN" altLang="zh-CN" dirty="0"/>
              <a:t>①将路由器的某些接口配置为被动接口，配置为被动接口后，该接口停止向它所在的网络广播路由更新报文，但是允许它接收来自其他路由器的更新报文；</a:t>
            </a:r>
            <a:endParaRPr lang="en-US" altLang="zh-CN" dirty="0"/>
          </a:p>
          <a:p>
            <a:pPr lvl="1"/>
            <a:r>
              <a:rPr lang="zh-CN" altLang="zh-CN" dirty="0"/>
              <a:t>②配置路由器的访问控制列表，只允许某些源</a:t>
            </a:r>
            <a:r>
              <a:rPr lang="en-US" altLang="zh-CN" dirty="0"/>
              <a:t>IP </a:t>
            </a:r>
            <a:r>
              <a:rPr lang="zh-CN" altLang="zh-CN" dirty="0"/>
              <a:t>地址的路由更新报文进入列表</a:t>
            </a:r>
            <a:endParaRPr lang="zh-CN" altLang="en-US" dirty="0"/>
          </a:p>
        </p:txBody>
      </p:sp>
      <p:sp>
        <p:nvSpPr>
          <p:cNvPr id="3" name="标题 2"/>
          <p:cNvSpPr>
            <a:spLocks noGrp="1"/>
          </p:cNvSpPr>
          <p:nvPr>
            <p:ph type="title"/>
          </p:nvPr>
        </p:nvSpPr>
        <p:spPr/>
        <p:txBody>
          <a:bodyPr/>
          <a:lstStyle/>
          <a:p>
            <a:r>
              <a:rPr lang="en-US" altLang="zh-CN" dirty="0"/>
              <a:t>RIP</a:t>
            </a:r>
            <a:r>
              <a:rPr lang="zh-CN" altLang="en-US" dirty="0"/>
              <a:t>协议安全</a:t>
            </a:r>
          </a:p>
        </p:txBody>
      </p:sp>
    </p:spTree>
    <p:extLst>
      <p:ext uri="{BB962C8B-B14F-4D97-AF65-F5344CB8AC3E}">
        <p14:creationId xmlns:p14="http://schemas.microsoft.com/office/powerpoint/2010/main" val="388020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3573" y="1477963"/>
            <a:ext cx="7772400" cy="4114800"/>
          </a:xfrm>
        </p:spPr>
        <p:txBody>
          <a:bodyPr/>
          <a:lstStyle/>
          <a:p>
            <a:r>
              <a:rPr lang="en-US" altLang="zh-CN" sz="2800" dirty="0"/>
              <a:t>RIPng</a:t>
            </a:r>
            <a:r>
              <a:rPr lang="zh-CN" altLang="en-US" sz="2800" dirty="0"/>
              <a:t>为</a:t>
            </a:r>
            <a:r>
              <a:rPr lang="en-US" altLang="zh-CN" sz="2800" dirty="0"/>
              <a:t>IPv6</a:t>
            </a:r>
            <a:r>
              <a:rPr lang="zh-CN" altLang="en-US" sz="2800" dirty="0"/>
              <a:t>环境下运行的</a:t>
            </a:r>
            <a:r>
              <a:rPr lang="en-US" altLang="zh-CN" sz="2800" dirty="0"/>
              <a:t>RIP</a:t>
            </a:r>
            <a:r>
              <a:rPr lang="zh-CN" altLang="en-US" sz="2800" dirty="0"/>
              <a:t>协议，采用和</a:t>
            </a:r>
            <a:r>
              <a:rPr lang="en-US" altLang="zh-CN" sz="2800" dirty="0"/>
              <a:t>RIPv2</a:t>
            </a:r>
            <a:r>
              <a:rPr lang="zh-CN" altLang="en-US" sz="2800" dirty="0"/>
              <a:t>完全不同的安全机制。</a:t>
            </a:r>
            <a:endParaRPr lang="en-US" altLang="zh-CN" sz="2800" dirty="0"/>
          </a:p>
          <a:p>
            <a:r>
              <a:rPr lang="en-US" altLang="zh-CN" sz="2800" dirty="0"/>
              <a:t>RIPng</a:t>
            </a:r>
            <a:r>
              <a:rPr lang="zh-CN" altLang="en-US" sz="2800" dirty="0"/>
              <a:t>使用和</a:t>
            </a:r>
            <a:r>
              <a:rPr lang="en-US" altLang="zh-CN" sz="2800" dirty="0"/>
              <a:t>RIPv1</a:t>
            </a:r>
            <a:r>
              <a:rPr lang="zh-CN" altLang="en-US" sz="2800" dirty="0"/>
              <a:t>相似的报文格式，充分利用</a:t>
            </a:r>
            <a:r>
              <a:rPr lang="en-US" altLang="zh-CN" sz="2800" dirty="0"/>
              <a:t>IPv6</a:t>
            </a:r>
            <a:r>
              <a:rPr lang="zh-CN" altLang="en-US" sz="2800" dirty="0"/>
              <a:t>中</a:t>
            </a:r>
            <a:r>
              <a:rPr lang="en-US" altLang="zh-CN" sz="2800" dirty="0"/>
              <a:t>IPsec</a:t>
            </a:r>
            <a:r>
              <a:rPr lang="zh-CN" altLang="en-US" sz="2800" dirty="0"/>
              <a:t>提供的安全机制，包括</a:t>
            </a:r>
            <a:r>
              <a:rPr lang="en-US" altLang="zh-CN" sz="2800" dirty="0"/>
              <a:t>AH</a:t>
            </a:r>
            <a:r>
              <a:rPr lang="zh-CN" altLang="en-US" sz="2800" dirty="0"/>
              <a:t>认证、</a:t>
            </a:r>
            <a:r>
              <a:rPr lang="en-US" altLang="zh-CN" sz="2800" dirty="0"/>
              <a:t>ESP</a:t>
            </a:r>
            <a:r>
              <a:rPr lang="zh-CN" altLang="en-US" sz="2800" dirty="0"/>
              <a:t>加密以及伪报头校验等，保证了</a:t>
            </a:r>
            <a:r>
              <a:rPr lang="en-US" altLang="zh-CN" sz="2800" dirty="0"/>
              <a:t>RIPng</a:t>
            </a:r>
            <a:r>
              <a:rPr lang="zh-CN" altLang="en-US" sz="2800" dirty="0"/>
              <a:t>路由协议交换路由信息的安全</a:t>
            </a:r>
            <a:r>
              <a:rPr lang="zh-CN" altLang="zh-CN" sz="2800" dirty="0"/>
              <a:t>。</a:t>
            </a:r>
            <a:endParaRPr lang="zh-CN" altLang="en-US" sz="2800" dirty="0"/>
          </a:p>
        </p:txBody>
      </p:sp>
      <p:sp>
        <p:nvSpPr>
          <p:cNvPr id="3" name="标题 2"/>
          <p:cNvSpPr>
            <a:spLocks noGrp="1"/>
          </p:cNvSpPr>
          <p:nvPr>
            <p:ph type="title"/>
          </p:nvPr>
        </p:nvSpPr>
        <p:spPr/>
        <p:txBody>
          <a:bodyPr/>
          <a:lstStyle/>
          <a:p>
            <a:r>
              <a:rPr lang="en-US" altLang="zh-CN" dirty="0"/>
              <a:t>RIP</a:t>
            </a:r>
            <a:r>
              <a:rPr lang="zh-CN" altLang="en-US" dirty="0"/>
              <a:t>协议安全</a:t>
            </a:r>
          </a:p>
        </p:txBody>
      </p:sp>
    </p:spTree>
    <p:extLst>
      <p:ext uri="{BB962C8B-B14F-4D97-AF65-F5344CB8AC3E}">
        <p14:creationId xmlns:p14="http://schemas.microsoft.com/office/powerpoint/2010/main" val="3637867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42026" y="2904661"/>
            <a:ext cx="5812325" cy="865481"/>
          </a:xfrm>
        </p:spPr>
        <p:txBody>
          <a:bodyPr/>
          <a:lstStyle/>
          <a:p>
            <a:pPr marL="0" indent="0">
              <a:buNone/>
            </a:pPr>
            <a:r>
              <a:rPr lang="zh-CN" altLang="en-US" dirty="0">
                <a:solidFill>
                  <a:srgbClr val="FF0000"/>
                </a:solidFill>
              </a:rPr>
              <a:t>五、</a:t>
            </a:r>
            <a:r>
              <a:rPr lang="en-US" altLang="zh-CN" dirty="0">
                <a:solidFill>
                  <a:srgbClr val="FF0000"/>
                </a:solidFill>
              </a:rPr>
              <a:t>OSPF</a:t>
            </a:r>
            <a:r>
              <a:rPr lang="zh-CN" altLang="en-US" dirty="0">
                <a:solidFill>
                  <a:srgbClr val="FF0000"/>
                </a:solidFill>
              </a:rPr>
              <a:t>协议及其安全性分析</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68794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258888" y="284572"/>
            <a:ext cx="7129463" cy="792163"/>
          </a:xfrm>
        </p:spPr>
        <p:txBody>
          <a:bodyPr/>
          <a:lstStyle/>
          <a:p>
            <a:r>
              <a:rPr lang="zh-CN" altLang="en-US" dirty="0"/>
              <a:t>计算机网络的脆弱性</a:t>
            </a:r>
          </a:p>
        </p:txBody>
      </p:sp>
      <p:sp>
        <p:nvSpPr>
          <p:cNvPr id="122883" name="Rectangle 3"/>
          <p:cNvSpPr>
            <a:spLocks noGrp="1" noChangeArrowheads="1"/>
          </p:cNvSpPr>
          <p:nvPr>
            <p:ph type="body" idx="1"/>
          </p:nvPr>
        </p:nvSpPr>
        <p:spPr>
          <a:xfrm>
            <a:off x="514349" y="1291048"/>
            <a:ext cx="8229600" cy="3074577"/>
          </a:xfrm>
        </p:spPr>
        <p:txBody>
          <a:bodyPr/>
          <a:lstStyle/>
          <a:p>
            <a:pPr>
              <a:lnSpc>
                <a:spcPct val="150000"/>
              </a:lnSpc>
            </a:pPr>
            <a:r>
              <a:rPr lang="zh-CN" altLang="en-US" b="0" dirty="0"/>
              <a:t>问题四：匿名与隐私</a:t>
            </a:r>
          </a:p>
          <a:p>
            <a:pPr lvl="1">
              <a:lnSpc>
                <a:spcPct val="150000"/>
              </a:lnSpc>
            </a:pPr>
            <a:r>
              <a:rPr lang="zh-CN" altLang="en-US" b="0" dirty="0"/>
              <a:t>普通用户无法知道对方的真实身份，也无法拒绝来路不明的信息（如邮件）</a:t>
            </a:r>
          </a:p>
          <a:p>
            <a:pPr marL="457200" lvl="1" indent="0">
              <a:lnSpc>
                <a:spcPct val="150000"/>
              </a:lnSpc>
              <a:buNone/>
            </a:pPr>
            <a:endParaRPr lang="zh-CN" altLang="en-US" b="0" dirty="0"/>
          </a:p>
        </p:txBody>
      </p:sp>
      <p:sp>
        <p:nvSpPr>
          <p:cNvPr id="60420" name="Text Box 4"/>
          <p:cNvSpPr txBox="1">
            <a:spLocks noChangeArrowheads="1"/>
          </p:cNvSpPr>
          <p:nvPr/>
        </p:nvSpPr>
        <p:spPr bwMode="auto">
          <a:xfrm>
            <a:off x="1258888" y="4365625"/>
            <a:ext cx="4681537" cy="3667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122885" name="Text Box 5"/>
          <p:cNvSpPr txBox="1">
            <a:spLocks noChangeArrowheads="1"/>
          </p:cNvSpPr>
          <p:nvPr/>
        </p:nvSpPr>
        <p:spPr bwMode="auto">
          <a:xfrm>
            <a:off x="917575" y="4794250"/>
            <a:ext cx="7173913" cy="94615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宋体" charset="-122"/>
                <a:cs typeface="+mn-cs"/>
              </a:rPr>
              <a:t>On the Internet, nobody knows you are a dog;</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宋体" charset="-122"/>
                <a:cs typeface="+mn-cs"/>
              </a:rPr>
              <a:t>On the Internet, all knows you are not a dog!</a:t>
            </a:r>
          </a:p>
        </p:txBody>
      </p:sp>
    </p:spTree>
    <p:extLst>
      <p:ext uri="{BB962C8B-B14F-4D97-AF65-F5344CB8AC3E}">
        <p14:creationId xmlns:p14="http://schemas.microsoft.com/office/powerpoint/2010/main" val="3475280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04533" y="1386522"/>
            <a:ext cx="7772400" cy="4755198"/>
          </a:xfrm>
        </p:spPr>
        <p:txBody>
          <a:bodyPr/>
          <a:lstStyle/>
          <a:p>
            <a:r>
              <a:rPr lang="zh-CN" altLang="en-US" dirty="0"/>
              <a:t>路由策略</a:t>
            </a:r>
            <a:endParaRPr lang="en-US" altLang="zh-CN" dirty="0"/>
          </a:p>
          <a:p>
            <a:pPr lvl="1"/>
            <a:r>
              <a:rPr lang="zh-CN" altLang="zh-CN" dirty="0">
                <a:solidFill>
                  <a:srgbClr val="FF0000"/>
                </a:solidFill>
              </a:rPr>
              <a:t>和哪些路由器交换信息？</a:t>
            </a:r>
            <a:r>
              <a:rPr lang="zh-CN" altLang="zh-CN" dirty="0"/>
              <a:t>向本自治系统中所有路由器发送信息</a:t>
            </a:r>
            <a:r>
              <a:rPr lang="zh-CN" altLang="en-US" dirty="0"/>
              <a:t>，通常</a:t>
            </a:r>
            <a:r>
              <a:rPr lang="zh-CN" altLang="en-US" dirty="0">
                <a:solidFill>
                  <a:srgbClr val="FF0000"/>
                </a:solidFill>
              </a:rPr>
              <a:t>洪泛法</a:t>
            </a:r>
            <a:endParaRPr lang="en-US" altLang="zh-CN" dirty="0">
              <a:solidFill>
                <a:srgbClr val="FF0000"/>
              </a:solidFill>
            </a:endParaRPr>
          </a:p>
          <a:p>
            <a:pPr lvl="1"/>
            <a:r>
              <a:rPr lang="zh-CN" altLang="zh-CN" dirty="0">
                <a:solidFill>
                  <a:srgbClr val="FF0000"/>
                </a:solidFill>
              </a:rPr>
              <a:t>交换什么信息？</a:t>
            </a:r>
            <a:r>
              <a:rPr lang="zh-CN" altLang="zh-CN" dirty="0"/>
              <a:t>与本路由器相邻的所有路由器的链路状态，只是路由器所知部分信息表</a:t>
            </a:r>
            <a:endParaRPr lang="en-US" altLang="zh-CN" dirty="0"/>
          </a:p>
          <a:p>
            <a:pPr lvl="1"/>
            <a:r>
              <a:rPr lang="zh-CN" altLang="zh-CN" dirty="0">
                <a:solidFill>
                  <a:srgbClr val="FF0000"/>
                </a:solidFill>
              </a:rPr>
              <a:t>在什么时候交换信息？</a:t>
            </a:r>
            <a:r>
              <a:rPr lang="zh-CN" altLang="zh-CN" dirty="0"/>
              <a:t>当链路状态发生变化时，路由器向所有路由器发送此信息</a:t>
            </a:r>
            <a:r>
              <a:rPr lang="zh-CN" altLang="en-US" dirty="0"/>
              <a:t>；定期同步链路状态</a:t>
            </a:r>
          </a:p>
        </p:txBody>
      </p:sp>
      <p:sp>
        <p:nvSpPr>
          <p:cNvPr id="3" name="标题 2"/>
          <p:cNvSpPr>
            <a:spLocks noGrp="1"/>
          </p:cNvSpPr>
          <p:nvPr>
            <p:ph type="title"/>
          </p:nvPr>
        </p:nvSpPr>
        <p:spPr/>
        <p:txBody>
          <a:bodyPr/>
          <a:lstStyle/>
          <a:p>
            <a:r>
              <a:rPr lang="en-US" altLang="zh-CN" dirty="0"/>
              <a:t>OSPF</a:t>
            </a:r>
            <a:r>
              <a:rPr lang="zh-CN" altLang="en-US" dirty="0"/>
              <a:t>协议</a:t>
            </a:r>
          </a:p>
        </p:txBody>
      </p:sp>
    </p:spTree>
    <p:extLst>
      <p:ext uri="{BB962C8B-B14F-4D97-AF65-F5344CB8AC3E}">
        <p14:creationId xmlns:p14="http://schemas.microsoft.com/office/powerpoint/2010/main" val="24118151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332" y="1264602"/>
            <a:ext cx="7906067" cy="4968557"/>
          </a:xfrm>
        </p:spPr>
        <p:txBody>
          <a:bodyPr/>
          <a:lstStyle/>
          <a:p>
            <a:r>
              <a:rPr lang="en-US" altLang="zh-CN" dirty="0"/>
              <a:t>OSPF</a:t>
            </a:r>
            <a:r>
              <a:rPr lang="zh-CN" altLang="zh-CN" dirty="0"/>
              <a:t>使用分布式链路状态协议</a:t>
            </a:r>
            <a:r>
              <a:rPr lang="en-US" altLang="zh-CN" dirty="0"/>
              <a:t>(link state protocol)</a:t>
            </a:r>
          </a:p>
          <a:p>
            <a:pPr lvl="1"/>
            <a:r>
              <a:rPr lang="zh-CN" altLang="zh-CN" dirty="0"/>
              <a:t>由于</a:t>
            </a:r>
            <a:r>
              <a:rPr lang="en-US" altLang="zh-CN" dirty="0"/>
              <a:t>OSPF</a:t>
            </a:r>
            <a:r>
              <a:rPr lang="zh-CN" altLang="zh-CN" dirty="0"/>
              <a:t>依靠各路由器之间频繁地交换链路状态信息，因此所有的路由器都能建立一个链路状态数据库（</a:t>
            </a:r>
            <a:r>
              <a:rPr lang="en-US" altLang="zh-CN" dirty="0"/>
              <a:t>Link State Database, LSDB</a:t>
            </a:r>
            <a:r>
              <a:rPr lang="zh-CN" altLang="zh-CN" dirty="0"/>
              <a:t>），这个数据库实际上就是全网拓扑结构图</a:t>
            </a:r>
            <a:endParaRPr lang="en-US" altLang="zh-CN" dirty="0"/>
          </a:p>
          <a:p>
            <a:pPr lvl="1"/>
            <a:r>
              <a:rPr lang="zh-CN" altLang="zh-CN" dirty="0"/>
              <a:t>每一个路由器使用</a:t>
            </a:r>
            <a:r>
              <a:rPr lang="en-US" altLang="zh-CN" dirty="0"/>
              <a:t>LSDB</a:t>
            </a:r>
            <a:r>
              <a:rPr lang="zh-CN" altLang="zh-CN" dirty="0"/>
              <a:t>中的数据，构造自己的路由表（例如，使用</a:t>
            </a:r>
            <a:r>
              <a:rPr lang="en-US" altLang="zh-CN" dirty="0" err="1"/>
              <a:t>Dijkstra</a:t>
            </a:r>
            <a:r>
              <a:rPr lang="zh-CN" altLang="zh-CN" dirty="0"/>
              <a:t>算法）</a:t>
            </a:r>
            <a:endParaRPr lang="zh-CN" altLang="en-US" dirty="0"/>
          </a:p>
        </p:txBody>
      </p:sp>
      <p:sp>
        <p:nvSpPr>
          <p:cNvPr id="3" name="标题 2"/>
          <p:cNvSpPr>
            <a:spLocks noGrp="1"/>
          </p:cNvSpPr>
          <p:nvPr>
            <p:ph type="title"/>
          </p:nvPr>
        </p:nvSpPr>
        <p:spPr/>
        <p:txBody>
          <a:bodyPr/>
          <a:lstStyle/>
          <a:p>
            <a:r>
              <a:rPr lang="en-US" altLang="zh-CN" dirty="0"/>
              <a:t>OSPF</a:t>
            </a:r>
            <a:r>
              <a:rPr lang="zh-CN" altLang="en-US" dirty="0"/>
              <a:t>协议</a:t>
            </a:r>
          </a:p>
        </p:txBody>
      </p:sp>
    </p:spTree>
    <p:extLst>
      <p:ext uri="{BB962C8B-B14F-4D97-AF65-F5344CB8AC3E}">
        <p14:creationId xmlns:p14="http://schemas.microsoft.com/office/powerpoint/2010/main" val="4229489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3572" y="1234122"/>
            <a:ext cx="7906067" cy="5014278"/>
          </a:xfrm>
        </p:spPr>
        <p:txBody>
          <a:bodyPr/>
          <a:lstStyle/>
          <a:p>
            <a:pPr>
              <a:spcBef>
                <a:spcPts val="0"/>
              </a:spcBef>
            </a:pPr>
            <a:r>
              <a:rPr lang="en-US" altLang="zh-CN" dirty="0"/>
              <a:t>OSPF</a:t>
            </a:r>
            <a:r>
              <a:rPr lang="zh-CN" altLang="en-US" dirty="0"/>
              <a:t>协议报文</a:t>
            </a:r>
            <a:endParaRPr lang="en-US" altLang="zh-CN" dirty="0"/>
          </a:p>
          <a:p>
            <a:pPr lvl="1">
              <a:spcBef>
                <a:spcPts val="0"/>
              </a:spcBef>
            </a:pPr>
            <a:r>
              <a:rPr lang="zh-CN" altLang="zh-CN" dirty="0"/>
              <a:t>类型</a:t>
            </a:r>
            <a:r>
              <a:rPr lang="en-US" altLang="zh-CN" dirty="0"/>
              <a:t>1</a:t>
            </a:r>
            <a:r>
              <a:rPr lang="zh-CN" altLang="zh-CN" dirty="0"/>
              <a:t>，问候</a:t>
            </a:r>
            <a:r>
              <a:rPr lang="en-US" altLang="zh-CN" dirty="0"/>
              <a:t>(Hello)</a:t>
            </a:r>
            <a:r>
              <a:rPr lang="zh-CN" altLang="zh-CN" dirty="0"/>
              <a:t>报文，用来发现和维持邻站的可达性</a:t>
            </a:r>
            <a:endParaRPr lang="en-US" altLang="zh-CN" dirty="0"/>
          </a:p>
          <a:p>
            <a:pPr lvl="1">
              <a:spcBef>
                <a:spcPts val="0"/>
              </a:spcBef>
            </a:pPr>
            <a:r>
              <a:rPr lang="zh-CN" altLang="zh-CN" dirty="0"/>
              <a:t>类型</a:t>
            </a:r>
            <a:r>
              <a:rPr lang="en-US" altLang="zh-CN" dirty="0"/>
              <a:t>2</a:t>
            </a:r>
            <a:r>
              <a:rPr lang="zh-CN" altLang="zh-CN" dirty="0"/>
              <a:t>，数据库描述</a:t>
            </a:r>
            <a:r>
              <a:rPr lang="en-US" altLang="zh-CN" dirty="0"/>
              <a:t>(Database Description)</a:t>
            </a:r>
            <a:r>
              <a:rPr lang="zh-CN" altLang="zh-CN" dirty="0"/>
              <a:t>报文，向邻站给出自己的链路状态数据库中的所有链路状态项目的摘要信息</a:t>
            </a:r>
            <a:endParaRPr lang="en-US" altLang="zh-CN" dirty="0"/>
          </a:p>
          <a:p>
            <a:pPr lvl="1">
              <a:spcBef>
                <a:spcPts val="0"/>
              </a:spcBef>
            </a:pPr>
            <a:r>
              <a:rPr lang="zh-CN" altLang="zh-CN" dirty="0"/>
              <a:t>类型</a:t>
            </a:r>
            <a:r>
              <a:rPr lang="en-US" altLang="zh-CN" dirty="0"/>
              <a:t>3</a:t>
            </a:r>
            <a:r>
              <a:rPr lang="zh-CN" altLang="zh-CN" dirty="0"/>
              <a:t>，链路状态请求</a:t>
            </a:r>
            <a:r>
              <a:rPr lang="en-US" altLang="zh-CN" dirty="0"/>
              <a:t>(Link State Request, LSR)</a:t>
            </a:r>
            <a:r>
              <a:rPr lang="zh-CN" altLang="zh-CN" dirty="0"/>
              <a:t>报文，向对方请求发送某些链路状态项目的详细信息</a:t>
            </a:r>
            <a:endParaRPr lang="zh-CN" altLang="en-US" dirty="0"/>
          </a:p>
        </p:txBody>
      </p:sp>
      <p:sp>
        <p:nvSpPr>
          <p:cNvPr id="3" name="标题 2"/>
          <p:cNvSpPr>
            <a:spLocks noGrp="1"/>
          </p:cNvSpPr>
          <p:nvPr>
            <p:ph type="title"/>
          </p:nvPr>
        </p:nvSpPr>
        <p:spPr/>
        <p:txBody>
          <a:bodyPr/>
          <a:lstStyle/>
          <a:p>
            <a:r>
              <a:rPr lang="en-US" altLang="zh-CN" dirty="0"/>
              <a:t>OSPF</a:t>
            </a:r>
            <a:r>
              <a:rPr lang="zh-CN" altLang="en-US" dirty="0"/>
              <a:t>协议</a:t>
            </a:r>
          </a:p>
        </p:txBody>
      </p:sp>
    </p:spTree>
    <p:extLst>
      <p:ext uri="{BB962C8B-B14F-4D97-AF65-F5344CB8AC3E}">
        <p14:creationId xmlns:p14="http://schemas.microsoft.com/office/powerpoint/2010/main" val="220725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3572" y="1234122"/>
            <a:ext cx="7951788" cy="5014278"/>
          </a:xfrm>
        </p:spPr>
        <p:txBody>
          <a:bodyPr/>
          <a:lstStyle/>
          <a:p>
            <a:pPr>
              <a:spcBef>
                <a:spcPts val="0"/>
              </a:spcBef>
            </a:pPr>
            <a:r>
              <a:rPr lang="en-US" altLang="zh-CN" dirty="0"/>
              <a:t>OSPF</a:t>
            </a:r>
            <a:r>
              <a:rPr lang="zh-CN" altLang="en-US" dirty="0"/>
              <a:t>协议报文</a:t>
            </a:r>
            <a:endParaRPr lang="en-US" altLang="zh-CN" dirty="0"/>
          </a:p>
          <a:p>
            <a:pPr lvl="1">
              <a:spcBef>
                <a:spcPts val="0"/>
              </a:spcBef>
            </a:pPr>
            <a:r>
              <a:rPr lang="zh-CN" altLang="zh-CN" dirty="0"/>
              <a:t>类型</a:t>
            </a:r>
            <a:r>
              <a:rPr lang="en-US" altLang="zh-CN" dirty="0"/>
              <a:t>4</a:t>
            </a:r>
            <a:r>
              <a:rPr lang="zh-CN" altLang="zh-CN" dirty="0"/>
              <a:t>，链路状态更新</a:t>
            </a:r>
            <a:r>
              <a:rPr lang="en-US" altLang="zh-CN" dirty="0"/>
              <a:t>(Link State Update, LSU)</a:t>
            </a:r>
            <a:r>
              <a:rPr lang="zh-CN" altLang="zh-CN" dirty="0"/>
              <a:t>报文，用洪泛法向全网发送更新的链路状态</a:t>
            </a:r>
            <a:endParaRPr lang="en-US" altLang="zh-CN" dirty="0"/>
          </a:p>
          <a:p>
            <a:pPr lvl="1">
              <a:spcBef>
                <a:spcPts val="0"/>
              </a:spcBef>
            </a:pPr>
            <a:r>
              <a:rPr lang="zh-CN" altLang="zh-CN" dirty="0"/>
              <a:t>类型</a:t>
            </a:r>
            <a:r>
              <a:rPr lang="en-US" altLang="zh-CN" dirty="0"/>
              <a:t>5</a:t>
            </a:r>
            <a:r>
              <a:rPr lang="zh-CN" altLang="zh-CN" dirty="0"/>
              <a:t>，链路状态确认</a:t>
            </a:r>
            <a:r>
              <a:rPr lang="en-US" altLang="zh-CN" dirty="0"/>
              <a:t>(Link State Acknowledgment, </a:t>
            </a:r>
            <a:r>
              <a:rPr lang="en-US" altLang="zh-CN" dirty="0" err="1"/>
              <a:t>LSAck</a:t>
            </a:r>
            <a:r>
              <a:rPr lang="en-US" altLang="zh-CN" dirty="0"/>
              <a:t>)</a:t>
            </a:r>
            <a:r>
              <a:rPr lang="zh-CN" altLang="zh-CN" dirty="0"/>
              <a:t>报文，对链路更新报文的确认</a:t>
            </a:r>
            <a:endParaRPr lang="zh-CN" altLang="en-US" dirty="0"/>
          </a:p>
        </p:txBody>
      </p:sp>
      <p:sp>
        <p:nvSpPr>
          <p:cNvPr id="3" name="标题 2"/>
          <p:cNvSpPr>
            <a:spLocks noGrp="1"/>
          </p:cNvSpPr>
          <p:nvPr>
            <p:ph type="title"/>
          </p:nvPr>
        </p:nvSpPr>
        <p:spPr/>
        <p:txBody>
          <a:bodyPr/>
          <a:lstStyle/>
          <a:p>
            <a:r>
              <a:rPr lang="en-US" altLang="zh-CN" dirty="0"/>
              <a:t>OSPF</a:t>
            </a:r>
            <a:r>
              <a:rPr lang="zh-CN" altLang="en-US" dirty="0"/>
              <a:t>协议</a:t>
            </a:r>
          </a:p>
        </p:txBody>
      </p:sp>
    </p:spTree>
    <p:extLst>
      <p:ext uri="{BB962C8B-B14F-4D97-AF65-F5344CB8AC3E}">
        <p14:creationId xmlns:p14="http://schemas.microsoft.com/office/powerpoint/2010/main" val="732474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332" y="1676082"/>
            <a:ext cx="7601268" cy="4252278"/>
          </a:xfrm>
        </p:spPr>
        <p:txBody>
          <a:bodyPr/>
          <a:lstStyle/>
          <a:p>
            <a:pPr>
              <a:spcBef>
                <a:spcPts val="0"/>
              </a:spcBef>
            </a:pPr>
            <a:r>
              <a:rPr lang="en-US" altLang="zh-CN" dirty="0"/>
              <a:t>OSPF</a:t>
            </a:r>
            <a:r>
              <a:rPr lang="zh-CN" altLang="zh-CN" dirty="0"/>
              <a:t>不用</a:t>
            </a:r>
            <a:r>
              <a:rPr lang="en-US" altLang="zh-CN" dirty="0"/>
              <a:t>UDP</a:t>
            </a:r>
            <a:r>
              <a:rPr lang="zh-CN" altLang="zh-CN" dirty="0"/>
              <a:t>而是</a:t>
            </a:r>
            <a:r>
              <a:rPr lang="zh-CN" altLang="zh-CN" dirty="0">
                <a:solidFill>
                  <a:srgbClr val="FF0000"/>
                </a:solidFill>
              </a:rPr>
              <a:t>直接用</a:t>
            </a:r>
            <a:r>
              <a:rPr lang="en-US" altLang="zh-CN" dirty="0">
                <a:solidFill>
                  <a:srgbClr val="FF0000"/>
                </a:solidFill>
              </a:rPr>
              <a:t>IP</a:t>
            </a:r>
            <a:r>
              <a:rPr lang="zh-CN" altLang="zh-CN" dirty="0">
                <a:solidFill>
                  <a:srgbClr val="FF0000"/>
                </a:solidFill>
              </a:rPr>
              <a:t>数据报</a:t>
            </a:r>
            <a:r>
              <a:rPr lang="zh-CN" altLang="zh-CN" dirty="0"/>
              <a:t>传送（其</a:t>
            </a:r>
            <a:r>
              <a:rPr lang="en-US" altLang="zh-CN" dirty="0"/>
              <a:t>IP</a:t>
            </a:r>
            <a:r>
              <a:rPr lang="zh-CN" altLang="zh-CN" dirty="0"/>
              <a:t>数据报首部的协议字段值为</a:t>
            </a:r>
            <a:r>
              <a:rPr lang="en-US" altLang="zh-CN" dirty="0"/>
              <a:t>89</a:t>
            </a:r>
            <a:r>
              <a:rPr lang="zh-CN" altLang="zh-CN" dirty="0"/>
              <a:t>）其报文</a:t>
            </a:r>
            <a:endParaRPr lang="zh-CN" altLang="en-US" dirty="0"/>
          </a:p>
        </p:txBody>
      </p:sp>
      <p:sp>
        <p:nvSpPr>
          <p:cNvPr id="3" name="标题 2"/>
          <p:cNvSpPr>
            <a:spLocks noGrp="1"/>
          </p:cNvSpPr>
          <p:nvPr>
            <p:ph type="title"/>
          </p:nvPr>
        </p:nvSpPr>
        <p:spPr/>
        <p:txBody>
          <a:bodyPr/>
          <a:lstStyle/>
          <a:p>
            <a:r>
              <a:rPr lang="en-US" altLang="zh-CN" dirty="0"/>
              <a:t>OSPF</a:t>
            </a:r>
            <a:r>
              <a:rPr lang="zh-CN" altLang="en-US" dirty="0"/>
              <a:t>协议</a:t>
            </a:r>
          </a:p>
        </p:txBody>
      </p:sp>
    </p:spTree>
    <p:extLst>
      <p:ext uri="{BB962C8B-B14F-4D97-AF65-F5344CB8AC3E}">
        <p14:creationId xmlns:p14="http://schemas.microsoft.com/office/powerpoint/2010/main" val="1076709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372" y="1325562"/>
            <a:ext cx="8134668" cy="4877117"/>
          </a:xfrm>
        </p:spPr>
        <p:txBody>
          <a:bodyPr/>
          <a:lstStyle/>
          <a:p>
            <a:pPr>
              <a:lnSpc>
                <a:spcPts val="4200"/>
              </a:lnSpc>
              <a:spcBef>
                <a:spcPts val="0"/>
              </a:spcBef>
            </a:pPr>
            <a:r>
              <a:rPr lang="en-US" altLang="zh-CN" sz="2800" dirty="0"/>
              <a:t>OSPF</a:t>
            </a:r>
            <a:r>
              <a:rPr lang="zh-CN" altLang="zh-CN" sz="2800" dirty="0"/>
              <a:t>协议可以对接口、区域、虚链路进行认证</a:t>
            </a:r>
            <a:endParaRPr lang="en-US" altLang="zh-CN" sz="2800" dirty="0"/>
          </a:p>
          <a:p>
            <a:pPr lvl="1">
              <a:lnSpc>
                <a:spcPts val="4200"/>
              </a:lnSpc>
              <a:spcBef>
                <a:spcPts val="0"/>
              </a:spcBef>
            </a:pPr>
            <a:r>
              <a:rPr lang="zh-CN" altLang="zh-CN" sz="2400" dirty="0"/>
              <a:t>接口认证要求在两个路由器之间必须配置相同的认证口令。</a:t>
            </a:r>
            <a:endParaRPr lang="en-US" altLang="zh-CN" sz="2400" dirty="0"/>
          </a:p>
          <a:p>
            <a:pPr lvl="1">
              <a:lnSpc>
                <a:spcPts val="4200"/>
              </a:lnSpc>
              <a:spcBef>
                <a:spcPts val="0"/>
              </a:spcBef>
            </a:pPr>
            <a:r>
              <a:rPr lang="zh-CN" altLang="zh-CN" sz="2400" dirty="0"/>
              <a:t>区域认证是指所有属于该区域的接口都要启用认证，因为</a:t>
            </a:r>
            <a:r>
              <a:rPr lang="en-US" altLang="zh-CN" sz="2400" dirty="0"/>
              <a:t>OSPF</a:t>
            </a:r>
            <a:r>
              <a:rPr lang="zh-CN" altLang="zh-CN" sz="2400" dirty="0"/>
              <a:t>以接口作为区域分界。区域认证接口与邻接路由器建立邻居需要有相同的认证方式与口令，但在同一区域中不同网络类型可以有不同的认证方式和认证口令。配置区域认证的接口可以与配置接口认证的接口互相认证，使用</a:t>
            </a:r>
            <a:r>
              <a:rPr lang="en-US" altLang="zh-CN" sz="2400" dirty="0"/>
              <a:t>MD5</a:t>
            </a:r>
            <a:r>
              <a:rPr lang="zh-CN" altLang="zh-CN" sz="2400" dirty="0"/>
              <a:t>认证口令</a:t>
            </a:r>
            <a:r>
              <a:rPr lang="en-US" altLang="zh-CN" sz="2400" dirty="0"/>
              <a:t>ID</a:t>
            </a:r>
            <a:r>
              <a:rPr lang="zh-CN" altLang="zh-CN" sz="2400" dirty="0"/>
              <a:t>要相同</a:t>
            </a:r>
            <a:endParaRPr lang="zh-CN" altLang="en-US" sz="2400" dirty="0"/>
          </a:p>
        </p:txBody>
      </p:sp>
      <p:sp>
        <p:nvSpPr>
          <p:cNvPr id="3" name="标题 2"/>
          <p:cNvSpPr>
            <a:spLocks noGrp="1"/>
          </p:cNvSpPr>
          <p:nvPr>
            <p:ph type="title"/>
          </p:nvPr>
        </p:nvSpPr>
        <p:spPr/>
        <p:txBody>
          <a:bodyPr/>
          <a:lstStyle/>
          <a:p>
            <a:r>
              <a:rPr lang="en-US" altLang="zh-CN" dirty="0"/>
              <a:t>OSPF</a:t>
            </a:r>
            <a:r>
              <a:rPr lang="zh-CN" altLang="en-US" dirty="0"/>
              <a:t>安全</a:t>
            </a:r>
          </a:p>
        </p:txBody>
      </p:sp>
    </p:spTree>
    <p:extLst>
      <p:ext uri="{BB962C8B-B14F-4D97-AF65-F5344CB8AC3E}">
        <p14:creationId xmlns:p14="http://schemas.microsoft.com/office/powerpoint/2010/main" val="2860979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372" y="1325562"/>
            <a:ext cx="8134668" cy="4877117"/>
          </a:xfrm>
        </p:spPr>
        <p:txBody>
          <a:bodyPr/>
          <a:lstStyle/>
          <a:p>
            <a:pPr>
              <a:lnSpc>
                <a:spcPts val="4200"/>
              </a:lnSpc>
              <a:spcBef>
                <a:spcPts val="0"/>
              </a:spcBef>
            </a:pPr>
            <a:r>
              <a:rPr lang="en-US" altLang="zh-CN" dirty="0"/>
              <a:t>OSPF</a:t>
            </a:r>
            <a:r>
              <a:rPr lang="zh-CN" altLang="zh-CN" dirty="0"/>
              <a:t>认证</a:t>
            </a:r>
            <a:r>
              <a:rPr lang="zh-CN" altLang="en-US" dirty="0"/>
              <a:t>方式</a:t>
            </a:r>
            <a:endParaRPr lang="en-US" altLang="zh-CN" dirty="0"/>
          </a:p>
          <a:p>
            <a:pPr lvl="1">
              <a:lnSpc>
                <a:spcPts val="4200"/>
              </a:lnSpc>
              <a:spcBef>
                <a:spcPts val="0"/>
              </a:spcBef>
            </a:pPr>
            <a:r>
              <a:rPr lang="zh-CN" altLang="zh-CN" dirty="0"/>
              <a:t>空认证（</a:t>
            </a:r>
            <a:r>
              <a:rPr lang="en-US" altLang="zh-CN" dirty="0"/>
              <a:t>NULL</a:t>
            </a:r>
            <a:r>
              <a:rPr lang="zh-CN" altLang="zh-CN" dirty="0"/>
              <a:t>，即不认证，类型为</a:t>
            </a:r>
            <a:r>
              <a:rPr lang="en-US" altLang="zh-CN" dirty="0"/>
              <a:t>0</a:t>
            </a:r>
            <a:r>
              <a:rPr lang="zh-CN" altLang="zh-CN" dirty="0"/>
              <a:t>）</a:t>
            </a:r>
            <a:r>
              <a:rPr lang="zh-CN" altLang="en-US" dirty="0"/>
              <a:t>，</a:t>
            </a:r>
            <a:r>
              <a:rPr lang="zh-CN" altLang="en-US" dirty="0">
                <a:solidFill>
                  <a:srgbClr val="FF0000"/>
                </a:solidFill>
              </a:rPr>
              <a:t>默认认证方式</a:t>
            </a:r>
            <a:endParaRPr lang="en-US" altLang="zh-CN" dirty="0">
              <a:solidFill>
                <a:srgbClr val="FF0000"/>
              </a:solidFill>
            </a:endParaRPr>
          </a:p>
          <a:p>
            <a:pPr lvl="1">
              <a:lnSpc>
                <a:spcPts val="4200"/>
              </a:lnSpc>
              <a:spcBef>
                <a:spcPts val="0"/>
              </a:spcBef>
            </a:pPr>
            <a:r>
              <a:rPr lang="zh-CN" altLang="zh-CN" dirty="0"/>
              <a:t>简单口令认证（类型为</a:t>
            </a:r>
            <a:r>
              <a:rPr lang="en-US" altLang="zh-CN" dirty="0"/>
              <a:t>1</a:t>
            </a:r>
            <a:r>
              <a:rPr lang="zh-CN" altLang="zh-CN" dirty="0"/>
              <a:t>）</a:t>
            </a:r>
            <a:endParaRPr lang="en-US" altLang="zh-CN" dirty="0"/>
          </a:p>
          <a:p>
            <a:pPr lvl="1">
              <a:lnSpc>
                <a:spcPts val="4200"/>
              </a:lnSpc>
              <a:spcBef>
                <a:spcPts val="0"/>
              </a:spcBef>
            </a:pPr>
            <a:r>
              <a:rPr lang="en-US" altLang="zh-CN" dirty="0"/>
              <a:t>MD5</a:t>
            </a:r>
            <a:r>
              <a:rPr lang="zh-CN" altLang="zh-CN" dirty="0"/>
              <a:t>加密身份认证（类型为</a:t>
            </a:r>
            <a:r>
              <a:rPr lang="en-US" altLang="zh-CN" dirty="0"/>
              <a:t>2</a:t>
            </a:r>
            <a:r>
              <a:rPr lang="zh-CN" altLang="zh-CN" dirty="0"/>
              <a:t>）</a:t>
            </a:r>
            <a:endParaRPr lang="en-US" altLang="zh-CN" dirty="0"/>
          </a:p>
          <a:p>
            <a:pPr>
              <a:lnSpc>
                <a:spcPts val="4200"/>
              </a:lnSpc>
              <a:spcBef>
                <a:spcPts val="0"/>
              </a:spcBef>
            </a:pPr>
            <a:r>
              <a:rPr lang="en-US" altLang="zh-CN" dirty="0"/>
              <a:t>OSPF</a:t>
            </a:r>
            <a:r>
              <a:rPr lang="zh-CN" altLang="zh-CN" dirty="0"/>
              <a:t>报文格式中有二个与认证有关的字段：认证类型（</a:t>
            </a:r>
            <a:r>
              <a:rPr lang="en-US" altLang="zh-CN" dirty="0" err="1"/>
              <a:t>AuType</a:t>
            </a:r>
            <a:r>
              <a:rPr lang="en-US" altLang="zh-CN" dirty="0"/>
              <a:t>, 16</a:t>
            </a:r>
            <a:r>
              <a:rPr lang="zh-CN" altLang="zh-CN" dirty="0"/>
              <a:t>位）、认证数据（</a:t>
            </a:r>
            <a:r>
              <a:rPr lang="en-US" altLang="zh-CN" dirty="0"/>
              <a:t>Authentication, 64</a:t>
            </a:r>
            <a:r>
              <a:rPr lang="zh-CN" altLang="zh-CN" dirty="0"/>
              <a:t>位）</a:t>
            </a:r>
            <a:endParaRPr lang="zh-CN" altLang="en-US" sz="2800" dirty="0"/>
          </a:p>
        </p:txBody>
      </p:sp>
      <p:sp>
        <p:nvSpPr>
          <p:cNvPr id="3" name="标题 2"/>
          <p:cNvSpPr>
            <a:spLocks noGrp="1"/>
          </p:cNvSpPr>
          <p:nvPr>
            <p:ph type="title"/>
          </p:nvPr>
        </p:nvSpPr>
        <p:spPr/>
        <p:txBody>
          <a:bodyPr/>
          <a:lstStyle/>
          <a:p>
            <a:r>
              <a:rPr lang="en-US" altLang="zh-CN" dirty="0"/>
              <a:t>OSPF</a:t>
            </a:r>
            <a:r>
              <a:rPr lang="zh-CN" altLang="en-US" dirty="0"/>
              <a:t>安全</a:t>
            </a:r>
          </a:p>
        </p:txBody>
      </p:sp>
    </p:spTree>
    <p:extLst>
      <p:ext uri="{BB962C8B-B14F-4D97-AF65-F5344CB8AC3E}">
        <p14:creationId xmlns:p14="http://schemas.microsoft.com/office/powerpoint/2010/main" val="256627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路由配置的默认方式</a:t>
            </a:r>
            <a:endParaRPr lang="en-US" altLang="zh-CN" dirty="0" smtClean="0"/>
          </a:p>
          <a:p>
            <a:r>
              <a:rPr lang="zh-CN" altLang="en-US" dirty="0"/>
              <a:t>接收</a:t>
            </a:r>
            <a:r>
              <a:rPr lang="zh-CN" altLang="en-US" dirty="0" smtClean="0"/>
              <a:t>方只需验证</a:t>
            </a:r>
            <a:r>
              <a:rPr lang="en-US" altLang="zh-CN" dirty="0" smtClean="0"/>
              <a:t>OSPF</a:t>
            </a:r>
            <a:r>
              <a:rPr lang="zh-CN" altLang="en-US" dirty="0" smtClean="0"/>
              <a:t>报文的校验和无误即可接受报文</a:t>
            </a:r>
            <a:endParaRPr lang="en-US" altLang="zh-CN" dirty="0" smtClean="0"/>
          </a:p>
          <a:p>
            <a:r>
              <a:rPr lang="zh-CN" altLang="en-US" dirty="0"/>
              <a:t>不</a:t>
            </a:r>
            <a:r>
              <a:rPr lang="zh-CN" altLang="en-US" dirty="0" smtClean="0"/>
              <a:t>认证的安全性最低</a:t>
            </a:r>
            <a:endParaRPr lang="zh-CN" altLang="en-US" dirty="0"/>
          </a:p>
        </p:txBody>
      </p:sp>
      <p:sp>
        <p:nvSpPr>
          <p:cNvPr id="3" name="标题 2"/>
          <p:cNvSpPr>
            <a:spLocks noGrp="1"/>
          </p:cNvSpPr>
          <p:nvPr>
            <p:ph type="title"/>
          </p:nvPr>
        </p:nvSpPr>
        <p:spPr/>
        <p:txBody>
          <a:bodyPr/>
          <a:lstStyle/>
          <a:p>
            <a:r>
              <a:rPr lang="zh-CN" altLang="zh-CN" dirty="0"/>
              <a:t>空认证</a:t>
            </a:r>
            <a:endParaRPr lang="zh-CN" altLang="en-US" dirty="0"/>
          </a:p>
        </p:txBody>
      </p:sp>
    </p:spTree>
    <p:extLst>
      <p:ext uri="{BB962C8B-B14F-4D97-AF65-F5344CB8AC3E}">
        <p14:creationId xmlns:p14="http://schemas.microsoft.com/office/powerpoint/2010/main" val="32848961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使用简单口令认证时，认证数据字段填写口令值</a:t>
            </a:r>
            <a:endParaRPr lang="en-US" altLang="zh-CN" dirty="0" smtClean="0"/>
          </a:p>
          <a:p>
            <a:r>
              <a:rPr lang="en-US" altLang="zh-CN" dirty="0" smtClean="0"/>
              <a:t>OSPF</a:t>
            </a:r>
            <a:r>
              <a:rPr lang="zh-CN" altLang="en-US" dirty="0" smtClean="0"/>
              <a:t>报文包括口令都是明文形式传输</a:t>
            </a:r>
            <a:endParaRPr lang="en-US" altLang="zh-CN" dirty="0" smtClean="0"/>
          </a:p>
          <a:p>
            <a:r>
              <a:rPr lang="zh-CN" altLang="en-US" dirty="0" smtClean="0"/>
              <a:t>攻击者可以通过嗅探程序监听这个口令</a:t>
            </a:r>
            <a:endParaRPr lang="zh-CN" altLang="en-US" dirty="0"/>
          </a:p>
        </p:txBody>
      </p:sp>
      <p:sp>
        <p:nvSpPr>
          <p:cNvPr id="3" name="标题 2"/>
          <p:cNvSpPr>
            <a:spLocks noGrp="1"/>
          </p:cNvSpPr>
          <p:nvPr>
            <p:ph type="title"/>
          </p:nvPr>
        </p:nvSpPr>
        <p:spPr/>
        <p:txBody>
          <a:bodyPr/>
          <a:lstStyle/>
          <a:p>
            <a:r>
              <a:rPr lang="zh-CN" altLang="zh-CN" dirty="0"/>
              <a:t>简单口令认证</a:t>
            </a:r>
            <a:endParaRPr lang="zh-CN" altLang="en-US" dirty="0"/>
          </a:p>
        </p:txBody>
      </p:sp>
    </p:spTree>
    <p:extLst>
      <p:ext uri="{BB962C8B-B14F-4D97-AF65-F5344CB8AC3E}">
        <p14:creationId xmlns:p14="http://schemas.microsoft.com/office/powerpoint/2010/main" val="16651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同一个网络或子网的所有路由器共享一个密钥</a:t>
            </a:r>
            <a:endParaRPr lang="en-US" altLang="zh-CN" dirty="0" smtClean="0"/>
          </a:p>
          <a:p>
            <a:r>
              <a:rPr lang="zh-CN" altLang="en-US" dirty="0" smtClean="0"/>
              <a:t>当一个报文传输到此网络时，</a:t>
            </a:r>
            <a:r>
              <a:rPr lang="en-US" altLang="zh-CN" dirty="0" smtClean="0"/>
              <a:t>OSPF</a:t>
            </a:r>
            <a:r>
              <a:rPr lang="zh-CN" altLang="en-US" dirty="0" smtClean="0"/>
              <a:t>路由器使用密钥为</a:t>
            </a:r>
            <a:r>
              <a:rPr lang="en-US" altLang="zh-CN" dirty="0" smtClean="0"/>
              <a:t>OSPF</a:t>
            </a:r>
            <a:r>
              <a:rPr lang="zh-CN" altLang="en-US" dirty="0" smtClean="0"/>
              <a:t>报文进行签名</a:t>
            </a:r>
            <a:endParaRPr lang="en-US" altLang="zh-CN" dirty="0" smtClean="0"/>
          </a:p>
          <a:p>
            <a:r>
              <a:rPr lang="en-US" altLang="zh-CN" dirty="0" smtClean="0"/>
              <a:t>MD5</a:t>
            </a:r>
            <a:r>
              <a:rPr lang="zh-CN" altLang="en-US" dirty="0" smtClean="0"/>
              <a:t>加密身份认证使用非递减的加密序列号来防止重放攻击</a:t>
            </a:r>
            <a:endParaRPr lang="en-US" altLang="zh-CN" dirty="0" smtClean="0"/>
          </a:p>
          <a:p>
            <a:r>
              <a:rPr lang="zh-CN" altLang="en-US" dirty="0" smtClean="0"/>
              <a:t>对于内部攻击者是无效的</a:t>
            </a:r>
            <a:endParaRPr lang="zh-CN" altLang="en-US" dirty="0"/>
          </a:p>
        </p:txBody>
      </p:sp>
      <p:sp>
        <p:nvSpPr>
          <p:cNvPr id="3" name="标题 2"/>
          <p:cNvSpPr>
            <a:spLocks noGrp="1"/>
          </p:cNvSpPr>
          <p:nvPr>
            <p:ph type="title"/>
          </p:nvPr>
        </p:nvSpPr>
        <p:spPr/>
        <p:txBody>
          <a:bodyPr/>
          <a:lstStyle/>
          <a:p>
            <a:r>
              <a:rPr lang="en-US" altLang="zh-CN" dirty="0"/>
              <a:t>MD5</a:t>
            </a:r>
            <a:r>
              <a:rPr lang="zh-CN" altLang="zh-CN" dirty="0"/>
              <a:t>加密身份认证</a:t>
            </a:r>
            <a:endParaRPr lang="zh-CN" altLang="en-US" dirty="0"/>
          </a:p>
        </p:txBody>
      </p:sp>
    </p:spTree>
    <p:extLst>
      <p:ext uri="{BB962C8B-B14F-4D97-AF65-F5344CB8AC3E}">
        <p14:creationId xmlns:p14="http://schemas.microsoft.com/office/powerpoint/2010/main" val="308223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63650" y="230648"/>
            <a:ext cx="7129463" cy="792163"/>
          </a:xfrm>
        </p:spPr>
        <p:txBody>
          <a:bodyPr/>
          <a:lstStyle/>
          <a:p>
            <a:r>
              <a:rPr lang="zh-CN" altLang="en-US" dirty="0"/>
              <a:t>计算机网络的脆弱性</a:t>
            </a:r>
          </a:p>
        </p:txBody>
      </p:sp>
      <p:sp>
        <p:nvSpPr>
          <p:cNvPr id="128003" name="Rectangle 3"/>
          <p:cNvSpPr>
            <a:spLocks noGrp="1" noChangeArrowheads="1"/>
          </p:cNvSpPr>
          <p:nvPr>
            <p:ph type="body" idx="1"/>
          </p:nvPr>
        </p:nvSpPr>
        <p:spPr>
          <a:xfrm>
            <a:off x="443732" y="1458912"/>
            <a:ext cx="7772400" cy="4779655"/>
          </a:xfrm>
        </p:spPr>
        <p:txBody>
          <a:bodyPr/>
          <a:lstStyle/>
          <a:p>
            <a:r>
              <a:rPr lang="zh-CN" altLang="en-US" b="0" dirty="0"/>
              <a:t>问题五：</a:t>
            </a:r>
            <a:r>
              <a:rPr lang="zh-CN" altLang="en-US" b="0" dirty="0">
                <a:solidFill>
                  <a:srgbClr val="FF3300"/>
                </a:solidFill>
              </a:rPr>
              <a:t>对全球网络基础实施的依赖</a:t>
            </a:r>
          </a:p>
          <a:p>
            <a:pPr lvl="1"/>
            <a:r>
              <a:rPr lang="zh-CN" altLang="en-US" b="0" dirty="0"/>
              <a:t>全球网络基础设施不提供可靠性、安全性保证，这使得攻击者可以放大其攻击效力：</a:t>
            </a:r>
          </a:p>
          <a:p>
            <a:pPr lvl="2"/>
            <a:r>
              <a:rPr lang="zh-CN" altLang="en-US" b="0" dirty="0">
                <a:solidFill>
                  <a:srgbClr val="000000"/>
                </a:solidFill>
              </a:rPr>
              <a:t>一些不恰当的协议设计导致一些（尤其是畸形的）数据包比其它数据包耗费更多的资源（如</a:t>
            </a:r>
            <a:r>
              <a:rPr lang="en-US" altLang="zh-CN" b="0" dirty="0">
                <a:solidFill>
                  <a:srgbClr val="000000"/>
                </a:solidFill>
              </a:rPr>
              <a:t>TCP SYN</a:t>
            </a:r>
            <a:r>
              <a:rPr lang="zh-CN" altLang="en-US" b="0" dirty="0">
                <a:solidFill>
                  <a:srgbClr val="000000"/>
                </a:solidFill>
              </a:rPr>
              <a:t>包比其它的</a:t>
            </a:r>
            <a:r>
              <a:rPr lang="en-US" altLang="zh-CN" b="0" dirty="0">
                <a:solidFill>
                  <a:srgbClr val="000000"/>
                </a:solidFill>
              </a:rPr>
              <a:t>TCP</a:t>
            </a:r>
            <a:r>
              <a:rPr lang="zh-CN" altLang="en-US" b="0" dirty="0">
                <a:solidFill>
                  <a:srgbClr val="000000"/>
                </a:solidFill>
              </a:rPr>
              <a:t>包占用的目标资源更多）；</a:t>
            </a:r>
          </a:p>
          <a:p>
            <a:pPr lvl="2"/>
            <a:r>
              <a:rPr lang="en-US" altLang="zh-CN" b="0" dirty="0">
                <a:solidFill>
                  <a:srgbClr val="000000"/>
                </a:solidFill>
              </a:rPr>
              <a:t>Internet</a:t>
            </a:r>
            <a:r>
              <a:rPr lang="zh-CN" altLang="en-US" b="0" dirty="0">
                <a:solidFill>
                  <a:srgbClr val="000000"/>
                </a:solidFill>
              </a:rPr>
              <a:t>是一个大“集体”，其中有很多的不安全的系统</a:t>
            </a:r>
          </a:p>
        </p:txBody>
      </p:sp>
    </p:spTree>
    <p:extLst>
      <p:ext uri="{BB962C8B-B14F-4D97-AF65-F5344CB8AC3E}">
        <p14:creationId xmlns:p14="http://schemas.microsoft.com/office/powerpoint/2010/main" val="14496302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7372" y="1493202"/>
            <a:ext cx="8134668" cy="4877117"/>
          </a:xfrm>
        </p:spPr>
        <p:txBody>
          <a:bodyPr/>
          <a:lstStyle/>
          <a:p>
            <a:pPr>
              <a:lnSpc>
                <a:spcPts val="4200"/>
              </a:lnSpc>
              <a:spcBef>
                <a:spcPts val="0"/>
              </a:spcBef>
            </a:pPr>
            <a:r>
              <a:rPr lang="zh-CN" altLang="zh-CN" dirty="0"/>
              <a:t>同</a:t>
            </a:r>
            <a:r>
              <a:rPr lang="en-US" altLang="zh-CN" dirty="0"/>
              <a:t>RIPng</a:t>
            </a:r>
            <a:r>
              <a:rPr lang="zh-CN" altLang="zh-CN" dirty="0"/>
              <a:t>一样，</a:t>
            </a:r>
            <a:r>
              <a:rPr lang="en-US" altLang="zh-CN" dirty="0"/>
              <a:t>OSPFv3</a:t>
            </a:r>
            <a:r>
              <a:rPr lang="zh-CN" altLang="zh-CN" dirty="0"/>
              <a:t>协议自身不再有加密认证机制，取而代之的是通过</a:t>
            </a:r>
            <a:r>
              <a:rPr lang="en-US" altLang="zh-CN" dirty="0"/>
              <a:t>IPv6</a:t>
            </a:r>
            <a:r>
              <a:rPr lang="zh-CN" altLang="zh-CN" dirty="0"/>
              <a:t>的</a:t>
            </a:r>
            <a:r>
              <a:rPr lang="en-US" altLang="zh-CN" dirty="0"/>
              <a:t>IPsec</a:t>
            </a:r>
            <a:r>
              <a:rPr lang="zh-CN" altLang="zh-CN" dirty="0"/>
              <a:t>协议来保证安全性，路由协议必须运行在支持</a:t>
            </a:r>
            <a:r>
              <a:rPr lang="en-US" altLang="zh-CN" dirty="0"/>
              <a:t>IPsec</a:t>
            </a:r>
            <a:r>
              <a:rPr lang="zh-CN" altLang="zh-CN" dirty="0"/>
              <a:t>的路由器上。</a:t>
            </a:r>
            <a:endParaRPr lang="en-US" altLang="zh-CN" dirty="0"/>
          </a:p>
          <a:p>
            <a:pPr lvl="1">
              <a:lnSpc>
                <a:spcPts val="4200"/>
              </a:lnSpc>
              <a:spcBef>
                <a:spcPts val="0"/>
              </a:spcBef>
            </a:pPr>
            <a:r>
              <a:rPr lang="en-US" altLang="zh-CN" dirty="0"/>
              <a:t>IPsec</a:t>
            </a:r>
            <a:r>
              <a:rPr lang="zh-CN" altLang="zh-CN" dirty="0"/>
              <a:t>可确保路由器报文来自于授权的路由器；重定向报文来自于被发送给初始包的路由器；路由更新未被伪造</a:t>
            </a:r>
            <a:endParaRPr lang="zh-CN" altLang="en-US" sz="2400" dirty="0"/>
          </a:p>
        </p:txBody>
      </p:sp>
      <p:sp>
        <p:nvSpPr>
          <p:cNvPr id="3" name="标题 2"/>
          <p:cNvSpPr>
            <a:spLocks noGrp="1"/>
          </p:cNvSpPr>
          <p:nvPr>
            <p:ph type="title"/>
          </p:nvPr>
        </p:nvSpPr>
        <p:spPr/>
        <p:txBody>
          <a:bodyPr/>
          <a:lstStyle/>
          <a:p>
            <a:r>
              <a:rPr lang="en-US" altLang="zh-CN" dirty="0"/>
              <a:t>OSPF</a:t>
            </a:r>
            <a:r>
              <a:rPr lang="zh-CN" altLang="en-US" dirty="0"/>
              <a:t>安全</a:t>
            </a:r>
          </a:p>
        </p:txBody>
      </p:sp>
    </p:spTree>
    <p:extLst>
      <p:ext uri="{BB962C8B-B14F-4D97-AF65-F5344CB8AC3E}">
        <p14:creationId xmlns:p14="http://schemas.microsoft.com/office/powerpoint/2010/main" val="959537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9293" y="1523683"/>
            <a:ext cx="7772400" cy="4114800"/>
          </a:xfrm>
        </p:spPr>
        <p:txBody>
          <a:bodyPr/>
          <a:lstStyle/>
          <a:p>
            <a:r>
              <a:rPr lang="en-US" altLang="zh-CN" dirty="0"/>
              <a:t>OSPF</a:t>
            </a:r>
            <a:r>
              <a:rPr lang="zh-CN" altLang="en-US" dirty="0"/>
              <a:t>攻击方式</a:t>
            </a:r>
            <a:endParaRPr lang="en-US" altLang="zh-CN" dirty="0"/>
          </a:p>
          <a:p>
            <a:pPr lvl="1"/>
            <a:r>
              <a:rPr lang="zh-CN" altLang="zh-CN" dirty="0"/>
              <a:t>最大年龄（</a:t>
            </a:r>
            <a:r>
              <a:rPr lang="en-US" altLang="zh-CN" dirty="0"/>
              <a:t>Max Age attack</a:t>
            </a:r>
            <a:r>
              <a:rPr lang="zh-CN" altLang="zh-CN" dirty="0"/>
              <a:t>）攻击</a:t>
            </a:r>
            <a:endParaRPr lang="en-US" altLang="zh-CN" dirty="0"/>
          </a:p>
          <a:p>
            <a:pPr lvl="1"/>
            <a:r>
              <a:rPr lang="zh-CN" altLang="zh-CN" dirty="0"/>
              <a:t>序列号加</a:t>
            </a:r>
            <a:r>
              <a:rPr lang="en-US" altLang="zh-CN" dirty="0"/>
              <a:t>1</a:t>
            </a:r>
            <a:r>
              <a:rPr lang="zh-CN" altLang="zh-CN" dirty="0"/>
              <a:t>（</a:t>
            </a:r>
            <a:r>
              <a:rPr lang="en-US" altLang="zh-CN" dirty="0"/>
              <a:t>Sequence++</a:t>
            </a:r>
            <a:r>
              <a:rPr lang="zh-CN" altLang="zh-CN" dirty="0"/>
              <a:t>）攻击</a:t>
            </a:r>
            <a:endParaRPr lang="en-US" altLang="zh-CN" dirty="0"/>
          </a:p>
          <a:p>
            <a:pPr lvl="1"/>
            <a:r>
              <a:rPr lang="zh-CN" altLang="zh-CN" dirty="0"/>
              <a:t>最大序列号攻击</a:t>
            </a:r>
            <a:endParaRPr lang="en-US" altLang="zh-CN" dirty="0"/>
          </a:p>
          <a:p>
            <a:pPr lvl="1"/>
            <a:r>
              <a:rPr lang="zh-CN" altLang="zh-CN" dirty="0"/>
              <a:t>重放攻击</a:t>
            </a:r>
            <a:endParaRPr lang="en-US" altLang="zh-CN" dirty="0"/>
          </a:p>
          <a:p>
            <a:pPr lvl="1"/>
            <a:r>
              <a:rPr lang="zh-CN" altLang="zh-CN" dirty="0"/>
              <a:t>篡改攻击</a:t>
            </a:r>
            <a:endParaRPr lang="zh-CN" altLang="en-US" dirty="0"/>
          </a:p>
        </p:txBody>
      </p:sp>
      <p:sp>
        <p:nvSpPr>
          <p:cNvPr id="3" name="标题 2"/>
          <p:cNvSpPr>
            <a:spLocks noGrp="1"/>
          </p:cNvSpPr>
          <p:nvPr>
            <p:ph type="title"/>
          </p:nvPr>
        </p:nvSpPr>
        <p:spPr/>
        <p:txBody>
          <a:bodyPr/>
          <a:lstStyle/>
          <a:p>
            <a:r>
              <a:rPr lang="en-US" altLang="zh-CN" dirty="0"/>
              <a:t>OSPF</a:t>
            </a:r>
            <a:r>
              <a:rPr lang="zh-CN" altLang="en-US" dirty="0"/>
              <a:t>安全</a:t>
            </a:r>
          </a:p>
        </p:txBody>
      </p:sp>
    </p:spTree>
    <p:extLst>
      <p:ext uri="{BB962C8B-B14F-4D97-AF65-F5344CB8AC3E}">
        <p14:creationId xmlns:p14="http://schemas.microsoft.com/office/powerpoint/2010/main" val="2332903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LSA</a:t>
            </a:r>
            <a:r>
              <a:rPr lang="zh-CN" altLang="en-US" dirty="0" smtClean="0"/>
              <a:t>（</a:t>
            </a:r>
            <a:r>
              <a:rPr lang="zh-CN" altLang="en-US" dirty="0"/>
              <a:t>链路状态通告</a:t>
            </a:r>
            <a:r>
              <a:rPr lang="zh-CN" altLang="en-US" dirty="0" smtClean="0"/>
              <a:t>）的最大年龄为</a:t>
            </a:r>
            <a:r>
              <a:rPr lang="en-US" altLang="zh-CN" dirty="0" smtClean="0"/>
              <a:t>1h</a:t>
            </a:r>
          </a:p>
          <a:p>
            <a:r>
              <a:rPr lang="zh-CN" altLang="en-US" dirty="0" smtClean="0"/>
              <a:t>攻击者发送带有最大</a:t>
            </a:r>
            <a:r>
              <a:rPr lang="zh-CN" altLang="zh-CN" dirty="0" smtClean="0"/>
              <a:t>年龄</a:t>
            </a:r>
            <a:r>
              <a:rPr lang="zh-CN" altLang="en-US" dirty="0" smtClean="0"/>
              <a:t>设置的</a:t>
            </a:r>
            <a:r>
              <a:rPr lang="en-US" altLang="zh-CN" dirty="0" smtClean="0"/>
              <a:t>LSA</a:t>
            </a:r>
            <a:r>
              <a:rPr lang="zh-CN" altLang="en-US" dirty="0" smtClean="0"/>
              <a:t>信息报文</a:t>
            </a:r>
            <a:endParaRPr lang="en-US" altLang="zh-CN" dirty="0" smtClean="0"/>
          </a:p>
          <a:p>
            <a:r>
              <a:rPr lang="zh-CN" altLang="en-US" dirty="0" smtClean="0"/>
              <a:t>最开始的路由器通过产生刷新来发送这个</a:t>
            </a:r>
            <a:r>
              <a:rPr lang="en-US" altLang="zh-CN" dirty="0" smtClean="0"/>
              <a:t>LSA</a:t>
            </a:r>
            <a:r>
              <a:rPr lang="zh-CN" altLang="en-US" dirty="0" smtClean="0"/>
              <a:t>，而后引起</a:t>
            </a:r>
            <a:r>
              <a:rPr lang="en-US" altLang="zh-CN" dirty="0" smtClean="0"/>
              <a:t>age</a:t>
            </a:r>
            <a:r>
              <a:rPr lang="zh-CN" altLang="en-US" dirty="0" smtClean="0"/>
              <a:t>项中的突然改变值的竞争</a:t>
            </a:r>
            <a:endParaRPr lang="en-US" altLang="zh-CN" dirty="0" smtClean="0"/>
          </a:p>
          <a:p>
            <a:r>
              <a:rPr lang="zh-CN" altLang="en-US" dirty="0" smtClean="0"/>
              <a:t>攻击者持续的插入这个报文给整个路由群，将导致网络混乱和</a:t>
            </a:r>
            <a:r>
              <a:rPr lang="en-US" altLang="zh-CN" dirty="0" smtClean="0"/>
              <a:t>DOS</a:t>
            </a:r>
            <a:endParaRPr lang="zh-CN" altLang="en-US" dirty="0"/>
          </a:p>
        </p:txBody>
      </p:sp>
      <p:sp>
        <p:nvSpPr>
          <p:cNvPr id="3" name="标题 2"/>
          <p:cNvSpPr>
            <a:spLocks noGrp="1"/>
          </p:cNvSpPr>
          <p:nvPr>
            <p:ph type="title"/>
          </p:nvPr>
        </p:nvSpPr>
        <p:spPr/>
        <p:txBody>
          <a:bodyPr/>
          <a:lstStyle/>
          <a:p>
            <a:r>
              <a:rPr lang="zh-CN" altLang="zh-CN" sz="3600" dirty="0"/>
              <a:t>最大年龄（</a:t>
            </a:r>
            <a:r>
              <a:rPr lang="en-US" altLang="zh-CN" sz="3600" dirty="0"/>
              <a:t>Max Age attack</a:t>
            </a:r>
            <a:r>
              <a:rPr lang="zh-CN" altLang="zh-CN" sz="3600" dirty="0"/>
              <a:t>）</a:t>
            </a:r>
            <a:r>
              <a:rPr lang="zh-CN" altLang="zh-CN" sz="3600" dirty="0" smtClean="0"/>
              <a:t>攻击</a:t>
            </a:r>
            <a:endParaRPr lang="zh-CN" altLang="en-US" sz="3600" dirty="0"/>
          </a:p>
        </p:txBody>
      </p:sp>
    </p:spTree>
    <p:extLst>
      <p:ext uri="{BB962C8B-B14F-4D97-AF65-F5344CB8AC3E}">
        <p14:creationId xmlns:p14="http://schemas.microsoft.com/office/powerpoint/2010/main" val="132369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OSPF</a:t>
            </a:r>
            <a:r>
              <a:rPr lang="zh-CN" altLang="en-US" dirty="0" smtClean="0"/>
              <a:t>根据</a:t>
            </a:r>
            <a:r>
              <a:rPr lang="en-US" altLang="zh-CN" dirty="0" smtClean="0"/>
              <a:t>LSA </a:t>
            </a:r>
            <a:r>
              <a:rPr lang="zh-CN" altLang="en-US" dirty="0" smtClean="0"/>
              <a:t>的序号字段来判断是否是旧的</a:t>
            </a:r>
            <a:r>
              <a:rPr lang="en-US" altLang="zh-CN" dirty="0" smtClean="0"/>
              <a:t>LSA</a:t>
            </a:r>
            <a:r>
              <a:rPr lang="zh-CN" altLang="en-US" dirty="0" smtClean="0"/>
              <a:t>。</a:t>
            </a:r>
            <a:endParaRPr lang="en-US" altLang="zh-CN" dirty="0" smtClean="0"/>
          </a:p>
          <a:p>
            <a:r>
              <a:rPr lang="zh-CN" altLang="en-US" dirty="0"/>
              <a:t>序列</a:t>
            </a:r>
            <a:r>
              <a:rPr lang="zh-CN" altLang="en-US" dirty="0" smtClean="0"/>
              <a:t>号越大</a:t>
            </a:r>
            <a:r>
              <a:rPr lang="en-US" altLang="zh-CN" dirty="0" smtClean="0"/>
              <a:t>LSA</a:t>
            </a:r>
            <a:r>
              <a:rPr lang="zh-CN" altLang="en-US" dirty="0" smtClean="0"/>
              <a:t>越新</a:t>
            </a:r>
            <a:endParaRPr lang="en-US" altLang="zh-CN" dirty="0" smtClean="0"/>
          </a:p>
          <a:p>
            <a:r>
              <a:rPr lang="zh-CN" altLang="en-US" dirty="0" smtClean="0"/>
              <a:t>攻击者持续插入较大</a:t>
            </a:r>
            <a:r>
              <a:rPr lang="en-US" altLang="zh-CN" dirty="0" smtClean="0"/>
              <a:t>LSA</a:t>
            </a:r>
            <a:r>
              <a:rPr lang="zh-CN" altLang="en-US" dirty="0" smtClean="0"/>
              <a:t>序列号报文时</a:t>
            </a:r>
            <a:endParaRPr lang="en-US" altLang="zh-CN" dirty="0" smtClean="0"/>
          </a:p>
          <a:p>
            <a:r>
              <a:rPr lang="zh-CN" altLang="en-US" dirty="0" smtClean="0"/>
              <a:t>最开始的路由器就会产生并发送自己更新的</a:t>
            </a:r>
            <a:r>
              <a:rPr lang="en-US" altLang="zh-CN" dirty="0" smtClean="0"/>
              <a:t>LSA</a:t>
            </a:r>
            <a:r>
              <a:rPr lang="zh-CN" altLang="en-US" dirty="0" smtClean="0"/>
              <a:t>序列号来与攻击者序列号竞争</a:t>
            </a:r>
            <a:endParaRPr lang="en-US" altLang="zh-CN" dirty="0" smtClean="0"/>
          </a:p>
          <a:p>
            <a:r>
              <a:rPr lang="zh-CN" altLang="en-US" dirty="0" smtClean="0"/>
              <a:t>导致网络不稳定和</a:t>
            </a:r>
            <a:r>
              <a:rPr lang="en-US" altLang="zh-CN" dirty="0" smtClean="0"/>
              <a:t>DOS</a:t>
            </a:r>
            <a:endParaRPr lang="zh-CN" altLang="en-US" dirty="0"/>
          </a:p>
        </p:txBody>
      </p:sp>
      <p:sp>
        <p:nvSpPr>
          <p:cNvPr id="3" name="标题 2"/>
          <p:cNvSpPr>
            <a:spLocks noGrp="1"/>
          </p:cNvSpPr>
          <p:nvPr>
            <p:ph type="title"/>
          </p:nvPr>
        </p:nvSpPr>
        <p:spPr/>
        <p:txBody>
          <a:bodyPr/>
          <a:lstStyle/>
          <a:p>
            <a:r>
              <a:rPr lang="zh-CN" altLang="zh-CN" sz="3600" dirty="0"/>
              <a:t>序列号加</a:t>
            </a:r>
            <a:r>
              <a:rPr lang="en-US" altLang="zh-CN" sz="3600" dirty="0"/>
              <a:t>1</a:t>
            </a:r>
            <a:r>
              <a:rPr lang="zh-CN" altLang="zh-CN" sz="3600" dirty="0"/>
              <a:t>（</a:t>
            </a:r>
            <a:r>
              <a:rPr lang="en-US" altLang="zh-CN" sz="3600" dirty="0"/>
              <a:t>Sequence++</a:t>
            </a:r>
            <a:r>
              <a:rPr lang="zh-CN" altLang="zh-CN" sz="3600" dirty="0"/>
              <a:t>）</a:t>
            </a:r>
            <a:r>
              <a:rPr lang="zh-CN" altLang="zh-CN" sz="3600" dirty="0" smtClean="0"/>
              <a:t>攻击</a:t>
            </a:r>
            <a:endParaRPr lang="zh-CN" altLang="en-US" sz="3600" dirty="0"/>
          </a:p>
        </p:txBody>
      </p:sp>
    </p:spTree>
    <p:extLst>
      <p:ext uri="{BB962C8B-B14F-4D97-AF65-F5344CB8AC3E}">
        <p14:creationId xmlns:p14="http://schemas.microsoft.com/office/powerpoint/2010/main" val="252842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63650" y="230648"/>
            <a:ext cx="7129463" cy="792163"/>
          </a:xfrm>
        </p:spPr>
        <p:txBody>
          <a:bodyPr/>
          <a:lstStyle/>
          <a:p>
            <a:r>
              <a:rPr lang="zh-CN" altLang="en-US" dirty="0"/>
              <a:t>计算机网络的脆弱性</a:t>
            </a:r>
          </a:p>
        </p:txBody>
      </p:sp>
      <p:sp>
        <p:nvSpPr>
          <p:cNvPr id="128003" name="Rectangle 3"/>
          <p:cNvSpPr>
            <a:spLocks noGrp="1" noChangeArrowheads="1"/>
          </p:cNvSpPr>
          <p:nvPr>
            <p:ph type="body" idx="1"/>
          </p:nvPr>
        </p:nvSpPr>
        <p:spPr>
          <a:xfrm>
            <a:off x="325744" y="1355673"/>
            <a:ext cx="8375803" cy="4779655"/>
          </a:xfrm>
        </p:spPr>
        <p:txBody>
          <a:bodyPr/>
          <a:lstStyle/>
          <a:p>
            <a:r>
              <a:rPr lang="zh-CN" altLang="en-US" b="0" dirty="0"/>
              <a:t>问题六：</a:t>
            </a:r>
            <a:r>
              <a:rPr lang="zh-CN" altLang="en-US" b="0" dirty="0">
                <a:solidFill>
                  <a:srgbClr val="FF3300"/>
                </a:solidFill>
              </a:rPr>
              <a:t>无尺度网络</a:t>
            </a:r>
            <a:endParaRPr lang="en-US" altLang="zh-CN" b="0" dirty="0">
              <a:solidFill>
                <a:srgbClr val="FF3300"/>
              </a:solidFill>
            </a:endParaRPr>
          </a:p>
          <a:p>
            <a:pPr lvl="1"/>
            <a:r>
              <a:rPr lang="zh-CN" altLang="en-US" sz="2400" b="0" dirty="0"/>
              <a:t>无尺度网络的典型特征是网络中的大部分结点只和很少结点连接，而有极少数结点与非常多的结点连接。这种关键结点（称为“枢纽”或“集散结点”）的存在使得无尺度网络对意外故障有强大的承受能力（删除大部分网络结点而不会引发网络分裂），但面对针对枢纽结点的协同性攻击时则显得脆弱（删除少量枢纽结点就能让无尺度网络分裂成微小的孤立碎片）。</a:t>
            </a:r>
            <a:r>
              <a:rPr lang="en-US" altLang="zh-CN" sz="2400" dirty="0">
                <a:solidFill>
                  <a:srgbClr val="FF0000"/>
                </a:solidFill>
              </a:rPr>
              <a:t>CDN Loop</a:t>
            </a:r>
            <a:r>
              <a:rPr lang="zh-CN" altLang="en-US" sz="2400" dirty="0">
                <a:solidFill>
                  <a:srgbClr val="FF0000"/>
                </a:solidFill>
              </a:rPr>
              <a:t>攻击</a:t>
            </a:r>
          </a:p>
        </p:txBody>
      </p:sp>
    </p:spTree>
    <p:extLst>
      <p:ext uri="{BB962C8B-B14F-4D97-AF65-F5344CB8AC3E}">
        <p14:creationId xmlns:p14="http://schemas.microsoft.com/office/powerpoint/2010/main" val="325878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63650" y="230648"/>
            <a:ext cx="7129463" cy="792163"/>
          </a:xfrm>
        </p:spPr>
        <p:txBody>
          <a:bodyPr/>
          <a:lstStyle/>
          <a:p>
            <a:r>
              <a:rPr lang="zh-CN" altLang="en-US" dirty="0"/>
              <a:t>计算机网络的脆弱性</a:t>
            </a:r>
          </a:p>
        </p:txBody>
      </p:sp>
      <p:sp>
        <p:nvSpPr>
          <p:cNvPr id="128003" name="Rectangle 3"/>
          <p:cNvSpPr>
            <a:spLocks noGrp="1" noChangeArrowheads="1"/>
          </p:cNvSpPr>
          <p:nvPr>
            <p:ph type="body" idx="1"/>
          </p:nvPr>
        </p:nvSpPr>
        <p:spPr>
          <a:xfrm>
            <a:off x="325744" y="1355673"/>
            <a:ext cx="8375803" cy="4779655"/>
          </a:xfrm>
        </p:spPr>
        <p:txBody>
          <a:bodyPr/>
          <a:lstStyle/>
          <a:p>
            <a:r>
              <a:rPr lang="zh-CN" altLang="en-US" b="0" dirty="0"/>
              <a:t>问题七：</a:t>
            </a:r>
            <a:r>
              <a:rPr lang="zh-CN" altLang="en-US" b="0" dirty="0">
                <a:solidFill>
                  <a:srgbClr val="FF3300"/>
                </a:solidFill>
              </a:rPr>
              <a:t>互联网的级联特性</a:t>
            </a:r>
            <a:endParaRPr lang="en-US" altLang="zh-CN" b="0" dirty="0">
              <a:solidFill>
                <a:srgbClr val="FF3300"/>
              </a:solidFill>
            </a:endParaRPr>
          </a:p>
          <a:p>
            <a:pPr lvl="1"/>
            <a:r>
              <a:rPr lang="zh-CN" altLang="en-US" sz="2400" b="0" dirty="0"/>
              <a:t>互联网是一个由路由器将众多小的网络级联而成的大网络。当网络中的一条通讯线路发生变化时，附近的路由器会通过“边界网关协议</a:t>
            </a:r>
            <a:r>
              <a:rPr lang="en-US" altLang="zh-CN" sz="2400" b="0" dirty="0"/>
              <a:t>(BGP)”</a:t>
            </a:r>
            <a:r>
              <a:rPr lang="zh-CN" altLang="en-US" sz="2400" b="0" dirty="0"/>
              <a:t>向其邻近的路由器发出通知。这些路由器接着又向其他邻近路由器发出通知，最后将新路径的情况发布到整个互联网。也就是说，一个路由器消息可以逐级影响到网络中的其它路由器，形成“蝴蝶效应”。</a:t>
            </a:r>
            <a:r>
              <a:rPr lang="zh-CN" altLang="en-US" sz="2400" b="0" dirty="0">
                <a:solidFill>
                  <a:srgbClr val="FF0000"/>
                </a:solidFill>
              </a:rPr>
              <a:t>“网络数字大炮”</a:t>
            </a:r>
            <a:endParaRPr lang="zh-CN" altLang="en-US" sz="2400" dirty="0">
              <a:solidFill>
                <a:srgbClr val="FF0000"/>
              </a:solidFill>
            </a:endParaRPr>
          </a:p>
        </p:txBody>
      </p:sp>
    </p:spTree>
    <p:extLst>
      <p:ext uri="{BB962C8B-B14F-4D97-AF65-F5344CB8AC3E}">
        <p14:creationId xmlns:p14="http://schemas.microsoft.com/office/powerpoint/2010/main" val="722460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16738</TotalTime>
  <Words>3944</Words>
  <Application>Microsoft Office PowerPoint</Application>
  <PresentationFormat>全屏显示(4:3)</PresentationFormat>
  <Paragraphs>390</Paragraphs>
  <Slides>73</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黑体</vt:lpstr>
      <vt:lpstr>楷体_GB2312</vt:lpstr>
      <vt:lpstr>宋体</vt:lpstr>
      <vt:lpstr>Arial</vt:lpstr>
      <vt:lpstr>Helvetica</vt:lpstr>
      <vt:lpstr>Tahoma</vt:lpstr>
      <vt:lpstr>Times New Roman</vt:lpstr>
      <vt:lpstr>Wingdings</vt:lpstr>
      <vt:lpstr>1_Blends</vt:lpstr>
      <vt:lpstr>网络脆弱性分析</vt:lpstr>
      <vt:lpstr>计算机网络的脆弱性</vt:lpstr>
      <vt:lpstr>计算机网络的脆弱性</vt:lpstr>
      <vt:lpstr>  计算机网络的脆弱性</vt:lpstr>
      <vt:lpstr>  计算机网络的脆弱性</vt:lpstr>
      <vt:lpstr>计算机网络的脆弱性</vt:lpstr>
      <vt:lpstr>计算机网络的脆弱性</vt:lpstr>
      <vt:lpstr>计算机网络的脆弱性</vt:lpstr>
      <vt:lpstr>计算机网络的脆弱性</vt:lpstr>
      <vt:lpstr>计算机网络的脆弱性</vt:lpstr>
      <vt:lpstr>中间盒子</vt:lpstr>
      <vt:lpstr>中间盒子</vt:lpstr>
      <vt:lpstr>中间盒子</vt:lpstr>
      <vt:lpstr>中间盒子</vt:lpstr>
      <vt:lpstr>中间盒子</vt:lpstr>
      <vt:lpstr>内容提纲</vt:lpstr>
      <vt:lpstr>PowerPoint 演示文稿</vt:lpstr>
      <vt:lpstr>IPv4</vt:lpstr>
      <vt:lpstr>IPv4安全性分析</vt:lpstr>
      <vt:lpstr>IPv4</vt:lpstr>
      <vt:lpstr>IPsec</vt:lpstr>
      <vt:lpstr>IPv6</vt:lpstr>
      <vt:lpstr>IPv6</vt:lpstr>
      <vt:lpstr>IPv6</vt:lpstr>
      <vt:lpstr>IPv6安全</vt:lpstr>
      <vt:lpstr>IPv6安全</vt:lpstr>
      <vt:lpstr>IPv4向IPv6过渡技术的安全风险</vt:lpstr>
      <vt:lpstr>无状态地址自动配置的安全风险</vt:lpstr>
      <vt:lpstr>无状态地址自动配置的安全风险</vt:lpstr>
      <vt:lpstr>IPv6中PKI管理系统的安全风险</vt:lpstr>
      <vt:lpstr>IPv6编址机制的隐患</vt:lpstr>
      <vt:lpstr>IPv6安全</vt:lpstr>
      <vt:lpstr>PowerPoint 演示文稿</vt:lpstr>
      <vt:lpstr>ICMPv4</vt:lpstr>
      <vt:lpstr>ICMPv6</vt:lpstr>
      <vt:lpstr>ICMP</vt:lpstr>
      <vt:lpstr>PowerPoint 演示文稿</vt:lpstr>
      <vt:lpstr>ARP</vt:lpstr>
      <vt:lpstr>ARP</vt:lpstr>
      <vt:lpstr>ARP的分组格式</vt:lpstr>
      <vt:lpstr>ARP的工作原理</vt:lpstr>
      <vt:lpstr>ARP高速缓存</vt:lpstr>
      <vt:lpstr>ARP协议工作过程</vt:lpstr>
      <vt:lpstr>ARP协议工作过程</vt:lpstr>
      <vt:lpstr>ARP协议工作过程</vt:lpstr>
      <vt:lpstr>交换网络监听：ARP欺骗</vt:lpstr>
      <vt:lpstr>交换网络监听：ARP欺骗</vt:lpstr>
      <vt:lpstr>交换网络监听：ARP欺骗</vt:lpstr>
      <vt:lpstr>交换网络监听：ARP欺骗</vt:lpstr>
      <vt:lpstr>交换网络监听：端口盗用</vt:lpstr>
      <vt:lpstr>PowerPoint 演示文稿</vt:lpstr>
      <vt:lpstr>RIP协议</vt:lpstr>
      <vt:lpstr>RIP协议</vt:lpstr>
      <vt:lpstr>RIP协议</vt:lpstr>
      <vt:lpstr>RIP协议安全</vt:lpstr>
      <vt:lpstr>RIP协议安全</vt:lpstr>
      <vt:lpstr>RIP协议安全</vt:lpstr>
      <vt:lpstr>RIP协议安全</vt:lpstr>
      <vt:lpstr>PowerPoint 演示文稿</vt:lpstr>
      <vt:lpstr>OSPF协议</vt:lpstr>
      <vt:lpstr>OSPF协议</vt:lpstr>
      <vt:lpstr>OSPF协议</vt:lpstr>
      <vt:lpstr>OSPF协议</vt:lpstr>
      <vt:lpstr>OSPF协议</vt:lpstr>
      <vt:lpstr>OSPF安全</vt:lpstr>
      <vt:lpstr>OSPF安全</vt:lpstr>
      <vt:lpstr>空认证</vt:lpstr>
      <vt:lpstr>简单口令认证</vt:lpstr>
      <vt:lpstr>MD5加密身份认证</vt:lpstr>
      <vt:lpstr>OSPF安全</vt:lpstr>
      <vt:lpstr>OSPF安全</vt:lpstr>
      <vt:lpstr>最大年龄（Max Age attack）攻击</vt:lpstr>
      <vt:lpstr>序列号加1（Sequence++）攻击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wang_yan@hit.edu.cn</cp:lastModifiedBy>
  <cp:revision>1592</cp:revision>
  <dcterms:created xsi:type="dcterms:W3CDTF">2004-07-10T13:16:47Z</dcterms:created>
  <dcterms:modified xsi:type="dcterms:W3CDTF">2023-03-02T00:38:06Z</dcterms:modified>
</cp:coreProperties>
</file>