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92540" y="283463"/>
            <a:ext cx="251460" cy="384175"/>
          </a:xfrm>
          <a:custGeom>
            <a:avLst/>
            <a:gdLst/>
            <a:ahLst/>
            <a:cxnLst/>
            <a:rect l="l" t="t" r="r" b="b"/>
            <a:pathLst>
              <a:path w="251459" h="384175">
                <a:moveTo>
                  <a:pt x="251459" y="0"/>
                </a:moveTo>
                <a:lnTo>
                  <a:pt x="0" y="0"/>
                </a:lnTo>
                <a:lnTo>
                  <a:pt x="0" y="384048"/>
                </a:lnTo>
                <a:lnTo>
                  <a:pt x="251459" y="384048"/>
                </a:lnTo>
                <a:lnTo>
                  <a:pt x="25145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570988"/>
            <a:ext cx="9144000" cy="1045844"/>
          </a:xfrm>
          <a:custGeom>
            <a:avLst/>
            <a:gdLst/>
            <a:ahLst/>
            <a:cxnLst/>
            <a:rect l="l" t="t" r="r" b="b"/>
            <a:pathLst>
              <a:path w="9144000" h="1045845">
                <a:moveTo>
                  <a:pt x="9144000" y="0"/>
                </a:moveTo>
                <a:lnTo>
                  <a:pt x="0" y="0"/>
                </a:lnTo>
                <a:lnTo>
                  <a:pt x="0" y="1045464"/>
                </a:lnTo>
                <a:lnTo>
                  <a:pt x="9144000" y="104546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608832"/>
            <a:ext cx="9144000" cy="53340"/>
          </a:xfrm>
          <a:custGeom>
            <a:avLst/>
            <a:gdLst/>
            <a:ahLst/>
            <a:cxnLst/>
            <a:rect l="l" t="t" r="r" b="b"/>
            <a:pathLst>
              <a:path w="9144000" h="53339">
                <a:moveTo>
                  <a:pt x="9144000" y="0"/>
                </a:moveTo>
                <a:lnTo>
                  <a:pt x="0" y="0"/>
                </a:lnTo>
                <a:lnTo>
                  <a:pt x="0" y="53340"/>
                </a:lnTo>
                <a:lnTo>
                  <a:pt x="9144000" y="5334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0336" y="1316863"/>
            <a:ext cx="812332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2665" y="2721305"/>
            <a:ext cx="773866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3863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3863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3863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92540" y="283463"/>
            <a:ext cx="251460" cy="384175"/>
          </a:xfrm>
          <a:custGeom>
            <a:avLst/>
            <a:gdLst/>
            <a:ahLst/>
            <a:cxnLst/>
            <a:rect l="l" t="t" r="r" b="b"/>
            <a:pathLst>
              <a:path w="251459" h="384175">
                <a:moveTo>
                  <a:pt x="251459" y="0"/>
                </a:moveTo>
                <a:lnTo>
                  <a:pt x="0" y="0"/>
                </a:lnTo>
                <a:lnTo>
                  <a:pt x="0" y="384048"/>
                </a:lnTo>
                <a:lnTo>
                  <a:pt x="251459" y="384048"/>
                </a:lnTo>
                <a:lnTo>
                  <a:pt x="251459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802" y="322326"/>
            <a:ext cx="814039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3863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891" y="1017269"/>
            <a:ext cx="8078470" cy="320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1519495"/>
            <a:ext cx="4975860" cy="149720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zh-CN" altLang="en-US" sz="3600" b="1" spc="600" dirty="0">
                <a:latin typeface="微软雅黑"/>
                <a:cs typeface="微软雅黑"/>
              </a:rPr>
              <a:t>数学建模经验分享</a:t>
            </a:r>
            <a:endParaRPr lang="en-US" altLang="zh-CN" sz="3600" b="1" spc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en-US" sz="3600" b="1" spc="600" dirty="0">
                <a:latin typeface="微软雅黑"/>
                <a:cs typeface="微软雅黑"/>
              </a:rPr>
              <a:t>	</a:t>
            </a:r>
            <a:r>
              <a:rPr sz="3600" b="1" spc="600" dirty="0">
                <a:latin typeface="微软雅黑"/>
                <a:cs typeface="微软雅黑"/>
              </a:rPr>
              <a:t>— </a:t>
            </a:r>
            <a:r>
              <a:rPr lang="zh-CN" altLang="en-US" sz="3600" b="1" spc="600" dirty="0">
                <a:latin typeface="微软雅黑"/>
                <a:cs typeface="微软雅黑"/>
              </a:rPr>
              <a:t>论文写作模块</a:t>
            </a:r>
            <a:endParaRPr sz="3600" spc="6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9316" y="3856226"/>
            <a:ext cx="2851023" cy="827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1000" dirty="0">
              <a:latin typeface="微软雅黑"/>
              <a:cs typeface="微软雅黑"/>
            </a:endParaRPr>
          </a:p>
          <a:p>
            <a:pPr marL="12700" marR="5080" indent="1076960" algn="r">
              <a:lnSpc>
                <a:spcPct val="141700"/>
              </a:lnSpc>
              <a:tabLst>
                <a:tab pos="1652270" algn="l"/>
              </a:tabLst>
            </a:pPr>
            <a:r>
              <a:rPr lang="zh-CN" alt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宋炳榕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	</a:t>
            </a:r>
            <a:endParaRPr lang="en-US" sz="1600" b="1" dirty="0">
              <a:solidFill>
                <a:srgbClr val="7E7E7E"/>
              </a:solidFill>
              <a:latin typeface="微软雅黑"/>
              <a:cs typeface="微软雅黑"/>
            </a:endParaRPr>
          </a:p>
          <a:p>
            <a:pPr marL="12700" marR="5080" indent="1076960" algn="r">
              <a:lnSpc>
                <a:spcPct val="141700"/>
              </a:lnSpc>
              <a:tabLst>
                <a:tab pos="1652270" algn="l"/>
              </a:tabLst>
            </a:pPr>
            <a:r>
              <a:rPr 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2020</a:t>
            </a:r>
            <a:r>
              <a:rPr lang="zh-CN" alt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级航天学院</a:t>
            </a:r>
            <a:endParaRPr sz="1600" dirty="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4828" y="403859"/>
            <a:ext cx="2031492" cy="4754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9F43663-26FA-2760-07CE-9E0732C8C91D}"/>
              </a:ext>
            </a:extLst>
          </p:cNvPr>
          <p:cNvSpPr/>
          <p:nvPr/>
        </p:nvSpPr>
        <p:spPr>
          <a:xfrm>
            <a:off x="1447800" y="1137017"/>
            <a:ext cx="34290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AA08D3-707F-B423-F959-98B57A965020}"/>
              </a:ext>
            </a:extLst>
          </p:cNvPr>
          <p:cNvSpPr/>
          <p:nvPr/>
        </p:nvSpPr>
        <p:spPr>
          <a:xfrm>
            <a:off x="4267200" y="3423017"/>
            <a:ext cx="34290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F72506-DD94-9DB8-59B1-C56ED7763FE1}"/>
              </a:ext>
            </a:extLst>
          </p:cNvPr>
          <p:cNvSpPr/>
          <p:nvPr/>
        </p:nvSpPr>
        <p:spPr>
          <a:xfrm rot="5400000">
            <a:off x="594360" y="1959214"/>
            <a:ext cx="22098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02C1EE-2086-FA30-E22D-91B645449F5D}"/>
              </a:ext>
            </a:extLst>
          </p:cNvPr>
          <p:cNvSpPr/>
          <p:nvPr/>
        </p:nvSpPr>
        <p:spPr>
          <a:xfrm rot="5400000">
            <a:off x="6105997" y="2588997"/>
            <a:ext cx="2438400" cy="653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71B8839-6BD1-EDF2-35B7-F5F1E3AA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56" y="181163"/>
            <a:ext cx="3581744" cy="2190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国赛论文写作要点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981A0D-C523-C72D-7694-E76BD65C09AB}"/>
              </a:ext>
            </a:extLst>
          </p:cNvPr>
          <p:cNvSpPr txBox="1"/>
          <p:nvPr/>
        </p:nvSpPr>
        <p:spPr>
          <a:xfrm>
            <a:off x="54790" y="1283120"/>
            <a:ext cx="533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首页</a:t>
            </a: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论文标题</a:t>
            </a: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摘要</a:t>
            </a: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关键词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一、问题重述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二、问题分析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三、模型假设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四、符号说明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五、模型的建立与求解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六、模型的分析与检验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七、模型的评价、改进与推广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八、参考文献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306070"/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附录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3E851B-ACC6-8C41-B565-218DF537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83" y="2802823"/>
            <a:ext cx="1239117" cy="976997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7F6B9512-7488-7A28-9F60-55F27C03FF87}"/>
              </a:ext>
            </a:extLst>
          </p:cNvPr>
          <p:cNvSpPr txBox="1"/>
          <p:nvPr/>
        </p:nvSpPr>
        <p:spPr>
          <a:xfrm>
            <a:off x="6422212" y="2886088"/>
            <a:ext cx="256938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Word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学习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E1681E7-DF0D-0D03-8B85-B3D7ADB6D055}"/>
              </a:ext>
            </a:extLst>
          </p:cNvPr>
          <p:cNvSpPr txBox="1"/>
          <p:nvPr/>
        </p:nvSpPr>
        <p:spPr>
          <a:xfrm>
            <a:off x="6422211" y="3695602"/>
            <a:ext cx="2569389" cy="75084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强大的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F4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键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…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段落缩进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..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整体模板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…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0466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3207" y="1870823"/>
            <a:ext cx="4975860" cy="750847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zh-CN" altLang="en-US" sz="3600" b="1" spc="600" dirty="0">
                <a:latin typeface="微软雅黑"/>
                <a:cs typeface="微软雅黑"/>
              </a:rPr>
              <a:t>感谢！</a:t>
            </a:r>
            <a:endParaRPr sz="3600" spc="6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00" y="3403728"/>
            <a:ext cx="2851023" cy="827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1000" dirty="0">
              <a:latin typeface="微软雅黑"/>
              <a:cs typeface="微软雅黑"/>
            </a:endParaRPr>
          </a:p>
          <a:p>
            <a:pPr marL="12700" marR="5080" indent="1076960" algn="r">
              <a:lnSpc>
                <a:spcPct val="141700"/>
              </a:lnSpc>
              <a:tabLst>
                <a:tab pos="1652270" algn="l"/>
              </a:tabLst>
            </a:pPr>
            <a:r>
              <a:rPr lang="zh-CN" alt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宋炳榕</a:t>
            </a:r>
            <a:r>
              <a:rPr sz="1600" b="1" dirty="0">
                <a:solidFill>
                  <a:srgbClr val="7E7E7E"/>
                </a:solidFill>
                <a:latin typeface="微软雅黑"/>
                <a:cs typeface="微软雅黑"/>
              </a:rPr>
              <a:t>	</a:t>
            </a:r>
            <a:endParaRPr lang="en-US" sz="1600" b="1" dirty="0">
              <a:solidFill>
                <a:srgbClr val="7E7E7E"/>
              </a:solidFill>
              <a:latin typeface="微软雅黑"/>
              <a:cs typeface="微软雅黑"/>
            </a:endParaRPr>
          </a:p>
          <a:p>
            <a:pPr marL="12700" marR="5080" indent="1076960" algn="r">
              <a:lnSpc>
                <a:spcPct val="141700"/>
              </a:lnSpc>
              <a:tabLst>
                <a:tab pos="1652270" algn="l"/>
              </a:tabLst>
            </a:pPr>
            <a:r>
              <a:rPr 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2020</a:t>
            </a:r>
            <a:r>
              <a:rPr lang="zh-CN" altLang="en-US" sz="1600" b="1" dirty="0">
                <a:solidFill>
                  <a:srgbClr val="7E7E7E"/>
                </a:solidFill>
                <a:latin typeface="微软雅黑"/>
                <a:cs typeface="微软雅黑"/>
              </a:rPr>
              <a:t>级航天学院</a:t>
            </a:r>
            <a:endParaRPr sz="1600" dirty="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4828" y="403859"/>
            <a:ext cx="2031492" cy="475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6A4DD3-85B1-BA38-78D5-2EB9CCC9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28750"/>
            <a:ext cx="3835222" cy="1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216" y="2201905"/>
            <a:ext cx="7677784" cy="58221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zh-CN" altLang="en-US" sz="3200" b="1" spc="-25" dirty="0">
                <a:solidFill>
                  <a:srgbClr val="C00000"/>
                </a:solidFill>
                <a:latin typeface="微软雅黑"/>
                <a:cs typeface="微软雅黑"/>
              </a:rPr>
              <a:t>目录</a:t>
            </a:r>
            <a:r>
              <a:rPr sz="3200" b="1" spc="-25" dirty="0">
                <a:solidFill>
                  <a:srgbClr val="C00000"/>
                </a:solidFill>
                <a:latin typeface="微软雅黑"/>
                <a:cs typeface="微软雅黑"/>
              </a:rPr>
              <a:t>：</a:t>
            </a:r>
            <a:endParaRPr sz="3200" dirty="0">
              <a:latin typeface="微软雅黑"/>
              <a:cs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219FB-3D27-F8A6-F0BE-71B0FF6BFCD4}"/>
              </a:ext>
            </a:extLst>
          </p:cNvPr>
          <p:cNvSpPr txBox="1"/>
          <p:nvPr/>
        </p:nvSpPr>
        <p:spPr>
          <a:xfrm>
            <a:off x="4343400" y="1219520"/>
            <a:ext cx="4038600" cy="254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论文写作综述</a:t>
            </a:r>
            <a:endParaRPr lang="en-US" altLang="zh-CN" sz="2800" b="1" dirty="0"/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  <a:endParaRPr lang="en-US" altLang="zh-CN" sz="2800" b="1" dirty="0"/>
          </a:p>
          <a:p>
            <a:pPr>
              <a:lnSpc>
                <a:spcPct val="200000"/>
              </a:lnSpc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国赛论文写作要点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1200150"/>
            <a:ext cx="1143000" cy="830356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b="1" spc="-25" dirty="0">
                <a:solidFill>
                  <a:srgbClr val="C00000"/>
                </a:solidFill>
                <a:latin typeface="微软雅黑"/>
                <a:cs typeface="微软雅黑"/>
              </a:rPr>
              <a:t>建模思路</a:t>
            </a:r>
            <a:endParaRPr lang="en-US" altLang="zh-CN" b="1" spc="-25" dirty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b="1" spc="-25" dirty="0">
                <a:solidFill>
                  <a:srgbClr val="C00000"/>
                </a:solidFill>
                <a:latin typeface="微软雅黑"/>
                <a:cs typeface="微软雅黑"/>
              </a:rPr>
              <a:t>代码求解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论文写作综述</a:t>
            </a:r>
            <a:endParaRPr lang="en-US" altLang="zh-CN" sz="2800" b="1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E35C5AB-AB6B-9BA3-949F-B8BCFE2DF5CB}"/>
              </a:ext>
            </a:extLst>
          </p:cNvPr>
          <p:cNvSpPr/>
          <p:nvPr/>
        </p:nvSpPr>
        <p:spPr>
          <a:xfrm>
            <a:off x="1752600" y="1276350"/>
            <a:ext cx="228600" cy="823431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8E191C-8872-5F2A-E5F8-1EC23B9B4DE8}"/>
              </a:ext>
            </a:extLst>
          </p:cNvPr>
          <p:cNvSpPr txBox="1"/>
          <p:nvPr/>
        </p:nvSpPr>
        <p:spPr>
          <a:xfrm>
            <a:off x="2231211" y="1393793"/>
            <a:ext cx="256938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b="1" dirty="0">
                <a:solidFill>
                  <a:srgbClr val="FF0000"/>
                </a:solidFill>
                <a:latin typeface="微软雅黑"/>
                <a:cs typeface="微软雅黑"/>
              </a:rPr>
              <a:t>呈现</a:t>
            </a:r>
            <a:r>
              <a:rPr lang="zh-CN" altLang="en-US" b="1" dirty="0">
                <a:latin typeface="微软雅黑"/>
                <a:cs typeface="微软雅黑"/>
              </a:rPr>
              <a:t>：论文写作 → </a:t>
            </a:r>
            <a:r>
              <a:rPr lang="zh-CN" altLang="en-US" sz="2000" b="1" dirty="0">
                <a:latin typeface="微软雅黑"/>
                <a:cs typeface="微软雅黑"/>
              </a:rPr>
              <a:t>关键</a:t>
            </a:r>
            <a:endParaRPr b="1" dirty="0">
              <a:latin typeface="微软雅黑"/>
              <a:cs typeface="微软雅黑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3D84C1A0-DB23-5587-4689-4C8715D02714}"/>
              </a:ext>
            </a:extLst>
          </p:cNvPr>
          <p:cNvSpPr/>
          <p:nvPr/>
        </p:nvSpPr>
        <p:spPr>
          <a:xfrm rot="5400000" flipH="1">
            <a:off x="4150728" y="359248"/>
            <a:ext cx="667957" cy="377396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6CC715-0BB9-BEF2-1062-D7E089ACD67B}"/>
              </a:ext>
            </a:extLst>
          </p:cNvPr>
          <p:cNvSpPr txBox="1"/>
          <p:nvPr/>
        </p:nvSpPr>
        <p:spPr>
          <a:xfrm>
            <a:off x="2114077" y="2481540"/>
            <a:ext cx="2569389" cy="412292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b="1" dirty="0">
                <a:solidFill>
                  <a:schemeClr val="tx2"/>
                </a:solidFill>
                <a:latin typeface="微软雅黑"/>
                <a:cs typeface="微软雅黑"/>
              </a:rPr>
              <a:t>论文排版</a:t>
            </a:r>
            <a:endParaRPr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BF09EA97-4BEC-8040-B064-7F48CDFEF218}"/>
              </a:ext>
            </a:extLst>
          </p:cNvPr>
          <p:cNvSpPr txBox="1"/>
          <p:nvPr/>
        </p:nvSpPr>
        <p:spPr>
          <a:xfrm>
            <a:off x="5911482" y="2481540"/>
            <a:ext cx="2569389" cy="412292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b="1" dirty="0">
                <a:solidFill>
                  <a:schemeClr val="tx2"/>
                </a:solidFill>
                <a:latin typeface="微软雅黑"/>
                <a:cs typeface="微软雅黑"/>
              </a:rPr>
              <a:t>论文写作</a:t>
            </a:r>
            <a:endParaRPr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03D5053-6C94-EBED-4D3D-62547FA2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42" y="2962966"/>
            <a:ext cx="2722372" cy="2020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1356F81-B96C-7D9D-5E87-AC1D986B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41" y="3043720"/>
            <a:ext cx="2722373" cy="1931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93EE5793-C170-CEDF-0992-F27B58F66E68}"/>
              </a:ext>
            </a:extLst>
          </p:cNvPr>
          <p:cNvSpPr/>
          <p:nvPr/>
        </p:nvSpPr>
        <p:spPr>
          <a:xfrm rot="20944618">
            <a:off x="5019042" y="1364820"/>
            <a:ext cx="762000" cy="3293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31943B-DFBD-627A-4E50-C97C6D8DB060}"/>
              </a:ext>
            </a:extLst>
          </p:cNvPr>
          <p:cNvSpPr txBox="1"/>
          <p:nvPr/>
        </p:nvSpPr>
        <p:spPr>
          <a:xfrm>
            <a:off x="5970514" y="1104384"/>
            <a:ext cx="27924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/>
                <a:cs typeface="微软雅黑"/>
              </a:rPr>
              <a:t>关键的关键：</a:t>
            </a:r>
            <a:r>
              <a:rPr lang="zh-CN" altLang="en-US" sz="2800" b="1" dirty="0">
                <a:solidFill>
                  <a:srgbClr val="FF0000"/>
                </a:solidFill>
                <a:latin typeface="微软雅黑"/>
                <a:cs typeface="微软雅黑"/>
              </a:rPr>
              <a:t>摘要   </a:t>
            </a:r>
            <a:r>
              <a:rPr lang="en-US" altLang="zh-CN" sz="28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cs typeface="微软雅黑"/>
              </a:rPr>
              <a:t>（至少</a:t>
            </a:r>
            <a:r>
              <a:rPr lang="en-US" altLang="zh-CN" b="1" dirty="0">
                <a:solidFill>
                  <a:srgbClr val="FF0000"/>
                </a:solidFill>
                <a:latin typeface="微软雅黑"/>
                <a:cs typeface="微软雅黑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cs typeface="微软雅黑"/>
              </a:rPr>
              <a:t>小时）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873B9437-CAB6-1E32-2813-CB24F3353001}"/>
              </a:ext>
            </a:extLst>
          </p:cNvPr>
          <p:cNvSpPr/>
          <p:nvPr/>
        </p:nvSpPr>
        <p:spPr>
          <a:xfrm>
            <a:off x="4302466" y="3224884"/>
            <a:ext cx="762000" cy="4122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EDDAB820-4D54-85A8-9A79-6F657635B2BF}"/>
              </a:ext>
            </a:extLst>
          </p:cNvPr>
          <p:cNvSpPr/>
          <p:nvPr/>
        </p:nvSpPr>
        <p:spPr>
          <a:xfrm>
            <a:off x="4136212" y="4032170"/>
            <a:ext cx="1097576" cy="4122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18A419-1640-CFEF-A1B8-6E3AEAEB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15" y="906911"/>
            <a:ext cx="1066800" cy="12278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FC677CC-2E00-4C08-4CBD-230B17C644AA}"/>
              </a:ext>
            </a:extLst>
          </p:cNvPr>
          <p:cNvSpPr txBox="1"/>
          <p:nvPr/>
        </p:nvSpPr>
        <p:spPr>
          <a:xfrm>
            <a:off x="5852521" y="1227617"/>
            <a:ext cx="256938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 err="1">
                <a:solidFill>
                  <a:schemeClr val="tx2"/>
                </a:solidFill>
                <a:latin typeface="微软雅黑"/>
                <a:cs typeface="微软雅黑"/>
              </a:rPr>
              <a:t>Xmind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思维导图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E9CFA23-3571-04AB-26D2-17EBBECDC11B}"/>
              </a:ext>
            </a:extLst>
          </p:cNvPr>
          <p:cNvSpPr txBox="1"/>
          <p:nvPr/>
        </p:nvSpPr>
        <p:spPr>
          <a:xfrm>
            <a:off x="442321" y="1075217"/>
            <a:ext cx="256938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1.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写作要点（分部分）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442321" y="2523017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2.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论文翻译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英文写作必须英语好？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No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0509C0-C88A-B2F3-40C7-2D0D3C96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56" y="2310764"/>
            <a:ext cx="2283086" cy="116205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6069494-0ACA-93F8-9832-E9F8FB837B26}"/>
              </a:ext>
            </a:extLst>
          </p:cNvPr>
          <p:cNvSpPr txBox="1"/>
          <p:nvPr/>
        </p:nvSpPr>
        <p:spPr>
          <a:xfrm>
            <a:off x="7269463" y="2744552"/>
            <a:ext cx="1676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谷歌翻译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90A4979-C74F-3DED-F74D-88700A7E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28" y="3197541"/>
            <a:ext cx="1204064" cy="1280271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B309B6F4-F740-7F11-3ADF-6F222006E2DA}"/>
              </a:ext>
            </a:extLst>
          </p:cNvPr>
          <p:cNvSpPr txBox="1"/>
          <p:nvPr/>
        </p:nvSpPr>
        <p:spPr>
          <a:xfrm>
            <a:off x="1663792" y="3472814"/>
            <a:ext cx="1676400" cy="89191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语法纠正</a:t>
            </a:r>
            <a:endParaRPr lang="en-US" altLang="zh-CN" sz="2000" b="1" dirty="0">
              <a:solidFill>
                <a:schemeClr val="tx2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一周会员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412DF5B-54EA-2834-2A4A-367BA3821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749" y="3219225"/>
            <a:ext cx="1135478" cy="1280271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232BD5D1-BFA3-E888-16E2-213B214F2863}"/>
              </a:ext>
            </a:extLst>
          </p:cNvPr>
          <p:cNvSpPr txBox="1"/>
          <p:nvPr/>
        </p:nvSpPr>
        <p:spPr>
          <a:xfrm>
            <a:off x="4127315" y="3472814"/>
            <a:ext cx="1676400" cy="89191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语法纠正</a:t>
            </a:r>
            <a:endParaRPr lang="en-US" altLang="zh-CN" sz="2000" b="1" dirty="0">
              <a:solidFill>
                <a:schemeClr val="tx2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内嵌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word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759DEEA-E4AA-2E57-7658-BA6842DCF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029" y="3509138"/>
            <a:ext cx="2178970" cy="8919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6F52CB5D-6675-F9A9-01C8-8FB213ABD81D}"/>
              </a:ext>
            </a:extLst>
          </p:cNvPr>
          <p:cNvSpPr txBox="1"/>
          <p:nvPr/>
        </p:nvSpPr>
        <p:spPr>
          <a:xfrm>
            <a:off x="6705600" y="4394278"/>
            <a:ext cx="217896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文章可读性！！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07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914400" y="895350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2.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论文翻译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英文写作必须英语好？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No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759DEEA-E4AA-2E57-7658-BA6842DC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3" y="1581150"/>
            <a:ext cx="2178970" cy="8919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6F52CB5D-6675-F9A9-01C8-8FB213ABD81D}"/>
              </a:ext>
            </a:extLst>
          </p:cNvPr>
          <p:cNvSpPr txBox="1"/>
          <p:nvPr/>
        </p:nvSpPr>
        <p:spPr>
          <a:xfrm>
            <a:off x="2650600" y="1521304"/>
            <a:ext cx="2178969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文章可读性！！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FE9F53-693A-75C0-7688-8534C3C1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71" y="1593908"/>
            <a:ext cx="4597734" cy="31704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575A8B-FE41-6A60-EB10-6ECE9FC15DF2}"/>
              </a:ext>
            </a:extLst>
          </p:cNvPr>
          <p:cNvSpPr txBox="1"/>
          <p:nvPr/>
        </p:nvSpPr>
        <p:spPr>
          <a:xfrm>
            <a:off x="2971800" y="19967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/>
                <a:cs typeface="微软雅黑"/>
              </a:rPr>
              <a:t>关键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A92FDE-B7BB-FCEE-637D-A8594A4C0A38}"/>
              </a:ext>
            </a:extLst>
          </p:cNvPr>
          <p:cNvSpPr txBox="1"/>
          <p:nvPr/>
        </p:nvSpPr>
        <p:spPr>
          <a:xfrm>
            <a:off x="533400" y="2748606"/>
            <a:ext cx="3652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Bog指数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是Stylewriter中的核心概念。简单地说，Bog指数代表了文章的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可读性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，指数越高文章越难懂。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①降低句子长度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②尽量避免使用被动语态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③避免使用生僻单词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④ 精简用词</a:t>
            </a:r>
          </a:p>
        </p:txBody>
      </p:sp>
    </p:spTree>
    <p:extLst>
      <p:ext uri="{BB962C8B-B14F-4D97-AF65-F5344CB8AC3E}">
        <p14:creationId xmlns:p14="http://schemas.microsoft.com/office/powerpoint/2010/main" val="30844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914400" y="895350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3.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论文排版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-LaTeX-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下载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B3BC1-59F8-4EC9-1C38-332035B8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78694"/>
            <a:ext cx="6629400" cy="36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914400" y="895350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3.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论文排版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-LaTeX-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模板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4555D9-7362-9DCB-5B50-F91E9E98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10339"/>
            <a:ext cx="7010400" cy="34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914400" y="895350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4.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论文排版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-LaTeX-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学习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两小时速成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0E1861-C6D3-ED92-8DA9-C1314129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0" y="1581150"/>
            <a:ext cx="3901140" cy="3243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F9A9DD-2AEE-09D2-E4F2-1F8460BD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85544"/>
            <a:ext cx="2362200" cy="47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3706C5-ECB9-4E68-99A9-0F54926DCA97}"/>
              </a:ext>
            </a:extLst>
          </p:cNvPr>
          <p:cNvSpPr txBox="1"/>
          <p:nvPr/>
        </p:nvSpPr>
        <p:spPr>
          <a:xfrm>
            <a:off x="228600" y="0"/>
            <a:ext cx="4572000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美赛论文写作要点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ADA4F8-776F-9DD7-FA2D-8B62A486960B}"/>
              </a:ext>
            </a:extLst>
          </p:cNvPr>
          <p:cNvSpPr txBox="1"/>
          <p:nvPr/>
        </p:nvSpPr>
        <p:spPr>
          <a:xfrm>
            <a:off x="914400" y="895350"/>
            <a:ext cx="4343400" cy="4430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9880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5.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论文排版</a:t>
            </a:r>
            <a:r>
              <a:rPr lang="en-US" altLang="zh-CN" sz="2000" b="1" dirty="0">
                <a:solidFill>
                  <a:schemeClr val="tx2"/>
                </a:solidFill>
                <a:latin typeface="微软雅黑"/>
                <a:cs typeface="微软雅黑"/>
              </a:rPr>
              <a:t>-LaTeX-</a:t>
            </a:r>
            <a:r>
              <a:rPr lang="zh-CN" altLang="en-US" sz="2000" b="1" dirty="0">
                <a:solidFill>
                  <a:schemeClr val="tx2"/>
                </a:solidFill>
                <a:latin typeface="微软雅黑"/>
                <a:cs typeface="微软雅黑"/>
              </a:rPr>
              <a:t>写作</a:t>
            </a:r>
            <a:endParaRPr sz="2000" b="1" dirty="0">
              <a:solidFill>
                <a:schemeClr val="tx2"/>
              </a:solidFill>
              <a:latin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B2253-E7F1-388E-D6A1-6A82F273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0339"/>
            <a:ext cx="6705600" cy="35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324</Words>
  <Application>Microsoft Office PowerPoint</Application>
  <PresentationFormat>全屏显示(16:9)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华文中宋</vt:lpstr>
      <vt:lpstr>宋体</vt:lpstr>
      <vt:lpstr>微软雅黑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samecc</dc:creator>
  <cp:keywords>orisonic</cp:keywords>
  <cp:lastModifiedBy>宋 炳榕</cp:lastModifiedBy>
  <cp:revision>3</cp:revision>
  <dcterms:created xsi:type="dcterms:W3CDTF">2022-10-16T08:32:29Z</dcterms:created>
  <dcterms:modified xsi:type="dcterms:W3CDTF">2022-11-05T12:10:15Z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2022-10-16T00:00:00Z</vt:filetime>
  </property>
</Properties>
</file>