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73" r:id="rId3"/>
    <p:sldId id="258" r:id="rId4"/>
    <p:sldId id="281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78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9" autoAdjust="0"/>
    <p:restoredTop sz="85106" autoAdjust="0"/>
  </p:normalViewPr>
  <p:slideViewPr>
    <p:cSldViewPr snapToGrid="0">
      <p:cViewPr varScale="1">
        <p:scale>
          <a:sx n="73" d="100"/>
          <a:sy n="73" d="100"/>
        </p:scale>
        <p:origin x="989" y="58"/>
      </p:cViewPr>
      <p:guideLst>
        <p:guide orient="horz" pos="20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5E59C-C0B9-4F9A-8E04-83321AD9E1BC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A6C37-E55E-4BAE-A64D-43C443762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6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44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9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96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09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95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41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96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2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7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157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3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8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964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0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1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03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6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8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-1" y="5695950"/>
            <a:ext cx="12192002" cy="1162050"/>
            <a:chOff x="-1" y="5114925"/>
            <a:chExt cx="12192002" cy="1743075"/>
          </a:xfrm>
        </p:grpSpPr>
        <p:sp>
          <p:nvSpPr>
            <p:cNvPr id="10" name="íṥ1íde"/>
            <p:cNvSpPr/>
            <p:nvPr userDrawn="1"/>
          </p:nvSpPr>
          <p:spPr>
            <a:xfrm>
              <a:off x="-1" y="5114925"/>
              <a:ext cx="12192001" cy="1743075"/>
            </a:xfrm>
            <a:custGeom>
              <a:avLst/>
              <a:gdLst/>
              <a:ahLst/>
              <a:cxnLst/>
              <a:rect l="0" t="0" r="0" b="0"/>
              <a:pathLst>
                <a:path w="12192001" h="3741094" extrusionOk="0">
                  <a:moveTo>
                    <a:pt x="0" y="51100"/>
                  </a:moveTo>
                  <a:cubicBezTo>
                    <a:pt x="1197428" y="-363602"/>
                    <a:pt x="4795521" y="1882077"/>
                    <a:pt x="6831875" y="1879900"/>
                  </a:cubicBezTo>
                  <a:cubicBezTo>
                    <a:pt x="8868229" y="1877723"/>
                    <a:pt x="11357429" y="825119"/>
                    <a:pt x="12192000" y="1239821"/>
                  </a:cubicBezTo>
                  <a:cubicBezTo>
                    <a:pt x="12192000" y="2073579"/>
                    <a:pt x="12192001" y="2907336"/>
                    <a:pt x="12192001" y="3741094"/>
                  </a:cubicBezTo>
                  <a:lnTo>
                    <a:pt x="1" y="3741094"/>
                  </a:lnTo>
                  <a:cubicBezTo>
                    <a:pt x="1" y="2511096"/>
                    <a:pt x="0" y="1281098"/>
                    <a:pt x="0" y="511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spcFirstLastPara="1" wrap="square" lIns="91440" tIns="45720" rIns="91440" bIns="45720" anchor="ctr" anchorCtr="0">
              <a:normAutofit fontScale="25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ïsļidê"/>
            <p:cNvSpPr/>
            <p:nvPr userDrawn="1"/>
          </p:nvSpPr>
          <p:spPr>
            <a:xfrm>
              <a:off x="0" y="5729076"/>
              <a:ext cx="12192001" cy="1128921"/>
            </a:xfrm>
            <a:custGeom>
              <a:avLst/>
              <a:gdLst/>
              <a:ahLst/>
              <a:cxnLst/>
              <a:rect l="0" t="0" r="0" b="0"/>
              <a:pathLst>
                <a:path w="12192001" h="3741094" extrusionOk="0">
                  <a:moveTo>
                    <a:pt x="0" y="51100"/>
                  </a:moveTo>
                  <a:cubicBezTo>
                    <a:pt x="1197428" y="-363602"/>
                    <a:pt x="4795521" y="1882077"/>
                    <a:pt x="6831875" y="1879900"/>
                  </a:cubicBezTo>
                  <a:cubicBezTo>
                    <a:pt x="8868229" y="1877723"/>
                    <a:pt x="11357429" y="825119"/>
                    <a:pt x="12192000" y="1239821"/>
                  </a:cubicBezTo>
                  <a:cubicBezTo>
                    <a:pt x="12192000" y="2073579"/>
                    <a:pt x="12192001" y="2907336"/>
                    <a:pt x="12192001" y="3741094"/>
                  </a:cubicBezTo>
                  <a:lnTo>
                    <a:pt x="1" y="3741094"/>
                  </a:lnTo>
                  <a:cubicBezTo>
                    <a:pt x="1" y="2511096"/>
                    <a:pt x="0" y="1281098"/>
                    <a:pt x="0" y="51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spcFirstLastPara="1" wrap="square" lIns="91440" tIns="45720" rIns="91440" bIns="45720" anchor="ctr" anchorCtr="0">
              <a:normAutofit fontScale="25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985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2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2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5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8C09-DA18-4639-9643-2D719B453AE1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8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íṥ1íde"/>
          <p:cNvSpPr/>
          <p:nvPr/>
        </p:nvSpPr>
        <p:spPr>
          <a:xfrm>
            <a:off x="-1" y="5133778"/>
            <a:ext cx="12192001" cy="1743075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ïsļidê"/>
          <p:cNvSpPr/>
          <p:nvPr/>
        </p:nvSpPr>
        <p:spPr>
          <a:xfrm>
            <a:off x="0" y="5802648"/>
            <a:ext cx="12192001" cy="1128921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E38B7C-75E4-42C7-8F9C-059493EA44EE}"/>
              </a:ext>
            </a:extLst>
          </p:cNvPr>
          <p:cNvSpPr txBox="1"/>
          <p:nvPr/>
        </p:nvSpPr>
        <p:spPr>
          <a:xfrm>
            <a:off x="4786813" y="2292584"/>
            <a:ext cx="6732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数学建模经验分享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5247A3-3D42-41DA-A602-7E441380ECB6}"/>
              </a:ext>
            </a:extLst>
          </p:cNvPr>
          <p:cNvSpPr txBox="1"/>
          <p:nvPr/>
        </p:nvSpPr>
        <p:spPr>
          <a:xfrm>
            <a:off x="3927573" y="3308247"/>
            <a:ext cx="6650462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自动化 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(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未来技术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)  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林诚骞</a:t>
            </a:r>
            <a:endParaRPr lang="en-US" altLang="zh-CN" sz="2800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2022.11.5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cxnSpLocks/>
          </p:cNvCxnSpPr>
          <p:nvPr/>
        </p:nvCxnSpPr>
        <p:spPr>
          <a:xfrm>
            <a:off x="3823223" y="2501549"/>
            <a:ext cx="0" cy="16736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60" y="2501549"/>
            <a:ext cx="1772308" cy="17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6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350"/>
    </mc:Choice>
    <mc:Fallback xmlns="">
      <p:transition advTm="103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E125CC2D-D1D5-4DF4-9423-8A938FE816F7}"/>
              </a:ext>
            </a:extLst>
          </p:cNvPr>
          <p:cNvSpPr txBox="1"/>
          <p:nvPr/>
        </p:nvSpPr>
        <p:spPr>
          <a:xfrm>
            <a:off x="-21719" y="2578440"/>
            <a:ext cx="92708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）	有米之炊，需要的</a:t>
            </a:r>
            <a:r>
              <a:rPr lang="zh-CN" altLang="en-US" sz="28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能找到（尤其美赛）</a:t>
            </a:r>
            <a:endParaRPr lang="en-US" altLang="zh-CN" sz="2800" dirty="0">
              <a:solidFill>
                <a:schemeClr val="accent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	-&gt; </a:t>
            </a:r>
            <a:r>
              <a:rPr lang="zh-CN" altLang="en-US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预估“需要什么样的数据”，并进行查找</a:t>
            </a:r>
            <a:endParaRPr lang="en-US" altLang="zh-CN" sz="2800" dirty="0">
              <a:solidFill>
                <a:schemeClr val="accent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ïṩ1îḑé">
            <a:extLst>
              <a:ext uri="{FF2B5EF4-FFF2-40B4-BE49-F238E27FC236}">
                <a16:creationId xmlns:a16="http://schemas.microsoft.com/office/drawing/2014/main" id="{C2D10F01-C193-4EE1-8C85-6B3C172FEA91}"/>
              </a:ext>
            </a:extLst>
          </p:cNvPr>
          <p:cNvSpPr/>
          <p:nvPr/>
        </p:nvSpPr>
        <p:spPr>
          <a:xfrm>
            <a:off x="10511" y="908297"/>
            <a:ext cx="4795520" cy="539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ïŝļîḑe">
            <a:extLst>
              <a:ext uri="{FF2B5EF4-FFF2-40B4-BE49-F238E27FC236}">
                <a16:creationId xmlns:a16="http://schemas.microsoft.com/office/drawing/2014/main" id="{9BC8E425-59D9-4EFA-B4FB-1EA569A5DDA4}"/>
              </a:ext>
            </a:extLst>
          </p:cNvPr>
          <p:cNvSpPr txBox="1"/>
          <p:nvPr/>
        </p:nvSpPr>
        <p:spPr bwMode="auto">
          <a:xfrm>
            <a:off x="429220" y="892405"/>
            <a:ext cx="4795520" cy="53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、题目选择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6F203E-5595-578F-68BD-B635CA6FCCDA}"/>
              </a:ext>
            </a:extLst>
          </p:cNvPr>
          <p:cNvSpPr txBox="1"/>
          <p:nvPr/>
        </p:nvSpPr>
        <p:spPr>
          <a:xfrm>
            <a:off x="396199" y="1717390"/>
            <a:ext cx="578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“能选的题目”具有的特征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9D12A1-0D00-BF5A-FE70-F13F99300E10}"/>
              </a:ext>
            </a:extLst>
          </p:cNvPr>
          <p:cNvSpPr txBox="1"/>
          <p:nvPr/>
        </p:nvSpPr>
        <p:spPr>
          <a:xfrm>
            <a:off x="1527726" y="3868258"/>
            <a:ext cx="73940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思考方向有以下几个：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想建立的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模型中所含常数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（如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型曲线模型中的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r,K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；动力学模型中空气阻力系数、升力系数等；水能转换模型中水库储水量、河流流量等）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预测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问题中的历史数据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验证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模型正确性所需的参考数据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02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1065"/>
    </mc:Choice>
    <mc:Fallback xmlns="">
      <p:transition advTm="4106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26B0B2-7CC4-049C-51DD-2F8538D8D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44" y="3185575"/>
            <a:ext cx="6440389" cy="2792179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E125CC2D-D1D5-4DF4-9423-8A938FE816F7}"/>
              </a:ext>
            </a:extLst>
          </p:cNvPr>
          <p:cNvSpPr txBox="1"/>
          <p:nvPr/>
        </p:nvSpPr>
        <p:spPr>
          <a:xfrm>
            <a:off x="-53997" y="2578441"/>
            <a:ext cx="927082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2021</a:t>
            </a:r>
            <a:r>
              <a:rPr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美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赛</a:t>
            </a:r>
            <a:r>
              <a:rPr lang="en-US" altLang="zh-CN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题。</a:t>
            </a:r>
            <a:endParaRPr lang="en-US" altLang="zh-CN" sz="2800" kern="120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endParaRPr lang="en-US" altLang="zh-CN" sz="2800" dirty="0">
              <a:solidFill>
                <a:schemeClr val="accent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chemeClr val="accent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AD8060-7018-46E8-870C-40BB1E338AA4}"/>
              </a:ext>
            </a:extLst>
          </p:cNvPr>
          <p:cNvSpPr txBox="1"/>
          <p:nvPr/>
        </p:nvSpPr>
        <p:spPr>
          <a:xfrm>
            <a:off x="396198" y="1717390"/>
            <a:ext cx="56168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“能选的题目”具有的特征</a:t>
            </a:r>
          </a:p>
          <a:p>
            <a:endParaRPr lang="zh-CN" altLang="en-US" sz="32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ïṩ1îḑé">
            <a:extLst>
              <a:ext uri="{FF2B5EF4-FFF2-40B4-BE49-F238E27FC236}">
                <a16:creationId xmlns:a16="http://schemas.microsoft.com/office/drawing/2014/main" id="{C2D10F01-C193-4EE1-8C85-6B3C172FEA91}"/>
              </a:ext>
            </a:extLst>
          </p:cNvPr>
          <p:cNvSpPr/>
          <p:nvPr/>
        </p:nvSpPr>
        <p:spPr>
          <a:xfrm>
            <a:off x="10511" y="908297"/>
            <a:ext cx="4795520" cy="539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ïŝļîḑe">
            <a:extLst>
              <a:ext uri="{FF2B5EF4-FFF2-40B4-BE49-F238E27FC236}">
                <a16:creationId xmlns:a16="http://schemas.microsoft.com/office/drawing/2014/main" id="{9BC8E425-59D9-4EFA-B4FB-1EA569A5DDA4}"/>
              </a:ext>
            </a:extLst>
          </p:cNvPr>
          <p:cNvSpPr txBox="1"/>
          <p:nvPr/>
        </p:nvSpPr>
        <p:spPr bwMode="auto">
          <a:xfrm>
            <a:off x="429220" y="892405"/>
            <a:ext cx="4795520" cy="53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、题目选择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48FA02-2F6E-CFDF-8270-18791EF73EDC}"/>
              </a:ext>
            </a:extLst>
          </p:cNvPr>
          <p:cNvSpPr txBox="1"/>
          <p:nvPr/>
        </p:nvSpPr>
        <p:spPr>
          <a:xfrm>
            <a:off x="5684038" y="1886667"/>
            <a:ext cx="6111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如何预估需要的数据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947E0E4-22A8-CBAF-0671-E2E01FBD2C84}"/>
              </a:ext>
            </a:extLst>
          </p:cNvPr>
          <p:cNvCxnSpPr>
            <a:cxnSpLocks/>
          </p:cNvCxnSpPr>
          <p:nvPr/>
        </p:nvCxnSpPr>
        <p:spPr>
          <a:xfrm>
            <a:off x="1576551" y="4769411"/>
            <a:ext cx="2869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A5634C0A-B396-EE3B-DB55-87C5A46F8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866" y="3053326"/>
            <a:ext cx="3854413" cy="2611370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2C289A4-6C27-87A9-0F80-C040D047DB2C}"/>
              </a:ext>
            </a:extLst>
          </p:cNvPr>
          <p:cNvCxnSpPr>
            <a:cxnSpLocks/>
          </p:cNvCxnSpPr>
          <p:nvPr/>
        </p:nvCxnSpPr>
        <p:spPr>
          <a:xfrm>
            <a:off x="1712089" y="5205590"/>
            <a:ext cx="286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93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1065"/>
    </mc:Choice>
    <mc:Fallback>
      <p:transition advTm="4106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E125CC2D-D1D5-4DF4-9423-8A938FE816F7}"/>
              </a:ext>
            </a:extLst>
          </p:cNvPr>
          <p:cNvSpPr txBox="1"/>
          <p:nvPr/>
        </p:nvSpPr>
        <p:spPr>
          <a:xfrm>
            <a:off x="396198" y="2339845"/>
            <a:ext cx="106484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同选题时的分析一样，建模也分“准备工作”、“主战场”、“收尾工作”。</a:t>
            </a:r>
            <a:endParaRPr lang="en-US" altLang="zh-CN" sz="2800" dirty="0">
              <a:solidFill>
                <a:schemeClr val="accent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准备工作：一般是数据预处理、数据拟合、映射关系建立</a:t>
            </a:r>
            <a:endParaRPr lang="en-US" altLang="zh-CN" sz="2800" dirty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altLang="zh-CN" sz="2800" dirty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solidFill>
                  <a:schemeClr val="accent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“主战场”：在连续与离散的题中，常为优化、求极值，或是根据需求反求特定参数</a:t>
            </a:r>
            <a:endParaRPr lang="en-US" altLang="zh-CN" sz="2800" dirty="0">
              <a:solidFill>
                <a:schemeClr val="accent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altLang="zh-CN" sz="2800" dirty="0">
              <a:solidFill>
                <a:schemeClr val="accent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solidFill>
                  <a:schemeClr val="accent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收尾工作：包括灵敏性分析、依据“主战场”结果计算一些量</a:t>
            </a:r>
            <a:endParaRPr lang="en-US" altLang="zh-CN" sz="2800" dirty="0">
              <a:solidFill>
                <a:schemeClr val="accent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AD8060-7018-46E8-870C-40BB1E338AA4}"/>
              </a:ext>
            </a:extLst>
          </p:cNvPr>
          <p:cNvSpPr txBox="1"/>
          <p:nvPr/>
        </p:nvSpPr>
        <p:spPr>
          <a:xfrm>
            <a:off x="396198" y="1717390"/>
            <a:ext cx="978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简单说一下关于连续型题目与离散型题目的建模方法</a:t>
            </a:r>
          </a:p>
        </p:txBody>
      </p:sp>
      <p:sp>
        <p:nvSpPr>
          <p:cNvPr id="14" name="ïṩ1îḑé">
            <a:extLst>
              <a:ext uri="{FF2B5EF4-FFF2-40B4-BE49-F238E27FC236}">
                <a16:creationId xmlns:a16="http://schemas.microsoft.com/office/drawing/2014/main" id="{C2D10F01-C193-4EE1-8C85-6B3C172FEA91}"/>
              </a:ext>
            </a:extLst>
          </p:cNvPr>
          <p:cNvSpPr/>
          <p:nvPr/>
        </p:nvSpPr>
        <p:spPr>
          <a:xfrm>
            <a:off x="10511" y="908297"/>
            <a:ext cx="4795520" cy="539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ïŝļîḑe">
            <a:extLst>
              <a:ext uri="{FF2B5EF4-FFF2-40B4-BE49-F238E27FC236}">
                <a16:creationId xmlns:a16="http://schemas.microsoft.com/office/drawing/2014/main" id="{9BC8E425-59D9-4EFA-B4FB-1EA569A5DDA4}"/>
              </a:ext>
            </a:extLst>
          </p:cNvPr>
          <p:cNvSpPr txBox="1"/>
          <p:nvPr/>
        </p:nvSpPr>
        <p:spPr bwMode="auto">
          <a:xfrm>
            <a:off x="429219" y="892405"/>
            <a:ext cx="4857483" cy="53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、建模方法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查看源图像">
            <a:extLst>
              <a:ext uri="{FF2B5EF4-FFF2-40B4-BE49-F238E27FC236}">
                <a16:creationId xmlns:a16="http://schemas.microsoft.com/office/drawing/2014/main" id="{30E5C2A4-E9E6-43EC-5F0B-F4B3B2202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07" y="175103"/>
            <a:ext cx="1973974" cy="150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查看源图像">
            <a:extLst>
              <a:ext uri="{FF2B5EF4-FFF2-40B4-BE49-F238E27FC236}">
                <a16:creationId xmlns:a16="http://schemas.microsoft.com/office/drawing/2014/main" id="{26704D37-F6AD-4BB9-608D-DFC6BFB2F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262" y="175103"/>
            <a:ext cx="2142361" cy="158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03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1065"/>
    </mc:Choice>
    <mc:Fallback>
      <p:transition advTm="4106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E125CC2D-D1D5-4DF4-9423-8A938FE816F7}"/>
              </a:ext>
            </a:extLst>
          </p:cNvPr>
          <p:cNvSpPr txBox="1"/>
          <p:nvPr/>
        </p:nvSpPr>
        <p:spPr>
          <a:xfrm>
            <a:off x="396198" y="2339845"/>
            <a:ext cx="1064842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）准备工作：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zh-CN" altLang="en-US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拟合：多项式，指数，对数、自定义 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-&gt; 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自定义的拟合表达式要有依据（文献或常识）</a:t>
            </a:r>
            <a:endParaRPr lang="en-US" altLang="zh-CN" sz="2400" kern="120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spcBef>
                <a:spcPts val="1200"/>
              </a:spcBef>
              <a:buAutoNum type="arabicPeriod"/>
            </a:pPr>
            <a:endParaRPr lang="zh-CN" altLang="en-US" sz="2400" kern="120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变量映射关系建立：结合机理构建方程，记得在不会的时候一定要查看有没有</a:t>
            </a:r>
            <a:r>
              <a:rPr lang="zh-CN" altLang="en-US" sz="24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相应文献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。思而不学则殆，过分依赖自己瞎想，可能浪费时间，甚至很可能自己想的是错的。说到这里，可能有同学会觉得这样子没啥创新性。实际上，创新还是不能从头创到尾，总是</a:t>
            </a:r>
            <a:r>
              <a:rPr lang="zh-CN" altLang="en-US" sz="24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基于前人的智慧进行拓展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的。（创新性服务于说服力）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AD8060-7018-46E8-870C-40BB1E338AA4}"/>
              </a:ext>
            </a:extLst>
          </p:cNvPr>
          <p:cNvSpPr txBox="1"/>
          <p:nvPr/>
        </p:nvSpPr>
        <p:spPr>
          <a:xfrm>
            <a:off x="396198" y="1717390"/>
            <a:ext cx="978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简单说一下关于连续型题目与离散型题目的建模方法</a:t>
            </a:r>
          </a:p>
        </p:txBody>
      </p:sp>
      <p:sp>
        <p:nvSpPr>
          <p:cNvPr id="14" name="ïṩ1îḑé">
            <a:extLst>
              <a:ext uri="{FF2B5EF4-FFF2-40B4-BE49-F238E27FC236}">
                <a16:creationId xmlns:a16="http://schemas.microsoft.com/office/drawing/2014/main" id="{C2D10F01-C193-4EE1-8C85-6B3C172FEA91}"/>
              </a:ext>
            </a:extLst>
          </p:cNvPr>
          <p:cNvSpPr/>
          <p:nvPr/>
        </p:nvSpPr>
        <p:spPr>
          <a:xfrm>
            <a:off x="10511" y="908297"/>
            <a:ext cx="4795520" cy="539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ïŝļîḑe">
            <a:extLst>
              <a:ext uri="{FF2B5EF4-FFF2-40B4-BE49-F238E27FC236}">
                <a16:creationId xmlns:a16="http://schemas.microsoft.com/office/drawing/2014/main" id="{9BC8E425-59D9-4EFA-B4FB-1EA569A5DDA4}"/>
              </a:ext>
            </a:extLst>
          </p:cNvPr>
          <p:cNvSpPr txBox="1"/>
          <p:nvPr/>
        </p:nvSpPr>
        <p:spPr bwMode="auto">
          <a:xfrm>
            <a:off x="429219" y="892405"/>
            <a:ext cx="4857483" cy="53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、建模方法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9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1065"/>
    </mc:Choice>
    <mc:Fallback>
      <p:transition advTm="4106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E125CC2D-D1D5-4DF4-9423-8A938FE816F7}"/>
              </a:ext>
            </a:extLst>
          </p:cNvPr>
          <p:cNvSpPr txBox="1"/>
          <p:nvPr/>
        </p:nvSpPr>
        <p:spPr>
          <a:xfrm>
            <a:off x="396198" y="2339845"/>
            <a:ext cx="10648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） 主战场</a:t>
            </a:r>
          </a:p>
          <a:p>
            <a:pPr>
              <a:spcBef>
                <a:spcPts val="1200"/>
              </a:spcBef>
            </a:pPr>
            <a:r>
              <a:rPr lang="zh-CN" altLang="en-US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   对于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题，核心问题一般是求最优，或是逆推参数。</a:t>
            </a:r>
            <a:endParaRPr lang="en-US" altLang="zh-CN" sz="2400" kern="120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endParaRPr lang="zh-CN" altLang="en-US" sz="2400" kern="120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求最优：遍历搜索，梯度下降法（爬山法），模拟退火算法，各种生物群算法</a:t>
            </a:r>
          </a:p>
          <a:p>
            <a:pPr>
              <a:spcBef>
                <a:spcPts val="1200"/>
              </a:spcBef>
            </a:pPr>
            <a:endParaRPr lang="zh-CN" altLang="en-US" sz="2400" kern="120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AD8060-7018-46E8-870C-40BB1E338AA4}"/>
              </a:ext>
            </a:extLst>
          </p:cNvPr>
          <p:cNvSpPr txBox="1"/>
          <p:nvPr/>
        </p:nvSpPr>
        <p:spPr>
          <a:xfrm>
            <a:off x="396198" y="1717390"/>
            <a:ext cx="978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简单说一下关于连续型题目与离散型题目的建模方法</a:t>
            </a:r>
          </a:p>
        </p:txBody>
      </p:sp>
      <p:sp>
        <p:nvSpPr>
          <p:cNvPr id="14" name="ïṩ1îḑé">
            <a:extLst>
              <a:ext uri="{FF2B5EF4-FFF2-40B4-BE49-F238E27FC236}">
                <a16:creationId xmlns:a16="http://schemas.microsoft.com/office/drawing/2014/main" id="{C2D10F01-C193-4EE1-8C85-6B3C172FEA91}"/>
              </a:ext>
            </a:extLst>
          </p:cNvPr>
          <p:cNvSpPr/>
          <p:nvPr/>
        </p:nvSpPr>
        <p:spPr>
          <a:xfrm>
            <a:off x="10511" y="908297"/>
            <a:ext cx="4795520" cy="539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ïŝļîḑe">
            <a:extLst>
              <a:ext uri="{FF2B5EF4-FFF2-40B4-BE49-F238E27FC236}">
                <a16:creationId xmlns:a16="http://schemas.microsoft.com/office/drawing/2014/main" id="{9BC8E425-59D9-4EFA-B4FB-1EA569A5DDA4}"/>
              </a:ext>
            </a:extLst>
          </p:cNvPr>
          <p:cNvSpPr txBox="1"/>
          <p:nvPr/>
        </p:nvSpPr>
        <p:spPr bwMode="auto">
          <a:xfrm>
            <a:off x="429219" y="892405"/>
            <a:ext cx="4857483" cy="53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、建模方法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98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1065"/>
    </mc:Choice>
    <mc:Fallback>
      <p:transition advTm="4106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E125CC2D-D1D5-4DF4-9423-8A938FE816F7}"/>
              </a:ext>
            </a:extLst>
          </p:cNvPr>
          <p:cNvSpPr txBox="1"/>
          <p:nvPr/>
        </p:nvSpPr>
        <p:spPr>
          <a:xfrm>
            <a:off x="396198" y="2339845"/>
            <a:ext cx="10648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）收尾工作</a:t>
            </a:r>
          </a:p>
          <a:p>
            <a:pPr>
              <a:spcBef>
                <a:spcPts val="1200"/>
              </a:spcBef>
            </a:pPr>
            <a:r>
              <a:rPr lang="zh-CN" altLang="en-US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收尾工作主要是一些</a:t>
            </a:r>
            <a:r>
              <a:rPr lang="zh-CN" altLang="en-US" sz="24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正向的计算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zh-CN" altLang="en-US" sz="24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灵敏性分析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，要注意，灵敏性分析的结果并不一定都是对某个参数的波动不灵敏，如果分析时</a:t>
            </a:r>
            <a:r>
              <a:rPr lang="zh-CN" altLang="en-US" sz="24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发现对某个变量十分灵敏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，不要惊慌或者修改模型甚至修改数据，这很可能是个</a:t>
            </a:r>
            <a:r>
              <a:rPr lang="zh-CN" altLang="en-US" sz="24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正常现象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，说明实际应用中，要严格检查这一参量的值在一定范围内。</a:t>
            </a:r>
          </a:p>
          <a:p>
            <a:pPr>
              <a:spcBef>
                <a:spcPts val="1200"/>
              </a:spcBef>
            </a:pPr>
            <a:endParaRPr lang="zh-CN" altLang="en-US" sz="2400" kern="120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endParaRPr lang="zh-CN" altLang="en-US" sz="2400" kern="120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AD8060-7018-46E8-870C-40BB1E338AA4}"/>
              </a:ext>
            </a:extLst>
          </p:cNvPr>
          <p:cNvSpPr txBox="1"/>
          <p:nvPr/>
        </p:nvSpPr>
        <p:spPr>
          <a:xfrm>
            <a:off x="396198" y="1717390"/>
            <a:ext cx="978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简单说一下关于连续型题目与离散型题目的建模方法</a:t>
            </a:r>
          </a:p>
        </p:txBody>
      </p:sp>
      <p:sp>
        <p:nvSpPr>
          <p:cNvPr id="14" name="ïṩ1îḑé">
            <a:extLst>
              <a:ext uri="{FF2B5EF4-FFF2-40B4-BE49-F238E27FC236}">
                <a16:creationId xmlns:a16="http://schemas.microsoft.com/office/drawing/2014/main" id="{C2D10F01-C193-4EE1-8C85-6B3C172FEA91}"/>
              </a:ext>
            </a:extLst>
          </p:cNvPr>
          <p:cNvSpPr/>
          <p:nvPr/>
        </p:nvSpPr>
        <p:spPr>
          <a:xfrm>
            <a:off x="10511" y="908297"/>
            <a:ext cx="4795520" cy="539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ïŝļîḑe">
            <a:extLst>
              <a:ext uri="{FF2B5EF4-FFF2-40B4-BE49-F238E27FC236}">
                <a16:creationId xmlns:a16="http://schemas.microsoft.com/office/drawing/2014/main" id="{9BC8E425-59D9-4EFA-B4FB-1EA569A5DDA4}"/>
              </a:ext>
            </a:extLst>
          </p:cNvPr>
          <p:cNvSpPr txBox="1"/>
          <p:nvPr/>
        </p:nvSpPr>
        <p:spPr bwMode="auto">
          <a:xfrm>
            <a:off x="429219" y="892405"/>
            <a:ext cx="4857483" cy="53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、建模方法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查看源图像">
            <a:extLst>
              <a:ext uri="{FF2B5EF4-FFF2-40B4-BE49-F238E27FC236}">
                <a16:creationId xmlns:a16="http://schemas.microsoft.com/office/drawing/2014/main" id="{E62036D1-10AB-9F36-2FC6-3586F16CC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877" y="4702878"/>
            <a:ext cx="47910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42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1065"/>
    </mc:Choice>
    <mc:Fallback>
      <p:transition advTm="4106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íṥ1íde"/>
          <p:cNvSpPr/>
          <p:nvPr/>
        </p:nvSpPr>
        <p:spPr>
          <a:xfrm>
            <a:off x="-1" y="5114925"/>
            <a:ext cx="12192001" cy="1743075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ïsļidê"/>
          <p:cNvSpPr/>
          <p:nvPr/>
        </p:nvSpPr>
        <p:spPr>
          <a:xfrm>
            <a:off x="0" y="5729076"/>
            <a:ext cx="12192001" cy="1128921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E38B7C-75E4-42C7-8F9C-059493EA44EE}"/>
              </a:ext>
            </a:extLst>
          </p:cNvPr>
          <p:cNvSpPr txBox="1"/>
          <p:nvPr/>
        </p:nvSpPr>
        <p:spPr>
          <a:xfrm>
            <a:off x="2945923" y="1743075"/>
            <a:ext cx="671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感谢！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C2BE3EDF-8BCB-44D6-B329-5B38FC478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170" y="2864539"/>
            <a:ext cx="3836193" cy="2557462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查看源图像">
            <a:extLst>
              <a:ext uri="{FF2B5EF4-FFF2-40B4-BE49-F238E27FC236}">
                <a16:creationId xmlns:a16="http://schemas.microsoft.com/office/drawing/2014/main" id="{09D16ACC-6B4B-86E7-E11B-2416DCDD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875" y="2935961"/>
            <a:ext cx="3488787" cy="2325858"/>
          </a:xfrm>
          <a:prstGeom prst="rect">
            <a:avLst/>
          </a:prstGeom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99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67"/>
    </mc:Choice>
    <mc:Fallback xmlns="">
      <p:transition advTm="6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669925" y="472309"/>
            <a:ext cx="10850563" cy="1523456"/>
            <a:chOff x="669925" y="514350"/>
            <a:chExt cx="10850563" cy="1523456"/>
          </a:xfrm>
        </p:grpSpPr>
        <p:sp>
          <p:nvSpPr>
            <p:cNvPr id="4" name="ïṩ1îḑé"/>
            <p:cNvSpPr/>
            <p:nvPr/>
          </p:nvSpPr>
          <p:spPr>
            <a:xfrm>
              <a:off x="669925" y="514350"/>
              <a:ext cx="10850563" cy="15234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" name="íṧlîḓê"/>
            <p:cNvGrpSpPr/>
            <p:nvPr/>
          </p:nvGrpSpPr>
          <p:grpSpPr>
            <a:xfrm>
              <a:off x="669925" y="786178"/>
              <a:ext cx="3530781" cy="955536"/>
              <a:chOff x="669925" y="1395778"/>
              <a:chExt cx="3530781" cy="955536"/>
            </a:xfrm>
          </p:grpSpPr>
          <p:sp>
            <p:nvSpPr>
              <p:cNvPr id="30" name="ïŝļîḑe">
                <a:extLst>
                  <a:ext uri="{FF2B5EF4-FFF2-40B4-BE49-F238E27FC236}">
                    <a16:creationId xmlns:a16="http://schemas.microsoft.com/office/drawing/2014/main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669925" y="1395778"/>
                <a:ext cx="299638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5400" b="1" dirty="0">
                    <a:solidFill>
                      <a:schemeClr val="bg1"/>
                    </a:solidFill>
                  </a:rPr>
                  <a:t>目录</a:t>
                </a:r>
                <a:endParaRPr lang="en-US" altLang="zh-CN" sz="5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73100" y="2351314"/>
                <a:ext cx="3527606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组合 63"/>
          <p:cNvGrpSpPr/>
          <p:nvPr/>
        </p:nvGrpSpPr>
        <p:grpSpPr>
          <a:xfrm>
            <a:off x="1804806" y="2734266"/>
            <a:ext cx="9299964" cy="2739002"/>
            <a:chOff x="2109606" y="2696166"/>
            <a:chExt cx="9299964" cy="2739002"/>
          </a:xfrm>
        </p:grpSpPr>
        <p:grpSp>
          <p:nvGrpSpPr>
            <p:cNvPr id="32" name="组合 31"/>
            <p:cNvGrpSpPr/>
            <p:nvPr/>
          </p:nvGrpSpPr>
          <p:grpSpPr>
            <a:xfrm>
              <a:off x="2109606" y="2888938"/>
              <a:ext cx="5183556" cy="885415"/>
              <a:chOff x="1842906" y="3322677"/>
              <a:chExt cx="5183556" cy="885415"/>
            </a:xfrm>
          </p:grpSpPr>
          <p:sp>
            <p:nvSpPr>
              <p:cNvPr id="6" name="iśľîḓé"/>
              <p:cNvSpPr txBox="1"/>
              <p:nvPr/>
            </p:nvSpPr>
            <p:spPr>
              <a:xfrm>
                <a:off x="2307744" y="3438780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>
                    <a:solidFill>
                      <a:schemeClr val="accent1"/>
                    </a:solidFill>
                  </a:rPr>
                  <a:t>01.</a:t>
                </a:r>
              </a:p>
            </p:txBody>
          </p:sp>
          <p:sp>
            <p:nvSpPr>
              <p:cNvPr id="8" name="iSľíḓe"/>
              <p:cNvSpPr/>
              <p:nvPr/>
            </p:nvSpPr>
            <p:spPr>
              <a:xfrm>
                <a:off x="2950246" y="3322677"/>
                <a:ext cx="4076216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 b="1" dirty="0"/>
                  <a:t>题目选择</a:t>
                </a:r>
                <a:endParaRPr lang="en-US" altLang="zh-CN" sz="3200" b="1" dirty="0"/>
              </a:p>
            </p:txBody>
          </p:sp>
          <p:sp>
            <p:nvSpPr>
              <p:cNvPr id="18" name="ïsľiḍè"/>
              <p:cNvSpPr/>
              <p:nvPr/>
            </p:nvSpPr>
            <p:spPr>
              <a:xfrm>
                <a:off x="1842906" y="3508186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109606" y="3575747"/>
              <a:ext cx="5596511" cy="885415"/>
              <a:chOff x="1842906" y="3144693"/>
              <a:chExt cx="5596511" cy="885415"/>
            </a:xfrm>
          </p:grpSpPr>
          <p:sp>
            <p:nvSpPr>
              <p:cNvPr id="34" name="iśľîḓé"/>
              <p:cNvSpPr txBox="1"/>
              <p:nvPr/>
            </p:nvSpPr>
            <p:spPr>
              <a:xfrm>
                <a:off x="2307744" y="3260796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>
                    <a:solidFill>
                      <a:schemeClr val="accent1"/>
                    </a:solidFill>
                  </a:rPr>
                  <a:t>02.</a:t>
                </a:r>
              </a:p>
            </p:txBody>
          </p:sp>
          <p:sp>
            <p:nvSpPr>
              <p:cNvPr id="35" name="iSľíḓe"/>
              <p:cNvSpPr/>
              <p:nvPr/>
            </p:nvSpPr>
            <p:spPr>
              <a:xfrm>
                <a:off x="2950246" y="3144693"/>
                <a:ext cx="4489171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 b="1" dirty="0"/>
                  <a:t>建模算法（侧重</a:t>
                </a:r>
                <a:r>
                  <a:rPr lang="en-US" altLang="zh-CN" sz="3200" b="1" dirty="0"/>
                  <a:t>A</a:t>
                </a:r>
                <a:r>
                  <a:rPr lang="zh-CN" altLang="en-US" sz="3200" b="1" dirty="0"/>
                  <a:t>，</a:t>
                </a:r>
                <a:r>
                  <a:rPr lang="en-US" altLang="zh-CN" sz="3200" b="1" dirty="0"/>
                  <a:t>B</a:t>
                </a:r>
                <a:r>
                  <a:rPr lang="zh-CN" altLang="en-US" sz="3200" b="1" dirty="0"/>
                  <a:t>题）</a:t>
                </a:r>
                <a:endPara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ïsľiḍè"/>
              <p:cNvSpPr/>
              <p:nvPr/>
            </p:nvSpPr>
            <p:spPr>
              <a:xfrm>
                <a:off x="1842906" y="3330202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target_126420"/>
            <p:cNvSpPr>
              <a:spLocks noChangeAspect="1"/>
            </p:cNvSpPr>
            <p:nvPr/>
          </p:nvSpPr>
          <p:spPr bwMode="auto">
            <a:xfrm>
              <a:off x="8666370" y="2696166"/>
              <a:ext cx="2743200" cy="2739002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01409" h="600489">
                  <a:moveTo>
                    <a:pt x="63148" y="143225"/>
                  </a:moveTo>
                  <a:lnTo>
                    <a:pt x="41620" y="160426"/>
                  </a:lnTo>
                  <a:lnTo>
                    <a:pt x="58843" y="171894"/>
                  </a:lnTo>
                  <a:lnTo>
                    <a:pt x="91853" y="171894"/>
                  </a:lnTo>
                  <a:lnTo>
                    <a:pt x="142085" y="163293"/>
                  </a:lnTo>
                  <a:lnTo>
                    <a:pt x="173659" y="214896"/>
                  </a:lnTo>
                  <a:lnTo>
                    <a:pt x="173659" y="262200"/>
                  </a:lnTo>
                  <a:lnTo>
                    <a:pt x="216715" y="320970"/>
                  </a:lnTo>
                  <a:lnTo>
                    <a:pt x="223891" y="320970"/>
                  </a:lnTo>
                  <a:lnTo>
                    <a:pt x="223891" y="299469"/>
                  </a:lnTo>
                  <a:lnTo>
                    <a:pt x="241113" y="335305"/>
                  </a:lnTo>
                  <a:lnTo>
                    <a:pt x="291345" y="345339"/>
                  </a:lnTo>
                  <a:lnTo>
                    <a:pt x="312873" y="368273"/>
                  </a:lnTo>
                  <a:lnTo>
                    <a:pt x="332966" y="374007"/>
                  </a:lnTo>
                  <a:lnTo>
                    <a:pt x="312873" y="417010"/>
                  </a:lnTo>
                  <a:lnTo>
                    <a:pt x="335836" y="457146"/>
                  </a:lnTo>
                  <a:cubicBezTo>
                    <a:pt x="335836" y="457146"/>
                    <a:pt x="348753" y="503016"/>
                    <a:pt x="348753" y="505883"/>
                  </a:cubicBezTo>
                  <a:cubicBezTo>
                    <a:pt x="348753" y="507316"/>
                    <a:pt x="335836" y="561786"/>
                    <a:pt x="335836" y="561786"/>
                  </a:cubicBezTo>
                  <a:lnTo>
                    <a:pt x="338707" y="597622"/>
                  </a:lnTo>
                  <a:cubicBezTo>
                    <a:pt x="325790" y="599056"/>
                    <a:pt x="312873" y="600489"/>
                    <a:pt x="299957" y="600489"/>
                  </a:cubicBezTo>
                  <a:cubicBezTo>
                    <a:pt x="134909" y="600489"/>
                    <a:pt x="0" y="465747"/>
                    <a:pt x="0" y="299469"/>
                  </a:cubicBezTo>
                  <a:cubicBezTo>
                    <a:pt x="0" y="244998"/>
                    <a:pt x="15787" y="193395"/>
                    <a:pt x="41620" y="148959"/>
                  </a:cubicBezTo>
                  <a:close/>
                  <a:moveTo>
                    <a:pt x="367486" y="60233"/>
                  </a:moveTo>
                  <a:lnTo>
                    <a:pt x="394753" y="65966"/>
                  </a:lnTo>
                  <a:lnTo>
                    <a:pt x="419150" y="87465"/>
                  </a:lnTo>
                  <a:lnTo>
                    <a:pt x="426326" y="106098"/>
                  </a:lnTo>
                  <a:lnTo>
                    <a:pt x="432066" y="124731"/>
                  </a:lnTo>
                  <a:lnTo>
                    <a:pt x="469379" y="159130"/>
                  </a:lnTo>
                  <a:lnTo>
                    <a:pt x="479425" y="161996"/>
                  </a:lnTo>
                  <a:lnTo>
                    <a:pt x="493776" y="140497"/>
                  </a:lnTo>
                  <a:lnTo>
                    <a:pt x="541135" y="136197"/>
                  </a:lnTo>
                  <a:lnTo>
                    <a:pt x="549745" y="133331"/>
                  </a:lnTo>
                  <a:cubicBezTo>
                    <a:pt x="582753" y="180629"/>
                    <a:pt x="601409" y="237961"/>
                    <a:pt x="601409" y="299592"/>
                  </a:cubicBezTo>
                  <a:cubicBezTo>
                    <a:pt x="601409" y="441488"/>
                    <a:pt x="503822" y="560451"/>
                    <a:pt x="371791" y="591983"/>
                  </a:cubicBezTo>
                  <a:lnTo>
                    <a:pt x="376097" y="571917"/>
                  </a:lnTo>
                  <a:lnTo>
                    <a:pt x="427761" y="537518"/>
                  </a:lnTo>
                  <a:lnTo>
                    <a:pt x="442112" y="500253"/>
                  </a:lnTo>
                  <a:lnTo>
                    <a:pt x="477990" y="484486"/>
                  </a:lnTo>
                  <a:lnTo>
                    <a:pt x="510997" y="419988"/>
                  </a:lnTo>
                  <a:lnTo>
                    <a:pt x="459333" y="388456"/>
                  </a:lnTo>
                  <a:lnTo>
                    <a:pt x="432066" y="358357"/>
                  </a:lnTo>
                  <a:lnTo>
                    <a:pt x="416280" y="356924"/>
                  </a:lnTo>
                  <a:lnTo>
                    <a:pt x="384707" y="348324"/>
                  </a:lnTo>
                  <a:lnTo>
                    <a:pt x="356005" y="344024"/>
                  </a:lnTo>
                  <a:lnTo>
                    <a:pt x="333043" y="349757"/>
                  </a:lnTo>
                  <a:lnTo>
                    <a:pt x="317257" y="333991"/>
                  </a:lnTo>
                  <a:lnTo>
                    <a:pt x="302906" y="329691"/>
                  </a:lnTo>
                  <a:lnTo>
                    <a:pt x="304341" y="306759"/>
                  </a:lnTo>
                  <a:lnTo>
                    <a:pt x="285684" y="308192"/>
                  </a:lnTo>
                  <a:lnTo>
                    <a:pt x="275639" y="319658"/>
                  </a:lnTo>
                  <a:lnTo>
                    <a:pt x="269898" y="295292"/>
                  </a:lnTo>
                  <a:lnTo>
                    <a:pt x="294295" y="283826"/>
                  </a:lnTo>
                  <a:lnTo>
                    <a:pt x="317257" y="295292"/>
                  </a:lnTo>
                  <a:lnTo>
                    <a:pt x="330173" y="295292"/>
                  </a:lnTo>
                  <a:lnTo>
                    <a:pt x="335913" y="276660"/>
                  </a:lnTo>
                  <a:lnTo>
                    <a:pt x="371791" y="233661"/>
                  </a:lnTo>
                  <a:lnTo>
                    <a:pt x="420585" y="207862"/>
                  </a:lnTo>
                  <a:lnTo>
                    <a:pt x="449287" y="212162"/>
                  </a:lnTo>
                  <a:lnTo>
                    <a:pt x="452158" y="197829"/>
                  </a:lnTo>
                  <a:lnTo>
                    <a:pt x="416280" y="160563"/>
                  </a:lnTo>
                  <a:lnTo>
                    <a:pt x="403364" y="134764"/>
                  </a:lnTo>
                  <a:lnTo>
                    <a:pt x="383272" y="134764"/>
                  </a:lnTo>
                  <a:lnTo>
                    <a:pt x="371791" y="127598"/>
                  </a:lnTo>
                  <a:lnTo>
                    <a:pt x="344524" y="123298"/>
                  </a:lnTo>
                  <a:lnTo>
                    <a:pt x="338784" y="154830"/>
                  </a:lnTo>
                  <a:lnTo>
                    <a:pt x="307211" y="147664"/>
                  </a:lnTo>
                  <a:lnTo>
                    <a:pt x="304341" y="129031"/>
                  </a:lnTo>
                  <a:lnTo>
                    <a:pt x="328738" y="123298"/>
                  </a:lnTo>
                  <a:lnTo>
                    <a:pt x="337349" y="87465"/>
                  </a:lnTo>
                  <a:lnTo>
                    <a:pt x="361745" y="97498"/>
                  </a:lnTo>
                  <a:lnTo>
                    <a:pt x="361745" y="113265"/>
                  </a:lnTo>
                  <a:lnTo>
                    <a:pt x="380402" y="120431"/>
                  </a:lnTo>
                  <a:lnTo>
                    <a:pt x="391883" y="124731"/>
                  </a:lnTo>
                  <a:lnTo>
                    <a:pt x="407669" y="116131"/>
                  </a:lnTo>
                  <a:lnTo>
                    <a:pt x="393318" y="100365"/>
                  </a:lnTo>
                  <a:lnTo>
                    <a:pt x="366051" y="73133"/>
                  </a:lnTo>
                  <a:close/>
                  <a:moveTo>
                    <a:pt x="222541" y="32978"/>
                  </a:moveTo>
                  <a:cubicBezTo>
                    <a:pt x="222541" y="35846"/>
                    <a:pt x="202448" y="48750"/>
                    <a:pt x="202448" y="48750"/>
                  </a:cubicBezTo>
                  <a:lnTo>
                    <a:pt x="222541" y="60221"/>
                  </a:lnTo>
                  <a:lnTo>
                    <a:pt x="262728" y="48750"/>
                  </a:lnTo>
                  <a:lnTo>
                    <a:pt x="254117" y="32978"/>
                  </a:lnTo>
                  <a:lnTo>
                    <a:pt x="235458" y="37280"/>
                  </a:lnTo>
                  <a:close/>
                  <a:moveTo>
                    <a:pt x="344537" y="12904"/>
                  </a:moveTo>
                  <a:lnTo>
                    <a:pt x="312962" y="30110"/>
                  </a:lnTo>
                  <a:lnTo>
                    <a:pt x="295739" y="40147"/>
                  </a:lnTo>
                  <a:lnTo>
                    <a:pt x="308656" y="48750"/>
                  </a:lnTo>
                  <a:lnTo>
                    <a:pt x="335926" y="45883"/>
                  </a:lnTo>
                  <a:lnTo>
                    <a:pt x="363196" y="24375"/>
                  </a:lnTo>
                  <a:close/>
                  <a:moveTo>
                    <a:pt x="300045" y="0"/>
                  </a:moveTo>
                  <a:cubicBezTo>
                    <a:pt x="345973" y="0"/>
                    <a:pt x="390465" y="10037"/>
                    <a:pt x="429217" y="28677"/>
                  </a:cubicBezTo>
                  <a:lnTo>
                    <a:pt x="417735" y="30110"/>
                  </a:lnTo>
                  <a:lnTo>
                    <a:pt x="389030" y="25809"/>
                  </a:lnTo>
                  <a:lnTo>
                    <a:pt x="367501" y="40147"/>
                  </a:lnTo>
                  <a:lnTo>
                    <a:pt x="353149" y="55919"/>
                  </a:lnTo>
                  <a:lnTo>
                    <a:pt x="298609" y="61655"/>
                  </a:lnTo>
                  <a:lnTo>
                    <a:pt x="277081" y="57353"/>
                  </a:lnTo>
                  <a:lnTo>
                    <a:pt x="261293" y="81728"/>
                  </a:lnTo>
                  <a:lnTo>
                    <a:pt x="218235" y="84596"/>
                  </a:lnTo>
                  <a:lnTo>
                    <a:pt x="189530" y="75993"/>
                  </a:lnTo>
                  <a:lnTo>
                    <a:pt x="165131" y="88897"/>
                  </a:lnTo>
                  <a:lnTo>
                    <a:pt x="112027" y="97500"/>
                  </a:lnTo>
                  <a:lnTo>
                    <a:pt x="68969" y="108971"/>
                  </a:lnTo>
                  <a:cubicBezTo>
                    <a:pt x="123509" y="43015"/>
                    <a:pt x="206753" y="0"/>
                    <a:pt x="300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35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759"/>
    </mc:Choice>
    <mc:Fallback xmlns="">
      <p:transition advTm="275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664DC643-7FE9-3170-BB29-962C583E4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830" y="3943301"/>
            <a:ext cx="1978024" cy="19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E125CC2D-D1D5-4DF4-9423-8A938FE816F7}"/>
              </a:ext>
            </a:extLst>
          </p:cNvPr>
          <p:cNvSpPr txBox="1"/>
          <p:nvPr/>
        </p:nvSpPr>
        <p:spPr>
          <a:xfrm>
            <a:off x="396042" y="2418684"/>
            <a:ext cx="945215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）	有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bear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来，有一个或以上的算法</a:t>
            </a:r>
            <a:r>
              <a:rPr lang="zh-CN" altLang="en-US" sz="28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可应对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28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主战场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”。</a:t>
            </a:r>
            <a:endParaRPr lang="en-US" altLang="zh-CN" sz="2800" kern="120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endParaRPr lang="zh-CN" altLang="en-US" sz="2800" kern="120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）	巨人的肩膀，涉及“未知领域”的</a:t>
            </a:r>
            <a:r>
              <a:rPr lang="zh-CN" altLang="en-US" sz="28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分支问题、铺垫问 </a:t>
            </a:r>
            <a:r>
              <a:rPr lang="en-US" altLang="zh-CN" sz="28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题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有</a:t>
            </a:r>
            <a:r>
              <a:rPr lang="zh-CN" altLang="en-US" sz="28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文献或资料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800" kern="120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endParaRPr lang="zh-CN" altLang="en-US" sz="2800" kern="120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）	有米之炊，需要的</a:t>
            </a:r>
            <a:r>
              <a:rPr lang="zh-CN" altLang="en-US" sz="28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能找到（尤其美赛）</a:t>
            </a:r>
          </a:p>
          <a:p>
            <a:pPr>
              <a:spcBef>
                <a:spcPts val="1200"/>
              </a:spcBef>
            </a:pPr>
            <a:endParaRPr lang="en-US" altLang="zh-CN" sz="2800" kern="120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AD8060-7018-46E8-870C-40BB1E338AA4}"/>
              </a:ext>
            </a:extLst>
          </p:cNvPr>
          <p:cNvSpPr txBox="1"/>
          <p:nvPr/>
        </p:nvSpPr>
        <p:spPr>
          <a:xfrm>
            <a:off x="396199" y="1717390"/>
            <a:ext cx="578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“能选的题目”具有的特征</a:t>
            </a:r>
          </a:p>
        </p:txBody>
      </p:sp>
      <p:sp>
        <p:nvSpPr>
          <p:cNvPr id="15" name="ïṩ1îḑé">
            <a:extLst>
              <a:ext uri="{FF2B5EF4-FFF2-40B4-BE49-F238E27FC236}">
                <a16:creationId xmlns:a16="http://schemas.microsoft.com/office/drawing/2014/main" id="{4654A1DF-0AFD-4D93-9C7E-88A4F4CBD6FF}"/>
              </a:ext>
            </a:extLst>
          </p:cNvPr>
          <p:cNvSpPr/>
          <p:nvPr/>
        </p:nvSpPr>
        <p:spPr>
          <a:xfrm>
            <a:off x="1" y="908297"/>
            <a:ext cx="4795520" cy="539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6" name="ïŝļîḑe">
            <a:extLst>
              <a:ext uri="{FF2B5EF4-FFF2-40B4-BE49-F238E27FC236}">
                <a16:creationId xmlns:a16="http://schemas.microsoft.com/office/drawing/2014/main" id="{2F1E9929-78F3-43B3-91F7-47571FE5F0DE}"/>
              </a:ext>
            </a:extLst>
          </p:cNvPr>
          <p:cNvSpPr txBox="1"/>
          <p:nvPr/>
        </p:nvSpPr>
        <p:spPr bwMode="auto">
          <a:xfrm>
            <a:off x="418710" y="892405"/>
            <a:ext cx="4795520" cy="53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、题目选择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5AA2C7-28EF-F6D9-B54A-A8EC2D8A1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979" y="592321"/>
            <a:ext cx="1525703" cy="1532638"/>
          </a:xfrm>
          <a:prstGeom prst="rect">
            <a:avLst/>
          </a:prstGeom>
        </p:spPr>
      </p:pic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7A722ECE-B581-0396-93C0-1CFA63C64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216" y="2541897"/>
            <a:ext cx="1869742" cy="138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25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8407"/>
    </mc:Choice>
    <mc:Fallback xmlns="">
      <p:transition advTm="3840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E125CC2D-D1D5-4DF4-9423-8A938FE816F7}"/>
              </a:ext>
            </a:extLst>
          </p:cNvPr>
          <p:cNvSpPr txBox="1"/>
          <p:nvPr/>
        </p:nvSpPr>
        <p:spPr>
          <a:xfrm>
            <a:off x="-21719" y="2578440"/>
            <a:ext cx="927082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）	有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bear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来，有一个或以上的算法</a:t>
            </a:r>
            <a:r>
              <a:rPr lang="zh-CN" altLang="en-US" sz="28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可应对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28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主战场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”。</a:t>
            </a:r>
            <a:endParaRPr lang="en-US" altLang="zh-CN" sz="2800" kern="120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endParaRPr lang="en-US" altLang="zh-CN" sz="2800" dirty="0">
              <a:solidFill>
                <a:schemeClr val="accent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	1.</a:t>
            </a:r>
            <a:r>
              <a:rPr lang="zh-CN" altLang="en-US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什么是“主战场”</a:t>
            </a:r>
            <a:endParaRPr lang="en-US" altLang="zh-CN" sz="2800" dirty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chemeClr val="accent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sz="2800" dirty="0">
                <a:solidFill>
                  <a:schemeClr val="accent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什么样的算法算是“可以应对”</a:t>
            </a:r>
            <a:endParaRPr lang="en-US" altLang="zh-CN" sz="2800" dirty="0">
              <a:solidFill>
                <a:schemeClr val="accent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ïṩ1îḑé">
            <a:extLst>
              <a:ext uri="{FF2B5EF4-FFF2-40B4-BE49-F238E27FC236}">
                <a16:creationId xmlns:a16="http://schemas.microsoft.com/office/drawing/2014/main" id="{C2D10F01-C193-4EE1-8C85-6B3C172FEA91}"/>
              </a:ext>
            </a:extLst>
          </p:cNvPr>
          <p:cNvSpPr/>
          <p:nvPr/>
        </p:nvSpPr>
        <p:spPr>
          <a:xfrm>
            <a:off x="10511" y="908297"/>
            <a:ext cx="4795520" cy="539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ïŝļîḑe">
            <a:extLst>
              <a:ext uri="{FF2B5EF4-FFF2-40B4-BE49-F238E27FC236}">
                <a16:creationId xmlns:a16="http://schemas.microsoft.com/office/drawing/2014/main" id="{9BC8E425-59D9-4EFA-B4FB-1EA569A5DDA4}"/>
              </a:ext>
            </a:extLst>
          </p:cNvPr>
          <p:cNvSpPr txBox="1"/>
          <p:nvPr/>
        </p:nvSpPr>
        <p:spPr bwMode="auto">
          <a:xfrm>
            <a:off x="429220" y="892405"/>
            <a:ext cx="4795520" cy="53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、题目选择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6F203E-5595-578F-68BD-B635CA6FCCDA}"/>
              </a:ext>
            </a:extLst>
          </p:cNvPr>
          <p:cNvSpPr txBox="1"/>
          <p:nvPr/>
        </p:nvSpPr>
        <p:spPr>
          <a:xfrm>
            <a:off x="396199" y="1717390"/>
            <a:ext cx="578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“能选的题目”具有的特征</a:t>
            </a:r>
          </a:p>
        </p:txBody>
      </p:sp>
    </p:spTree>
    <p:extLst>
      <p:ext uri="{BB962C8B-B14F-4D97-AF65-F5344CB8AC3E}">
        <p14:creationId xmlns:p14="http://schemas.microsoft.com/office/powerpoint/2010/main" val="113793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1065"/>
    </mc:Choice>
    <mc:Fallback xmlns="">
      <p:transition advTm="410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E125CC2D-D1D5-4DF4-9423-8A938FE816F7}"/>
              </a:ext>
            </a:extLst>
          </p:cNvPr>
          <p:cNvSpPr txBox="1"/>
          <p:nvPr/>
        </p:nvSpPr>
        <p:spPr>
          <a:xfrm>
            <a:off x="-21719" y="2578440"/>
            <a:ext cx="927082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2021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国赛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题。</a:t>
            </a:r>
            <a:endParaRPr lang="en-US" altLang="zh-CN" sz="2800" kern="120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endParaRPr lang="en-US" altLang="zh-CN" sz="2800" dirty="0">
              <a:solidFill>
                <a:schemeClr val="accent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chemeClr val="accent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AD8060-7018-46E8-870C-40BB1E338AA4}"/>
              </a:ext>
            </a:extLst>
          </p:cNvPr>
          <p:cNvSpPr txBox="1"/>
          <p:nvPr/>
        </p:nvSpPr>
        <p:spPr>
          <a:xfrm>
            <a:off x="396198" y="1717390"/>
            <a:ext cx="5426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“能选的题目”具有的特征</a:t>
            </a:r>
          </a:p>
          <a:p>
            <a:endParaRPr lang="zh-CN" altLang="en-US" sz="32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ïṩ1îḑé">
            <a:extLst>
              <a:ext uri="{FF2B5EF4-FFF2-40B4-BE49-F238E27FC236}">
                <a16:creationId xmlns:a16="http://schemas.microsoft.com/office/drawing/2014/main" id="{C2D10F01-C193-4EE1-8C85-6B3C172FEA91}"/>
              </a:ext>
            </a:extLst>
          </p:cNvPr>
          <p:cNvSpPr/>
          <p:nvPr/>
        </p:nvSpPr>
        <p:spPr>
          <a:xfrm>
            <a:off x="10511" y="908297"/>
            <a:ext cx="4795520" cy="539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ïŝļîḑe">
            <a:extLst>
              <a:ext uri="{FF2B5EF4-FFF2-40B4-BE49-F238E27FC236}">
                <a16:creationId xmlns:a16="http://schemas.microsoft.com/office/drawing/2014/main" id="{9BC8E425-59D9-4EFA-B4FB-1EA569A5DDA4}"/>
              </a:ext>
            </a:extLst>
          </p:cNvPr>
          <p:cNvSpPr txBox="1"/>
          <p:nvPr/>
        </p:nvSpPr>
        <p:spPr bwMode="auto">
          <a:xfrm>
            <a:off x="429220" y="892405"/>
            <a:ext cx="4795520" cy="53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、题目选择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92391B-0369-8622-B9E7-E66BE0005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65" y="3222319"/>
            <a:ext cx="7367588" cy="27273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948FA02-2F6E-CFDF-8270-18791EF73EDC}"/>
              </a:ext>
            </a:extLst>
          </p:cNvPr>
          <p:cNvSpPr txBox="1"/>
          <p:nvPr/>
        </p:nvSpPr>
        <p:spPr>
          <a:xfrm>
            <a:off x="5684038" y="1886667"/>
            <a:ext cx="6111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什么是“主战场”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947E0E4-22A8-CBAF-0671-E2E01FBD2C84}"/>
              </a:ext>
            </a:extLst>
          </p:cNvPr>
          <p:cNvCxnSpPr/>
          <p:nvPr/>
        </p:nvCxnSpPr>
        <p:spPr>
          <a:xfrm>
            <a:off x="2879834" y="3909848"/>
            <a:ext cx="28272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4B925DC-5B78-CB31-E773-D1C7D375A549}"/>
              </a:ext>
            </a:extLst>
          </p:cNvPr>
          <p:cNvCxnSpPr/>
          <p:nvPr/>
        </p:nvCxnSpPr>
        <p:spPr>
          <a:xfrm>
            <a:off x="2317530" y="4472151"/>
            <a:ext cx="28272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CF503A7-EEFB-410C-2C78-F1B2EDC5AEDE}"/>
              </a:ext>
            </a:extLst>
          </p:cNvPr>
          <p:cNvCxnSpPr>
            <a:cxnSpLocks/>
          </p:cNvCxnSpPr>
          <p:nvPr/>
        </p:nvCxnSpPr>
        <p:spPr>
          <a:xfrm>
            <a:off x="1513490" y="5665075"/>
            <a:ext cx="45825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A11769A-C182-D226-D165-9C8E89C40B20}"/>
              </a:ext>
            </a:extLst>
          </p:cNvPr>
          <p:cNvCxnSpPr/>
          <p:nvPr/>
        </p:nvCxnSpPr>
        <p:spPr>
          <a:xfrm>
            <a:off x="2312273" y="4543969"/>
            <a:ext cx="28272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67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1065"/>
    </mc:Choice>
    <mc:Fallback>
      <p:transition advTm="4106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DBCDCA-C7EA-8359-8282-04ADA6E81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20" y="3290518"/>
            <a:ext cx="6355507" cy="2720244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E125CC2D-D1D5-4DF4-9423-8A938FE816F7}"/>
              </a:ext>
            </a:extLst>
          </p:cNvPr>
          <p:cNvSpPr txBox="1"/>
          <p:nvPr/>
        </p:nvSpPr>
        <p:spPr>
          <a:xfrm>
            <a:off x="-21719" y="2578440"/>
            <a:ext cx="927082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2021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国赛</a:t>
            </a:r>
            <a:r>
              <a:rPr lang="en-US" altLang="zh-CN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题。</a:t>
            </a:r>
            <a:endParaRPr lang="en-US" altLang="zh-CN" sz="2800" kern="120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endParaRPr lang="en-US" altLang="zh-CN" sz="2800" dirty="0">
              <a:solidFill>
                <a:schemeClr val="accent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chemeClr val="accent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AD8060-7018-46E8-870C-40BB1E338AA4}"/>
              </a:ext>
            </a:extLst>
          </p:cNvPr>
          <p:cNvSpPr txBox="1"/>
          <p:nvPr/>
        </p:nvSpPr>
        <p:spPr>
          <a:xfrm>
            <a:off x="396198" y="1717390"/>
            <a:ext cx="5983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“能选的题目”具有的特征</a:t>
            </a:r>
          </a:p>
          <a:p>
            <a:endParaRPr lang="zh-CN" altLang="en-US" sz="32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ïṩ1îḑé">
            <a:extLst>
              <a:ext uri="{FF2B5EF4-FFF2-40B4-BE49-F238E27FC236}">
                <a16:creationId xmlns:a16="http://schemas.microsoft.com/office/drawing/2014/main" id="{C2D10F01-C193-4EE1-8C85-6B3C172FEA91}"/>
              </a:ext>
            </a:extLst>
          </p:cNvPr>
          <p:cNvSpPr/>
          <p:nvPr/>
        </p:nvSpPr>
        <p:spPr>
          <a:xfrm>
            <a:off x="10511" y="908297"/>
            <a:ext cx="4795520" cy="539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ïŝļîḑe">
            <a:extLst>
              <a:ext uri="{FF2B5EF4-FFF2-40B4-BE49-F238E27FC236}">
                <a16:creationId xmlns:a16="http://schemas.microsoft.com/office/drawing/2014/main" id="{9BC8E425-59D9-4EFA-B4FB-1EA569A5DDA4}"/>
              </a:ext>
            </a:extLst>
          </p:cNvPr>
          <p:cNvSpPr txBox="1"/>
          <p:nvPr/>
        </p:nvSpPr>
        <p:spPr bwMode="auto">
          <a:xfrm>
            <a:off x="429220" y="892405"/>
            <a:ext cx="4795520" cy="53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、题目选择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48FA02-2F6E-CFDF-8270-18791EF73EDC}"/>
              </a:ext>
            </a:extLst>
          </p:cNvPr>
          <p:cNvSpPr txBox="1"/>
          <p:nvPr/>
        </p:nvSpPr>
        <p:spPr>
          <a:xfrm>
            <a:off x="5684038" y="1851265"/>
            <a:ext cx="6111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什么是“主战场”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947E0E4-22A8-CBAF-0671-E2E01FBD2C84}"/>
              </a:ext>
            </a:extLst>
          </p:cNvPr>
          <p:cNvCxnSpPr>
            <a:cxnSpLocks/>
          </p:cNvCxnSpPr>
          <p:nvPr/>
        </p:nvCxnSpPr>
        <p:spPr>
          <a:xfrm>
            <a:off x="3300248" y="4088524"/>
            <a:ext cx="6831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4B925DC-5B78-CB31-E773-D1C7D375A549}"/>
              </a:ext>
            </a:extLst>
          </p:cNvPr>
          <p:cNvCxnSpPr>
            <a:cxnSpLocks/>
          </p:cNvCxnSpPr>
          <p:nvPr/>
        </p:nvCxnSpPr>
        <p:spPr>
          <a:xfrm>
            <a:off x="1334814" y="5060730"/>
            <a:ext cx="46834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CF503A7-EEFB-410C-2C78-F1B2EDC5AEDE}"/>
              </a:ext>
            </a:extLst>
          </p:cNvPr>
          <p:cNvCxnSpPr>
            <a:cxnSpLocks/>
          </p:cNvCxnSpPr>
          <p:nvPr/>
        </p:nvCxnSpPr>
        <p:spPr>
          <a:xfrm>
            <a:off x="1692166" y="4845476"/>
            <a:ext cx="16080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A11769A-C182-D226-D165-9C8E89C40B20}"/>
              </a:ext>
            </a:extLst>
          </p:cNvPr>
          <p:cNvCxnSpPr>
            <a:cxnSpLocks/>
          </p:cNvCxnSpPr>
          <p:nvPr/>
        </p:nvCxnSpPr>
        <p:spPr>
          <a:xfrm>
            <a:off x="1345324" y="5132548"/>
            <a:ext cx="46676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DD0FAA3-BBFE-A0B4-1360-4D993DFE95BB}"/>
              </a:ext>
            </a:extLst>
          </p:cNvPr>
          <p:cNvCxnSpPr>
            <a:cxnSpLocks/>
          </p:cNvCxnSpPr>
          <p:nvPr/>
        </p:nvCxnSpPr>
        <p:spPr>
          <a:xfrm>
            <a:off x="3452649" y="4840428"/>
            <a:ext cx="2023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6E106ED-0527-48D2-0EA8-ACAE2071AC34}"/>
              </a:ext>
            </a:extLst>
          </p:cNvPr>
          <p:cNvCxnSpPr>
            <a:cxnSpLocks/>
          </p:cNvCxnSpPr>
          <p:nvPr/>
        </p:nvCxnSpPr>
        <p:spPr>
          <a:xfrm>
            <a:off x="2022939" y="5859724"/>
            <a:ext cx="11301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8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1065"/>
    </mc:Choice>
    <mc:Fallback>
      <p:transition advTm="4106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7053F5-7135-FEC8-C508-CE7E6473E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983" y="2471780"/>
            <a:ext cx="5445169" cy="3774295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E125CC2D-D1D5-4DF4-9423-8A938FE816F7}"/>
              </a:ext>
            </a:extLst>
          </p:cNvPr>
          <p:cNvSpPr txBox="1"/>
          <p:nvPr/>
        </p:nvSpPr>
        <p:spPr>
          <a:xfrm>
            <a:off x="-53997" y="2578441"/>
            <a:ext cx="927082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2022</a:t>
            </a:r>
            <a:r>
              <a:rPr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美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赛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题。</a:t>
            </a:r>
            <a:endParaRPr lang="en-US" altLang="zh-CN" sz="2800" kern="120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endParaRPr lang="en-US" altLang="zh-CN" sz="2800" dirty="0">
              <a:solidFill>
                <a:schemeClr val="accent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chemeClr val="accent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AD8060-7018-46E8-870C-40BB1E338AA4}"/>
              </a:ext>
            </a:extLst>
          </p:cNvPr>
          <p:cNvSpPr txBox="1"/>
          <p:nvPr/>
        </p:nvSpPr>
        <p:spPr>
          <a:xfrm>
            <a:off x="396198" y="1717390"/>
            <a:ext cx="56168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“能选的题目”具有的特征</a:t>
            </a:r>
          </a:p>
          <a:p>
            <a:endParaRPr lang="zh-CN" altLang="en-US" sz="32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ïṩ1îḑé">
            <a:extLst>
              <a:ext uri="{FF2B5EF4-FFF2-40B4-BE49-F238E27FC236}">
                <a16:creationId xmlns:a16="http://schemas.microsoft.com/office/drawing/2014/main" id="{C2D10F01-C193-4EE1-8C85-6B3C172FEA91}"/>
              </a:ext>
            </a:extLst>
          </p:cNvPr>
          <p:cNvSpPr/>
          <p:nvPr/>
        </p:nvSpPr>
        <p:spPr>
          <a:xfrm>
            <a:off x="10511" y="908297"/>
            <a:ext cx="4795520" cy="539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ïŝļîḑe">
            <a:extLst>
              <a:ext uri="{FF2B5EF4-FFF2-40B4-BE49-F238E27FC236}">
                <a16:creationId xmlns:a16="http://schemas.microsoft.com/office/drawing/2014/main" id="{9BC8E425-59D9-4EFA-B4FB-1EA569A5DDA4}"/>
              </a:ext>
            </a:extLst>
          </p:cNvPr>
          <p:cNvSpPr txBox="1"/>
          <p:nvPr/>
        </p:nvSpPr>
        <p:spPr bwMode="auto">
          <a:xfrm>
            <a:off x="429220" y="892405"/>
            <a:ext cx="4795520" cy="53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、题目选择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48FA02-2F6E-CFDF-8270-18791EF73EDC}"/>
              </a:ext>
            </a:extLst>
          </p:cNvPr>
          <p:cNvSpPr txBox="1"/>
          <p:nvPr/>
        </p:nvSpPr>
        <p:spPr>
          <a:xfrm>
            <a:off x="5684038" y="1886667"/>
            <a:ext cx="6111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什么样的算法算是“可以应对”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947E0E4-22A8-CBAF-0671-E2E01FBD2C84}"/>
              </a:ext>
            </a:extLst>
          </p:cNvPr>
          <p:cNvCxnSpPr>
            <a:cxnSpLocks/>
          </p:cNvCxnSpPr>
          <p:nvPr/>
        </p:nvCxnSpPr>
        <p:spPr>
          <a:xfrm>
            <a:off x="5412827" y="2772444"/>
            <a:ext cx="6831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4B925DC-5B78-CB31-E773-D1C7D375A549}"/>
              </a:ext>
            </a:extLst>
          </p:cNvPr>
          <p:cNvCxnSpPr>
            <a:cxnSpLocks/>
          </p:cNvCxnSpPr>
          <p:nvPr/>
        </p:nvCxnSpPr>
        <p:spPr>
          <a:xfrm>
            <a:off x="6666474" y="4692867"/>
            <a:ext cx="5015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CF503A7-EEFB-410C-2C78-F1B2EDC5AEDE}"/>
              </a:ext>
            </a:extLst>
          </p:cNvPr>
          <p:cNvCxnSpPr>
            <a:cxnSpLocks/>
          </p:cNvCxnSpPr>
          <p:nvPr/>
        </p:nvCxnSpPr>
        <p:spPr>
          <a:xfrm>
            <a:off x="5291959" y="3605255"/>
            <a:ext cx="30952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A11769A-C182-D226-D165-9C8E89C40B20}"/>
              </a:ext>
            </a:extLst>
          </p:cNvPr>
          <p:cNvCxnSpPr>
            <a:cxnSpLocks/>
          </p:cNvCxnSpPr>
          <p:nvPr/>
        </p:nvCxnSpPr>
        <p:spPr>
          <a:xfrm>
            <a:off x="6053410" y="4358927"/>
            <a:ext cx="13248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DD0FAA3-BBFE-A0B4-1360-4D993DFE95BB}"/>
              </a:ext>
            </a:extLst>
          </p:cNvPr>
          <p:cNvCxnSpPr>
            <a:cxnSpLocks/>
          </p:cNvCxnSpPr>
          <p:nvPr/>
        </p:nvCxnSpPr>
        <p:spPr>
          <a:xfrm>
            <a:off x="5224740" y="3429000"/>
            <a:ext cx="2023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6E106ED-0527-48D2-0EA8-ACAE2071AC34}"/>
              </a:ext>
            </a:extLst>
          </p:cNvPr>
          <p:cNvCxnSpPr>
            <a:cxnSpLocks/>
          </p:cNvCxnSpPr>
          <p:nvPr/>
        </p:nvCxnSpPr>
        <p:spPr>
          <a:xfrm>
            <a:off x="5536310" y="3831228"/>
            <a:ext cx="11301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99B9795-98B6-2581-365D-490291F784DE}"/>
              </a:ext>
            </a:extLst>
          </p:cNvPr>
          <p:cNvCxnSpPr>
            <a:cxnSpLocks/>
          </p:cNvCxnSpPr>
          <p:nvPr/>
        </p:nvCxnSpPr>
        <p:spPr>
          <a:xfrm>
            <a:off x="6666473" y="5339253"/>
            <a:ext cx="9114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59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1065"/>
    </mc:Choice>
    <mc:Fallback>
      <p:transition advTm="4106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7053F5-7135-FEC8-C508-CE7E6473E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983" y="2471780"/>
            <a:ext cx="5445169" cy="3774295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E125CC2D-D1D5-4DF4-9423-8A938FE816F7}"/>
              </a:ext>
            </a:extLst>
          </p:cNvPr>
          <p:cNvSpPr txBox="1"/>
          <p:nvPr/>
        </p:nvSpPr>
        <p:spPr>
          <a:xfrm>
            <a:off x="-53997" y="2578441"/>
            <a:ext cx="927082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2022</a:t>
            </a:r>
            <a:r>
              <a:rPr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美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赛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题。</a:t>
            </a:r>
            <a:endParaRPr lang="en-US" altLang="zh-CN" sz="2800" kern="120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endParaRPr lang="en-US" altLang="zh-CN" sz="2800" dirty="0">
              <a:solidFill>
                <a:schemeClr val="accent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chemeClr val="accent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AD8060-7018-46E8-870C-40BB1E338AA4}"/>
              </a:ext>
            </a:extLst>
          </p:cNvPr>
          <p:cNvSpPr txBox="1"/>
          <p:nvPr/>
        </p:nvSpPr>
        <p:spPr>
          <a:xfrm>
            <a:off x="396198" y="1717390"/>
            <a:ext cx="56168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“能选的题目”具有的特征</a:t>
            </a:r>
          </a:p>
          <a:p>
            <a:endParaRPr lang="zh-CN" altLang="en-US" sz="32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ïṩ1îḑé">
            <a:extLst>
              <a:ext uri="{FF2B5EF4-FFF2-40B4-BE49-F238E27FC236}">
                <a16:creationId xmlns:a16="http://schemas.microsoft.com/office/drawing/2014/main" id="{C2D10F01-C193-4EE1-8C85-6B3C172FEA91}"/>
              </a:ext>
            </a:extLst>
          </p:cNvPr>
          <p:cNvSpPr/>
          <p:nvPr/>
        </p:nvSpPr>
        <p:spPr>
          <a:xfrm>
            <a:off x="10511" y="908297"/>
            <a:ext cx="4795520" cy="539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ïŝļîḑe">
            <a:extLst>
              <a:ext uri="{FF2B5EF4-FFF2-40B4-BE49-F238E27FC236}">
                <a16:creationId xmlns:a16="http://schemas.microsoft.com/office/drawing/2014/main" id="{9BC8E425-59D9-4EFA-B4FB-1EA569A5DDA4}"/>
              </a:ext>
            </a:extLst>
          </p:cNvPr>
          <p:cNvSpPr txBox="1"/>
          <p:nvPr/>
        </p:nvSpPr>
        <p:spPr bwMode="auto">
          <a:xfrm>
            <a:off x="429220" y="892405"/>
            <a:ext cx="4795520" cy="53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、题目选择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48FA02-2F6E-CFDF-8270-18791EF73EDC}"/>
              </a:ext>
            </a:extLst>
          </p:cNvPr>
          <p:cNvSpPr txBox="1"/>
          <p:nvPr/>
        </p:nvSpPr>
        <p:spPr>
          <a:xfrm>
            <a:off x="5684038" y="1886667"/>
            <a:ext cx="6111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什么样的算法算是“可以应对”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947E0E4-22A8-CBAF-0671-E2E01FBD2C84}"/>
              </a:ext>
            </a:extLst>
          </p:cNvPr>
          <p:cNvCxnSpPr>
            <a:cxnSpLocks/>
          </p:cNvCxnSpPr>
          <p:nvPr/>
        </p:nvCxnSpPr>
        <p:spPr>
          <a:xfrm>
            <a:off x="5412827" y="2772444"/>
            <a:ext cx="6831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4B925DC-5B78-CB31-E773-D1C7D375A549}"/>
              </a:ext>
            </a:extLst>
          </p:cNvPr>
          <p:cNvCxnSpPr>
            <a:cxnSpLocks/>
          </p:cNvCxnSpPr>
          <p:nvPr/>
        </p:nvCxnSpPr>
        <p:spPr>
          <a:xfrm>
            <a:off x="6666474" y="4692867"/>
            <a:ext cx="5015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CF503A7-EEFB-410C-2C78-F1B2EDC5AEDE}"/>
              </a:ext>
            </a:extLst>
          </p:cNvPr>
          <p:cNvCxnSpPr>
            <a:cxnSpLocks/>
          </p:cNvCxnSpPr>
          <p:nvPr/>
        </p:nvCxnSpPr>
        <p:spPr>
          <a:xfrm>
            <a:off x="5291959" y="3605255"/>
            <a:ext cx="30952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A11769A-C182-D226-D165-9C8E89C40B20}"/>
              </a:ext>
            </a:extLst>
          </p:cNvPr>
          <p:cNvCxnSpPr>
            <a:cxnSpLocks/>
          </p:cNvCxnSpPr>
          <p:nvPr/>
        </p:nvCxnSpPr>
        <p:spPr>
          <a:xfrm>
            <a:off x="6053410" y="4358927"/>
            <a:ext cx="13248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DD0FAA3-BBFE-A0B4-1360-4D993DFE95BB}"/>
              </a:ext>
            </a:extLst>
          </p:cNvPr>
          <p:cNvCxnSpPr>
            <a:cxnSpLocks/>
          </p:cNvCxnSpPr>
          <p:nvPr/>
        </p:nvCxnSpPr>
        <p:spPr>
          <a:xfrm>
            <a:off x="5224740" y="3429000"/>
            <a:ext cx="2023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6E106ED-0527-48D2-0EA8-ACAE2071AC34}"/>
              </a:ext>
            </a:extLst>
          </p:cNvPr>
          <p:cNvCxnSpPr>
            <a:cxnSpLocks/>
          </p:cNvCxnSpPr>
          <p:nvPr/>
        </p:nvCxnSpPr>
        <p:spPr>
          <a:xfrm>
            <a:off x="5536310" y="3831228"/>
            <a:ext cx="11301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99B9795-98B6-2581-365D-490291F784DE}"/>
              </a:ext>
            </a:extLst>
          </p:cNvPr>
          <p:cNvCxnSpPr>
            <a:cxnSpLocks/>
          </p:cNvCxnSpPr>
          <p:nvPr/>
        </p:nvCxnSpPr>
        <p:spPr>
          <a:xfrm>
            <a:off x="6666473" y="5339253"/>
            <a:ext cx="9114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9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1065"/>
    </mc:Choice>
    <mc:Fallback>
      <p:transition advTm="4106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E125CC2D-D1D5-4DF4-9423-8A938FE816F7}"/>
              </a:ext>
            </a:extLst>
          </p:cNvPr>
          <p:cNvSpPr txBox="1"/>
          <p:nvPr/>
        </p:nvSpPr>
        <p:spPr>
          <a:xfrm>
            <a:off x="-21719" y="2578440"/>
            <a:ext cx="92708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）	巨人的肩膀，涉及“未知领域”的</a:t>
            </a:r>
            <a:r>
              <a:rPr lang="zh-CN" altLang="en-US" sz="28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分支问题、铺垫</a:t>
            </a:r>
            <a:r>
              <a:rPr lang="en-US" altLang="zh-CN" sz="28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有</a:t>
            </a:r>
            <a:r>
              <a:rPr lang="zh-CN" altLang="en-US" sz="2800" kern="120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文献或资料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800" kern="1200" dirty="0">
              <a:solidFill>
                <a:srgbClr val="00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endParaRPr lang="en-US" altLang="zh-CN" sz="2800" dirty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ïṩ1îḑé">
            <a:extLst>
              <a:ext uri="{FF2B5EF4-FFF2-40B4-BE49-F238E27FC236}">
                <a16:creationId xmlns:a16="http://schemas.microsoft.com/office/drawing/2014/main" id="{C2D10F01-C193-4EE1-8C85-6B3C172FEA91}"/>
              </a:ext>
            </a:extLst>
          </p:cNvPr>
          <p:cNvSpPr/>
          <p:nvPr/>
        </p:nvSpPr>
        <p:spPr>
          <a:xfrm>
            <a:off x="10511" y="908297"/>
            <a:ext cx="4795520" cy="539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ïŝļîḑe">
            <a:extLst>
              <a:ext uri="{FF2B5EF4-FFF2-40B4-BE49-F238E27FC236}">
                <a16:creationId xmlns:a16="http://schemas.microsoft.com/office/drawing/2014/main" id="{9BC8E425-59D9-4EFA-B4FB-1EA569A5DDA4}"/>
              </a:ext>
            </a:extLst>
          </p:cNvPr>
          <p:cNvSpPr txBox="1"/>
          <p:nvPr/>
        </p:nvSpPr>
        <p:spPr bwMode="auto">
          <a:xfrm>
            <a:off x="429220" y="892405"/>
            <a:ext cx="4795520" cy="53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、题目选择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6F203E-5595-578F-68BD-B635CA6FCCDA}"/>
              </a:ext>
            </a:extLst>
          </p:cNvPr>
          <p:cNvSpPr txBox="1"/>
          <p:nvPr/>
        </p:nvSpPr>
        <p:spPr>
          <a:xfrm>
            <a:off x="396199" y="1717390"/>
            <a:ext cx="578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“能选的题目”具有的特征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9F01D9-A2A2-2851-B377-214F4FEC4440}"/>
              </a:ext>
            </a:extLst>
          </p:cNvPr>
          <p:cNvSpPr txBox="1"/>
          <p:nvPr/>
        </p:nvSpPr>
        <p:spPr>
          <a:xfrm>
            <a:off x="1111470" y="3903519"/>
            <a:ext cx="71181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zh-CN" sz="20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可以看出，第一个条件中我们只看了</a:t>
            </a:r>
            <a:r>
              <a:rPr lang="zh-CN" altLang="zh-CN" sz="20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“核心问题”</a:t>
            </a:r>
            <a:r>
              <a:rPr lang="zh-CN" altLang="zh-CN" sz="20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，对</a:t>
            </a:r>
            <a:r>
              <a:rPr lang="zh-CN" altLang="zh-CN" sz="20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铺垫问题</a:t>
            </a:r>
            <a:r>
              <a:rPr lang="zh-CN" altLang="zh-CN" sz="20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zh-CN" altLang="zh-CN" sz="20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收尾工作</a:t>
            </a:r>
            <a:r>
              <a:rPr lang="zh-CN" altLang="zh-CN" sz="20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较少分析，那么这些部分，自己没有思路是平常之事。院士、专家都</a:t>
            </a:r>
            <a:r>
              <a:rPr lang="zh-CN" altLang="en-US" sz="2000" dirty="0">
                <a:ea typeface="宋体" panose="02010600030101010101" pitchFamily="2" charset="-122"/>
                <a:cs typeface="宋体" panose="02010600030101010101" pitchFamily="2" charset="-122"/>
              </a:rPr>
              <a:t>很难</a:t>
            </a:r>
            <a:r>
              <a:rPr lang="zh-CN" altLang="zh-CN" sz="20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在四天内独立给出一个问题的完整解答，何况是我们这种菜菜本科生呢</a:t>
            </a:r>
            <a:r>
              <a:rPr lang="zh-CN" altLang="en-US" sz="20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endParaRPr lang="en-US" altLang="zh-CN" sz="3200" dirty="0">
              <a:solidFill>
                <a:schemeClr val="accent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3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1065"/>
    </mc:Choice>
    <mc:Fallback xmlns="">
      <p:transition advTm="4106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83F7F"/>
      </a:accent1>
      <a:accent2>
        <a:srgbClr val="0054A6"/>
      </a:accent2>
      <a:accent3>
        <a:srgbClr val="008ED8"/>
      </a:accent3>
      <a:accent4>
        <a:srgbClr val="FFC74B"/>
      </a:accent4>
      <a:accent5>
        <a:srgbClr val="DEAE49"/>
      </a:accent5>
      <a:accent6>
        <a:srgbClr val="C29D6B"/>
      </a:accent6>
      <a:hlink>
        <a:srgbClr val="4472C4"/>
      </a:hlink>
      <a:folHlink>
        <a:srgbClr val="BFBFBF"/>
      </a:folHlink>
    </a:clrScheme>
    <a:fontScheme name="rotow3gm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6147</TotalTime>
  <Words>883</Words>
  <Application>Microsoft Office PowerPoint</Application>
  <PresentationFormat>宽屏</PresentationFormat>
  <Paragraphs>109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华文行楷</vt:lpstr>
      <vt:lpstr>华文中宋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lin chengqian</cp:lastModifiedBy>
  <cp:revision>246</cp:revision>
  <dcterms:created xsi:type="dcterms:W3CDTF">2019-01-09T06:44:53Z</dcterms:created>
  <dcterms:modified xsi:type="dcterms:W3CDTF">2022-11-05T12:21:28Z</dcterms:modified>
</cp:coreProperties>
</file>