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29" r:id="rId2"/>
    <p:sldId id="450" r:id="rId3"/>
    <p:sldId id="447" r:id="rId4"/>
    <p:sldId id="448" r:id="rId5"/>
    <p:sldId id="449" r:id="rId6"/>
    <p:sldId id="454" r:id="rId7"/>
    <p:sldId id="451" r:id="rId8"/>
    <p:sldId id="453" r:id="rId9"/>
    <p:sldId id="452" r:id="rId10"/>
    <p:sldId id="43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BB70-FF09-4AFC-9C6D-6BB61CBAE58A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79A13-6FF6-4E08-864C-3184A127C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79A13-6FF6-4E08-864C-3184A127CC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8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09A9E-65D9-C23F-F09F-94DC831D1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FC53-C38A-0337-98CB-45A0B735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61087-8256-7940-9E2F-8DDAE28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14E23-2E20-B07C-FFE9-CA73B62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A268C-3783-AEBC-D057-BC387C0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2D46E-B4BC-57FC-87DF-05BAF400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22176F-026E-EADC-C6B6-8CD0FAB1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BFDA-1A7F-BD8D-4511-6378F4B8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4202A-8B58-6B25-5D5C-102DEB31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111ED-18EB-CBC0-711D-A115D9C1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0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54F79-2178-8DD2-478C-9DCC432D0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3C2F2-C1AA-F5AF-49B7-645E1661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4B724-2A3D-0EEA-9143-F2486FA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79D35-726D-A25F-BE2D-9413092A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A1E23-342B-531E-AEB9-8FE6633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29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4B6-C531-44F4-A461-0FC7F79E5D2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227-C462-47BC-BBCE-52389E4C96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2000" y="207000"/>
            <a:ext cx="11808000" cy="64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2CA8-6269-7F17-1A19-AD74E3E6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F08E-5B45-C5B0-042F-0530CAE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B2CB-1C2C-26C6-4A0C-3B958CEB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04AF-E3EC-E017-DDAF-3139FF26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A4DF-226E-0E7F-E145-7A31F84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0527-0419-1373-540D-38AB69E9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CD5AF-347F-6880-3403-495BF861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F1941-C8EE-7ABC-CD58-4183D99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78E53-1D31-2EC7-ECE1-20A19001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C0070-C528-C6D4-358A-F592AEF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0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2415-C0B2-878D-8DF9-CC6A1F1D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DFF5C-D22C-2838-4525-C414831F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1843D-30FC-563F-E517-99A3C558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9917A-C219-E865-DCB8-8D7E4A8F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22846-9052-C50A-6773-FE38B53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F3D7E-8C80-CAD3-A373-F9313394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CE029-3873-714B-372E-728382C0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204EE8-4129-00C0-7363-A40624D9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E0E7B-9977-EB4A-F844-F13EA376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23CC1-0271-F97B-DD98-F72C16DD9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2D32F4-F2B5-3FA2-2AF6-BBE4EBD98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D0C29-F113-5038-EA0F-376FD742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3FCB0-CD0A-B5C3-E56C-8B0DD56E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BB4FB8-4490-D84F-6ECE-1F5DBD0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8426-9A30-72F9-8FE4-4E143C48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81123-24F3-1B01-D91F-7F9C75A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6DF4C-9575-7FB5-8092-4EA9A17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D2A6E-7B90-FD5B-084D-C2C308B0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2B9E-5F01-BDDE-8E92-BB058C62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832751-0C46-3E93-161C-D0DA94C1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9DF82-DD3E-A219-8382-A068588F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4B857-BE60-98A3-0906-7537B808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81B84-89A3-CC4F-E1DA-3BC80117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DA66C-6BEA-5C49-98A9-175E9751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E2388-3FB6-8A8B-8041-17B86ADD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C80D9-D48A-E4A4-0B93-D1046C3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4FADB0-FB5D-2C00-D179-6DE0A8D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F414-4A2A-1740-56CE-26CEE83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5D0D75-BF3D-E838-6F9E-298398328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D05F1-6B7D-C0EC-CE50-99F12CD0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664D3-3900-5387-7C6A-6EAAFCE5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6E1DA-A18B-36FA-3AFC-9C493F06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6B6F6-E9A4-8A98-4F51-8EACE87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6108B-9104-F638-A761-3C8AE17D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24264-D376-3AC0-7420-B6D97C96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35E0C-9208-D23C-CE6D-11624A7D9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CAB8-BA0A-49D4-A28E-168F512E126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BB3B2-EDA3-2156-51F9-7B56AFA01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BCDBB-7525-48DA-225E-CC925170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49FD-D52E-40CD-B6EE-404B1514E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4401248" y="-2"/>
            <a:ext cx="3389498" cy="1694750"/>
          </a:xfrm>
          <a:custGeom>
            <a:avLst/>
            <a:gdLst>
              <a:gd name="connsiteX0" fmla="*/ 0 w 3389498"/>
              <a:gd name="connsiteY0" fmla="*/ 0 h 1694750"/>
              <a:gd name="connsiteX1" fmla="*/ 3389498 w 3389498"/>
              <a:gd name="connsiteY1" fmla="*/ 0 h 1694750"/>
              <a:gd name="connsiteX2" fmla="*/ 3389498 w 3389498"/>
              <a:gd name="connsiteY2" fmla="*/ 1 h 1694750"/>
              <a:gd name="connsiteX3" fmla="*/ 1694749 w 3389498"/>
              <a:gd name="connsiteY3" fmla="*/ 1694750 h 1694750"/>
              <a:gd name="connsiteX4" fmla="*/ 0 w 3389498"/>
              <a:gd name="connsiteY4" fmla="*/ 1 h 169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498" h="1694750">
                <a:moveTo>
                  <a:pt x="0" y="0"/>
                </a:moveTo>
                <a:lnTo>
                  <a:pt x="3389498" y="0"/>
                </a:lnTo>
                <a:lnTo>
                  <a:pt x="3389498" y="1"/>
                </a:lnTo>
                <a:cubicBezTo>
                  <a:pt x="3389498" y="935985"/>
                  <a:pt x="2630733" y="1694750"/>
                  <a:pt x="1694749" y="1694750"/>
                </a:cubicBezTo>
                <a:cubicBezTo>
                  <a:pt x="758765" y="1694750"/>
                  <a:pt x="0" y="935985"/>
                  <a:pt x="0" y="1"/>
                </a:cubicBezTo>
                <a:close/>
              </a:path>
            </a:pathLst>
          </a:cu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292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6000" y="6299944"/>
            <a:ext cx="4320000" cy="216000"/>
          </a:xfrm>
          <a:prstGeom prst="rect">
            <a:avLst/>
          </a:pr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5" name="graduation-hat-front-view_27483"/>
          <p:cNvSpPr/>
          <p:nvPr/>
        </p:nvSpPr>
        <p:spPr bwMode="auto">
          <a:xfrm>
            <a:off x="3003558" y="-2741280"/>
            <a:ext cx="1864883" cy="1178387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</p:sp>
      <p:sp>
        <p:nvSpPr>
          <p:cNvPr id="20" name="矩形 19"/>
          <p:cNvSpPr/>
          <p:nvPr/>
        </p:nvSpPr>
        <p:spPr>
          <a:xfrm>
            <a:off x="402431" y="2419860"/>
            <a:ext cx="11387138" cy="1728000"/>
          </a:xfrm>
          <a:prstGeom prst="rect">
            <a:avLst/>
          </a:pr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6757" y="2845700"/>
            <a:ext cx="10378479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prstClr val="white"/>
                </a:solidFill>
                <a:latin typeface="微软雅黑 Light" pitchFamily="34" charset="-122"/>
                <a:ea typeface="微软雅黑 Light" pitchFamily="34" charset="-122"/>
              </a:rPr>
              <a:t>竞赛经验分享会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itchFamily="34" charset="-122"/>
              <a:ea typeface="微软雅黑 Light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B8E217-0CE5-87D5-18A5-6B35E284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1" y="-49530"/>
            <a:ext cx="1672110" cy="1672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>
            <a:off x="4401248" y="-2"/>
            <a:ext cx="3389498" cy="1694750"/>
          </a:xfrm>
          <a:custGeom>
            <a:avLst/>
            <a:gdLst>
              <a:gd name="connsiteX0" fmla="*/ 0 w 3389498"/>
              <a:gd name="connsiteY0" fmla="*/ 0 h 1694750"/>
              <a:gd name="connsiteX1" fmla="*/ 3389498 w 3389498"/>
              <a:gd name="connsiteY1" fmla="*/ 0 h 1694750"/>
              <a:gd name="connsiteX2" fmla="*/ 3389498 w 3389498"/>
              <a:gd name="connsiteY2" fmla="*/ 1 h 1694750"/>
              <a:gd name="connsiteX3" fmla="*/ 1694749 w 3389498"/>
              <a:gd name="connsiteY3" fmla="*/ 1694750 h 1694750"/>
              <a:gd name="connsiteX4" fmla="*/ 0 w 3389498"/>
              <a:gd name="connsiteY4" fmla="*/ 1 h 169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9498" h="1694750">
                <a:moveTo>
                  <a:pt x="0" y="0"/>
                </a:moveTo>
                <a:lnTo>
                  <a:pt x="3389498" y="0"/>
                </a:lnTo>
                <a:lnTo>
                  <a:pt x="3389498" y="1"/>
                </a:lnTo>
                <a:cubicBezTo>
                  <a:pt x="3389498" y="935985"/>
                  <a:pt x="2630733" y="1694750"/>
                  <a:pt x="1694749" y="1694750"/>
                </a:cubicBezTo>
                <a:cubicBezTo>
                  <a:pt x="758765" y="1694750"/>
                  <a:pt x="0" y="935985"/>
                  <a:pt x="0" y="1"/>
                </a:cubicBezTo>
                <a:close/>
              </a:path>
            </a:pathLst>
          </a:cu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2431" y="450056"/>
            <a:ext cx="11387138" cy="5957888"/>
          </a:xfrm>
          <a:prstGeom prst="rect">
            <a:avLst/>
          </a:prstGeom>
          <a:noFill/>
          <a:ln>
            <a:solidFill>
              <a:srgbClr val="292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6000" y="6299944"/>
            <a:ext cx="4320000" cy="216000"/>
          </a:xfrm>
          <a:prstGeom prst="rect">
            <a:avLst/>
          </a:pr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2431" y="2565000"/>
            <a:ext cx="11387138" cy="1728000"/>
          </a:xfrm>
          <a:prstGeom prst="rect">
            <a:avLst/>
          </a:prstGeom>
          <a:solidFill>
            <a:srgbClr val="292E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02904" y="2958610"/>
            <a:ext cx="8586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-THANK YOU-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graduation-hat-front-view_27483"/>
          <p:cNvSpPr/>
          <p:nvPr/>
        </p:nvSpPr>
        <p:spPr bwMode="auto">
          <a:xfrm>
            <a:off x="5163559" y="211994"/>
            <a:ext cx="1864883" cy="1178387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50AF50-7A52-657A-2B2E-5AF0149A4071}"/>
              </a:ext>
            </a:extLst>
          </p:cNvPr>
          <p:cNvSpPr txBox="1"/>
          <p:nvPr/>
        </p:nvSpPr>
        <p:spPr>
          <a:xfrm>
            <a:off x="597890" y="410028"/>
            <a:ext cx="57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代码学习：难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FB31C0-1651-CC0F-0D95-6DBF02FDABEE}"/>
              </a:ext>
            </a:extLst>
          </p:cNvPr>
          <p:cNvSpPr txBox="1"/>
          <p:nvPr/>
        </p:nvSpPr>
        <p:spPr>
          <a:xfrm>
            <a:off x="2708729" y="1671843"/>
            <a:ext cx="768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难？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7F6BA-6177-98A0-3FAD-84A14E93CED3}"/>
              </a:ext>
            </a:extLst>
          </p:cNvPr>
          <p:cNvSpPr txBox="1"/>
          <p:nvPr/>
        </p:nvSpPr>
        <p:spPr>
          <a:xfrm>
            <a:off x="1378857" y="2283054"/>
            <a:ext cx="41975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基础算法：</a:t>
            </a:r>
            <a:r>
              <a:rPr lang="zh-CN" altLang="en-US" b="1" dirty="0"/>
              <a:t>蒙特卡罗算法；数据拟合、参数估计、插值等数据处理算法；线性规划、整数规划、多元规划、二次规划等规划类算法；图论算法：最短路、网络流、二分图等算法；动态规划、回溯搜索、分治算法、分支定界等计算机算法；最优化理论的三大非经典算法：模拟退火算法、神经网络算法、遗传算法；网格算法和穷举法。。。。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拓展算法：</a:t>
            </a:r>
            <a:r>
              <a:rPr lang="zh-CN" altLang="en-US" b="1" dirty="0"/>
              <a:t>神经网络？：</a:t>
            </a:r>
            <a:r>
              <a:rPr lang="en-US" altLang="zh-CN" b="1" dirty="0"/>
              <a:t>CNN\RNN…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元胞自动机？</a:t>
            </a:r>
            <a:r>
              <a:rPr lang="en-US" altLang="zh-CN" b="1" dirty="0"/>
              <a:t>PCA</a:t>
            </a:r>
            <a:r>
              <a:rPr lang="zh-CN" altLang="en-US" b="1" dirty="0"/>
              <a:t>？小波分析？。。。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4E78BB-F9FF-95A5-A581-485597413AED}"/>
              </a:ext>
            </a:extLst>
          </p:cNvPr>
          <p:cNvSpPr txBox="1"/>
          <p:nvPr/>
        </p:nvSpPr>
        <p:spPr>
          <a:xfrm>
            <a:off x="8236692" y="1671843"/>
            <a:ext cx="768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易？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5D2F17-7537-8D01-168C-95BEF21F3D6A}"/>
              </a:ext>
            </a:extLst>
          </p:cNvPr>
          <p:cNvSpPr txBox="1"/>
          <p:nvPr/>
        </p:nvSpPr>
        <p:spPr>
          <a:xfrm>
            <a:off x="6615547" y="2130562"/>
            <a:ext cx="4745180" cy="1677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：现成的库直接调用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开源平台（</a:t>
            </a:r>
            <a:r>
              <a:rPr lang="en-US" altLang="zh-CN" b="1" dirty="0" err="1">
                <a:solidFill>
                  <a:srgbClr val="FF0000"/>
                </a:solidFill>
              </a:rPr>
              <a:t>Csdn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Gituhub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en-US" altLang="zh-CN" b="1" dirty="0" err="1">
                <a:solidFill>
                  <a:srgbClr val="FF0000"/>
                </a:solidFill>
              </a:rPr>
              <a:t>CtrlC</a:t>
            </a:r>
            <a:r>
              <a:rPr lang="en-US" altLang="zh-CN" b="1" dirty="0">
                <a:solidFill>
                  <a:srgbClr val="FF0000"/>
                </a:solidFill>
              </a:rPr>
              <a:t>/V</a:t>
            </a:r>
            <a:r>
              <a:rPr lang="zh-CN" altLang="en-US" b="1" dirty="0">
                <a:solidFill>
                  <a:srgbClr val="FF0000"/>
                </a:solidFill>
              </a:rPr>
              <a:t>选手？？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站等网络平台：大量课程可以学习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3828"/>
            <a:ext cx="39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代码学习：从哪里开始？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FD67E-3EF0-D1FE-0A86-6E6A8B125725}"/>
              </a:ext>
            </a:extLst>
          </p:cNvPr>
          <p:cNvSpPr txBox="1"/>
          <p:nvPr/>
        </p:nvSpPr>
        <p:spPr>
          <a:xfrm>
            <a:off x="1451759" y="1130464"/>
            <a:ext cx="57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书籍：司守奎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数学建模算法与应用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0A297B-E26D-89B7-AD1F-ADE54E94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27100"/>
            <a:ext cx="3089129" cy="4118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0BE79C-70C7-3A81-D8BB-2194A134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1927100"/>
            <a:ext cx="3990109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497C4A-0B98-B97C-C2ED-143CA2D5B6C6}"/>
              </a:ext>
            </a:extLst>
          </p:cNvPr>
          <p:cNvSpPr txBox="1"/>
          <p:nvPr/>
        </p:nvSpPr>
        <p:spPr>
          <a:xfrm>
            <a:off x="1451759" y="1130464"/>
            <a:ext cx="575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书籍中的算法往往只是基础，掌握后可以拓展学习新的算法：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5EE9B0-CAFB-ABC0-E1C7-A10320CF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2" y="1276146"/>
            <a:ext cx="3969327" cy="3859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5860CA-D58C-B59D-9E67-5C7E2118481C}"/>
              </a:ext>
            </a:extLst>
          </p:cNvPr>
          <p:cNvSpPr txBox="1"/>
          <p:nvPr/>
        </p:nvSpPr>
        <p:spPr>
          <a:xfrm>
            <a:off x="1451759" y="3566408"/>
            <a:ext cx="5759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：建模比赛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建模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算法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没有严谨的建模，堆叠算法毫无意义！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AED98D-B9AA-951B-3AEF-A71792DE5816}"/>
              </a:ext>
            </a:extLst>
          </p:cNvPr>
          <p:cNvSpPr txBox="1"/>
          <p:nvPr/>
        </p:nvSpPr>
        <p:spPr>
          <a:xfrm>
            <a:off x="1451759" y="2366079"/>
            <a:ext cx="5759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求解非约束优化问题的拟牛顿方法（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BFGS)</a:t>
            </a:r>
            <a:endParaRPr lang="zh-CN" altLang="en-US" sz="2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3349B9-E686-8857-8444-7E55340397E3}"/>
              </a:ext>
            </a:extLst>
          </p:cNvPr>
          <p:cNvSpPr txBox="1"/>
          <p:nvPr/>
        </p:nvSpPr>
        <p:spPr>
          <a:xfrm>
            <a:off x="391886" y="333828"/>
            <a:ext cx="39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代码学习：从哪里开始？</a:t>
            </a:r>
          </a:p>
        </p:txBody>
      </p:sp>
    </p:spTree>
    <p:extLst>
      <p:ext uri="{BB962C8B-B14F-4D97-AF65-F5344CB8AC3E}">
        <p14:creationId xmlns:p14="http://schemas.microsoft.com/office/powerpoint/2010/main" val="16993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231D3A-68A7-1C65-0E71-FEC90D6E3E0B}"/>
              </a:ext>
            </a:extLst>
          </p:cNvPr>
          <p:cNvSpPr txBox="1"/>
          <p:nvPr/>
        </p:nvSpPr>
        <p:spPr>
          <a:xfrm>
            <a:off x="3643745" y="17586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hlinkClick r:id="rId2"/>
              </a:rPr>
              <a:t>PyPI</a:t>
            </a:r>
            <a:r>
              <a:rPr lang="en-US" altLang="zh-CN" sz="2400" b="1" dirty="0">
                <a:hlinkClick r:id="rId2"/>
              </a:rPr>
              <a:t> · The Python Package Index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19254-9557-79F2-02B0-83B60016AE15}"/>
              </a:ext>
            </a:extLst>
          </p:cNvPr>
          <p:cNvSpPr txBox="1"/>
          <p:nvPr/>
        </p:nvSpPr>
        <p:spPr>
          <a:xfrm>
            <a:off x="1378857" y="1234373"/>
            <a:ext cx="57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：直接学习库的内容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6988D-F886-E5EB-B39C-E4E33EF5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2295291"/>
            <a:ext cx="5538491" cy="3328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869102-2CD6-FD70-99C0-94E2C8E94AD6}"/>
              </a:ext>
            </a:extLst>
          </p:cNvPr>
          <p:cNvSpPr txBox="1"/>
          <p:nvPr/>
        </p:nvSpPr>
        <p:spPr>
          <a:xfrm>
            <a:off x="6917348" y="2453573"/>
            <a:ext cx="3438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scikit-opt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库：集成了遗传算法（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粒子群算法（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蚁群算法（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模拟退火算法（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免疫优化算法（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人工鱼群算法（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AFSA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B203E6-C140-1E08-E75D-3016600D002D}"/>
              </a:ext>
            </a:extLst>
          </p:cNvPr>
          <p:cNvSpPr txBox="1"/>
          <p:nvPr/>
        </p:nvSpPr>
        <p:spPr>
          <a:xfrm>
            <a:off x="391886" y="333828"/>
            <a:ext cx="39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代码学习：从哪里开始？</a:t>
            </a:r>
          </a:p>
        </p:txBody>
      </p:sp>
    </p:spTree>
    <p:extLst>
      <p:ext uri="{BB962C8B-B14F-4D97-AF65-F5344CB8AC3E}">
        <p14:creationId xmlns:p14="http://schemas.microsoft.com/office/powerpoint/2010/main" val="212959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231D3A-68A7-1C65-0E71-FEC90D6E3E0B}"/>
              </a:ext>
            </a:extLst>
          </p:cNvPr>
          <p:cNvSpPr txBox="1"/>
          <p:nvPr/>
        </p:nvSpPr>
        <p:spPr>
          <a:xfrm>
            <a:off x="1655617" y="1839311"/>
            <a:ext cx="7107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“美”赛：除了模型，美观的论文往往影响许多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E19254-9557-79F2-02B0-83B60016AE15}"/>
              </a:ext>
            </a:extLst>
          </p:cNvPr>
          <p:cNvSpPr txBox="1"/>
          <p:nvPr/>
        </p:nvSpPr>
        <p:spPr>
          <a:xfrm>
            <a:off x="1344221" y="1008314"/>
            <a:ext cx="9012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一个额外的小安利：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库作图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(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都什么年代了还在用传统的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Matplotlib(BUSHI))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69102-2CD6-FD70-99C0-94E2C8E94AD6}"/>
              </a:ext>
            </a:extLst>
          </p:cNvPr>
          <p:cNvSpPr txBox="1"/>
          <p:nvPr/>
        </p:nvSpPr>
        <p:spPr>
          <a:xfrm>
            <a:off x="768927" y="2665776"/>
            <a:ext cx="4655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作图的基础：可以做出更独特的图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（参数设置不当：丑的很独特）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B203E6-C140-1E08-E75D-3016600D002D}"/>
              </a:ext>
            </a:extLst>
          </p:cNvPr>
          <p:cNvSpPr txBox="1"/>
          <p:nvPr/>
        </p:nvSpPr>
        <p:spPr>
          <a:xfrm>
            <a:off x="391886" y="333828"/>
            <a:ext cx="394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代码学习：从哪里开始？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55A05A-6114-5080-DB6A-F5FB4A15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76" y="3801020"/>
            <a:ext cx="3542827" cy="2655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9432F6-BF82-8514-A51F-9F7985FC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25" y="3801020"/>
            <a:ext cx="3544648" cy="26557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07B12D-087E-CFA2-13A1-787827B24F8A}"/>
              </a:ext>
            </a:extLst>
          </p:cNvPr>
          <p:cNvSpPr txBox="1"/>
          <p:nvPr/>
        </p:nvSpPr>
        <p:spPr>
          <a:xfrm>
            <a:off x="5995718" y="2665776"/>
            <a:ext cx="5295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Seaborn: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为基础进行了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很容易做出有吸引力的图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（可以美，但美的千篇一律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3828"/>
            <a:ext cx="34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代码学习：怎样进行？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F930E8-5A39-9353-FE24-FD35777D8694}"/>
              </a:ext>
            </a:extLst>
          </p:cNvPr>
          <p:cNvSpPr txBox="1"/>
          <p:nvPr/>
        </p:nvSpPr>
        <p:spPr>
          <a:xfrm>
            <a:off x="1711366" y="1227446"/>
            <a:ext cx="545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网课：理解算法的逻辑与框架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D47B3B-F80E-C392-14FC-B129142C0E50}"/>
              </a:ext>
            </a:extLst>
          </p:cNvPr>
          <p:cNvSpPr txBox="1"/>
          <p:nvPr/>
        </p:nvSpPr>
        <p:spPr>
          <a:xfrm>
            <a:off x="1711366" y="1950824"/>
            <a:ext cx="809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尝试自行复现代码？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有困难：结合网络上的开源代码学习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445C10-A344-7E5D-1E0E-487239C31E61}"/>
              </a:ext>
            </a:extLst>
          </p:cNvPr>
          <p:cNvSpPr txBox="1"/>
          <p:nvPr/>
        </p:nvSpPr>
        <p:spPr>
          <a:xfrm>
            <a:off x="3263075" y="2887430"/>
            <a:ext cx="545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但不能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1E27E6-9AF7-97C6-A138-B548C3EB089B}"/>
              </a:ext>
            </a:extLst>
          </p:cNvPr>
          <p:cNvSpPr txBox="1"/>
          <p:nvPr/>
        </p:nvSpPr>
        <p:spPr>
          <a:xfrm>
            <a:off x="3263075" y="3343587"/>
            <a:ext cx="545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代码一定要自己完整复现一遍：比赛中调参、组合算法可以迅速完成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04DF58-8E47-EA4E-36D3-C77972836BB5}"/>
              </a:ext>
            </a:extLst>
          </p:cNvPr>
          <p:cNvSpPr txBox="1"/>
          <p:nvPr/>
        </p:nvSpPr>
        <p:spPr>
          <a:xfrm>
            <a:off x="1711366" y="4330689"/>
            <a:ext cx="809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应用：用自己的算法完成一个小小的问题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1F9400-2AFB-1625-A41D-A075250A4E1A}"/>
              </a:ext>
            </a:extLst>
          </p:cNvPr>
          <p:cNvSpPr txBox="1"/>
          <p:nvPr/>
        </p:nvSpPr>
        <p:spPr>
          <a:xfrm>
            <a:off x="1711366" y="5017732"/>
            <a:ext cx="809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实现自己的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建模算法库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了解每一个算法的参数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79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3828"/>
            <a:ext cx="34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代码学习：怎样进行？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598D65-EEF6-1353-8A08-EBF69A40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490331"/>
            <a:ext cx="5691073" cy="4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3828"/>
            <a:ext cx="19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A232DA-AD10-6985-2190-49C198ED3EA9}"/>
              </a:ext>
            </a:extLst>
          </p:cNvPr>
          <p:cNvSpPr txBox="1"/>
          <p:nvPr/>
        </p:nvSpPr>
        <p:spPr>
          <a:xfrm>
            <a:off x="1330036" y="1256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要有目标。</a:t>
            </a:r>
            <a:r>
              <a:rPr lang="zh-CN" altLang="en-US" dirty="0"/>
              <a:t>短的也好，长的也好。认真定下的也好，别人那里捡的也好。就跟随机梯度下降需要有个目标函数一样。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A665B4-4635-C763-A8FA-1CEB4785EAE3}"/>
              </a:ext>
            </a:extLst>
          </p:cNvPr>
          <p:cNvSpPr txBox="1"/>
          <p:nvPr/>
        </p:nvSpPr>
        <p:spPr>
          <a:xfrm>
            <a:off x="1330036" y="23098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痛苦的卷。</a:t>
            </a:r>
            <a:r>
              <a:rPr lang="zh-CN" altLang="en-US" dirty="0"/>
              <a:t>每一步里你都在试图改变你自己或者你的模型参数。改变带来痛苦。但没有改变就没有进步。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084207-ECC1-27BF-4164-5A1B6322B3F2}"/>
              </a:ext>
            </a:extLst>
          </p:cNvPr>
          <p:cNvSpPr txBox="1"/>
          <p:nvPr/>
        </p:nvSpPr>
        <p:spPr>
          <a:xfrm>
            <a:off x="1330036" y="32917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可以躺平。</a:t>
            </a:r>
            <a:r>
              <a:rPr lang="zh-CN" altLang="en-US" dirty="0"/>
              <a:t>步子太小走不动，步子太长容易过早消耗掉了激情。周期性的调大调小步长效果挺好。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D5E74A-7E6B-9361-C178-C36467048B5F}"/>
              </a:ext>
            </a:extLst>
          </p:cNvPr>
          <p:cNvSpPr txBox="1"/>
          <p:nvPr/>
        </p:nvSpPr>
        <p:spPr>
          <a:xfrm>
            <a:off x="1330036" y="42735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快也是慢。</a:t>
            </a:r>
            <a:r>
              <a:rPr lang="zh-CN" altLang="en-US" dirty="0"/>
              <a:t>你没有必要特意去追求找到最好的方向和最合适的步子。你身边当然会有幸运之子，他们每一步都在别人前面。但经验告诉我们，随机梯度下降前期进度太快，后期可能乏力。就是说你过早的找到一个舒适区，忘了世界有多大。所以你不要急，前面徘徊一段时间不是坏事。</a:t>
            </a:r>
          </a:p>
        </p:txBody>
      </p:sp>
    </p:spTree>
    <p:extLst>
      <p:ext uri="{BB962C8B-B14F-4D97-AF65-F5344CB8AC3E}">
        <p14:creationId xmlns:p14="http://schemas.microsoft.com/office/powerpoint/2010/main" val="412904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674</Words>
  <Application>Microsoft Office PowerPoint</Application>
  <PresentationFormat>宽屏</PresentationFormat>
  <Paragraphs>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 SC</vt:lpstr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逸洲</dc:creator>
  <cp:lastModifiedBy>钱 逸洲</cp:lastModifiedBy>
  <cp:revision>28</cp:revision>
  <dcterms:created xsi:type="dcterms:W3CDTF">2022-05-05T10:15:24Z</dcterms:created>
  <dcterms:modified xsi:type="dcterms:W3CDTF">2022-11-05T03:28:28Z</dcterms:modified>
</cp:coreProperties>
</file>