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78" r:id="rId5"/>
    <p:sldId id="323" r:id="rId6"/>
    <p:sldId id="324" r:id="rId7"/>
    <p:sldId id="325" r:id="rId8"/>
    <p:sldId id="326" r:id="rId9"/>
    <p:sldId id="327" r:id="rId10"/>
    <p:sldId id="328" r:id="rId11"/>
    <p:sldId id="330" r:id="rId12"/>
    <p:sldId id="345" r:id="rId13"/>
    <p:sldId id="346" r:id="rId14"/>
    <p:sldId id="347" r:id="rId15"/>
    <p:sldId id="348" r:id="rId16"/>
    <p:sldId id="349" r:id="rId17"/>
    <p:sldId id="350" r:id="rId18"/>
    <p:sldId id="294" r:id="rId19"/>
    <p:sldId id="296" r:id="rId20"/>
    <p:sldId id="295" r:id="rId21"/>
  </p:sldIdLst>
  <p:sldSz cx="9144000" cy="5143500" type="screen16x9"/>
  <p:notesSz cx="6858000" cy="9144000"/>
  <p:defaultTex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27" userDrawn="1">
          <p15:clr>
            <a:srgbClr val="A4A3A4"/>
          </p15:clr>
        </p15:guide>
        <p15:guide id="2" pos="290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47" d="100"/>
          <a:sy n="147" d="100"/>
        </p:scale>
        <p:origin x="486" y="120"/>
      </p:cViewPr>
      <p:guideLst>
        <p:guide orient="horz" pos="1627"/>
        <p:guide pos="2903"/>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p:nvPr>
        </p:nvSpPr>
        <p:spPr bwMode="auto">
          <a:xfrm>
            <a:off x="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vl1pPr>
          </a:lstStyle>
          <a:p>
            <a:endParaRPr lang="zh-CN" altLang="en-US"/>
          </a:p>
        </p:txBody>
      </p:sp>
      <p:sp>
        <p:nvSpPr>
          <p:cNvPr id="2051" name="日期占位符 2"/>
          <p:cNvSpPr>
            <a:spLocks noGrp="1" noChangeArrowheads="1"/>
          </p:cNvSpPr>
          <p:nvPr>
            <p:ph type="dt" idx="1"/>
          </p:nvPr>
        </p:nvSpPr>
        <p:spPr bwMode="auto">
          <a:xfrm>
            <a:off x="3884613"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vl1pPr>
          </a:lstStyle>
          <a:p>
            <a:fld id="{B1A9D386-CE61-4801-B4F0-37239CE74EC2}" type="datetimeFigureOut">
              <a:rPr lang="zh-CN" altLang="en-US"/>
              <a:pPr/>
              <a:t>2023/3/13</a:t>
            </a:fld>
            <a:endParaRPr lang="zh-CN" altLang="en-US"/>
          </a:p>
        </p:txBody>
      </p:sp>
      <p:sp>
        <p:nvSpPr>
          <p:cNvPr id="2052" name="幻灯片图像占位符 3"/>
          <p:cNvSpPr>
            <a:spLocks noGrp="1" noRot="1" noChangeAspect="1" noChangeArrowheads="1"/>
          </p:cNvSpPr>
          <p:nvPr>
            <p:ph type="sldImg" idx="2"/>
          </p:nvPr>
        </p:nvSpPr>
        <p:spPr bwMode="auto">
          <a:xfrm>
            <a:off x="685800" y="1143000"/>
            <a:ext cx="54864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备注占位符 4"/>
          <p:cNvSpPr>
            <a:spLocks noGrp="1" noChangeArrowheads="1"/>
          </p:cNvSpPr>
          <p:nvPr>
            <p:ph type="body" sz="quarter" idx="3"/>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54" name="页脚占位符 5"/>
          <p:cNvSpPr>
            <a:spLocks noGrp="1" noChangeArrowheads="1"/>
          </p:cNvSpPr>
          <p:nvPr>
            <p:ph type="ftr" sz="quarter" idx="4"/>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vl1pPr>
          </a:lstStyle>
          <a:p>
            <a:endParaRPr lang="zh-CN" altLang="en-US"/>
          </a:p>
        </p:txBody>
      </p:sp>
      <p:sp>
        <p:nvSpPr>
          <p:cNvPr id="2055" name="灯片编号占位符 6"/>
          <p:cNvSpPr>
            <a:spLocks noGrp="1" noChangeArrowheads="1"/>
          </p:cNvSpPr>
          <p:nvPr>
            <p:ph type="sldNum" sz="quarter" idx="5"/>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lvl1pPr>
          </a:lstStyle>
          <a:p>
            <a:fld id="{D3A526E7-7F8F-4C29-9317-C3B11A4CCCAB}" type="slidenum">
              <a:rPr lang="zh-CN" altLang="en-US"/>
              <a:pPr/>
              <a:t>‹#›</a:t>
            </a:fld>
            <a:endParaRPr lang="zh-CN" altLang="en-US"/>
          </a:p>
        </p:txBody>
      </p:sp>
    </p:spTree>
    <p:extLst>
      <p:ext uri="{BB962C8B-B14F-4D97-AF65-F5344CB8AC3E}">
        <p14:creationId xmlns:p14="http://schemas.microsoft.com/office/powerpoint/2010/main" val="20658006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2701927"/>
            <a:ext cx="6858000" cy="1241425"/>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2593FCB8-718F-4B90-91C1-0407A569B1E8}" type="datetime1">
              <a:rPr lang="zh-CN" altLang="en-US"/>
              <a:pPr/>
              <a:t>2023/3/13</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2E9A538-0BBF-43A5-AE0C-35A8CAD36D89}"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114761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E52D7FAF-BB6B-428F-AECD-95F377974D13}" type="datetime1">
              <a:rPr lang="zh-CN" altLang="en-US"/>
              <a:pPr/>
              <a:t>2023/3/13</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B9DCF833-07AE-4ABB-8325-0255EFB40287}"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3318488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6375"/>
            <a:ext cx="6019800" cy="43878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8F35E50D-40FF-4A1B-87FB-6C40E428EB06}" type="datetime1">
              <a:rPr lang="zh-CN" altLang="en-US"/>
              <a:pPr/>
              <a:t>2023/3/13</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810D246-24E9-4FC0-9F55-2C1936442ABC}"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4158275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7069A020-8410-4372-8E23-7C921943C979}" type="datetime1">
              <a:rPr lang="zh-CN" altLang="en-US"/>
              <a:pPr/>
              <a:t>2023/3/13</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1538D214-A607-4857-8769-177B7D38E2FA}"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850877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9" y="1282700"/>
            <a:ext cx="7886700" cy="2139950"/>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9" y="3441700"/>
            <a:ext cx="7886700" cy="1125538"/>
          </a:xfrm>
        </p:spPr>
        <p:txBody>
          <a:bodyPr/>
          <a:lstStyle>
            <a:lvl1pPr marL="0" indent="0">
              <a:buNone/>
              <a:defRPr sz="2400"/>
            </a:lvl1pPr>
            <a:lvl2pPr marL="457189" indent="0">
              <a:buNone/>
              <a:defRPr sz="2000"/>
            </a:lvl2pPr>
            <a:lvl3pPr marL="914377" indent="0">
              <a:buNone/>
              <a:defRPr sz="18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225150F3-FECE-47D1-B68E-E15CA5117149}" type="datetime1">
              <a:rPr lang="zh-CN" altLang="en-US"/>
              <a:pPr/>
              <a:t>2023/3/13</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BC8939C6-2402-480A-8CE0-F00A0077728A}"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518213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2"/>
            <a:ext cx="4038600" cy="33940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2"/>
            <a:ext cx="4038600" cy="33940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06A3F28C-CC38-46A3-AE91-B96721DCA4ED}" type="datetime1">
              <a:rPr lang="zh-CN" altLang="en-US"/>
              <a:pPr/>
              <a:t>2023/3/13</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6CCBE5DD-8A27-492A-90E1-DDC3468ED065}"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2825609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9" y="274640"/>
            <a:ext cx="7886700" cy="993775"/>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40" y="1260475"/>
            <a:ext cx="3868737" cy="619125"/>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40" y="1879600"/>
            <a:ext cx="3868737" cy="27622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1" y="1260475"/>
            <a:ext cx="3887788" cy="619125"/>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1" y="1879600"/>
            <a:ext cx="3887788" cy="27622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7A3D29A3-DE01-4EF5-9B3C-6DDEA18D1C18}" type="datetime1">
              <a:rPr lang="zh-CN" altLang="en-US"/>
              <a:pPr/>
              <a:t>2023/3/13</a:t>
            </a:fld>
            <a:endParaRPr lang="zh-CN" altLang="en-US" sz="1800">
              <a:solidFill>
                <a:schemeClr val="tx1"/>
              </a:solidFill>
            </a:endParaRPr>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928A092E-D04E-4D7C-B01C-89A11198828B}"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1758989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C95DFB16-6F29-4729-88D3-A9052D88D129}" type="datetime1">
              <a:rPr lang="zh-CN" altLang="en-US"/>
              <a:pPr/>
              <a:t>2023/3/13</a:t>
            </a:fld>
            <a:endParaRPr lang="zh-CN" altLang="en-US" sz="1800">
              <a:solidFill>
                <a:schemeClr val="tx1"/>
              </a:solidFill>
            </a:endParaRPr>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93B89A41-E115-48FC-A0A9-DF814D6C42B2}"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3285174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B84BBE06-E3B2-47CF-AD6E-682DBC751EEF}" type="datetime1">
              <a:rPr lang="zh-CN" altLang="en-US"/>
              <a:pPr/>
              <a:t>2023/3/13</a:t>
            </a:fld>
            <a:endParaRPr lang="zh-CN" altLang="en-US" sz="1800">
              <a:solidFill>
                <a:schemeClr val="tx1"/>
              </a:solidFill>
            </a:endParaRPr>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BC7E1A41-78F1-4761-8F92-D5280747B89C}"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476285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342900"/>
            <a:ext cx="2949575" cy="120015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9" y="741365"/>
            <a:ext cx="4629151"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9" y="1543050"/>
            <a:ext cx="2949575" cy="28590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0253A8A3-A08F-4615-BDA2-D2AAA82E5450}" type="datetime1">
              <a:rPr lang="zh-CN" altLang="en-US"/>
              <a:pPr/>
              <a:t>2023/3/13</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EFC00EFC-DBA3-4BA2-ABF7-C3B543BA6380}"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3445385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342900"/>
            <a:ext cx="2949575" cy="120015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9" y="741365"/>
            <a:ext cx="4629151" cy="36544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zh-CN" altLang="en-US"/>
          </a:p>
        </p:txBody>
      </p:sp>
      <p:sp>
        <p:nvSpPr>
          <p:cNvPr id="4" name="文本占位符 3"/>
          <p:cNvSpPr>
            <a:spLocks noGrp="1"/>
          </p:cNvSpPr>
          <p:nvPr>
            <p:ph type="body" sz="half" idx="2"/>
          </p:nvPr>
        </p:nvSpPr>
        <p:spPr>
          <a:xfrm>
            <a:off x="630239" y="1543050"/>
            <a:ext cx="2949575" cy="28590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AAA73BB2-D5DC-46B0-BAFF-75EF0748F8E8}" type="datetime1">
              <a:rPr lang="zh-CN" altLang="en-US"/>
              <a:pPr/>
              <a:t>2023/3/13</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280C5343-13AE-4405-8E3E-E7EEAC9CECA9}"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744232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4" descr="c:\DOCUME~1\ADMINI~1\APPLIC~1\360se6\USERDA~1\Temp\120859~1.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8"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占位符 1"/>
          <p:cNvSpPr>
            <a:spLocks noGrp="1" noChangeArrowheads="1"/>
          </p:cNvSpPr>
          <p:nvPr>
            <p:ph type="title" idx="4294967295"/>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sym typeface="Calibri" panose="020F0502020204030204" pitchFamily="34" charset="0"/>
              </a:rPr>
              <a:t>单击此处编辑母版标题样式</a:t>
            </a:r>
          </a:p>
        </p:txBody>
      </p:sp>
      <p:sp>
        <p:nvSpPr>
          <p:cNvPr id="1028" name="文本占位符 2"/>
          <p:cNvSpPr>
            <a:spLocks noGrp="1" noChangeArrowheads="1"/>
          </p:cNvSpPr>
          <p:nvPr>
            <p:ph type="body" idx="1"/>
          </p:nvPr>
        </p:nvSpPr>
        <p:spPr bwMode="auto">
          <a:xfrm>
            <a:off x="457200" y="1200152"/>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sym typeface="Calibri" panose="020F0502020204030204" pitchFamily="34" charset="0"/>
              </a:rPr>
              <a:t>单击此处编辑母版文本样式</a:t>
            </a:r>
          </a:p>
          <a:p>
            <a:pPr lvl="1"/>
            <a:r>
              <a:rPr lang="zh-CN" smtClean="0">
                <a:sym typeface="Calibri" panose="020F0502020204030204" pitchFamily="34" charset="0"/>
              </a:rPr>
              <a:t>第二级</a:t>
            </a:r>
          </a:p>
          <a:p>
            <a:pPr lvl="2"/>
            <a:r>
              <a:rPr lang="zh-CN" smtClean="0">
                <a:sym typeface="Calibri" panose="020F0502020204030204" pitchFamily="34" charset="0"/>
              </a:rPr>
              <a:t>第三级</a:t>
            </a:r>
          </a:p>
          <a:p>
            <a:pPr lvl="3"/>
            <a:r>
              <a:rPr lang="zh-CN" smtClean="0">
                <a:sym typeface="Calibri" panose="020F0502020204030204" pitchFamily="34" charset="0"/>
              </a:rPr>
              <a:t>第四级</a:t>
            </a:r>
          </a:p>
          <a:p>
            <a:pPr lvl="4"/>
            <a:r>
              <a:rPr lang="zh-CN" smtClean="0">
                <a:sym typeface="Calibri" panose="020F0502020204030204" pitchFamily="34" charset="0"/>
              </a:rPr>
              <a:t>第五级</a:t>
            </a:r>
          </a:p>
        </p:txBody>
      </p:sp>
      <p:sp>
        <p:nvSpPr>
          <p:cNvPr id="1029" name="日期占位符 3"/>
          <p:cNvSpPr>
            <a:spLocks noGrp="1" noChangeArrowheads="1"/>
          </p:cNvSpPr>
          <p:nvPr>
            <p:ph type="dt" sz="half" idx="2"/>
          </p:nvPr>
        </p:nvSpPr>
        <p:spPr bwMode="auto">
          <a:xfrm>
            <a:off x="457200" y="4767265"/>
            <a:ext cx="2133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defRPr sz="1200">
                <a:solidFill>
                  <a:srgbClr val="898989"/>
                </a:solidFill>
              </a:defRPr>
            </a:lvl1pPr>
          </a:lstStyle>
          <a:p>
            <a:fld id="{FEACEB5B-A9C4-432E-AB75-F7F163C3D04F}" type="datetime1">
              <a:rPr lang="zh-CN" altLang="en-US"/>
              <a:pPr/>
              <a:t>2023/3/13</a:t>
            </a:fld>
            <a:endParaRPr lang="zh-CN" altLang="en-US" sz="1800">
              <a:solidFill>
                <a:schemeClr val="tx1"/>
              </a:solidFill>
            </a:endParaRPr>
          </a:p>
        </p:txBody>
      </p:sp>
      <p:sp>
        <p:nvSpPr>
          <p:cNvPr id="1030" name="页脚占位符 4"/>
          <p:cNvSpPr>
            <a:spLocks noGrp="1" noChangeArrowheads="1"/>
          </p:cNvSpPr>
          <p:nvPr>
            <p:ph type="ftr" sz="quarter" idx="3"/>
          </p:nvPr>
        </p:nvSpPr>
        <p:spPr bwMode="auto">
          <a:xfrm>
            <a:off x="3124200" y="4767265"/>
            <a:ext cx="2895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defRPr>
            </a:lvl1pPr>
          </a:lstStyle>
          <a:p>
            <a:endParaRPr lang="zh-CN" altLang="en-US"/>
          </a:p>
        </p:txBody>
      </p:sp>
      <p:sp>
        <p:nvSpPr>
          <p:cNvPr id="1031" name="灯片编号占位符 5"/>
          <p:cNvSpPr>
            <a:spLocks noGrp="1" noChangeArrowheads="1"/>
          </p:cNvSpPr>
          <p:nvPr>
            <p:ph type="sldNum" sz="quarter" idx="4"/>
          </p:nvPr>
        </p:nvSpPr>
        <p:spPr bwMode="auto">
          <a:xfrm>
            <a:off x="6553200" y="4767265"/>
            <a:ext cx="2133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D007A28D-F4FD-4576-A5D6-36178F694CC3}" type="slidenum">
              <a:rPr lang="zh-CN" altLang="en-US"/>
              <a:pPr/>
              <a:t>‹#›</a:t>
            </a:fld>
            <a:endParaRPr lang="zh-CN" altLang="en-US" sz="1800">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914377" indent="-914377"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377" indent="-914377"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377" indent="-914377"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377" indent="-914377"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377" indent="-914377"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566" indent="-914377"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754" indent="-914377"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5943" indent="-914377"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131" indent="-914377"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42891" indent="-342891"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sym typeface="Calibri" panose="020F0502020204030204" pitchFamily="34" charset="0"/>
        </a:defRPr>
      </a:lvl1pPr>
      <a:lvl2pPr marL="742932" indent="-285744"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2pPr>
      <a:lvl3pPr marL="1142971" indent="-228594"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3pPr>
      <a:lvl4pPr marL="1600160" indent="-228594"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349" indent="-228594"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组合 25"/>
          <p:cNvGrpSpPr>
            <a:grpSpLocks/>
          </p:cNvGrpSpPr>
          <p:nvPr/>
        </p:nvGrpSpPr>
        <p:grpSpPr bwMode="auto">
          <a:xfrm>
            <a:off x="6742114" y="195264"/>
            <a:ext cx="287337" cy="288925"/>
            <a:chOff x="0" y="0"/>
            <a:chExt cx="288032" cy="288032"/>
          </a:xfrm>
        </p:grpSpPr>
        <p:sp>
          <p:nvSpPr>
            <p:cNvPr id="3075" name="椭圆 26"/>
            <p:cNvSpPr>
              <a:spLocks noChangeArrowheads="1"/>
            </p:cNvSpPr>
            <p:nvPr/>
          </p:nvSpPr>
          <p:spPr bwMode="auto">
            <a:xfrm>
              <a:off x="0" y="0"/>
              <a:ext cx="288032" cy="288032"/>
            </a:xfrm>
            <a:prstGeom prst="ellipse">
              <a:avLst/>
            </a:prstGeom>
            <a:noFill/>
            <a:ln w="12700" cmpd="sng">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nvGrpSpPr>
            <p:cNvPr id="3076" name="组合 27"/>
            <p:cNvGrpSpPr>
              <a:grpSpLocks/>
            </p:cNvGrpSpPr>
            <p:nvPr/>
          </p:nvGrpSpPr>
          <p:grpSpPr bwMode="auto">
            <a:xfrm flipH="1">
              <a:off x="71530" y="105344"/>
              <a:ext cx="144971" cy="77344"/>
              <a:chOff x="0" y="0"/>
              <a:chExt cx="268428" cy="143210"/>
            </a:xfrm>
          </p:grpSpPr>
          <p:sp>
            <p:nvSpPr>
              <p:cNvPr id="3077" name="等腰三角形 28"/>
              <p:cNvSpPr>
                <a:spLocks noChangeArrowheads="1"/>
              </p:cNvSpPr>
              <p:nvPr/>
            </p:nvSpPr>
            <p:spPr bwMode="auto">
              <a:xfrm rot="5400000">
                <a:off x="-9878" y="9877"/>
                <a:ext cx="143209" cy="123456"/>
              </a:xfrm>
              <a:prstGeom prst="triangle">
                <a:avLst>
                  <a:gd name="adj" fmla="val 50000"/>
                </a:avLst>
              </a:prstGeom>
              <a:noFill/>
              <a:ln w="12700" cmpd="sng">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078" name="等腰三角形 29"/>
              <p:cNvSpPr>
                <a:spLocks noChangeArrowheads="1"/>
              </p:cNvSpPr>
              <p:nvPr/>
            </p:nvSpPr>
            <p:spPr bwMode="auto">
              <a:xfrm rot="5400000">
                <a:off x="135085" y="9877"/>
                <a:ext cx="143209" cy="123456"/>
              </a:xfrm>
              <a:prstGeom prst="triangle">
                <a:avLst>
                  <a:gd name="adj" fmla="val 50000"/>
                </a:avLst>
              </a:prstGeom>
              <a:noFill/>
              <a:ln w="12700" cmpd="sng">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grpSp>
      <p:grpSp>
        <p:nvGrpSpPr>
          <p:cNvPr id="3079" name="组合 30"/>
          <p:cNvGrpSpPr>
            <a:grpSpLocks/>
          </p:cNvGrpSpPr>
          <p:nvPr/>
        </p:nvGrpSpPr>
        <p:grpSpPr bwMode="auto">
          <a:xfrm>
            <a:off x="8613776" y="195264"/>
            <a:ext cx="288925" cy="288925"/>
            <a:chOff x="0" y="0"/>
            <a:chExt cx="288032" cy="288032"/>
          </a:xfrm>
        </p:grpSpPr>
        <p:sp>
          <p:nvSpPr>
            <p:cNvPr id="3080" name="椭圆 31"/>
            <p:cNvSpPr>
              <a:spLocks noChangeArrowheads="1"/>
            </p:cNvSpPr>
            <p:nvPr/>
          </p:nvSpPr>
          <p:spPr bwMode="auto">
            <a:xfrm>
              <a:off x="0" y="0"/>
              <a:ext cx="288032" cy="288032"/>
            </a:xfrm>
            <a:prstGeom prst="ellipse">
              <a:avLst/>
            </a:prstGeom>
            <a:noFill/>
            <a:ln w="12700" cmpd="sng">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nvGrpSpPr>
            <p:cNvPr id="3081" name="组合 32"/>
            <p:cNvGrpSpPr>
              <a:grpSpLocks/>
            </p:cNvGrpSpPr>
            <p:nvPr/>
          </p:nvGrpSpPr>
          <p:grpSpPr bwMode="auto">
            <a:xfrm>
              <a:off x="82288" y="105344"/>
              <a:ext cx="144971" cy="77344"/>
              <a:chOff x="0" y="0"/>
              <a:chExt cx="268428" cy="143210"/>
            </a:xfrm>
          </p:grpSpPr>
          <p:sp>
            <p:nvSpPr>
              <p:cNvPr id="3082" name="等腰三角形 33"/>
              <p:cNvSpPr>
                <a:spLocks noChangeArrowheads="1"/>
              </p:cNvSpPr>
              <p:nvPr/>
            </p:nvSpPr>
            <p:spPr bwMode="auto">
              <a:xfrm rot="5400000">
                <a:off x="-9878" y="9877"/>
                <a:ext cx="143209" cy="123456"/>
              </a:xfrm>
              <a:prstGeom prst="triangle">
                <a:avLst>
                  <a:gd name="adj" fmla="val 50000"/>
                </a:avLst>
              </a:prstGeom>
              <a:noFill/>
              <a:ln w="12700" cmpd="sng">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083" name="等腰三角形 34"/>
              <p:cNvSpPr>
                <a:spLocks noChangeArrowheads="1"/>
              </p:cNvSpPr>
              <p:nvPr/>
            </p:nvSpPr>
            <p:spPr bwMode="auto">
              <a:xfrm rot="5400000">
                <a:off x="135085" y="9877"/>
                <a:ext cx="143209" cy="123456"/>
              </a:xfrm>
              <a:prstGeom prst="triangle">
                <a:avLst>
                  <a:gd name="adj" fmla="val 50000"/>
                </a:avLst>
              </a:prstGeom>
              <a:noFill/>
              <a:ln w="12700" cmpd="sng">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grpSp>
      <p:grpSp>
        <p:nvGrpSpPr>
          <p:cNvPr id="3084" name="组合 35"/>
          <p:cNvGrpSpPr>
            <a:grpSpLocks/>
          </p:cNvGrpSpPr>
          <p:nvPr/>
        </p:nvGrpSpPr>
        <p:grpSpPr bwMode="auto">
          <a:xfrm>
            <a:off x="7366000" y="195264"/>
            <a:ext cx="288925" cy="288925"/>
            <a:chOff x="0" y="0"/>
            <a:chExt cx="288032" cy="288032"/>
          </a:xfrm>
        </p:grpSpPr>
        <p:sp>
          <p:nvSpPr>
            <p:cNvPr id="3085" name="椭圆 36"/>
            <p:cNvSpPr>
              <a:spLocks noChangeArrowheads="1"/>
            </p:cNvSpPr>
            <p:nvPr/>
          </p:nvSpPr>
          <p:spPr bwMode="auto">
            <a:xfrm>
              <a:off x="0" y="0"/>
              <a:ext cx="288032" cy="288032"/>
            </a:xfrm>
            <a:prstGeom prst="ellipse">
              <a:avLst/>
            </a:prstGeom>
            <a:noFill/>
            <a:ln w="12700" cmpd="sng">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nvGrpSpPr>
            <p:cNvPr id="3086" name="组合 37"/>
            <p:cNvGrpSpPr>
              <a:grpSpLocks/>
            </p:cNvGrpSpPr>
            <p:nvPr/>
          </p:nvGrpSpPr>
          <p:grpSpPr bwMode="auto">
            <a:xfrm>
              <a:off x="108012" y="97370"/>
              <a:ext cx="72008" cy="108000"/>
              <a:chOff x="0" y="0"/>
              <a:chExt cx="72008" cy="108000"/>
            </a:xfrm>
          </p:grpSpPr>
          <p:sp>
            <p:nvSpPr>
              <p:cNvPr id="3087" name="直接连接符 38"/>
              <p:cNvSpPr>
                <a:spLocks noChangeShapeType="1"/>
              </p:cNvSpPr>
              <p:nvPr/>
            </p:nvSpPr>
            <p:spPr bwMode="auto">
              <a:xfrm>
                <a:off x="0" y="0"/>
                <a:ext cx="1" cy="108000"/>
              </a:xfrm>
              <a:prstGeom prst="line">
                <a:avLst/>
              </a:prstGeom>
              <a:noFill/>
              <a:ln w="9525" cmpd="sng">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8" name="直接连接符 39"/>
              <p:cNvSpPr>
                <a:spLocks noChangeShapeType="1"/>
              </p:cNvSpPr>
              <p:nvPr/>
            </p:nvSpPr>
            <p:spPr bwMode="auto">
              <a:xfrm>
                <a:off x="72008" y="0"/>
                <a:ext cx="1" cy="108000"/>
              </a:xfrm>
              <a:prstGeom prst="line">
                <a:avLst/>
              </a:prstGeom>
              <a:noFill/>
              <a:ln w="9525" cmpd="sng">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3089" name="组合 40"/>
          <p:cNvGrpSpPr>
            <a:grpSpLocks/>
          </p:cNvGrpSpPr>
          <p:nvPr/>
        </p:nvGrpSpPr>
        <p:grpSpPr bwMode="auto">
          <a:xfrm>
            <a:off x="7989889" y="195264"/>
            <a:ext cx="287337" cy="288925"/>
            <a:chOff x="0" y="0"/>
            <a:chExt cx="288032" cy="288032"/>
          </a:xfrm>
        </p:grpSpPr>
        <p:sp>
          <p:nvSpPr>
            <p:cNvPr id="3090" name="椭圆 41"/>
            <p:cNvSpPr>
              <a:spLocks noChangeArrowheads="1"/>
            </p:cNvSpPr>
            <p:nvPr/>
          </p:nvSpPr>
          <p:spPr bwMode="auto">
            <a:xfrm>
              <a:off x="0" y="0"/>
              <a:ext cx="288032" cy="288032"/>
            </a:xfrm>
            <a:prstGeom prst="ellipse">
              <a:avLst/>
            </a:prstGeom>
            <a:noFill/>
            <a:ln w="12700" cmpd="sng">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091" name="矩形 42"/>
            <p:cNvSpPr>
              <a:spLocks noChangeArrowheads="1"/>
            </p:cNvSpPr>
            <p:nvPr/>
          </p:nvSpPr>
          <p:spPr bwMode="auto">
            <a:xfrm>
              <a:off x="86064" y="85549"/>
              <a:ext cx="108000" cy="108000"/>
            </a:xfrm>
            <a:prstGeom prst="rect">
              <a:avLst/>
            </a:prstGeom>
            <a:noFill/>
            <a:ln w="12700" cmpd="sng">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3092" name="直接连接符 35"/>
          <p:cNvSpPr>
            <a:spLocks noChangeShapeType="1"/>
          </p:cNvSpPr>
          <p:nvPr/>
        </p:nvSpPr>
        <p:spPr bwMode="auto">
          <a:xfrm>
            <a:off x="2205038" y="2787650"/>
            <a:ext cx="4248151" cy="0"/>
          </a:xfrm>
          <a:prstGeom prst="line">
            <a:avLst/>
          </a:prstGeom>
          <a:noFill/>
          <a:ln w="9525" cmpd="sng">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 name="直接连接符 36"/>
          <p:cNvSpPr>
            <a:spLocks noChangeShapeType="1"/>
          </p:cNvSpPr>
          <p:nvPr/>
        </p:nvSpPr>
        <p:spPr bwMode="auto">
          <a:xfrm>
            <a:off x="2205038" y="3724275"/>
            <a:ext cx="4248151" cy="0"/>
          </a:xfrm>
          <a:prstGeom prst="line">
            <a:avLst/>
          </a:prstGeom>
          <a:noFill/>
          <a:ln w="9525" cmpd="sng">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 name="TextBox 37"/>
          <p:cNvSpPr>
            <a:spLocks noChangeArrowheads="1"/>
          </p:cNvSpPr>
          <p:nvPr/>
        </p:nvSpPr>
        <p:spPr bwMode="auto">
          <a:xfrm>
            <a:off x="2195514" y="2787650"/>
            <a:ext cx="424815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3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超市商品“最后一公里”便捷购买服务</a:t>
            </a:r>
          </a:p>
        </p:txBody>
      </p:sp>
      <p:sp>
        <p:nvSpPr>
          <p:cNvPr id="3095" name="TextBox 38"/>
          <p:cNvSpPr>
            <a:spLocks noChangeArrowheads="1"/>
          </p:cNvSpPr>
          <p:nvPr/>
        </p:nvSpPr>
        <p:spPr bwMode="auto">
          <a:xfrm>
            <a:off x="2555875" y="3949699"/>
            <a:ext cx="36020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报告人：姜同学</a:t>
            </a:r>
          </a:p>
          <a:p>
            <a:pPr algn="ctr" eaLnBrk="1" hangingPunct="1">
              <a:spcBef>
                <a:spcPct val="0"/>
              </a:spcBef>
              <a:buFont typeface="Arial" panose="020B0604020202020204" pitchFamily="34" charset="0"/>
              <a:buNone/>
            </a:pP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报告</a:t>
            </a: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时间：2014年12月18日</a:t>
            </a:r>
          </a:p>
        </p:txBody>
      </p:sp>
      <p:sp>
        <p:nvSpPr>
          <p:cNvPr id="3096" name="TextBox 3"/>
          <p:cNvSpPr txBox="1">
            <a:spLocks noChangeArrowheads="1"/>
          </p:cNvSpPr>
          <p:nvPr/>
        </p:nvSpPr>
        <p:spPr bwMode="auto">
          <a:xfrm>
            <a:off x="252414" y="4732340"/>
            <a:ext cx="8569325"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600">
                <a:solidFill>
                  <a:schemeClr val="bg1"/>
                </a:solidFill>
                <a:latin typeface="微软雅黑" panose="020B0503020204020204" pitchFamily="34" charset="-122"/>
                <a:ea typeface="微软雅黑" panose="020B0503020204020204" pitchFamily="34" charset="-122"/>
              </a:rPr>
              <a:t>《服务学概论》课程设计</a:t>
            </a:r>
          </a:p>
        </p:txBody>
      </p:sp>
      <p:pic>
        <p:nvPicPr>
          <p:cNvPr id="3097" name="Picture 25" descr="img393214180"/>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92500" y="700089"/>
            <a:ext cx="1589088" cy="158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advTm="0">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092"/>
                                        </p:tgtEl>
                                        <p:attrNameLst>
                                          <p:attrName>style.visibility</p:attrName>
                                        </p:attrNameLst>
                                      </p:cBhvr>
                                      <p:to>
                                        <p:strVal val="visible"/>
                                      </p:to>
                                    </p:set>
                                    <p:anim calcmode="lin" valueType="num">
                                      <p:cBhvr>
                                        <p:cTn id="7" dur="500" fill="hold"/>
                                        <p:tgtEl>
                                          <p:spTgt spid="3092"/>
                                        </p:tgtEl>
                                        <p:attrNameLst>
                                          <p:attrName>ppt_x</p:attrName>
                                        </p:attrNameLst>
                                      </p:cBhvr>
                                      <p:tavLst>
                                        <p:tav tm="0">
                                          <p:val>
                                            <p:strVal val="0-#ppt_w/2"/>
                                          </p:val>
                                        </p:tav>
                                        <p:tav tm="100000">
                                          <p:val>
                                            <p:strVal val="#ppt_x"/>
                                          </p:val>
                                        </p:tav>
                                      </p:tavLst>
                                    </p:anim>
                                    <p:anim calcmode="lin" valueType="num">
                                      <p:cBhvr>
                                        <p:cTn id="8" dur="500" fill="hold"/>
                                        <p:tgtEl>
                                          <p:spTgt spid="309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093"/>
                                        </p:tgtEl>
                                        <p:attrNameLst>
                                          <p:attrName>style.visibility</p:attrName>
                                        </p:attrNameLst>
                                      </p:cBhvr>
                                      <p:to>
                                        <p:strVal val="visible"/>
                                      </p:to>
                                    </p:set>
                                    <p:anim calcmode="lin" valueType="num">
                                      <p:cBhvr>
                                        <p:cTn id="11" dur="500" fill="hold"/>
                                        <p:tgtEl>
                                          <p:spTgt spid="3093"/>
                                        </p:tgtEl>
                                        <p:attrNameLst>
                                          <p:attrName>ppt_x</p:attrName>
                                        </p:attrNameLst>
                                      </p:cBhvr>
                                      <p:tavLst>
                                        <p:tav tm="0">
                                          <p:val>
                                            <p:strVal val="1+#ppt_w/2"/>
                                          </p:val>
                                        </p:tav>
                                        <p:tav tm="100000">
                                          <p:val>
                                            <p:strVal val="#ppt_x"/>
                                          </p:val>
                                        </p:tav>
                                      </p:tavLst>
                                    </p:anim>
                                    <p:anim calcmode="lin" valueType="num">
                                      <p:cBhvr>
                                        <p:cTn id="12" dur="500" fill="hold"/>
                                        <p:tgtEl>
                                          <p:spTgt spid="3093"/>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3094"/>
                                        </p:tgtEl>
                                        <p:attrNameLst>
                                          <p:attrName>style.visibility</p:attrName>
                                        </p:attrNameLst>
                                      </p:cBhvr>
                                      <p:to>
                                        <p:strVal val="visible"/>
                                      </p:to>
                                    </p:set>
                                    <p:anim calcmode="lin" valueType="num">
                                      <p:cBhvr>
                                        <p:cTn id="16" dur="500" fill="hold"/>
                                        <p:tgtEl>
                                          <p:spTgt spid="3094"/>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094"/>
                                        </p:tgtEl>
                                        <p:attrNameLst>
                                          <p:attrName>ppt_y</p:attrName>
                                        </p:attrNameLst>
                                      </p:cBhvr>
                                      <p:tavLst>
                                        <p:tav tm="0">
                                          <p:val>
                                            <p:strVal val="#ppt_y"/>
                                          </p:val>
                                        </p:tav>
                                        <p:tav tm="100000">
                                          <p:val>
                                            <p:strVal val="#ppt_y"/>
                                          </p:val>
                                        </p:tav>
                                      </p:tavLst>
                                    </p:anim>
                                    <p:anim calcmode="lin" valueType="num">
                                      <p:cBhvr>
                                        <p:cTn id="18" dur="500" fill="hold"/>
                                        <p:tgtEl>
                                          <p:spTgt spid="3094"/>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094"/>
                                        </p:tgtEl>
                                        <p:attrNameLst>
                                          <p:attrName>ppt_w</p:attrName>
                                        </p:attrNameLst>
                                      </p:cBhvr>
                                      <p:tavLst>
                                        <p:tav tm="0">
                                          <p:val>
                                            <p:strVal val="#ppt_w/10"/>
                                          </p:val>
                                        </p:tav>
                                        <p:tav tm="50000">
                                          <p:val>
                                            <p:strVal val="#ppt_w+.01"/>
                                          </p:val>
                                        </p:tav>
                                        <p:tav tm="100000">
                                          <p:val>
                                            <p:strVal val="#ppt_w"/>
                                          </p:val>
                                        </p:tav>
                                      </p:tavLst>
                                    </p:anim>
                                    <p:animEffect>
                                      <p:cBhvr>
                                        <p:cTn id="20" dur="500" tmFilter="0,0; .5, 1; 1, 1"/>
                                        <p:tgtEl>
                                          <p:spTgt spid="3094"/>
                                        </p:tgtEl>
                                      </p:cBhvr>
                                    </p:animEffect>
                                  </p:childTnLst>
                                </p:cTn>
                              </p:par>
                            </p:childTnLst>
                          </p:cTn>
                        </p:par>
                        <p:par>
                          <p:cTn id="21" fill="hold" nodeType="afterGroup">
                            <p:stCondLst>
                              <p:cond delay="1800"/>
                            </p:stCondLst>
                            <p:childTnLst>
                              <p:par>
                                <p:cTn id="22" presetID="56" presetClass="entr" presetSubtype="0" fill="hold" grpId="0" nodeType="afterEffect">
                                  <p:stCondLst>
                                    <p:cond delay="0"/>
                                  </p:stCondLst>
                                  <p:iterate type="lt">
                                    <p:tmPct val="10000"/>
                                  </p:iterate>
                                  <p:childTnLst>
                                    <p:set>
                                      <p:cBhvr>
                                        <p:cTn id="23" dur="1" fill="hold">
                                          <p:stCondLst>
                                            <p:cond delay="0"/>
                                          </p:stCondLst>
                                        </p:cTn>
                                        <p:tgtEl>
                                          <p:spTgt spid="3095"/>
                                        </p:tgtEl>
                                        <p:attrNameLst>
                                          <p:attrName>style.visibility</p:attrName>
                                        </p:attrNameLst>
                                      </p:cBhvr>
                                      <p:to>
                                        <p:strVal val="visible"/>
                                      </p:to>
                                    </p:set>
                                    <p:anim by="(-#ppt_w*2)" calcmode="lin" valueType="num">
                                      <p:cBhvr rctx="PPT">
                                        <p:cTn id="24" dur="500" autoRev="1" fill="hold">
                                          <p:stCondLst>
                                            <p:cond delay="0"/>
                                          </p:stCondLst>
                                        </p:cTn>
                                        <p:tgtEl>
                                          <p:spTgt spid="3095"/>
                                        </p:tgtEl>
                                        <p:attrNameLst>
                                          <p:attrName>ppt_w</p:attrName>
                                        </p:attrNameLst>
                                      </p:cBhvr>
                                    </p:anim>
                                    <p:anim by="(#ppt_w*0.50)" calcmode="lin" valueType="num">
                                      <p:cBhvr>
                                        <p:cTn id="25" dur="500" decel="50000" autoRev="1" fill="hold">
                                          <p:stCondLst>
                                            <p:cond delay="0"/>
                                          </p:stCondLst>
                                        </p:cTn>
                                        <p:tgtEl>
                                          <p:spTgt spid="3095"/>
                                        </p:tgtEl>
                                        <p:attrNameLst>
                                          <p:attrName>ppt_x</p:attrName>
                                        </p:attrNameLst>
                                      </p:cBhvr>
                                    </p:anim>
                                    <p:anim to="(#ppt_y)" calcmode="lin" valueType="num">
                                      <p:cBhvr>
                                        <p:cTn id="26" dur="1000" fill="hold">
                                          <p:stCondLst>
                                            <p:cond delay="0"/>
                                          </p:stCondLst>
                                        </p:cTn>
                                        <p:tgtEl>
                                          <p:spTgt spid="3095"/>
                                        </p:tgtEl>
                                        <p:attrNameLst>
                                          <p:attrName>ppt_y</p:attrName>
                                        </p:attrNameLst>
                                      </p:cBhvr>
                                    </p:anim>
                                    <p:animRot by="21600000">
                                      <p:cBhvr>
                                        <p:cTn id="27" dur="1000" fill="hold">
                                          <p:stCondLst>
                                            <p:cond delay="0"/>
                                          </p:stCondLst>
                                        </p:cTn>
                                        <p:tgtEl>
                                          <p:spTgt spid="309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 grpId="0" animBg="1"/>
      <p:bldP spid="3093" grpId="0" animBg="1"/>
      <p:bldP spid="3094" grpId="0" bldLvl="0" autoUpdateAnimBg="0"/>
      <p:bldP spid="3095" grpId="0" bldLvl="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3"/>
          <p:cNvSpPr>
            <a:spLocks noChangeArrowheads="1"/>
          </p:cNvSpPr>
          <p:nvPr/>
        </p:nvSpPr>
        <p:spPr bwMode="auto">
          <a:xfrm>
            <a:off x="3924301" y="2108199"/>
            <a:ext cx="1944891"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en-US" sz="2800">
                <a:solidFill>
                  <a:srgbClr val="DDD9C3"/>
                </a:solidFill>
                <a:latin typeface="微软雅黑" panose="020B0503020204020204" pitchFamily="34" charset="-122"/>
                <a:ea typeface="微软雅黑" panose="020B0503020204020204" pitchFamily="34" charset="-122"/>
                <a:sym typeface="微软雅黑" panose="020B0503020204020204" pitchFamily="34" charset="-122"/>
              </a:rPr>
              <a:t>Part Three</a:t>
            </a:r>
            <a:endParaRPr lang="zh-CN" altLang="en-US" sz="2800">
              <a:solidFill>
                <a:srgbClr val="DDD9C3"/>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291" name="TextBox 4"/>
          <p:cNvSpPr>
            <a:spLocks noChangeArrowheads="1"/>
          </p:cNvSpPr>
          <p:nvPr/>
        </p:nvSpPr>
        <p:spPr bwMode="auto">
          <a:xfrm>
            <a:off x="3902075" y="2632076"/>
            <a:ext cx="376555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2800" b="1">
                <a:solidFill>
                  <a:srgbClr val="E36C09"/>
                </a:solidFill>
              </a:rPr>
              <a:t>服务系统及其生命周期</a:t>
            </a:r>
            <a:endParaRPr lang="en-US" sz="2800" b="1">
              <a:solidFill>
                <a:srgbClr val="E36C09"/>
              </a:solidFill>
            </a:endParaRPr>
          </a:p>
        </p:txBody>
      </p:sp>
      <p:sp>
        <p:nvSpPr>
          <p:cNvPr id="12292" name="TextBox 5"/>
          <p:cNvSpPr>
            <a:spLocks noChangeArrowheads="1"/>
          </p:cNvSpPr>
          <p:nvPr/>
        </p:nvSpPr>
        <p:spPr bwMode="auto">
          <a:xfrm>
            <a:off x="2162175" y="1814514"/>
            <a:ext cx="142539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en-US" sz="9600" b="1">
                <a:solidFill>
                  <a:srgbClr val="FFFFFF"/>
                </a:solidFill>
                <a:latin typeface="Kozuka Mincho Pr6N H" pitchFamily="2" charset="-128"/>
                <a:ea typeface="Kozuka Mincho Pr6N H" pitchFamily="2" charset="-128"/>
                <a:sym typeface="Kozuka Mincho Pr6N H" pitchFamily="2" charset="-128"/>
              </a:rPr>
              <a:t>03</a:t>
            </a:r>
            <a:endParaRPr lang="zh-CN" altLang="en-US" sz="9600" b="1">
              <a:solidFill>
                <a:srgbClr val="FFFFFF"/>
              </a:solidFill>
              <a:latin typeface="Kozuka Mincho Pr6N H" pitchFamily="2" charset="-128"/>
              <a:ea typeface="Kozuka Mincho Pr6N H" pitchFamily="2" charset="-128"/>
              <a:sym typeface="Kozuka Mincho Pr6N H" pitchFamily="2" charset="-128"/>
            </a:endParaRPr>
          </a:p>
        </p:txBody>
      </p:sp>
      <p:sp>
        <p:nvSpPr>
          <p:cNvPr id="12293" name="直接连接符 6"/>
          <p:cNvSpPr>
            <a:spLocks noChangeShapeType="1"/>
          </p:cNvSpPr>
          <p:nvPr/>
        </p:nvSpPr>
        <p:spPr bwMode="auto">
          <a:xfrm>
            <a:off x="2311400" y="3167063"/>
            <a:ext cx="4249739" cy="1587"/>
          </a:xfrm>
          <a:prstGeom prst="line">
            <a:avLst/>
          </a:prstGeom>
          <a:noFill/>
          <a:ln w="9525" cmpd="sng">
            <a:solidFill>
              <a:schemeClr val="bg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4" name="直接连接符 7"/>
          <p:cNvSpPr>
            <a:spLocks noChangeShapeType="1"/>
          </p:cNvSpPr>
          <p:nvPr/>
        </p:nvSpPr>
        <p:spPr bwMode="auto">
          <a:xfrm>
            <a:off x="2311400" y="1819276"/>
            <a:ext cx="4249739" cy="1588"/>
          </a:xfrm>
          <a:prstGeom prst="line">
            <a:avLst/>
          </a:prstGeom>
          <a:noFill/>
          <a:ln w="9525" cmpd="sng">
            <a:solidFill>
              <a:schemeClr val="bg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5" name="TextBox 3"/>
          <p:cNvSpPr txBox="1">
            <a:spLocks noChangeArrowheads="1"/>
          </p:cNvSpPr>
          <p:nvPr/>
        </p:nvSpPr>
        <p:spPr bwMode="auto">
          <a:xfrm>
            <a:off x="323851" y="4732340"/>
            <a:ext cx="8569325"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600">
                <a:solidFill>
                  <a:schemeClr val="bg1"/>
                </a:solidFill>
                <a:latin typeface="微软雅黑" panose="020B0503020204020204" pitchFamily="34" charset="-122"/>
                <a:ea typeface="微软雅黑" panose="020B0503020204020204" pitchFamily="34" charset="-122"/>
              </a:rPr>
              <a:t>《服务学概论》课程设计</a:t>
            </a:r>
          </a:p>
        </p:txBody>
      </p:sp>
    </p:spTree>
  </p:cSld>
  <p:clrMapOvr>
    <a:masterClrMapping/>
  </p:clrMapOvr>
  <p:transition advClick="0" advTm="0">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2293"/>
                                        </p:tgtEl>
                                        <p:attrNameLst>
                                          <p:attrName>style.visibility</p:attrName>
                                        </p:attrNameLst>
                                      </p:cBhvr>
                                      <p:to>
                                        <p:strVal val="visible"/>
                                      </p:to>
                                    </p:set>
                                    <p:animEffect>
                                      <p:cBhvr>
                                        <p:cTn id="7" dur="750"/>
                                        <p:tgtEl>
                                          <p:spTgt spid="12293"/>
                                        </p:tgtEl>
                                      </p:cBhvr>
                                    </p:animEffect>
                                    <p:anim calcmode="lin" valueType="num">
                                      <p:cBhvr>
                                        <p:cTn id="8" dur="750" fill="hold"/>
                                        <p:tgtEl>
                                          <p:spTgt spid="12293"/>
                                        </p:tgtEl>
                                        <p:attrNameLst>
                                          <p:attrName>ppt_x</p:attrName>
                                        </p:attrNameLst>
                                      </p:cBhvr>
                                      <p:tavLst>
                                        <p:tav tm="0">
                                          <p:val>
                                            <p:strVal val="#ppt_x"/>
                                          </p:val>
                                        </p:tav>
                                        <p:tav tm="100000">
                                          <p:val>
                                            <p:strVal val="#ppt_x"/>
                                          </p:val>
                                        </p:tav>
                                      </p:tavLst>
                                    </p:anim>
                                    <p:anim calcmode="lin" valueType="num">
                                      <p:cBhvr>
                                        <p:cTn id="9" dur="750" fill="hold"/>
                                        <p:tgtEl>
                                          <p:spTgt spid="12293"/>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2294"/>
                                        </p:tgtEl>
                                        <p:attrNameLst>
                                          <p:attrName>style.visibility</p:attrName>
                                        </p:attrNameLst>
                                      </p:cBhvr>
                                      <p:to>
                                        <p:strVal val="visible"/>
                                      </p:to>
                                    </p:set>
                                    <p:animEffect>
                                      <p:cBhvr>
                                        <p:cTn id="12" dur="750"/>
                                        <p:tgtEl>
                                          <p:spTgt spid="12294"/>
                                        </p:tgtEl>
                                      </p:cBhvr>
                                    </p:animEffect>
                                    <p:anim calcmode="lin" valueType="num">
                                      <p:cBhvr>
                                        <p:cTn id="13" dur="750" fill="hold"/>
                                        <p:tgtEl>
                                          <p:spTgt spid="12294"/>
                                        </p:tgtEl>
                                        <p:attrNameLst>
                                          <p:attrName>ppt_x</p:attrName>
                                        </p:attrNameLst>
                                      </p:cBhvr>
                                      <p:tavLst>
                                        <p:tav tm="0">
                                          <p:val>
                                            <p:strVal val="#ppt_x"/>
                                          </p:val>
                                        </p:tav>
                                        <p:tav tm="100000">
                                          <p:val>
                                            <p:strVal val="#ppt_x"/>
                                          </p:val>
                                        </p:tav>
                                      </p:tavLst>
                                    </p:anim>
                                    <p:anim calcmode="lin" valueType="num">
                                      <p:cBhvr>
                                        <p:cTn id="14" dur="750" fill="hold"/>
                                        <p:tgtEl>
                                          <p:spTgt spid="12294"/>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4" fill="hold" grpId="0" nodeType="afterEffect">
                                  <p:stCondLst>
                                    <p:cond delay="0"/>
                                  </p:stCondLst>
                                  <p:childTnLst>
                                    <p:set>
                                      <p:cBhvr>
                                        <p:cTn id="17" dur="1" fill="hold">
                                          <p:stCondLst>
                                            <p:cond delay="0"/>
                                          </p:stCondLst>
                                        </p:cTn>
                                        <p:tgtEl>
                                          <p:spTgt spid="12292"/>
                                        </p:tgtEl>
                                        <p:attrNameLst>
                                          <p:attrName>style.visibility</p:attrName>
                                        </p:attrNameLst>
                                      </p:cBhvr>
                                      <p:to>
                                        <p:strVal val="visible"/>
                                      </p:to>
                                    </p:set>
                                    <p:animEffect>
                                      <p:cBhvr>
                                        <p:cTn id="18" dur="1000"/>
                                        <p:tgtEl>
                                          <p:spTgt spid="12292"/>
                                        </p:tgtEl>
                                      </p:cBhvr>
                                    </p:animEffect>
                                  </p:childTnLst>
                                </p:cTn>
                              </p:par>
                            </p:childTnLst>
                          </p:cTn>
                        </p:par>
                        <p:par>
                          <p:cTn id="19" fill="hold" nodeType="afterGroup">
                            <p:stCondLst>
                              <p:cond delay="1750"/>
                            </p:stCondLst>
                            <p:childTnLst>
                              <p:par>
                                <p:cTn id="20" presetID="22" presetClass="entr" presetSubtype="8" fill="hold" grpId="0" nodeType="afterEffect">
                                  <p:stCondLst>
                                    <p:cond delay="0"/>
                                  </p:stCondLst>
                                  <p:childTnLst>
                                    <p:set>
                                      <p:cBhvr>
                                        <p:cTn id="21" dur="1" fill="hold">
                                          <p:stCondLst>
                                            <p:cond delay="0"/>
                                          </p:stCondLst>
                                        </p:cTn>
                                        <p:tgtEl>
                                          <p:spTgt spid="12290"/>
                                        </p:tgtEl>
                                        <p:attrNameLst>
                                          <p:attrName>style.visibility</p:attrName>
                                        </p:attrNameLst>
                                      </p:cBhvr>
                                      <p:to>
                                        <p:strVal val="visible"/>
                                      </p:to>
                                    </p:set>
                                    <p:animEffect>
                                      <p:cBhvr>
                                        <p:cTn id="22" dur="1000"/>
                                        <p:tgtEl>
                                          <p:spTgt spid="12290"/>
                                        </p:tgtEl>
                                      </p:cBhvr>
                                    </p:animEffect>
                                  </p:childTnLst>
                                </p:cTn>
                              </p:par>
                            </p:childTnLst>
                          </p:cTn>
                        </p:par>
                        <p:par>
                          <p:cTn id="23" fill="hold" nodeType="afterGroup">
                            <p:stCondLst>
                              <p:cond delay="2750"/>
                            </p:stCondLst>
                            <p:childTnLst>
                              <p:par>
                                <p:cTn id="24" presetID="47" presetClass="entr" presetSubtype="0" fill="hold" grpId="0" nodeType="afterEffect">
                                  <p:stCondLst>
                                    <p:cond delay="0"/>
                                  </p:stCondLst>
                                  <p:childTnLst>
                                    <p:set>
                                      <p:cBhvr>
                                        <p:cTn id="25" dur="1" fill="hold">
                                          <p:stCondLst>
                                            <p:cond delay="0"/>
                                          </p:stCondLst>
                                        </p:cTn>
                                        <p:tgtEl>
                                          <p:spTgt spid="12291"/>
                                        </p:tgtEl>
                                        <p:attrNameLst>
                                          <p:attrName>style.visibility</p:attrName>
                                        </p:attrNameLst>
                                      </p:cBhvr>
                                      <p:to>
                                        <p:strVal val="visible"/>
                                      </p:to>
                                    </p:set>
                                    <p:animEffect>
                                      <p:cBhvr>
                                        <p:cTn id="26" dur="1000"/>
                                        <p:tgtEl>
                                          <p:spTgt spid="12291"/>
                                        </p:tgtEl>
                                      </p:cBhvr>
                                    </p:animEffect>
                                    <p:anim calcmode="lin" valueType="num">
                                      <p:cBhvr>
                                        <p:cTn id="27" dur="1000" fill="hold"/>
                                        <p:tgtEl>
                                          <p:spTgt spid="12291"/>
                                        </p:tgtEl>
                                        <p:attrNameLst>
                                          <p:attrName>ppt_x</p:attrName>
                                        </p:attrNameLst>
                                      </p:cBhvr>
                                      <p:tavLst>
                                        <p:tav tm="0">
                                          <p:val>
                                            <p:strVal val="#ppt_x"/>
                                          </p:val>
                                        </p:tav>
                                        <p:tav tm="100000">
                                          <p:val>
                                            <p:strVal val="#ppt_x"/>
                                          </p:val>
                                        </p:tav>
                                      </p:tavLst>
                                    </p:anim>
                                    <p:anim calcmode="lin" valueType="num">
                                      <p:cBhvr>
                                        <p:cTn id="28" dur="1000" fill="hold"/>
                                        <p:tgtEl>
                                          <p:spTgt spid="1229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bldLvl="0" animBg="1" autoUpdateAnimBg="0"/>
      <p:bldP spid="12291" grpId="0" bldLvl="0" autoUpdateAnimBg="0"/>
      <p:bldP spid="12292" grpId="0" bldLvl="0" autoUpdateAnimBg="0"/>
      <p:bldP spid="12293" grpId="0" animBg="1"/>
      <p:bldP spid="1229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矩形 6"/>
          <p:cNvSpPr>
            <a:spLocks noChangeArrowheads="1"/>
          </p:cNvSpPr>
          <p:nvPr/>
        </p:nvSpPr>
        <p:spPr bwMode="auto">
          <a:xfrm>
            <a:off x="0" y="627063"/>
            <a:ext cx="9144000" cy="4105275"/>
          </a:xfrm>
          <a:prstGeom prst="rect">
            <a:avLst/>
          </a:prstGeom>
          <a:solidFill>
            <a:srgbClr val="FFFFFF">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3315" name="TextBox 7"/>
          <p:cNvSpPr>
            <a:spLocks noChangeArrowheads="1"/>
          </p:cNvSpPr>
          <p:nvPr/>
        </p:nvSpPr>
        <p:spPr bwMode="auto">
          <a:xfrm>
            <a:off x="2" y="365125"/>
            <a:ext cx="3203575"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2800" b="1">
              <a:solidFill>
                <a:schemeClr val="bg1"/>
              </a:solidFill>
              <a:sym typeface="宋体" panose="02010600030101010101" pitchFamily="2" charset="-122"/>
            </a:endParaRPr>
          </a:p>
        </p:txBody>
      </p:sp>
      <p:sp>
        <p:nvSpPr>
          <p:cNvPr id="13316" name="矩形 1"/>
          <p:cNvSpPr>
            <a:spLocks noChangeArrowheads="1"/>
          </p:cNvSpPr>
          <p:nvPr/>
        </p:nvSpPr>
        <p:spPr bwMode="auto">
          <a:xfrm>
            <a:off x="2"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2800" b="1">
                <a:solidFill>
                  <a:schemeClr val="bg1"/>
                </a:solidFill>
              </a:rPr>
              <a:t>3</a:t>
            </a:r>
            <a:r>
              <a:rPr lang="en-US" sz="2800" b="1">
                <a:solidFill>
                  <a:schemeClr val="bg1"/>
                </a:solidFill>
              </a:rPr>
              <a:t>-</a:t>
            </a:r>
            <a:r>
              <a:rPr lang="zh-CN" altLang="en-US" sz="2800" b="1">
                <a:solidFill>
                  <a:schemeClr val="bg1"/>
                </a:solidFill>
              </a:rPr>
              <a:t>1</a:t>
            </a:r>
            <a:r>
              <a:rPr lang="en-US" sz="2800" b="1">
                <a:solidFill>
                  <a:schemeClr val="bg1"/>
                </a:solidFill>
              </a:rPr>
              <a:t> </a:t>
            </a:r>
            <a:r>
              <a:rPr lang="zh-CN" altLang="en-US" sz="2800" b="1">
                <a:solidFill>
                  <a:schemeClr val="bg1"/>
                </a:solidFill>
              </a:rPr>
              <a:t>服务系统</a:t>
            </a:r>
            <a:endParaRPr lang="en-US" sz="2800" b="1">
              <a:solidFill>
                <a:schemeClr val="bg1"/>
              </a:solidFill>
            </a:endParaRPr>
          </a:p>
        </p:txBody>
      </p:sp>
      <p:sp>
        <p:nvSpPr>
          <p:cNvPr id="13317" name="TextBox 3"/>
          <p:cNvSpPr txBox="1">
            <a:spLocks noChangeArrowheads="1"/>
          </p:cNvSpPr>
          <p:nvPr/>
        </p:nvSpPr>
        <p:spPr bwMode="auto">
          <a:xfrm>
            <a:off x="323851" y="4732340"/>
            <a:ext cx="8569325"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600">
                <a:solidFill>
                  <a:schemeClr val="bg1"/>
                </a:solidFill>
                <a:latin typeface="微软雅黑" panose="020B0503020204020204" pitchFamily="34" charset="-122"/>
                <a:ea typeface="微软雅黑" panose="020B0503020204020204" pitchFamily="34" charset="-122"/>
              </a:rPr>
              <a:t>《服务学概论》课程设计</a:t>
            </a:r>
          </a:p>
        </p:txBody>
      </p:sp>
      <p:sp>
        <p:nvSpPr>
          <p:cNvPr id="13318" name="矩形 3"/>
          <p:cNvSpPr>
            <a:spLocks noChangeArrowheads="1"/>
          </p:cNvSpPr>
          <p:nvPr/>
        </p:nvSpPr>
        <p:spPr bwMode="auto">
          <a:xfrm>
            <a:off x="3419475" y="844551"/>
            <a:ext cx="1560042"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2400" b="1">
                <a:solidFill>
                  <a:srgbClr val="E36C09"/>
                </a:solidFill>
              </a:rPr>
              <a:t>  系统要素</a:t>
            </a:r>
          </a:p>
        </p:txBody>
      </p:sp>
      <p:pic>
        <p:nvPicPr>
          <p:cNvPr id="13319" name="Picture 7" descr="D:\做过的程序\邮储杯\决赛\附件\超市服务.jpg超市服务"/>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7501" y="1276351"/>
            <a:ext cx="2019300" cy="336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0" name="圆角矩形 3"/>
          <p:cNvSpPr>
            <a:spLocks noChangeArrowheads="1"/>
          </p:cNvSpPr>
          <p:nvPr/>
        </p:nvSpPr>
        <p:spPr bwMode="auto">
          <a:xfrm>
            <a:off x="5508626" y="1077913"/>
            <a:ext cx="2563813" cy="309563"/>
          </a:xfrm>
          <a:prstGeom prst="roundRect">
            <a:avLst>
              <a:gd name="adj" fmla="val 16667"/>
            </a:avLst>
          </a:prstGeom>
          <a:solidFill>
            <a:srgbClr val="31859B"/>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800">
                <a:solidFill>
                  <a:schemeClr val="bg1"/>
                </a:solidFill>
                <a:latin typeface="微软雅黑" panose="020B0503020204020204" pitchFamily="34" charset="-122"/>
                <a:ea typeface="微软雅黑" panose="020B0503020204020204" pitchFamily="34" charset="-122"/>
              </a:rPr>
              <a:t>系统要素</a:t>
            </a:r>
          </a:p>
        </p:txBody>
      </p:sp>
      <p:sp>
        <p:nvSpPr>
          <p:cNvPr id="13321" name="矩形 1"/>
          <p:cNvSpPr>
            <a:spLocks noChangeArrowheads="1"/>
          </p:cNvSpPr>
          <p:nvPr/>
        </p:nvSpPr>
        <p:spPr bwMode="auto">
          <a:xfrm>
            <a:off x="5508626" y="1493839"/>
            <a:ext cx="2563813" cy="3167063"/>
          </a:xfrm>
          <a:prstGeom prst="rect">
            <a:avLst/>
          </a:prstGeom>
          <a:solidFill>
            <a:srgbClr val="31859B">
              <a:alpha val="15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微软雅黑" panose="020B0503020204020204" pitchFamily="34" charset="-122"/>
              <a:ea typeface="微软雅黑" panose="020B0503020204020204" pitchFamily="34" charset="-122"/>
              <a:sym typeface="Arial Unicode MS" panose="020B0604020202020204" pitchFamily="34" charset="-122"/>
            </a:endParaRPr>
          </a:p>
        </p:txBody>
      </p:sp>
      <p:sp>
        <p:nvSpPr>
          <p:cNvPr id="13322" name="Text Box 10"/>
          <p:cNvSpPr txBox="1">
            <a:spLocks noChangeArrowheads="1"/>
          </p:cNvSpPr>
          <p:nvPr/>
        </p:nvSpPr>
        <p:spPr bwMode="auto">
          <a:xfrm>
            <a:off x="5541963" y="1539875"/>
            <a:ext cx="2559051"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400"/>
              <a:t>顾客：商场、超市的顾客</a:t>
            </a:r>
          </a:p>
          <a:p>
            <a:r>
              <a:rPr lang="zh-CN" altLang="en-US" sz="1400"/>
              <a:t>目标：为用户提供超市商品“最后一公里”取货服务</a:t>
            </a:r>
          </a:p>
          <a:p>
            <a:r>
              <a:rPr lang="zh-CN" altLang="en-US" sz="1400"/>
              <a:t>输入：要购买商品的顾客</a:t>
            </a:r>
          </a:p>
          <a:p>
            <a:r>
              <a:rPr lang="zh-CN" altLang="en-US" sz="1400"/>
              <a:t>输出：已提货的顾客</a:t>
            </a:r>
          </a:p>
          <a:p>
            <a:r>
              <a:rPr lang="zh-CN" altLang="en-US" sz="1400"/>
              <a:t>过程：用户按菜谱指示提交购物订单，商场将订单商品打包，用户上门直提</a:t>
            </a:r>
          </a:p>
          <a:p>
            <a:r>
              <a:rPr lang="zh-CN" altLang="en-US" sz="1400"/>
              <a:t>人力使能者：商场营业员、仓库管理员、网站运维者、服务中心管理员</a:t>
            </a:r>
          </a:p>
          <a:p>
            <a:r>
              <a:rPr lang="zh-CN" altLang="en-US" sz="1400"/>
              <a:t>物理使能者：商场、超市</a:t>
            </a:r>
          </a:p>
          <a:p>
            <a:r>
              <a:rPr lang="zh-CN" altLang="en-US" sz="1400"/>
              <a:t>信息使能者：服务平台</a:t>
            </a:r>
          </a:p>
          <a:p>
            <a:r>
              <a:rPr lang="zh-CN" altLang="en-US" sz="1400"/>
              <a:t>环境：移动互联设备</a:t>
            </a:r>
          </a:p>
        </p:txBody>
      </p:sp>
    </p:spTree>
  </p:cSld>
  <p:clrMapOvr>
    <a:masterClrMapping/>
  </p:clrMapOvr>
  <p:transition spd="slow" advClick="0" advTm="0">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316"/>
                                        </p:tgtEl>
                                        <p:attrNameLst>
                                          <p:attrName>style.visibility</p:attrName>
                                        </p:attrNameLst>
                                      </p:cBhvr>
                                      <p:to>
                                        <p:strVal val="visible"/>
                                      </p:to>
                                    </p:set>
                                    <p:anim calcmode="lin" valueType="num">
                                      <p:cBhvr>
                                        <p:cTn id="7" dur="1000" fill="hold"/>
                                        <p:tgtEl>
                                          <p:spTgt spid="13316"/>
                                        </p:tgtEl>
                                        <p:attrNameLst>
                                          <p:attrName>ppt_x</p:attrName>
                                        </p:attrNameLst>
                                      </p:cBhvr>
                                      <p:tavLst>
                                        <p:tav tm="0">
                                          <p:val>
                                            <p:strVal val="0-#ppt_w/2"/>
                                          </p:val>
                                        </p:tav>
                                        <p:tav tm="100000">
                                          <p:val>
                                            <p:strVal val="#ppt_x"/>
                                          </p:val>
                                        </p:tav>
                                      </p:tavLst>
                                    </p:anim>
                                    <p:anim calcmode="lin" valueType="num">
                                      <p:cBhvr>
                                        <p:cTn id="8" dur="1000" fill="hold"/>
                                        <p:tgtEl>
                                          <p:spTgt spid="1331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2" presetClass="entr" presetSubtype="4" fill="hold" grpId="0" nodeType="afterEffect">
                                  <p:stCondLst>
                                    <p:cond delay="0"/>
                                  </p:stCondLst>
                                  <p:childTnLst>
                                    <p:set>
                                      <p:cBhvr>
                                        <p:cTn id="11" dur="1" fill="hold">
                                          <p:stCondLst>
                                            <p:cond delay="0"/>
                                          </p:stCondLst>
                                        </p:cTn>
                                        <p:tgtEl>
                                          <p:spTgt spid="13318"/>
                                        </p:tgtEl>
                                        <p:attrNameLst>
                                          <p:attrName>style.visibility</p:attrName>
                                        </p:attrNameLst>
                                      </p:cBhvr>
                                      <p:to>
                                        <p:strVal val="visible"/>
                                      </p:to>
                                    </p:set>
                                    <p:anim calcmode="lin" valueType="num">
                                      <p:cBhvr additive="base">
                                        <p:cTn id="12" dur="500" fill="hold"/>
                                        <p:tgtEl>
                                          <p:spTgt spid="13318"/>
                                        </p:tgtEl>
                                        <p:attrNameLst>
                                          <p:attrName>ppt_x</p:attrName>
                                        </p:attrNameLst>
                                      </p:cBhvr>
                                      <p:tavLst>
                                        <p:tav tm="0">
                                          <p:val>
                                            <p:strVal val="#ppt_x"/>
                                          </p:val>
                                        </p:tav>
                                        <p:tav tm="100000">
                                          <p:val>
                                            <p:strVal val="#ppt_x"/>
                                          </p:val>
                                        </p:tav>
                                      </p:tavLst>
                                    </p:anim>
                                    <p:anim calcmode="lin" valueType="num">
                                      <p:cBhvr additive="base">
                                        <p:cTn id="13" dur="500" fill="hold"/>
                                        <p:tgtEl>
                                          <p:spTgt spid="13318"/>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500"/>
                            </p:stCondLst>
                            <p:childTnLst>
                              <p:par>
                                <p:cTn id="15" presetID="2" presetClass="entr" presetSubtype="4" fill="hold" nodeType="afterEffect">
                                  <p:stCondLst>
                                    <p:cond delay="0"/>
                                  </p:stCondLst>
                                  <p:childTnLst>
                                    <p:set>
                                      <p:cBhvr>
                                        <p:cTn id="16" dur="1" fill="hold">
                                          <p:stCondLst>
                                            <p:cond delay="0"/>
                                          </p:stCondLst>
                                        </p:cTn>
                                        <p:tgtEl>
                                          <p:spTgt spid="13319"/>
                                        </p:tgtEl>
                                        <p:attrNameLst>
                                          <p:attrName>style.visibility</p:attrName>
                                        </p:attrNameLst>
                                      </p:cBhvr>
                                      <p:to>
                                        <p:strVal val="visible"/>
                                      </p:to>
                                    </p:set>
                                    <p:anim calcmode="lin" valueType="num">
                                      <p:cBhvr additive="base">
                                        <p:cTn id="17" dur="500" fill="hold"/>
                                        <p:tgtEl>
                                          <p:spTgt spid="13319"/>
                                        </p:tgtEl>
                                        <p:attrNameLst>
                                          <p:attrName>ppt_x</p:attrName>
                                        </p:attrNameLst>
                                      </p:cBhvr>
                                      <p:tavLst>
                                        <p:tav tm="0">
                                          <p:val>
                                            <p:strVal val="#ppt_x"/>
                                          </p:val>
                                        </p:tav>
                                        <p:tav tm="100000">
                                          <p:val>
                                            <p:strVal val="#ppt_x"/>
                                          </p:val>
                                        </p:tav>
                                      </p:tavLst>
                                    </p:anim>
                                    <p:anim calcmode="lin" valueType="num">
                                      <p:cBhvr additive="base">
                                        <p:cTn id="18" dur="500" fill="hold"/>
                                        <p:tgtEl>
                                          <p:spTgt spid="13319"/>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2000"/>
                            </p:stCondLst>
                            <p:childTnLst>
                              <p:par>
                                <p:cTn id="20" presetID="2" presetClass="entr" presetSubtype="4" fill="hold" grpId="0" nodeType="afterEffect">
                                  <p:stCondLst>
                                    <p:cond delay="0"/>
                                  </p:stCondLst>
                                  <p:childTnLst>
                                    <p:set>
                                      <p:cBhvr>
                                        <p:cTn id="21" dur="1" fill="hold">
                                          <p:stCondLst>
                                            <p:cond delay="0"/>
                                          </p:stCondLst>
                                        </p:cTn>
                                        <p:tgtEl>
                                          <p:spTgt spid="13320"/>
                                        </p:tgtEl>
                                        <p:attrNameLst>
                                          <p:attrName>style.visibility</p:attrName>
                                        </p:attrNameLst>
                                      </p:cBhvr>
                                      <p:to>
                                        <p:strVal val="visible"/>
                                      </p:to>
                                    </p:set>
                                    <p:anim calcmode="lin" valueType="num">
                                      <p:cBhvr additive="base">
                                        <p:cTn id="22" dur="500" fill="hold"/>
                                        <p:tgtEl>
                                          <p:spTgt spid="13320"/>
                                        </p:tgtEl>
                                        <p:attrNameLst>
                                          <p:attrName>ppt_x</p:attrName>
                                        </p:attrNameLst>
                                      </p:cBhvr>
                                      <p:tavLst>
                                        <p:tav tm="0">
                                          <p:val>
                                            <p:strVal val="#ppt_x"/>
                                          </p:val>
                                        </p:tav>
                                        <p:tav tm="100000">
                                          <p:val>
                                            <p:strVal val="#ppt_x"/>
                                          </p:val>
                                        </p:tav>
                                      </p:tavLst>
                                    </p:anim>
                                    <p:anim calcmode="lin" valueType="num">
                                      <p:cBhvr additive="base">
                                        <p:cTn id="23" dur="500" fill="hold"/>
                                        <p:tgtEl>
                                          <p:spTgt spid="13320"/>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500"/>
                            </p:stCondLst>
                            <p:childTnLst>
                              <p:par>
                                <p:cTn id="25" presetID="2" presetClass="entr" presetSubtype="4" fill="hold" grpId="0" nodeType="afterEffect">
                                  <p:stCondLst>
                                    <p:cond delay="0"/>
                                  </p:stCondLst>
                                  <p:childTnLst>
                                    <p:set>
                                      <p:cBhvr>
                                        <p:cTn id="26" dur="1" fill="hold">
                                          <p:stCondLst>
                                            <p:cond delay="0"/>
                                          </p:stCondLst>
                                        </p:cTn>
                                        <p:tgtEl>
                                          <p:spTgt spid="13321"/>
                                        </p:tgtEl>
                                        <p:attrNameLst>
                                          <p:attrName>style.visibility</p:attrName>
                                        </p:attrNameLst>
                                      </p:cBhvr>
                                      <p:to>
                                        <p:strVal val="visible"/>
                                      </p:to>
                                    </p:set>
                                    <p:anim calcmode="lin" valueType="num">
                                      <p:cBhvr additive="base">
                                        <p:cTn id="27" dur="500" fill="hold"/>
                                        <p:tgtEl>
                                          <p:spTgt spid="13321"/>
                                        </p:tgtEl>
                                        <p:attrNameLst>
                                          <p:attrName>ppt_x</p:attrName>
                                        </p:attrNameLst>
                                      </p:cBhvr>
                                      <p:tavLst>
                                        <p:tav tm="0">
                                          <p:val>
                                            <p:strVal val="#ppt_x"/>
                                          </p:val>
                                        </p:tav>
                                        <p:tav tm="100000">
                                          <p:val>
                                            <p:strVal val="#ppt_x"/>
                                          </p:val>
                                        </p:tav>
                                      </p:tavLst>
                                    </p:anim>
                                    <p:anim calcmode="lin" valueType="num">
                                      <p:cBhvr additive="base">
                                        <p:cTn id="28" dur="500" fill="hold"/>
                                        <p:tgtEl>
                                          <p:spTgt spid="13321"/>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3000"/>
                            </p:stCondLst>
                            <p:childTnLst>
                              <p:par>
                                <p:cTn id="30" presetID="2" presetClass="entr" presetSubtype="4" fill="hold" grpId="0" nodeType="afterEffect">
                                  <p:stCondLst>
                                    <p:cond delay="0"/>
                                  </p:stCondLst>
                                  <p:childTnLst>
                                    <p:set>
                                      <p:cBhvr>
                                        <p:cTn id="31" dur="1" fill="hold">
                                          <p:stCondLst>
                                            <p:cond delay="0"/>
                                          </p:stCondLst>
                                        </p:cTn>
                                        <p:tgtEl>
                                          <p:spTgt spid="13322"/>
                                        </p:tgtEl>
                                        <p:attrNameLst>
                                          <p:attrName>style.visibility</p:attrName>
                                        </p:attrNameLst>
                                      </p:cBhvr>
                                      <p:to>
                                        <p:strVal val="visible"/>
                                      </p:to>
                                    </p:set>
                                    <p:anim calcmode="lin" valueType="num">
                                      <p:cBhvr additive="base">
                                        <p:cTn id="32" dur="500" fill="hold"/>
                                        <p:tgtEl>
                                          <p:spTgt spid="13322"/>
                                        </p:tgtEl>
                                        <p:attrNameLst>
                                          <p:attrName>ppt_x</p:attrName>
                                        </p:attrNameLst>
                                      </p:cBhvr>
                                      <p:tavLst>
                                        <p:tav tm="0">
                                          <p:val>
                                            <p:strVal val="#ppt_x"/>
                                          </p:val>
                                        </p:tav>
                                        <p:tav tm="100000">
                                          <p:val>
                                            <p:strVal val="#ppt_x"/>
                                          </p:val>
                                        </p:tav>
                                      </p:tavLst>
                                    </p:anim>
                                    <p:anim calcmode="lin" valueType="num">
                                      <p:cBhvr additive="base">
                                        <p:cTn id="33" dur="500" fill="hold"/>
                                        <p:tgtEl>
                                          <p:spTgt spid="133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bldLvl="0" autoUpdateAnimBg="0"/>
      <p:bldP spid="13318" grpId="0" bldLvl="0" autoUpdateAnimBg="0"/>
      <p:bldP spid="13320" grpId="0" bldLvl="0" animBg="1" autoUpdateAnimBg="0"/>
      <p:bldP spid="13321" grpId="0" bldLvl="0" animBg="1" autoUpdateAnimBg="0"/>
      <p:bldP spid="13322" grpId="0" bldLvl="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6"/>
          <p:cNvSpPr>
            <a:spLocks noChangeArrowheads="1"/>
          </p:cNvSpPr>
          <p:nvPr/>
        </p:nvSpPr>
        <p:spPr bwMode="auto">
          <a:xfrm>
            <a:off x="0" y="627063"/>
            <a:ext cx="9144000" cy="4105275"/>
          </a:xfrm>
          <a:prstGeom prst="rect">
            <a:avLst/>
          </a:prstGeom>
          <a:solidFill>
            <a:srgbClr val="FFFFFF">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4339" name="TextBox 7"/>
          <p:cNvSpPr>
            <a:spLocks noChangeArrowheads="1"/>
          </p:cNvSpPr>
          <p:nvPr/>
        </p:nvSpPr>
        <p:spPr bwMode="auto">
          <a:xfrm>
            <a:off x="0" y="365125"/>
            <a:ext cx="2916238"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2800" b="1">
              <a:solidFill>
                <a:schemeClr val="bg1"/>
              </a:solidFill>
              <a:sym typeface="宋体" panose="02010600030101010101" pitchFamily="2" charset="-122"/>
            </a:endParaRPr>
          </a:p>
        </p:txBody>
      </p:sp>
      <p:sp>
        <p:nvSpPr>
          <p:cNvPr id="14340" name="矩形 20"/>
          <p:cNvSpPr>
            <a:spLocks noChangeArrowheads="1"/>
          </p:cNvSpPr>
          <p:nvPr/>
        </p:nvSpPr>
        <p:spPr bwMode="auto">
          <a:xfrm>
            <a:off x="3175" y="365125"/>
            <a:ext cx="29860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2800" b="1">
                <a:solidFill>
                  <a:schemeClr val="bg1"/>
                </a:solidFill>
              </a:rPr>
              <a:t>3-2 系统生命周期</a:t>
            </a:r>
            <a:endParaRPr lang="zh-CN" altLang="en-US" sz="2800">
              <a:solidFill>
                <a:schemeClr val="bg1"/>
              </a:solidFill>
              <a:latin typeface="微软雅黑" panose="020B0503020204020204" pitchFamily="34" charset="-122"/>
              <a:ea typeface="微软雅黑" panose="020B0503020204020204" pitchFamily="34" charset="-122"/>
            </a:endParaRPr>
          </a:p>
        </p:txBody>
      </p:sp>
      <p:sp>
        <p:nvSpPr>
          <p:cNvPr id="14341" name="TextBox 3"/>
          <p:cNvSpPr txBox="1">
            <a:spLocks noChangeArrowheads="1"/>
          </p:cNvSpPr>
          <p:nvPr/>
        </p:nvSpPr>
        <p:spPr bwMode="auto">
          <a:xfrm>
            <a:off x="323851" y="4732340"/>
            <a:ext cx="8569325"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600">
                <a:solidFill>
                  <a:schemeClr val="bg1"/>
                </a:solidFill>
                <a:latin typeface="微软雅黑" panose="020B0503020204020204" pitchFamily="34" charset="-122"/>
                <a:ea typeface="微软雅黑" panose="020B0503020204020204" pitchFamily="34" charset="-122"/>
              </a:rPr>
              <a:t>《服务学概论》课程设计</a:t>
            </a:r>
          </a:p>
        </p:txBody>
      </p:sp>
      <p:pic>
        <p:nvPicPr>
          <p:cNvPr id="14342" name="Picture 6" descr="C:\Users\Administrator\Desktop\服务学PPT\temp\SVLC.jpgSVL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1" y="915989"/>
            <a:ext cx="3673475" cy="3760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14343" name="组合 11"/>
          <p:cNvGrpSpPr>
            <a:grpSpLocks/>
          </p:cNvGrpSpPr>
          <p:nvPr/>
        </p:nvGrpSpPr>
        <p:grpSpPr bwMode="auto">
          <a:xfrm>
            <a:off x="1836739" y="1635127"/>
            <a:ext cx="4429125" cy="504825"/>
            <a:chOff x="0" y="0"/>
            <a:chExt cx="2628292" cy="432048"/>
          </a:xfrm>
        </p:grpSpPr>
        <p:sp>
          <p:nvSpPr>
            <p:cNvPr id="14344" name="直接连接符 8"/>
            <p:cNvSpPr>
              <a:spLocks noChangeShapeType="1"/>
            </p:cNvSpPr>
            <p:nvPr/>
          </p:nvSpPr>
          <p:spPr bwMode="auto">
            <a:xfrm flipV="1">
              <a:off x="0" y="0"/>
              <a:ext cx="756084" cy="432048"/>
            </a:xfrm>
            <a:prstGeom prst="line">
              <a:avLst/>
            </a:prstGeom>
            <a:noFill/>
            <a:ln w="9525" cap="flat" cmpd="sng">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345" name="直接连接符 9"/>
            <p:cNvSpPr>
              <a:spLocks noChangeShapeType="1"/>
            </p:cNvSpPr>
            <p:nvPr/>
          </p:nvSpPr>
          <p:spPr bwMode="auto">
            <a:xfrm>
              <a:off x="756084" y="0"/>
              <a:ext cx="1872208" cy="1"/>
            </a:xfrm>
            <a:prstGeom prst="line">
              <a:avLst/>
            </a:prstGeom>
            <a:noFill/>
            <a:ln w="9525" cap="flat" cmpd="sng">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4346" name="椭圆 3"/>
          <p:cNvSpPr>
            <a:spLocks noChangeArrowheads="1"/>
          </p:cNvSpPr>
          <p:nvPr/>
        </p:nvSpPr>
        <p:spPr bwMode="auto">
          <a:xfrm>
            <a:off x="1763714" y="2139951"/>
            <a:ext cx="107951" cy="107951"/>
          </a:xfrm>
          <a:prstGeom prst="ellipse">
            <a:avLst/>
          </a:prstGeom>
          <a:solidFill>
            <a:srgbClr val="31859B"/>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4347" name="矩形 1"/>
          <p:cNvSpPr>
            <a:spLocks noChangeArrowheads="1"/>
          </p:cNvSpPr>
          <p:nvPr/>
        </p:nvSpPr>
        <p:spPr bwMode="auto">
          <a:xfrm>
            <a:off x="6300788" y="1203325"/>
            <a:ext cx="1941512" cy="717551"/>
          </a:xfrm>
          <a:prstGeom prst="rect">
            <a:avLst/>
          </a:prstGeom>
          <a:solidFill>
            <a:srgbClr val="31859B">
              <a:alpha val="15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微软雅黑" panose="020B0503020204020204" pitchFamily="34" charset="-122"/>
              <a:ea typeface="微软雅黑" panose="020B0503020204020204" pitchFamily="34" charset="-122"/>
              <a:sym typeface="Arial Unicode MS" panose="020B0604020202020204" pitchFamily="34" charset="-122"/>
            </a:endParaRPr>
          </a:p>
        </p:txBody>
      </p:sp>
      <p:sp>
        <p:nvSpPr>
          <p:cNvPr id="14348" name="Text Box 12"/>
          <p:cNvSpPr txBox="1">
            <a:spLocks noChangeArrowheads="1"/>
          </p:cNvSpPr>
          <p:nvPr/>
        </p:nvSpPr>
        <p:spPr bwMode="auto">
          <a:xfrm>
            <a:off x="6229351" y="1276350"/>
            <a:ext cx="2016125"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a:t>Stage 1：双方寻找与协商</a:t>
            </a:r>
          </a:p>
          <a:p>
            <a:endParaRPr lang="zh-CN" altLang="en-US"/>
          </a:p>
        </p:txBody>
      </p:sp>
      <p:sp>
        <p:nvSpPr>
          <p:cNvPr id="14349" name="椭圆 3"/>
          <p:cNvSpPr>
            <a:spLocks noChangeArrowheads="1"/>
          </p:cNvSpPr>
          <p:nvPr/>
        </p:nvSpPr>
        <p:spPr bwMode="auto">
          <a:xfrm>
            <a:off x="2628901" y="2787651"/>
            <a:ext cx="107951" cy="107951"/>
          </a:xfrm>
          <a:prstGeom prst="ellipse">
            <a:avLst/>
          </a:prstGeom>
          <a:solidFill>
            <a:srgbClr val="31859B"/>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nvGrpSpPr>
          <p:cNvPr id="14350" name="组合 11"/>
          <p:cNvGrpSpPr>
            <a:grpSpLocks/>
          </p:cNvGrpSpPr>
          <p:nvPr/>
        </p:nvGrpSpPr>
        <p:grpSpPr bwMode="auto">
          <a:xfrm>
            <a:off x="2700337" y="2500313"/>
            <a:ext cx="3636963" cy="360363"/>
            <a:chOff x="0" y="0"/>
            <a:chExt cx="2628292" cy="432048"/>
          </a:xfrm>
        </p:grpSpPr>
        <p:sp>
          <p:nvSpPr>
            <p:cNvPr id="14351" name="直接连接符 8"/>
            <p:cNvSpPr>
              <a:spLocks noChangeShapeType="1"/>
            </p:cNvSpPr>
            <p:nvPr/>
          </p:nvSpPr>
          <p:spPr bwMode="auto">
            <a:xfrm flipV="1">
              <a:off x="0" y="0"/>
              <a:ext cx="756084" cy="432048"/>
            </a:xfrm>
            <a:prstGeom prst="line">
              <a:avLst/>
            </a:prstGeom>
            <a:noFill/>
            <a:ln w="9525" cap="flat" cmpd="sng">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352" name="直接连接符 9"/>
            <p:cNvSpPr>
              <a:spLocks noChangeShapeType="1"/>
            </p:cNvSpPr>
            <p:nvPr/>
          </p:nvSpPr>
          <p:spPr bwMode="auto">
            <a:xfrm>
              <a:off x="756084" y="0"/>
              <a:ext cx="1872208" cy="1"/>
            </a:xfrm>
            <a:prstGeom prst="line">
              <a:avLst/>
            </a:prstGeom>
            <a:noFill/>
            <a:ln w="9525" cap="flat" cmpd="sng">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4353" name="矩形 1"/>
          <p:cNvSpPr>
            <a:spLocks noChangeArrowheads="1"/>
          </p:cNvSpPr>
          <p:nvPr/>
        </p:nvSpPr>
        <p:spPr bwMode="auto">
          <a:xfrm>
            <a:off x="6299200" y="2284414"/>
            <a:ext cx="1944688" cy="503237"/>
          </a:xfrm>
          <a:prstGeom prst="rect">
            <a:avLst/>
          </a:prstGeom>
          <a:solidFill>
            <a:srgbClr val="31859B">
              <a:alpha val="15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微软雅黑" panose="020B0503020204020204" pitchFamily="34" charset="-122"/>
              <a:ea typeface="微软雅黑" panose="020B0503020204020204" pitchFamily="34" charset="-122"/>
              <a:sym typeface="Arial Unicode MS" panose="020B0604020202020204" pitchFamily="34" charset="-122"/>
            </a:endParaRPr>
          </a:p>
        </p:txBody>
      </p:sp>
      <p:sp>
        <p:nvSpPr>
          <p:cNvPr id="14354" name="Text Box 18"/>
          <p:cNvSpPr txBox="1">
            <a:spLocks noChangeArrowheads="1"/>
          </p:cNvSpPr>
          <p:nvPr/>
        </p:nvSpPr>
        <p:spPr bwMode="auto">
          <a:xfrm>
            <a:off x="6299201" y="2355852"/>
            <a:ext cx="19431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a:t>Stage 2：单方准备</a:t>
            </a:r>
          </a:p>
        </p:txBody>
      </p:sp>
      <p:sp>
        <p:nvSpPr>
          <p:cNvPr id="14355" name="矩形 1"/>
          <p:cNvSpPr>
            <a:spLocks noChangeArrowheads="1"/>
          </p:cNvSpPr>
          <p:nvPr/>
        </p:nvSpPr>
        <p:spPr bwMode="auto">
          <a:xfrm>
            <a:off x="6300790" y="3076575"/>
            <a:ext cx="1944687" cy="719139"/>
          </a:xfrm>
          <a:prstGeom prst="rect">
            <a:avLst/>
          </a:prstGeom>
          <a:solidFill>
            <a:srgbClr val="31859B">
              <a:alpha val="15999"/>
            </a:srgbClr>
          </a:solidFill>
          <a:ln>
            <a:noFill/>
          </a:ln>
          <a:effectLst/>
          <a:extLs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微软雅黑" panose="020B0503020204020204" pitchFamily="34" charset="-122"/>
              <a:ea typeface="微软雅黑" panose="020B0503020204020204" pitchFamily="34" charset="-122"/>
              <a:sym typeface="Arial Unicode MS" panose="020B0604020202020204" pitchFamily="34" charset="-122"/>
            </a:endParaRPr>
          </a:p>
        </p:txBody>
      </p:sp>
      <p:sp>
        <p:nvSpPr>
          <p:cNvPr id="14356" name="椭圆 3"/>
          <p:cNvSpPr>
            <a:spLocks noChangeArrowheads="1"/>
          </p:cNvSpPr>
          <p:nvPr/>
        </p:nvSpPr>
        <p:spPr bwMode="auto">
          <a:xfrm>
            <a:off x="4405314" y="3201988"/>
            <a:ext cx="107951" cy="107951"/>
          </a:xfrm>
          <a:prstGeom prst="ellipse">
            <a:avLst/>
          </a:prstGeom>
          <a:solidFill>
            <a:srgbClr val="31859B"/>
          </a:solidFill>
          <a:ln>
            <a:noFill/>
          </a:ln>
          <a:effectLst/>
          <a:extLs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nvGrpSpPr>
          <p:cNvPr id="14357" name="组合 11"/>
          <p:cNvGrpSpPr>
            <a:grpSpLocks/>
          </p:cNvGrpSpPr>
          <p:nvPr/>
        </p:nvGrpSpPr>
        <p:grpSpPr bwMode="auto">
          <a:xfrm flipV="1">
            <a:off x="4500563" y="3221039"/>
            <a:ext cx="1820863" cy="125412"/>
            <a:chOff x="0" y="0"/>
            <a:chExt cx="2628292" cy="432048"/>
          </a:xfrm>
        </p:grpSpPr>
        <p:sp>
          <p:nvSpPr>
            <p:cNvPr id="14358" name="直接连接符 8"/>
            <p:cNvSpPr>
              <a:spLocks noChangeShapeType="1"/>
            </p:cNvSpPr>
            <p:nvPr/>
          </p:nvSpPr>
          <p:spPr bwMode="auto">
            <a:xfrm flipV="1">
              <a:off x="0" y="0"/>
              <a:ext cx="756084" cy="432048"/>
            </a:xfrm>
            <a:prstGeom prst="line">
              <a:avLst/>
            </a:prstGeom>
            <a:noFill/>
            <a:ln w="9525" cap="flat" cmpd="sng">
              <a:solidFill>
                <a:schemeClr val="accent1"/>
              </a:solidFill>
              <a:prstDash val="dash"/>
              <a:bevel/>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359" name="直接连接符 9"/>
            <p:cNvSpPr>
              <a:spLocks noChangeShapeType="1"/>
            </p:cNvSpPr>
            <p:nvPr/>
          </p:nvSpPr>
          <p:spPr bwMode="auto">
            <a:xfrm>
              <a:off x="756084" y="0"/>
              <a:ext cx="1872208" cy="1"/>
            </a:xfrm>
            <a:prstGeom prst="line">
              <a:avLst/>
            </a:prstGeom>
            <a:noFill/>
            <a:ln w="9525" cap="flat" cmpd="sng">
              <a:solidFill>
                <a:schemeClr val="accent1"/>
              </a:solidFill>
              <a:prstDash val="dash"/>
              <a:bevel/>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4360" name="Text Box 24"/>
          <p:cNvSpPr txBox="1">
            <a:spLocks noChangeArrowheads="1"/>
          </p:cNvSpPr>
          <p:nvPr/>
        </p:nvSpPr>
        <p:spPr bwMode="auto">
          <a:xfrm>
            <a:off x="6227764" y="3076576"/>
            <a:ext cx="2016125"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1600"/>
              <a:t>Stage 3：协同生产与传递</a:t>
            </a:r>
            <a:endParaRPr lang="zh-CN" altLang="en-US"/>
          </a:p>
        </p:txBody>
      </p:sp>
      <p:sp>
        <p:nvSpPr>
          <p:cNvPr id="14361" name="矩形 1"/>
          <p:cNvSpPr>
            <a:spLocks noChangeArrowheads="1"/>
          </p:cNvSpPr>
          <p:nvPr/>
        </p:nvSpPr>
        <p:spPr bwMode="auto">
          <a:xfrm>
            <a:off x="6300790" y="3940176"/>
            <a:ext cx="1944687" cy="503239"/>
          </a:xfrm>
          <a:prstGeom prst="rect">
            <a:avLst/>
          </a:prstGeom>
          <a:solidFill>
            <a:srgbClr val="31859B">
              <a:alpha val="15999"/>
            </a:srgbClr>
          </a:solidFill>
          <a:ln>
            <a:noFill/>
          </a:ln>
          <a:effectLst/>
          <a:extLs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微软雅黑" panose="020B0503020204020204" pitchFamily="34" charset="-122"/>
              <a:ea typeface="微软雅黑" panose="020B0503020204020204" pitchFamily="34" charset="-122"/>
              <a:sym typeface="Arial Unicode MS" panose="020B0604020202020204" pitchFamily="34" charset="-122"/>
            </a:endParaRPr>
          </a:p>
        </p:txBody>
      </p:sp>
      <p:sp>
        <p:nvSpPr>
          <p:cNvPr id="14362" name="Text Box 26"/>
          <p:cNvSpPr txBox="1">
            <a:spLocks noChangeArrowheads="1"/>
          </p:cNvSpPr>
          <p:nvPr/>
        </p:nvSpPr>
        <p:spPr bwMode="auto">
          <a:xfrm>
            <a:off x="6300789" y="4011615"/>
            <a:ext cx="1943100"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1600"/>
              <a:t>Stage 4：使用支付</a:t>
            </a:r>
          </a:p>
        </p:txBody>
      </p:sp>
      <p:sp>
        <p:nvSpPr>
          <p:cNvPr id="14363" name="椭圆 3"/>
          <p:cNvSpPr>
            <a:spLocks noChangeArrowheads="1"/>
          </p:cNvSpPr>
          <p:nvPr/>
        </p:nvSpPr>
        <p:spPr bwMode="auto">
          <a:xfrm>
            <a:off x="1763714" y="3940176"/>
            <a:ext cx="107951" cy="107951"/>
          </a:xfrm>
          <a:prstGeom prst="ellipse">
            <a:avLst/>
          </a:prstGeom>
          <a:solidFill>
            <a:srgbClr val="31859B"/>
          </a:solidFill>
          <a:ln>
            <a:noFill/>
          </a:ln>
          <a:effectLst/>
          <a:extLs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nvGrpSpPr>
          <p:cNvPr id="14364" name="组合 11"/>
          <p:cNvGrpSpPr>
            <a:grpSpLocks/>
          </p:cNvGrpSpPr>
          <p:nvPr/>
        </p:nvGrpSpPr>
        <p:grpSpPr bwMode="auto">
          <a:xfrm flipV="1">
            <a:off x="1836737" y="4064001"/>
            <a:ext cx="4540251" cy="125413"/>
            <a:chOff x="0" y="0"/>
            <a:chExt cx="2628292" cy="432048"/>
          </a:xfrm>
        </p:grpSpPr>
        <p:sp>
          <p:nvSpPr>
            <p:cNvPr id="14365" name="直接连接符 8"/>
            <p:cNvSpPr>
              <a:spLocks noChangeShapeType="1"/>
            </p:cNvSpPr>
            <p:nvPr/>
          </p:nvSpPr>
          <p:spPr bwMode="auto">
            <a:xfrm flipV="1">
              <a:off x="0" y="0"/>
              <a:ext cx="756084" cy="432048"/>
            </a:xfrm>
            <a:prstGeom prst="line">
              <a:avLst/>
            </a:prstGeom>
            <a:noFill/>
            <a:ln w="9525" cap="flat" cmpd="sng">
              <a:solidFill>
                <a:schemeClr val="accent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366" name="直接连接符 9"/>
            <p:cNvSpPr>
              <a:spLocks noChangeShapeType="1"/>
            </p:cNvSpPr>
            <p:nvPr/>
          </p:nvSpPr>
          <p:spPr bwMode="auto">
            <a:xfrm>
              <a:off x="756084" y="0"/>
              <a:ext cx="1872208" cy="1"/>
            </a:xfrm>
            <a:prstGeom prst="line">
              <a:avLst/>
            </a:prstGeom>
            <a:noFill/>
            <a:ln w="9525" cap="flat" cmpd="sng">
              <a:solidFill>
                <a:schemeClr val="accent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cSld>
  <p:clrMapOvr>
    <a:masterClrMapping/>
  </p:clrMapOvr>
  <p:transition spd="slow" advClick="0" advTm="0">
    <p:randomBa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4340"/>
                                        </p:tgtEl>
                                        <p:attrNameLst>
                                          <p:attrName>style.visibility</p:attrName>
                                        </p:attrNameLst>
                                      </p:cBhvr>
                                      <p:to>
                                        <p:strVal val="visible"/>
                                      </p:to>
                                    </p:set>
                                    <p:anim calcmode="lin" valueType="num">
                                      <p:cBhvr>
                                        <p:cTn id="7" dur="750" fill="hold"/>
                                        <p:tgtEl>
                                          <p:spTgt spid="14340"/>
                                        </p:tgtEl>
                                        <p:attrNameLst>
                                          <p:attrName>ppt_x</p:attrName>
                                        </p:attrNameLst>
                                      </p:cBhvr>
                                      <p:tavLst>
                                        <p:tav tm="0">
                                          <p:val>
                                            <p:strVal val="0-#ppt_w/2"/>
                                          </p:val>
                                        </p:tav>
                                        <p:tav tm="100000">
                                          <p:val>
                                            <p:strVal val="#ppt_x"/>
                                          </p:val>
                                        </p:tav>
                                      </p:tavLst>
                                    </p:anim>
                                    <p:anim calcmode="lin" valueType="num">
                                      <p:cBhvr>
                                        <p:cTn id="8" dur="750" fill="hold"/>
                                        <p:tgtEl>
                                          <p:spTgt spid="14340"/>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750"/>
                            </p:stCondLst>
                            <p:childTnLst>
                              <p:par>
                                <p:cTn id="10" presetID="2" presetClass="entr" presetSubtype="4" fill="hold" nodeType="afterEffect">
                                  <p:stCondLst>
                                    <p:cond delay="0"/>
                                  </p:stCondLst>
                                  <p:childTnLst>
                                    <p:set>
                                      <p:cBhvr>
                                        <p:cTn id="11" dur="1" fill="hold">
                                          <p:stCondLst>
                                            <p:cond delay="0"/>
                                          </p:stCondLst>
                                        </p:cTn>
                                        <p:tgtEl>
                                          <p:spTgt spid="14342"/>
                                        </p:tgtEl>
                                        <p:attrNameLst>
                                          <p:attrName>style.visibility</p:attrName>
                                        </p:attrNameLst>
                                      </p:cBhvr>
                                      <p:to>
                                        <p:strVal val="visible"/>
                                      </p:to>
                                    </p:set>
                                    <p:anim calcmode="lin" valueType="num">
                                      <p:cBhvr additive="base">
                                        <p:cTn id="12" dur="500" fill="hold"/>
                                        <p:tgtEl>
                                          <p:spTgt spid="14342"/>
                                        </p:tgtEl>
                                        <p:attrNameLst>
                                          <p:attrName>ppt_x</p:attrName>
                                        </p:attrNameLst>
                                      </p:cBhvr>
                                      <p:tavLst>
                                        <p:tav tm="0">
                                          <p:val>
                                            <p:strVal val="#ppt_x"/>
                                          </p:val>
                                        </p:tav>
                                        <p:tav tm="100000">
                                          <p:val>
                                            <p:strVal val="#ppt_x"/>
                                          </p:val>
                                        </p:tav>
                                      </p:tavLst>
                                    </p:anim>
                                    <p:anim calcmode="lin" valueType="num">
                                      <p:cBhvr additive="base">
                                        <p:cTn id="13" dur="500" fill="hold"/>
                                        <p:tgtEl>
                                          <p:spTgt spid="14342"/>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250"/>
                            </p:stCondLst>
                            <p:childTnLst>
                              <p:par>
                                <p:cTn id="15" presetID="6" presetClass="entr" presetSubtype="16" fill="hold" grpId="0" nodeType="afterEffect">
                                  <p:stCondLst>
                                    <p:cond delay="0"/>
                                  </p:stCondLst>
                                  <p:childTnLst>
                                    <p:set>
                                      <p:cBhvr>
                                        <p:cTn id="16" dur="1" fill="hold">
                                          <p:stCondLst>
                                            <p:cond delay="0"/>
                                          </p:stCondLst>
                                        </p:cTn>
                                        <p:tgtEl>
                                          <p:spTgt spid="14346"/>
                                        </p:tgtEl>
                                        <p:attrNameLst>
                                          <p:attrName>style.visibility</p:attrName>
                                        </p:attrNameLst>
                                      </p:cBhvr>
                                      <p:to>
                                        <p:strVal val="visible"/>
                                      </p:to>
                                    </p:set>
                                    <p:animEffect>
                                      <p:cBhvr>
                                        <p:cTn id="17" dur="500"/>
                                        <p:tgtEl>
                                          <p:spTgt spid="14346"/>
                                        </p:tgtEl>
                                      </p:cBhvr>
                                    </p:animEffect>
                                  </p:childTnLst>
                                </p:cTn>
                              </p:par>
                            </p:childTnLst>
                          </p:cTn>
                        </p:par>
                        <p:par>
                          <p:cTn id="18" fill="hold" nodeType="afterGroup">
                            <p:stCondLst>
                              <p:cond delay="1750"/>
                            </p:stCondLst>
                            <p:childTnLst>
                              <p:par>
                                <p:cTn id="19" presetID="10" presetClass="entr" presetSubtype="0" fill="hold" nodeType="afterEffect">
                                  <p:stCondLst>
                                    <p:cond delay="0"/>
                                  </p:stCondLst>
                                  <p:childTnLst>
                                    <p:set>
                                      <p:cBhvr>
                                        <p:cTn id="20" dur="1" fill="hold">
                                          <p:stCondLst>
                                            <p:cond delay="0"/>
                                          </p:stCondLst>
                                        </p:cTn>
                                        <p:tgtEl>
                                          <p:spTgt spid="14343"/>
                                        </p:tgtEl>
                                        <p:attrNameLst>
                                          <p:attrName>style.visibility</p:attrName>
                                        </p:attrNameLst>
                                      </p:cBhvr>
                                      <p:to>
                                        <p:strVal val="visible"/>
                                      </p:to>
                                    </p:set>
                                    <p:animEffect>
                                      <p:cBhvr>
                                        <p:cTn id="21" dur="500"/>
                                        <p:tgtEl>
                                          <p:spTgt spid="14343"/>
                                        </p:tgtEl>
                                      </p:cBhvr>
                                    </p:animEffect>
                                  </p:childTnLst>
                                </p:cTn>
                              </p:par>
                              <p:par>
                                <p:cTn id="22" presetID="42" presetClass="entr" presetSubtype="0" fill="hold" grpId="0" nodeType="withEffect">
                                  <p:stCondLst>
                                    <p:cond delay="0"/>
                                  </p:stCondLst>
                                  <p:childTnLst>
                                    <p:set>
                                      <p:cBhvr>
                                        <p:cTn id="23" dur="1" fill="hold">
                                          <p:stCondLst>
                                            <p:cond delay="0"/>
                                          </p:stCondLst>
                                        </p:cTn>
                                        <p:tgtEl>
                                          <p:spTgt spid="14347"/>
                                        </p:tgtEl>
                                        <p:attrNameLst>
                                          <p:attrName>style.visibility</p:attrName>
                                        </p:attrNameLst>
                                      </p:cBhvr>
                                      <p:to>
                                        <p:strVal val="visible"/>
                                      </p:to>
                                    </p:set>
                                    <p:animEffect>
                                      <p:cBhvr>
                                        <p:cTn id="24" dur="1000"/>
                                        <p:tgtEl>
                                          <p:spTgt spid="14347"/>
                                        </p:tgtEl>
                                      </p:cBhvr>
                                    </p:animEffect>
                                    <p:anim calcmode="lin" valueType="num">
                                      <p:cBhvr>
                                        <p:cTn id="25" dur="1000" fill="hold"/>
                                        <p:tgtEl>
                                          <p:spTgt spid="14347"/>
                                        </p:tgtEl>
                                        <p:attrNameLst>
                                          <p:attrName>ppt_x</p:attrName>
                                        </p:attrNameLst>
                                      </p:cBhvr>
                                      <p:tavLst>
                                        <p:tav tm="0">
                                          <p:val>
                                            <p:strVal val="#ppt_x"/>
                                          </p:val>
                                        </p:tav>
                                        <p:tav tm="100000">
                                          <p:val>
                                            <p:strVal val="#ppt_x"/>
                                          </p:val>
                                        </p:tav>
                                      </p:tavLst>
                                    </p:anim>
                                    <p:anim calcmode="lin" valueType="num">
                                      <p:cBhvr>
                                        <p:cTn id="26" dur="1000" fill="hold"/>
                                        <p:tgtEl>
                                          <p:spTgt spid="14347"/>
                                        </p:tgtEl>
                                        <p:attrNameLst>
                                          <p:attrName>ppt_y</p:attrName>
                                        </p:attrNameLst>
                                      </p:cBhvr>
                                      <p:tavLst>
                                        <p:tav tm="0">
                                          <p:val>
                                            <p:strVal val="#ppt_y+.1"/>
                                          </p:val>
                                        </p:tav>
                                        <p:tav tm="100000">
                                          <p:val>
                                            <p:strVal val="#ppt_y"/>
                                          </p:val>
                                        </p:tav>
                                      </p:tavLst>
                                    </p:anim>
                                  </p:childTnLst>
                                </p:cTn>
                              </p:par>
                            </p:childTnLst>
                          </p:cTn>
                        </p:par>
                        <p:par>
                          <p:cTn id="27" fill="hold" nodeType="afterGroup">
                            <p:stCondLst>
                              <p:cond delay="2750"/>
                            </p:stCondLst>
                            <p:childTnLst>
                              <p:par>
                                <p:cTn id="28" presetID="2" presetClass="entr" presetSubtype="4" fill="hold" grpId="0" nodeType="afterEffect">
                                  <p:stCondLst>
                                    <p:cond delay="0"/>
                                  </p:stCondLst>
                                  <p:childTnLst>
                                    <p:set>
                                      <p:cBhvr>
                                        <p:cTn id="29" dur="1" fill="hold">
                                          <p:stCondLst>
                                            <p:cond delay="0"/>
                                          </p:stCondLst>
                                        </p:cTn>
                                        <p:tgtEl>
                                          <p:spTgt spid="14348"/>
                                        </p:tgtEl>
                                        <p:attrNameLst>
                                          <p:attrName>style.visibility</p:attrName>
                                        </p:attrNameLst>
                                      </p:cBhvr>
                                      <p:to>
                                        <p:strVal val="visible"/>
                                      </p:to>
                                    </p:set>
                                    <p:anim calcmode="lin" valueType="num">
                                      <p:cBhvr additive="base">
                                        <p:cTn id="30" dur="500" fill="hold"/>
                                        <p:tgtEl>
                                          <p:spTgt spid="14348"/>
                                        </p:tgtEl>
                                        <p:attrNameLst>
                                          <p:attrName>ppt_x</p:attrName>
                                        </p:attrNameLst>
                                      </p:cBhvr>
                                      <p:tavLst>
                                        <p:tav tm="0">
                                          <p:val>
                                            <p:strVal val="#ppt_x"/>
                                          </p:val>
                                        </p:tav>
                                        <p:tav tm="100000">
                                          <p:val>
                                            <p:strVal val="#ppt_x"/>
                                          </p:val>
                                        </p:tav>
                                      </p:tavLst>
                                    </p:anim>
                                    <p:anim calcmode="lin" valueType="num">
                                      <p:cBhvr additive="base">
                                        <p:cTn id="31" dur="500" fill="hold"/>
                                        <p:tgtEl>
                                          <p:spTgt spid="14348"/>
                                        </p:tgtEl>
                                        <p:attrNameLst>
                                          <p:attrName>ppt_y</p:attrName>
                                        </p:attrNameLst>
                                      </p:cBhvr>
                                      <p:tavLst>
                                        <p:tav tm="0">
                                          <p:val>
                                            <p:strVal val="1+#ppt_h/2"/>
                                          </p:val>
                                        </p:tav>
                                        <p:tav tm="100000">
                                          <p:val>
                                            <p:strVal val="#ppt_y"/>
                                          </p:val>
                                        </p:tav>
                                      </p:tavLst>
                                    </p:anim>
                                  </p:childTnLst>
                                </p:cTn>
                              </p:par>
                            </p:childTnLst>
                          </p:cTn>
                        </p:par>
                        <p:par>
                          <p:cTn id="32" fill="hold" nodeType="afterGroup">
                            <p:stCondLst>
                              <p:cond delay="3250"/>
                            </p:stCondLst>
                            <p:childTnLst>
                              <p:par>
                                <p:cTn id="33" presetID="6" presetClass="entr" presetSubtype="16" fill="hold" grpId="0" nodeType="afterEffect">
                                  <p:stCondLst>
                                    <p:cond delay="0"/>
                                  </p:stCondLst>
                                  <p:childTnLst>
                                    <p:set>
                                      <p:cBhvr>
                                        <p:cTn id="34" dur="1" fill="hold">
                                          <p:stCondLst>
                                            <p:cond delay="0"/>
                                          </p:stCondLst>
                                        </p:cTn>
                                        <p:tgtEl>
                                          <p:spTgt spid="14349"/>
                                        </p:tgtEl>
                                        <p:attrNameLst>
                                          <p:attrName>style.visibility</p:attrName>
                                        </p:attrNameLst>
                                      </p:cBhvr>
                                      <p:to>
                                        <p:strVal val="visible"/>
                                      </p:to>
                                    </p:set>
                                    <p:animEffect>
                                      <p:cBhvr>
                                        <p:cTn id="35" dur="500"/>
                                        <p:tgtEl>
                                          <p:spTgt spid="14349"/>
                                        </p:tgtEl>
                                      </p:cBhvr>
                                    </p:animEffect>
                                  </p:childTnLst>
                                </p:cTn>
                              </p:par>
                            </p:childTnLst>
                          </p:cTn>
                        </p:par>
                        <p:par>
                          <p:cTn id="36" fill="hold" nodeType="afterGroup">
                            <p:stCondLst>
                              <p:cond delay="3750"/>
                            </p:stCondLst>
                            <p:childTnLst>
                              <p:par>
                                <p:cTn id="37" presetID="10" presetClass="entr" presetSubtype="0" fill="hold" nodeType="afterEffect">
                                  <p:stCondLst>
                                    <p:cond delay="0"/>
                                  </p:stCondLst>
                                  <p:childTnLst>
                                    <p:set>
                                      <p:cBhvr>
                                        <p:cTn id="38" dur="1" fill="hold">
                                          <p:stCondLst>
                                            <p:cond delay="0"/>
                                          </p:stCondLst>
                                        </p:cTn>
                                        <p:tgtEl>
                                          <p:spTgt spid="14350"/>
                                        </p:tgtEl>
                                        <p:attrNameLst>
                                          <p:attrName>style.visibility</p:attrName>
                                        </p:attrNameLst>
                                      </p:cBhvr>
                                      <p:to>
                                        <p:strVal val="visible"/>
                                      </p:to>
                                    </p:set>
                                    <p:animEffect>
                                      <p:cBhvr>
                                        <p:cTn id="39" dur="500"/>
                                        <p:tgtEl>
                                          <p:spTgt spid="14350"/>
                                        </p:tgtEl>
                                      </p:cBhvr>
                                    </p:animEffect>
                                  </p:childTnLst>
                                </p:cTn>
                              </p:par>
                              <p:par>
                                <p:cTn id="40" presetID="42" presetClass="entr" presetSubtype="0" fill="hold" grpId="0" nodeType="withEffect">
                                  <p:stCondLst>
                                    <p:cond delay="0"/>
                                  </p:stCondLst>
                                  <p:childTnLst>
                                    <p:set>
                                      <p:cBhvr>
                                        <p:cTn id="41" dur="1" fill="hold">
                                          <p:stCondLst>
                                            <p:cond delay="0"/>
                                          </p:stCondLst>
                                        </p:cTn>
                                        <p:tgtEl>
                                          <p:spTgt spid="14353"/>
                                        </p:tgtEl>
                                        <p:attrNameLst>
                                          <p:attrName>style.visibility</p:attrName>
                                        </p:attrNameLst>
                                      </p:cBhvr>
                                      <p:to>
                                        <p:strVal val="visible"/>
                                      </p:to>
                                    </p:set>
                                    <p:animEffect>
                                      <p:cBhvr>
                                        <p:cTn id="42" dur="1000"/>
                                        <p:tgtEl>
                                          <p:spTgt spid="14353"/>
                                        </p:tgtEl>
                                      </p:cBhvr>
                                    </p:animEffect>
                                    <p:anim calcmode="lin" valueType="num">
                                      <p:cBhvr>
                                        <p:cTn id="43" dur="1000" fill="hold"/>
                                        <p:tgtEl>
                                          <p:spTgt spid="14353"/>
                                        </p:tgtEl>
                                        <p:attrNameLst>
                                          <p:attrName>ppt_x</p:attrName>
                                        </p:attrNameLst>
                                      </p:cBhvr>
                                      <p:tavLst>
                                        <p:tav tm="0">
                                          <p:val>
                                            <p:strVal val="#ppt_x"/>
                                          </p:val>
                                        </p:tav>
                                        <p:tav tm="100000">
                                          <p:val>
                                            <p:strVal val="#ppt_x"/>
                                          </p:val>
                                        </p:tav>
                                      </p:tavLst>
                                    </p:anim>
                                    <p:anim calcmode="lin" valueType="num">
                                      <p:cBhvr>
                                        <p:cTn id="44" dur="1000" fill="hold"/>
                                        <p:tgtEl>
                                          <p:spTgt spid="14353"/>
                                        </p:tgtEl>
                                        <p:attrNameLst>
                                          <p:attrName>ppt_y</p:attrName>
                                        </p:attrNameLst>
                                      </p:cBhvr>
                                      <p:tavLst>
                                        <p:tav tm="0">
                                          <p:val>
                                            <p:strVal val="#ppt_y+.1"/>
                                          </p:val>
                                        </p:tav>
                                        <p:tav tm="100000">
                                          <p:val>
                                            <p:strVal val="#ppt_y"/>
                                          </p:val>
                                        </p:tav>
                                      </p:tavLst>
                                    </p:anim>
                                  </p:childTnLst>
                                </p:cTn>
                              </p:par>
                            </p:childTnLst>
                          </p:cTn>
                        </p:par>
                        <p:par>
                          <p:cTn id="45" fill="hold" nodeType="afterGroup">
                            <p:stCondLst>
                              <p:cond delay="4750"/>
                            </p:stCondLst>
                            <p:childTnLst>
                              <p:par>
                                <p:cTn id="46" presetID="2" presetClass="entr" presetSubtype="4" fill="hold" grpId="0" nodeType="afterEffect">
                                  <p:stCondLst>
                                    <p:cond delay="0"/>
                                  </p:stCondLst>
                                  <p:childTnLst>
                                    <p:set>
                                      <p:cBhvr>
                                        <p:cTn id="47" dur="1" fill="hold">
                                          <p:stCondLst>
                                            <p:cond delay="0"/>
                                          </p:stCondLst>
                                        </p:cTn>
                                        <p:tgtEl>
                                          <p:spTgt spid="14354"/>
                                        </p:tgtEl>
                                        <p:attrNameLst>
                                          <p:attrName>style.visibility</p:attrName>
                                        </p:attrNameLst>
                                      </p:cBhvr>
                                      <p:to>
                                        <p:strVal val="visible"/>
                                      </p:to>
                                    </p:set>
                                    <p:anim calcmode="lin" valueType="num">
                                      <p:cBhvr additive="base">
                                        <p:cTn id="48" dur="500" fill="hold"/>
                                        <p:tgtEl>
                                          <p:spTgt spid="14354"/>
                                        </p:tgtEl>
                                        <p:attrNameLst>
                                          <p:attrName>ppt_x</p:attrName>
                                        </p:attrNameLst>
                                      </p:cBhvr>
                                      <p:tavLst>
                                        <p:tav tm="0">
                                          <p:val>
                                            <p:strVal val="#ppt_x"/>
                                          </p:val>
                                        </p:tav>
                                        <p:tav tm="100000">
                                          <p:val>
                                            <p:strVal val="#ppt_x"/>
                                          </p:val>
                                        </p:tav>
                                      </p:tavLst>
                                    </p:anim>
                                    <p:anim calcmode="lin" valueType="num">
                                      <p:cBhvr additive="base">
                                        <p:cTn id="49" dur="500" fill="hold"/>
                                        <p:tgtEl>
                                          <p:spTgt spid="14354"/>
                                        </p:tgtEl>
                                        <p:attrNameLst>
                                          <p:attrName>ppt_y</p:attrName>
                                        </p:attrNameLst>
                                      </p:cBhvr>
                                      <p:tavLst>
                                        <p:tav tm="0">
                                          <p:val>
                                            <p:strVal val="1+#ppt_h/2"/>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4355"/>
                                        </p:tgtEl>
                                        <p:attrNameLst>
                                          <p:attrName>style.visibility</p:attrName>
                                        </p:attrNameLst>
                                      </p:cBhvr>
                                      <p:to>
                                        <p:strVal val="visible"/>
                                      </p:to>
                                    </p:set>
                                    <p:animEffect>
                                      <p:cBhvr>
                                        <p:cTn id="52" dur="1000"/>
                                        <p:tgtEl>
                                          <p:spTgt spid="14355"/>
                                        </p:tgtEl>
                                      </p:cBhvr>
                                    </p:animEffect>
                                    <p:anim calcmode="lin" valueType="num">
                                      <p:cBhvr>
                                        <p:cTn id="53" dur="1000" fill="hold"/>
                                        <p:tgtEl>
                                          <p:spTgt spid="14355"/>
                                        </p:tgtEl>
                                        <p:attrNameLst>
                                          <p:attrName>ppt_x</p:attrName>
                                        </p:attrNameLst>
                                      </p:cBhvr>
                                      <p:tavLst>
                                        <p:tav tm="0">
                                          <p:val>
                                            <p:strVal val="#ppt_x"/>
                                          </p:val>
                                        </p:tav>
                                        <p:tav tm="100000">
                                          <p:val>
                                            <p:strVal val="#ppt_x"/>
                                          </p:val>
                                        </p:tav>
                                      </p:tavLst>
                                    </p:anim>
                                    <p:anim calcmode="lin" valueType="num">
                                      <p:cBhvr>
                                        <p:cTn id="54" dur="1000" fill="hold"/>
                                        <p:tgtEl>
                                          <p:spTgt spid="14355"/>
                                        </p:tgtEl>
                                        <p:attrNameLst>
                                          <p:attrName>ppt_y</p:attrName>
                                        </p:attrNameLst>
                                      </p:cBhvr>
                                      <p:tavLst>
                                        <p:tav tm="0">
                                          <p:val>
                                            <p:strVal val="#ppt_y+.1"/>
                                          </p:val>
                                        </p:tav>
                                        <p:tav tm="100000">
                                          <p:val>
                                            <p:strVal val="#ppt_y"/>
                                          </p:val>
                                        </p:tav>
                                      </p:tavLst>
                                    </p:anim>
                                  </p:childTnLst>
                                </p:cTn>
                              </p:par>
                            </p:childTnLst>
                          </p:cTn>
                        </p:par>
                        <p:par>
                          <p:cTn id="55" fill="hold" nodeType="afterGroup">
                            <p:stCondLst>
                              <p:cond delay="5750"/>
                            </p:stCondLst>
                            <p:childTnLst>
                              <p:par>
                                <p:cTn id="56" presetID="6" presetClass="entr" presetSubtype="16" fill="hold" grpId="0" nodeType="afterEffect">
                                  <p:stCondLst>
                                    <p:cond delay="0"/>
                                  </p:stCondLst>
                                  <p:childTnLst>
                                    <p:set>
                                      <p:cBhvr>
                                        <p:cTn id="57" dur="1" fill="hold">
                                          <p:stCondLst>
                                            <p:cond delay="0"/>
                                          </p:stCondLst>
                                        </p:cTn>
                                        <p:tgtEl>
                                          <p:spTgt spid="14356"/>
                                        </p:tgtEl>
                                        <p:attrNameLst>
                                          <p:attrName>style.visibility</p:attrName>
                                        </p:attrNameLst>
                                      </p:cBhvr>
                                      <p:to>
                                        <p:strVal val="visible"/>
                                      </p:to>
                                    </p:set>
                                    <p:animEffect>
                                      <p:cBhvr>
                                        <p:cTn id="58" dur="500"/>
                                        <p:tgtEl>
                                          <p:spTgt spid="14356"/>
                                        </p:tgtEl>
                                      </p:cBhvr>
                                    </p:animEffect>
                                  </p:childTnLst>
                                </p:cTn>
                              </p:par>
                            </p:childTnLst>
                          </p:cTn>
                        </p:par>
                        <p:par>
                          <p:cTn id="59" fill="hold" nodeType="afterGroup">
                            <p:stCondLst>
                              <p:cond delay="6250"/>
                            </p:stCondLst>
                            <p:childTnLst>
                              <p:par>
                                <p:cTn id="60" presetID="10" presetClass="entr" presetSubtype="0" fill="hold" nodeType="afterEffect">
                                  <p:stCondLst>
                                    <p:cond delay="0"/>
                                  </p:stCondLst>
                                  <p:childTnLst>
                                    <p:set>
                                      <p:cBhvr>
                                        <p:cTn id="61" dur="1" fill="hold">
                                          <p:stCondLst>
                                            <p:cond delay="0"/>
                                          </p:stCondLst>
                                        </p:cTn>
                                        <p:tgtEl>
                                          <p:spTgt spid="14357"/>
                                        </p:tgtEl>
                                        <p:attrNameLst>
                                          <p:attrName>style.visibility</p:attrName>
                                        </p:attrNameLst>
                                      </p:cBhvr>
                                      <p:to>
                                        <p:strVal val="visible"/>
                                      </p:to>
                                    </p:set>
                                    <p:animEffect>
                                      <p:cBhvr>
                                        <p:cTn id="62" dur="500"/>
                                        <p:tgtEl>
                                          <p:spTgt spid="14357"/>
                                        </p:tgtEl>
                                      </p:cBhvr>
                                    </p:animEffect>
                                  </p:childTnLst>
                                </p:cTn>
                              </p:par>
                            </p:childTnLst>
                          </p:cTn>
                        </p:par>
                        <p:par>
                          <p:cTn id="63" fill="hold" nodeType="afterGroup">
                            <p:stCondLst>
                              <p:cond delay="6750"/>
                            </p:stCondLst>
                            <p:childTnLst>
                              <p:par>
                                <p:cTn id="64" presetID="2" presetClass="entr" presetSubtype="4" fill="hold" grpId="0" nodeType="afterEffect">
                                  <p:stCondLst>
                                    <p:cond delay="0"/>
                                  </p:stCondLst>
                                  <p:childTnLst>
                                    <p:set>
                                      <p:cBhvr>
                                        <p:cTn id="65" dur="1" fill="hold">
                                          <p:stCondLst>
                                            <p:cond delay="0"/>
                                          </p:stCondLst>
                                        </p:cTn>
                                        <p:tgtEl>
                                          <p:spTgt spid="14360"/>
                                        </p:tgtEl>
                                        <p:attrNameLst>
                                          <p:attrName>style.visibility</p:attrName>
                                        </p:attrNameLst>
                                      </p:cBhvr>
                                      <p:to>
                                        <p:strVal val="visible"/>
                                      </p:to>
                                    </p:set>
                                    <p:anim calcmode="lin" valueType="num">
                                      <p:cBhvr additive="base">
                                        <p:cTn id="66" dur="500" fill="hold"/>
                                        <p:tgtEl>
                                          <p:spTgt spid="14360"/>
                                        </p:tgtEl>
                                        <p:attrNameLst>
                                          <p:attrName>ppt_x</p:attrName>
                                        </p:attrNameLst>
                                      </p:cBhvr>
                                      <p:tavLst>
                                        <p:tav tm="0">
                                          <p:val>
                                            <p:strVal val="#ppt_x"/>
                                          </p:val>
                                        </p:tav>
                                        <p:tav tm="100000">
                                          <p:val>
                                            <p:strVal val="#ppt_x"/>
                                          </p:val>
                                        </p:tav>
                                      </p:tavLst>
                                    </p:anim>
                                    <p:anim calcmode="lin" valueType="num">
                                      <p:cBhvr additive="base">
                                        <p:cTn id="67" dur="500" fill="hold"/>
                                        <p:tgtEl>
                                          <p:spTgt spid="14360"/>
                                        </p:tgtEl>
                                        <p:attrNameLst>
                                          <p:attrName>ppt_y</p:attrName>
                                        </p:attrNameLst>
                                      </p:cBhvr>
                                      <p:tavLst>
                                        <p:tav tm="0">
                                          <p:val>
                                            <p:strVal val="1+#ppt_h/2"/>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14361"/>
                                        </p:tgtEl>
                                        <p:attrNameLst>
                                          <p:attrName>style.visibility</p:attrName>
                                        </p:attrNameLst>
                                      </p:cBhvr>
                                      <p:to>
                                        <p:strVal val="visible"/>
                                      </p:to>
                                    </p:set>
                                    <p:animEffect>
                                      <p:cBhvr>
                                        <p:cTn id="70" dur="1000"/>
                                        <p:tgtEl>
                                          <p:spTgt spid="14361"/>
                                        </p:tgtEl>
                                      </p:cBhvr>
                                    </p:animEffect>
                                    <p:anim calcmode="lin" valueType="num">
                                      <p:cBhvr>
                                        <p:cTn id="71" dur="1000" fill="hold"/>
                                        <p:tgtEl>
                                          <p:spTgt spid="14361"/>
                                        </p:tgtEl>
                                        <p:attrNameLst>
                                          <p:attrName>ppt_x</p:attrName>
                                        </p:attrNameLst>
                                      </p:cBhvr>
                                      <p:tavLst>
                                        <p:tav tm="0">
                                          <p:val>
                                            <p:strVal val="#ppt_x"/>
                                          </p:val>
                                        </p:tav>
                                        <p:tav tm="100000">
                                          <p:val>
                                            <p:strVal val="#ppt_x"/>
                                          </p:val>
                                        </p:tav>
                                      </p:tavLst>
                                    </p:anim>
                                    <p:anim calcmode="lin" valueType="num">
                                      <p:cBhvr>
                                        <p:cTn id="72" dur="1000" fill="hold"/>
                                        <p:tgtEl>
                                          <p:spTgt spid="14361"/>
                                        </p:tgtEl>
                                        <p:attrNameLst>
                                          <p:attrName>ppt_y</p:attrName>
                                        </p:attrNameLst>
                                      </p:cBhvr>
                                      <p:tavLst>
                                        <p:tav tm="0">
                                          <p:val>
                                            <p:strVal val="#ppt_y+.1"/>
                                          </p:val>
                                        </p:tav>
                                        <p:tav tm="100000">
                                          <p:val>
                                            <p:strVal val="#ppt_y"/>
                                          </p:val>
                                        </p:tav>
                                      </p:tavLst>
                                    </p:anim>
                                  </p:childTnLst>
                                </p:cTn>
                              </p:par>
                            </p:childTnLst>
                          </p:cTn>
                        </p:par>
                        <p:par>
                          <p:cTn id="73" fill="hold" nodeType="afterGroup">
                            <p:stCondLst>
                              <p:cond delay="7750"/>
                            </p:stCondLst>
                            <p:childTnLst>
                              <p:par>
                                <p:cTn id="74" presetID="2" presetClass="entr" presetSubtype="4" fill="hold" grpId="0" nodeType="afterEffect">
                                  <p:stCondLst>
                                    <p:cond delay="0"/>
                                  </p:stCondLst>
                                  <p:childTnLst>
                                    <p:set>
                                      <p:cBhvr>
                                        <p:cTn id="75" dur="1" fill="hold">
                                          <p:stCondLst>
                                            <p:cond delay="0"/>
                                          </p:stCondLst>
                                        </p:cTn>
                                        <p:tgtEl>
                                          <p:spTgt spid="14362"/>
                                        </p:tgtEl>
                                        <p:attrNameLst>
                                          <p:attrName>style.visibility</p:attrName>
                                        </p:attrNameLst>
                                      </p:cBhvr>
                                      <p:to>
                                        <p:strVal val="visible"/>
                                      </p:to>
                                    </p:set>
                                    <p:anim calcmode="lin" valueType="num">
                                      <p:cBhvr additive="base">
                                        <p:cTn id="76" dur="500" fill="hold"/>
                                        <p:tgtEl>
                                          <p:spTgt spid="14362"/>
                                        </p:tgtEl>
                                        <p:attrNameLst>
                                          <p:attrName>ppt_x</p:attrName>
                                        </p:attrNameLst>
                                      </p:cBhvr>
                                      <p:tavLst>
                                        <p:tav tm="0">
                                          <p:val>
                                            <p:strVal val="#ppt_x"/>
                                          </p:val>
                                        </p:tav>
                                        <p:tav tm="100000">
                                          <p:val>
                                            <p:strVal val="#ppt_x"/>
                                          </p:val>
                                        </p:tav>
                                      </p:tavLst>
                                    </p:anim>
                                    <p:anim calcmode="lin" valueType="num">
                                      <p:cBhvr additive="base">
                                        <p:cTn id="77" dur="500" fill="hold"/>
                                        <p:tgtEl>
                                          <p:spTgt spid="14362"/>
                                        </p:tgtEl>
                                        <p:attrNameLst>
                                          <p:attrName>ppt_y</p:attrName>
                                        </p:attrNameLst>
                                      </p:cBhvr>
                                      <p:tavLst>
                                        <p:tav tm="0">
                                          <p:val>
                                            <p:strVal val="1+#ppt_h/2"/>
                                          </p:val>
                                        </p:tav>
                                        <p:tav tm="100000">
                                          <p:val>
                                            <p:strVal val="#ppt_y"/>
                                          </p:val>
                                        </p:tav>
                                      </p:tavLst>
                                    </p:anim>
                                  </p:childTnLst>
                                </p:cTn>
                              </p:par>
                            </p:childTnLst>
                          </p:cTn>
                        </p:par>
                        <p:par>
                          <p:cTn id="78" fill="hold" nodeType="afterGroup">
                            <p:stCondLst>
                              <p:cond delay="8250"/>
                            </p:stCondLst>
                            <p:childTnLst>
                              <p:par>
                                <p:cTn id="79" presetID="6" presetClass="entr" presetSubtype="16" fill="hold" grpId="0" nodeType="afterEffect">
                                  <p:stCondLst>
                                    <p:cond delay="0"/>
                                  </p:stCondLst>
                                  <p:childTnLst>
                                    <p:set>
                                      <p:cBhvr>
                                        <p:cTn id="80" dur="1" fill="hold">
                                          <p:stCondLst>
                                            <p:cond delay="0"/>
                                          </p:stCondLst>
                                        </p:cTn>
                                        <p:tgtEl>
                                          <p:spTgt spid="14363"/>
                                        </p:tgtEl>
                                        <p:attrNameLst>
                                          <p:attrName>style.visibility</p:attrName>
                                        </p:attrNameLst>
                                      </p:cBhvr>
                                      <p:to>
                                        <p:strVal val="visible"/>
                                      </p:to>
                                    </p:set>
                                    <p:animEffect>
                                      <p:cBhvr>
                                        <p:cTn id="81" dur="500"/>
                                        <p:tgtEl>
                                          <p:spTgt spid="14363"/>
                                        </p:tgtEl>
                                      </p:cBhvr>
                                    </p:animEffect>
                                  </p:childTnLst>
                                </p:cTn>
                              </p:par>
                            </p:childTnLst>
                          </p:cTn>
                        </p:par>
                        <p:par>
                          <p:cTn id="82" fill="hold" nodeType="afterGroup">
                            <p:stCondLst>
                              <p:cond delay="8750"/>
                            </p:stCondLst>
                            <p:childTnLst>
                              <p:par>
                                <p:cTn id="83" presetID="10" presetClass="entr" presetSubtype="0" fill="hold" nodeType="afterEffect">
                                  <p:stCondLst>
                                    <p:cond delay="0"/>
                                  </p:stCondLst>
                                  <p:childTnLst>
                                    <p:set>
                                      <p:cBhvr>
                                        <p:cTn id="84" dur="1" fill="hold">
                                          <p:stCondLst>
                                            <p:cond delay="0"/>
                                          </p:stCondLst>
                                        </p:cTn>
                                        <p:tgtEl>
                                          <p:spTgt spid="14364"/>
                                        </p:tgtEl>
                                        <p:attrNameLst>
                                          <p:attrName>style.visibility</p:attrName>
                                        </p:attrNameLst>
                                      </p:cBhvr>
                                      <p:to>
                                        <p:strVal val="visible"/>
                                      </p:to>
                                    </p:set>
                                    <p:animEffect>
                                      <p:cBhvr>
                                        <p:cTn id="85" dur="500"/>
                                        <p:tgtEl>
                                          <p:spTgt spid="14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bldLvl="0" autoUpdateAnimBg="0"/>
      <p:bldP spid="14346" grpId="0" bldLvl="0" animBg="1" autoUpdateAnimBg="0"/>
      <p:bldP spid="14347" grpId="0" bldLvl="0" animBg="1" autoUpdateAnimBg="0"/>
      <p:bldP spid="14348" grpId="0" bldLvl="0" autoUpdateAnimBg="0"/>
      <p:bldP spid="14349" grpId="0" bldLvl="0" animBg="1" autoUpdateAnimBg="0"/>
      <p:bldP spid="14353" grpId="0" bldLvl="0" animBg="1" autoUpdateAnimBg="0"/>
      <p:bldP spid="14354" grpId="0" bldLvl="0" autoUpdateAnimBg="0"/>
      <p:bldP spid="14355" grpId="0" bldLvl="0" animBg="1" autoUpdateAnimBg="0"/>
      <p:bldP spid="14356" grpId="0" bldLvl="0" animBg="1" autoUpdateAnimBg="0"/>
      <p:bldP spid="14360" grpId="0" bldLvl="0" autoUpdateAnimBg="0"/>
      <p:bldP spid="14361" grpId="0" bldLvl="0" animBg="1" autoUpdateAnimBg="0"/>
      <p:bldP spid="14362" grpId="0" bldLvl="0" autoUpdateAnimBg="0"/>
      <p:bldP spid="14363" grpId="0" bldLvl="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3"/>
          <p:cNvSpPr>
            <a:spLocks noChangeArrowheads="1"/>
          </p:cNvSpPr>
          <p:nvPr/>
        </p:nvSpPr>
        <p:spPr bwMode="auto">
          <a:xfrm>
            <a:off x="3924300" y="2108199"/>
            <a:ext cx="1755994"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en-US" sz="2800">
                <a:solidFill>
                  <a:srgbClr val="DDD9C3"/>
                </a:solidFill>
                <a:latin typeface="微软雅黑" panose="020B0503020204020204" pitchFamily="34" charset="-122"/>
                <a:ea typeface="微软雅黑" panose="020B0503020204020204" pitchFamily="34" charset="-122"/>
                <a:sym typeface="微软雅黑" panose="020B0503020204020204" pitchFamily="34" charset="-122"/>
              </a:rPr>
              <a:t>Part Four</a:t>
            </a:r>
            <a:endParaRPr lang="zh-CN" altLang="en-US" sz="2800">
              <a:solidFill>
                <a:srgbClr val="DDD9C3"/>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363" name="TextBox 4"/>
          <p:cNvSpPr>
            <a:spLocks noChangeArrowheads="1"/>
          </p:cNvSpPr>
          <p:nvPr/>
        </p:nvSpPr>
        <p:spPr bwMode="auto">
          <a:xfrm>
            <a:off x="3902077" y="2632075"/>
            <a:ext cx="28305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2800" b="1">
                <a:solidFill>
                  <a:srgbClr val="E36C09"/>
                </a:solidFill>
              </a:rPr>
              <a:t>服务建模</a:t>
            </a:r>
            <a:endParaRPr lang="en-US" sz="2800" b="1">
              <a:solidFill>
                <a:srgbClr val="E36C09"/>
              </a:solidFill>
            </a:endParaRPr>
          </a:p>
        </p:txBody>
      </p:sp>
      <p:sp>
        <p:nvSpPr>
          <p:cNvPr id="15364" name="TextBox 5"/>
          <p:cNvSpPr>
            <a:spLocks noChangeArrowheads="1"/>
          </p:cNvSpPr>
          <p:nvPr/>
        </p:nvSpPr>
        <p:spPr bwMode="auto">
          <a:xfrm>
            <a:off x="2162175" y="1814514"/>
            <a:ext cx="142539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en-US" sz="9600" b="1">
                <a:solidFill>
                  <a:srgbClr val="FFFFFF"/>
                </a:solidFill>
                <a:latin typeface="Kozuka Mincho Pr6N H" pitchFamily="2" charset="-128"/>
                <a:ea typeface="Kozuka Mincho Pr6N H" pitchFamily="2" charset="-128"/>
                <a:sym typeface="Kozuka Mincho Pr6N H" pitchFamily="2" charset="-128"/>
              </a:rPr>
              <a:t>04</a:t>
            </a:r>
            <a:endParaRPr lang="zh-CN" altLang="en-US" sz="9600" b="1">
              <a:solidFill>
                <a:srgbClr val="FFFFFF"/>
              </a:solidFill>
              <a:latin typeface="Kozuka Mincho Pr6N H" pitchFamily="2" charset="-128"/>
              <a:ea typeface="Kozuka Mincho Pr6N H" pitchFamily="2" charset="-128"/>
              <a:sym typeface="Kozuka Mincho Pr6N H" pitchFamily="2" charset="-128"/>
            </a:endParaRPr>
          </a:p>
        </p:txBody>
      </p:sp>
      <p:sp>
        <p:nvSpPr>
          <p:cNvPr id="15365" name="直接连接符 6"/>
          <p:cNvSpPr>
            <a:spLocks noChangeShapeType="1"/>
          </p:cNvSpPr>
          <p:nvPr/>
        </p:nvSpPr>
        <p:spPr bwMode="auto">
          <a:xfrm>
            <a:off x="2311400" y="3167063"/>
            <a:ext cx="4249739" cy="1587"/>
          </a:xfrm>
          <a:prstGeom prst="line">
            <a:avLst/>
          </a:prstGeom>
          <a:noFill/>
          <a:ln w="9525" cmpd="sng">
            <a:solidFill>
              <a:schemeClr val="bg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6" name="直接连接符 7"/>
          <p:cNvSpPr>
            <a:spLocks noChangeShapeType="1"/>
          </p:cNvSpPr>
          <p:nvPr/>
        </p:nvSpPr>
        <p:spPr bwMode="auto">
          <a:xfrm>
            <a:off x="2311400" y="1819276"/>
            <a:ext cx="4249739" cy="1588"/>
          </a:xfrm>
          <a:prstGeom prst="line">
            <a:avLst/>
          </a:prstGeom>
          <a:noFill/>
          <a:ln w="9525" cmpd="sng">
            <a:solidFill>
              <a:schemeClr val="bg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7" name="TextBox 3"/>
          <p:cNvSpPr txBox="1">
            <a:spLocks noChangeArrowheads="1"/>
          </p:cNvSpPr>
          <p:nvPr/>
        </p:nvSpPr>
        <p:spPr bwMode="auto">
          <a:xfrm>
            <a:off x="323851" y="4732340"/>
            <a:ext cx="8569325"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600">
                <a:solidFill>
                  <a:schemeClr val="bg1"/>
                </a:solidFill>
                <a:latin typeface="微软雅黑" panose="020B0503020204020204" pitchFamily="34" charset="-122"/>
                <a:ea typeface="微软雅黑" panose="020B0503020204020204" pitchFamily="34" charset="-122"/>
              </a:rPr>
              <a:t>《服务学概论》课程设计</a:t>
            </a:r>
          </a:p>
        </p:txBody>
      </p:sp>
    </p:spTree>
  </p:cSld>
  <p:clrMapOvr>
    <a:masterClrMapping/>
  </p:clrMapOvr>
  <p:transition advClick="0" advTm="0">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5365"/>
                                        </p:tgtEl>
                                        <p:attrNameLst>
                                          <p:attrName>style.visibility</p:attrName>
                                        </p:attrNameLst>
                                      </p:cBhvr>
                                      <p:to>
                                        <p:strVal val="visible"/>
                                      </p:to>
                                    </p:set>
                                    <p:animEffect>
                                      <p:cBhvr>
                                        <p:cTn id="7" dur="750"/>
                                        <p:tgtEl>
                                          <p:spTgt spid="15365"/>
                                        </p:tgtEl>
                                      </p:cBhvr>
                                    </p:animEffect>
                                    <p:anim calcmode="lin" valueType="num">
                                      <p:cBhvr>
                                        <p:cTn id="8" dur="750" fill="hold"/>
                                        <p:tgtEl>
                                          <p:spTgt spid="15365"/>
                                        </p:tgtEl>
                                        <p:attrNameLst>
                                          <p:attrName>ppt_x</p:attrName>
                                        </p:attrNameLst>
                                      </p:cBhvr>
                                      <p:tavLst>
                                        <p:tav tm="0">
                                          <p:val>
                                            <p:strVal val="#ppt_x"/>
                                          </p:val>
                                        </p:tav>
                                        <p:tav tm="100000">
                                          <p:val>
                                            <p:strVal val="#ppt_x"/>
                                          </p:val>
                                        </p:tav>
                                      </p:tavLst>
                                    </p:anim>
                                    <p:anim calcmode="lin" valueType="num">
                                      <p:cBhvr>
                                        <p:cTn id="9" dur="750" fill="hold"/>
                                        <p:tgtEl>
                                          <p:spTgt spid="1536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5366"/>
                                        </p:tgtEl>
                                        <p:attrNameLst>
                                          <p:attrName>style.visibility</p:attrName>
                                        </p:attrNameLst>
                                      </p:cBhvr>
                                      <p:to>
                                        <p:strVal val="visible"/>
                                      </p:to>
                                    </p:set>
                                    <p:animEffect>
                                      <p:cBhvr>
                                        <p:cTn id="12" dur="750"/>
                                        <p:tgtEl>
                                          <p:spTgt spid="15366"/>
                                        </p:tgtEl>
                                      </p:cBhvr>
                                    </p:animEffect>
                                    <p:anim calcmode="lin" valueType="num">
                                      <p:cBhvr>
                                        <p:cTn id="13" dur="750" fill="hold"/>
                                        <p:tgtEl>
                                          <p:spTgt spid="15366"/>
                                        </p:tgtEl>
                                        <p:attrNameLst>
                                          <p:attrName>ppt_x</p:attrName>
                                        </p:attrNameLst>
                                      </p:cBhvr>
                                      <p:tavLst>
                                        <p:tav tm="0">
                                          <p:val>
                                            <p:strVal val="#ppt_x"/>
                                          </p:val>
                                        </p:tav>
                                        <p:tav tm="100000">
                                          <p:val>
                                            <p:strVal val="#ppt_x"/>
                                          </p:val>
                                        </p:tav>
                                      </p:tavLst>
                                    </p:anim>
                                    <p:anim calcmode="lin" valueType="num">
                                      <p:cBhvr>
                                        <p:cTn id="14" dur="750" fill="hold"/>
                                        <p:tgtEl>
                                          <p:spTgt spid="1536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4" fill="hold" grpId="0" nodeType="afterEffect">
                                  <p:stCondLst>
                                    <p:cond delay="0"/>
                                  </p:stCondLst>
                                  <p:childTnLst>
                                    <p:set>
                                      <p:cBhvr>
                                        <p:cTn id="17" dur="1" fill="hold">
                                          <p:stCondLst>
                                            <p:cond delay="0"/>
                                          </p:stCondLst>
                                        </p:cTn>
                                        <p:tgtEl>
                                          <p:spTgt spid="15364"/>
                                        </p:tgtEl>
                                        <p:attrNameLst>
                                          <p:attrName>style.visibility</p:attrName>
                                        </p:attrNameLst>
                                      </p:cBhvr>
                                      <p:to>
                                        <p:strVal val="visible"/>
                                      </p:to>
                                    </p:set>
                                    <p:animEffect>
                                      <p:cBhvr>
                                        <p:cTn id="18" dur="1000"/>
                                        <p:tgtEl>
                                          <p:spTgt spid="15364"/>
                                        </p:tgtEl>
                                      </p:cBhvr>
                                    </p:animEffect>
                                  </p:childTnLst>
                                </p:cTn>
                              </p:par>
                            </p:childTnLst>
                          </p:cTn>
                        </p:par>
                        <p:par>
                          <p:cTn id="19" fill="hold" nodeType="afterGroup">
                            <p:stCondLst>
                              <p:cond delay="1750"/>
                            </p:stCondLst>
                            <p:childTnLst>
                              <p:par>
                                <p:cTn id="20" presetID="22" presetClass="entr" presetSubtype="8" fill="hold" grpId="0" nodeType="afterEffect">
                                  <p:stCondLst>
                                    <p:cond delay="0"/>
                                  </p:stCondLst>
                                  <p:childTnLst>
                                    <p:set>
                                      <p:cBhvr>
                                        <p:cTn id="21" dur="1" fill="hold">
                                          <p:stCondLst>
                                            <p:cond delay="0"/>
                                          </p:stCondLst>
                                        </p:cTn>
                                        <p:tgtEl>
                                          <p:spTgt spid="15362"/>
                                        </p:tgtEl>
                                        <p:attrNameLst>
                                          <p:attrName>style.visibility</p:attrName>
                                        </p:attrNameLst>
                                      </p:cBhvr>
                                      <p:to>
                                        <p:strVal val="visible"/>
                                      </p:to>
                                    </p:set>
                                    <p:animEffect>
                                      <p:cBhvr>
                                        <p:cTn id="22" dur="1000"/>
                                        <p:tgtEl>
                                          <p:spTgt spid="15362"/>
                                        </p:tgtEl>
                                      </p:cBhvr>
                                    </p:animEffect>
                                  </p:childTnLst>
                                </p:cTn>
                              </p:par>
                            </p:childTnLst>
                          </p:cTn>
                        </p:par>
                        <p:par>
                          <p:cTn id="23" fill="hold" nodeType="afterGroup">
                            <p:stCondLst>
                              <p:cond delay="2750"/>
                            </p:stCondLst>
                            <p:childTnLst>
                              <p:par>
                                <p:cTn id="24" presetID="47" presetClass="entr" presetSubtype="0" fill="hold" grpId="0" nodeType="afterEffect">
                                  <p:stCondLst>
                                    <p:cond delay="0"/>
                                  </p:stCondLst>
                                  <p:childTnLst>
                                    <p:set>
                                      <p:cBhvr>
                                        <p:cTn id="25" dur="1" fill="hold">
                                          <p:stCondLst>
                                            <p:cond delay="0"/>
                                          </p:stCondLst>
                                        </p:cTn>
                                        <p:tgtEl>
                                          <p:spTgt spid="15363"/>
                                        </p:tgtEl>
                                        <p:attrNameLst>
                                          <p:attrName>style.visibility</p:attrName>
                                        </p:attrNameLst>
                                      </p:cBhvr>
                                      <p:to>
                                        <p:strVal val="visible"/>
                                      </p:to>
                                    </p:set>
                                    <p:animEffect>
                                      <p:cBhvr>
                                        <p:cTn id="26" dur="1000"/>
                                        <p:tgtEl>
                                          <p:spTgt spid="15363"/>
                                        </p:tgtEl>
                                      </p:cBhvr>
                                    </p:animEffect>
                                    <p:anim calcmode="lin" valueType="num">
                                      <p:cBhvr>
                                        <p:cTn id="27" dur="1000" fill="hold"/>
                                        <p:tgtEl>
                                          <p:spTgt spid="15363"/>
                                        </p:tgtEl>
                                        <p:attrNameLst>
                                          <p:attrName>ppt_x</p:attrName>
                                        </p:attrNameLst>
                                      </p:cBhvr>
                                      <p:tavLst>
                                        <p:tav tm="0">
                                          <p:val>
                                            <p:strVal val="#ppt_x"/>
                                          </p:val>
                                        </p:tav>
                                        <p:tav tm="100000">
                                          <p:val>
                                            <p:strVal val="#ppt_x"/>
                                          </p:val>
                                        </p:tav>
                                      </p:tavLst>
                                    </p:anim>
                                    <p:anim calcmode="lin" valueType="num">
                                      <p:cBhvr>
                                        <p:cTn id="28" dur="1000" fill="hold"/>
                                        <p:tgtEl>
                                          <p:spTgt spid="1536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ldLvl="0" animBg="1" autoUpdateAnimBg="0"/>
      <p:bldP spid="15363" grpId="0" bldLvl="0" autoUpdateAnimBg="0"/>
      <p:bldP spid="15364" grpId="0" bldLvl="0" autoUpdateAnimBg="0"/>
      <p:bldP spid="15365" grpId="0" animBg="1"/>
      <p:bldP spid="15366"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矩形 6"/>
          <p:cNvSpPr>
            <a:spLocks noChangeArrowheads="1"/>
          </p:cNvSpPr>
          <p:nvPr/>
        </p:nvSpPr>
        <p:spPr bwMode="auto">
          <a:xfrm>
            <a:off x="0" y="627063"/>
            <a:ext cx="9144000" cy="4105275"/>
          </a:xfrm>
          <a:prstGeom prst="rect">
            <a:avLst/>
          </a:prstGeom>
          <a:solidFill>
            <a:srgbClr val="FFFFFF">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6387" name="TextBox 3"/>
          <p:cNvSpPr txBox="1">
            <a:spLocks noChangeArrowheads="1"/>
          </p:cNvSpPr>
          <p:nvPr/>
        </p:nvSpPr>
        <p:spPr bwMode="auto">
          <a:xfrm>
            <a:off x="323851" y="4732340"/>
            <a:ext cx="8569325"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600">
                <a:solidFill>
                  <a:schemeClr val="bg1"/>
                </a:solidFill>
                <a:latin typeface="微软雅黑" panose="020B0503020204020204" pitchFamily="34" charset="-122"/>
                <a:ea typeface="微软雅黑" panose="020B0503020204020204" pitchFamily="34" charset="-122"/>
              </a:rPr>
              <a:t>《服务学概论》课程设计</a:t>
            </a:r>
          </a:p>
        </p:txBody>
      </p:sp>
      <p:sp>
        <p:nvSpPr>
          <p:cNvPr id="16388" name="TextBox 7"/>
          <p:cNvSpPr>
            <a:spLocks noChangeArrowheads="1"/>
          </p:cNvSpPr>
          <p:nvPr/>
        </p:nvSpPr>
        <p:spPr bwMode="auto">
          <a:xfrm>
            <a:off x="2" y="365125"/>
            <a:ext cx="3203575" cy="523220"/>
          </a:xfrm>
          <a:prstGeom prst="rect">
            <a:avLst/>
          </a:prstGeom>
          <a:solidFill>
            <a:srgbClr val="E36C0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2800" b="1">
                <a:solidFill>
                  <a:schemeClr val="bg1"/>
                </a:solidFill>
                <a:sym typeface="宋体" panose="02010600030101010101" pitchFamily="2" charset="-122"/>
              </a:rPr>
              <a:t>4-1 服务蓝图</a:t>
            </a:r>
          </a:p>
        </p:txBody>
      </p:sp>
      <p:pic>
        <p:nvPicPr>
          <p:cNvPr id="16389" name="Picture 5" descr="蓝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076" y="901700"/>
            <a:ext cx="5916613" cy="3830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additive="base">
                                        <p:cTn id="7" dur="500" fill="hold"/>
                                        <p:tgtEl>
                                          <p:spTgt spid="16388"/>
                                        </p:tgtEl>
                                        <p:attrNameLst>
                                          <p:attrName>ppt_x</p:attrName>
                                        </p:attrNameLst>
                                      </p:cBhvr>
                                      <p:tavLst>
                                        <p:tav tm="0">
                                          <p:val>
                                            <p:strVal val="#ppt_x"/>
                                          </p:val>
                                        </p:tav>
                                        <p:tav tm="100000">
                                          <p:val>
                                            <p:strVal val="#ppt_x"/>
                                          </p:val>
                                        </p:tav>
                                      </p:tavLst>
                                    </p:anim>
                                    <p:anim calcmode="lin" valueType="num">
                                      <p:cBhvr additive="base">
                                        <p:cTn id="8" dur="500" fill="hold"/>
                                        <p:tgtEl>
                                          <p:spTgt spid="16388"/>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16389"/>
                                        </p:tgtEl>
                                        <p:attrNameLst>
                                          <p:attrName>style.visibility</p:attrName>
                                        </p:attrNameLst>
                                      </p:cBhvr>
                                      <p:to>
                                        <p:strVal val="visible"/>
                                      </p:to>
                                    </p:set>
                                    <p:anim calcmode="lin" valueType="num">
                                      <p:cBhvr additive="base">
                                        <p:cTn id="12" dur="500" fill="hold"/>
                                        <p:tgtEl>
                                          <p:spTgt spid="16389"/>
                                        </p:tgtEl>
                                        <p:attrNameLst>
                                          <p:attrName>ppt_x</p:attrName>
                                        </p:attrNameLst>
                                      </p:cBhvr>
                                      <p:tavLst>
                                        <p:tav tm="0">
                                          <p:val>
                                            <p:strVal val="#ppt_x"/>
                                          </p:val>
                                        </p:tav>
                                        <p:tav tm="100000">
                                          <p:val>
                                            <p:strVal val="#ppt_x"/>
                                          </p:val>
                                        </p:tav>
                                      </p:tavLst>
                                    </p:anim>
                                    <p:anim calcmode="lin" valueType="num">
                                      <p:cBhvr additive="base">
                                        <p:cTn id="13" dur="500" fill="hold"/>
                                        <p:tgtEl>
                                          <p:spTgt spid="163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bldLvl="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3"/>
            <a:ext cx="9144000" cy="4105275"/>
          </a:xfrm>
          <a:prstGeom prst="rect">
            <a:avLst/>
          </a:prstGeom>
          <a:solidFill>
            <a:srgbClr val="FFFFFF">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7411" name="TextBox 3"/>
          <p:cNvSpPr txBox="1">
            <a:spLocks noChangeArrowheads="1"/>
          </p:cNvSpPr>
          <p:nvPr/>
        </p:nvSpPr>
        <p:spPr bwMode="auto">
          <a:xfrm>
            <a:off x="323851" y="4732340"/>
            <a:ext cx="8569325"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600">
                <a:solidFill>
                  <a:schemeClr val="bg1"/>
                </a:solidFill>
                <a:latin typeface="微软雅黑" panose="020B0503020204020204" pitchFamily="34" charset="-122"/>
                <a:ea typeface="微软雅黑" panose="020B0503020204020204" pitchFamily="34" charset="-122"/>
              </a:rPr>
              <a:t>《服务学概论》课程设计</a:t>
            </a:r>
          </a:p>
        </p:txBody>
      </p:sp>
      <p:sp>
        <p:nvSpPr>
          <p:cNvPr id="17412" name="TextBox 7"/>
          <p:cNvSpPr>
            <a:spLocks noChangeArrowheads="1"/>
          </p:cNvSpPr>
          <p:nvPr/>
        </p:nvSpPr>
        <p:spPr bwMode="auto">
          <a:xfrm>
            <a:off x="2" y="365125"/>
            <a:ext cx="3203575" cy="523220"/>
          </a:xfrm>
          <a:prstGeom prst="rect">
            <a:avLst/>
          </a:prstGeom>
          <a:solidFill>
            <a:srgbClr val="E36C0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2800" b="1">
                <a:solidFill>
                  <a:schemeClr val="bg1"/>
                </a:solidFill>
                <a:sym typeface="宋体" panose="02010600030101010101" pitchFamily="2" charset="-122"/>
              </a:rPr>
              <a:t>4-2 BPMN图</a:t>
            </a:r>
          </a:p>
        </p:txBody>
      </p:sp>
      <p:pic>
        <p:nvPicPr>
          <p:cNvPr id="17413" name="Picture 5" descr="BPMN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350" y="1060451"/>
            <a:ext cx="6269039" cy="365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7412"/>
                                        </p:tgtEl>
                                        <p:attrNameLst>
                                          <p:attrName>style.visibility</p:attrName>
                                        </p:attrNameLst>
                                      </p:cBhvr>
                                      <p:to>
                                        <p:strVal val="visible"/>
                                      </p:to>
                                    </p:set>
                                    <p:anim calcmode="lin" valueType="num">
                                      <p:cBhvr additive="base">
                                        <p:cTn id="7" dur="500" fill="hold"/>
                                        <p:tgtEl>
                                          <p:spTgt spid="17412"/>
                                        </p:tgtEl>
                                        <p:attrNameLst>
                                          <p:attrName>ppt_x</p:attrName>
                                        </p:attrNameLst>
                                      </p:cBhvr>
                                      <p:tavLst>
                                        <p:tav tm="0">
                                          <p:val>
                                            <p:strVal val="#ppt_x"/>
                                          </p:val>
                                        </p:tav>
                                        <p:tav tm="100000">
                                          <p:val>
                                            <p:strVal val="#ppt_x"/>
                                          </p:val>
                                        </p:tav>
                                      </p:tavLst>
                                    </p:anim>
                                    <p:anim calcmode="lin" valueType="num">
                                      <p:cBhvr additive="base">
                                        <p:cTn id="8" dur="500" fill="hold"/>
                                        <p:tgtEl>
                                          <p:spTgt spid="17412"/>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17413"/>
                                        </p:tgtEl>
                                        <p:attrNameLst>
                                          <p:attrName>style.visibility</p:attrName>
                                        </p:attrNameLst>
                                      </p:cBhvr>
                                      <p:to>
                                        <p:strVal val="visible"/>
                                      </p:to>
                                    </p:set>
                                    <p:anim calcmode="lin" valueType="num">
                                      <p:cBhvr additive="base">
                                        <p:cTn id="12" dur="500" fill="hold"/>
                                        <p:tgtEl>
                                          <p:spTgt spid="17413"/>
                                        </p:tgtEl>
                                        <p:attrNameLst>
                                          <p:attrName>ppt_x</p:attrName>
                                        </p:attrNameLst>
                                      </p:cBhvr>
                                      <p:tavLst>
                                        <p:tav tm="0">
                                          <p:val>
                                            <p:strVal val="#ppt_x"/>
                                          </p:val>
                                        </p:tav>
                                        <p:tav tm="100000">
                                          <p:val>
                                            <p:strVal val="#ppt_x"/>
                                          </p:val>
                                        </p:tav>
                                      </p:tavLst>
                                    </p:anim>
                                    <p:anim calcmode="lin" valueType="num">
                                      <p:cBhvr additive="base">
                                        <p:cTn id="13" dur="500" fill="hold"/>
                                        <p:tgtEl>
                                          <p:spTgt spid="174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bldLvl="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矩形 6"/>
          <p:cNvSpPr>
            <a:spLocks noChangeArrowheads="1"/>
          </p:cNvSpPr>
          <p:nvPr/>
        </p:nvSpPr>
        <p:spPr bwMode="auto">
          <a:xfrm>
            <a:off x="0" y="627063"/>
            <a:ext cx="9144000" cy="4105275"/>
          </a:xfrm>
          <a:prstGeom prst="rect">
            <a:avLst/>
          </a:prstGeom>
          <a:solidFill>
            <a:srgbClr val="FFFFFF">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8435" name="TextBox 3"/>
          <p:cNvSpPr txBox="1">
            <a:spLocks noChangeArrowheads="1"/>
          </p:cNvSpPr>
          <p:nvPr/>
        </p:nvSpPr>
        <p:spPr bwMode="auto">
          <a:xfrm>
            <a:off x="323851" y="4732340"/>
            <a:ext cx="8569325"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600">
                <a:solidFill>
                  <a:schemeClr val="bg1"/>
                </a:solidFill>
                <a:latin typeface="微软雅黑" panose="020B0503020204020204" pitchFamily="34" charset="-122"/>
                <a:ea typeface="微软雅黑" panose="020B0503020204020204" pitchFamily="34" charset="-122"/>
              </a:rPr>
              <a:t>《服务学概论》课程设计</a:t>
            </a:r>
          </a:p>
        </p:txBody>
      </p:sp>
      <p:sp>
        <p:nvSpPr>
          <p:cNvPr id="18436" name="TextBox 7"/>
          <p:cNvSpPr>
            <a:spLocks noChangeArrowheads="1"/>
          </p:cNvSpPr>
          <p:nvPr/>
        </p:nvSpPr>
        <p:spPr bwMode="auto">
          <a:xfrm>
            <a:off x="2" y="365125"/>
            <a:ext cx="3203575" cy="523220"/>
          </a:xfrm>
          <a:prstGeom prst="rect">
            <a:avLst/>
          </a:prstGeom>
          <a:solidFill>
            <a:srgbClr val="E36C0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2800" b="1">
                <a:solidFill>
                  <a:schemeClr val="bg1"/>
                </a:solidFill>
                <a:sym typeface="宋体" panose="02010600030101010101" pitchFamily="2" charset="-122"/>
              </a:rPr>
              <a:t>4-2 BPMN图</a:t>
            </a:r>
          </a:p>
        </p:txBody>
      </p:sp>
      <p:pic>
        <p:nvPicPr>
          <p:cNvPr id="18437" name="Picture 5" descr="BPMN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351" y="914401"/>
            <a:ext cx="7353300"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8436"/>
                                        </p:tgtEl>
                                        <p:attrNameLst>
                                          <p:attrName>style.visibility</p:attrName>
                                        </p:attrNameLst>
                                      </p:cBhvr>
                                      <p:to>
                                        <p:strVal val="visible"/>
                                      </p:to>
                                    </p:set>
                                    <p:anim calcmode="lin" valueType="num">
                                      <p:cBhvr additive="base">
                                        <p:cTn id="7" dur="500" fill="hold"/>
                                        <p:tgtEl>
                                          <p:spTgt spid="18436"/>
                                        </p:tgtEl>
                                        <p:attrNameLst>
                                          <p:attrName>ppt_x</p:attrName>
                                        </p:attrNameLst>
                                      </p:cBhvr>
                                      <p:tavLst>
                                        <p:tav tm="0">
                                          <p:val>
                                            <p:strVal val="#ppt_x"/>
                                          </p:val>
                                        </p:tav>
                                        <p:tav tm="100000">
                                          <p:val>
                                            <p:strVal val="#ppt_x"/>
                                          </p:val>
                                        </p:tav>
                                      </p:tavLst>
                                    </p:anim>
                                    <p:anim calcmode="lin" valueType="num">
                                      <p:cBhvr additive="base">
                                        <p:cTn id="8" dur="500" fill="hold"/>
                                        <p:tgtEl>
                                          <p:spTgt spid="18436"/>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18437"/>
                                        </p:tgtEl>
                                        <p:attrNameLst>
                                          <p:attrName>style.visibility</p:attrName>
                                        </p:attrNameLst>
                                      </p:cBhvr>
                                      <p:to>
                                        <p:strVal val="visible"/>
                                      </p:to>
                                    </p:set>
                                    <p:anim calcmode="lin" valueType="num">
                                      <p:cBhvr additive="base">
                                        <p:cTn id="12" dur="500" fill="hold"/>
                                        <p:tgtEl>
                                          <p:spTgt spid="18437"/>
                                        </p:tgtEl>
                                        <p:attrNameLst>
                                          <p:attrName>ppt_x</p:attrName>
                                        </p:attrNameLst>
                                      </p:cBhvr>
                                      <p:tavLst>
                                        <p:tav tm="0">
                                          <p:val>
                                            <p:strVal val="#ppt_x"/>
                                          </p:val>
                                        </p:tav>
                                        <p:tav tm="100000">
                                          <p:val>
                                            <p:strVal val="#ppt_x"/>
                                          </p:val>
                                        </p:tav>
                                      </p:tavLst>
                                    </p:anim>
                                    <p:anim calcmode="lin" valueType="num">
                                      <p:cBhvr additive="base">
                                        <p:cTn id="13" dur="500" fill="hold"/>
                                        <p:tgtEl>
                                          <p:spTgt spid="184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bldLvl="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矩形 6"/>
          <p:cNvSpPr>
            <a:spLocks noChangeArrowheads="1"/>
          </p:cNvSpPr>
          <p:nvPr/>
        </p:nvSpPr>
        <p:spPr bwMode="auto">
          <a:xfrm>
            <a:off x="0" y="627063"/>
            <a:ext cx="9144000" cy="4105275"/>
          </a:xfrm>
          <a:prstGeom prst="rect">
            <a:avLst/>
          </a:prstGeom>
          <a:solidFill>
            <a:srgbClr val="FFFFFF">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9459" name="TextBox 3"/>
          <p:cNvSpPr txBox="1">
            <a:spLocks noChangeArrowheads="1"/>
          </p:cNvSpPr>
          <p:nvPr/>
        </p:nvSpPr>
        <p:spPr bwMode="auto">
          <a:xfrm>
            <a:off x="323851" y="4732340"/>
            <a:ext cx="8569325"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600">
                <a:solidFill>
                  <a:schemeClr val="bg1"/>
                </a:solidFill>
                <a:latin typeface="微软雅黑" panose="020B0503020204020204" pitchFamily="34" charset="-122"/>
                <a:ea typeface="微软雅黑" panose="020B0503020204020204" pitchFamily="34" charset="-122"/>
              </a:rPr>
              <a:t>《服务学概论》课程设计</a:t>
            </a:r>
          </a:p>
        </p:txBody>
      </p:sp>
      <p:sp>
        <p:nvSpPr>
          <p:cNvPr id="19460" name="TextBox 7"/>
          <p:cNvSpPr>
            <a:spLocks noChangeArrowheads="1"/>
          </p:cNvSpPr>
          <p:nvPr/>
        </p:nvSpPr>
        <p:spPr bwMode="auto">
          <a:xfrm>
            <a:off x="2" y="365125"/>
            <a:ext cx="3203575" cy="523220"/>
          </a:xfrm>
          <a:prstGeom prst="rect">
            <a:avLst/>
          </a:prstGeom>
          <a:solidFill>
            <a:srgbClr val="E36C0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2800" b="1">
                <a:solidFill>
                  <a:schemeClr val="bg1"/>
                </a:solidFill>
                <a:sym typeface="宋体" panose="02010600030101010101" pitchFamily="2" charset="-122"/>
              </a:rPr>
              <a:t>4-2 BPMN图</a:t>
            </a:r>
          </a:p>
        </p:txBody>
      </p:sp>
      <p:pic>
        <p:nvPicPr>
          <p:cNvPr id="19461" name="Picture 5" descr="C:\Users\Administrator\Desktop\服务学PPT\temp\BPMN3.jpgBPMN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351" y="1304925"/>
            <a:ext cx="7353300" cy="2533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460"/>
                                        </p:tgtEl>
                                        <p:attrNameLst>
                                          <p:attrName>style.visibility</p:attrName>
                                        </p:attrNameLst>
                                      </p:cBhvr>
                                      <p:to>
                                        <p:strVal val="visible"/>
                                      </p:to>
                                    </p:set>
                                    <p:anim calcmode="lin" valueType="num">
                                      <p:cBhvr additive="base">
                                        <p:cTn id="7" dur="500" fill="hold"/>
                                        <p:tgtEl>
                                          <p:spTgt spid="19460"/>
                                        </p:tgtEl>
                                        <p:attrNameLst>
                                          <p:attrName>ppt_x</p:attrName>
                                        </p:attrNameLst>
                                      </p:cBhvr>
                                      <p:tavLst>
                                        <p:tav tm="0">
                                          <p:val>
                                            <p:strVal val="#ppt_x"/>
                                          </p:val>
                                        </p:tav>
                                        <p:tav tm="100000">
                                          <p:val>
                                            <p:strVal val="#ppt_x"/>
                                          </p:val>
                                        </p:tav>
                                      </p:tavLst>
                                    </p:anim>
                                    <p:anim calcmode="lin" valueType="num">
                                      <p:cBhvr additive="base">
                                        <p:cTn id="8" dur="500" fill="hold"/>
                                        <p:tgtEl>
                                          <p:spTgt spid="19460"/>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19461"/>
                                        </p:tgtEl>
                                        <p:attrNameLst>
                                          <p:attrName>style.visibility</p:attrName>
                                        </p:attrNameLst>
                                      </p:cBhvr>
                                      <p:to>
                                        <p:strVal val="visible"/>
                                      </p:to>
                                    </p:set>
                                    <p:anim calcmode="lin" valueType="num">
                                      <p:cBhvr additive="base">
                                        <p:cTn id="12" dur="500" fill="hold"/>
                                        <p:tgtEl>
                                          <p:spTgt spid="19461"/>
                                        </p:tgtEl>
                                        <p:attrNameLst>
                                          <p:attrName>ppt_x</p:attrName>
                                        </p:attrNameLst>
                                      </p:cBhvr>
                                      <p:tavLst>
                                        <p:tav tm="0">
                                          <p:val>
                                            <p:strVal val="#ppt_x"/>
                                          </p:val>
                                        </p:tav>
                                        <p:tav tm="100000">
                                          <p:val>
                                            <p:strVal val="#ppt_x"/>
                                          </p:val>
                                        </p:tav>
                                      </p:tavLst>
                                    </p:anim>
                                    <p:anim calcmode="lin" valueType="num">
                                      <p:cBhvr additive="base">
                                        <p:cTn id="13" dur="500" fill="hold"/>
                                        <p:tgtEl>
                                          <p:spTgt spid="194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bldLvl="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Box 3"/>
          <p:cNvSpPr>
            <a:spLocks noChangeArrowheads="1"/>
          </p:cNvSpPr>
          <p:nvPr/>
        </p:nvSpPr>
        <p:spPr bwMode="auto">
          <a:xfrm>
            <a:off x="3924301" y="2108199"/>
            <a:ext cx="1655903"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en-US" sz="2800">
                <a:solidFill>
                  <a:srgbClr val="DDD9C3"/>
                </a:solidFill>
                <a:latin typeface="微软雅黑" panose="020B0503020204020204" pitchFamily="34" charset="-122"/>
                <a:ea typeface="微软雅黑" panose="020B0503020204020204" pitchFamily="34" charset="-122"/>
                <a:sym typeface="微软雅黑" panose="020B0503020204020204" pitchFamily="34" charset="-122"/>
              </a:rPr>
              <a:t>Part F</a:t>
            </a:r>
            <a:r>
              <a:rPr lang="zh-CN" altLang="en-US" sz="2800">
                <a:solidFill>
                  <a:srgbClr val="DDD9C3"/>
                </a:solidFill>
                <a:latin typeface="微软雅黑" panose="020B0503020204020204" pitchFamily="34" charset="-122"/>
                <a:ea typeface="微软雅黑" panose="020B0503020204020204" pitchFamily="34" charset="-122"/>
                <a:sym typeface="微软雅黑" panose="020B0503020204020204" pitchFamily="34" charset="-122"/>
              </a:rPr>
              <a:t>ive</a:t>
            </a:r>
          </a:p>
        </p:txBody>
      </p:sp>
      <p:sp>
        <p:nvSpPr>
          <p:cNvPr id="20483" name="TextBox 4"/>
          <p:cNvSpPr>
            <a:spLocks noChangeArrowheads="1"/>
          </p:cNvSpPr>
          <p:nvPr/>
        </p:nvSpPr>
        <p:spPr bwMode="auto">
          <a:xfrm>
            <a:off x="3902077" y="2632075"/>
            <a:ext cx="28305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2800" b="1">
                <a:solidFill>
                  <a:srgbClr val="E36C09"/>
                </a:solidFill>
              </a:rPr>
              <a:t>总结</a:t>
            </a:r>
            <a:endParaRPr lang="en-US" sz="2800" b="1">
              <a:solidFill>
                <a:srgbClr val="E36C09"/>
              </a:solidFill>
            </a:endParaRPr>
          </a:p>
        </p:txBody>
      </p:sp>
      <p:sp>
        <p:nvSpPr>
          <p:cNvPr id="20484" name="TextBox 5"/>
          <p:cNvSpPr>
            <a:spLocks noChangeArrowheads="1"/>
          </p:cNvSpPr>
          <p:nvPr/>
        </p:nvSpPr>
        <p:spPr bwMode="auto">
          <a:xfrm>
            <a:off x="2162175" y="1814514"/>
            <a:ext cx="142539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en-US" sz="9600" b="1">
                <a:solidFill>
                  <a:srgbClr val="FFFFFF"/>
                </a:solidFill>
                <a:latin typeface="Kozuka Mincho Pr6N H" pitchFamily="2" charset="-128"/>
                <a:ea typeface="Kozuka Mincho Pr6N H" pitchFamily="2" charset="-128"/>
                <a:sym typeface="Kozuka Mincho Pr6N H" pitchFamily="2" charset="-128"/>
              </a:rPr>
              <a:t>0</a:t>
            </a:r>
            <a:r>
              <a:rPr lang="zh-CN" altLang="en-US" sz="9600" b="1">
                <a:solidFill>
                  <a:srgbClr val="FFFFFF"/>
                </a:solidFill>
                <a:latin typeface="Kozuka Mincho Pr6N H" pitchFamily="2" charset="-128"/>
                <a:sym typeface="Kozuka Mincho Pr6N H" pitchFamily="2" charset="-128"/>
              </a:rPr>
              <a:t>5</a:t>
            </a:r>
            <a:endParaRPr lang="zh-CN" altLang="en-US" sz="9600" b="1">
              <a:solidFill>
                <a:srgbClr val="FFFFFF"/>
              </a:solidFill>
              <a:latin typeface="Kozuka Mincho Pr6N H" pitchFamily="2" charset="-128"/>
              <a:ea typeface="Kozuka Mincho Pr6N H" pitchFamily="2" charset="-128"/>
              <a:sym typeface="Kozuka Mincho Pr6N H" pitchFamily="2" charset="-128"/>
            </a:endParaRPr>
          </a:p>
        </p:txBody>
      </p:sp>
      <p:sp>
        <p:nvSpPr>
          <p:cNvPr id="20485" name="直接连接符 6"/>
          <p:cNvSpPr>
            <a:spLocks noChangeShapeType="1"/>
          </p:cNvSpPr>
          <p:nvPr/>
        </p:nvSpPr>
        <p:spPr bwMode="auto">
          <a:xfrm>
            <a:off x="2311400" y="3167063"/>
            <a:ext cx="4249739" cy="1587"/>
          </a:xfrm>
          <a:prstGeom prst="line">
            <a:avLst/>
          </a:prstGeom>
          <a:noFill/>
          <a:ln w="9525" cmpd="sng">
            <a:solidFill>
              <a:schemeClr val="bg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6" name="直接连接符 7"/>
          <p:cNvSpPr>
            <a:spLocks noChangeShapeType="1"/>
          </p:cNvSpPr>
          <p:nvPr/>
        </p:nvSpPr>
        <p:spPr bwMode="auto">
          <a:xfrm>
            <a:off x="2311400" y="1819276"/>
            <a:ext cx="4249739" cy="1588"/>
          </a:xfrm>
          <a:prstGeom prst="line">
            <a:avLst/>
          </a:prstGeom>
          <a:noFill/>
          <a:ln w="9525" cmpd="sng">
            <a:solidFill>
              <a:schemeClr val="bg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7" name="TextBox 3"/>
          <p:cNvSpPr txBox="1">
            <a:spLocks noChangeArrowheads="1"/>
          </p:cNvSpPr>
          <p:nvPr/>
        </p:nvSpPr>
        <p:spPr bwMode="auto">
          <a:xfrm>
            <a:off x="323851" y="4732340"/>
            <a:ext cx="8569325"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600">
                <a:solidFill>
                  <a:schemeClr val="bg1"/>
                </a:solidFill>
                <a:latin typeface="微软雅黑" panose="020B0503020204020204" pitchFamily="34" charset="-122"/>
                <a:ea typeface="微软雅黑" panose="020B0503020204020204" pitchFamily="34" charset="-122"/>
              </a:rPr>
              <a:t>《服务学概论》课程设计</a:t>
            </a:r>
          </a:p>
        </p:txBody>
      </p:sp>
    </p:spTree>
  </p:cSld>
  <p:clrMapOvr>
    <a:masterClrMapping/>
  </p:clrMapOvr>
  <p:transition advClick="0" advTm="0">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0485"/>
                                        </p:tgtEl>
                                        <p:attrNameLst>
                                          <p:attrName>style.visibility</p:attrName>
                                        </p:attrNameLst>
                                      </p:cBhvr>
                                      <p:to>
                                        <p:strVal val="visible"/>
                                      </p:to>
                                    </p:set>
                                    <p:animEffect>
                                      <p:cBhvr>
                                        <p:cTn id="7" dur="750"/>
                                        <p:tgtEl>
                                          <p:spTgt spid="20485"/>
                                        </p:tgtEl>
                                      </p:cBhvr>
                                    </p:animEffect>
                                    <p:anim calcmode="lin" valueType="num">
                                      <p:cBhvr>
                                        <p:cTn id="8" dur="750" fill="hold"/>
                                        <p:tgtEl>
                                          <p:spTgt spid="20485"/>
                                        </p:tgtEl>
                                        <p:attrNameLst>
                                          <p:attrName>ppt_x</p:attrName>
                                        </p:attrNameLst>
                                      </p:cBhvr>
                                      <p:tavLst>
                                        <p:tav tm="0">
                                          <p:val>
                                            <p:strVal val="#ppt_x"/>
                                          </p:val>
                                        </p:tav>
                                        <p:tav tm="100000">
                                          <p:val>
                                            <p:strVal val="#ppt_x"/>
                                          </p:val>
                                        </p:tav>
                                      </p:tavLst>
                                    </p:anim>
                                    <p:anim calcmode="lin" valueType="num">
                                      <p:cBhvr>
                                        <p:cTn id="9" dur="750" fill="hold"/>
                                        <p:tgtEl>
                                          <p:spTgt spid="2048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20486"/>
                                        </p:tgtEl>
                                        <p:attrNameLst>
                                          <p:attrName>style.visibility</p:attrName>
                                        </p:attrNameLst>
                                      </p:cBhvr>
                                      <p:to>
                                        <p:strVal val="visible"/>
                                      </p:to>
                                    </p:set>
                                    <p:animEffect>
                                      <p:cBhvr>
                                        <p:cTn id="12" dur="750"/>
                                        <p:tgtEl>
                                          <p:spTgt spid="20486"/>
                                        </p:tgtEl>
                                      </p:cBhvr>
                                    </p:animEffect>
                                    <p:anim calcmode="lin" valueType="num">
                                      <p:cBhvr>
                                        <p:cTn id="13" dur="750" fill="hold"/>
                                        <p:tgtEl>
                                          <p:spTgt spid="20486"/>
                                        </p:tgtEl>
                                        <p:attrNameLst>
                                          <p:attrName>ppt_x</p:attrName>
                                        </p:attrNameLst>
                                      </p:cBhvr>
                                      <p:tavLst>
                                        <p:tav tm="0">
                                          <p:val>
                                            <p:strVal val="#ppt_x"/>
                                          </p:val>
                                        </p:tav>
                                        <p:tav tm="100000">
                                          <p:val>
                                            <p:strVal val="#ppt_x"/>
                                          </p:val>
                                        </p:tav>
                                      </p:tavLst>
                                    </p:anim>
                                    <p:anim calcmode="lin" valueType="num">
                                      <p:cBhvr>
                                        <p:cTn id="14" dur="750" fill="hold"/>
                                        <p:tgtEl>
                                          <p:spTgt spid="2048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4" fill="hold" grpId="0" nodeType="afterEffect">
                                  <p:stCondLst>
                                    <p:cond delay="0"/>
                                  </p:stCondLst>
                                  <p:childTnLst>
                                    <p:set>
                                      <p:cBhvr>
                                        <p:cTn id="17" dur="1" fill="hold">
                                          <p:stCondLst>
                                            <p:cond delay="0"/>
                                          </p:stCondLst>
                                        </p:cTn>
                                        <p:tgtEl>
                                          <p:spTgt spid="20484"/>
                                        </p:tgtEl>
                                        <p:attrNameLst>
                                          <p:attrName>style.visibility</p:attrName>
                                        </p:attrNameLst>
                                      </p:cBhvr>
                                      <p:to>
                                        <p:strVal val="visible"/>
                                      </p:to>
                                    </p:set>
                                    <p:animEffect>
                                      <p:cBhvr>
                                        <p:cTn id="18" dur="1000"/>
                                        <p:tgtEl>
                                          <p:spTgt spid="20484"/>
                                        </p:tgtEl>
                                      </p:cBhvr>
                                    </p:animEffect>
                                  </p:childTnLst>
                                </p:cTn>
                              </p:par>
                            </p:childTnLst>
                          </p:cTn>
                        </p:par>
                        <p:par>
                          <p:cTn id="19" fill="hold" nodeType="afterGroup">
                            <p:stCondLst>
                              <p:cond delay="1750"/>
                            </p:stCondLst>
                            <p:childTnLst>
                              <p:par>
                                <p:cTn id="20" presetID="22" presetClass="entr" presetSubtype="8" fill="hold" grpId="0" nodeType="afterEffect">
                                  <p:stCondLst>
                                    <p:cond delay="0"/>
                                  </p:stCondLst>
                                  <p:childTnLst>
                                    <p:set>
                                      <p:cBhvr>
                                        <p:cTn id="21" dur="1" fill="hold">
                                          <p:stCondLst>
                                            <p:cond delay="0"/>
                                          </p:stCondLst>
                                        </p:cTn>
                                        <p:tgtEl>
                                          <p:spTgt spid="20482"/>
                                        </p:tgtEl>
                                        <p:attrNameLst>
                                          <p:attrName>style.visibility</p:attrName>
                                        </p:attrNameLst>
                                      </p:cBhvr>
                                      <p:to>
                                        <p:strVal val="visible"/>
                                      </p:to>
                                    </p:set>
                                    <p:animEffect>
                                      <p:cBhvr>
                                        <p:cTn id="22" dur="1000"/>
                                        <p:tgtEl>
                                          <p:spTgt spid="20482"/>
                                        </p:tgtEl>
                                      </p:cBhvr>
                                    </p:animEffect>
                                  </p:childTnLst>
                                </p:cTn>
                              </p:par>
                            </p:childTnLst>
                          </p:cTn>
                        </p:par>
                        <p:par>
                          <p:cTn id="23" fill="hold" nodeType="afterGroup">
                            <p:stCondLst>
                              <p:cond delay="2750"/>
                            </p:stCondLst>
                            <p:childTnLst>
                              <p:par>
                                <p:cTn id="24" presetID="47" presetClass="entr" presetSubtype="0" fill="hold" grpId="0" nodeType="afterEffect">
                                  <p:stCondLst>
                                    <p:cond delay="0"/>
                                  </p:stCondLst>
                                  <p:childTnLst>
                                    <p:set>
                                      <p:cBhvr>
                                        <p:cTn id="25" dur="1" fill="hold">
                                          <p:stCondLst>
                                            <p:cond delay="0"/>
                                          </p:stCondLst>
                                        </p:cTn>
                                        <p:tgtEl>
                                          <p:spTgt spid="20483"/>
                                        </p:tgtEl>
                                        <p:attrNameLst>
                                          <p:attrName>style.visibility</p:attrName>
                                        </p:attrNameLst>
                                      </p:cBhvr>
                                      <p:to>
                                        <p:strVal val="visible"/>
                                      </p:to>
                                    </p:set>
                                    <p:animEffect>
                                      <p:cBhvr>
                                        <p:cTn id="26" dur="1000"/>
                                        <p:tgtEl>
                                          <p:spTgt spid="20483"/>
                                        </p:tgtEl>
                                      </p:cBhvr>
                                    </p:animEffect>
                                    <p:anim calcmode="lin" valueType="num">
                                      <p:cBhvr>
                                        <p:cTn id="27" dur="1000" fill="hold"/>
                                        <p:tgtEl>
                                          <p:spTgt spid="20483"/>
                                        </p:tgtEl>
                                        <p:attrNameLst>
                                          <p:attrName>ppt_x</p:attrName>
                                        </p:attrNameLst>
                                      </p:cBhvr>
                                      <p:tavLst>
                                        <p:tav tm="0">
                                          <p:val>
                                            <p:strVal val="#ppt_x"/>
                                          </p:val>
                                        </p:tav>
                                        <p:tav tm="100000">
                                          <p:val>
                                            <p:strVal val="#ppt_x"/>
                                          </p:val>
                                        </p:tav>
                                      </p:tavLst>
                                    </p:anim>
                                    <p:anim calcmode="lin" valueType="num">
                                      <p:cBhvr>
                                        <p:cTn id="28" dur="1000" fill="hold"/>
                                        <p:tgtEl>
                                          <p:spTgt spid="204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ldLvl="0" animBg="1" autoUpdateAnimBg="0"/>
      <p:bldP spid="20483" grpId="0" bldLvl="0" autoUpdateAnimBg="0"/>
      <p:bldP spid="20484" grpId="0" bldLvl="0" autoUpdateAnimBg="0"/>
      <p:bldP spid="20485" grpId="0" animBg="1"/>
      <p:bldP spid="2048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矩形 6"/>
          <p:cNvSpPr>
            <a:spLocks noChangeArrowheads="1"/>
          </p:cNvSpPr>
          <p:nvPr/>
        </p:nvSpPr>
        <p:spPr bwMode="auto">
          <a:xfrm>
            <a:off x="0" y="627063"/>
            <a:ext cx="9144000" cy="4105275"/>
          </a:xfrm>
          <a:prstGeom prst="rect">
            <a:avLst/>
          </a:prstGeom>
          <a:solidFill>
            <a:srgbClr val="FFFFFF">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7" name="TextBox 7"/>
          <p:cNvSpPr>
            <a:spLocks noChangeArrowheads="1"/>
          </p:cNvSpPr>
          <p:nvPr/>
        </p:nvSpPr>
        <p:spPr bwMode="auto">
          <a:xfrm>
            <a:off x="2" y="365125"/>
            <a:ext cx="3203575"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2800" b="1">
              <a:solidFill>
                <a:schemeClr val="bg1"/>
              </a:solidFill>
              <a:sym typeface="宋体" panose="02010600030101010101" pitchFamily="2" charset="-122"/>
            </a:endParaRPr>
          </a:p>
        </p:txBody>
      </p:sp>
      <p:sp>
        <p:nvSpPr>
          <p:cNvPr id="21508" name="矩形 1"/>
          <p:cNvSpPr>
            <a:spLocks noChangeArrowheads="1"/>
          </p:cNvSpPr>
          <p:nvPr/>
        </p:nvSpPr>
        <p:spPr bwMode="auto">
          <a:xfrm>
            <a:off x="2"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2800" b="1">
                <a:solidFill>
                  <a:schemeClr val="bg1"/>
                </a:solidFill>
              </a:rPr>
              <a:t>5</a:t>
            </a:r>
            <a:r>
              <a:rPr lang="en-US" sz="2800" b="1">
                <a:solidFill>
                  <a:schemeClr val="bg1"/>
                </a:solidFill>
              </a:rPr>
              <a:t> </a:t>
            </a:r>
            <a:r>
              <a:rPr lang="zh-CN" altLang="en-US" sz="2800" b="1">
                <a:solidFill>
                  <a:schemeClr val="bg1"/>
                </a:solidFill>
              </a:rPr>
              <a:t>总结</a:t>
            </a:r>
          </a:p>
        </p:txBody>
      </p:sp>
      <p:sp>
        <p:nvSpPr>
          <p:cNvPr id="21509" name="六边形 2"/>
          <p:cNvSpPr>
            <a:spLocks noChangeArrowheads="1"/>
          </p:cNvSpPr>
          <p:nvPr/>
        </p:nvSpPr>
        <p:spPr bwMode="auto">
          <a:xfrm>
            <a:off x="3738565" y="1733550"/>
            <a:ext cx="1258887" cy="1085851"/>
          </a:xfrm>
          <a:prstGeom prst="hexagon">
            <a:avLst>
              <a:gd name="adj" fmla="val 24991"/>
              <a:gd name="vf" fmla="val 115470"/>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10" name="六边形 3"/>
          <p:cNvSpPr>
            <a:spLocks noChangeArrowheads="1"/>
          </p:cNvSpPr>
          <p:nvPr/>
        </p:nvSpPr>
        <p:spPr bwMode="auto">
          <a:xfrm>
            <a:off x="2700339" y="2276475"/>
            <a:ext cx="1258887" cy="1085851"/>
          </a:xfrm>
          <a:prstGeom prst="hexagon">
            <a:avLst>
              <a:gd name="adj" fmla="val 24991"/>
              <a:gd name="vf" fmla="val 115470"/>
            </a:avLst>
          </a:prstGeom>
          <a:solidFill>
            <a:srgbClr val="31859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11" name="六边形 4"/>
          <p:cNvSpPr>
            <a:spLocks noChangeArrowheads="1"/>
          </p:cNvSpPr>
          <p:nvPr/>
        </p:nvSpPr>
        <p:spPr bwMode="auto">
          <a:xfrm>
            <a:off x="3738565" y="2857499"/>
            <a:ext cx="1258887" cy="1085851"/>
          </a:xfrm>
          <a:prstGeom prst="hexagon">
            <a:avLst>
              <a:gd name="adj" fmla="val 24991"/>
              <a:gd name="vf" fmla="val 115470"/>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12" name="六边形 5"/>
          <p:cNvSpPr>
            <a:spLocks noChangeArrowheads="1"/>
          </p:cNvSpPr>
          <p:nvPr/>
        </p:nvSpPr>
        <p:spPr bwMode="auto">
          <a:xfrm>
            <a:off x="4779965" y="2276475"/>
            <a:ext cx="1258887" cy="1085851"/>
          </a:xfrm>
          <a:prstGeom prst="hexagon">
            <a:avLst>
              <a:gd name="adj" fmla="val 24991"/>
              <a:gd name="vf" fmla="val 115470"/>
            </a:avLst>
          </a:prstGeom>
          <a:solidFill>
            <a:srgbClr val="31859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13" name="矩形 6"/>
          <p:cNvSpPr>
            <a:spLocks noChangeArrowheads="1"/>
          </p:cNvSpPr>
          <p:nvPr/>
        </p:nvSpPr>
        <p:spPr bwMode="auto">
          <a:xfrm>
            <a:off x="3708401" y="1924051"/>
            <a:ext cx="128111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800" b="1">
                <a:solidFill>
                  <a:schemeClr val="bg1"/>
                </a:solidFill>
                <a:sym typeface="宋体" panose="02010600030101010101" pitchFamily="2" charset="-122"/>
              </a:rPr>
              <a:t>概况及业务模型</a:t>
            </a:r>
          </a:p>
        </p:txBody>
      </p:sp>
      <p:sp>
        <p:nvSpPr>
          <p:cNvPr id="21514" name="矩形 7"/>
          <p:cNvSpPr>
            <a:spLocks noChangeArrowheads="1"/>
          </p:cNvSpPr>
          <p:nvPr/>
        </p:nvSpPr>
        <p:spPr bwMode="auto">
          <a:xfrm>
            <a:off x="3779839" y="3076576"/>
            <a:ext cx="11382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800" b="1">
                <a:solidFill>
                  <a:schemeClr val="bg1"/>
                </a:solidFill>
                <a:sym typeface="宋体" panose="02010600030101010101" pitchFamily="2" charset="-122"/>
              </a:rPr>
              <a:t>服务系统生命周期</a:t>
            </a:r>
          </a:p>
        </p:txBody>
      </p:sp>
      <p:sp>
        <p:nvSpPr>
          <p:cNvPr id="21515" name="矩形 9"/>
          <p:cNvSpPr>
            <a:spLocks noChangeArrowheads="1"/>
          </p:cNvSpPr>
          <p:nvPr/>
        </p:nvSpPr>
        <p:spPr bwMode="auto">
          <a:xfrm>
            <a:off x="4787900" y="2644776"/>
            <a:ext cx="11525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800" b="1">
                <a:solidFill>
                  <a:schemeClr val="bg1"/>
                </a:solidFill>
                <a:sym typeface="宋体" panose="02010600030101010101" pitchFamily="2" charset="-122"/>
              </a:rPr>
              <a:t>服务模式</a:t>
            </a:r>
          </a:p>
        </p:txBody>
      </p:sp>
      <p:sp>
        <p:nvSpPr>
          <p:cNvPr id="21516" name="TextBox 10"/>
          <p:cNvSpPr>
            <a:spLocks noChangeArrowheads="1"/>
          </p:cNvSpPr>
          <p:nvPr/>
        </p:nvSpPr>
        <p:spPr bwMode="auto">
          <a:xfrm>
            <a:off x="3132139" y="4229102"/>
            <a:ext cx="33655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1400">
                <a:solidFill>
                  <a:srgbClr val="000000"/>
                </a:solidFill>
              </a:rPr>
              <a:t>介绍系统要素与系统生命周期</a:t>
            </a:r>
            <a:endParaRPr lang="zh-CN" altLang="en-US" sz="1400">
              <a:solidFill>
                <a:srgbClr val="000000"/>
              </a:solidFill>
              <a:sym typeface="宋体" panose="02010600030101010101" pitchFamily="2" charset="-122"/>
            </a:endParaRPr>
          </a:p>
        </p:txBody>
      </p:sp>
      <p:sp>
        <p:nvSpPr>
          <p:cNvPr id="21517" name="TextBox 11"/>
          <p:cNvSpPr>
            <a:spLocks noChangeArrowheads="1"/>
          </p:cNvSpPr>
          <p:nvPr/>
        </p:nvSpPr>
        <p:spPr bwMode="auto">
          <a:xfrm>
            <a:off x="179389" y="2571750"/>
            <a:ext cx="21605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1400">
                <a:solidFill>
                  <a:srgbClr val="000000"/>
                </a:solidFill>
              </a:rPr>
              <a:t>引入了服务蓝图和BPMN两种模型</a:t>
            </a:r>
            <a:endParaRPr lang="zh-CN" altLang="en-US" sz="1400">
              <a:solidFill>
                <a:srgbClr val="000000"/>
              </a:solidFill>
              <a:sym typeface="宋体" panose="02010600030101010101" pitchFamily="2" charset="-122"/>
            </a:endParaRPr>
          </a:p>
        </p:txBody>
      </p:sp>
      <p:sp>
        <p:nvSpPr>
          <p:cNvPr id="21518" name="TextBox 12"/>
          <p:cNvSpPr>
            <a:spLocks noChangeArrowheads="1"/>
          </p:cNvSpPr>
          <p:nvPr/>
        </p:nvSpPr>
        <p:spPr bwMode="auto">
          <a:xfrm>
            <a:off x="2990849" y="1203325"/>
            <a:ext cx="360045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1400">
                <a:solidFill>
                  <a:srgbClr val="000000"/>
                </a:solidFill>
              </a:rPr>
              <a:t>介绍方案概况与类似产品发展情况</a:t>
            </a:r>
            <a:r>
              <a:rPr lang="en-US" sz="1400">
                <a:solidFill>
                  <a:srgbClr val="000000"/>
                </a:solidFill>
              </a:rPr>
              <a:t> </a:t>
            </a:r>
            <a:endParaRPr lang="zh-CN" altLang="en-US" sz="1400">
              <a:solidFill>
                <a:srgbClr val="000000"/>
              </a:solidFill>
              <a:sym typeface="宋体" panose="02010600030101010101" pitchFamily="2" charset="-122"/>
            </a:endParaRPr>
          </a:p>
        </p:txBody>
      </p:sp>
      <p:sp>
        <p:nvSpPr>
          <p:cNvPr id="21519" name="TextBox 13"/>
          <p:cNvSpPr>
            <a:spLocks noChangeArrowheads="1"/>
          </p:cNvSpPr>
          <p:nvPr/>
        </p:nvSpPr>
        <p:spPr bwMode="auto">
          <a:xfrm>
            <a:off x="6300788" y="2571750"/>
            <a:ext cx="1727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1400">
                <a:solidFill>
                  <a:srgbClr val="000000"/>
                </a:solidFill>
              </a:rPr>
              <a:t>介绍了服务模式与价值网络</a:t>
            </a:r>
            <a:endParaRPr lang="zh-CN" altLang="en-US" sz="1400">
              <a:solidFill>
                <a:srgbClr val="000000"/>
              </a:solidFill>
              <a:sym typeface="宋体" panose="02010600030101010101" pitchFamily="2" charset="-122"/>
            </a:endParaRPr>
          </a:p>
        </p:txBody>
      </p:sp>
      <p:sp>
        <p:nvSpPr>
          <p:cNvPr id="21520" name="矩形 9"/>
          <p:cNvSpPr>
            <a:spLocks noChangeArrowheads="1"/>
          </p:cNvSpPr>
          <p:nvPr/>
        </p:nvSpPr>
        <p:spPr bwMode="auto">
          <a:xfrm>
            <a:off x="2771776" y="2582864"/>
            <a:ext cx="115252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800" b="1">
                <a:solidFill>
                  <a:schemeClr val="bg1"/>
                </a:solidFill>
              </a:rPr>
              <a:t>服务建模</a:t>
            </a:r>
            <a:endParaRPr lang="zh-CN" altLang="en-US" sz="1800" b="1">
              <a:solidFill>
                <a:schemeClr val="bg1"/>
              </a:solidFill>
              <a:sym typeface="宋体" panose="02010600030101010101" pitchFamily="2" charset="-122"/>
            </a:endParaRPr>
          </a:p>
        </p:txBody>
      </p:sp>
      <p:sp>
        <p:nvSpPr>
          <p:cNvPr id="21521" name="TextBox 3"/>
          <p:cNvSpPr txBox="1">
            <a:spLocks noChangeArrowheads="1"/>
          </p:cNvSpPr>
          <p:nvPr/>
        </p:nvSpPr>
        <p:spPr bwMode="auto">
          <a:xfrm>
            <a:off x="323851" y="4732340"/>
            <a:ext cx="8569325"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600">
                <a:solidFill>
                  <a:schemeClr val="bg1"/>
                </a:solidFill>
                <a:latin typeface="微软雅黑" panose="020B0503020204020204" pitchFamily="34" charset="-122"/>
                <a:ea typeface="微软雅黑" panose="020B0503020204020204" pitchFamily="34" charset="-122"/>
              </a:rPr>
              <a:t>《服务学概论》课程设计</a:t>
            </a: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1508"/>
                                        </p:tgtEl>
                                        <p:attrNameLst>
                                          <p:attrName>style.visibility</p:attrName>
                                        </p:attrNameLst>
                                      </p:cBhvr>
                                      <p:to>
                                        <p:strVal val="visible"/>
                                      </p:to>
                                    </p:set>
                                    <p:anim calcmode="lin" valueType="num">
                                      <p:cBhvr>
                                        <p:cTn id="7" dur="500" fill="hold"/>
                                        <p:tgtEl>
                                          <p:spTgt spid="21508"/>
                                        </p:tgtEl>
                                        <p:attrNameLst>
                                          <p:attrName>ppt_x</p:attrName>
                                        </p:attrNameLst>
                                      </p:cBhvr>
                                      <p:tavLst>
                                        <p:tav tm="0">
                                          <p:val>
                                            <p:strVal val="0-#ppt_w/2"/>
                                          </p:val>
                                        </p:tav>
                                        <p:tav tm="100000">
                                          <p:val>
                                            <p:strVal val="#ppt_x"/>
                                          </p:val>
                                        </p:tav>
                                      </p:tavLst>
                                    </p:anim>
                                    <p:anim calcmode="lin" valueType="num">
                                      <p:cBhvr>
                                        <p:cTn id="8" dur="500" fill="hold"/>
                                        <p:tgtEl>
                                          <p:spTgt spid="21508"/>
                                        </p:tgtEl>
                                        <p:attrNameLst>
                                          <p:attrName>ppt_y</p:attrName>
                                        </p:attrNameLst>
                                      </p:cBhvr>
                                      <p:tavLst>
                                        <p:tav tm="0">
                                          <p:val>
                                            <p:strVal val="#ppt_y"/>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21509"/>
                                        </p:tgtEl>
                                        <p:attrNameLst>
                                          <p:attrName>style.visibility</p:attrName>
                                        </p:attrNameLst>
                                      </p:cBhvr>
                                      <p:to>
                                        <p:strVal val="visible"/>
                                      </p:to>
                                    </p:set>
                                    <p:anim calcmode="lin" valueType="num">
                                      <p:cBhvr>
                                        <p:cTn id="11" dur="750" fill="hold"/>
                                        <p:tgtEl>
                                          <p:spTgt spid="21509"/>
                                        </p:tgtEl>
                                        <p:attrNameLst>
                                          <p:attrName>ppt_x</p:attrName>
                                        </p:attrNameLst>
                                      </p:cBhvr>
                                      <p:tavLst>
                                        <p:tav tm="0">
                                          <p:val>
                                            <p:strVal val="#ppt_x"/>
                                          </p:val>
                                        </p:tav>
                                        <p:tav tm="100000">
                                          <p:val>
                                            <p:strVal val="#ppt_x"/>
                                          </p:val>
                                        </p:tav>
                                      </p:tavLst>
                                    </p:anim>
                                    <p:anim calcmode="lin" valueType="num">
                                      <p:cBhvr>
                                        <p:cTn id="12" dur="750" fill="hold"/>
                                        <p:tgtEl>
                                          <p:spTgt spid="21509"/>
                                        </p:tgtEl>
                                        <p:attrNameLst>
                                          <p:attrName>ppt_y</p:attrName>
                                        </p:attrNameLst>
                                      </p:cBhvr>
                                      <p:tavLst>
                                        <p:tav tm="0">
                                          <p:val>
                                            <p:strVal val="0-#ppt_h/2"/>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1510"/>
                                        </p:tgtEl>
                                        <p:attrNameLst>
                                          <p:attrName>style.visibility</p:attrName>
                                        </p:attrNameLst>
                                      </p:cBhvr>
                                      <p:to>
                                        <p:strVal val="visible"/>
                                      </p:to>
                                    </p:set>
                                    <p:anim calcmode="lin" valueType="num">
                                      <p:cBhvr>
                                        <p:cTn id="15" dur="750" fill="hold"/>
                                        <p:tgtEl>
                                          <p:spTgt spid="21510"/>
                                        </p:tgtEl>
                                        <p:attrNameLst>
                                          <p:attrName>ppt_x</p:attrName>
                                        </p:attrNameLst>
                                      </p:cBhvr>
                                      <p:tavLst>
                                        <p:tav tm="0">
                                          <p:val>
                                            <p:strVal val="0-#ppt_w/2"/>
                                          </p:val>
                                        </p:tav>
                                        <p:tav tm="100000">
                                          <p:val>
                                            <p:strVal val="#ppt_x"/>
                                          </p:val>
                                        </p:tav>
                                      </p:tavLst>
                                    </p:anim>
                                    <p:anim calcmode="lin" valueType="num">
                                      <p:cBhvr>
                                        <p:cTn id="16" dur="750" fill="hold"/>
                                        <p:tgtEl>
                                          <p:spTgt spid="21510"/>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21512"/>
                                        </p:tgtEl>
                                        <p:attrNameLst>
                                          <p:attrName>style.visibility</p:attrName>
                                        </p:attrNameLst>
                                      </p:cBhvr>
                                      <p:to>
                                        <p:strVal val="visible"/>
                                      </p:to>
                                    </p:set>
                                    <p:anim calcmode="lin" valueType="num">
                                      <p:cBhvr>
                                        <p:cTn id="19" dur="750" fill="hold"/>
                                        <p:tgtEl>
                                          <p:spTgt spid="21512"/>
                                        </p:tgtEl>
                                        <p:attrNameLst>
                                          <p:attrName>ppt_x</p:attrName>
                                        </p:attrNameLst>
                                      </p:cBhvr>
                                      <p:tavLst>
                                        <p:tav tm="0">
                                          <p:val>
                                            <p:strVal val="1+#ppt_w/2"/>
                                          </p:val>
                                        </p:tav>
                                        <p:tav tm="100000">
                                          <p:val>
                                            <p:strVal val="#ppt_x"/>
                                          </p:val>
                                        </p:tav>
                                      </p:tavLst>
                                    </p:anim>
                                    <p:anim calcmode="lin" valueType="num">
                                      <p:cBhvr>
                                        <p:cTn id="20" dur="750" fill="hold"/>
                                        <p:tgtEl>
                                          <p:spTgt spid="21512"/>
                                        </p:tgtEl>
                                        <p:attrNameLst>
                                          <p:attrName>ppt_y</p:attrName>
                                        </p:attrNameLst>
                                      </p:cBhvr>
                                      <p:tavLst>
                                        <p:tav tm="0">
                                          <p:val>
                                            <p:strVal val="#ppt_y"/>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1511"/>
                                        </p:tgtEl>
                                        <p:attrNameLst>
                                          <p:attrName>style.visibility</p:attrName>
                                        </p:attrNameLst>
                                      </p:cBhvr>
                                      <p:to>
                                        <p:strVal val="visible"/>
                                      </p:to>
                                    </p:set>
                                    <p:anim calcmode="lin" valueType="num">
                                      <p:cBhvr>
                                        <p:cTn id="23" dur="750" fill="hold"/>
                                        <p:tgtEl>
                                          <p:spTgt spid="21511"/>
                                        </p:tgtEl>
                                        <p:attrNameLst>
                                          <p:attrName>ppt_x</p:attrName>
                                        </p:attrNameLst>
                                      </p:cBhvr>
                                      <p:tavLst>
                                        <p:tav tm="0">
                                          <p:val>
                                            <p:strVal val="#ppt_x"/>
                                          </p:val>
                                        </p:tav>
                                        <p:tav tm="100000">
                                          <p:val>
                                            <p:strVal val="#ppt_x"/>
                                          </p:val>
                                        </p:tav>
                                      </p:tavLst>
                                    </p:anim>
                                    <p:anim calcmode="lin" valueType="num">
                                      <p:cBhvr>
                                        <p:cTn id="24" dur="750" fill="hold"/>
                                        <p:tgtEl>
                                          <p:spTgt spid="21511"/>
                                        </p:tgtEl>
                                        <p:attrNameLst>
                                          <p:attrName>ppt_y</p:attrName>
                                        </p:attrNameLst>
                                      </p:cBhvr>
                                      <p:tavLst>
                                        <p:tav tm="0">
                                          <p:val>
                                            <p:strVal val="1+#ppt_h/2"/>
                                          </p:val>
                                        </p:tav>
                                        <p:tav tm="100000">
                                          <p:val>
                                            <p:strVal val="#ppt_y"/>
                                          </p:val>
                                        </p:tav>
                                      </p:tavLst>
                                    </p:anim>
                                  </p:childTnLst>
                                </p:cTn>
                              </p:par>
                            </p:childTnLst>
                          </p:cTn>
                        </p:par>
                        <p:par>
                          <p:cTn id="25" fill="hold" nodeType="afterGroup">
                            <p:stCondLst>
                              <p:cond delay="750"/>
                            </p:stCondLst>
                            <p:childTnLst>
                              <p:par>
                                <p:cTn id="26" presetID="42" presetClass="entr" presetSubtype="0" fill="hold" grpId="0" nodeType="afterEffect">
                                  <p:stCondLst>
                                    <p:cond delay="0"/>
                                  </p:stCondLst>
                                  <p:childTnLst>
                                    <p:set>
                                      <p:cBhvr>
                                        <p:cTn id="27" dur="1" fill="hold">
                                          <p:stCondLst>
                                            <p:cond delay="0"/>
                                          </p:stCondLst>
                                        </p:cTn>
                                        <p:tgtEl>
                                          <p:spTgt spid="21513"/>
                                        </p:tgtEl>
                                        <p:attrNameLst>
                                          <p:attrName>style.visibility</p:attrName>
                                        </p:attrNameLst>
                                      </p:cBhvr>
                                      <p:to>
                                        <p:strVal val="visible"/>
                                      </p:to>
                                    </p:set>
                                    <p:animEffect>
                                      <p:cBhvr>
                                        <p:cTn id="28" dur="750"/>
                                        <p:tgtEl>
                                          <p:spTgt spid="21513"/>
                                        </p:tgtEl>
                                      </p:cBhvr>
                                    </p:animEffect>
                                    <p:anim calcmode="lin" valueType="num">
                                      <p:cBhvr>
                                        <p:cTn id="29" dur="750" fill="hold"/>
                                        <p:tgtEl>
                                          <p:spTgt spid="21513"/>
                                        </p:tgtEl>
                                        <p:attrNameLst>
                                          <p:attrName>ppt_x</p:attrName>
                                        </p:attrNameLst>
                                      </p:cBhvr>
                                      <p:tavLst>
                                        <p:tav tm="0">
                                          <p:val>
                                            <p:strVal val="#ppt_x"/>
                                          </p:val>
                                        </p:tav>
                                        <p:tav tm="100000">
                                          <p:val>
                                            <p:strVal val="#ppt_x"/>
                                          </p:val>
                                        </p:tav>
                                      </p:tavLst>
                                    </p:anim>
                                    <p:anim calcmode="lin" valueType="num">
                                      <p:cBhvr>
                                        <p:cTn id="30" dur="750" fill="hold"/>
                                        <p:tgtEl>
                                          <p:spTgt spid="21513"/>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21514"/>
                                        </p:tgtEl>
                                        <p:attrNameLst>
                                          <p:attrName>style.visibility</p:attrName>
                                        </p:attrNameLst>
                                      </p:cBhvr>
                                      <p:to>
                                        <p:strVal val="visible"/>
                                      </p:to>
                                    </p:set>
                                    <p:animEffect>
                                      <p:cBhvr>
                                        <p:cTn id="33" dur="750"/>
                                        <p:tgtEl>
                                          <p:spTgt spid="21514"/>
                                        </p:tgtEl>
                                      </p:cBhvr>
                                    </p:animEffect>
                                    <p:anim calcmode="lin" valueType="num">
                                      <p:cBhvr>
                                        <p:cTn id="34" dur="750" fill="hold"/>
                                        <p:tgtEl>
                                          <p:spTgt spid="21514"/>
                                        </p:tgtEl>
                                        <p:attrNameLst>
                                          <p:attrName>ppt_x</p:attrName>
                                        </p:attrNameLst>
                                      </p:cBhvr>
                                      <p:tavLst>
                                        <p:tav tm="0">
                                          <p:val>
                                            <p:strVal val="#ppt_x"/>
                                          </p:val>
                                        </p:tav>
                                        <p:tav tm="100000">
                                          <p:val>
                                            <p:strVal val="#ppt_x"/>
                                          </p:val>
                                        </p:tav>
                                      </p:tavLst>
                                    </p:anim>
                                    <p:anim calcmode="lin" valueType="num">
                                      <p:cBhvr>
                                        <p:cTn id="35" dur="750" fill="hold"/>
                                        <p:tgtEl>
                                          <p:spTgt spid="21514"/>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21520"/>
                                        </p:tgtEl>
                                        <p:attrNameLst>
                                          <p:attrName>style.visibility</p:attrName>
                                        </p:attrNameLst>
                                      </p:cBhvr>
                                      <p:to>
                                        <p:strVal val="visible"/>
                                      </p:to>
                                    </p:set>
                                    <p:animEffect>
                                      <p:cBhvr>
                                        <p:cTn id="38" dur="750"/>
                                        <p:tgtEl>
                                          <p:spTgt spid="21520"/>
                                        </p:tgtEl>
                                      </p:cBhvr>
                                    </p:animEffect>
                                    <p:anim calcmode="lin" valueType="num">
                                      <p:cBhvr>
                                        <p:cTn id="39" dur="750" fill="hold"/>
                                        <p:tgtEl>
                                          <p:spTgt spid="21520"/>
                                        </p:tgtEl>
                                        <p:attrNameLst>
                                          <p:attrName>ppt_x</p:attrName>
                                        </p:attrNameLst>
                                      </p:cBhvr>
                                      <p:tavLst>
                                        <p:tav tm="0">
                                          <p:val>
                                            <p:strVal val="#ppt_x"/>
                                          </p:val>
                                        </p:tav>
                                        <p:tav tm="100000">
                                          <p:val>
                                            <p:strVal val="#ppt_x"/>
                                          </p:val>
                                        </p:tav>
                                      </p:tavLst>
                                    </p:anim>
                                    <p:anim calcmode="lin" valueType="num">
                                      <p:cBhvr>
                                        <p:cTn id="40" dur="750" fill="hold"/>
                                        <p:tgtEl>
                                          <p:spTgt spid="21520"/>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21515"/>
                                        </p:tgtEl>
                                        <p:attrNameLst>
                                          <p:attrName>style.visibility</p:attrName>
                                        </p:attrNameLst>
                                      </p:cBhvr>
                                      <p:to>
                                        <p:strVal val="visible"/>
                                      </p:to>
                                    </p:set>
                                    <p:animEffect>
                                      <p:cBhvr>
                                        <p:cTn id="43" dur="750"/>
                                        <p:tgtEl>
                                          <p:spTgt spid="21515"/>
                                        </p:tgtEl>
                                      </p:cBhvr>
                                    </p:animEffect>
                                    <p:anim calcmode="lin" valueType="num">
                                      <p:cBhvr>
                                        <p:cTn id="44" dur="750" fill="hold"/>
                                        <p:tgtEl>
                                          <p:spTgt spid="21515"/>
                                        </p:tgtEl>
                                        <p:attrNameLst>
                                          <p:attrName>ppt_x</p:attrName>
                                        </p:attrNameLst>
                                      </p:cBhvr>
                                      <p:tavLst>
                                        <p:tav tm="0">
                                          <p:val>
                                            <p:strVal val="#ppt_x"/>
                                          </p:val>
                                        </p:tav>
                                        <p:tav tm="100000">
                                          <p:val>
                                            <p:strVal val="#ppt_x"/>
                                          </p:val>
                                        </p:tav>
                                      </p:tavLst>
                                    </p:anim>
                                    <p:anim calcmode="lin" valueType="num">
                                      <p:cBhvr>
                                        <p:cTn id="45" dur="750" fill="hold"/>
                                        <p:tgtEl>
                                          <p:spTgt spid="21515"/>
                                        </p:tgtEl>
                                        <p:attrNameLst>
                                          <p:attrName>ppt_y</p:attrName>
                                        </p:attrNameLst>
                                      </p:cBhvr>
                                      <p:tavLst>
                                        <p:tav tm="0">
                                          <p:val>
                                            <p:strVal val="#ppt_y+.1"/>
                                          </p:val>
                                        </p:tav>
                                        <p:tav tm="100000">
                                          <p:val>
                                            <p:strVal val="#ppt_y"/>
                                          </p:val>
                                        </p:tav>
                                      </p:tavLst>
                                    </p:anim>
                                  </p:childTnLst>
                                </p:cTn>
                              </p:par>
                            </p:childTnLst>
                          </p:cTn>
                        </p:par>
                        <p:par>
                          <p:cTn id="46" fill="hold" nodeType="afterGroup">
                            <p:stCondLst>
                              <p:cond delay="1500"/>
                            </p:stCondLst>
                            <p:childTnLst>
                              <p:par>
                                <p:cTn id="47" presetID="10" presetClass="entr" presetSubtype="0" fill="hold" grpId="0" nodeType="afterEffect">
                                  <p:stCondLst>
                                    <p:cond delay="0"/>
                                  </p:stCondLst>
                                  <p:childTnLst>
                                    <p:set>
                                      <p:cBhvr>
                                        <p:cTn id="48" dur="1" fill="hold">
                                          <p:stCondLst>
                                            <p:cond delay="0"/>
                                          </p:stCondLst>
                                        </p:cTn>
                                        <p:tgtEl>
                                          <p:spTgt spid="21516"/>
                                        </p:tgtEl>
                                        <p:attrNameLst>
                                          <p:attrName>style.visibility</p:attrName>
                                        </p:attrNameLst>
                                      </p:cBhvr>
                                      <p:to>
                                        <p:strVal val="visible"/>
                                      </p:to>
                                    </p:set>
                                    <p:animEffect>
                                      <p:cBhvr>
                                        <p:cTn id="49" dur="500"/>
                                        <p:tgtEl>
                                          <p:spTgt spid="21516"/>
                                        </p:tgtEl>
                                      </p:cBhvr>
                                    </p:animEffect>
                                  </p:childTnLst>
                                </p:cTn>
                              </p:par>
                            </p:childTnLst>
                          </p:cTn>
                        </p:par>
                        <p:par>
                          <p:cTn id="50" fill="hold" nodeType="afterGroup">
                            <p:stCondLst>
                              <p:cond delay="2000"/>
                            </p:stCondLst>
                            <p:childTnLst>
                              <p:par>
                                <p:cTn id="51" presetID="10" presetClass="entr" presetSubtype="0" fill="hold" grpId="0" nodeType="afterEffect">
                                  <p:stCondLst>
                                    <p:cond delay="0"/>
                                  </p:stCondLst>
                                  <p:childTnLst>
                                    <p:set>
                                      <p:cBhvr>
                                        <p:cTn id="52" dur="1" fill="hold">
                                          <p:stCondLst>
                                            <p:cond delay="0"/>
                                          </p:stCondLst>
                                        </p:cTn>
                                        <p:tgtEl>
                                          <p:spTgt spid="21517"/>
                                        </p:tgtEl>
                                        <p:attrNameLst>
                                          <p:attrName>style.visibility</p:attrName>
                                        </p:attrNameLst>
                                      </p:cBhvr>
                                      <p:to>
                                        <p:strVal val="visible"/>
                                      </p:to>
                                    </p:set>
                                    <p:animEffect>
                                      <p:cBhvr>
                                        <p:cTn id="53" dur="500"/>
                                        <p:tgtEl>
                                          <p:spTgt spid="21517"/>
                                        </p:tgtEl>
                                      </p:cBhvr>
                                    </p:animEffect>
                                  </p:childTnLst>
                                </p:cTn>
                              </p:par>
                            </p:childTnLst>
                          </p:cTn>
                        </p:par>
                        <p:par>
                          <p:cTn id="54" fill="hold" nodeType="afterGroup">
                            <p:stCondLst>
                              <p:cond delay="2500"/>
                            </p:stCondLst>
                            <p:childTnLst>
                              <p:par>
                                <p:cTn id="55" presetID="10" presetClass="entr" presetSubtype="0" fill="hold" grpId="0" nodeType="afterEffect">
                                  <p:stCondLst>
                                    <p:cond delay="0"/>
                                  </p:stCondLst>
                                  <p:childTnLst>
                                    <p:set>
                                      <p:cBhvr>
                                        <p:cTn id="56" dur="1" fill="hold">
                                          <p:stCondLst>
                                            <p:cond delay="0"/>
                                          </p:stCondLst>
                                        </p:cTn>
                                        <p:tgtEl>
                                          <p:spTgt spid="21518"/>
                                        </p:tgtEl>
                                        <p:attrNameLst>
                                          <p:attrName>style.visibility</p:attrName>
                                        </p:attrNameLst>
                                      </p:cBhvr>
                                      <p:to>
                                        <p:strVal val="visible"/>
                                      </p:to>
                                    </p:set>
                                    <p:animEffect>
                                      <p:cBhvr>
                                        <p:cTn id="57" dur="500"/>
                                        <p:tgtEl>
                                          <p:spTgt spid="21518"/>
                                        </p:tgtEl>
                                      </p:cBhvr>
                                    </p:animEffect>
                                  </p:childTnLst>
                                </p:cTn>
                              </p:par>
                            </p:childTnLst>
                          </p:cTn>
                        </p:par>
                        <p:par>
                          <p:cTn id="58" fill="hold" nodeType="afterGroup">
                            <p:stCondLst>
                              <p:cond delay="3000"/>
                            </p:stCondLst>
                            <p:childTnLst>
                              <p:par>
                                <p:cTn id="59" presetID="10" presetClass="entr" presetSubtype="0" fill="hold" grpId="0" nodeType="afterEffect">
                                  <p:stCondLst>
                                    <p:cond delay="0"/>
                                  </p:stCondLst>
                                  <p:childTnLst>
                                    <p:set>
                                      <p:cBhvr>
                                        <p:cTn id="60" dur="1" fill="hold">
                                          <p:stCondLst>
                                            <p:cond delay="0"/>
                                          </p:stCondLst>
                                        </p:cTn>
                                        <p:tgtEl>
                                          <p:spTgt spid="21519"/>
                                        </p:tgtEl>
                                        <p:attrNameLst>
                                          <p:attrName>style.visibility</p:attrName>
                                        </p:attrNameLst>
                                      </p:cBhvr>
                                      <p:to>
                                        <p:strVal val="visible"/>
                                      </p:to>
                                    </p:set>
                                    <p:animEffect>
                                      <p:cBhvr>
                                        <p:cTn id="61" dur="500"/>
                                        <p:tgtEl>
                                          <p:spTgt spid="215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bldLvl="0" autoUpdateAnimBg="0"/>
      <p:bldP spid="21509" grpId="0" bldLvl="0" animBg="1" autoUpdateAnimBg="0"/>
      <p:bldP spid="21510" grpId="0" bldLvl="0" animBg="1" autoUpdateAnimBg="0"/>
      <p:bldP spid="21511" grpId="0" bldLvl="0" animBg="1" autoUpdateAnimBg="0"/>
      <p:bldP spid="21512" grpId="0" bldLvl="0" animBg="1" autoUpdateAnimBg="0"/>
      <p:bldP spid="21513" grpId="0" bldLvl="0" autoUpdateAnimBg="0"/>
      <p:bldP spid="21514" grpId="0" bldLvl="0" autoUpdateAnimBg="0"/>
      <p:bldP spid="21515" grpId="0" bldLvl="0" autoUpdateAnimBg="0"/>
      <p:bldP spid="21516" grpId="0" bldLvl="0" autoUpdateAnimBg="0"/>
      <p:bldP spid="21517" grpId="0" bldLvl="0" autoUpdateAnimBg="0"/>
      <p:bldP spid="21518" grpId="0" bldLvl="0" autoUpdateAnimBg="0"/>
      <p:bldP spid="21519" grpId="0" bldLvl="0" autoUpdateAnimBg="0"/>
      <p:bldP spid="21520" grpId="0" bldLvl="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3"/>
          <p:cNvSpPr>
            <a:spLocks noChangeArrowheads="1"/>
          </p:cNvSpPr>
          <p:nvPr/>
        </p:nvSpPr>
        <p:spPr bwMode="auto">
          <a:xfrm>
            <a:off x="0" y="6350"/>
            <a:ext cx="2700338" cy="5137150"/>
          </a:xfrm>
          <a:prstGeom prst="rect">
            <a:avLst/>
          </a:prstGeom>
          <a:solidFill>
            <a:srgbClr val="FFFFFF">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099" name="TextBox 5"/>
          <p:cNvSpPr>
            <a:spLocks noChangeArrowheads="1"/>
          </p:cNvSpPr>
          <p:nvPr/>
        </p:nvSpPr>
        <p:spPr bwMode="auto">
          <a:xfrm>
            <a:off x="401637" y="2613027"/>
            <a:ext cx="189686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en-US" sz="3600" b="1">
                <a:solidFill>
                  <a:srgbClr val="E36C09"/>
                </a:solidFill>
              </a:rPr>
              <a:t>Contents</a:t>
            </a:r>
            <a:endParaRPr lang="zh-CN" altLang="en-US" sz="3600" b="1">
              <a:solidFill>
                <a:srgbClr val="E36C09"/>
              </a:solidFill>
              <a:sym typeface="宋体" panose="02010600030101010101" pitchFamily="2" charset="-122"/>
            </a:endParaRPr>
          </a:p>
        </p:txBody>
      </p:sp>
      <p:sp>
        <p:nvSpPr>
          <p:cNvPr id="4100" name="TextBox 6"/>
          <p:cNvSpPr>
            <a:spLocks noChangeArrowheads="1"/>
          </p:cNvSpPr>
          <p:nvPr/>
        </p:nvSpPr>
        <p:spPr bwMode="auto">
          <a:xfrm>
            <a:off x="693739" y="1890714"/>
            <a:ext cx="1313180" cy="769441"/>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44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目录</a:t>
            </a:r>
          </a:p>
        </p:txBody>
      </p:sp>
      <p:sp>
        <p:nvSpPr>
          <p:cNvPr id="4101" name="椭圆 8"/>
          <p:cNvSpPr>
            <a:spLocks noChangeArrowheads="1"/>
          </p:cNvSpPr>
          <p:nvPr/>
        </p:nvSpPr>
        <p:spPr bwMode="auto">
          <a:xfrm>
            <a:off x="3563939" y="1416051"/>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102" name="矩形 9"/>
          <p:cNvSpPr>
            <a:spLocks noChangeArrowheads="1"/>
          </p:cNvSpPr>
          <p:nvPr/>
        </p:nvSpPr>
        <p:spPr bwMode="auto">
          <a:xfrm>
            <a:off x="3965575" y="1347789"/>
            <a:ext cx="4032251" cy="354012"/>
          </a:xfrm>
          <a:prstGeom prst="rect">
            <a:avLst/>
          </a:prstGeom>
          <a:solidFill>
            <a:srgbClr val="FFFFFF">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1800" b="1">
                <a:solidFill>
                  <a:srgbClr val="E36C09"/>
                </a:solidFill>
              </a:rPr>
              <a:t>概况与业务模式</a:t>
            </a:r>
          </a:p>
        </p:txBody>
      </p:sp>
      <p:sp>
        <p:nvSpPr>
          <p:cNvPr id="4103" name="椭圆 10"/>
          <p:cNvSpPr>
            <a:spLocks noChangeArrowheads="1"/>
          </p:cNvSpPr>
          <p:nvPr/>
        </p:nvSpPr>
        <p:spPr bwMode="auto">
          <a:xfrm>
            <a:off x="3563939" y="2212976"/>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104" name="矩形 11"/>
          <p:cNvSpPr>
            <a:spLocks noChangeArrowheads="1"/>
          </p:cNvSpPr>
          <p:nvPr/>
        </p:nvSpPr>
        <p:spPr bwMode="auto">
          <a:xfrm>
            <a:off x="3965575" y="2154238"/>
            <a:ext cx="4032251" cy="355600"/>
          </a:xfrm>
          <a:prstGeom prst="rect">
            <a:avLst/>
          </a:prstGeom>
          <a:solidFill>
            <a:srgbClr val="FFFFFF">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1800" b="1">
                <a:solidFill>
                  <a:srgbClr val="E36C09"/>
                </a:solidFill>
              </a:rPr>
              <a:t>服务模式</a:t>
            </a:r>
            <a:endParaRPr lang="en-US" sz="1800" b="1">
              <a:solidFill>
                <a:srgbClr val="E36C09"/>
              </a:solidFill>
            </a:endParaRPr>
          </a:p>
        </p:txBody>
      </p:sp>
      <p:sp>
        <p:nvSpPr>
          <p:cNvPr id="4105" name="椭圆 12"/>
          <p:cNvSpPr>
            <a:spLocks noChangeArrowheads="1"/>
          </p:cNvSpPr>
          <p:nvPr/>
        </p:nvSpPr>
        <p:spPr bwMode="auto">
          <a:xfrm>
            <a:off x="3563939" y="2932113"/>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106" name="矩形 13"/>
          <p:cNvSpPr>
            <a:spLocks noChangeArrowheads="1"/>
          </p:cNvSpPr>
          <p:nvPr/>
        </p:nvSpPr>
        <p:spPr bwMode="auto">
          <a:xfrm>
            <a:off x="3965575" y="2860676"/>
            <a:ext cx="4032251" cy="354013"/>
          </a:xfrm>
          <a:prstGeom prst="rect">
            <a:avLst/>
          </a:prstGeom>
          <a:solidFill>
            <a:srgbClr val="FFFFFF">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1800" b="1">
                <a:solidFill>
                  <a:srgbClr val="E36C09"/>
                </a:solidFill>
              </a:rPr>
              <a:t>服务系统及其生命周期</a:t>
            </a:r>
            <a:endParaRPr lang="en-US" sz="1800" b="1">
              <a:solidFill>
                <a:srgbClr val="E36C09"/>
              </a:solidFill>
            </a:endParaRPr>
          </a:p>
        </p:txBody>
      </p:sp>
      <p:sp>
        <p:nvSpPr>
          <p:cNvPr id="4107" name="TextBox 3"/>
          <p:cNvSpPr txBox="1">
            <a:spLocks noChangeArrowheads="1"/>
          </p:cNvSpPr>
          <p:nvPr/>
        </p:nvSpPr>
        <p:spPr bwMode="auto">
          <a:xfrm>
            <a:off x="227014" y="4789489"/>
            <a:ext cx="8569325"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600">
                <a:solidFill>
                  <a:schemeClr val="bg1"/>
                </a:solidFill>
                <a:latin typeface="微软雅黑" panose="020B0503020204020204" pitchFamily="34" charset="-122"/>
                <a:ea typeface="微软雅黑" panose="020B0503020204020204" pitchFamily="34" charset="-122"/>
              </a:rPr>
              <a:t>《服务学概论》课程设计</a:t>
            </a:r>
          </a:p>
        </p:txBody>
      </p:sp>
      <p:sp>
        <p:nvSpPr>
          <p:cNvPr id="4108" name="椭圆 12"/>
          <p:cNvSpPr>
            <a:spLocks noChangeArrowheads="1"/>
          </p:cNvSpPr>
          <p:nvPr/>
        </p:nvSpPr>
        <p:spPr bwMode="auto">
          <a:xfrm>
            <a:off x="3619501" y="3705225"/>
            <a:ext cx="215900" cy="215900"/>
          </a:xfrm>
          <a:prstGeom prst="ellipse">
            <a:avLst/>
          </a:prstGeom>
          <a:solidFill>
            <a:srgbClr val="E36C0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109" name="矩形 13"/>
          <p:cNvSpPr>
            <a:spLocks noChangeArrowheads="1"/>
          </p:cNvSpPr>
          <p:nvPr/>
        </p:nvSpPr>
        <p:spPr bwMode="auto">
          <a:xfrm>
            <a:off x="3995737" y="4371976"/>
            <a:ext cx="4032251" cy="352425"/>
          </a:xfrm>
          <a:prstGeom prst="rect">
            <a:avLst/>
          </a:prstGeom>
          <a:solidFill>
            <a:srgbClr val="FFFFFF">
              <a:alpha val="5000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1800" b="1">
                <a:solidFill>
                  <a:srgbClr val="E36C09"/>
                </a:solidFill>
              </a:rPr>
              <a:t>总结</a:t>
            </a:r>
            <a:endParaRPr lang="en-US" sz="1800" b="1">
              <a:solidFill>
                <a:srgbClr val="E36C09"/>
              </a:solidFill>
            </a:endParaRPr>
          </a:p>
        </p:txBody>
      </p:sp>
      <p:sp>
        <p:nvSpPr>
          <p:cNvPr id="4110" name="矩形 11"/>
          <p:cNvSpPr>
            <a:spLocks noChangeArrowheads="1"/>
          </p:cNvSpPr>
          <p:nvPr/>
        </p:nvSpPr>
        <p:spPr bwMode="auto">
          <a:xfrm>
            <a:off x="3995737" y="3651250"/>
            <a:ext cx="4032251" cy="355600"/>
          </a:xfrm>
          <a:prstGeom prst="rect">
            <a:avLst/>
          </a:prstGeom>
          <a:solidFill>
            <a:srgbClr val="FFFFFF">
              <a:alpha val="5000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1800" b="1">
                <a:solidFill>
                  <a:srgbClr val="E36C09"/>
                </a:solidFill>
              </a:rPr>
              <a:t>服务建模</a:t>
            </a:r>
            <a:endParaRPr lang="en-US" sz="1800" b="1">
              <a:solidFill>
                <a:srgbClr val="E36C09"/>
              </a:solidFill>
            </a:endParaRPr>
          </a:p>
        </p:txBody>
      </p:sp>
      <p:sp>
        <p:nvSpPr>
          <p:cNvPr id="4111" name="椭圆 12"/>
          <p:cNvSpPr>
            <a:spLocks noChangeArrowheads="1"/>
          </p:cNvSpPr>
          <p:nvPr/>
        </p:nvSpPr>
        <p:spPr bwMode="auto">
          <a:xfrm>
            <a:off x="3603626" y="4406901"/>
            <a:ext cx="215900" cy="215900"/>
          </a:xfrm>
          <a:prstGeom prst="ellipse">
            <a:avLst/>
          </a:prstGeom>
          <a:solidFill>
            <a:srgbClr val="E36C0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500" fill="hold"/>
                                        <p:tgtEl>
                                          <p:spTgt spid="4098"/>
                                        </p:tgtEl>
                                        <p:attrNameLst>
                                          <p:attrName>ppt_x</p:attrName>
                                        </p:attrNameLst>
                                      </p:cBhvr>
                                      <p:tavLst>
                                        <p:tav tm="0">
                                          <p:val>
                                            <p:strVal val="0-#ppt_w/2"/>
                                          </p:val>
                                        </p:tav>
                                        <p:tav tm="100000">
                                          <p:val>
                                            <p:strVal val="#ppt_x"/>
                                          </p:val>
                                        </p:tav>
                                      </p:tavLst>
                                    </p:anim>
                                    <p:anim calcmode="lin" valueType="num">
                                      <p:cBhvr>
                                        <p:cTn id="8" dur="500" fill="hold"/>
                                        <p:tgtEl>
                                          <p:spTgt spid="409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4100"/>
                                        </p:tgtEl>
                                        <p:attrNameLst>
                                          <p:attrName>style.visibility</p:attrName>
                                        </p:attrNameLst>
                                      </p:cBhvr>
                                      <p:to>
                                        <p:strVal val="visible"/>
                                      </p:to>
                                    </p:set>
                                    <p:animEffect>
                                      <p:cBhvr>
                                        <p:cTn id="12" dur="500"/>
                                        <p:tgtEl>
                                          <p:spTgt spid="4100"/>
                                        </p:tgtEl>
                                      </p:cBhvr>
                                    </p:animEffect>
                                    <p:anim calcmode="lin" valueType="num">
                                      <p:cBhvr>
                                        <p:cTn id="13" dur="500" fill="hold"/>
                                        <p:tgtEl>
                                          <p:spTgt spid="4100"/>
                                        </p:tgtEl>
                                        <p:attrNameLst>
                                          <p:attrName>ppt_x</p:attrName>
                                        </p:attrNameLst>
                                      </p:cBhvr>
                                      <p:tavLst>
                                        <p:tav tm="0">
                                          <p:val>
                                            <p:strVal val="#ppt_x"/>
                                          </p:val>
                                        </p:tav>
                                        <p:tav tm="100000">
                                          <p:val>
                                            <p:strVal val="#ppt_x"/>
                                          </p:val>
                                        </p:tav>
                                      </p:tavLst>
                                    </p:anim>
                                    <p:anim calcmode="lin" valueType="num">
                                      <p:cBhvr>
                                        <p:cTn id="14" dur="500" fill="hold"/>
                                        <p:tgtEl>
                                          <p:spTgt spid="4100"/>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4099"/>
                                        </p:tgtEl>
                                        <p:attrNameLst>
                                          <p:attrName>style.visibility</p:attrName>
                                        </p:attrNameLst>
                                      </p:cBhvr>
                                      <p:to>
                                        <p:strVal val="visible"/>
                                      </p:to>
                                    </p:set>
                                    <p:anim calcmode="lin" valueType="num">
                                      <p:cBhvr>
                                        <p:cTn id="18" dur="500" fill="hold"/>
                                        <p:tgtEl>
                                          <p:spTgt spid="4099"/>
                                        </p:tgtEl>
                                        <p:attrNameLst>
                                          <p:attrName>ppt_w</p:attrName>
                                        </p:attrNameLst>
                                      </p:cBhvr>
                                      <p:tavLst>
                                        <p:tav tm="0">
                                          <p:val>
                                            <p:fltVal val="0"/>
                                          </p:val>
                                        </p:tav>
                                        <p:tav tm="100000">
                                          <p:val>
                                            <p:strVal val="#ppt_w"/>
                                          </p:val>
                                        </p:tav>
                                      </p:tavLst>
                                    </p:anim>
                                    <p:anim calcmode="lin" valueType="num">
                                      <p:cBhvr>
                                        <p:cTn id="19" dur="500" fill="hold"/>
                                        <p:tgtEl>
                                          <p:spTgt spid="4099"/>
                                        </p:tgtEl>
                                        <p:attrNameLst>
                                          <p:attrName>ppt_h</p:attrName>
                                        </p:attrNameLst>
                                      </p:cBhvr>
                                      <p:tavLst>
                                        <p:tav tm="0">
                                          <p:val>
                                            <p:fltVal val="0"/>
                                          </p:val>
                                        </p:tav>
                                        <p:tav tm="100000">
                                          <p:val>
                                            <p:strVal val="#ppt_h"/>
                                          </p:val>
                                        </p:tav>
                                      </p:tavLst>
                                    </p:anim>
                                    <p:animEffect>
                                      <p:cBhvr>
                                        <p:cTn id="20" dur="500"/>
                                        <p:tgtEl>
                                          <p:spTgt spid="4099"/>
                                        </p:tgtEl>
                                      </p:cBhvr>
                                    </p:animEffect>
                                  </p:childTnLst>
                                </p:cTn>
                              </p:par>
                            </p:childTnLst>
                          </p:cTn>
                        </p:par>
                        <p:par>
                          <p:cTn id="21" fill="hold" nodeType="afterGroup">
                            <p:stCondLst>
                              <p:cond delay="1500"/>
                            </p:stCondLst>
                            <p:childTnLst>
                              <p:par>
                                <p:cTn id="22" presetID="6" presetClass="entr" presetSubtype="16" fill="hold" grpId="0" nodeType="afterEffect">
                                  <p:stCondLst>
                                    <p:cond delay="0"/>
                                  </p:stCondLst>
                                  <p:childTnLst>
                                    <p:set>
                                      <p:cBhvr>
                                        <p:cTn id="23" dur="1" fill="hold">
                                          <p:stCondLst>
                                            <p:cond delay="0"/>
                                          </p:stCondLst>
                                        </p:cTn>
                                        <p:tgtEl>
                                          <p:spTgt spid="4101"/>
                                        </p:tgtEl>
                                        <p:attrNameLst>
                                          <p:attrName>style.visibility</p:attrName>
                                        </p:attrNameLst>
                                      </p:cBhvr>
                                      <p:to>
                                        <p:strVal val="visible"/>
                                      </p:to>
                                    </p:set>
                                    <p:animEffect>
                                      <p:cBhvr>
                                        <p:cTn id="24" dur="500"/>
                                        <p:tgtEl>
                                          <p:spTgt spid="4101"/>
                                        </p:tgtEl>
                                      </p:cBhvr>
                                    </p:animEffect>
                                  </p:childTnLst>
                                </p:cTn>
                              </p:par>
                            </p:childTnLst>
                          </p:cTn>
                        </p:par>
                        <p:par>
                          <p:cTn id="25" fill="hold" nodeType="afterGroup">
                            <p:stCondLst>
                              <p:cond delay="2000"/>
                            </p:stCondLst>
                            <p:childTnLst>
                              <p:par>
                                <p:cTn id="26" presetID="2" presetClass="entr" presetSubtype="2" fill="hold" grpId="0" nodeType="afterEffect">
                                  <p:stCondLst>
                                    <p:cond delay="0"/>
                                  </p:stCondLst>
                                  <p:childTnLst>
                                    <p:set>
                                      <p:cBhvr>
                                        <p:cTn id="27" dur="1" fill="hold">
                                          <p:stCondLst>
                                            <p:cond delay="0"/>
                                          </p:stCondLst>
                                        </p:cTn>
                                        <p:tgtEl>
                                          <p:spTgt spid="4102"/>
                                        </p:tgtEl>
                                        <p:attrNameLst>
                                          <p:attrName>style.visibility</p:attrName>
                                        </p:attrNameLst>
                                      </p:cBhvr>
                                      <p:to>
                                        <p:strVal val="visible"/>
                                      </p:to>
                                    </p:set>
                                    <p:anim calcmode="lin" valueType="num">
                                      <p:cBhvr>
                                        <p:cTn id="28" dur="500" fill="hold"/>
                                        <p:tgtEl>
                                          <p:spTgt spid="4102"/>
                                        </p:tgtEl>
                                        <p:attrNameLst>
                                          <p:attrName>ppt_x</p:attrName>
                                        </p:attrNameLst>
                                      </p:cBhvr>
                                      <p:tavLst>
                                        <p:tav tm="0">
                                          <p:val>
                                            <p:strVal val="1+#ppt_w/2"/>
                                          </p:val>
                                        </p:tav>
                                        <p:tav tm="100000">
                                          <p:val>
                                            <p:strVal val="#ppt_x"/>
                                          </p:val>
                                        </p:tav>
                                      </p:tavLst>
                                    </p:anim>
                                    <p:anim calcmode="lin" valueType="num">
                                      <p:cBhvr>
                                        <p:cTn id="29" dur="500" fill="hold"/>
                                        <p:tgtEl>
                                          <p:spTgt spid="4102"/>
                                        </p:tgtEl>
                                        <p:attrNameLst>
                                          <p:attrName>ppt_y</p:attrName>
                                        </p:attrNameLst>
                                      </p:cBhvr>
                                      <p:tavLst>
                                        <p:tav tm="0">
                                          <p:val>
                                            <p:strVal val="#ppt_y"/>
                                          </p:val>
                                        </p:tav>
                                        <p:tav tm="100000">
                                          <p:val>
                                            <p:strVal val="#ppt_y"/>
                                          </p:val>
                                        </p:tav>
                                      </p:tavLst>
                                    </p:anim>
                                  </p:childTnLst>
                                </p:cTn>
                              </p:par>
                            </p:childTnLst>
                          </p:cTn>
                        </p:par>
                        <p:par>
                          <p:cTn id="30" fill="hold" nodeType="afterGroup">
                            <p:stCondLst>
                              <p:cond delay="2500"/>
                            </p:stCondLst>
                            <p:childTnLst>
                              <p:par>
                                <p:cTn id="31" presetID="6" presetClass="entr" presetSubtype="16" fill="hold" grpId="0" nodeType="afterEffect">
                                  <p:stCondLst>
                                    <p:cond delay="0"/>
                                  </p:stCondLst>
                                  <p:childTnLst>
                                    <p:set>
                                      <p:cBhvr>
                                        <p:cTn id="32" dur="1" fill="hold">
                                          <p:stCondLst>
                                            <p:cond delay="0"/>
                                          </p:stCondLst>
                                        </p:cTn>
                                        <p:tgtEl>
                                          <p:spTgt spid="4103"/>
                                        </p:tgtEl>
                                        <p:attrNameLst>
                                          <p:attrName>style.visibility</p:attrName>
                                        </p:attrNameLst>
                                      </p:cBhvr>
                                      <p:to>
                                        <p:strVal val="visible"/>
                                      </p:to>
                                    </p:set>
                                    <p:animEffect>
                                      <p:cBhvr>
                                        <p:cTn id="33" dur="500"/>
                                        <p:tgtEl>
                                          <p:spTgt spid="4103"/>
                                        </p:tgtEl>
                                      </p:cBhvr>
                                    </p:animEffect>
                                  </p:childTnLst>
                                </p:cTn>
                              </p:par>
                            </p:childTnLst>
                          </p:cTn>
                        </p:par>
                        <p:par>
                          <p:cTn id="34" fill="hold" nodeType="afterGroup">
                            <p:stCondLst>
                              <p:cond delay="3000"/>
                            </p:stCondLst>
                            <p:childTnLst>
                              <p:par>
                                <p:cTn id="35" presetID="2" presetClass="entr" presetSubtype="2" fill="hold" grpId="0" nodeType="afterEffect">
                                  <p:stCondLst>
                                    <p:cond delay="0"/>
                                  </p:stCondLst>
                                  <p:childTnLst>
                                    <p:set>
                                      <p:cBhvr>
                                        <p:cTn id="36" dur="1" fill="hold">
                                          <p:stCondLst>
                                            <p:cond delay="0"/>
                                          </p:stCondLst>
                                        </p:cTn>
                                        <p:tgtEl>
                                          <p:spTgt spid="4104"/>
                                        </p:tgtEl>
                                        <p:attrNameLst>
                                          <p:attrName>style.visibility</p:attrName>
                                        </p:attrNameLst>
                                      </p:cBhvr>
                                      <p:to>
                                        <p:strVal val="visible"/>
                                      </p:to>
                                    </p:set>
                                    <p:anim calcmode="lin" valueType="num">
                                      <p:cBhvr>
                                        <p:cTn id="37" dur="500" fill="hold"/>
                                        <p:tgtEl>
                                          <p:spTgt spid="4104"/>
                                        </p:tgtEl>
                                        <p:attrNameLst>
                                          <p:attrName>ppt_x</p:attrName>
                                        </p:attrNameLst>
                                      </p:cBhvr>
                                      <p:tavLst>
                                        <p:tav tm="0">
                                          <p:val>
                                            <p:strVal val="1+#ppt_w/2"/>
                                          </p:val>
                                        </p:tav>
                                        <p:tav tm="100000">
                                          <p:val>
                                            <p:strVal val="#ppt_x"/>
                                          </p:val>
                                        </p:tav>
                                      </p:tavLst>
                                    </p:anim>
                                    <p:anim calcmode="lin" valueType="num">
                                      <p:cBhvr>
                                        <p:cTn id="38" dur="500" fill="hold"/>
                                        <p:tgtEl>
                                          <p:spTgt spid="4104"/>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3500"/>
                            </p:stCondLst>
                            <p:childTnLst>
                              <p:par>
                                <p:cTn id="40" presetID="6" presetClass="entr" presetSubtype="16" fill="hold" grpId="0" nodeType="afterEffect">
                                  <p:stCondLst>
                                    <p:cond delay="0"/>
                                  </p:stCondLst>
                                  <p:childTnLst>
                                    <p:set>
                                      <p:cBhvr>
                                        <p:cTn id="41" dur="1" fill="hold">
                                          <p:stCondLst>
                                            <p:cond delay="0"/>
                                          </p:stCondLst>
                                        </p:cTn>
                                        <p:tgtEl>
                                          <p:spTgt spid="4105"/>
                                        </p:tgtEl>
                                        <p:attrNameLst>
                                          <p:attrName>style.visibility</p:attrName>
                                        </p:attrNameLst>
                                      </p:cBhvr>
                                      <p:to>
                                        <p:strVal val="visible"/>
                                      </p:to>
                                    </p:set>
                                    <p:animEffect>
                                      <p:cBhvr>
                                        <p:cTn id="42" dur="500"/>
                                        <p:tgtEl>
                                          <p:spTgt spid="4105"/>
                                        </p:tgtEl>
                                      </p:cBhvr>
                                    </p:animEffect>
                                  </p:childTnLst>
                                </p:cTn>
                              </p:par>
                            </p:childTnLst>
                          </p:cTn>
                        </p:par>
                        <p:par>
                          <p:cTn id="43" fill="hold" nodeType="afterGroup">
                            <p:stCondLst>
                              <p:cond delay="4000"/>
                            </p:stCondLst>
                            <p:childTnLst>
                              <p:par>
                                <p:cTn id="44" presetID="2" presetClass="entr" presetSubtype="2" fill="hold" grpId="0" nodeType="afterEffect">
                                  <p:stCondLst>
                                    <p:cond delay="0"/>
                                  </p:stCondLst>
                                  <p:childTnLst>
                                    <p:set>
                                      <p:cBhvr>
                                        <p:cTn id="45" dur="1" fill="hold">
                                          <p:stCondLst>
                                            <p:cond delay="0"/>
                                          </p:stCondLst>
                                        </p:cTn>
                                        <p:tgtEl>
                                          <p:spTgt spid="4106"/>
                                        </p:tgtEl>
                                        <p:attrNameLst>
                                          <p:attrName>style.visibility</p:attrName>
                                        </p:attrNameLst>
                                      </p:cBhvr>
                                      <p:to>
                                        <p:strVal val="visible"/>
                                      </p:to>
                                    </p:set>
                                    <p:anim calcmode="lin" valueType="num">
                                      <p:cBhvr>
                                        <p:cTn id="46" dur="500" fill="hold"/>
                                        <p:tgtEl>
                                          <p:spTgt spid="4106"/>
                                        </p:tgtEl>
                                        <p:attrNameLst>
                                          <p:attrName>ppt_x</p:attrName>
                                        </p:attrNameLst>
                                      </p:cBhvr>
                                      <p:tavLst>
                                        <p:tav tm="0">
                                          <p:val>
                                            <p:strVal val="1+#ppt_w/2"/>
                                          </p:val>
                                        </p:tav>
                                        <p:tav tm="100000">
                                          <p:val>
                                            <p:strVal val="#ppt_x"/>
                                          </p:val>
                                        </p:tav>
                                      </p:tavLst>
                                    </p:anim>
                                    <p:anim calcmode="lin" valueType="num">
                                      <p:cBhvr>
                                        <p:cTn id="47" dur="500" fill="hold"/>
                                        <p:tgtEl>
                                          <p:spTgt spid="4106"/>
                                        </p:tgtEl>
                                        <p:attrNameLst>
                                          <p:attrName>ppt_y</p:attrName>
                                        </p:attrNameLst>
                                      </p:cBhvr>
                                      <p:tavLst>
                                        <p:tav tm="0">
                                          <p:val>
                                            <p:strVal val="#ppt_y"/>
                                          </p:val>
                                        </p:tav>
                                        <p:tav tm="100000">
                                          <p:val>
                                            <p:strVal val="#ppt_y"/>
                                          </p:val>
                                        </p:tav>
                                      </p:tavLst>
                                    </p:anim>
                                  </p:childTnLst>
                                </p:cTn>
                              </p:par>
                            </p:childTnLst>
                          </p:cTn>
                        </p:par>
                        <p:par>
                          <p:cTn id="48" fill="hold" nodeType="afterGroup">
                            <p:stCondLst>
                              <p:cond delay="4500"/>
                            </p:stCondLst>
                            <p:childTnLst>
                              <p:par>
                                <p:cTn id="49" presetID="6" presetClass="entr" presetSubtype="16" fill="hold" grpId="0" nodeType="afterEffect">
                                  <p:stCondLst>
                                    <p:cond delay="0"/>
                                  </p:stCondLst>
                                  <p:childTnLst>
                                    <p:set>
                                      <p:cBhvr>
                                        <p:cTn id="50" dur="1" fill="hold">
                                          <p:stCondLst>
                                            <p:cond delay="0"/>
                                          </p:stCondLst>
                                        </p:cTn>
                                        <p:tgtEl>
                                          <p:spTgt spid="4108"/>
                                        </p:tgtEl>
                                        <p:attrNameLst>
                                          <p:attrName>style.visibility</p:attrName>
                                        </p:attrNameLst>
                                      </p:cBhvr>
                                      <p:to>
                                        <p:strVal val="visible"/>
                                      </p:to>
                                    </p:set>
                                    <p:animEffect>
                                      <p:cBhvr>
                                        <p:cTn id="51" dur="500"/>
                                        <p:tgtEl>
                                          <p:spTgt spid="4108"/>
                                        </p:tgtEl>
                                      </p:cBhvr>
                                    </p:animEffect>
                                  </p:childTnLst>
                                </p:cTn>
                              </p:par>
                            </p:childTnLst>
                          </p:cTn>
                        </p:par>
                        <p:par>
                          <p:cTn id="52" fill="hold" nodeType="afterGroup">
                            <p:stCondLst>
                              <p:cond delay="5000"/>
                            </p:stCondLst>
                            <p:childTnLst>
                              <p:par>
                                <p:cTn id="53" presetID="2" presetClass="entr" presetSubtype="2" fill="hold" grpId="0" nodeType="afterEffect">
                                  <p:stCondLst>
                                    <p:cond delay="0"/>
                                  </p:stCondLst>
                                  <p:childTnLst>
                                    <p:set>
                                      <p:cBhvr>
                                        <p:cTn id="54" dur="1" fill="hold">
                                          <p:stCondLst>
                                            <p:cond delay="0"/>
                                          </p:stCondLst>
                                        </p:cTn>
                                        <p:tgtEl>
                                          <p:spTgt spid="4110"/>
                                        </p:tgtEl>
                                        <p:attrNameLst>
                                          <p:attrName>style.visibility</p:attrName>
                                        </p:attrNameLst>
                                      </p:cBhvr>
                                      <p:to>
                                        <p:strVal val="visible"/>
                                      </p:to>
                                    </p:set>
                                    <p:anim calcmode="lin" valueType="num">
                                      <p:cBhvr>
                                        <p:cTn id="55" dur="500" fill="hold"/>
                                        <p:tgtEl>
                                          <p:spTgt spid="4110"/>
                                        </p:tgtEl>
                                        <p:attrNameLst>
                                          <p:attrName>ppt_x</p:attrName>
                                        </p:attrNameLst>
                                      </p:cBhvr>
                                      <p:tavLst>
                                        <p:tav tm="0">
                                          <p:val>
                                            <p:strVal val="1+#ppt_w/2"/>
                                          </p:val>
                                        </p:tav>
                                        <p:tav tm="100000">
                                          <p:val>
                                            <p:strVal val="#ppt_x"/>
                                          </p:val>
                                        </p:tav>
                                      </p:tavLst>
                                    </p:anim>
                                    <p:anim calcmode="lin" valueType="num">
                                      <p:cBhvr>
                                        <p:cTn id="56" dur="500" fill="hold"/>
                                        <p:tgtEl>
                                          <p:spTgt spid="4110"/>
                                        </p:tgtEl>
                                        <p:attrNameLst>
                                          <p:attrName>ppt_y</p:attrName>
                                        </p:attrNameLst>
                                      </p:cBhvr>
                                      <p:tavLst>
                                        <p:tav tm="0">
                                          <p:val>
                                            <p:strVal val="#ppt_y"/>
                                          </p:val>
                                        </p:tav>
                                        <p:tav tm="100000">
                                          <p:val>
                                            <p:strVal val="#ppt_y"/>
                                          </p:val>
                                        </p:tav>
                                      </p:tavLst>
                                    </p:anim>
                                  </p:childTnLst>
                                </p:cTn>
                              </p:par>
                            </p:childTnLst>
                          </p:cTn>
                        </p:par>
                        <p:par>
                          <p:cTn id="57" fill="hold" nodeType="afterGroup">
                            <p:stCondLst>
                              <p:cond delay="5500"/>
                            </p:stCondLst>
                            <p:childTnLst>
                              <p:par>
                                <p:cTn id="58" presetID="6" presetClass="entr" presetSubtype="16" fill="hold" grpId="0" nodeType="afterEffect">
                                  <p:stCondLst>
                                    <p:cond delay="0"/>
                                  </p:stCondLst>
                                  <p:childTnLst>
                                    <p:set>
                                      <p:cBhvr>
                                        <p:cTn id="59" dur="1" fill="hold">
                                          <p:stCondLst>
                                            <p:cond delay="0"/>
                                          </p:stCondLst>
                                        </p:cTn>
                                        <p:tgtEl>
                                          <p:spTgt spid="4111"/>
                                        </p:tgtEl>
                                        <p:attrNameLst>
                                          <p:attrName>style.visibility</p:attrName>
                                        </p:attrNameLst>
                                      </p:cBhvr>
                                      <p:to>
                                        <p:strVal val="visible"/>
                                      </p:to>
                                    </p:set>
                                    <p:animEffect>
                                      <p:cBhvr>
                                        <p:cTn id="60" dur="500"/>
                                        <p:tgtEl>
                                          <p:spTgt spid="4111"/>
                                        </p:tgtEl>
                                      </p:cBhvr>
                                    </p:animEffect>
                                  </p:childTnLst>
                                </p:cTn>
                              </p:par>
                            </p:childTnLst>
                          </p:cTn>
                        </p:par>
                        <p:par>
                          <p:cTn id="61" fill="hold" nodeType="afterGroup">
                            <p:stCondLst>
                              <p:cond delay="6000"/>
                            </p:stCondLst>
                            <p:childTnLst>
                              <p:par>
                                <p:cTn id="62" presetID="2" presetClass="entr" presetSubtype="2" fill="hold" grpId="0" nodeType="afterEffect">
                                  <p:stCondLst>
                                    <p:cond delay="0"/>
                                  </p:stCondLst>
                                  <p:childTnLst>
                                    <p:set>
                                      <p:cBhvr>
                                        <p:cTn id="63" dur="1" fill="hold">
                                          <p:stCondLst>
                                            <p:cond delay="0"/>
                                          </p:stCondLst>
                                        </p:cTn>
                                        <p:tgtEl>
                                          <p:spTgt spid="4109"/>
                                        </p:tgtEl>
                                        <p:attrNameLst>
                                          <p:attrName>style.visibility</p:attrName>
                                        </p:attrNameLst>
                                      </p:cBhvr>
                                      <p:to>
                                        <p:strVal val="visible"/>
                                      </p:to>
                                    </p:set>
                                    <p:anim calcmode="lin" valueType="num">
                                      <p:cBhvr>
                                        <p:cTn id="64" dur="500" fill="hold"/>
                                        <p:tgtEl>
                                          <p:spTgt spid="4109"/>
                                        </p:tgtEl>
                                        <p:attrNameLst>
                                          <p:attrName>ppt_x</p:attrName>
                                        </p:attrNameLst>
                                      </p:cBhvr>
                                      <p:tavLst>
                                        <p:tav tm="0">
                                          <p:val>
                                            <p:strVal val="1+#ppt_w/2"/>
                                          </p:val>
                                        </p:tav>
                                        <p:tav tm="100000">
                                          <p:val>
                                            <p:strVal val="#ppt_x"/>
                                          </p:val>
                                        </p:tav>
                                      </p:tavLst>
                                    </p:anim>
                                    <p:anim calcmode="lin" valueType="num">
                                      <p:cBhvr>
                                        <p:cTn id="65" dur="500" fill="hold"/>
                                        <p:tgtEl>
                                          <p:spTgt spid="410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ldLvl="0" animBg="1" autoUpdateAnimBg="0"/>
      <p:bldP spid="4099" grpId="0" bldLvl="0" autoUpdateAnimBg="0"/>
      <p:bldP spid="4100" grpId="0" bldLvl="0" animBg="1" autoUpdateAnimBg="0"/>
      <p:bldP spid="4101" grpId="0" bldLvl="0" animBg="1" autoUpdateAnimBg="0"/>
      <p:bldP spid="4102" grpId="0" bldLvl="0" animBg="1" autoUpdateAnimBg="0"/>
      <p:bldP spid="4103" grpId="0" bldLvl="0" animBg="1" autoUpdateAnimBg="0"/>
      <p:bldP spid="4104" grpId="0" bldLvl="0" animBg="1" autoUpdateAnimBg="0"/>
      <p:bldP spid="4105" grpId="0" bldLvl="0" animBg="1" autoUpdateAnimBg="0"/>
      <p:bldP spid="4106" grpId="0" bldLvl="0" animBg="1" autoUpdateAnimBg="0"/>
      <p:bldP spid="4108" grpId="0" bldLvl="0" animBg="1" autoUpdateAnimBg="0"/>
      <p:bldP spid="4109" grpId="0" bldLvl="0" animBg="1" autoUpdateAnimBg="0"/>
      <p:bldP spid="4110" grpId="0" bldLvl="0" animBg="1" autoUpdateAnimBg="0"/>
      <p:bldP spid="4111" grpId="0" bldLvl="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0" name="组合 25"/>
          <p:cNvGrpSpPr>
            <a:grpSpLocks/>
          </p:cNvGrpSpPr>
          <p:nvPr/>
        </p:nvGrpSpPr>
        <p:grpSpPr bwMode="auto">
          <a:xfrm>
            <a:off x="6742114" y="195264"/>
            <a:ext cx="287337" cy="288925"/>
            <a:chOff x="0" y="0"/>
            <a:chExt cx="288032" cy="288032"/>
          </a:xfrm>
        </p:grpSpPr>
        <p:sp>
          <p:nvSpPr>
            <p:cNvPr id="22531" name="椭圆 26"/>
            <p:cNvSpPr>
              <a:spLocks noChangeArrowheads="1"/>
            </p:cNvSpPr>
            <p:nvPr/>
          </p:nvSpPr>
          <p:spPr bwMode="auto">
            <a:xfrm>
              <a:off x="0" y="0"/>
              <a:ext cx="288032" cy="288032"/>
            </a:xfrm>
            <a:prstGeom prst="ellipse">
              <a:avLst/>
            </a:prstGeom>
            <a:noFill/>
            <a:ln w="12700" cmpd="sng">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nvGrpSpPr>
            <p:cNvPr id="22532" name="组合 27"/>
            <p:cNvGrpSpPr>
              <a:grpSpLocks/>
            </p:cNvGrpSpPr>
            <p:nvPr/>
          </p:nvGrpSpPr>
          <p:grpSpPr bwMode="auto">
            <a:xfrm flipH="1">
              <a:off x="71530" y="105344"/>
              <a:ext cx="144971" cy="77344"/>
              <a:chOff x="0" y="0"/>
              <a:chExt cx="268428" cy="143210"/>
            </a:xfrm>
          </p:grpSpPr>
          <p:sp>
            <p:nvSpPr>
              <p:cNvPr id="22533" name="等腰三角形 28"/>
              <p:cNvSpPr>
                <a:spLocks noChangeArrowheads="1"/>
              </p:cNvSpPr>
              <p:nvPr/>
            </p:nvSpPr>
            <p:spPr bwMode="auto">
              <a:xfrm rot="5400000">
                <a:off x="-9878" y="9877"/>
                <a:ext cx="143209" cy="123456"/>
              </a:xfrm>
              <a:prstGeom prst="triangle">
                <a:avLst>
                  <a:gd name="adj" fmla="val 50000"/>
                </a:avLst>
              </a:prstGeom>
              <a:noFill/>
              <a:ln w="12700" cmpd="sng">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2534" name="等腰三角形 29"/>
              <p:cNvSpPr>
                <a:spLocks noChangeArrowheads="1"/>
              </p:cNvSpPr>
              <p:nvPr/>
            </p:nvSpPr>
            <p:spPr bwMode="auto">
              <a:xfrm rot="5400000">
                <a:off x="135086" y="9877"/>
                <a:ext cx="143209" cy="123456"/>
              </a:xfrm>
              <a:prstGeom prst="triangle">
                <a:avLst>
                  <a:gd name="adj" fmla="val 50000"/>
                </a:avLst>
              </a:prstGeom>
              <a:noFill/>
              <a:ln w="12700" cmpd="sng">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grpSp>
      <p:grpSp>
        <p:nvGrpSpPr>
          <p:cNvPr id="22535" name="组合 30"/>
          <p:cNvGrpSpPr>
            <a:grpSpLocks/>
          </p:cNvGrpSpPr>
          <p:nvPr/>
        </p:nvGrpSpPr>
        <p:grpSpPr bwMode="auto">
          <a:xfrm>
            <a:off x="8613776" y="195264"/>
            <a:ext cx="288925" cy="288925"/>
            <a:chOff x="0" y="0"/>
            <a:chExt cx="288032" cy="288032"/>
          </a:xfrm>
        </p:grpSpPr>
        <p:sp>
          <p:nvSpPr>
            <p:cNvPr id="22536" name="椭圆 31"/>
            <p:cNvSpPr>
              <a:spLocks noChangeArrowheads="1"/>
            </p:cNvSpPr>
            <p:nvPr/>
          </p:nvSpPr>
          <p:spPr bwMode="auto">
            <a:xfrm>
              <a:off x="0" y="0"/>
              <a:ext cx="288032" cy="288032"/>
            </a:xfrm>
            <a:prstGeom prst="ellipse">
              <a:avLst/>
            </a:prstGeom>
            <a:noFill/>
            <a:ln w="12700" cmpd="sng">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nvGrpSpPr>
            <p:cNvPr id="22537" name="组合 32"/>
            <p:cNvGrpSpPr>
              <a:grpSpLocks/>
            </p:cNvGrpSpPr>
            <p:nvPr/>
          </p:nvGrpSpPr>
          <p:grpSpPr bwMode="auto">
            <a:xfrm>
              <a:off x="82288" y="105344"/>
              <a:ext cx="144971" cy="77344"/>
              <a:chOff x="0" y="0"/>
              <a:chExt cx="268428" cy="143210"/>
            </a:xfrm>
          </p:grpSpPr>
          <p:sp>
            <p:nvSpPr>
              <p:cNvPr id="22538" name="等腰三角形 33"/>
              <p:cNvSpPr>
                <a:spLocks noChangeArrowheads="1"/>
              </p:cNvSpPr>
              <p:nvPr/>
            </p:nvSpPr>
            <p:spPr bwMode="auto">
              <a:xfrm rot="5400000">
                <a:off x="-9878" y="9877"/>
                <a:ext cx="143209" cy="123456"/>
              </a:xfrm>
              <a:prstGeom prst="triangle">
                <a:avLst>
                  <a:gd name="adj" fmla="val 50000"/>
                </a:avLst>
              </a:prstGeom>
              <a:noFill/>
              <a:ln w="12700" cmpd="sng">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2539" name="等腰三角形 34"/>
              <p:cNvSpPr>
                <a:spLocks noChangeArrowheads="1"/>
              </p:cNvSpPr>
              <p:nvPr/>
            </p:nvSpPr>
            <p:spPr bwMode="auto">
              <a:xfrm rot="5400000">
                <a:off x="135086" y="9877"/>
                <a:ext cx="143209" cy="123456"/>
              </a:xfrm>
              <a:prstGeom prst="triangle">
                <a:avLst>
                  <a:gd name="adj" fmla="val 50000"/>
                </a:avLst>
              </a:prstGeom>
              <a:noFill/>
              <a:ln w="12700" cmpd="sng">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grpSp>
      <p:grpSp>
        <p:nvGrpSpPr>
          <p:cNvPr id="22540" name="组合 35"/>
          <p:cNvGrpSpPr>
            <a:grpSpLocks/>
          </p:cNvGrpSpPr>
          <p:nvPr/>
        </p:nvGrpSpPr>
        <p:grpSpPr bwMode="auto">
          <a:xfrm>
            <a:off x="7366000" y="195264"/>
            <a:ext cx="288925" cy="288925"/>
            <a:chOff x="0" y="0"/>
            <a:chExt cx="288032" cy="288032"/>
          </a:xfrm>
        </p:grpSpPr>
        <p:sp>
          <p:nvSpPr>
            <p:cNvPr id="22541" name="椭圆 36"/>
            <p:cNvSpPr>
              <a:spLocks noChangeArrowheads="1"/>
            </p:cNvSpPr>
            <p:nvPr/>
          </p:nvSpPr>
          <p:spPr bwMode="auto">
            <a:xfrm>
              <a:off x="0" y="0"/>
              <a:ext cx="288032" cy="288032"/>
            </a:xfrm>
            <a:prstGeom prst="ellipse">
              <a:avLst/>
            </a:prstGeom>
            <a:noFill/>
            <a:ln w="12700" cmpd="sng">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nvGrpSpPr>
            <p:cNvPr id="22542" name="组合 37"/>
            <p:cNvGrpSpPr>
              <a:grpSpLocks/>
            </p:cNvGrpSpPr>
            <p:nvPr/>
          </p:nvGrpSpPr>
          <p:grpSpPr bwMode="auto">
            <a:xfrm>
              <a:off x="108012" y="97370"/>
              <a:ext cx="72008" cy="108000"/>
              <a:chOff x="0" y="0"/>
              <a:chExt cx="72008" cy="108000"/>
            </a:xfrm>
          </p:grpSpPr>
          <p:sp>
            <p:nvSpPr>
              <p:cNvPr id="22543" name="直接连接符 38"/>
              <p:cNvSpPr>
                <a:spLocks noChangeShapeType="1"/>
              </p:cNvSpPr>
              <p:nvPr/>
            </p:nvSpPr>
            <p:spPr bwMode="auto">
              <a:xfrm>
                <a:off x="0" y="0"/>
                <a:ext cx="1" cy="108000"/>
              </a:xfrm>
              <a:prstGeom prst="line">
                <a:avLst/>
              </a:prstGeom>
              <a:noFill/>
              <a:ln w="9525" cmpd="sng">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4" name="直接连接符 39"/>
              <p:cNvSpPr>
                <a:spLocks noChangeShapeType="1"/>
              </p:cNvSpPr>
              <p:nvPr/>
            </p:nvSpPr>
            <p:spPr bwMode="auto">
              <a:xfrm>
                <a:off x="72008" y="0"/>
                <a:ext cx="1" cy="108000"/>
              </a:xfrm>
              <a:prstGeom prst="line">
                <a:avLst/>
              </a:prstGeom>
              <a:noFill/>
              <a:ln w="9525" cmpd="sng">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22545" name="组合 40"/>
          <p:cNvGrpSpPr>
            <a:grpSpLocks/>
          </p:cNvGrpSpPr>
          <p:nvPr/>
        </p:nvGrpSpPr>
        <p:grpSpPr bwMode="auto">
          <a:xfrm>
            <a:off x="7989889" y="195264"/>
            <a:ext cx="287337" cy="288925"/>
            <a:chOff x="0" y="0"/>
            <a:chExt cx="288032" cy="288032"/>
          </a:xfrm>
        </p:grpSpPr>
        <p:sp>
          <p:nvSpPr>
            <p:cNvPr id="22546" name="椭圆 41"/>
            <p:cNvSpPr>
              <a:spLocks noChangeArrowheads="1"/>
            </p:cNvSpPr>
            <p:nvPr/>
          </p:nvSpPr>
          <p:spPr bwMode="auto">
            <a:xfrm>
              <a:off x="0" y="0"/>
              <a:ext cx="288032" cy="288032"/>
            </a:xfrm>
            <a:prstGeom prst="ellipse">
              <a:avLst/>
            </a:prstGeom>
            <a:noFill/>
            <a:ln w="12700" cmpd="sng">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2547" name="矩形 42"/>
            <p:cNvSpPr>
              <a:spLocks noChangeArrowheads="1"/>
            </p:cNvSpPr>
            <p:nvPr/>
          </p:nvSpPr>
          <p:spPr bwMode="auto">
            <a:xfrm>
              <a:off x="86064" y="85549"/>
              <a:ext cx="108000" cy="108000"/>
            </a:xfrm>
            <a:prstGeom prst="rect">
              <a:avLst/>
            </a:prstGeom>
            <a:noFill/>
            <a:ln w="12700" cmpd="sng">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22548" name="直接连接符 35"/>
          <p:cNvSpPr>
            <a:spLocks noChangeShapeType="1"/>
          </p:cNvSpPr>
          <p:nvPr/>
        </p:nvSpPr>
        <p:spPr bwMode="auto">
          <a:xfrm>
            <a:off x="2205038" y="2787650"/>
            <a:ext cx="4248151" cy="0"/>
          </a:xfrm>
          <a:prstGeom prst="line">
            <a:avLst/>
          </a:prstGeom>
          <a:noFill/>
          <a:ln w="9525" cmpd="sng">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9" name="直接连接符 36"/>
          <p:cNvSpPr>
            <a:spLocks noChangeShapeType="1"/>
          </p:cNvSpPr>
          <p:nvPr/>
        </p:nvSpPr>
        <p:spPr bwMode="auto">
          <a:xfrm>
            <a:off x="2205038" y="3724275"/>
            <a:ext cx="4248151" cy="0"/>
          </a:xfrm>
          <a:prstGeom prst="line">
            <a:avLst/>
          </a:prstGeom>
          <a:noFill/>
          <a:ln w="9525" cmpd="sng">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0" name="TextBox 37"/>
          <p:cNvSpPr>
            <a:spLocks noChangeArrowheads="1"/>
          </p:cNvSpPr>
          <p:nvPr/>
        </p:nvSpPr>
        <p:spPr bwMode="auto">
          <a:xfrm>
            <a:off x="828675" y="2932115"/>
            <a:ext cx="705643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谢谢观看！</a:t>
            </a:r>
          </a:p>
        </p:txBody>
      </p:sp>
      <p:sp>
        <p:nvSpPr>
          <p:cNvPr id="22551" name="TextBox 38"/>
          <p:cNvSpPr>
            <a:spLocks noChangeArrowheads="1"/>
          </p:cNvSpPr>
          <p:nvPr/>
        </p:nvSpPr>
        <p:spPr bwMode="auto">
          <a:xfrm>
            <a:off x="2781301" y="3949700"/>
            <a:ext cx="30956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超市商品“最后一公里”快捷购买</a:t>
            </a:r>
          </a:p>
          <a:p>
            <a:pPr algn="ctr" eaLnBrk="1" hangingPunct="1">
              <a:spcBef>
                <a:spcPct val="0"/>
              </a:spcBef>
              <a:buFont typeface="Arial" panose="020B0604020202020204" pitchFamily="34" charset="0"/>
              <a:buNone/>
            </a:pP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报告人：</a:t>
            </a:r>
            <a:r>
              <a:rPr lang="zh-CN" altLang="en-US" sz="14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姜同学</a:t>
            </a:r>
            <a:endParaRPr 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552" name="TextBox 3"/>
          <p:cNvSpPr txBox="1">
            <a:spLocks noChangeArrowheads="1"/>
          </p:cNvSpPr>
          <p:nvPr/>
        </p:nvSpPr>
        <p:spPr bwMode="auto">
          <a:xfrm>
            <a:off x="323851" y="4732340"/>
            <a:ext cx="8569325"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600">
                <a:solidFill>
                  <a:schemeClr val="bg1"/>
                </a:solidFill>
                <a:latin typeface="微软雅黑" panose="020B0503020204020204" pitchFamily="34" charset="-122"/>
                <a:ea typeface="微软雅黑" panose="020B0503020204020204" pitchFamily="34" charset="-122"/>
              </a:rPr>
              <a:t>《服务学概论》课程设计</a:t>
            </a:r>
          </a:p>
        </p:txBody>
      </p:sp>
      <p:pic>
        <p:nvPicPr>
          <p:cNvPr id="22553" name="Picture 25" descr="D:\素材\img393214180.jpgimg393214180"/>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97277" y="1165227"/>
            <a:ext cx="1516063" cy="151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advTm="0">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2553"/>
                                        </p:tgtEl>
                                        <p:attrNameLst>
                                          <p:attrName>style.visibility</p:attrName>
                                        </p:attrNameLst>
                                      </p:cBhvr>
                                      <p:to>
                                        <p:strVal val="visible"/>
                                      </p:to>
                                    </p:set>
                                    <p:anim calcmode="lin" valueType="num">
                                      <p:cBhvr additive="base">
                                        <p:cTn id="7" dur="500" fill="hold"/>
                                        <p:tgtEl>
                                          <p:spTgt spid="22553"/>
                                        </p:tgtEl>
                                        <p:attrNameLst>
                                          <p:attrName>ppt_x</p:attrName>
                                        </p:attrNameLst>
                                      </p:cBhvr>
                                      <p:tavLst>
                                        <p:tav tm="0">
                                          <p:val>
                                            <p:strVal val="#ppt_x"/>
                                          </p:val>
                                        </p:tav>
                                        <p:tav tm="100000">
                                          <p:val>
                                            <p:strVal val="#ppt_x"/>
                                          </p:val>
                                        </p:tav>
                                      </p:tavLst>
                                    </p:anim>
                                    <p:anim calcmode="lin" valueType="num">
                                      <p:cBhvr additive="base">
                                        <p:cTn id="8" dur="500" fill="hold"/>
                                        <p:tgtEl>
                                          <p:spTgt spid="22553"/>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2548"/>
                                        </p:tgtEl>
                                        <p:attrNameLst>
                                          <p:attrName>style.visibility</p:attrName>
                                        </p:attrNameLst>
                                      </p:cBhvr>
                                      <p:to>
                                        <p:strVal val="visible"/>
                                      </p:to>
                                    </p:set>
                                    <p:anim calcmode="lin" valueType="num">
                                      <p:cBhvr>
                                        <p:cTn id="12" dur="500" fill="hold"/>
                                        <p:tgtEl>
                                          <p:spTgt spid="22548"/>
                                        </p:tgtEl>
                                        <p:attrNameLst>
                                          <p:attrName>ppt_x</p:attrName>
                                        </p:attrNameLst>
                                      </p:cBhvr>
                                      <p:tavLst>
                                        <p:tav tm="0">
                                          <p:val>
                                            <p:strVal val="0-#ppt_w/2"/>
                                          </p:val>
                                        </p:tav>
                                        <p:tav tm="100000">
                                          <p:val>
                                            <p:strVal val="#ppt_x"/>
                                          </p:val>
                                        </p:tav>
                                      </p:tavLst>
                                    </p:anim>
                                    <p:anim calcmode="lin" valueType="num">
                                      <p:cBhvr>
                                        <p:cTn id="13" dur="500" fill="hold"/>
                                        <p:tgtEl>
                                          <p:spTgt spid="22548"/>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stCondLst>
                                    <p:cond delay="0"/>
                                  </p:stCondLst>
                                  <p:childTnLst>
                                    <p:set>
                                      <p:cBhvr>
                                        <p:cTn id="15" dur="1" fill="hold">
                                          <p:stCondLst>
                                            <p:cond delay="0"/>
                                          </p:stCondLst>
                                        </p:cTn>
                                        <p:tgtEl>
                                          <p:spTgt spid="22549"/>
                                        </p:tgtEl>
                                        <p:attrNameLst>
                                          <p:attrName>style.visibility</p:attrName>
                                        </p:attrNameLst>
                                      </p:cBhvr>
                                      <p:to>
                                        <p:strVal val="visible"/>
                                      </p:to>
                                    </p:set>
                                    <p:anim calcmode="lin" valueType="num">
                                      <p:cBhvr>
                                        <p:cTn id="16" dur="500" fill="hold"/>
                                        <p:tgtEl>
                                          <p:spTgt spid="22549"/>
                                        </p:tgtEl>
                                        <p:attrNameLst>
                                          <p:attrName>ppt_x</p:attrName>
                                        </p:attrNameLst>
                                      </p:cBhvr>
                                      <p:tavLst>
                                        <p:tav tm="0">
                                          <p:val>
                                            <p:strVal val="1+#ppt_w/2"/>
                                          </p:val>
                                        </p:tav>
                                        <p:tav tm="100000">
                                          <p:val>
                                            <p:strVal val="#ppt_x"/>
                                          </p:val>
                                        </p:tav>
                                      </p:tavLst>
                                    </p:anim>
                                    <p:anim calcmode="lin" valueType="num">
                                      <p:cBhvr>
                                        <p:cTn id="17" dur="500" fill="hold"/>
                                        <p:tgtEl>
                                          <p:spTgt spid="22549"/>
                                        </p:tgtEl>
                                        <p:attrNameLst>
                                          <p:attrName>ppt_y</p:attrName>
                                        </p:attrNameLst>
                                      </p:cBhvr>
                                      <p:tavLst>
                                        <p:tav tm="0">
                                          <p:val>
                                            <p:strVal val="#ppt_y"/>
                                          </p:val>
                                        </p:tav>
                                        <p:tav tm="100000">
                                          <p:val>
                                            <p:strVal val="#ppt_y"/>
                                          </p:val>
                                        </p:tav>
                                      </p:tavLst>
                                    </p:anim>
                                  </p:childTnLst>
                                </p:cTn>
                              </p:par>
                            </p:childTnLst>
                          </p:cTn>
                        </p:par>
                        <p:par>
                          <p:cTn id="18" fill="hold" nodeType="afterGroup">
                            <p:stCondLst>
                              <p:cond delay="1000"/>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22550"/>
                                        </p:tgtEl>
                                        <p:attrNameLst>
                                          <p:attrName>style.visibility</p:attrName>
                                        </p:attrNameLst>
                                      </p:cBhvr>
                                      <p:to>
                                        <p:strVal val="visible"/>
                                      </p:to>
                                    </p:set>
                                    <p:anim calcmode="lin" valueType="num">
                                      <p:cBhvr>
                                        <p:cTn id="21" dur="500" fill="hold"/>
                                        <p:tgtEl>
                                          <p:spTgt spid="22550"/>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22550"/>
                                        </p:tgtEl>
                                        <p:attrNameLst>
                                          <p:attrName>ppt_y</p:attrName>
                                        </p:attrNameLst>
                                      </p:cBhvr>
                                      <p:tavLst>
                                        <p:tav tm="0">
                                          <p:val>
                                            <p:strVal val="#ppt_y"/>
                                          </p:val>
                                        </p:tav>
                                        <p:tav tm="100000">
                                          <p:val>
                                            <p:strVal val="#ppt_y"/>
                                          </p:val>
                                        </p:tav>
                                      </p:tavLst>
                                    </p:anim>
                                    <p:anim calcmode="lin" valueType="num">
                                      <p:cBhvr>
                                        <p:cTn id="23" dur="500" fill="hold"/>
                                        <p:tgtEl>
                                          <p:spTgt spid="22550"/>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22550"/>
                                        </p:tgtEl>
                                        <p:attrNameLst>
                                          <p:attrName>ppt_w</p:attrName>
                                        </p:attrNameLst>
                                      </p:cBhvr>
                                      <p:tavLst>
                                        <p:tav tm="0">
                                          <p:val>
                                            <p:strVal val="#ppt_w/10"/>
                                          </p:val>
                                        </p:tav>
                                        <p:tav tm="50000">
                                          <p:val>
                                            <p:strVal val="#ppt_w+.01"/>
                                          </p:val>
                                        </p:tav>
                                        <p:tav tm="100000">
                                          <p:val>
                                            <p:strVal val="#ppt_w"/>
                                          </p:val>
                                        </p:tav>
                                      </p:tavLst>
                                    </p:anim>
                                    <p:animEffect>
                                      <p:cBhvr>
                                        <p:cTn id="25" dur="500" tmFilter="0,0; .5, 1; 1, 1"/>
                                        <p:tgtEl>
                                          <p:spTgt spid="22550"/>
                                        </p:tgtEl>
                                      </p:cBhvr>
                                    </p:animEffect>
                                  </p:childTnLst>
                                </p:cTn>
                              </p:par>
                            </p:childTnLst>
                          </p:cTn>
                        </p:par>
                        <p:par>
                          <p:cTn id="26" fill="hold" nodeType="afterGroup">
                            <p:stCondLst>
                              <p:cond delay="1700"/>
                            </p:stCondLst>
                            <p:childTnLst>
                              <p:par>
                                <p:cTn id="27" presetID="56" presetClass="entr" presetSubtype="0" fill="hold" grpId="0" nodeType="afterEffect">
                                  <p:stCondLst>
                                    <p:cond delay="0"/>
                                  </p:stCondLst>
                                  <p:iterate type="lt">
                                    <p:tmPct val="10000"/>
                                  </p:iterate>
                                  <p:childTnLst>
                                    <p:set>
                                      <p:cBhvr>
                                        <p:cTn id="28" dur="1" fill="hold">
                                          <p:stCondLst>
                                            <p:cond delay="0"/>
                                          </p:stCondLst>
                                        </p:cTn>
                                        <p:tgtEl>
                                          <p:spTgt spid="22551"/>
                                        </p:tgtEl>
                                        <p:attrNameLst>
                                          <p:attrName>style.visibility</p:attrName>
                                        </p:attrNameLst>
                                      </p:cBhvr>
                                      <p:to>
                                        <p:strVal val="visible"/>
                                      </p:to>
                                    </p:set>
                                    <p:anim by="(-#ppt_w*2)" calcmode="lin" valueType="num">
                                      <p:cBhvr rctx="PPT">
                                        <p:cTn id="29" dur="250" autoRev="1" fill="hold">
                                          <p:stCondLst>
                                            <p:cond delay="0"/>
                                          </p:stCondLst>
                                        </p:cTn>
                                        <p:tgtEl>
                                          <p:spTgt spid="22551"/>
                                        </p:tgtEl>
                                        <p:attrNameLst>
                                          <p:attrName>ppt_w</p:attrName>
                                        </p:attrNameLst>
                                      </p:cBhvr>
                                    </p:anim>
                                    <p:anim by="(#ppt_w*0.50)" calcmode="lin" valueType="num">
                                      <p:cBhvr>
                                        <p:cTn id="30" dur="250" decel="50000" autoRev="1" fill="hold">
                                          <p:stCondLst>
                                            <p:cond delay="0"/>
                                          </p:stCondLst>
                                        </p:cTn>
                                        <p:tgtEl>
                                          <p:spTgt spid="22551"/>
                                        </p:tgtEl>
                                        <p:attrNameLst>
                                          <p:attrName>ppt_x</p:attrName>
                                        </p:attrNameLst>
                                      </p:cBhvr>
                                    </p:anim>
                                    <p:anim to="(#ppt_y)" calcmode="lin" valueType="num">
                                      <p:cBhvr>
                                        <p:cTn id="31" dur="500" fill="hold">
                                          <p:stCondLst>
                                            <p:cond delay="0"/>
                                          </p:stCondLst>
                                        </p:cTn>
                                        <p:tgtEl>
                                          <p:spTgt spid="22551"/>
                                        </p:tgtEl>
                                        <p:attrNameLst>
                                          <p:attrName>ppt_y</p:attrName>
                                        </p:attrNameLst>
                                      </p:cBhvr>
                                    </p:anim>
                                    <p:animRot by="21600000">
                                      <p:cBhvr>
                                        <p:cTn id="32" dur="500" fill="hold">
                                          <p:stCondLst>
                                            <p:cond delay="0"/>
                                          </p:stCondLst>
                                        </p:cTn>
                                        <p:tgtEl>
                                          <p:spTgt spid="2255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8" grpId="0" animBg="1"/>
      <p:bldP spid="22549" grpId="0" animBg="1"/>
      <p:bldP spid="22550" grpId="0" bldLvl="0" autoUpdateAnimBg="0"/>
      <p:bldP spid="22551" grpId="0" bldLvl="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924301" y="2108199"/>
            <a:ext cx="1696683"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en-US" sz="2800">
                <a:solidFill>
                  <a:srgbClr val="DDD9C3"/>
                </a:solidFill>
                <a:latin typeface="微软雅黑" panose="020B0503020204020204" pitchFamily="34" charset="-122"/>
                <a:ea typeface="微软雅黑" panose="020B0503020204020204" pitchFamily="34" charset="-122"/>
                <a:sym typeface="微软雅黑" panose="020B0503020204020204" pitchFamily="34" charset="-122"/>
              </a:rPr>
              <a:t>Part One</a:t>
            </a:r>
            <a:endParaRPr lang="zh-CN" altLang="en-US" sz="2800">
              <a:solidFill>
                <a:srgbClr val="DDD9C3"/>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23" name="TextBox 4"/>
          <p:cNvSpPr>
            <a:spLocks noChangeArrowheads="1"/>
          </p:cNvSpPr>
          <p:nvPr/>
        </p:nvSpPr>
        <p:spPr bwMode="auto">
          <a:xfrm>
            <a:off x="3902077" y="2632075"/>
            <a:ext cx="51339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2800" b="1">
                <a:solidFill>
                  <a:srgbClr val="E36C09"/>
                </a:solidFill>
              </a:rPr>
              <a:t>概况概况与业务模式</a:t>
            </a:r>
            <a:endParaRPr lang="en-US" sz="2800" b="1">
              <a:solidFill>
                <a:srgbClr val="E36C09"/>
              </a:solidFill>
            </a:endParaRPr>
          </a:p>
        </p:txBody>
      </p:sp>
      <p:sp>
        <p:nvSpPr>
          <p:cNvPr id="5124" name="TextBox 5"/>
          <p:cNvSpPr>
            <a:spLocks noChangeArrowheads="1"/>
          </p:cNvSpPr>
          <p:nvPr/>
        </p:nvSpPr>
        <p:spPr bwMode="auto">
          <a:xfrm>
            <a:off x="2162175" y="1814514"/>
            <a:ext cx="142539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en-US" sz="9600" b="1">
                <a:solidFill>
                  <a:srgbClr val="FFFFFF"/>
                </a:solidFill>
                <a:latin typeface="Kozuka Mincho Pr6N H" pitchFamily="2" charset="-128"/>
                <a:ea typeface="Kozuka Mincho Pr6N H" pitchFamily="2" charset="-128"/>
                <a:sym typeface="Kozuka Mincho Pr6N H" pitchFamily="2" charset="-128"/>
              </a:rPr>
              <a:t>01</a:t>
            </a:r>
            <a:endParaRPr lang="zh-CN" altLang="en-US" sz="9600" b="1">
              <a:solidFill>
                <a:srgbClr val="FFFFFF"/>
              </a:solidFill>
              <a:latin typeface="Kozuka Mincho Pr6N H" pitchFamily="2" charset="-128"/>
              <a:ea typeface="Kozuka Mincho Pr6N H" pitchFamily="2" charset="-128"/>
              <a:sym typeface="Kozuka Mincho Pr6N H" pitchFamily="2" charset="-128"/>
            </a:endParaRPr>
          </a:p>
        </p:txBody>
      </p:sp>
      <p:sp>
        <p:nvSpPr>
          <p:cNvPr id="5125" name="直接连接符 6"/>
          <p:cNvSpPr>
            <a:spLocks noChangeShapeType="1"/>
          </p:cNvSpPr>
          <p:nvPr/>
        </p:nvSpPr>
        <p:spPr bwMode="auto">
          <a:xfrm>
            <a:off x="2311400" y="3167063"/>
            <a:ext cx="4249739" cy="1587"/>
          </a:xfrm>
          <a:prstGeom prst="line">
            <a:avLst/>
          </a:prstGeom>
          <a:noFill/>
          <a:ln w="9525" cmpd="sng">
            <a:solidFill>
              <a:schemeClr val="bg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6"/>
            <a:ext cx="4249739" cy="1588"/>
          </a:xfrm>
          <a:prstGeom prst="line">
            <a:avLst/>
          </a:prstGeom>
          <a:noFill/>
          <a:ln w="9525" cmpd="sng">
            <a:solidFill>
              <a:schemeClr val="bg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7" name="TextBox 3"/>
          <p:cNvSpPr txBox="1">
            <a:spLocks noChangeArrowheads="1"/>
          </p:cNvSpPr>
          <p:nvPr/>
        </p:nvSpPr>
        <p:spPr bwMode="auto">
          <a:xfrm>
            <a:off x="323851" y="4732340"/>
            <a:ext cx="8569325"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600">
                <a:solidFill>
                  <a:schemeClr val="bg1"/>
                </a:solidFill>
                <a:latin typeface="微软雅黑" panose="020B0503020204020204" pitchFamily="34" charset="-122"/>
                <a:ea typeface="微软雅黑" panose="020B0503020204020204" pitchFamily="34" charset="-122"/>
              </a:rPr>
              <a:t>《服务学概论》课程设计</a:t>
            </a:r>
          </a:p>
        </p:txBody>
      </p: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4" fill="hold" grpId="0" nodeType="afterEffect">
                                  <p:stCondLst>
                                    <p:cond delay="0"/>
                                  </p:stCondLst>
                                  <p:childTnLst>
                                    <p:set>
                                      <p:cBhvr>
                                        <p:cTn id="17" dur="1" fill="hold">
                                          <p:stCondLst>
                                            <p:cond delay="0"/>
                                          </p:stCondLst>
                                        </p:cTn>
                                        <p:tgtEl>
                                          <p:spTgt spid="5124"/>
                                        </p:tgtEl>
                                        <p:attrNameLst>
                                          <p:attrName>style.visibility</p:attrName>
                                        </p:attrNameLst>
                                      </p:cBhvr>
                                      <p:to>
                                        <p:strVal val="visible"/>
                                      </p:to>
                                    </p:set>
                                    <p:animEffect>
                                      <p:cBhvr>
                                        <p:cTn id="18" dur="1000"/>
                                        <p:tgtEl>
                                          <p:spTgt spid="5124"/>
                                        </p:tgtEl>
                                      </p:cBhvr>
                                    </p:animEffect>
                                  </p:childTnLst>
                                </p:cTn>
                              </p:par>
                            </p:childTnLst>
                          </p:cTn>
                        </p:par>
                        <p:par>
                          <p:cTn id="19" fill="hold" nodeType="afterGroup">
                            <p:stCondLst>
                              <p:cond delay="1750"/>
                            </p:stCondLst>
                            <p:childTnLst>
                              <p:par>
                                <p:cTn id="20" presetID="22" presetClass="entr" presetSubtype="8" fill="hold" grpId="0" nodeType="afterEffect">
                                  <p:stCondLst>
                                    <p:cond delay="0"/>
                                  </p:stCondLst>
                                  <p:childTnLst>
                                    <p:set>
                                      <p:cBhvr>
                                        <p:cTn id="21" dur="1" fill="hold">
                                          <p:stCondLst>
                                            <p:cond delay="0"/>
                                          </p:stCondLst>
                                        </p:cTn>
                                        <p:tgtEl>
                                          <p:spTgt spid="5122"/>
                                        </p:tgtEl>
                                        <p:attrNameLst>
                                          <p:attrName>style.visibility</p:attrName>
                                        </p:attrNameLst>
                                      </p:cBhvr>
                                      <p:to>
                                        <p:strVal val="visible"/>
                                      </p:to>
                                    </p:set>
                                    <p:animEffect>
                                      <p:cBhvr>
                                        <p:cTn id="22" dur="1000"/>
                                        <p:tgtEl>
                                          <p:spTgt spid="5122"/>
                                        </p:tgtEl>
                                      </p:cBhvr>
                                    </p:animEffect>
                                  </p:childTnLst>
                                </p:cTn>
                              </p:par>
                            </p:childTnLst>
                          </p:cTn>
                        </p:par>
                        <p:par>
                          <p:cTn id="23" fill="hold" nodeType="afterGroup">
                            <p:stCondLst>
                              <p:cond delay="2750"/>
                            </p:stCondLst>
                            <p:childTnLst>
                              <p:par>
                                <p:cTn id="24" presetID="47" presetClass="entr" presetSubtype="0" fill="hold" grpId="0" nodeType="afterEffect">
                                  <p:stCondLst>
                                    <p:cond delay="0"/>
                                  </p:stCondLst>
                                  <p:childTnLst>
                                    <p:set>
                                      <p:cBhvr>
                                        <p:cTn id="25" dur="1" fill="hold">
                                          <p:stCondLst>
                                            <p:cond delay="0"/>
                                          </p:stCondLst>
                                        </p:cTn>
                                        <p:tgtEl>
                                          <p:spTgt spid="5123"/>
                                        </p:tgtEl>
                                        <p:attrNameLst>
                                          <p:attrName>style.visibility</p:attrName>
                                        </p:attrNameLst>
                                      </p:cBhvr>
                                      <p:to>
                                        <p:strVal val="visible"/>
                                      </p:to>
                                    </p:set>
                                    <p:animEffect>
                                      <p:cBhvr>
                                        <p:cTn id="26" dur="1000"/>
                                        <p:tgtEl>
                                          <p:spTgt spid="5123"/>
                                        </p:tgtEl>
                                      </p:cBhvr>
                                    </p:animEffect>
                                    <p:anim calcmode="lin" valueType="num">
                                      <p:cBhvr>
                                        <p:cTn id="27" dur="1000" fill="hold"/>
                                        <p:tgtEl>
                                          <p:spTgt spid="5123"/>
                                        </p:tgtEl>
                                        <p:attrNameLst>
                                          <p:attrName>ppt_x</p:attrName>
                                        </p:attrNameLst>
                                      </p:cBhvr>
                                      <p:tavLst>
                                        <p:tav tm="0">
                                          <p:val>
                                            <p:strVal val="#ppt_x"/>
                                          </p:val>
                                        </p:tav>
                                        <p:tav tm="100000">
                                          <p:val>
                                            <p:strVal val="#ppt_x"/>
                                          </p:val>
                                        </p:tav>
                                      </p:tavLst>
                                    </p:anim>
                                    <p:anim calcmode="lin" valueType="num">
                                      <p:cBhvr>
                                        <p:cTn id="28"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4" grpId="0" bldLvl="0" autoUpdateAnimBg="0"/>
      <p:bldP spid="5125" grpId="0" animBg="1"/>
      <p:bldP spid="512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6"/>
          <p:cNvSpPr>
            <a:spLocks noChangeArrowheads="1"/>
          </p:cNvSpPr>
          <p:nvPr/>
        </p:nvSpPr>
        <p:spPr bwMode="auto">
          <a:xfrm>
            <a:off x="0" y="627063"/>
            <a:ext cx="9144000" cy="4105275"/>
          </a:xfrm>
          <a:prstGeom prst="rect">
            <a:avLst/>
          </a:prstGeom>
          <a:solidFill>
            <a:srgbClr val="FFFFFF">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6147" name="TextBox 7"/>
          <p:cNvSpPr>
            <a:spLocks noChangeArrowheads="1"/>
          </p:cNvSpPr>
          <p:nvPr/>
        </p:nvSpPr>
        <p:spPr bwMode="auto">
          <a:xfrm>
            <a:off x="2" y="365125"/>
            <a:ext cx="3203575"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2800" b="1">
              <a:solidFill>
                <a:schemeClr val="bg1"/>
              </a:solidFill>
              <a:sym typeface="宋体" panose="02010600030101010101" pitchFamily="2" charset="-122"/>
            </a:endParaRPr>
          </a:p>
        </p:txBody>
      </p:sp>
      <p:sp>
        <p:nvSpPr>
          <p:cNvPr id="6148" name="矩形 1"/>
          <p:cNvSpPr>
            <a:spLocks noChangeArrowheads="1"/>
          </p:cNvSpPr>
          <p:nvPr/>
        </p:nvSpPr>
        <p:spPr bwMode="auto">
          <a:xfrm>
            <a:off x="2"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en-US" sz="2800" b="1">
                <a:solidFill>
                  <a:schemeClr val="bg1"/>
                </a:solidFill>
              </a:rPr>
              <a:t>1-</a:t>
            </a:r>
            <a:r>
              <a:rPr lang="zh-CN" altLang="en-US" sz="2800" b="1">
                <a:solidFill>
                  <a:schemeClr val="bg1"/>
                </a:solidFill>
              </a:rPr>
              <a:t>1</a:t>
            </a:r>
            <a:r>
              <a:rPr lang="en-US" sz="2800" b="1">
                <a:solidFill>
                  <a:schemeClr val="bg1"/>
                </a:solidFill>
              </a:rPr>
              <a:t> </a:t>
            </a:r>
            <a:r>
              <a:rPr lang="zh-CN" altLang="en-US" sz="2800" b="1">
                <a:solidFill>
                  <a:schemeClr val="bg1"/>
                </a:solidFill>
              </a:rPr>
              <a:t>方案概况</a:t>
            </a:r>
            <a:endParaRPr lang="en-US" sz="2800" b="1">
              <a:solidFill>
                <a:schemeClr val="bg1"/>
              </a:solidFill>
            </a:endParaRPr>
          </a:p>
        </p:txBody>
      </p:sp>
      <p:sp>
        <p:nvSpPr>
          <p:cNvPr id="6149" name="TextBox 7"/>
          <p:cNvSpPr>
            <a:spLocks noChangeArrowheads="1"/>
          </p:cNvSpPr>
          <p:nvPr/>
        </p:nvSpPr>
        <p:spPr bwMode="auto">
          <a:xfrm>
            <a:off x="179695" y="1131889"/>
            <a:ext cx="871348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50000"/>
              </a:lnSpc>
              <a:spcBef>
                <a:spcPct val="0"/>
              </a:spcBef>
              <a:buClr>
                <a:srgbClr val="E36C09"/>
              </a:buClr>
            </a:pPr>
            <a:r>
              <a:rPr lang="en-US" sz="1600" dirty="0" err="1">
                <a:solidFill>
                  <a:srgbClr val="000000"/>
                </a:solidFill>
              </a:rPr>
              <a:t>在生活节奏越来越快的今天，很少有年轻的上班族在下班后还会有经历在超市花上很长的时间挑选商品，排队支付</a:t>
            </a:r>
            <a:r>
              <a:rPr lang="en-US" sz="1600" dirty="0">
                <a:solidFill>
                  <a:srgbClr val="000000"/>
                </a:solidFill>
              </a:rPr>
              <a:t>。</a:t>
            </a:r>
            <a:r>
              <a:rPr lang="zh-CN" altLang="en-US" sz="1600" dirty="0">
                <a:solidFill>
                  <a:srgbClr val="000000"/>
                </a:solidFill>
              </a:rPr>
              <a:t>本产品</a:t>
            </a:r>
            <a:r>
              <a:rPr lang="en-US" sz="1600" dirty="0">
                <a:solidFill>
                  <a:srgbClr val="000000"/>
                </a:solidFill>
              </a:rPr>
              <a:t>可以充当顾客与商场的平台，整合各大超市资源，用户可以通过手机银行向离自己距离最近的商家发送要购买的商品的信息，通知商家准备好商品，并同时在线上支付。</a:t>
            </a:r>
          </a:p>
          <a:p>
            <a:pPr eaLnBrk="1" hangingPunct="1">
              <a:lnSpc>
                <a:spcPct val="150000"/>
              </a:lnSpc>
              <a:spcBef>
                <a:spcPct val="0"/>
              </a:spcBef>
              <a:buClr>
                <a:srgbClr val="E36C09"/>
              </a:buClr>
            </a:pPr>
            <a:r>
              <a:rPr lang="en-US" sz="1600" dirty="0">
                <a:solidFill>
                  <a:srgbClr val="000000"/>
                </a:solidFill>
              </a:rPr>
              <a:t>想象这种情况：用户下班在地铁上用自己的手机搜索着自己晚餐的食谱，在“下厨房”等菜单网站上搜索美食的做法及所需原材料，点击“食材购买”按钮，就会登录到客户端，将刚刚浏览过的食材清单发送给自家附近的大型超市，并通过线上支付，购买食材。等到用户走出地铁站，在回家路上路过该超市，超市的工作人员已经将用户刚刚购买的食材准备好，通过客户端验证用户身份，用户就可以方便的取走自己买好的食材，回到家里准备晚餐。</a:t>
            </a:r>
          </a:p>
        </p:txBody>
      </p:sp>
      <p:sp>
        <p:nvSpPr>
          <p:cNvPr id="6150" name="TextBox 3"/>
          <p:cNvSpPr txBox="1">
            <a:spLocks noChangeArrowheads="1"/>
          </p:cNvSpPr>
          <p:nvPr/>
        </p:nvSpPr>
        <p:spPr bwMode="auto">
          <a:xfrm>
            <a:off x="323851" y="4732340"/>
            <a:ext cx="8569325"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600">
                <a:solidFill>
                  <a:schemeClr val="bg1"/>
                </a:solidFill>
                <a:latin typeface="微软雅黑" panose="020B0503020204020204" pitchFamily="34" charset="-122"/>
                <a:ea typeface="微软雅黑" panose="020B0503020204020204" pitchFamily="34" charset="-122"/>
              </a:rPr>
              <a:t>《服务学概论》课程设计</a:t>
            </a:r>
          </a:p>
        </p:txBody>
      </p:sp>
    </p:spTree>
  </p:cSld>
  <p:clrMapOvr>
    <a:masterClrMapping/>
  </p:clrMapOvr>
  <p:transition spd="slow" advClick="0" advTm="0">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148"/>
                                        </p:tgtEl>
                                        <p:attrNameLst>
                                          <p:attrName>style.visibility</p:attrName>
                                        </p:attrNameLst>
                                      </p:cBhvr>
                                      <p:to>
                                        <p:strVal val="visible"/>
                                      </p:to>
                                    </p:set>
                                    <p:anim calcmode="lin" valueType="num">
                                      <p:cBhvr>
                                        <p:cTn id="7" dur="1000" fill="hold"/>
                                        <p:tgtEl>
                                          <p:spTgt spid="6148"/>
                                        </p:tgtEl>
                                        <p:attrNameLst>
                                          <p:attrName>ppt_x</p:attrName>
                                        </p:attrNameLst>
                                      </p:cBhvr>
                                      <p:tavLst>
                                        <p:tav tm="0">
                                          <p:val>
                                            <p:strVal val="0-#ppt_w/2"/>
                                          </p:val>
                                        </p:tav>
                                        <p:tav tm="100000">
                                          <p:val>
                                            <p:strVal val="#ppt_x"/>
                                          </p:val>
                                        </p:tav>
                                      </p:tavLst>
                                    </p:anim>
                                    <p:anim calcmode="lin" valueType="num">
                                      <p:cBhvr>
                                        <p:cTn id="8" dur="1000" fill="hold"/>
                                        <p:tgtEl>
                                          <p:spTgt spid="614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6149"/>
                                        </p:tgtEl>
                                        <p:attrNameLst>
                                          <p:attrName>style.visibility</p:attrName>
                                        </p:attrNameLst>
                                      </p:cBhvr>
                                      <p:to>
                                        <p:strVal val="visible"/>
                                      </p:to>
                                    </p:set>
                                    <p:animEffect>
                                      <p:cBhvr>
                                        <p:cTn id="12" dur="1000"/>
                                        <p:tgtEl>
                                          <p:spTgt spid="6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bldLvl="0" autoUpdateAnimBg="0"/>
      <p:bldP spid="6149" grpId="0" bldLvl="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3" descr="D:\素材\3592427502.jpg35924275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9488" y="1420813"/>
            <a:ext cx="1711325" cy="2767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矩形 6"/>
          <p:cNvSpPr>
            <a:spLocks noChangeArrowheads="1"/>
          </p:cNvSpPr>
          <p:nvPr/>
        </p:nvSpPr>
        <p:spPr bwMode="auto">
          <a:xfrm>
            <a:off x="0" y="627063"/>
            <a:ext cx="9144000" cy="4105275"/>
          </a:xfrm>
          <a:prstGeom prst="rect">
            <a:avLst/>
          </a:prstGeom>
          <a:solidFill>
            <a:srgbClr val="FFFFFF">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7172" name="TextBox 7"/>
          <p:cNvSpPr>
            <a:spLocks noChangeArrowheads="1"/>
          </p:cNvSpPr>
          <p:nvPr/>
        </p:nvSpPr>
        <p:spPr bwMode="auto">
          <a:xfrm>
            <a:off x="2" y="365125"/>
            <a:ext cx="3203575"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2800" b="1">
              <a:solidFill>
                <a:schemeClr val="bg1"/>
              </a:solidFill>
              <a:sym typeface="宋体" panose="02010600030101010101" pitchFamily="2" charset="-122"/>
            </a:endParaRPr>
          </a:p>
        </p:txBody>
      </p:sp>
      <p:sp>
        <p:nvSpPr>
          <p:cNvPr id="7173" name="矩形 1"/>
          <p:cNvSpPr>
            <a:spLocks noChangeArrowheads="1"/>
          </p:cNvSpPr>
          <p:nvPr/>
        </p:nvSpPr>
        <p:spPr bwMode="auto">
          <a:xfrm>
            <a:off x="2"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2800" b="1">
                <a:solidFill>
                  <a:schemeClr val="bg1"/>
                </a:solidFill>
              </a:rPr>
              <a:t>1</a:t>
            </a:r>
            <a:r>
              <a:rPr lang="en-US" sz="2800" b="1">
                <a:solidFill>
                  <a:schemeClr val="bg1"/>
                </a:solidFill>
              </a:rPr>
              <a:t>-1 </a:t>
            </a:r>
            <a:r>
              <a:rPr lang="zh-CN" altLang="en-US" sz="2800" b="1">
                <a:solidFill>
                  <a:schemeClr val="bg1"/>
                </a:solidFill>
              </a:rPr>
              <a:t>方案概况</a:t>
            </a:r>
          </a:p>
        </p:txBody>
      </p:sp>
      <p:pic>
        <p:nvPicPr>
          <p:cNvPr id="7174" name="Picture 13" descr="D:\做过的程序\邮储杯\决赛\附件\超市服务.jpg超市服务"/>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82876" y="1420813"/>
            <a:ext cx="1711325" cy="295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Picture 8" descr="D:\素材\201442173053838.jpg201442173053838"/>
          <p:cNvPicPr>
            <a:picLocks noChangeAspect="1" noChangeArrowheads="1"/>
          </p:cNvPicPr>
          <p:nvPr/>
        </p:nvPicPr>
        <p:blipFill>
          <a:blip r:embed="rId4">
            <a:extLst>
              <a:ext uri="{28A0092B-C50C-407E-A947-70E740481C1C}">
                <a14:useLocalDpi xmlns:a14="http://schemas.microsoft.com/office/drawing/2010/main" val="0"/>
              </a:ext>
            </a:extLst>
          </a:blip>
          <a:srcRect r="3093" b="6181"/>
          <a:stretch>
            <a:fillRect/>
          </a:stretch>
        </p:blipFill>
        <p:spPr bwMode="auto">
          <a:xfrm>
            <a:off x="527051" y="1458913"/>
            <a:ext cx="1711325" cy="3041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6" name="Picture 7" descr="D:\素材\11385343fbf2b21152a412a4cb8065380dd78e56.jpg11385343fbf2b21152a412a4cb8065380dd78e56"/>
          <p:cNvPicPr>
            <a:picLocks noChangeAspect="1" noChangeArrowheads="1"/>
          </p:cNvPicPr>
          <p:nvPr/>
        </p:nvPicPr>
        <p:blipFill>
          <a:blip r:embed="rId5">
            <a:extLst>
              <a:ext uri="{28A0092B-C50C-407E-A947-70E740481C1C}">
                <a14:useLocalDpi xmlns:a14="http://schemas.microsoft.com/office/drawing/2010/main" val="0"/>
              </a:ext>
            </a:extLst>
          </a:blip>
          <a:srcRect l="17908"/>
          <a:stretch>
            <a:fillRect/>
          </a:stretch>
        </p:blipFill>
        <p:spPr bwMode="auto">
          <a:xfrm>
            <a:off x="6950076" y="1420813"/>
            <a:ext cx="1711325" cy="284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177" name="Group 13"/>
          <p:cNvGrpSpPr>
            <a:grpSpLocks/>
          </p:cNvGrpSpPr>
          <p:nvPr/>
        </p:nvGrpSpPr>
        <p:grpSpPr bwMode="auto">
          <a:xfrm>
            <a:off x="4810126" y="4178301"/>
            <a:ext cx="1724025" cy="2136775"/>
            <a:chOff x="0" y="0"/>
            <a:chExt cx="2784976" cy="2742550"/>
          </a:xfrm>
        </p:grpSpPr>
        <p:sp>
          <p:nvSpPr>
            <p:cNvPr id="7178" name="Rectangle 22"/>
            <p:cNvSpPr>
              <a:spLocks noChangeArrowheads="1"/>
            </p:cNvSpPr>
            <p:nvPr/>
          </p:nvSpPr>
          <p:spPr bwMode="auto">
            <a:xfrm>
              <a:off x="0" y="0"/>
              <a:ext cx="2768600" cy="850901"/>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79781" tIns="46631" rIns="46631" bIns="46631" anchor="ct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90000"/>
                </a:lnSpc>
                <a:spcBef>
                  <a:spcPct val="0"/>
                </a:spcBef>
                <a:buFont typeface="Arial" panose="020B0604020202020204" pitchFamily="34" charset="0"/>
                <a:buNone/>
              </a:pPr>
              <a:r>
                <a:rPr lang="zh-CN" altLang="en-US" sz="1800" b="1">
                  <a:solidFill>
                    <a:srgbClr val="E36C09"/>
                  </a:solidFill>
                </a:rPr>
                <a:t>选购商品下单</a:t>
              </a:r>
              <a:endParaRPr lang="zh-CN" altLang="en-US" sz="1800" b="1">
                <a:solidFill>
                  <a:srgbClr val="E36C09"/>
                </a:solidFill>
                <a:latin typeface="微软雅黑" panose="020B0503020204020204" pitchFamily="34" charset="-122"/>
                <a:ea typeface="微软雅黑" panose="020B0503020204020204" pitchFamily="34" charset="-122"/>
                <a:sym typeface="Segoe UI" panose="020B0502040204020203" pitchFamily="34" charset="0"/>
              </a:endParaRPr>
            </a:p>
          </p:txBody>
        </p:sp>
        <p:grpSp>
          <p:nvGrpSpPr>
            <p:cNvPr id="7179" name="Group 8"/>
            <p:cNvGrpSpPr>
              <a:grpSpLocks/>
            </p:cNvGrpSpPr>
            <p:nvPr/>
          </p:nvGrpSpPr>
          <p:grpSpPr bwMode="auto">
            <a:xfrm>
              <a:off x="0" y="709319"/>
              <a:ext cx="2784976" cy="2033231"/>
              <a:chOff x="0" y="0"/>
              <a:chExt cx="2784976" cy="2033231"/>
            </a:xfrm>
          </p:grpSpPr>
          <p:sp>
            <p:nvSpPr>
              <p:cNvPr id="7180" name="Rectangle 29"/>
              <p:cNvSpPr>
                <a:spLocks noChangeArrowheads="1"/>
              </p:cNvSpPr>
              <p:nvPr/>
            </p:nvSpPr>
            <p:spPr bwMode="auto">
              <a:xfrm>
                <a:off x="0" y="0"/>
                <a:ext cx="2772524" cy="2033231"/>
              </a:xfrm>
              <a:prstGeom prst="rect">
                <a:avLst/>
              </a:prstGeom>
              <a:solidFill>
                <a:srgbClr val="000000">
                  <a:alpha val="67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6631" tIns="46631" rIns="46631" bIns="46631" anchor="ct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400">
                  <a:latin typeface="Arial" panose="020B0604020202020204" pitchFamily="34" charset="0"/>
                  <a:sym typeface="Segoe UI" panose="020B0502040204020203" pitchFamily="34" charset="0"/>
                </a:endParaRPr>
              </a:p>
            </p:txBody>
          </p:sp>
          <p:sp>
            <p:nvSpPr>
              <p:cNvPr id="7181" name="Rectangle 20"/>
              <p:cNvSpPr>
                <a:spLocks noChangeArrowheads="1"/>
              </p:cNvSpPr>
              <p:nvPr/>
            </p:nvSpPr>
            <p:spPr bwMode="auto">
              <a:xfrm>
                <a:off x="0" y="279047"/>
                <a:ext cx="2784976" cy="1619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60" tIns="186521" rIns="93256" bIns="93260"/>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50000"/>
                  </a:lnSpc>
                  <a:spcBef>
                    <a:spcPct val="0"/>
                  </a:spcBef>
                  <a:buClr>
                    <a:srgbClr val="E36C09"/>
                  </a:buClr>
                  <a:buFont typeface="Arial" panose="020B0604020202020204" pitchFamily="34" charset="0"/>
                  <a:buNone/>
                </a:pPr>
                <a:r>
                  <a:rPr lang="zh-CN" altLang="en-US" sz="1400">
                    <a:solidFill>
                      <a:srgbClr val="FFFFFF"/>
                    </a:solidFill>
                  </a:rPr>
                  <a:t>用户选购商品，确定下单。</a:t>
                </a:r>
                <a:endParaRPr lang="zh-CN" altLang="en-US" sz="1400">
                  <a:solidFill>
                    <a:srgbClr val="FFFFFF"/>
                  </a:solidFill>
                  <a:latin typeface="宋体" panose="02010600030101010101" pitchFamily="2" charset="-122"/>
                  <a:sym typeface="宋体" panose="02010600030101010101" pitchFamily="2" charset="-122"/>
                </a:endParaRPr>
              </a:p>
            </p:txBody>
          </p:sp>
        </p:grpSp>
      </p:grpSp>
      <p:grpSp>
        <p:nvGrpSpPr>
          <p:cNvPr id="7182" name="Group 12"/>
          <p:cNvGrpSpPr>
            <a:grpSpLocks/>
          </p:cNvGrpSpPr>
          <p:nvPr/>
        </p:nvGrpSpPr>
        <p:grpSpPr bwMode="auto">
          <a:xfrm>
            <a:off x="2676525" y="4178301"/>
            <a:ext cx="1716088" cy="2136775"/>
            <a:chOff x="0" y="0"/>
            <a:chExt cx="2771891" cy="2742548"/>
          </a:xfrm>
        </p:grpSpPr>
        <p:sp>
          <p:nvSpPr>
            <p:cNvPr id="7183" name="Rectangle 21"/>
            <p:cNvSpPr>
              <a:spLocks noChangeArrowheads="1"/>
            </p:cNvSpPr>
            <p:nvPr/>
          </p:nvSpPr>
          <p:spPr bwMode="auto">
            <a:xfrm>
              <a:off x="3290" y="0"/>
              <a:ext cx="2768600" cy="850901"/>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79781" tIns="46631" rIns="46631" bIns="46631" anchor="ct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90000"/>
                </a:lnSpc>
                <a:spcBef>
                  <a:spcPct val="0"/>
                </a:spcBef>
                <a:buFont typeface="Arial" panose="020B0604020202020204" pitchFamily="34" charset="0"/>
                <a:buNone/>
              </a:pPr>
              <a:r>
                <a:rPr lang="zh-CN" altLang="en-US" sz="1800" b="1">
                  <a:solidFill>
                    <a:srgbClr val="E36C09"/>
                  </a:solidFill>
                </a:rPr>
                <a:t>选择附近超市</a:t>
              </a:r>
              <a:endParaRPr lang="en-US" sz="1800">
                <a:solidFill>
                  <a:srgbClr val="FFFFFF"/>
                </a:solidFill>
                <a:latin typeface="微软雅黑" panose="020B0503020204020204" pitchFamily="34" charset="-122"/>
                <a:ea typeface="微软雅黑" panose="020B0503020204020204" pitchFamily="34" charset="-122"/>
                <a:sym typeface="Segoe UI" panose="020B0502040204020203" pitchFamily="34" charset="0"/>
              </a:endParaRPr>
            </a:p>
          </p:txBody>
        </p:sp>
        <p:grpSp>
          <p:nvGrpSpPr>
            <p:cNvPr id="7184" name="Group 7"/>
            <p:cNvGrpSpPr>
              <a:grpSpLocks/>
            </p:cNvGrpSpPr>
            <p:nvPr/>
          </p:nvGrpSpPr>
          <p:grpSpPr bwMode="auto">
            <a:xfrm>
              <a:off x="0" y="718129"/>
              <a:ext cx="2771891" cy="2024419"/>
              <a:chOff x="0" y="0"/>
              <a:chExt cx="2771891" cy="2024419"/>
            </a:xfrm>
          </p:grpSpPr>
          <p:sp>
            <p:nvSpPr>
              <p:cNvPr id="7185" name="Rectangle 28"/>
              <p:cNvSpPr>
                <a:spLocks noChangeArrowheads="1"/>
              </p:cNvSpPr>
              <p:nvPr/>
            </p:nvSpPr>
            <p:spPr bwMode="auto">
              <a:xfrm>
                <a:off x="0" y="0"/>
                <a:ext cx="2771890" cy="2024419"/>
              </a:xfrm>
              <a:prstGeom prst="rect">
                <a:avLst/>
              </a:prstGeom>
              <a:solidFill>
                <a:srgbClr val="000000">
                  <a:alpha val="67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6631" tIns="46631" rIns="46631" bIns="46631" anchor="ct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400">
                  <a:latin typeface="Arial" panose="020B0604020202020204" pitchFamily="34" charset="0"/>
                  <a:sym typeface="Segoe UI" panose="020B0502040204020203" pitchFamily="34" charset="0"/>
                </a:endParaRPr>
              </a:p>
            </p:txBody>
          </p:sp>
          <p:sp>
            <p:nvSpPr>
              <p:cNvPr id="7186" name="Rectangle 26"/>
              <p:cNvSpPr>
                <a:spLocks noChangeArrowheads="1"/>
              </p:cNvSpPr>
              <p:nvPr/>
            </p:nvSpPr>
            <p:spPr bwMode="auto">
              <a:xfrm>
                <a:off x="2204" y="270236"/>
                <a:ext cx="2769687" cy="1619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60" tIns="186521" rIns="93256" bIns="93260"/>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50000"/>
                  </a:lnSpc>
                  <a:spcBef>
                    <a:spcPct val="0"/>
                  </a:spcBef>
                  <a:buClr>
                    <a:srgbClr val="E36C09"/>
                  </a:buClr>
                  <a:buFont typeface="Arial" panose="020B0604020202020204" pitchFamily="34" charset="0"/>
                  <a:buNone/>
                </a:pPr>
                <a:r>
                  <a:rPr lang="zh-CN" altLang="en-US" sz="1400">
                    <a:solidFill>
                      <a:srgbClr val="FFFFFF"/>
                    </a:solidFill>
                    <a:latin typeface="宋体" panose="02010600030101010101" pitchFamily="2" charset="-122"/>
                    <a:sym typeface="宋体" panose="02010600030101010101" pitchFamily="2" charset="-122"/>
                  </a:rPr>
                  <a:t>根据用户设置的家庭住址，提供附近超市信息。</a:t>
                </a:r>
              </a:p>
            </p:txBody>
          </p:sp>
        </p:grpSp>
      </p:grpSp>
      <p:grpSp>
        <p:nvGrpSpPr>
          <p:cNvPr id="7187" name="Group 14"/>
          <p:cNvGrpSpPr>
            <a:grpSpLocks/>
          </p:cNvGrpSpPr>
          <p:nvPr/>
        </p:nvGrpSpPr>
        <p:grpSpPr bwMode="auto">
          <a:xfrm>
            <a:off x="6953251" y="4178301"/>
            <a:ext cx="1714500" cy="2136775"/>
            <a:chOff x="0" y="0"/>
            <a:chExt cx="2768600" cy="2742548"/>
          </a:xfrm>
        </p:grpSpPr>
        <p:sp>
          <p:nvSpPr>
            <p:cNvPr id="7188" name="Rectangle 23"/>
            <p:cNvSpPr>
              <a:spLocks noChangeArrowheads="1"/>
            </p:cNvSpPr>
            <p:nvPr/>
          </p:nvSpPr>
          <p:spPr bwMode="auto">
            <a:xfrm>
              <a:off x="0" y="0"/>
              <a:ext cx="2768600" cy="850901"/>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79781" tIns="46631" rIns="46631" bIns="46631" anchor="ct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90000"/>
                </a:lnSpc>
                <a:spcBef>
                  <a:spcPct val="0"/>
                </a:spcBef>
                <a:buFont typeface="Arial" panose="020B0604020202020204" pitchFamily="34" charset="0"/>
                <a:buNone/>
              </a:pPr>
              <a:r>
                <a:rPr lang="zh-CN" altLang="en-US" sz="1800" b="1">
                  <a:solidFill>
                    <a:schemeClr val="bg1"/>
                  </a:solidFill>
                </a:rPr>
                <a:t>取货完成交易</a:t>
              </a:r>
              <a:endParaRPr lang="zh-CN" altLang="en-US" sz="1800" b="1">
                <a:solidFill>
                  <a:schemeClr val="bg1"/>
                </a:solidFill>
                <a:latin typeface="微软雅黑" panose="020B0503020204020204" pitchFamily="34" charset="-122"/>
                <a:ea typeface="微软雅黑" panose="020B0503020204020204" pitchFamily="34" charset="-122"/>
                <a:sym typeface="Segoe UI" panose="020B0502040204020203" pitchFamily="34" charset="0"/>
              </a:endParaRPr>
            </a:p>
          </p:txBody>
        </p:sp>
        <p:grpSp>
          <p:nvGrpSpPr>
            <p:cNvPr id="7189" name="Group 9"/>
            <p:cNvGrpSpPr>
              <a:grpSpLocks/>
            </p:cNvGrpSpPr>
            <p:nvPr/>
          </p:nvGrpSpPr>
          <p:grpSpPr bwMode="auto">
            <a:xfrm>
              <a:off x="0" y="715926"/>
              <a:ext cx="2768600" cy="2026622"/>
              <a:chOff x="0" y="0"/>
              <a:chExt cx="2768600" cy="2026622"/>
            </a:xfrm>
          </p:grpSpPr>
          <p:sp>
            <p:nvSpPr>
              <p:cNvPr id="7190" name="Rectangle 30"/>
              <p:cNvSpPr>
                <a:spLocks noChangeArrowheads="1"/>
              </p:cNvSpPr>
              <p:nvPr/>
            </p:nvSpPr>
            <p:spPr bwMode="auto">
              <a:xfrm>
                <a:off x="0" y="0"/>
                <a:ext cx="2768600" cy="2026622"/>
              </a:xfrm>
              <a:prstGeom prst="rect">
                <a:avLst/>
              </a:prstGeom>
              <a:solidFill>
                <a:srgbClr val="000000">
                  <a:alpha val="67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6631" tIns="46631" rIns="46631" bIns="46631" anchor="ct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400">
                  <a:latin typeface="Arial" panose="020B0604020202020204" pitchFamily="34" charset="0"/>
                  <a:sym typeface="Segoe UI" panose="020B0502040204020203" pitchFamily="34" charset="0"/>
                </a:endParaRPr>
              </a:p>
            </p:txBody>
          </p:sp>
          <p:sp>
            <p:nvSpPr>
              <p:cNvPr id="7191" name="Rectangle 27"/>
              <p:cNvSpPr>
                <a:spLocks noChangeArrowheads="1"/>
              </p:cNvSpPr>
              <p:nvPr/>
            </p:nvSpPr>
            <p:spPr bwMode="auto">
              <a:xfrm>
                <a:off x="0" y="272438"/>
                <a:ext cx="2758708" cy="1489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5283" tIns="186521" rIns="93256" bIns="93260"/>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50000"/>
                  </a:lnSpc>
                  <a:spcBef>
                    <a:spcPct val="0"/>
                  </a:spcBef>
                  <a:buClr>
                    <a:srgbClr val="E36C09"/>
                  </a:buClr>
                  <a:buFont typeface="Arial" panose="020B0604020202020204" pitchFamily="34" charset="0"/>
                  <a:buNone/>
                </a:pPr>
                <a:r>
                  <a:rPr lang="zh-CN" altLang="en-US" sz="1400">
                    <a:solidFill>
                      <a:srgbClr val="FFFFFF"/>
                    </a:solidFill>
                  </a:rPr>
                  <a:t>用户到超市取回自己购买的打包好的商品。</a:t>
                </a:r>
                <a:endParaRPr lang="zh-CN" altLang="en-US" sz="1400">
                  <a:solidFill>
                    <a:srgbClr val="FFFFFF"/>
                  </a:solidFill>
                  <a:latin typeface="宋体" panose="02010600030101010101" pitchFamily="2" charset="-122"/>
                  <a:sym typeface="宋体" panose="02010600030101010101" pitchFamily="2" charset="-122"/>
                </a:endParaRPr>
              </a:p>
            </p:txBody>
          </p:sp>
        </p:grpSp>
      </p:grpSp>
      <p:grpSp>
        <p:nvGrpSpPr>
          <p:cNvPr id="7192" name="Group 11"/>
          <p:cNvGrpSpPr>
            <a:grpSpLocks/>
          </p:cNvGrpSpPr>
          <p:nvPr/>
        </p:nvGrpSpPr>
        <p:grpSpPr bwMode="auto">
          <a:xfrm>
            <a:off x="523875" y="4178301"/>
            <a:ext cx="1714500" cy="2136775"/>
            <a:chOff x="0" y="0"/>
            <a:chExt cx="2768600" cy="2742548"/>
          </a:xfrm>
        </p:grpSpPr>
        <p:sp>
          <p:nvSpPr>
            <p:cNvPr id="7193" name="Rectangle 1"/>
            <p:cNvSpPr>
              <a:spLocks noChangeArrowheads="1"/>
            </p:cNvSpPr>
            <p:nvPr/>
          </p:nvSpPr>
          <p:spPr bwMode="auto">
            <a:xfrm>
              <a:off x="0" y="0"/>
              <a:ext cx="2768600" cy="850901"/>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79781" tIns="46631" rIns="46631" bIns="46631" anchor="ct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90000"/>
                </a:lnSpc>
                <a:spcBef>
                  <a:spcPct val="0"/>
                </a:spcBef>
                <a:buFont typeface="Arial" panose="020B0604020202020204" pitchFamily="34" charset="0"/>
                <a:buNone/>
              </a:pPr>
              <a:r>
                <a:rPr lang="zh-CN" altLang="en-US" sz="1800" b="1">
                  <a:solidFill>
                    <a:srgbClr val="E36C09"/>
                  </a:solidFill>
                  <a:latin typeface="宋体" panose="02010600030101010101" pitchFamily="2" charset="-122"/>
                  <a:sym typeface="宋体" panose="02010600030101010101" pitchFamily="2" charset="-122"/>
                </a:rPr>
                <a:t>菜谱共享平台</a:t>
              </a:r>
            </a:p>
          </p:txBody>
        </p:sp>
        <p:sp>
          <p:nvSpPr>
            <p:cNvPr id="7194" name="Rectangle 4"/>
            <p:cNvSpPr>
              <a:spLocks noChangeArrowheads="1"/>
            </p:cNvSpPr>
            <p:nvPr/>
          </p:nvSpPr>
          <p:spPr bwMode="auto">
            <a:xfrm>
              <a:off x="0" y="718129"/>
              <a:ext cx="2768600" cy="2024419"/>
            </a:xfrm>
            <a:prstGeom prst="rect">
              <a:avLst/>
            </a:prstGeom>
            <a:solidFill>
              <a:srgbClr val="000000">
                <a:alpha val="67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6631" tIns="46631" rIns="46631" bIns="46631" anchor="ct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50000"/>
                </a:lnSpc>
                <a:spcBef>
                  <a:spcPct val="0"/>
                </a:spcBef>
                <a:buFont typeface="Arial" panose="020B0604020202020204" pitchFamily="34" charset="0"/>
                <a:buNone/>
              </a:pPr>
              <a:endParaRPr lang="zh-CN" altLang="zh-CN" sz="1400">
                <a:latin typeface="微软雅黑" panose="020B0503020204020204" pitchFamily="34" charset="-122"/>
                <a:ea typeface="微软雅黑" panose="020B0503020204020204" pitchFamily="34" charset="-122"/>
                <a:sym typeface="Segoe UI" panose="020B0502040204020203" pitchFamily="34" charset="0"/>
              </a:endParaRPr>
            </a:p>
          </p:txBody>
        </p:sp>
        <p:sp>
          <p:nvSpPr>
            <p:cNvPr id="7195" name="Rectangle 19"/>
            <p:cNvSpPr>
              <a:spLocks noChangeArrowheads="1"/>
            </p:cNvSpPr>
            <p:nvPr/>
          </p:nvSpPr>
          <p:spPr bwMode="auto">
            <a:xfrm>
              <a:off x="30836" y="988366"/>
              <a:ext cx="2737764" cy="162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60" tIns="186521" rIns="93256" bIns="93260"/>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50000"/>
                </a:lnSpc>
                <a:spcBef>
                  <a:spcPct val="0"/>
                </a:spcBef>
                <a:spcAft>
                  <a:spcPts val="1225"/>
                </a:spcAft>
                <a:buNone/>
              </a:pPr>
              <a:r>
                <a:rPr lang="zh-CN" altLang="en-US" sz="1400">
                  <a:solidFill>
                    <a:srgbClr val="FFFFFF"/>
                  </a:solidFill>
                </a:rPr>
                <a:t>用户在下班途中浏览“下厨房”等菜谱共享平台。</a:t>
              </a:r>
              <a:endParaRPr lang="zh-CN" altLang="en-US" sz="1400">
                <a:solidFill>
                  <a:srgbClr val="FFFFFF"/>
                </a:solidFill>
                <a:latin typeface="微软雅黑" panose="020B0503020204020204" pitchFamily="34" charset="-122"/>
                <a:ea typeface="微软雅黑" panose="020B0503020204020204" pitchFamily="34" charset="-122"/>
                <a:sym typeface="Segoe UI" panose="020B0502040204020203" pitchFamily="34" charset="0"/>
              </a:endParaRPr>
            </a:p>
          </p:txBody>
        </p:sp>
      </p:grpSp>
      <p:sp>
        <p:nvSpPr>
          <p:cNvPr id="7196" name="TextBox 3"/>
          <p:cNvSpPr txBox="1">
            <a:spLocks noChangeArrowheads="1"/>
          </p:cNvSpPr>
          <p:nvPr/>
        </p:nvSpPr>
        <p:spPr bwMode="auto">
          <a:xfrm>
            <a:off x="323851" y="4732340"/>
            <a:ext cx="8569325"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600">
                <a:solidFill>
                  <a:schemeClr val="bg1"/>
                </a:solidFill>
                <a:latin typeface="微软雅黑" panose="020B0503020204020204" pitchFamily="34" charset="-122"/>
                <a:ea typeface="微软雅黑" panose="020B0503020204020204" pitchFamily="34" charset="-122"/>
              </a:rPr>
              <a:t>《服务学概论》课程设计</a:t>
            </a:r>
          </a:p>
        </p:txBody>
      </p:sp>
    </p:spTree>
  </p:cSld>
  <p:clrMapOvr>
    <a:masterClrMapping/>
  </p:clrMapOvr>
  <p:transition spd="slow" advClick="0" advTm="0">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3"/>
                                        </p:tgtEl>
                                        <p:attrNameLst>
                                          <p:attrName>style.visibility</p:attrName>
                                        </p:attrNameLst>
                                      </p:cBhvr>
                                      <p:to>
                                        <p:strVal val="visible"/>
                                      </p:to>
                                    </p:set>
                                    <p:anim calcmode="lin" valueType="num">
                                      <p:cBhvr>
                                        <p:cTn id="7" dur="750" fill="hold"/>
                                        <p:tgtEl>
                                          <p:spTgt spid="7173"/>
                                        </p:tgtEl>
                                        <p:attrNameLst>
                                          <p:attrName>ppt_x</p:attrName>
                                        </p:attrNameLst>
                                      </p:cBhvr>
                                      <p:tavLst>
                                        <p:tav tm="0">
                                          <p:val>
                                            <p:strVal val="0-#ppt_w/2"/>
                                          </p:val>
                                        </p:tav>
                                        <p:tav tm="100000">
                                          <p:val>
                                            <p:strVal val="#ppt_x"/>
                                          </p:val>
                                        </p:tav>
                                      </p:tavLst>
                                    </p:anim>
                                    <p:anim calcmode="lin" valueType="num">
                                      <p:cBhvr>
                                        <p:cTn id="8" dur="750" fill="hold"/>
                                        <p:tgtEl>
                                          <p:spTgt spid="717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750"/>
                            </p:stCondLst>
                            <p:childTnLst>
                              <p:par>
                                <p:cTn id="10" presetID="10" presetClass="entr" presetSubtype="0" fill="hold" nodeType="afterEffect">
                                  <p:stCondLst>
                                    <p:cond delay="0"/>
                                  </p:stCondLst>
                                  <p:childTnLst>
                                    <p:set>
                                      <p:cBhvr>
                                        <p:cTn id="11" dur="1" fill="hold">
                                          <p:stCondLst>
                                            <p:cond delay="0"/>
                                          </p:stCondLst>
                                        </p:cTn>
                                        <p:tgtEl>
                                          <p:spTgt spid="7175"/>
                                        </p:tgtEl>
                                        <p:attrNameLst>
                                          <p:attrName>style.visibility</p:attrName>
                                        </p:attrNameLst>
                                      </p:cBhvr>
                                      <p:to>
                                        <p:strVal val="visible"/>
                                      </p:to>
                                    </p:set>
                                    <p:animEffect>
                                      <p:cBhvr>
                                        <p:cTn id="12" dur="500"/>
                                        <p:tgtEl>
                                          <p:spTgt spid="7175"/>
                                        </p:tgtEl>
                                      </p:cBhvr>
                                    </p:animEffect>
                                  </p:childTnLst>
                                </p:cTn>
                              </p:par>
                            </p:childTnLst>
                          </p:cTn>
                        </p:par>
                        <p:par>
                          <p:cTn id="13" fill="hold" nodeType="afterGroup">
                            <p:stCondLst>
                              <p:cond delay="1250"/>
                            </p:stCondLst>
                            <p:childTnLst>
                              <p:par>
                                <p:cTn id="14" presetID="10" presetClass="entr" presetSubtype="0" fill="hold" nodeType="afterEffect">
                                  <p:stCondLst>
                                    <p:cond delay="0"/>
                                  </p:stCondLst>
                                  <p:childTnLst>
                                    <p:set>
                                      <p:cBhvr>
                                        <p:cTn id="15" dur="1" fill="hold">
                                          <p:stCondLst>
                                            <p:cond delay="0"/>
                                          </p:stCondLst>
                                        </p:cTn>
                                        <p:tgtEl>
                                          <p:spTgt spid="7174"/>
                                        </p:tgtEl>
                                        <p:attrNameLst>
                                          <p:attrName>style.visibility</p:attrName>
                                        </p:attrNameLst>
                                      </p:cBhvr>
                                      <p:to>
                                        <p:strVal val="visible"/>
                                      </p:to>
                                    </p:set>
                                    <p:animEffect>
                                      <p:cBhvr>
                                        <p:cTn id="16" dur="500"/>
                                        <p:tgtEl>
                                          <p:spTgt spid="7174"/>
                                        </p:tgtEl>
                                      </p:cBhvr>
                                    </p:animEffect>
                                  </p:childTnLst>
                                </p:cTn>
                              </p:par>
                            </p:childTnLst>
                          </p:cTn>
                        </p:par>
                        <p:par>
                          <p:cTn id="17" fill="hold" nodeType="afterGroup">
                            <p:stCondLst>
                              <p:cond delay="1750"/>
                            </p:stCondLst>
                            <p:childTnLst>
                              <p:par>
                                <p:cTn id="18" presetID="10" presetClass="entr" presetSubtype="0" fill="hold" nodeType="afterEffect">
                                  <p:stCondLst>
                                    <p:cond delay="0"/>
                                  </p:stCondLst>
                                  <p:childTnLst>
                                    <p:set>
                                      <p:cBhvr>
                                        <p:cTn id="19" dur="1" fill="hold">
                                          <p:stCondLst>
                                            <p:cond delay="0"/>
                                          </p:stCondLst>
                                        </p:cTn>
                                        <p:tgtEl>
                                          <p:spTgt spid="7170"/>
                                        </p:tgtEl>
                                        <p:attrNameLst>
                                          <p:attrName>style.visibility</p:attrName>
                                        </p:attrNameLst>
                                      </p:cBhvr>
                                      <p:to>
                                        <p:strVal val="visible"/>
                                      </p:to>
                                    </p:set>
                                    <p:animEffect>
                                      <p:cBhvr>
                                        <p:cTn id="20" dur="500"/>
                                        <p:tgtEl>
                                          <p:spTgt spid="7170"/>
                                        </p:tgtEl>
                                      </p:cBhvr>
                                    </p:animEffect>
                                  </p:childTnLst>
                                </p:cTn>
                              </p:par>
                            </p:childTnLst>
                          </p:cTn>
                        </p:par>
                        <p:par>
                          <p:cTn id="21" fill="hold" nodeType="afterGroup">
                            <p:stCondLst>
                              <p:cond delay="2250"/>
                            </p:stCondLst>
                            <p:childTnLst>
                              <p:par>
                                <p:cTn id="22" presetID="10" presetClass="entr" presetSubtype="0" fill="hold" nodeType="afterEffect">
                                  <p:stCondLst>
                                    <p:cond delay="0"/>
                                  </p:stCondLst>
                                  <p:childTnLst>
                                    <p:set>
                                      <p:cBhvr>
                                        <p:cTn id="23" dur="1" fill="hold">
                                          <p:stCondLst>
                                            <p:cond delay="0"/>
                                          </p:stCondLst>
                                        </p:cTn>
                                        <p:tgtEl>
                                          <p:spTgt spid="7176"/>
                                        </p:tgtEl>
                                        <p:attrNameLst>
                                          <p:attrName>style.visibility</p:attrName>
                                        </p:attrNameLst>
                                      </p:cBhvr>
                                      <p:to>
                                        <p:strVal val="visible"/>
                                      </p:to>
                                    </p:set>
                                    <p:animEffect>
                                      <p:cBhvr>
                                        <p:cTn id="24" dur="500"/>
                                        <p:tgtEl>
                                          <p:spTgt spid="7176"/>
                                        </p:tgtEl>
                                      </p:cBhvr>
                                    </p:animEffect>
                                  </p:childTnLst>
                                </p:cTn>
                              </p:par>
                            </p:childTnLst>
                          </p:cTn>
                        </p:par>
                        <p:par>
                          <p:cTn id="25" fill="hold" nodeType="afterGroup">
                            <p:stCondLst>
                              <p:cond delay="2750"/>
                            </p:stCondLst>
                            <p:childTnLst>
                              <p:par>
                                <p:cTn id="26" presetID="10" presetClass="entr" presetSubtype="0" fill="hold" nodeType="afterEffect">
                                  <p:stCondLst>
                                    <p:cond delay="0"/>
                                  </p:stCondLst>
                                  <p:childTnLst>
                                    <p:set>
                                      <p:cBhvr>
                                        <p:cTn id="27" dur="1" fill="hold">
                                          <p:stCondLst>
                                            <p:cond delay="0"/>
                                          </p:stCondLst>
                                        </p:cTn>
                                        <p:tgtEl>
                                          <p:spTgt spid="7192"/>
                                        </p:tgtEl>
                                        <p:attrNameLst>
                                          <p:attrName>style.visibility</p:attrName>
                                        </p:attrNameLst>
                                      </p:cBhvr>
                                      <p:to>
                                        <p:strVal val="visible"/>
                                      </p:to>
                                    </p:set>
                                    <p:animEffect>
                                      <p:cBhvr>
                                        <p:cTn id="28" dur="500"/>
                                        <p:tgtEl>
                                          <p:spTgt spid="7192"/>
                                        </p:tgtEl>
                                      </p:cBhvr>
                                    </p:animEffect>
                                  </p:childTnLst>
                                </p:cTn>
                              </p:par>
                              <p:par>
                                <p:cTn id="29" presetID="10" presetClass="entr" presetSubtype="0" fill="hold" nodeType="withEffect">
                                  <p:stCondLst>
                                    <p:cond delay="0"/>
                                  </p:stCondLst>
                                  <p:childTnLst>
                                    <p:set>
                                      <p:cBhvr>
                                        <p:cTn id="30" dur="1" fill="hold">
                                          <p:stCondLst>
                                            <p:cond delay="0"/>
                                          </p:stCondLst>
                                        </p:cTn>
                                        <p:tgtEl>
                                          <p:spTgt spid="7182"/>
                                        </p:tgtEl>
                                        <p:attrNameLst>
                                          <p:attrName>style.visibility</p:attrName>
                                        </p:attrNameLst>
                                      </p:cBhvr>
                                      <p:to>
                                        <p:strVal val="visible"/>
                                      </p:to>
                                    </p:set>
                                    <p:animEffect>
                                      <p:cBhvr>
                                        <p:cTn id="31" dur="500"/>
                                        <p:tgtEl>
                                          <p:spTgt spid="7182"/>
                                        </p:tgtEl>
                                      </p:cBhvr>
                                    </p:animEffect>
                                  </p:childTnLst>
                                </p:cTn>
                              </p:par>
                              <p:par>
                                <p:cTn id="32" presetID="10" presetClass="entr" presetSubtype="0" fill="hold" nodeType="withEffect">
                                  <p:stCondLst>
                                    <p:cond delay="0"/>
                                  </p:stCondLst>
                                  <p:childTnLst>
                                    <p:set>
                                      <p:cBhvr>
                                        <p:cTn id="33" dur="1" fill="hold">
                                          <p:stCondLst>
                                            <p:cond delay="0"/>
                                          </p:stCondLst>
                                        </p:cTn>
                                        <p:tgtEl>
                                          <p:spTgt spid="7177"/>
                                        </p:tgtEl>
                                        <p:attrNameLst>
                                          <p:attrName>style.visibility</p:attrName>
                                        </p:attrNameLst>
                                      </p:cBhvr>
                                      <p:to>
                                        <p:strVal val="visible"/>
                                      </p:to>
                                    </p:set>
                                    <p:animEffect>
                                      <p:cBhvr>
                                        <p:cTn id="34" dur="500"/>
                                        <p:tgtEl>
                                          <p:spTgt spid="7177"/>
                                        </p:tgtEl>
                                      </p:cBhvr>
                                    </p:animEffect>
                                  </p:childTnLst>
                                </p:cTn>
                              </p:par>
                              <p:par>
                                <p:cTn id="35" presetID="10" presetClass="entr" presetSubtype="0" fill="hold" nodeType="withEffect">
                                  <p:stCondLst>
                                    <p:cond delay="0"/>
                                  </p:stCondLst>
                                  <p:childTnLst>
                                    <p:set>
                                      <p:cBhvr>
                                        <p:cTn id="36" dur="1" fill="hold">
                                          <p:stCondLst>
                                            <p:cond delay="0"/>
                                          </p:stCondLst>
                                        </p:cTn>
                                        <p:tgtEl>
                                          <p:spTgt spid="7187"/>
                                        </p:tgtEl>
                                        <p:attrNameLst>
                                          <p:attrName>style.visibility</p:attrName>
                                        </p:attrNameLst>
                                      </p:cBhvr>
                                      <p:to>
                                        <p:strVal val="visible"/>
                                      </p:to>
                                    </p:set>
                                    <p:animEffect>
                                      <p:cBhvr>
                                        <p:cTn id="37" dur="500"/>
                                        <p:tgtEl>
                                          <p:spTgt spid="718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64" presetClass="path" presetSubtype="0" decel="100000" fill="hold" nodeType="clickEffect">
                                  <p:stCondLst>
                                    <p:cond delay="0"/>
                                  </p:stCondLst>
                                  <p:childTnLst>
                                    <p:animMotion origin="layout" path="M -8.33768E-7 1.97411E-6 L -8.33768E-7 -0.28849 " pathEditMode="relative" rAng="0" ptsTypes="AA">
                                      <p:cBhvr>
                                        <p:cTn id="41" dur="1000" fill="hold"/>
                                        <p:tgtEl>
                                          <p:spTgt spid="7192"/>
                                        </p:tgtEl>
                                        <p:attrNameLst>
                                          <p:attrName>ppt_x,ppt_y</p:attrName>
                                        </p:attrNameLst>
                                      </p:cBhvr>
                                      <p:rCtr x="0" y="-144239404"/>
                                    </p:animMotion>
                                  </p:childTnLst>
                                </p:cTn>
                              </p:par>
                            </p:childTnLst>
                          </p:cTn>
                        </p:par>
                      </p:childTnLst>
                    </p:cTn>
                  </p:par>
                  <p:par>
                    <p:cTn id="42" fill="hold" nodeType="clickPar">
                      <p:stCondLst>
                        <p:cond delay="indefinite"/>
                      </p:stCondLst>
                      <p:childTnLst>
                        <p:par>
                          <p:cTn id="43" fill="hold" nodeType="withGroup">
                            <p:stCondLst>
                              <p:cond delay="0"/>
                            </p:stCondLst>
                            <p:childTnLst>
                              <p:par>
                                <p:cTn id="44" presetID="42" presetClass="path" presetSubtype="0" decel="100000" fill="hold" nodeType="clickEffect">
                                  <p:stCondLst>
                                    <p:cond delay="0"/>
                                  </p:stCondLst>
                                  <p:childTnLst>
                                    <p:animMotion origin="layout" path="M 1.92809E-6 -0.28849 L 1.92809E-6 2.85714E-6 " pathEditMode="relative" rAng="0" ptsTypes="AA">
                                      <p:cBhvr>
                                        <p:cTn id="45" dur="1000" fill="hold"/>
                                        <p:tgtEl>
                                          <p:spTgt spid="7192"/>
                                        </p:tgtEl>
                                        <p:attrNameLst>
                                          <p:attrName>ppt_x,ppt_y</p:attrName>
                                        </p:attrNameLst>
                                      </p:cBhvr>
                                      <p:rCtr x="0" y="144240002"/>
                                    </p:animMotion>
                                  </p:childTnLst>
                                </p:cTn>
                              </p:par>
                              <p:par>
                                <p:cTn id="46" presetID="64" presetClass="path" presetSubtype="0" decel="100000" fill="hold" nodeType="withEffect">
                                  <p:stCondLst>
                                    <p:cond delay="0"/>
                                  </p:stCondLst>
                                  <p:childTnLst>
                                    <p:animMotion origin="layout" path="M -8.33768E-7 1.97411E-6 L -8.33768E-7 -0.28849 " pathEditMode="relative" rAng="0" ptsTypes="AA">
                                      <p:cBhvr>
                                        <p:cTn id="47" dur="1000" fill="hold"/>
                                        <p:tgtEl>
                                          <p:spTgt spid="7182"/>
                                        </p:tgtEl>
                                        <p:attrNameLst>
                                          <p:attrName>ppt_x,ppt_y</p:attrName>
                                        </p:attrNameLst>
                                      </p:cBhvr>
                                      <p:rCtr x="0" y="-144239404"/>
                                    </p:animMotion>
                                  </p:childTnLst>
                                </p:cTn>
                              </p:par>
                            </p:childTnLst>
                          </p:cTn>
                        </p:par>
                      </p:childTnLst>
                    </p:cTn>
                  </p:par>
                  <p:par>
                    <p:cTn id="48" fill="hold" nodeType="clickPar">
                      <p:stCondLst>
                        <p:cond delay="indefinite"/>
                      </p:stCondLst>
                      <p:childTnLst>
                        <p:par>
                          <p:cTn id="49" fill="hold" nodeType="withGroup">
                            <p:stCondLst>
                              <p:cond delay="0"/>
                            </p:stCondLst>
                            <p:childTnLst>
                              <p:par>
                                <p:cTn id="50" presetID="42" presetClass="path" presetSubtype="0" decel="100000" fill="hold" nodeType="clickEffect">
                                  <p:stCondLst>
                                    <p:cond delay="0"/>
                                  </p:stCondLst>
                                  <p:childTnLst>
                                    <p:animMotion origin="layout" path="M 1.92809E-6 -0.28849 L 1.92809E-6 2.85714E-6 " pathEditMode="relative" rAng="0" ptsTypes="AA">
                                      <p:cBhvr>
                                        <p:cTn id="51" dur="1000" fill="hold"/>
                                        <p:tgtEl>
                                          <p:spTgt spid="7182"/>
                                        </p:tgtEl>
                                        <p:attrNameLst>
                                          <p:attrName>ppt_x,ppt_y</p:attrName>
                                        </p:attrNameLst>
                                      </p:cBhvr>
                                      <p:rCtr x="0" y="144240002"/>
                                    </p:animMotion>
                                  </p:childTnLst>
                                </p:cTn>
                              </p:par>
                              <p:par>
                                <p:cTn id="52" presetID="64" presetClass="path" presetSubtype="0" decel="100000" fill="hold" nodeType="withEffect">
                                  <p:stCondLst>
                                    <p:cond delay="0"/>
                                  </p:stCondLst>
                                  <p:childTnLst>
                                    <p:animMotion origin="layout" path="M -8.33768E-7 1.97411E-6 L -8.33768E-7 -0.28849 " pathEditMode="relative" rAng="0" ptsTypes="AA">
                                      <p:cBhvr>
                                        <p:cTn id="53" dur="1000" fill="hold"/>
                                        <p:tgtEl>
                                          <p:spTgt spid="7177"/>
                                        </p:tgtEl>
                                        <p:attrNameLst>
                                          <p:attrName>ppt_x,ppt_y</p:attrName>
                                        </p:attrNameLst>
                                      </p:cBhvr>
                                      <p:rCtr x="0" y="-144239404"/>
                                    </p:animMotion>
                                  </p:childTnLst>
                                </p:cTn>
                              </p:par>
                            </p:childTnLst>
                          </p:cTn>
                        </p:par>
                      </p:childTnLst>
                    </p:cTn>
                  </p:par>
                  <p:par>
                    <p:cTn id="54" fill="hold" nodeType="clickPar">
                      <p:stCondLst>
                        <p:cond delay="indefinite"/>
                      </p:stCondLst>
                      <p:childTnLst>
                        <p:par>
                          <p:cTn id="55" fill="hold" nodeType="withGroup">
                            <p:stCondLst>
                              <p:cond delay="0"/>
                            </p:stCondLst>
                            <p:childTnLst>
                              <p:par>
                                <p:cTn id="56" presetID="42" presetClass="path" presetSubtype="0" decel="100000" fill="hold" nodeType="clickEffect">
                                  <p:stCondLst>
                                    <p:cond delay="0"/>
                                  </p:stCondLst>
                                  <p:childTnLst>
                                    <p:animMotion origin="layout" path="M 4.44444E-6 -0.28836 L 4.44444E-6 1.26274E-6 " pathEditMode="relative" rAng="0" ptsTypes="AA">
                                      <p:cBhvr>
                                        <p:cTn id="57" dur="1000" fill="hold"/>
                                        <p:tgtEl>
                                          <p:spTgt spid="7177"/>
                                        </p:tgtEl>
                                        <p:attrNameLst>
                                          <p:attrName>ppt_x,ppt_y</p:attrName>
                                        </p:attrNameLst>
                                      </p:cBhvr>
                                      <p:rCtr x="0" y="1441800"/>
                                    </p:animMotion>
                                  </p:childTnLst>
                                </p:cTn>
                              </p:par>
                              <p:par>
                                <p:cTn id="58" presetID="64" presetClass="path" presetSubtype="0" decel="100000" fill="hold" nodeType="withEffect">
                                  <p:stCondLst>
                                    <p:cond delay="0"/>
                                  </p:stCondLst>
                                  <p:childTnLst>
                                    <p:animMotion origin="layout" path="M -8.33768E-7 1.97411E-6 L -8.33768E-7 -0.28849 " pathEditMode="relative" rAng="0" ptsTypes="AA">
                                      <p:cBhvr>
                                        <p:cTn id="59" dur="1000" fill="hold"/>
                                        <p:tgtEl>
                                          <p:spTgt spid="7187"/>
                                        </p:tgtEl>
                                        <p:attrNameLst>
                                          <p:attrName>ppt_x,ppt_y</p:attrName>
                                        </p:attrNameLst>
                                      </p:cBhvr>
                                      <p:rCtr x="0" y="-144239404"/>
                                    </p:animMotion>
                                  </p:childTnLst>
                                </p:cTn>
                              </p:par>
                            </p:childTnLst>
                          </p:cTn>
                        </p:par>
                      </p:childTnLst>
                    </p:cTn>
                  </p:par>
                  <p:par>
                    <p:cTn id="60" fill="hold" nodeType="clickPar">
                      <p:stCondLst>
                        <p:cond delay="indefinite"/>
                      </p:stCondLst>
                      <p:childTnLst>
                        <p:par>
                          <p:cTn id="61" fill="hold" nodeType="withGroup">
                            <p:stCondLst>
                              <p:cond delay="0"/>
                            </p:stCondLst>
                            <p:childTnLst>
                              <p:par>
                                <p:cTn id="62" presetID="42" presetClass="path" presetSubtype="0" decel="100000" fill="hold" nodeType="clickEffect">
                                  <p:stCondLst>
                                    <p:cond delay="0"/>
                                  </p:stCondLst>
                                  <p:childTnLst>
                                    <p:animMotion origin="layout" path="M 1.92809E-6 -0.28849 L 1.92809E-6 2.85714E-6 " pathEditMode="relative" rAng="0" ptsTypes="AA">
                                      <p:cBhvr>
                                        <p:cTn id="63" dur="1000" fill="hold"/>
                                        <p:tgtEl>
                                          <p:spTgt spid="7187"/>
                                        </p:tgtEl>
                                        <p:attrNameLst>
                                          <p:attrName>ppt_x,ppt_y</p:attrName>
                                        </p:attrNameLst>
                                      </p:cBhvr>
                                      <p:rCtr x="0" y="14424000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bldLvl="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6"/>
          <p:cNvSpPr>
            <a:spLocks noChangeArrowheads="1"/>
          </p:cNvSpPr>
          <p:nvPr/>
        </p:nvSpPr>
        <p:spPr bwMode="auto">
          <a:xfrm>
            <a:off x="0" y="627063"/>
            <a:ext cx="9144000" cy="4105275"/>
          </a:xfrm>
          <a:prstGeom prst="rect">
            <a:avLst/>
          </a:prstGeom>
          <a:solidFill>
            <a:srgbClr val="FFFFFF">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195" name="TextBox 7"/>
          <p:cNvSpPr>
            <a:spLocks noChangeArrowheads="1"/>
          </p:cNvSpPr>
          <p:nvPr/>
        </p:nvSpPr>
        <p:spPr bwMode="auto">
          <a:xfrm>
            <a:off x="0" y="365125"/>
            <a:ext cx="2916238"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2800" b="1">
              <a:solidFill>
                <a:schemeClr val="bg1"/>
              </a:solidFill>
              <a:sym typeface="宋体" panose="02010600030101010101" pitchFamily="2" charset="-122"/>
            </a:endParaRPr>
          </a:p>
        </p:txBody>
      </p:sp>
      <p:sp>
        <p:nvSpPr>
          <p:cNvPr id="8196" name="矩形 1"/>
          <p:cNvSpPr>
            <a:spLocks noChangeArrowheads="1"/>
          </p:cNvSpPr>
          <p:nvPr/>
        </p:nvSpPr>
        <p:spPr bwMode="auto">
          <a:xfrm>
            <a:off x="0" y="365125"/>
            <a:ext cx="29162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2800" b="1">
                <a:solidFill>
                  <a:schemeClr val="bg1"/>
                </a:solidFill>
              </a:rPr>
              <a:t>1-2</a:t>
            </a:r>
            <a:r>
              <a:rPr lang="en-US" sz="2800" b="1">
                <a:solidFill>
                  <a:schemeClr val="bg1"/>
                </a:solidFill>
              </a:rPr>
              <a:t> </a:t>
            </a:r>
            <a:r>
              <a:rPr lang="zh-CN" altLang="en-US" sz="2800" b="1">
                <a:solidFill>
                  <a:schemeClr val="bg1"/>
                </a:solidFill>
              </a:rPr>
              <a:t>行业发展现状</a:t>
            </a:r>
            <a:endParaRPr lang="en-US" sz="2800" b="1">
              <a:solidFill>
                <a:schemeClr val="bg1"/>
              </a:solidFill>
            </a:endParaRPr>
          </a:p>
        </p:txBody>
      </p:sp>
      <p:pic>
        <p:nvPicPr>
          <p:cNvPr id="8197"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9" y="1347788"/>
            <a:ext cx="6332537" cy="298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 name="椭圆 3"/>
          <p:cNvSpPr>
            <a:spLocks noChangeArrowheads="1"/>
          </p:cNvSpPr>
          <p:nvPr/>
        </p:nvSpPr>
        <p:spPr bwMode="auto">
          <a:xfrm>
            <a:off x="6156326" y="2066925"/>
            <a:ext cx="107951" cy="107951"/>
          </a:xfrm>
          <a:prstGeom prst="ellipse">
            <a:avLst/>
          </a:prstGeom>
          <a:solidFill>
            <a:srgbClr val="31859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199" name="椭圆 4"/>
          <p:cNvSpPr>
            <a:spLocks noChangeArrowheads="1"/>
          </p:cNvSpPr>
          <p:nvPr/>
        </p:nvSpPr>
        <p:spPr bwMode="auto">
          <a:xfrm>
            <a:off x="6372226" y="2355851"/>
            <a:ext cx="107951" cy="107951"/>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00" name="椭圆 5"/>
          <p:cNvSpPr>
            <a:spLocks noChangeArrowheads="1"/>
          </p:cNvSpPr>
          <p:nvPr/>
        </p:nvSpPr>
        <p:spPr bwMode="auto">
          <a:xfrm>
            <a:off x="2339975" y="2228851"/>
            <a:ext cx="107951" cy="107951"/>
          </a:xfrm>
          <a:prstGeom prst="ellipse">
            <a:avLst/>
          </a:prstGeom>
          <a:solidFill>
            <a:srgbClr val="31859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nvGrpSpPr>
          <p:cNvPr id="8201" name="组合 11"/>
          <p:cNvGrpSpPr>
            <a:grpSpLocks/>
          </p:cNvGrpSpPr>
          <p:nvPr/>
        </p:nvGrpSpPr>
        <p:grpSpPr bwMode="auto">
          <a:xfrm>
            <a:off x="6300789" y="1133476"/>
            <a:ext cx="2592387" cy="862013"/>
            <a:chOff x="0" y="0"/>
            <a:chExt cx="2628292" cy="432048"/>
          </a:xfrm>
        </p:grpSpPr>
        <p:sp>
          <p:nvSpPr>
            <p:cNvPr id="8202" name="直接连接符 8"/>
            <p:cNvSpPr>
              <a:spLocks noChangeShapeType="1"/>
            </p:cNvSpPr>
            <p:nvPr/>
          </p:nvSpPr>
          <p:spPr bwMode="auto">
            <a:xfrm flipV="1">
              <a:off x="0" y="0"/>
              <a:ext cx="756084" cy="432048"/>
            </a:xfrm>
            <a:prstGeom prst="line">
              <a:avLst/>
            </a:prstGeom>
            <a:noFill/>
            <a:ln w="9525" cmpd="sng">
              <a:solidFill>
                <a:schemeClr val="accent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3" name="直接连接符 9"/>
            <p:cNvSpPr>
              <a:spLocks noChangeShapeType="1"/>
            </p:cNvSpPr>
            <p:nvPr/>
          </p:nvSpPr>
          <p:spPr bwMode="auto">
            <a:xfrm>
              <a:off x="756084" y="0"/>
              <a:ext cx="1872208" cy="1"/>
            </a:xfrm>
            <a:prstGeom prst="line">
              <a:avLst/>
            </a:prstGeom>
            <a:noFill/>
            <a:ln w="9525" cmpd="sng">
              <a:solidFill>
                <a:schemeClr val="accent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204" name="TextBox 13"/>
          <p:cNvSpPr>
            <a:spLocks noChangeArrowheads="1"/>
          </p:cNvSpPr>
          <p:nvPr/>
        </p:nvSpPr>
        <p:spPr bwMode="auto">
          <a:xfrm>
            <a:off x="7019925" y="1071564"/>
            <a:ext cx="2124075"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50000"/>
              </a:lnSpc>
              <a:spcBef>
                <a:spcPct val="0"/>
              </a:spcBef>
              <a:buClr>
                <a:srgbClr val="E36C09"/>
              </a:buClr>
              <a:buFont typeface="Arial" panose="020B0604020202020204" pitchFamily="34" charset="0"/>
              <a:buNone/>
            </a:pPr>
            <a:r>
              <a:rPr lang="zh-CN" altLang="en-US" sz="1200"/>
              <a:t>开车去超市采购食品，冷冻食品（牛奶、肉类、生鲜）如何保证回到家里，这“最后一公里”的冷链问题呢？京东商城京东生鲜提供了最后一公里的服务，将用户网上购买的生鲜产品配送至离用户最近的便利店中。</a:t>
            </a:r>
          </a:p>
        </p:txBody>
      </p:sp>
      <p:sp>
        <p:nvSpPr>
          <p:cNvPr id="8205" name="矩形 14"/>
          <p:cNvSpPr>
            <a:spLocks noChangeArrowheads="1"/>
          </p:cNvSpPr>
          <p:nvPr/>
        </p:nvSpPr>
        <p:spPr bwMode="auto">
          <a:xfrm>
            <a:off x="7019925" y="761999"/>
            <a:ext cx="21240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1800" b="1">
                <a:solidFill>
                  <a:srgbClr val="31859B"/>
                </a:solidFill>
              </a:rPr>
              <a:t>京东生鲜</a:t>
            </a:r>
            <a:endParaRPr lang="zh-CN" altLang="en-US" sz="1800" b="1">
              <a:solidFill>
                <a:srgbClr val="31859B"/>
              </a:solidFill>
              <a:sym typeface="宋体" panose="02010600030101010101" pitchFamily="2" charset="-122"/>
            </a:endParaRPr>
          </a:p>
        </p:txBody>
      </p:sp>
      <p:grpSp>
        <p:nvGrpSpPr>
          <p:cNvPr id="8206" name="组合 15"/>
          <p:cNvGrpSpPr>
            <a:grpSpLocks/>
          </p:cNvGrpSpPr>
          <p:nvPr/>
        </p:nvGrpSpPr>
        <p:grpSpPr bwMode="auto">
          <a:xfrm flipH="1">
            <a:off x="3852863" y="2428875"/>
            <a:ext cx="2590800" cy="1438275"/>
            <a:chOff x="0" y="0"/>
            <a:chExt cx="2596018" cy="252028"/>
          </a:xfrm>
        </p:grpSpPr>
        <p:sp>
          <p:nvSpPr>
            <p:cNvPr id="8207" name="直接连接符 16"/>
            <p:cNvSpPr>
              <a:spLocks noChangeShapeType="1"/>
            </p:cNvSpPr>
            <p:nvPr/>
          </p:nvSpPr>
          <p:spPr bwMode="auto">
            <a:xfrm>
              <a:off x="0" y="0"/>
              <a:ext cx="648980" cy="252028"/>
            </a:xfrm>
            <a:prstGeom prst="line">
              <a:avLst/>
            </a:prstGeom>
            <a:noFill/>
            <a:ln w="9525" cmpd="sng">
              <a:solidFill>
                <a:schemeClr val="bg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8" name="直接连接符 17"/>
            <p:cNvSpPr>
              <a:spLocks noChangeShapeType="1"/>
            </p:cNvSpPr>
            <p:nvPr/>
          </p:nvSpPr>
          <p:spPr bwMode="auto">
            <a:xfrm>
              <a:off x="648980" y="252028"/>
              <a:ext cx="1947038" cy="1"/>
            </a:xfrm>
            <a:prstGeom prst="line">
              <a:avLst/>
            </a:prstGeom>
            <a:noFill/>
            <a:ln w="9525" cmpd="sng">
              <a:solidFill>
                <a:schemeClr val="bg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209" name="矩形 20"/>
          <p:cNvSpPr>
            <a:spLocks noChangeArrowheads="1"/>
          </p:cNvSpPr>
          <p:nvPr/>
        </p:nvSpPr>
        <p:spPr bwMode="auto">
          <a:xfrm>
            <a:off x="4284664" y="3508375"/>
            <a:ext cx="21240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1800" b="1">
                <a:solidFill>
                  <a:schemeClr val="bg1"/>
                </a:solidFill>
              </a:rPr>
              <a:t>上海电话超市</a:t>
            </a:r>
            <a:endParaRPr lang="zh-CN" altLang="en-US" sz="1800" b="1">
              <a:solidFill>
                <a:schemeClr val="bg1"/>
              </a:solidFill>
              <a:sym typeface="宋体" panose="02010600030101010101" pitchFamily="2" charset="-122"/>
            </a:endParaRPr>
          </a:p>
        </p:txBody>
      </p:sp>
      <p:sp>
        <p:nvSpPr>
          <p:cNvPr id="8210" name="TextBox 23"/>
          <p:cNvSpPr>
            <a:spLocks noChangeArrowheads="1"/>
          </p:cNvSpPr>
          <p:nvPr/>
        </p:nvSpPr>
        <p:spPr bwMode="auto">
          <a:xfrm>
            <a:off x="2916239" y="3867151"/>
            <a:ext cx="612298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50000"/>
              </a:lnSpc>
              <a:spcBef>
                <a:spcPct val="0"/>
              </a:spcBef>
              <a:buClr>
                <a:srgbClr val="E36C09"/>
              </a:buClr>
              <a:buFont typeface="Arial" panose="020B0604020202020204" pitchFamily="34" charset="0"/>
              <a:buNone/>
            </a:pPr>
            <a:r>
              <a:rPr lang="zh-CN" altLang="en-US" sz="1200"/>
              <a:t>上海“农工商超市”于2012年12月推出电话超市业务，顾客可以在足不出户的情况下，通过致电农工商超市客服96896，购买商品，并享受送货上门服务和折扣特惠。</a:t>
            </a:r>
          </a:p>
        </p:txBody>
      </p:sp>
      <p:grpSp>
        <p:nvGrpSpPr>
          <p:cNvPr id="8211" name="组合 24"/>
          <p:cNvGrpSpPr>
            <a:grpSpLocks/>
          </p:cNvGrpSpPr>
          <p:nvPr/>
        </p:nvGrpSpPr>
        <p:grpSpPr bwMode="auto">
          <a:xfrm flipH="1">
            <a:off x="107951" y="1800225"/>
            <a:ext cx="2249488" cy="431800"/>
            <a:chOff x="0" y="0"/>
            <a:chExt cx="2250250" cy="432048"/>
          </a:xfrm>
        </p:grpSpPr>
        <p:sp>
          <p:nvSpPr>
            <p:cNvPr id="8212" name="直接连接符 25"/>
            <p:cNvSpPr>
              <a:spLocks noChangeShapeType="1"/>
            </p:cNvSpPr>
            <p:nvPr/>
          </p:nvSpPr>
          <p:spPr bwMode="auto">
            <a:xfrm flipV="1">
              <a:off x="0" y="0"/>
              <a:ext cx="756084" cy="432048"/>
            </a:xfrm>
            <a:prstGeom prst="line">
              <a:avLst/>
            </a:prstGeom>
            <a:noFill/>
            <a:ln w="9525" cmpd="sng">
              <a:solidFill>
                <a:schemeClr val="accent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3" name="直接连接符 26"/>
            <p:cNvSpPr>
              <a:spLocks noChangeShapeType="1"/>
            </p:cNvSpPr>
            <p:nvPr/>
          </p:nvSpPr>
          <p:spPr bwMode="auto">
            <a:xfrm>
              <a:off x="756084" y="0"/>
              <a:ext cx="1494166" cy="1"/>
            </a:xfrm>
            <a:prstGeom prst="line">
              <a:avLst/>
            </a:prstGeom>
            <a:noFill/>
            <a:ln w="9525" cmpd="sng">
              <a:solidFill>
                <a:schemeClr val="accent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214" name="TextBox 28"/>
          <p:cNvSpPr>
            <a:spLocks noChangeArrowheads="1"/>
          </p:cNvSpPr>
          <p:nvPr/>
        </p:nvSpPr>
        <p:spPr bwMode="auto">
          <a:xfrm>
            <a:off x="36514" y="1816100"/>
            <a:ext cx="2122487"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50000"/>
              </a:lnSpc>
              <a:spcBef>
                <a:spcPct val="0"/>
              </a:spcBef>
              <a:buClr>
                <a:srgbClr val="E36C09"/>
              </a:buClr>
              <a:buFont typeface="Arial" panose="020B0604020202020204" pitchFamily="34" charset="0"/>
              <a:buNone/>
            </a:pPr>
            <a:r>
              <a:rPr lang="zh-CN" altLang="en-US" sz="1200">
                <a:solidFill>
                  <a:srgbClr val="404040"/>
                </a:solidFill>
                <a:latin typeface="微软雅黑" panose="020B0503020204020204" pitchFamily="34" charset="-122"/>
                <a:ea typeface="微软雅黑" panose="020B0503020204020204" pitchFamily="34" charset="-122"/>
              </a:rPr>
              <a:t>美国“众包电商”Instacart采用商超 O2O 的模式，和本地大型商超、对接，顾客通过Instacart 的网站可以直接完成下单，再有 Instacart 的自有配送队伍完成快速配送。之前做同城。现在Instacart 已经在美国 8 个主要城市有了业务，配送时间延长到保证当日送达。</a:t>
            </a:r>
          </a:p>
        </p:txBody>
      </p:sp>
      <p:sp>
        <p:nvSpPr>
          <p:cNvPr id="8215" name="矩形 29"/>
          <p:cNvSpPr>
            <a:spLocks noChangeArrowheads="1"/>
          </p:cNvSpPr>
          <p:nvPr/>
        </p:nvSpPr>
        <p:spPr bwMode="auto">
          <a:xfrm>
            <a:off x="107951" y="1435099"/>
            <a:ext cx="21224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1800" b="1">
                <a:solidFill>
                  <a:srgbClr val="31859B"/>
                </a:solidFill>
              </a:rPr>
              <a:t>Instacart</a:t>
            </a:r>
            <a:r>
              <a:rPr lang="en-US" sz="1800" b="1">
                <a:solidFill>
                  <a:srgbClr val="31859B"/>
                </a:solidFill>
              </a:rPr>
              <a:t> </a:t>
            </a:r>
            <a:endParaRPr lang="zh-CN" altLang="en-US" sz="1800" b="1">
              <a:solidFill>
                <a:srgbClr val="31859B"/>
              </a:solidFill>
              <a:sym typeface="宋体" panose="02010600030101010101" pitchFamily="2" charset="-122"/>
            </a:endParaRPr>
          </a:p>
        </p:txBody>
      </p:sp>
      <p:sp>
        <p:nvSpPr>
          <p:cNvPr id="8216" name="TextBox 3"/>
          <p:cNvSpPr txBox="1">
            <a:spLocks noChangeArrowheads="1"/>
          </p:cNvSpPr>
          <p:nvPr/>
        </p:nvSpPr>
        <p:spPr bwMode="auto">
          <a:xfrm>
            <a:off x="323851" y="4732340"/>
            <a:ext cx="8569325"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600">
                <a:solidFill>
                  <a:schemeClr val="bg1"/>
                </a:solidFill>
                <a:latin typeface="微软雅黑" panose="020B0503020204020204" pitchFamily="34" charset="-122"/>
                <a:ea typeface="微软雅黑" panose="020B0503020204020204" pitchFamily="34" charset="-122"/>
              </a:rPr>
              <a:t>《服务学概论》课程设计</a:t>
            </a:r>
          </a:p>
        </p:txBody>
      </p:sp>
    </p:spTree>
  </p:cSld>
  <p:clrMapOvr>
    <a:masterClrMapping/>
  </p:clrMapOvr>
  <p:transition advClick="0" advTm="0">
    <p:cu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196"/>
                                        </p:tgtEl>
                                        <p:attrNameLst>
                                          <p:attrName>style.visibility</p:attrName>
                                        </p:attrNameLst>
                                      </p:cBhvr>
                                      <p:to>
                                        <p:strVal val="visible"/>
                                      </p:to>
                                    </p:set>
                                    <p:anim calcmode="lin" valueType="num">
                                      <p:cBhvr>
                                        <p:cTn id="7" dur="750" fill="hold"/>
                                        <p:tgtEl>
                                          <p:spTgt spid="8196"/>
                                        </p:tgtEl>
                                        <p:attrNameLst>
                                          <p:attrName>ppt_x</p:attrName>
                                        </p:attrNameLst>
                                      </p:cBhvr>
                                      <p:tavLst>
                                        <p:tav tm="0">
                                          <p:val>
                                            <p:strVal val="0-#ppt_w/2"/>
                                          </p:val>
                                        </p:tav>
                                        <p:tav tm="100000">
                                          <p:val>
                                            <p:strVal val="#ppt_x"/>
                                          </p:val>
                                        </p:tav>
                                      </p:tavLst>
                                    </p:anim>
                                    <p:anim calcmode="lin" valueType="num">
                                      <p:cBhvr>
                                        <p:cTn id="8" dur="750" fill="hold"/>
                                        <p:tgtEl>
                                          <p:spTgt spid="819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750"/>
                            </p:stCondLst>
                            <p:childTnLst>
                              <p:par>
                                <p:cTn id="10" presetID="10" presetClass="entr" presetSubtype="0" fill="hold" nodeType="afterEffect">
                                  <p:stCondLst>
                                    <p:cond delay="0"/>
                                  </p:stCondLst>
                                  <p:childTnLst>
                                    <p:set>
                                      <p:cBhvr>
                                        <p:cTn id="11" dur="1" fill="hold">
                                          <p:stCondLst>
                                            <p:cond delay="0"/>
                                          </p:stCondLst>
                                        </p:cTn>
                                        <p:tgtEl>
                                          <p:spTgt spid="8197"/>
                                        </p:tgtEl>
                                        <p:attrNameLst>
                                          <p:attrName>style.visibility</p:attrName>
                                        </p:attrNameLst>
                                      </p:cBhvr>
                                      <p:to>
                                        <p:strVal val="visible"/>
                                      </p:to>
                                    </p:set>
                                    <p:animEffect>
                                      <p:cBhvr>
                                        <p:cTn id="12" dur="500"/>
                                        <p:tgtEl>
                                          <p:spTgt spid="8197"/>
                                        </p:tgtEl>
                                      </p:cBhvr>
                                    </p:animEffect>
                                  </p:childTnLst>
                                </p:cTn>
                              </p:par>
                            </p:childTnLst>
                          </p:cTn>
                        </p:par>
                        <p:par>
                          <p:cTn id="13" fill="hold" nodeType="afterGroup">
                            <p:stCondLst>
                              <p:cond delay="1250"/>
                            </p:stCondLst>
                            <p:childTnLst>
                              <p:par>
                                <p:cTn id="14" presetID="6" presetClass="entr" presetSubtype="16" fill="hold" grpId="0" nodeType="afterEffect">
                                  <p:stCondLst>
                                    <p:cond delay="0"/>
                                  </p:stCondLst>
                                  <p:childTnLst>
                                    <p:set>
                                      <p:cBhvr>
                                        <p:cTn id="15" dur="1" fill="hold">
                                          <p:stCondLst>
                                            <p:cond delay="0"/>
                                          </p:stCondLst>
                                        </p:cTn>
                                        <p:tgtEl>
                                          <p:spTgt spid="8198"/>
                                        </p:tgtEl>
                                        <p:attrNameLst>
                                          <p:attrName>style.visibility</p:attrName>
                                        </p:attrNameLst>
                                      </p:cBhvr>
                                      <p:to>
                                        <p:strVal val="visible"/>
                                      </p:to>
                                    </p:set>
                                    <p:animEffect>
                                      <p:cBhvr>
                                        <p:cTn id="16" dur="500"/>
                                        <p:tgtEl>
                                          <p:spTgt spid="8198"/>
                                        </p:tgtEl>
                                      </p:cBhvr>
                                    </p:animEffect>
                                  </p:childTnLst>
                                </p:cTn>
                              </p:par>
                            </p:childTnLst>
                          </p:cTn>
                        </p:par>
                        <p:par>
                          <p:cTn id="17" fill="hold" nodeType="afterGroup">
                            <p:stCondLst>
                              <p:cond delay="1750"/>
                            </p:stCondLst>
                            <p:childTnLst>
                              <p:par>
                                <p:cTn id="18" presetID="6" presetClass="entr" presetSubtype="16" fill="hold" grpId="0" nodeType="afterEffect">
                                  <p:stCondLst>
                                    <p:cond delay="0"/>
                                  </p:stCondLst>
                                  <p:childTnLst>
                                    <p:set>
                                      <p:cBhvr>
                                        <p:cTn id="19" dur="1" fill="hold">
                                          <p:stCondLst>
                                            <p:cond delay="0"/>
                                          </p:stCondLst>
                                        </p:cTn>
                                        <p:tgtEl>
                                          <p:spTgt spid="8199"/>
                                        </p:tgtEl>
                                        <p:attrNameLst>
                                          <p:attrName>style.visibility</p:attrName>
                                        </p:attrNameLst>
                                      </p:cBhvr>
                                      <p:to>
                                        <p:strVal val="visible"/>
                                      </p:to>
                                    </p:set>
                                    <p:animEffect>
                                      <p:cBhvr>
                                        <p:cTn id="20" dur="500"/>
                                        <p:tgtEl>
                                          <p:spTgt spid="8199"/>
                                        </p:tgtEl>
                                      </p:cBhvr>
                                    </p:animEffect>
                                  </p:childTnLst>
                                </p:cTn>
                              </p:par>
                            </p:childTnLst>
                          </p:cTn>
                        </p:par>
                        <p:par>
                          <p:cTn id="21" fill="hold" nodeType="afterGroup">
                            <p:stCondLst>
                              <p:cond delay="2250"/>
                            </p:stCondLst>
                            <p:childTnLst>
                              <p:par>
                                <p:cTn id="22" presetID="6" presetClass="entr" presetSubtype="16" fill="hold" grpId="0" nodeType="afterEffect">
                                  <p:stCondLst>
                                    <p:cond delay="0"/>
                                  </p:stCondLst>
                                  <p:childTnLst>
                                    <p:set>
                                      <p:cBhvr>
                                        <p:cTn id="23" dur="1" fill="hold">
                                          <p:stCondLst>
                                            <p:cond delay="0"/>
                                          </p:stCondLst>
                                        </p:cTn>
                                        <p:tgtEl>
                                          <p:spTgt spid="8200"/>
                                        </p:tgtEl>
                                        <p:attrNameLst>
                                          <p:attrName>style.visibility</p:attrName>
                                        </p:attrNameLst>
                                      </p:cBhvr>
                                      <p:to>
                                        <p:strVal val="visible"/>
                                      </p:to>
                                    </p:set>
                                    <p:animEffect>
                                      <p:cBhvr>
                                        <p:cTn id="24" dur="500"/>
                                        <p:tgtEl>
                                          <p:spTgt spid="8200"/>
                                        </p:tgtEl>
                                      </p:cBhvr>
                                    </p:animEffect>
                                  </p:childTnLst>
                                </p:cTn>
                              </p:par>
                            </p:childTnLst>
                          </p:cTn>
                        </p:par>
                        <p:par>
                          <p:cTn id="25" fill="hold" nodeType="afterGroup">
                            <p:stCondLst>
                              <p:cond delay="2750"/>
                            </p:stCondLst>
                            <p:childTnLst>
                              <p:par>
                                <p:cTn id="26" presetID="10" presetClass="entr" presetSubtype="0" fill="hold" nodeType="afterEffect">
                                  <p:stCondLst>
                                    <p:cond delay="0"/>
                                  </p:stCondLst>
                                  <p:childTnLst>
                                    <p:set>
                                      <p:cBhvr>
                                        <p:cTn id="27" dur="1" fill="hold">
                                          <p:stCondLst>
                                            <p:cond delay="0"/>
                                          </p:stCondLst>
                                        </p:cTn>
                                        <p:tgtEl>
                                          <p:spTgt spid="8211"/>
                                        </p:tgtEl>
                                        <p:attrNameLst>
                                          <p:attrName>style.visibility</p:attrName>
                                        </p:attrNameLst>
                                      </p:cBhvr>
                                      <p:to>
                                        <p:strVal val="visible"/>
                                      </p:to>
                                    </p:set>
                                    <p:animEffect>
                                      <p:cBhvr>
                                        <p:cTn id="28" dur="500"/>
                                        <p:tgtEl>
                                          <p:spTgt spid="8211"/>
                                        </p:tgtEl>
                                      </p:cBhvr>
                                    </p:animEffect>
                                  </p:childTnLst>
                                </p:cTn>
                              </p:par>
                            </p:childTnLst>
                          </p:cTn>
                        </p:par>
                        <p:par>
                          <p:cTn id="29" fill="hold" nodeType="afterGroup">
                            <p:stCondLst>
                              <p:cond delay="3250"/>
                            </p:stCondLst>
                            <p:childTnLst>
                              <p:par>
                                <p:cTn id="30" presetID="10" presetClass="entr" presetSubtype="0" fill="hold" grpId="0" nodeType="afterEffect">
                                  <p:stCondLst>
                                    <p:cond delay="0"/>
                                  </p:stCondLst>
                                  <p:childTnLst>
                                    <p:set>
                                      <p:cBhvr>
                                        <p:cTn id="31" dur="1" fill="hold">
                                          <p:stCondLst>
                                            <p:cond delay="0"/>
                                          </p:stCondLst>
                                        </p:cTn>
                                        <p:tgtEl>
                                          <p:spTgt spid="8215"/>
                                        </p:tgtEl>
                                        <p:attrNameLst>
                                          <p:attrName>style.visibility</p:attrName>
                                        </p:attrNameLst>
                                      </p:cBhvr>
                                      <p:to>
                                        <p:strVal val="visible"/>
                                      </p:to>
                                    </p:set>
                                    <p:animEffect>
                                      <p:cBhvr>
                                        <p:cTn id="32" dur="1000"/>
                                        <p:tgtEl>
                                          <p:spTgt spid="821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8214"/>
                                        </p:tgtEl>
                                        <p:attrNameLst>
                                          <p:attrName>style.visibility</p:attrName>
                                        </p:attrNameLst>
                                      </p:cBhvr>
                                      <p:to>
                                        <p:strVal val="visible"/>
                                      </p:to>
                                    </p:set>
                                    <p:animEffect>
                                      <p:cBhvr>
                                        <p:cTn id="35" dur="1000"/>
                                        <p:tgtEl>
                                          <p:spTgt spid="8214"/>
                                        </p:tgtEl>
                                      </p:cBhvr>
                                    </p:animEffect>
                                  </p:childTnLst>
                                </p:cTn>
                              </p:par>
                            </p:childTnLst>
                          </p:cTn>
                        </p:par>
                        <p:par>
                          <p:cTn id="36" fill="hold" nodeType="afterGroup">
                            <p:stCondLst>
                              <p:cond delay="4250"/>
                            </p:stCondLst>
                            <p:childTnLst>
                              <p:par>
                                <p:cTn id="37" presetID="10" presetClass="entr" presetSubtype="0" fill="hold" nodeType="afterEffect">
                                  <p:stCondLst>
                                    <p:cond delay="0"/>
                                  </p:stCondLst>
                                  <p:childTnLst>
                                    <p:set>
                                      <p:cBhvr>
                                        <p:cTn id="38" dur="1" fill="hold">
                                          <p:stCondLst>
                                            <p:cond delay="0"/>
                                          </p:stCondLst>
                                        </p:cTn>
                                        <p:tgtEl>
                                          <p:spTgt spid="8201"/>
                                        </p:tgtEl>
                                        <p:attrNameLst>
                                          <p:attrName>style.visibility</p:attrName>
                                        </p:attrNameLst>
                                      </p:cBhvr>
                                      <p:to>
                                        <p:strVal val="visible"/>
                                      </p:to>
                                    </p:set>
                                    <p:animEffect>
                                      <p:cBhvr>
                                        <p:cTn id="39" dur="500"/>
                                        <p:tgtEl>
                                          <p:spTgt spid="8201"/>
                                        </p:tgtEl>
                                      </p:cBhvr>
                                    </p:animEffect>
                                  </p:childTnLst>
                                </p:cTn>
                              </p:par>
                            </p:childTnLst>
                          </p:cTn>
                        </p:par>
                        <p:par>
                          <p:cTn id="40" fill="hold" nodeType="afterGroup">
                            <p:stCondLst>
                              <p:cond delay="4750"/>
                            </p:stCondLst>
                            <p:childTnLst>
                              <p:par>
                                <p:cTn id="41" presetID="10" presetClass="entr" presetSubtype="0" fill="hold" grpId="0" nodeType="afterEffect">
                                  <p:stCondLst>
                                    <p:cond delay="0"/>
                                  </p:stCondLst>
                                  <p:childTnLst>
                                    <p:set>
                                      <p:cBhvr>
                                        <p:cTn id="42" dur="1" fill="hold">
                                          <p:stCondLst>
                                            <p:cond delay="0"/>
                                          </p:stCondLst>
                                        </p:cTn>
                                        <p:tgtEl>
                                          <p:spTgt spid="8205"/>
                                        </p:tgtEl>
                                        <p:attrNameLst>
                                          <p:attrName>style.visibility</p:attrName>
                                        </p:attrNameLst>
                                      </p:cBhvr>
                                      <p:to>
                                        <p:strVal val="visible"/>
                                      </p:to>
                                    </p:set>
                                    <p:animEffect>
                                      <p:cBhvr>
                                        <p:cTn id="43" dur="1000"/>
                                        <p:tgtEl>
                                          <p:spTgt spid="820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8204"/>
                                        </p:tgtEl>
                                        <p:attrNameLst>
                                          <p:attrName>style.visibility</p:attrName>
                                        </p:attrNameLst>
                                      </p:cBhvr>
                                      <p:to>
                                        <p:strVal val="visible"/>
                                      </p:to>
                                    </p:set>
                                    <p:animEffect>
                                      <p:cBhvr>
                                        <p:cTn id="46" dur="1000"/>
                                        <p:tgtEl>
                                          <p:spTgt spid="8204"/>
                                        </p:tgtEl>
                                      </p:cBhvr>
                                    </p:animEffect>
                                  </p:childTnLst>
                                </p:cTn>
                              </p:par>
                            </p:childTnLst>
                          </p:cTn>
                        </p:par>
                        <p:par>
                          <p:cTn id="47" fill="hold" nodeType="afterGroup">
                            <p:stCondLst>
                              <p:cond delay="5750"/>
                            </p:stCondLst>
                            <p:childTnLst>
                              <p:par>
                                <p:cTn id="48" presetID="10" presetClass="entr" presetSubtype="0" fill="hold" nodeType="afterEffect">
                                  <p:stCondLst>
                                    <p:cond delay="0"/>
                                  </p:stCondLst>
                                  <p:childTnLst>
                                    <p:set>
                                      <p:cBhvr>
                                        <p:cTn id="49" dur="1" fill="hold">
                                          <p:stCondLst>
                                            <p:cond delay="0"/>
                                          </p:stCondLst>
                                        </p:cTn>
                                        <p:tgtEl>
                                          <p:spTgt spid="8206"/>
                                        </p:tgtEl>
                                        <p:attrNameLst>
                                          <p:attrName>style.visibility</p:attrName>
                                        </p:attrNameLst>
                                      </p:cBhvr>
                                      <p:to>
                                        <p:strVal val="visible"/>
                                      </p:to>
                                    </p:set>
                                    <p:animEffect>
                                      <p:cBhvr>
                                        <p:cTn id="50" dur="500"/>
                                        <p:tgtEl>
                                          <p:spTgt spid="8206"/>
                                        </p:tgtEl>
                                      </p:cBhvr>
                                    </p:animEffect>
                                  </p:childTnLst>
                                </p:cTn>
                              </p:par>
                            </p:childTnLst>
                          </p:cTn>
                        </p:par>
                        <p:par>
                          <p:cTn id="51" fill="hold" nodeType="afterGroup">
                            <p:stCondLst>
                              <p:cond delay="6250"/>
                            </p:stCondLst>
                            <p:childTnLst>
                              <p:par>
                                <p:cTn id="52" presetID="10" presetClass="entr" presetSubtype="0" fill="hold" grpId="0" nodeType="afterEffect">
                                  <p:stCondLst>
                                    <p:cond delay="0"/>
                                  </p:stCondLst>
                                  <p:childTnLst>
                                    <p:set>
                                      <p:cBhvr>
                                        <p:cTn id="53" dur="1" fill="hold">
                                          <p:stCondLst>
                                            <p:cond delay="0"/>
                                          </p:stCondLst>
                                        </p:cTn>
                                        <p:tgtEl>
                                          <p:spTgt spid="8209"/>
                                        </p:tgtEl>
                                        <p:attrNameLst>
                                          <p:attrName>style.visibility</p:attrName>
                                        </p:attrNameLst>
                                      </p:cBhvr>
                                      <p:to>
                                        <p:strVal val="visible"/>
                                      </p:to>
                                    </p:set>
                                    <p:animEffect>
                                      <p:cBhvr>
                                        <p:cTn id="54" dur="1000"/>
                                        <p:tgtEl>
                                          <p:spTgt spid="8209"/>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8210"/>
                                        </p:tgtEl>
                                        <p:attrNameLst>
                                          <p:attrName>style.visibility</p:attrName>
                                        </p:attrNameLst>
                                      </p:cBhvr>
                                      <p:to>
                                        <p:strVal val="visible"/>
                                      </p:to>
                                    </p:set>
                                    <p:animEffect>
                                      <p:cBhvr>
                                        <p:cTn id="57" dur="1000"/>
                                        <p:tgtEl>
                                          <p:spTgt spid="8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bldLvl="0" autoUpdateAnimBg="0"/>
      <p:bldP spid="8198" grpId="0" bldLvl="0" animBg="1" autoUpdateAnimBg="0"/>
      <p:bldP spid="8199" grpId="0" bldLvl="0" animBg="1" autoUpdateAnimBg="0"/>
      <p:bldP spid="8200" grpId="0" bldLvl="0" animBg="1" autoUpdateAnimBg="0"/>
      <p:bldP spid="8204" grpId="0" bldLvl="0" autoUpdateAnimBg="0"/>
      <p:bldP spid="8205" grpId="0" bldLvl="0" autoUpdateAnimBg="0"/>
      <p:bldP spid="8209" grpId="0" bldLvl="0" autoUpdateAnimBg="0"/>
      <p:bldP spid="8210" grpId="0" bldLvl="0" autoUpdateAnimBg="0"/>
      <p:bldP spid="8214" grpId="0" bldLvl="0" autoUpdateAnimBg="0"/>
      <p:bldP spid="8215" grpId="0" bldLvl="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3"/>
          <p:cNvSpPr>
            <a:spLocks noChangeArrowheads="1"/>
          </p:cNvSpPr>
          <p:nvPr/>
        </p:nvSpPr>
        <p:spPr bwMode="auto">
          <a:xfrm>
            <a:off x="3924301" y="2108199"/>
            <a:ext cx="1672637"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en-US" sz="2800">
                <a:solidFill>
                  <a:srgbClr val="DDD9C3"/>
                </a:solidFill>
                <a:latin typeface="微软雅黑" panose="020B0503020204020204" pitchFamily="34" charset="-122"/>
                <a:ea typeface="微软雅黑" panose="020B0503020204020204" pitchFamily="34" charset="-122"/>
                <a:sym typeface="微软雅黑" panose="020B0503020204020204" pitchFamily="34" charset="-122"/>
              </a:rPr>
              <a:t>Part Two</a:t>
            </a:r>
            <a:endParaRPr lang="zh-CN" altLang="en-US" sz="2800">
              <a:solidFill>
                <a:srgbClr val="DDD9C3"/>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219" name="TextBox 4"/>
          <p:cNvSpPr>
            <a:spLocks noChangeArrowheads="1"/>
          </p:cNvSpPr>
          <p:nvPr/>
        </p:nvSpPr>
        <p:spPr bwMode="auto">
          <a:xfrm>
            <a:off x="3902077" y="2632075"/>
            <a:ext cx="28305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2800" b="1">
                <a:solidFill>
                  <a:srgbClr val="E36C09"/>
                </a:solidFill>
              </a:rPr>
              <a:t>服务模式</a:t>
            </a:r>
            <a:endParaRPr lang="en-US" sz="2800" b="1">
              <a:solidFill>
                <a:srgbClr val="E36C09"/>
              </a:solidFill>
            </a:endParaRPr>
          </a:p>
        </p:txBody>
      </p:sp>
      <p:sp>
        <p:nvSpPr>
          <p:cNvPr id="9220" name="TextBox 5"/>
          <p:cNvSpPr>
            <a:spLocks noChangeArrowheads="1"/>
          </p:cNvSpPr>
          <p:nvPr/>
        </p:nvSpPr>
        <p:spPr bwMode="auto">
          <a:xfrm>
            <a:off x="2162175" y="1814514"/>
            <a:ext cx="142539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en-US" sz="9600" b="1">
                <a:solidFill>
                  <a:srgbClr val="FFFFFF"/>
                </a:solidFill>
                <a:latin typeface="Kozuka Mincho Pr6N H" pitchFamily="2" charset="-128"/>
                <a:ea typeface="Kozuka Mincho Pr6N H" pitchFamily="2" charset="-128"/>
                <a:sym typeface="Kozuka Mincho Pr6N H" pitchFamily="2" charset="-128"/>
              </a:rPr>
              <a:t>02</a:t>
            </a:r>
            <a:endParaRPr lang="zh-CN" altLang="en-US" sz="9600" b="1">
              <a:solidFill>
                <a:srgbClr val="FFFFFF"/>
              </a:solidFill>
              <a:latin typeface="Kozuka Mincho Pr6N H" pitchFamily="2" charset="-128"/>
              <a:ea typeface="Kozuka Mincho Pr6N H" pitchFamily="2" charset="-128"/>
              <a:sym typeface="Kozuka Mincho Pr6N H" pitchFamily="2" charset="-128"/>
            </a:endParaRPr>
          </a:p>
        </p:txBody>
      </p:sp>
      <p:sp>
        <p:nvSpPr>
          <p:cNvPr id="9221" name="直接连接符 6"/>
          <p:cNvSpPr>
            <a:spLocks noChangeShapeType="1"/>
          </p:cNvSpPr>
          <p:nvPr/>
        </p:nvSpPr>
        <p:spPr bwMode="auto">
          <a:xfrm>
            <a:off x="2311400" y="3167063"/>
            <a:ext cx="4249739" cy="1587"/>
          </a:xfrm>
          <a:prstGeom prst="line">
            <a:avLst/>
          </a:prstGeom>
          <a:noFill/>
          <a:ln w="9525" cmpd="sng">
            <a:solidFill>
              <a:schemeClr val="bg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2" name="直接连接符 7"/>
          <p:cNvSpPr>
            <a:spLocks noChangeShapeType="1"/>
          </p:cNvSpPr>
          <p:nvPr/>
        </p:nvSpPr>
        <p:spPr bwMode="auto">
          <a:xfrm>
            <a:off x="2311400" y="1819276"/>
            <a:ext cx="4249739" cy="1588"/>
          </a:xfrm>
          <a:prstGeom prst="line">
            <a:avLst/>
          </a:prstGeom>
          <a:noFill/>
          <a:ln w="9525" cmpd="sng">
            <a:solidFill>
              <a:schemeClr val="bg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3" name="TextBox 3"/>
          <p:cNvSpPr txBox="1">
            <a:spLocks noChangeArrowheads="1"/>
          </p:cNvSpPr>
          <p:nvPr/>
        </p:nvSpPr>
        <p:spPr bwMode="auto">
          <a:xfrm>
            <a:off x="323851" y="4732340"/>
            <a:ext cx="8569325"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600">
                <a:solidFill>
                  <a:schemeClr val="bg1"/>
                </a:solidFill>
                <a:latin typeface="微软雅黑" panose="020B0503020204020204" pitchFamily="34" charset="-122"/>
                <a:ea typeface="微软雅黑" panose="020B0503020204020204" pitchFamily="34" charset="-122"/>
              </a:rPr>
              <a:t>《服务学概论》课程设计</a:t>
            </a:r>
          </a:p>
        </p:txBody>
      </p:sp>
    </p:spTree>
  </p:cSld>
  <p:clrMapOvr>
    <a:masterClrMapping/>
  </p:clrMapOvr>
  <p:transition advClick="0" advTm="0">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221"/>
                                        </p:tgtEl>
                                        <p:attrNameLst>
                                          <p:attrName>style.visibility</p:attrName>
                                        </p:attrNameLst>
                                      </p:cBhvr>
                                      <p:to>
                                        <p:strVal val="visible"/>
                                      </p:to>
                                    </p:set>
                                    <p:animEffect>
                                      <p:cBhvr>
                                        <p:cTn id="7" dur="750"/>
                                        <p:tgtEl>
                                          <p:spTgt spid="9221"/>
                                        </p:tgtEl>
                                      </p:cBhvr>
                                    </p:animEffect>
                                    <p:anim calcmode="lin" valueType="num">
                                      <p:cBhvr>
                                        <p:cTn id="8" dur="750" fill="hold"/>
                                        <p:tgtEl>
                                          <p:spTgt spid="9221"/>
                                        </p:tgtEl>
                                        <p:attrNameLst>
                                          <p:attrName>ppt_x</p:attrName>
                                        </p:attrNameLst>
                                      </p:cBhvr>
                                      <p:tavLst>
                                        <p:tav tm="0">
                                          <p:val>
                                            <p:strVal val="#ppt_x"/>
                                          </p:val>
                                        </p:tav>
                                        <p:tav tm="100000">
                                          <p:val>
                                            <p:strVal val="#ppt_x"/>
                                          </p:val>
                                        </p:tav>
                                      </p:tavLst>
                                    </p:anim>
                                    <p:anim calcmode="lin" valueType="num">
                                      <p:cBhvr>
                                        <p:cTn id="9" dur="750" fill="hold"/>
                                        <p:tgtEl>
                                          <p:spTgt spid="9221"/>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9222"/>
                                        </p:tgtEl>
                                        <p:attrNameLst>
                                          <p:attrName>style.visibility</p:attrName>
                                        </p:attrNameLst>
                                      </p:cBhvr>
                                      <p:to>
                                        <p:strVal val="visible"/>
                                      </p:to>
                                    </p:set>
                                    <p:animEffect>
                                      <p:cBhvr>
                                        <p:cTn id="12" dur="750"/>
                                        <p:tgtEl>
                                          <p:spTgt spid="9222"/>
                                        </p:tgtEl>
                                      </p:cBhvr>
                                    </p:animEffect>
                                    <p:anim calcmode="lin" valueType="num">
                                      <p:cBhvr>
                                        <p:cTn id="13" dur="750" fill="hold"/>
                                        <p:tgtEl>
                                          <p:spTgt spid="9222"/>
                                        </p:tgtEl>
                                        <p:attrNameLst>
                                          <p:attrName>ppt_x</p:attrName>
                                        </p:attrNameLst>
                                      </p:cBhvr>
                                      <p:tavLst>
                                        <p:tav tm="0">
                                          <p:val>
                                            <p:strVal val="#ppt_x"/>
                                          </p:val>
                                        </p:tav>
                                        <p:tav tm="100000">
                                          <p:val>
                                            <p:strVal val="#ppt_x"/>
                                          </p:val>
                                        </p:tav>
                                      </p:tavLst>
                                    </p:anim>
                                    <p:anim calcmode="lin" valueType="num">
                                      <p:cBhvr>
                                        <p:cTn id="14" dur="750" fill="hold"/>
                                        <p:tgtEl>
                                          <p:spTgt spid="9222"/>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4" fill="hold" grpId="0" nodeType="afterEffect">
                                  <p:stCondLst>
                                    <p:cond delay="0"/>
                                  </p:stCondLst>
                                  <p:childTnLst>
                                    <p:set>
                                      <p:cBhvr>
                                        <p:cTn id="17" dur="1" fill="hold">
                                          <p:stCondLst>
                                            <p:cond delay="0"/>
                                          </p:stCondLst>
                                        </p:cTn>
                                        <p:tgtEl>
                                          <p:spTgt spid="9220"/>
                                        </p:tgtEl>
                                        <p:attrNameLst>
                                          <p:attrName>style.visibility</p:attrName>
                                        </p:attrNameLst>
                                      </p:cBhvr>
                                      <p:to>
                                        <p:strVal val="visible"/>
                                      </p:to>
                                    </p:set>
                                    <p:animEffect>
                                      <p:cBhvr>
                                        <p:cTn id="18" dur="1000"/>
                                        <p:tgtEl>
                                          <p:spTgt spid="9220"/>
                                        </p:tgtEl>
                                      </p:cBhvr>
                                    </p:animEffect>
                                  </p:childTnLst>
                                </p:cTn>
                              </p:par>
                            </p:childTnLst>
                          </p:cTn>
                        </p:par>
                        <p:par>
                          <p:cTn id="19" fill="hold" nodeType="afterGroup">
                            <p:stCondLst>
                              <p:cond delay="1750"/>
                            </p:stCondLst>
                            <p:childTnLst>
                              <p:par>
                                <p:cTn id="20" presetID="22" presetClass="entr" presetSubtype="8" fill="hold" grpId="0" nodeType="afterEffect">
                                  <p:stCondLst>
                                    <p:cond delay="0"/>
                                  </p:stCondLst>
                                  <p:childTnLst>
                                    <p:set>
                                      <p:cBhvr>
                                        <p:cTn id="21" dur="1" fill="hold">
                                          <p:stCondLst>
                                            <p:cond delay="0"/>
                                          </p:stCondLst>
                                        </p:cTn>
                                        <p:tgtEl>
                                          <p:spTgt spid="9218"/>
                                        </p:tgtEl>
                                        <p:attrNameLst>
                                          <p:attrName>style.visibility</p:attrName>
                                        </p:attrNameLst>
                                      </p:cBhvr>
                                      <p:to>
                                        <p:strVal val="visible"/>
                                      </p:to>
                                    </p:set>
                                    <p:animEffect>
                                      <p:cBhvr>
                                        <p:cTn id="22" dur="1000"/>
                                        <p:tgtEl>
                                          <p:spTgt spid="9218"/>
                                        </p:tgtEl>
                                      </p:cBhvr>
                                    </p:animEffect>
                                  </p:childTnLst>
                                </p:cTn>
                              </p:par>
                            </p:childTnLst>
                          </p:cTn>
                        </p:par>
                        <p:par>
                          <p:cTn id="23" fill="hold" nodeType="afterGroup">
                            <p:stCondLst>
                              <p:cond delay="2750"/>
                            </p:stCondLst>
                            <p:childTnLst>
                              <p:par>
                                <p:cTn id="24" presetID="47" presetClass="entr" presetSubtype="0" fill="hold" grpId="0" nodeType="afterEffect">
                                  <p:stCondLst>
                                    <p:cond delay="0"/>
                                  </p:stCondLst>
                                  <p:childTnLst>
                                    <p:set>
                                      <p:cBhvr>
                                        <p:cTn id="25" dur="1" fill="hold">
                                          <p:stCondLst>
                                            <p:cond delay="0"/>
                                          </p:stCondLst>
                                        </p:cTn>
                                        <p:tgtEl>
                                          <p:spTgt spid="9219"/>
                                        </p:tgtEl>
                                        <p:attrNameLst>
                                          <p:attrName>style.visibility</p:attrName>
                                        </p:attrNameLst>
                                      </p:cBhvr>
                                      <p:to>
                                        <p:strVal val="visible"/>
                                      </p:to>
                                    </p:set>
                                    <p:animEffect>
                                      <p:cBhvr>
                                        <p:cTn id="26" dur="1000"/>
                                        <p:tgtEl>
                                          <p:spTgt spid="9219"/>
                                        </p:tgtEl>
                                      </p:cBhvr>
                                    </p:animEffect>
                                    <p:anim calcmode="lin" valueType="num">
                                      <p:cBhvr>
                                        <p:cTn id="27" dur="1000" fill="hold"/>
                                        <p:tgtEl>
                                          <p:spTgt spid="9219"/>
                                        </p:tgtEl>
                                        <p:attrNameLst>
                                          <p:attrName>ppt_x</p:attrName>
                                        </p:attrNameLst>
                                      </p:cBhvr>
                                      <p:tavLst>
                                        <p:tav tm="0">
                                          <p:val>
                                            <p:strVal val="#ppt_x"/>
                                          </p:val>
                                        </p:tav>
                                        <p:tav tm="100000">
                                          <p:val>
                                            <p:strVal val="#ppt_x"/>
                                          </p:val>
                                        </p:tav>
                                      </p:tavLst>
                                    </p:anim>
                                    <p:anim calcmode="lin" valueType="num">
                                      <p:cBhvr>
                                        <p:cTn id="28" dur="1000" fill="hold"/>
                                        <p:tgtEl>
                                          <p:spTgt spid="92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bldLvl="0" animBg="1" autoUpdateAnimBg="0"/>
      <p:bldP spid="9219" grpId="0" bldLvl="0" autoUpdateAnimBg="0"/>
      <p:bldP spid="9220" grpId="0" bldLvl="0" autoUpdateAnimBg="0"/>
      <p:bldP spid="9221" grpId="0" animBg="1"/>
      <p:bldP spid="922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6"/>
          <p:cNvSpPr>
            <a:spLocks noChangeArrowheads="1"/>
          </p:cNvSpPr>
          <p:nvPr/>
        </p:nvSpPr>
        <p:spPr bwMode="auto">
          <a:xfrm>
            <a:off x="0" y="627063"/>
            <a:ext cx="9144000" cy="4105275"/>
          </a:xfrm>
          <a:prstGeom prst="rect">
            <a:avLst/>
          </a:prstGeom>
          <a:solidFill>
            <a:srgbClr val="FFFFFF">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0243" name="TextBox 7"/>
          <p:cNvSpPr>
            <a:spLocks noChangeArrowheads="1"/>
          </p:cNvSpPr>
          <p:nvPr/>
        </p:nvSpPr>
        <p:spPr bwMode="auto">
          <a:xfrm>
            <a:off x="2" y="365125"/>
            <a:ext cx="3203575"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2800" b="1">
              <a:solidFill>
                <a:schemeClr val="bg1"/>
              </a:solidFill>
              <a:sym typeface="宋体" panose="02010600030101010101" pitchFamily="2" charset="-122"/>
            </a:endParaRPr>
          </a:p>
        </p:txBody>
      </p:sp>
      <p:sp>
        <p:nvSpPr>
          <p:cNvPr id="10244" name="矩形 1"/>
          <p:cNvSpPr>
            <a:spLocks noChangeArrowheads="1"/>
          </p:cNvSpPr>
          <p:nvPr/>
        </p:nvSpPr>
        <p:spPr bwMode="auto">
          <a:xfrm>
            <a:off x="2"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2800" b="1">
                <a:solidFill>
                  <a:schemeClr val="bg1"/>
                </a:solidFill>
                <a:sym typeface="宋体" panose="02010600030101010101" pitchFamily="2" charset="-122"/>
              </a:rPr>
              <a:t>2-1 服务模式</a:t>
            </a:r>
          </a:p>
        </p:txBody>
      </p:sp>
      <p:grpSp>
        <p:nvGrpSpPr>
          <p:cNvPr id="10245" name="组合 25"/>
          <p:cNvGrpSpPr>
            <a:grpSpLocks/>
          </p:cNvGrpSpPr>
          <p:nvPr/>
        </p:nvGrpSpPr>
        <p:grpSpPr bwMode="auto">
          <a:xfrm>
            <a:off x="5949951" y="1995489"/>
            <a:ext cx="2168525" cy="1512887"/>
            <a:chOff x="0" y="0"/>
            <a:chExt cx="2169656" cy="1512168"/>
          </a:xfrm>
        </p:grpSpPr>
        <p:sp>
          <p:nvSpPr>
            <p:cNvPr id="10246" name="矩形标注 14"/>
            <p:cNvSpPr>
              <a:spLocks noChangeArrowheads="1"/>
            </p:cNvSpPr>
            <p:nvPr/>
          </p:nvSpPr>
          <p:spPr bwMode="auto">
            <a:xfrm>
              <a:off x="0" y="0"/>
              <a:ext cx="2169656" cy="1512168"/>
            </a:xfrm>
            <a:prstGeom prst="wedgeRectCallout">
              <a:avLst>
                <a:gd name="adj1" fmla="val -49593"/>
                <a:gd name="adj2" fmla="val 74593"/>
              </a:avLst>
            </a:prstGeom>
            <a:solidFill>
              <a:srgbClr val="F2F2F2">
                <a:alpha val="5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0247" name="TextBox 17"/>
            <p:cNvSpPr>
              <a:spLocks noChangeArrowheads="1"/>
            </p:cNvSpPr>
            <p:nvPr/>
          </p:nvSpPr>
          <p:spPr bwMode="auto">
            <a:xfrm>
              <a:off x="0" y="17420"/>
              <a:ext cx="2169656" cy="922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50000"/>
                </a:lnSpc>
                <a:spcBef>
                  <a:spcPct val="0"/>
                </a:spcBef>
                <a:buClr>
                  <a:srgbClr val="E36C09"/>
                </a:buClr>
                <a:buFont typeface="Arial" panose="020B0604020202020204" pitchFamily="34" charset="0"/>
                <a:buNone/>
              </a:pPr>
              <a:r>
                <a:rPr lang="zh-CN" altLang="en-US" sz="1200">
                  <a:solidFill>
                    <a:srgbClr val="000000"/>
                  </a:solidFill>
                </a:rPr>
                <a:t>O2O：线上支付、线下交易，更灵活的支付方式。为快捷购买提供了先决条件。</a:t>
              </a:r>
              <a:r>
                <a:rPr lang="en-US" sz="1200">
                  <a:solidFill>
                    <a:srgbClr val="000000"/>
                  </a:solidFill>
                </a:rPr>
                <a:t> </a:t>
              </a:r>
              <a:endParaRPr lang="zh-CN" altLang="en-US" sz="1200">
                <a:solidFill>
                  <a:srgbClr val="000000"/>
                </a:solidFill>
                <a:sym typeface="宋体" panose="02010600030101010101" pitchFamily="2" charset="-122"/>
              </a:endParaRPr>
            </a:p>
          </p:txBody>
        </p:sp>
        <p:pic>
          <p:nvPicPr>
            <p:cNvPr id="10248" name="Picture 2" descr="C:\Documents and Settings\Administrator\桌面\睿泰集团员工培养计划-解决方案部-JYY\其他\PPT素材\图标\平面小图标\2\50478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0784" y="1143384"/>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249" name="组合 24"/>
          <p:cNvGrpSpPr>
            <a:grpSpLocks/>
          </p:cNvGrpSpPr>
          <p:nvPr/>
        </p:nvGrpSpPr>
        <p:grpSpPr bwMode="auto">
          <a:xfrm>
            <a:off x="3165476" y="1216025"/>
            <a:ext cx="2208213" cy="1517651"/>
            <a:chOff x="0" y="0"/>
            <a:chExt cx="2207265" cy="1516293"/>
          </a:xfrm>
        </p:grpSpPr>
        <p:sp>
          <p:nvSpPr>
            <p:cNvPr id="10250" name="矩形标注 13"/>
            <p:cNvSpPr>
              <a:spLocks noChangeArrowheads="1"/>
            </p:cNvSpPr>
            <p:nvPr/>
          </p:nvSpPr>
          <p:spPr bwMode="auto">
            <a:xfrm>
              <a:off x="0" y="4125"/>
              <a:ext cx="2169656" cy="1512168"/>
            </a:xfrm>
            <a:prstGeom prst="wedgeRectCallout">
              <a:avLst>
                <a:gd name="adj1" fmla="val 981"/>
                <a:gd name="adj2" fmla="val 75301"/>
              </a:avLst>
            </a:prstGeom>
            <a:solidFill>
              <a:srgbClr val="F2F2F2">
                <a:alpha val="5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0251" name="TextBox 16"/>
            <p:cNvSpPr>
              <a:spLocks noChangeArrowheads="1"/>
            </p:cNvSpPr>
            <p:nvPr/>
          </p:nvSpPr>
          <p:spPr bwMode="auto">
            <a:xfrm>
              <a:off x="37609" y="0"/>
              <a:ext cx="2169656" cy="1199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50000"/>
                </a:lnSpc>
                <a:spcBef>
                  <a:spcPct val="0"/>
                </a:spcBef>
                <a:buClr>
                  <a:srgbClr val="E36C09"/>
                </a:buClr>
                <a:buFont typeface="Arial" panose="020B0604020202020204" pitchFamily="34" charset="0"/>
                <a:buNone/>
              </a:pPr>
              <a:r>
                <a:rPr lang="zh-CN" altLang="en-US" sz="1200">
                  <a:solidFill>
                    <a:srgbClr val="000000"/>
                  </a:solidFill>
                </a:rPr>
                <a:t>SoLoMo：基于社交、定位工具和移动设备，为用户提供实时的、全方位的、多维度的服务，增强用户体验。</a:t>
              </a:r>
              <a:endParaRPr lang="zh-CN" altLang="en-US" sz="1200">
                <a:solidFill>
                  <a:srgbClr val="000000"/>
                </a:solidFill>
                <a:sym typeface="宋体" panose="02010600030101010101" pitchFamily="2" charset="-122"/>
              </a:endParaRPr>
            </a:p>
          </p:txBody>
        </p:sp>
        <p:pic>
          <p:nvPicPr>
            <p:cNvPr id="10252" name="Picture 3" descr="C:\Documents and Settings\Administrator\桌面\睿泰集团员工培养计划-解决方案部-JYY\其他\PPT素材\图标\平面小图标\2\5047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0951" y="117252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253" name="组合 20"/>
          <p:cNvGrpSpPr>
            <a:grpSpLocks/>
          </p:cNvGrpSpPr>
          <p:nvPr/>
        </p:nvGrpSpPr>
        <p:grpSpPr bwMode="auto">
          <a:xfrm>
            <a:off x="611188" y="1995489"/>
            <a:ext cx="2170112" cy="1512887"/>
            <a:chOff x="0" y="0"/>
            <a:chExt cx="2169656" cy="1512168"/>
          </a:xfrm>
        </p:grpSpPr>
        <p:sp>
          <p:nvSpPr>
            <p:cNvPr id="10254" name="矩形标注 12"/>
            <p:cNvSpPr>
              <a:spLocks noChangeArrowheads="1"/>
            </p:cNvSpPr>
            <p:nvPr/>
          </p:nvSpPr>
          <p:spPr bwMode="auto">
            <a:xfrm>
              <a:off x="0" y="0"/>
              <a:ext cx="2169656" cy="1512168"/>
            </a:xfrm>
            <a:prstGeom prst="wedgeRectCallout">
              <a:avLst>
                <a:gd name="adj1" fmla="val 49074"/>
                <a:gd name="adj2" fmla="val 69611"/>
              </a:avLst>
            </a:prstGeom>
            <a:solidFill>
              <a:srgbClr val="F2F2F2">
                <a:alpha val="5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0255" name="TextBox 15"/>
            <p:cNvSpPr>
              <a:spLocks noChangeArrowheads="1"/>
            </p:cNvSpPr>
            <p:nvPr/>
          </p:nvSpPr>
          <p:spPr bwMode="auto">
            <a:xfrm>
              <a:off x="0" y="0"/>
              <a:ext cx="2169656" cy="1476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50000"/>
                </a:lnSpc>
                <a:spcBef>
                  <a:spcPct val="0"/>
                </a:spcBef>
                <a:buClr>
                  <a:srgbClr val="E36C09"/>
                </a:buClr>
                <a:buFont typeface="Arial" panose="020B0604020202020204" pitchFamily="34" charset="0"/>
                <a:buNone/>
              </a:pPr>
              <a:r>
                <a:rPr lang="zh-CN" altLang="en-US" sz="1200">
                  <a:solidFill>
                    <a:srgbClr val="000000"/>
                  </a:solidFill>
                </a:rPr>
                <a:t>众包：利用分布式问题解决方案，将客户的购物请求发送给非指定的大型的大众网络提供服务，而不依靠一家商家提供服务。</a:t>
              </a:r>
              <a:endParaRPr lang="zh-CN" altLang="en-US" sz="1200">
                <a:solidFill>
                  <a:srgbClr val="000000"/>
                </a:solidFill>
                <a:sym typeface="宋体" panose="02010600030101010101" pitchFamily="2" charset="-122"/>
              </a:endParaRPr>
            </a:p>
          </p:txBody>
        </p:sp>
        <p:pic>
          <p:nvPicPr>
            <p:cNvPr id="10256" name="Picture 4" descr="C:\Documents and Settings\Administrator\桌面\睿泰集团员工培养计划-解决方案部-JYY\其他\PPT素材\图标\平面小图标\2\50478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0074" y="117252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257" name="组合 19"/>
          <p:cNvGrpSpPr>
            <a:grpSpLocks/>
          </p:cNvGrpSpPr>
          <p:nvPr/>
        </p:nvGrpSpPr>
        <p:grpSpPr bwMode="auto">
          <a:xfrm>
            <a:off x="2896121" y="3005793"/>
            <a:ext cx="3137181" cy="1528792"/>
            <a:chOff x="124308" y="2243"/>
            <a:chExt cx="3136229" cy="1529242"/>
          </a:xfrm>
        </p:grpSpPr>
        <p:grpSp>
          <p:nvGrpSpPr>
            <p:cNvPr id="10258" name="组合 18"/>
            <p:cNvGrpSpPr>
              <a:grpSpLocks/>
            </p:cNvGrpSpPr>
            <p:nvPr/>
          </p:nvGrpSpPr>
          <p:grpSpPr bwMode="auto">
            <a:xfrm>
              <a:off x="822358" y="1008111"/>
              <a:ext cx="1669416" cy="523374"/>
              <a:chOff x="822358" y="1008111"/>
              <a:chExt cx="1669416" cy="523374"/>
            </a:xfrm>
          </p:grpSpPr>
          <p:sp>
            <p:nvSpPr>
              <p:cNvPr id="10259" name="矩形 11"/>
              <p:cNvSpPr>
                <a:spLocks noChangeArrowheads="1"/>
              </p:cNvSpPr>
              <p:nvPr/>
            </p:nvSpPr>
            <p:spPr bwMode="auto">
              <a:xfrm>
                <a:off x="822358" y="1008111"/>
                <a:ext cx="1669416" cy="523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2800" b="1">
                    <a:solidFill>
                      <a:srgbClr val="E36C09"/>
                    </a:solidFill>
                  </a:rPr>
                  <a:t>基本模式</a:t>
                </a:r>
                <a:r>
                  <a:rPr lang="en-US" sz="2800" b="1">
                    <a:solidFill>
                      <a:srgbClr val="E36C09"/>
                    </a:solidFill>
                  </a:rPr>
                  <a:t> </a:t>
                </a:r>
                <a:endParaRPr lang="zh-CN" altLang="en-US" sz="2800" b="1">
                  <a:solidFill>
                    <a:srgbClr val="E36C09"/>
                  </a:solidFill>
                  <a:sym typeface="宋体" panose="02010600030101010101" pitchFamily="2" charset="-122"/>
                </a:endParaRPr>
              </a:p>
            </p:txBody>
          </p:sp>
        </p:grpSp>
        <p:sp>
          <p:nvSpPr>
            <p:cNvPr id="10260" name="TextBox 21"/>
            <p:cNvSpPr>
              <a:spLocks noChangeArrowheads="1"/>
            </p:cNvSpPr>
            <p:nvPr/>
          </p:nvSpPr>
          <p:spPr bwMode="auto">
            <a:xfrm>
              <a:off x="124308" y="658828"/>
              <a:ext cx="700620" cy="400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2000" b="1">
                  <a:solidFill>
                    <a:srgbClr val="FFFFFF"/>
                  </a:solidFill>
                  <a:latin typeface="Broadway" panose="04040905080B02020502" pitchFamily="82" charset="0"/>
                  <a:sym typeface="Broadway" panose="04040905080B02020502" pitchFamily="82" charset="0"/>
                </a:rPr>
                <a:t>众包</a:t>
              </a:r>
            </a:p>
          </p:txBody>
        </p:sp>
        <p:sp>
          <p:nvSpPr>
            <p:cNvPr id="10261" name="TextBox 22"/>
            <p:cNvSpPr>
              <a:spLocks noChangeArrowheads="1"/>
            </p:cNvSpPr>
            <p:nvPr/>
          </p:nvSpPr>
          <p:spPr bwMode="auto">
            <a:xfrm>
              <a:off x="1305431" y="2243"/>
              <a:ext cx="1215028" cy="400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2000" b="1">
                  <a:solidFill>
                    <a:srgbClr val="FFFFFF"/>
                  </a:solidFill>
                  <a:latin typeface="Broadway" panose="04040905080B02020502" pitchFamily="82" charset="0"/>
                  <a:sym typeface="Broadway" panose="04040905080B02020502" pitchFamily="82" charset="0"/>
                </a:rPr>
                <a:t>SoLoMo</a:t>
              </a:r>
            </a:p>
          </p:txBody>
        </p:sp>
        <p:sp>
          <p:nvSpPr>
            <p:cNvPr id="10262" name="TextBox 23"/>
            <p:cNvSpPr>
              <a:spLocks noChangeArrowheads="1"/>
            </p:cNvSpPr>
            <p:nvPr/>
          </p:nvSpPr>
          <p:spPr bwMode="auto">
            <a:xfrm>
              <a:off x="2521456" y="658828"/>
              <a:ext cx="739081" cy="400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2000" b="1">
                  <a:solidFill>
                    <a:srgbClr val="FFFFFF"/>
                  </a:solidFill>
                  <a:latin typeface="Broadway" panose="04040905080B02020502" pitchFamily="82" charset="0"/>
                  <a:sym typeface="Broadway" panose="04040905080B02020502" pitchFamily="82" charset="0"/>
                </a:rPr>
                <a:t>O2O</a:t>
              </a:r>
            </a:p>
          </p:txBody>
        </p:sp>
      </p:grpSp>
      <p:sp>
        <p:nvSpPr>
          <p:cNvPr id="10263" name="TextBox 3"/>
          <p:cNvSpPr txBox="1">
            <a:spLocks noChangeArrowheads="1"/>
          </p:cNvSpPr>
          <p:nvPr/>
        </p:nvSpPr>
        <p:spPr bwMode="auto">
          <a:xfrm>
            <a:off x="323851" y="4732340"/>
            <a:ext cx="8569325"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600">
                <a:solidFill>
                  <a:schemeClr val="bg1"/>
                </a:solidFill>
                <a:latin typeface="微软雅黑" panose="020B0503020204020204" pitchFamily="34" charset="-122"/>
                <a:ea typeface="微软雅黑" panose="020B0503020204020204" pitchFamily="34" charset="-122"/>
              </a:rPr>
              <a:t>《服务学概论》课程设计</a:t>
            </a:r>
          </a:p>
        </p:txBody>
      </p:sp>
      <p:sp>
        <p:nvSpPr>
          <p:cNvPr id="10264" name="矩形 3"/>
          <p:cNvSpPr>
            <a:spLocks noChangeArrowheads="1"/>
          </p:cNvSpPr>
          <p:nvPr/>
        </p:nvSpPr>
        <p:spPr bwMode="auto">
          <a:xfrm>
            <a:off x="3492500" y="700090"/>
            <a:ext cx="3342582"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2400" b="1">
                <a:solidFill>
                  <a:srgbClr val="E36C09"/>
                </a:solidFill>
              </a:rPr>
              <a:t>“众包+SoLoMo+O2O”</a:t>
            </a:r>
          </a:p>
        </p:txBody>
      </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244"/>
                                        </p:tgtEl>
                                        <p:attrNameLst>
                                          <p:attrName>style.visibility</p:attrName>
                                        </p:attrNameLst>
                                      </p:cBhvr>
                                      <p:to>
                                        <p:strVal val="visible"/>
                                      </p:to>
                                    </p:set>
                                    <p:anim calcmode="lin" valueType="num">
                                      <p:cBhvr>
                                        <p:cTn id="7" dur="750" fill="hold"/>
                                        <p:tgtEl>
                                          <p:spTgt spid="10244"/>
                                        </p:tgtEl>
                                        <p:attrNameLst>
                                          <p:attrName>ppt_x</p:attrName>
                                        </p:attrNameLst>
                                      </p:cBhvr>
                                      <p:tavLst>
                                        <p:tav tm="0">
                                          <p:val>
                                            <p:strVal val="0-#ppt_w/2"/>
                                          </p:val>
                                        </p:tav>
                                        <p:tav tm="100000">
                                          <p:val>
                                            <p:strVal val="#ppt_x"/>
                                          </p:val>
                                        </p:tav>
                                      </p:tavLst>
                                    </p:anim>
                                    <p:anim calcmode="lin" valueType="num">
                                      <p:cBhvr>
                                        <p:cTn id="8" dur="750" fill="hold"/>
                                        <p:tgtEl>
                                          <p:spTgt spid="1024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750"/>
                            </p:stCondLst>
                            <p:childTnLst>
                              <p:par>
                                <p:cTn id="10" presetID="10" presetClass="entr" presetSubtype="0" fill="hold" grpId="0" nodeType="afterEffect">
                                  <p:stCondLst>
                                    <p:cond delay="0"/>
                                  </p:stCondLst>
                                  <p:childTnLst>
                                    <p:set>
                                      <p:cBhvr>
                                        <p:cTn id="11" dur="1" fill="hold">
                                          <p:stCondLst>
                                            <p:cond delay="0"/>
                                          </p:stCondLst>
                                        </p:cTn>
                                        <p:tgtEl>
                                          <p:spTgt spid="10264"/>
                                        </p:tgtEl>
                                        <p:attrNameLst>
                                          <p:attrName>style.visibility</p:attrName>
                                        </p:attrNameLst>
                                      </p:cBhvr>
                                      <p:to>
                                        <p:strVal val="visible"/>
                                      </p:to>
                                    </p:set>
                                    <p:animEffect>
                                      <p:cBhvr>
                                        <p:cTn id="12" dur="1000"/>
                                        <p:tgtEl>
                                          <p:spTgt spid="10264"/>
                                        </p:tgtEl>
                                      </p:cBhvr>
                                    </p:animEffect>
                                  </p:childTnLst>
                                </p:cTn>
                              </p:par>
                            </p:childTnLst>
                          </p:cTn>
                        </p:par>
                        <p:par>
                          <p:cTn id="13" fill="hold" nodeType="afterGroup">
                            <p:stCondLst>
                              <p:cond delay="1750"/>
                            </p:stCondLst>
                            <p:childTnLst>
                              <p:par>
                                <p:cTn id="14" presetID="10" presetClass="entr" presetSubtype="0" fill="hold" nodeType="afterEffect">
                                  <p:stCondLst>
                                    <p:cond delay="0"/>
                                  </p:stCondLst>
                                  <p:childTnLst>
                                    <p:set>
                                      <p:cBhvr>
                                        <p:cTn id="15" dur="1" fill="hold">
                                          <p:stCondLst>
                                            <p:cond delay="0"/>
                                          </p:stCondLst>
                                        </p:cTn>
                                        <p:tgtEl>
                                          <p:spTgt spid="10257"/>
                                        </p:tgtEl>
                                        <p:attrNameLst>
                                          <p:attrName>style.visibility</p:attrName>
                                        </p:attrNameLst>
                                      </p:cBhvr>
                                      <p:to>
                                        <p:strVal val="visible"/>
                                      </p:to>
                                    </p:set>
                                    <p:anim calcmode="lin" valueType="num">
                                      <p:cBhvr>
                                        <p:cTn id="16" dur="750" fill="hold"/>
                                        <p:tgtEl>
                                          <p:spTgt spid="10257"/>
                                        </p:tgtEl>
                                        <p:attrNameLst>
                                          <p:attrName>ppt_w</p:attrName>
                                        </p:attrNameLst>
                                      </p:cBhvr>
                                      <p:tavLst>
                                        <p:tav tm="0">
                                          <p:val>
                                            <p:fltVal val="0"/>
                                          </p:val>
                                        </p:tav>
                                        <p:tav tm="100000">
                                          <p:val>
                                            <p:strVal val="#ppt_w"/>
                                          </p:val>
                                        </p:tav>
                                      </p:tavLst>
                                    </p:anim>
                                    <p:anim calcmode="lin" valueType="num">
                                      <p:cBhvr>
                                        <p:cTn id="17" dur="750" fill="hold"/>
                                        <p:tgtEl>
                                          <p:spTgt spid="10257"/>
                                        </p:tgtEl>
                                        <p:attrNameLst>
                                          <p:attrName>ppt_h</p:attrName>
                                        </p:attrNameLst>
                                      </p:cBhvr>
                                      <p:tavLst>
                                        <p:tav tm="0">
                                          <p:val>
                                            <p:fltVal val="0"/>
                                          </p:val>
                                        </p:tav>
                                        <p:tav tm="100000">
                                          <p:val>
                                            <p:strVal val="#ppt_h"/>
                                          </p:val>
                                        </p:tav>
                                      </p:tavLst>
                                    </p:anim>
                                    <p:animEffect>
                                      <p:cBhvr>
                                        <p:cTn id="18" dur="750"/>
                                        <p:tgtEl>
                                          <p:spTgt spid="10257"/>
                                        </p:tgtEl>
                                      </p:cBhvr>
                                    </p:animEffect>
                                  </p:childTnLst>
                                </p:cTn>
                              </p:par>
                            </p:childTnLst>
                          </p:cTn>
                        </p:par>
                        <p:par>
                          <p:cTn id="19" fill="hold" nodeType="afterGroup">
                            <p:stCondLst>
                              <p:cond delay="2500"/>
                            </p:stCondLst>
                            <p:childTnLst>
                              <p:par>
                                <p:cTn id="20" presetID="2" presetClass="entr" presetSubtype="4" fill="hold" nodeType="afterEffect">
                                  <p:stCondLst>
                                    <p:cond delay="0"/>
                                  </p:stCondLst>
                                  <p:childTnLst>
                                    <p:set>
                                      <p:cBhvr>
                                        <p:cTn id="21" dur="1" fill="hold">
                                          <p:stCondLst>
                                            <p:cond delay="0"/>
                                          </p:stCondLst>
                                        </p:cTn>
                                        <p:tgtEl>
                                          <p:spTgt spid="10253"/>
                                        </p:tgtEl>
                                        <p:attrNameLst>
                                          <p:attrName>style.visibility</p:attrName>
                                        </p:attrNameLst>
                                      </p:cBhvr>
                                      <p:to>
                                        <p:strVal val="visible"/>
                                      </p:to>
                                    </p:set>
                                    <p:anim calcmode="lin" valueType="num">
                                      <p:cBhvr>
                                        <p:cTn id="22" dur="750" fill="hold"/>
                                        <p:tgtEl>
                                          <p:spTgt spid="10253"/>
                                        </p:tgtEl>
                                        <p:attrNameLst>
                                          <p:attrName>ppt_x</p:attrName>
                                        </p:attrNameLst>
                                      </p:cBhvr>
                                      <p:tavLst>
                                        <p:tav tm="0">
                                          <p:val>
                                            <p:strVal val="#ppt_x"/>
                                          </p:val>
                                        </p:tav>
                                        <p:tav tm="100000">
                                          <p:val>
                                            <p:strVal val="#ppt_x"/>
                                          </p:val>
                                        </p:tav>
                                      </p:tavLst>
                                    </p:anim>
                                    <p:anim calcmode="lin" valueType="num">
                                      <p:cBhvr>
                                        <p:cTn id="23" dur="750" fill="hold"/>
                                        <p:tgtEl>
                                          <p:spTgt spid="10253"/>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3250"/>
                            </p:stCondLst>
                            <p:childTnLst>
                              <p:par>
                                <p:cTn id="25" presetID="2" presetClass="entr" presetSubtype="4" fill="hold" nodeType="afterEffect">
                                  <p:stCondLst>
                                    <p:cond delay="0"/>
                                  </p:stCondLst>
                                  <p:childTnLst>
                                    <p:set>
                                      <p:cBhvr>
                                        <p:cTn id="26" dur="1" fill="hold">
                                          <p:stCondLst>
                                            <p:cond delay="0"/>
                                          </p:stCondLst>
                                        </p:cTn>
                                        <p:tgtEl>
                                          <p:spTgt spid="10249"/>
                                        </p:tgtEl>
                                        <p:attrNameLst>
                                          <p:attrName>style.visibility</p:attrName>
                                        </p:attrNameLst>
                                      </p:cBhvr>
                                      <p:to>
                                        <p:strVal val="visible"/>
                                      </p:to>
                                    </p:set>
                                    <p:anim calcmode="lin" valueType="num">
                                      <p:cBhvr>
                                        <p:cTn id="27" dur="750" fill="hold"/>
                                        <p:tgtEl>
                                          <p:spTgt spid="10249"/>
                                        </p:tgtEl>
                                        <p:attrNameLst>
                                          <p:attrName>ppt_x</p:attrName>
                                        </p:attrNameLst>
                                      </p:cBhvr>
                                      <p:tavLst>
                                        <p:tav tm="0">
                                          <p:val>
                                            <p:strVal val="#ppt_x"/>
                                          </p:val>
                                        </p:tav>
                                        <p:tav tm="100000">
                                          <p:val>
                                            <p:strVal val="#ppt_x"/>
                                          </p:val>
                                        </p:tav>
                                      </p:tavLst>
                                    </p:anim>
                                    <p:anim calcmode="lin" valueType="num">
                                      <p:cBhvr>
                                        <p:cTn id="28" dur="750" fill="hold"/>
                                        <p:tgtEl>
                                          <p:spTgt spid="10249"/>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4000"/>
                            </p:stCondLst>
                            <p:childTnLst>
                              <p:par>
                                <p:cTn id="30" presetID="2" presetClass="entr" presetSubtype="4" fill="hold" nodeType="afterEffect">
                                  <p:stCondLst>
                                    <p:cond delay="0"/>
                                  </p:stCondLst>
                                  <p:childTnLst>
                                    <p:set>
                                      <p:cBhvr>
                                        <p:cTn id="31" dur="1" fill="hold">
                                          <p:stCondLst>
                                            <p:cond delay="0"/>
                                          </p:stCondLst>
                                        </p:cTn>
                                        <p:tgtEl>
                                          <p:spTgt spid="10245"/>
                                        </p:tgtEl>
                                        <p:attrNameLst>
                                          <p:attrName>style.visibility</p:attrName>
                                        </p:attrNameLst>
                                      </p:cBhvr>
                                      <p:to>
                                        <p:strVal val="visible"/>
                                      </p:to>
                                    </p:set>
                                    <p:anim calcmode="lin" valueType="num">
                                      <p:cBhvr>
                                        <p:cTn id="32" dur="750" fill="hold"/>
                                        <p:tgtEl>
                                          <p:spTgt spid="10245"/>
                                        </p:tgtEl>
                                        <p:attrNameLst>
                                          <p:attrName>ppt_x</p:attrName>
                                        </p:attrNameLst>
                                      </p:cBhvr>
                                      <p:tavLst>
                                        <p:tav tm="0">
                                          <p:val>
                                            <p:strVal val="#ppt_x"/>
                                          </p:val>
                                        </p:tav>
                                        <p:tav tm="100000">
                                          <p:val>
                                            <p:strVal val="#ppt_x"/>
                                          </p:val>
                                        </p:tav>
                                      </p:tavLst>
                                    </p:anim>
                                    <p:anim calcmode="lin" valueType="num">
                                      <p:cBhvr>
                                        <p:cTn id="33" dur="750" fill="hold"/>
                                        <p:tgtEl>
                                          <p:spTgt spid="102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bldLvl="0" autoUpdateAnimBg="0"/>
      <p:bldP spid="10264" grpId="0" bldLvl="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6"/>
          <p:cNvSpPr>
            <a:spLocks noChangeArrowheads="1"/>
          </p:cNvSpPr>
          <p:nvPr/>
        </p:nvSpPr>
        <p:spPr bwMode="auto">
          <a:xfrm>
            <a:off x="0" y="628651"/>
            <a:ext cx="9144000" cy="4105275"/>
          </a:xfrm>
          <a:prstGeom prst="rect">
            <a:avLst/>
          </a:prstGeom>
          <a:solidFill>
            <a:srgbClr val="FFFFFF">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171" tIns="46991" rIns="90171" bIns="46991" anchor="ct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1267" name="TextBox 7"/>
          <p:cNvSpPr>
            <a:spLocks noChangeArrowheads="1"/>
          </p:cNvSpPr>
          <p:nvPr/>
        </p:nvSpPr>
        <p:spPr bwMode="auto">
          <a:xfrm>
            <a:off x="2" y="365125"/>
            <a:ext cx="3203575"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2800" b="1">
              <a:solidFill>
                <a:schemeClr val="bg1"/>
              </a:solidFill>
              <a:sym typeface="宋体" panose="02010600030101010101" pitchFamily="2" charset="-122"/>
            </a:endParaRPr>
          </a:p>
        </p:txBody>
      </p:sp>
      <p:sp>
        <p:nvSpPr>
          <p:cNvPr id="11268" name="矩形 15"/>
          <p:cNvSpPr>
            <a:spLocks noChangeArrowheads="1"/>
          </p:cNvSpPr>
          <p:nvPr/>
        </p:nvSpPr>
        <p:spPr bwMode="auto">
          <a:xfrm>
            <a:off x="2"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2800" b="1">
                <a:solidFill>
                  <a:schemeClr val="bg1"/>
                </a:solidFill>
              </a:rPr>
              <a:t>2-2</a:t>
            </a:r>
            <a:r>
              <a:rPr lang="en-US" sz="2800" b="1">
                <a:solidFill>
                  <a:schemeClr val="bg1"/>
                </a:solidFill>
              </a:rPr>
              <a:t> </a:t>
            </a:r>
            <a:r>
              <a:rPr lang="zh-CN" altLang="en-US" sz="2800" b="1">
                <a:solidFill>
                  <a:schemeClr val="bg1"/>
                </a:solidFill>
              </a:rPr>
              <a:t>价值网络</a:t>
            </a:r>
            <a:endParaRPr lang="en-US" sz="2800" b="1">
              <a:solidFill>
                <a:schemeClr val="bg1"/>
              </a:solidFill>
            </a:endParaRPr>
          </a:p>
        </p:txBody>
      </p:sp>
      <p:cxnSp>
        <p:nvCxnSpPr>
          <p:cNvPr id="11269" name="AutoShape 5"/>
          <p:cNvCxnSpPr>
            <a:cxnSpLocks noChangeShapeType="1"/>
            <a:stCxn id="11274" idx="3"/>
            <a:endCxn id="11272" idx="7"/>
          </p:cNvCxnSpPr>
          <p:nvPr/>
        </p:nvCxnSpPr>
        <p:spPr bwMode="auto">
          <a:xfrm flipH="1">
            <a:off x="5292726" y="1676401"/>
            <a:ext cx="1941513" cy="574675"/>
          </a:xfrm>
          <a:prstGeom prst="straightConnector1">
            <a:avLst/>
          </a:prstGeom>
          <a:noFill/>
          <a:ln w="9525" cap="flat" cmpd="sng">
            <a:solidFill>
              <a:srgbClr val="E36C09"/>
            </a:solidFill>
            <a:prstDash val="dash"/>
            <a:round/>
            <a:headEnd type="triangle" w="lg" len="lg"/>
            <a:tailEnd type="triangle" w="lg" len="lg"/>
          </a:ln>
          <a:extLst>
            <a:ext uri="{909E8E84-426E-40DD-AFC4-6F175D3DCCD1}">
              <a14:hiddenFill xmlns:a14="http://schemas.microsoft.com/office/drawing/2010/main">
                <a:noFill/>
              </a14:hiddenFill>
            </a:ext>
          </a:extLst>
        </p:spPr>
      </p:cxnSp>
      <p:sp>
        <p:nvSpPr>
          <p:cNvPr id="11270" name="TextBox 3"/>
          <p:cNvSpPr txBox="1">
            <a:spLocks noChangeArrowheads="1"/>
          </p:cNvSpPr>
          <p:nvPr/>
        </p:nvSpPr>
        <p:spPr bwMode="auto">
          <a:xfrm>
            <a:off x="323851" y="4732340"/>
            <a:ext cx="8569325"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600">
                <a:solidFill>
                  <a:schemeClr val="bg1"/>
                </a:solidFill>
                <a:latin typeface="微软雅黑" panose="020B0503020204020204" pitchFamily="34" charset="-122"/>
                <a:ea typeface="微软雅黑" panose="020B0503020204020204" pitchFamily="34" charset="-122"/>
              </a:rPr>
              <a:t>《服务学概论》课程设计</a:t>
            </a:r>
          </a:p>
        </p:txBody>
      </p:sp>
      <p:sp>
        <p:nvSpPr>
          <p:cNvPr id="11271" name="矩形 3"/>
          <p:cNvSpPr>
            <a:spLocks noChangeArrowheads="1"/>
          </p:cNvSpPr>
          <p:nvPr/>
        </p:nvSpPr>
        <p:spPr bwMode="auto">
          <a:xfrm>
            <a:off x="3419475" y="844551"/>
            <a:ext cx="3587842"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2400" b="1">
                <a:solidFill>
                  <a:srgbClr val="E36C09"/>
                </a:solidFill>
              </a:rPr>
              <a:t>超市便捷购物价值网络图</a:t>
            </a:r>
          </a:p>
        </p:txBody>
      </p:sp>
      <p:sp>
        <p:nvSpPr>
          <p:cNvPr id="11272" name="Oval 8"/>
          <p:cNvSpPr>
            <a:spLocks noChangeArrowheads="1"/>
          </p:cNvSpPr>
          <p:nvPr/>
        </p:nvSpPr>
        <p:spPr bwMode="auto">
          <a:xfrm>
            <a:off x="3635375" y="1423987"/>
            <a:ext cx="1657351" cy="1655763"/>
          </a:xfrm>
          <a:prstGeom prst="ellipse">
            <a:avLst/>
          </a:prstGeom>
          <a:noFill/>
          <a:ln w="19050" cap="flat" cmpd="sng">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1273" name="Text Box 9"/>
          <p:cNvSpPr txBox="1">
            <a:spLocks noChangeArrowheads="1"/>
          </p:cNvSpPr>
          <p:nvPr/>
        </p:nvSpPr>
        <p:spPr bwMode="auto">
          <a:xfrm>
            <a:off x="3852863" y="1854201"/>
            <a:ext cx="120015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dirty="0"/>
              <a:t>超市商品快捷购买    系统</a:t>
            </a:r>
          </a:p>
        </p:txBody>
      </p:sp>
      <p:sp>
        <p:nvSpPr>
          <p:cNvPr id="11274" name="Oval 10"/>
          <p:cNvSpPr>
            <a:spLocks noChangeArrowheads="1"/>
          </p:cNvSpPr>
          <p:nvPr/>
        </p:nvSpPr>
        <p:spPr bwMode="auto">
          <a:xfrm>
            <a:off x="7234239" y="1135064"/>
            <a:ext cx="1081087" cy="1081087"/>
          </a:xfrm>
          <a:prstGeom prst="ellipse">
            <a:avLst/>
          </a:prstGeom>
          <a:noFill/>
          <a:ln w="19050" cap="flat" cmpd="sng">
            <a:solidFill>
              <a:srgbClr val="FF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1275" name="Text Box 11"/>
          <p:cNvSpPr txBox="1">
            <a:spLocks noChangeArrowheads="1"/>
          </p:cNvSpPr>
          <p:nvPr/>
        </p:nvSpPr>
        <p:spPr bwMode="auto">
          <a:xfrm>
            <a:off x="7461161" y="1354947"/>
            <a:ext cx="70485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dirty="0"/>
              <a:t>个人用户</a:t>
            </a:r>
          </a:p>
        </p:txBody>
      </p:sp>
      <p:sp>
        <p:nvSpPr>
          <p:cNvPr id="11276" name="Oval 12"/>
          <p:cNvSpPr>
            <a:spLocks noChangeArrowheads="1"/>
          </p:cNvSpPr>
          <p:nvPr/>
        </p:nvSpPr>
        <p:spPr bwMode="auto">
          <a:xfrm>
            <a:off x="974725" y="1190625"/>
            <a:ext cx="1081088" cy="1079500"/>
          </a:xfrm>
          <a:prstGeom prst="ellipse">
            <a:avLst/>
          </a:prstGeom>
          <a:noFill/>
          <a:ln w="19050" cap="flat" cmpd="sng">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1277" name="Text Box 13"/>
          <p:cNvSpPr txBox="1">
            <a:spLocks noChangeArrowheads="1"/>
          </p:cNvSpPr>
          <p:nvPr/>
        </p:nvSpPr>
        <p:spPr bwMode="auto">
          <a:xfrm>
            <a:off x="1100139" y="1409699"/>
            <a:ext cx="9525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dirty="0"/>
              <a:t>第三方平台</a:t>
            </a:r>
          </a:p>
        </p:txBody>
      </p:sp>
      <p:cxnSp>
        <p:nvCxnSpPr>
          <p:cNvPr id="11278" name="AutoShape 14"/>
          <p:cNvCxnSpPr>
            <a:cxnSpLocks noChangeShapeType="1"/>
            <a:endCxn id="11277" idx="3"/>
          </p:cNvCxnSpPr>
          <p:nvPr/>
        </p:nvCxnSpPr>
        <p:spPr bwMode="auto">
          <a:xfrm flipH="1" flipV="1">
            <a:off x="2052639" y="1732865"/>
            <a:ext cx="1582736" cy="483286"/>
          </a:xfrm>
          <a:prstGeom prst="straightConnector1">
            <a:avLst/>
          </a:prstGeom>
          <a:noFill/>
          <a:ln w="9525" cap="flat" cmpd="sng">
            <a:solidFill>
              <a:srgbClr val="E36C09"/>
            </a:solidFill>
            <a:prstDash val="dash"/>
            <a:miter lim="800000"/>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279" name="Oval 15"/>
          <p:cNvSpPr>
            <a:spLocks noChangeArrowheads="1"/>
          </p:cNvSpPr>
          <p:nvPr/>
        </p:nvSpPr>
        <p:spPr bwMode="auto">
          <a:xfrm>
            <a:off x="7235825" y="3652839"/>
            <a:ext cx="1081088" cy="1079500"/>
          </a:xfrm>
          <a:prstGeom prst="ellipse">
            <a:avLst/>
          </a:prstGeom>
          <a:noFill/>
          <a:ln w="19050" cap="flat" cmpd="sng">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cxnSp>
        <p:nvCxnSpPr>
          <p:cNvPr id="11280" name="AutoShape 16"/>
          <p:cNvCxnSpPr>
            <a:cxnSpLocks noChangeShapeType="1"/>
            <a:stCxn id="11279" idx="2"/>
            <a:endCxn id="11272" idx="6"/>
          </p:cNvCxnSpPr>
          <p:nvPr/>
        </p:nvCxnSpPr>
        <p:spPr bwMode="auto">
          <a:xfrm flipH="1" flipV="1">
            <a:off x="5049840" y="2836864"/>
            <a:ext cx="2344737" cy="973137"/>
          </a:xfrm>
          <a:prstGeom prst="straightConnector1">
            <a:avLst/>
          </a:prstGeom>
          <a:noFill/>
          <a:ln w="9525" cap="flat" cmpd="sng">
            <a:solidFill>
              <a:srgbClr val="E36C09"/>
            </a:solidFill>
            <a:prstDash val="dash"/>
            <a:miter lim="800000"/>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281" name="Text Box 17"/>
          <p:cNvSpPr txBox="1">
            <a:spLocks noChangeArrowheads="1"/>
          </p:cNvSpPr>
          <p:nvPr/>
        </p:nvSpPr>
        <p:spPr bwMode="auto">
          <a:xfrm>
            <a:off x="7433468" y="3869423"/>
            <a:ext cx="78105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dirty="0"/>
              <a:t>供货超市</a:t>
            </a:r>
          </a:p>
        </p:txBody>
      </p:sp>
      <p:sp>
        <p:nvSpPr>
          <p:cNvPr id="11282" name="Text Box 18"/>
          <p:cNvSpPr txBox="1">
            <a:spLocks noChangeArrowheads="1"/>
          </p:cNvSpPr>
          <p:nvPr/>
        </p:nvSpPr>
        <p:spPr bwMode="auto">
          <a:xfrm>
            <a:off x="5551489" y="1603375"/>
            <a:ext cx="11096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400"/>
              <a:t>商品预定</a:t>
            </a:r>
          </a:p>
        </p:txBody>
      </p:sp>
      <p:sp>
        <p:nvSpPr>
          <p:cNvPr id="11283" name="Text Box 19"/>
          <p:cNvSpPr txBox="1">
            <a:spLocks noChangeArrowheads="1"/>
          </p:cNvSpPr>
          <p:nvPr/>
        </p:nvSpPr>
        <p:spPr bwMode="auto">
          <a:xfrm>
            <a:off x="5892801" y="2181225"/>
            <a:ext cx="9112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400"/>
              <a:t>会员费</a:t>
            </a:r>
          </a:p>
        </p:txBody>
      </p:sp>
      <p:sp>
        <p:nvSpPr>
          <p:cNvPr id="11284" name="Oval 20"/>
          <p:cNvSpPr>
            <a:spLocks noChangeArrowheads="1"/>
          </p:cNvSpPr>
          <p:nvPr/>
        </p:nvSpPr>
        <p:spPr bwMode="auto">
          <a:xfrm>
            <a:off x="833439" y="3635375"/>
            <a:ext cx="1081087" cy="1081088"/>
          </a:xfrm>
          <a:prstGeom prst="ellipse">
            <a:avLst/>
          </a:prstGeom>
          <a:noFill/>
          <a:ln w="19050" cap="flat" cmpd="sng">
            <a:solidFill>
              <a:srgbClr val="FF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11285" name="Text Box 21"/>
          <p:cNvSpPr txBox="1">
            <a:spLocks noChangeArrowheads="1"/>
          </p:cNvSpPr>
          <p:nvPr/>
        </p:nvSpPr>
        <p:spPr bwMode="auto">
          <a:xfrm>
            <a:off x="900114" y="3995739"/>
            <a:ext cx="9366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t>广告主</a:t>
            </a:r>
          </a:p>
        </p:txBody>
      </p:sp>
      <p:cxnSp>
        <p:nvCxnSpPr>
          <p:cNvPr id="11286" name="AutoShape 22"/>
          <p:cNvCxnSpPr>
            <a:cxnSpLocks noChangeShapeType="1"/>
            <a:stCxn id="11272" idx="4"/>
            <a:endCxn id="11284" idx="0"/>
          </p:cNvCxnSpPr>
          <p:nvPr/>
        </p:nvCxnSpPr>
        <p:spPr bwMode="auto">
          <a:xfrm flipH="1">
            <a:off x="1755775" y="2836864"/>
            <a:ext cx="2122488" cy="957263"/>
          </a:xfrm>
          <a:prstGeom prst="straightConnector1">
            <a:avLst/>
          </a:prstGeom>
          <a:noFill/>
          <a:ln w="9525" cap="flat" cmpd="sng">
            <a:solidFill>
              <a:srgbClr val="E36C09"/>
            </a:solidFill>
            <a:prstDash val="dash"/>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287" name="Text Box 23"/>
          <p:cNvSpPr txBox="1">
            <a:spLocks noChangeArrowheads="1"/>
          </p:cNvSpPr>
          <p:nvPr/>
        </p:nvSpPr>
        <p:spPr bwMode="auto">
          <a:xfrm>
            <a:off x="1836739" y="3070225"/>
            <a:ext cx="93503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400"/>
              <a:t>广告推广</a:t>
            </a:r>
          </a:p>
        </p:txBody>
      </p:sp>
      <p:sp>
        <p:nvSpPr>
          <p:cNvPr id="11288" name="Text Box 24"/>
          <p:cNvSpPr txBox="1">
            <a:spLocks noChangeArrowheads="1"/>
          </p:cNvSpPr>
          <p:nvPr/>
        </p:nvSpPr>
        <p:spPr bwMode="auto">
          <a:xfrm>
            <a:off x="2514601" y="3557589"/>
            <a:ext cx="8334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400"/>
              <a:t>广告费</a:t>
            </a:r>
          </a:p>
        </p:txBody>
      </p:sp>
      <p:sp>
        <p:nvSpPr>
          <p:cNvPr id="11289" name="Text Box 25"/>
          <p:cNvSpPr txBox="1">
            <a:spLocks noChangeArrowheads="1"/>
          </p:cNvSpPr>
          <p:nvPr/>
        </p:nvSpPr>
        <p:spPr bwMode="auto">
          <a:xfrm>
            <a:off x="6043614" y="2949575"/>
            <a:ext cx="11207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400"/>
              <a:t>商品预定</a:t>
            </a:r>
          </a:p>
        </p:txBody>
      </p:sp>
      <p:sp>
        <p:nvSpPr>
          <p:cNvPr id="11290" name="Text Box 26"/>
          <p:cNvSpPr txBox="1">
            <a:spLocks noChangeArrowheads="1"/>
          </p:cNvSpPr>
          <p:nvPr/>
        </p:nvSpPr>
        <p:spPr bwMode="auto">
          <a:xfrm>
            <a:off x="5438777" y="3330576"/>
            <a:ext cx="107791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400"/>
              <a:t>代理费</a:t>
            </a:r>
          </a:p>
        </p:txBody>
      </p:sp>
      <p:sp>
        <p:nvSpPr>
          <p:cNvPr id="11291" name="Text Box 27"/>
          <p:cNvSpPr txBox="1">
            <a:spLocks noChangeArrowheads="1"/>
          </p:cNvSpPr>
          <p:nvPr/>
        </p:nvSpPr>
        <p:spPr bwMode="auto">
          <a:xfrm>
            <a:off x="2333625" y="1552575"/>
            <a:ext cx="11588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400"/>
              <a:t>信息推广</a:t>
            </a:r>
          </a:p>
        </p:txBody>
      </p:sp>
      <p:sp>
        <p:nvSpPr>
          <p:cNvPr id="11292" name="Text Box 28"/>
          <p:cNvSpPr txBox="1">
            <a:spLocks noChangeArrowheads="1"/>
          </p:cNvSpPr>
          <p:nvPr/>
        </p:nvSpPr>
        <p:spPr bwMode="auto">
          <a:xfrm>
            <a:off x="2141539" y="2027238"/>
            <a:ext cx="120808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400"/>
              <a:t>开放信息源</a:t>
            </a:r>
          </a:p>
        </p:txBody>
      </p: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268"/>
                                        </p:tgtEl>
                                        <p:attrNameLst>
                                          <p:attrName>style.visibility</p:attrName>
                                        </p:attrNameLst>
                                      </p:cBhvr>
                                      <p:to>
                                        <p:strVal val="visible"/>
                                      </p:to>
                                    </p:set>
                                    <p:anim calcmode="lin" valueType="num">
                                      <p:cBhvr>
                                        <p:cTn id="7" dur="500" fill="hold"/>
                                        <p:tgtEl>
                                          <p:spTgt spid="11268"/>
                                        </p:tgtEl>
                                        <p:attrNameLst>
                                          <p:attrName>ppt_x</p:attrName>
                                        </p:attrNameLst>
                                      </p:cBhvr>
                                      <p:tavLst>
                                        <p:tav tm="0">
                                          <p:val>
                                            <p:strVal val="0-#ppt_w/2"/>
                                          </p:val>
                                        </p:tav>
                                        <p:tav tm="100000">
                                          <p:val>
                                            <p:strVal val="#ppt_x"/>
                                          </p:val>
                                        </p:tav>
                                      </p:tavLst>
                                    </p:anim>
                                    <p:anim calcmode="lin" valueType="num">
                                      <p:cBhvr>
                                        <p:cTn id="8" dur="500" fill="hold"/>
                                        <p:tgtEl>
                                          <p:spTgt spid="11268"/>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11271"/>
                                        </p:tgtEl>
                                        <p:attrNameLst>
                                          <p:attrName>style.visibility</p:attrName>
                                        </p:attrNameLst>
                                      </p:cBhvr>
                                      <p:to>
                                        <p:strVal val="visible"/>
                                      </p:to>
                                    </p:set>
                                    <p:animEffect>
                                      <p:cBhvr>
                                        <p:cTn id="11" dur="500"/>
                                        <p:tgtEl>
                                          <p:spTgt spid="11271"/>
                                        </p:tgtEl>
                                      </p:cBhvr>
                                    </p:animEffect>
                                  </p:childTnLst>
                                </p:cTn>
                              </p:par>
                              <p:par>
                                <p:cTn id="12" presetID="2" presetClass="entr" presetSubtype="4" fill="hold" grpId="1" nodeType="withEffect">
                                  <p:stCondLst>
                                    <p:cond delay="0"/>
                                  </p:stCondLst>
                                  <p:childTnLst>
                                    <p:set>
                                      <p:cBhvr>
                                        <p:cTn id="13" dur="1" fill="hold">
                                          <p:stCondLst>
                                            <p:cond delay="0"/>
                                          </p:stCondLst>
                                        </p:cTn>
                                        <p:tgtEl>
                                          <p:spTgt spid="11271"/>
                                        </p:tgtEl>
                                        <p:attrNameLst>
                                          <p:attrName>style.visibility</p:attrName>
                                        </p:attrNameLst>
                                      </p:cBhvr>
                                      <p:to>
                                        <p:strVal val="visible"/>
                                      </p:to>
                                    </p:set>
                                    <p:anim calcmode="lin" valueType="num">
                                      <p:cBhvr additive="base">
                                        <p:cTn id="14" dur="500" fill="hold"/>
                                        <p:tgtEl>
                                          <p:spTgt spid="11271"/>
                                        </p:tgtEl>
                                        <p:attrNameLst>
                                          <p:attrName>ppt_x</p:attrName>
                                        </p:attrNameLst>
                                      </p:cBhvr>
                                      <p:tavLst>
                                        <p:tav tm="0">
                                          <p:val>
                                            <p:strVal val="#ppt_x"/>
                                          </p:val>
                                        </p:tav>
                                        <p:tav tm="100000">
                                          <p:val>
                                            <p:strVal val="#ppt_x"/>
                                          </p:val>
                                        </p:tav>
                                      </p:tavLst>
                                    </p:anim>
                                    <p:anim calcmode="lin" valueType="num">
                                      <p:cBhvr additive="base">
                                        <p:cTn id="15" dur="500" fill="hold"/>
                                        <p:tgtEl>
                                          <p:spTgt spid="11271"/>
                                        </p:tgtEl>
                                        <p:attrNameLst>
                                          <p:attrName>ppt_y</p:attrName>
                                        </p:attrNameLst>
                                      </p:cBhvr>
                                      <p:tavLst>
                                        <p:tav tm="0">
                                          <p:val>
                                            <p:strVal val="1+#ppt_h/2"/>
                                          </p:val>
                                        </p:tav>
                                        <p:tav tm="100000">
                                          <p:val>
                                            <p:strVal val="#ppt_y"/>
                                          </p:val>
                                        </p:tav>
                                      </p:tavLst>
                                    </p:anim>
                                  </p:childTnLst>
                                </p:cTn>
                              </p:par>
                            </p:childTnLst>
                          </p:cTn>
                        </p:par>
                        <p:par>
                          <p:cTn id="16" fill="hold" nodeType="afterGroup">
                            <p:stCondLst>
                              <p:cond delay="500"/>
                            </p:stCondLst>
                            <p:childTnLst>
                              <p:par>
                                <p:cTn id="17" presetID="2" presetClass="entr" presetSubtype="4" fill="hold" grpId="0" nodeType="afterEffect">
                                  <p:stCondLst>
                                    <p:cond delay="0"/>
                                  </p:stCondLst>
                                  <p:childTnLst>
                                    <p:set>
                                      <p:cBhvr>
                                        <p:cTn id="18" dur="1" fill="hold">
                                          <p:stCondLst>
                                            <p:cond delay="0"/>
                                          </p:stCondLst>
                                        </p:cTn>
                                        <p:tgtEl>
                                          <p:spTgt spid="11272"/>
                                        </p:tgtEl>
                                        <p:attrNameLst>
                                          <p:attrName>style.visibility</p:attrName>
                                        </p:attrNameLst>
                                      </p:cBhvr>
                                      <p:to>
                                        <p:strVal val="visible"/>
                                      </p:to>
                                    </p:set>
                                    <p:anim calcmode="lin" valueType="num">
                                      <p:cBhvr additive="base">
                                        <p:cTn id="19" dur="500" fill="hold"/>
                                        <p:tgtEl>
                                          <p:spTgt spid="11272"/>
                                        </p:tgtEl>
                                        <p:attrNameLst>
                                          <p:attrName>ppt_x</p:attrName>
                                        </p:attrNameLst>
                                      </p:cBhvr>
                                      <p:tavLst>
                                        <p:tav tm="0">
                                          <p:val>
                                            <p:strVal val="#ppt_x"/>
                                          </p:val>
                                        </p:tav>
                                        <p:tav tm="100000">
                                          <p:val>
                                            <p:strVal val="#ppt_x"/>
                                          </p:val>
                                        </p:tav>
                                      </p:tavLst>
                                    </p:anim>
                                    <p:anim calcmode="lin" valueType="num">
                                      <p:cBhvr additive="base">
                                        <p:cTn id="20" dur="500" fill="hold"/>
                                        <p:tgtEl>
                                          <p:spTgt spid="11272"/>
                                        </p:tgtEl>
                                        <p:attrNameLst>
                                          <p:attrName>ppt_y</p:attrName>
                                        </p:attrNameLst>
                                      </p:cBhvr>
                                      <p:tavLst>
                                        <p:tav tm="0">
                                          <p:val>
                                            <p:strVal val="1+#ppt_h/2"/>
                                          </p:val>
                                        </p:tav>
                                        <p:tav tm="100000">
                                          <p:val>
                                            <p:strVal val="#ppt_y"/>
                                          </p:val>
                                        </p:tav>
                                      </p:tavLst>
                                    </p:anim>
                                  </p:childTnLst>
                                </p:cTn>
                              </p:par>
                            </p:childTnLst>
                          </p:cTn>
                        </p:par>
                        <p:par>
                          <p:cTn id="21" fill="hold" nodeType="afterGroup">
                            <p:stCondLst>
                              <p:cond delay="1000"/>
                            </p:stCondLst>
                            <p:childTnLst>
                              <p:par>
                                <p:cTn id="22" presetID="2" presetClass="entr" presetSubtype="4" fill="hold" grpId="0" nodeType="afterEffect">
                                  <p:stCondLst>
                                    <p:cond delay="0"/>
                                  </p:stCondLst>
                                  <p:childTnLst>
                                    <p:set>
                                      <p:cBhvr>
                                        <p:cTn id="23" dur="1" fill="hold">
                                          <p:stCondLst>
                                            <p:cond delay="0"/>
                                          </p:stCondLst>
                                        </p:cTn>
                                        <p:tgtEl>
                                          <p:spTgt spid="11273"/>
                                        </p:tgtEl>
                                        <p:attrNameLst>
                                          <p:attrName>style.visibility</p:attrName>
                                        </p:attrNameLst>
                                      </p:cBhvr>
                                      <p:to>
                                        <p:strVal val="visible"/>
                                      </p:to>
                                    </p:set>
                                    <p:anim calcmode="lin" valueType="num">
                                      <p:cBhvr additive="base">
                                        <p:cTn id="24" dur="500" fill="hold"/>
                                        <p:tgtEl>
                                          <p:spTgt spid="11273"/>
                                        </p:tgtEl>
                                        <p:attrNameLst>
                                          <p:attrName>ppt_x</p:attrName>
                                        </p:attrNameLst>
                                      </p:cBhvr>
                                      <p:tavLst>
                                        <p:tav tm="0">
                                          <p:val>
                                            <p:strVal val="#ppt_x"/>
                                          </p:val>
                                        </p:tav>
                                        <p:tav tm="100000">
                                          <p:val>
                                            <p:strVal val="#ppt_x"/>
                                          </p:val>
                                        </p:tav>
                                      </p:tavLst>
                                    </p:anim>
                                    <p:anim calcmode="lin" valueType="num">
                                      <p:cBhvr additive="base">
                                        <p:cTn id="25" dur="500" fill="hold"/>
                                        <p:tgtEl>
                                          <p:spTgt spid="11273"/>
                                        </p:tgtEl>
                                        <p:attrNameLst>
                                          <p:attrName>ppt_y</p:attrName>
                                        </p:attrNameLst>
                                      </p:cBhvr>
                                      <p:tavLst>
                                        <p:tav tm="0">
                                          <p:val>
                                            <p:strVal val="1+#ppt_h/2"/>
                                          </p:val>
                                        </p:tav>
                                        <p:tav tm="100000">
                                          <p:val>
                                            <p:strVal val="#ppt_y"/>
                                          </p:val>
                                        </p:tav>
                                      </p:tavLst>
                                    </p:anim>
                                  </p:childTnLst>
                                </p:cTn>
                              </p:par>
                            </p:childTnLst>
                          </p:cTn>
                        </p:par>
                        <p:par>
                          <p:cTn id="26" fill="hold" nodeType="afterGroup">
                            <p:stCondLst>
                              <p:cond delay="1500"/>
                            </p:stCondLst>
                            <p:childTnLst>
                              <p:par>
                                <p:cTn id="27" presetID="22" presetClass="entr" presetSubtype="8" fill="hold" nodeType="afterEffect">
                                  <p:stCondLst>
                                    <p:cond delay="0"/>
                                  </p:stCondLst>
                                  <p:childTnLst>
                                    <p:set>
                                      <p:cBhvr>
                                        <p:cTn id="28" dur="1" fill="hold">
                                          <p:stCondLst>
                                            <p:cond delay="0"/>
                                          </p:stCondLst>
                                        </p:cTn>
                                        <p:tgtEl>
                                          <p:spTgt spid="11269"/>
                                        </p:tgtEl>
                                        <p:attrNameLst>
                                          <p:attrName>style.visibility</p:attrName>
                                        </p:attrNameLst>
                                      </p:cBhvr>
                                      <p:to>
                                        <p:strVal val="visible"/>
                                      </p:to>
                                    </p:set>
                                    <p:animEffect>
                                      <p:cBhvr>
                                        <p:cTn id="29" dur="500"/>
                                        <p:tgtEl>
                                          <p:spTgt spid="11269"/>
                                        </p:tgtEl>
                                      </p:cBhvr>
                                    </p:animEffect>
                                  </p:childTnLst>
                                </p:cTn>
                              </p:par>
                            </p:childTnLst>
                          </p:cTn>
                        </p:par>
                        <p:par>
                          <p:cTn id="30" fill="hold" nodeType="afterGroup">
                            <p:stCondLst>
                              <p:cond delay="2000"/>
                            </p:stCondLst>
                            <p:childTnLst>
                              <p:par>
                                <p:cTn id="31" presetID="2" presetClass="entr" presetSubtype="4" fill="hold" grpId="0" nodeType="afterEffect">
                                  <p:stCondLst>
                                    <p:cond delay="0"/>
                                  </p:stCondLst>
                                  <p:childTnLst>
                                    <p:set>
                                      <p:cBhvr>
                                        <p:cTn id="32" dur="1" fill="hold">
                                          <p:stCondLst>
                                            <p:cond delay="0"/>
                                          </p:stCondLst>
                                        </p:cTn>
                                        <p:tgtEl>
                                          <p:spTgt spid="11282"/>
                                        </p:tgtEl>
                                        <p:attrNameLst>
                                          <p:attrName>style.visibility</p:attrName>
                                        </p:attrNameLst>
                                      </p:cBhvr>
                                      <p:to>
                                        <p:strVal val="visible"/>
                                      </p:to>
                                    </p:set>
                                    <p:anim calcmode="lin" valueType="num">
                                      <p:cBhvr additive="base">
                                        <p:cTn id="33" dur="500" fill="hold"/>
                                        <p:tgtEl>
                                          <p:spTgt spid="11282"/>
                                        </p:tgtEl>
                                        <p:attrNameLst>
                                          <p:attrName>ppt_x</p:attrName>
                                        </p:attrNameLst>
                                      </p:cBhvr>
                                      <p:tavLst>
                                        <p:tav tm="0">
                                          <p:val>
                                            <p:strVal val="#ppt_x"/>
                                          </p:val>
                                        </p:tav>
                                        <p:tav tm="100000">
                                          <p:val>
                                            <p:strVal val="#ppt_x"/>
                                          </p:val>
                                        </p:tav>
                                      </p:tavLst>
                                    </p:anim>
                                    <p:anim calcmode="lin" valueType="num">
                                      <p:cBhvr additive="base">
                                        <p:cTn id="34" dur="500" fill="hold"/>
                                        <p:tgtEl>
                                          <p:spTgt spid="11282"/>
                                        </p:tgtEl>
                                        <p:attrNameLst>
                                          <p:attrName>ppt_y</p:attrName>
                                        </p:attrNameLst>
                                      </p:cBhvr>
                                      <p:tavLst>
                                        <p:tav tm="0">
                                          <p:val>
                                            <p:strVal val="1+#ppt_h/2"/>
                                          </p:val>
                                        </p:tav>
                                        <p:tav tm="100000">
                                          <p:val>
                                            <p:strVal val="#ppt_y"/>
                                          </p:val>
                                        </p:tav>
                                      </p:tavLst>
                                    </p:anim>
                                  </p:childTnLst>
                                </p:cTn>
                              </p:par>
                            </p:childTnLst>
                          </p:cTn>
                        </p:par>
                        <p:par>
                          <p:cTn id="35" fill="hold" nodeType="afterGroup">
                            <p:stCondLst>
                              <p:cond delay="2500"/>
                            </p:stCondLst>
                            <p:childTnLst>
                              <p:par>
                                <p:cTn id="36" presetID="2" presetClass="entr" presetSubtype="4" fill="hold" grpId="0" nodeType="afterEffect">
                                  <p:stCondLst>
                                    <p:cond delay="0"/>
                                  </p:stCondLst>
                                  <p:childTnLst>
                                    <p:set>
                                      <p:cBhvr>
                                        <p:cTn id="37" dur="1" fill="hold">
                                          <p:stCondLst>
                                            <p:cond delay="0"/>
                                          </p:stCondLst>
                                        </p:cTn>
                                        <p:tgtEl>
                                          <p:spTgt spid="11283"/>
                                        </p:tgtEl>
                                        <p:attrNameLst>
                                          <p:attrName>style.visibility</p:attrName>
                                        </p:attrNameLst>
                                      </p:cBhvr>
                                      <p:to>
                                        <p:strVal val="visible"/>
                                      </p:to>
                                    </p:set>
                                    <p:anim calcmode="lin" valueType="num">
                                      <p:cBhvr additive="base">
                                        <p:cTn id="38" dur="500" fill="hold"/>
                                        <p:tgtEl>
                                          <p:spTgt spid="11283"/>
                                        </p:tgtEl>
                                        <p:attrNameLst>
                                          <p:attrName>ppt_x</p:attrName>
                                        </p:attrNameLst>
                                      </p:cBhvr>
                                      <p:tavLst>
                                        <p:tav tm="0">
                                          <p:val>
                                            <p:strVal val="#ppt_x"/>
                                          </p:val>
                                        </p:tav>
                                        <p:tav tm="100000">
                                          <p:val>
                                            <p:strVal val="#ppt_x"/>
                                          </p:val>
                                        </p:tav>
                                      </p:tavLst>
                                    </p:anim>
                                    <p:anim calcmode="lin" valueType="num">
                                      <p:cBhvr additive="base">
                                        <p:cTn id="39" dur="500" fill="hold"/>
                                        <p:tgtEl>
                                          <p:spTgt spid="11283"/>
                                        </p:tgtEl>
                                        <p:attrNameLst>
                                          <p:attrName>ppt_y</p:attrName>
                                        </p:attrNameLst>
                                      </p:cBhvr>
                                      <p:tavLst>
                                        <p:tav tm="0">
                                          <p:val>
                                            <p:strVal val="1+#ppt_h/2"/>
                                          </p:val>
                                        </p:tav>
                                        <p:tav tm="100000">
                                          <p:val>
                                            <p:strVal val="#ppt_y"/>
                                          </p:val>
                                        </p:tav>
                                      </p:tavLst>
                                    </p:anim>
                                  </p:childTnLst>
                                </p:cTn>
                              </p:par>
                            </p:childTnLst>
                          </p:cTn>
                        </p:par>
                        <p:par>
                          <p:cTn id="40" fill="hold" nodeType="afterGroup">
                            <p:stCondLst>
                              <p:cond delay="3000"/>
                            </p:stCondLst>
                            <p:childTnLst>
                              <p:par>
                                <p:cTn id="41" presetID="2" presetClass="entr" presetSubtype="4" fill="hold" grpId="0" nodeType="afterEffect">
                                  <p:stCondLst>
                                    <p:cond delay="0"/>
                                  </p:stCondLst>
                                  <p:childTnLst>
                                    <p:set>
                                      <p:cBhvr>
                                        <p:cTn id="42" dur="1" fill="hold">
                                          <p:stCondLst>
                                            <p:cond delay="0"/>
                                          </p:stCondLst>
                                        </p:cTn>
                                        <p:tgtEl>
                                          <p:spTgt spid="11274"/>
                                        </p:tgtEl>
                                        <p:attrNameLst>
                                          <p:attrName>style.visibility</p:attrName>
                                        </p:attrNameLst>
                                      </p:cBhvr>
                                      <p:to>
                                        <p:strVal val="visible"/>
                                      </p:to>
                                    </p:set>
                                    <p:anim calcmode="lin" valueType="num">
                                      <p:cBhvr additive="base">
                                        <p:cTn id="43" dur="500" fill="hold"/>
                                        <p:tgtEl>
                                          <p:spTgt spid="11274"/>
                                        </p:tgtEl>
                                        <p:attrNameLst>
                                          <p:attrName>ppt_x</p:attrName>
                                        </p:attrNameLst>
                                      </p:cBhvr>
                                      <p:tavLst>
                                        <p:tav tm="0">
                                          <p:val>
                                            <p:strVal val="#ppt_x"/>
                                          </p:val>
                                        </p:tav>
                                        <p:tav tm="100000">
                                          <p:val>
                                            <p:strVal val="#ppt_x"/>
                                          </p:val>
                                        </p:tav>
                                      </p:tavLst>
                                    </p:anim>
                                    <p:anim calcmode="lin" valueType="num">
                                      <p:cBhvr additive="base">
                                        <p:cTn id="44" dur="500" fill="hold"/>
                                        <p:tgtEl>
                                          <p:spTgt spid="11274"/>
                                        </p:tgtEl>
                                        <p:attrNameLst>
                                          <p:attrName>ppt_y</p:attrName>
                                        </p:attrNameLst>
                                      </p:cBhvr>
                                      <p:tavLst>
                                        <p:tav tm="0">
                                          <p:val>
                                            <p:strVal val="1+#ppt_h/2"/>
                                          </p:val>
                                        </p:tav>
                                        <p:tav tm="100000">
                                          <p:val>
                                            <p:strVal val="#ppt_y"/>
                                          </p:val>
                                        </p:tav>
                                      </p:tavLst>
                                    </p:anim>
                                  </p:childTnLst>
                                </p:cTn>
                              </p:par>
                            </p:childTnLst>
                          </p:cTn>
                        </p:par>
                        <p:par>
                          <p:cTn id="45" fill="hold" nodeType="afterGroup">
                            <p:stCondLst>
                              <p:cond delay="3500"/>
                            </p:stCondLst>
                            <p:childTnLst>
                              <p:par>
                                <p:cTn id="46" presetID="2" presetClass="entr" presetSubtype="4" fill="hold" grpId="0" nodeType="afterEffect">
                                  <p:stCondLst>
                                    <p:cond delay="0"/>
                                  </p:stCondLst>
                                  <p:childTnLst>
                                    <p:set>
                                      <p:cBhvr>
                                        <p:cTn id="47" dur="1" fill="hold">
                                          <p:stCondLst>
                                            <p:cond delay="0"/>
                                          </p:stCondLst>
                                        </p:cTn>
                                        <p:tgtEl>
                                          <p:spTgt spid="11275"/>
                                        </p:tgtEl>
                                        <p:attrNameLst>
                                          <p:attrName>style.visibility</p:attrName>
                                        </p:attrNameLst>
                                      </p:cBhvr>
                                      <p:to>
                                        <p:strVal val="visible"/>
                                      </p:to>
                                    </p:set>
                                    <p:anim calcmode="lin" valueType="num">
                                      <p:cBhvr additive="base">
                                        <p:cTn id="48" dur="500" fill="hold"/>
                                        <p:tgtEl>
                                          <p:spTgt spid="11275"/>
                                        </p:tgtEl>
                                        <p:attrNameLst>
                                          <p:attrName>ppt_x</p:attrName>
                                        </p:attrNameLst>
                                      </p:cBhvr>
                                      <p:tavLst>
                                        <p:tav tm="0">
                                          <p:val>
                                            <p:strVal val="#ppt_x"/>
                                          </p:val>
                                        </p:tav>
                                        <p:tav tm="100000">
                                          <p:val>
                                            <p:strVal val="#ppt_x"/>
                                          </p:val>
                                        </p:tav>
                                      </p:tavLst>
                                    </p:anim>
                                    <p:anim calcmode="lin" valueType="num">
                                      <p:cBhvr additive="base">
                                        <p:cTn id="49" dur="500" fill="hold"/>
                                        <p:tgtEl>
                                          <p:spTgt spid="11275"/>
                                        </p:tgtEl>
                                        <p:attrNameLst>
                                          <p:attrName>ppt_y</p:attrName>
                                        </p:attrNameLst>
                                      </p:cBhvr>
                                      <p:tavLst>
                                        <p:tav tm="0">
                                          <p:val>
                                            <p:strVal val="1+#ppt_h/2"/>
                                          </p:val>
                                        </p:tav>
                                        <p:tav tm="100000">
                                          <p:val>
                                            <p:strVal val="#ppt_y"/>
                                          </p:val>
                                        </p:tav>
                                      </p:tavLst>
                                    </p:anim>
                                  </p:childTnLst>
                                </p:cTn>
                              </p:par>
                            </p:childTnLst>
                          </p:cTn>
                        </p:par>
                        <p:par>
                          <p:cTn id="50" fill="hold" nodeType="afterGroup">
                            <p:stCondLst>
                              <p:cond delay="4000"/>
                            </p:stCondLst>
                            <p:childTnLst>
                              <p:par>
                                <p:cTn id="51" presetID="22" presetClass="entr" presetSubtype="8" fill="hold" nodeType="afterEffect">
                                  <p:stCondLst>
                                    <p:cond delay="0"/>
                                  </p:stCondLst>
                                  <p:childTnLst>
                                    <p:set>
                                      <p:cBhvr>
                                        <p:cTn id="52" dur="1" fill="hold">
                                          <p:stCondLst>
                                            <p:cond delay="0"/>
                                          </p:stCondLst>
                                        </p:cTn>
                                        <p:tgtEl>
                                          <p:spTgt spid="11280"/>
                                        </p:tgtEl>
                                        <p:attrNameLst>
                                          <p:attrName>style.visibility</p:attrName>
                                        </p:attrNameLst>
                                      </p:cBhvr>
                                      <p:to>
                                        <p:strVal val="visible"/>
                                      </p:to>
                                    </p:set>
                                    <p:animEffect>
                                      <p:cBhvr>
                                        <p:cTn id="53" dur="500"/>
                                        <p:tgtEl>
                                          <p:spTgt spid="11280"/>
                                        </p:tgtEl>
                                      </p:cBhvr>
                                    </p:animEffect>
                                  </p:childTnLst>
                                </p:cTn>
                              </p:par>
                            </p:childTnLst>
                          </p:cTn>
                        </p:par>
                        <p:par>
                          <p:cTn id="54" fill="hold" nodeType="afterGroup">
                            <p:stCondLst>
                              <p:cond delay="4500"/>
                            </p:stCondLst>
                            <p:childTnLst>
                              <p:par>
                                <p:cTn id="55" presetID="2" presetClass="entr" presetSubtype="4" fill="hold" grpId="0" nodeType="afterEffect">
                                  <p:stCondLst>
                                    <p:cond delay="0"/>
                                  </p:stCondLst>
                                  <p:childTnLst>
                                    <p:set>
                                      <p:cBhvr>
                                        <p:cTn id="56" dur="1" fill="hold">
                                          <p:stCondLst>
                                            <p:cond delay="0"/>
                                          </p:stCondLst>
                                        </p:cTn>
                                        <p:tgtEl>
                                          <p:spTgt spid="11289"/>
                                        </p:tgtEl>
                                        <p:attrNameLst>
                                          <p:attrName>style.visibility</p:attrName>
                                        </p:attrNameLst>
                                      </p:cBhvr>
                                      <p:to>
                                        <p:strVal val="visible"/>
                                      </p:to>
                                    </p:set>
                                    <p:anim calcmode="lin" valueType="num">
                                      <p:cBhvr additive="base">
                                        <p:cTn id="57" dur="500" fill="hold"/>
                                        <p:tgtEl>
                                          <p:spTgt spid="11289"/>
                                        </p:tgtEl>
                                        <p:attrNameLst>
                                          <p:attrName>ppt_x</p:attrName>
                                        </p:attrNameLst>
                                      </p:cBhvr>
                                      <p:tavLst>
                                        <p:tav tm="0">
                                          <p:val>
                                            <p:strVal val="#ppt_x"/>
                                          </p:val>
                                        </p:tav>
                                        <p:tav tm="100000">
                                          <p:val>
                                            <p:strVal val="#ppt_x"/>
                                          </p:val>
                                        </p:tav>
                                      </p:tavLst>
                                    </p:anim>
                                    <p:anim calcmode="lin" valueType="num">
                                      <p:cBhvr additive="base">
                                        <p:cTn id="58" dur="500" fill="hold"/>
                                        <p:tgtEl>
                                          <p:spTgt spid="11289"/>
                                        </p:tgtEl>
                                        <p:attrNameLst>
                                          <p:attrName>ppt_y</p:attrName>
                                        </p:attrNameLst>
                                      </p:cBhvr>
                                      <p:tavLst>
                                        <p:tav tm="0">
                                          <p:val>
                                            <p:strVal val="1+#ppt_h/2"/>
                                          </p:val>
                                        </p:tav>
                                        <p:tav tm="100000">
                                          <p:val>
                                            <p:strVal val="#ppt_y"/>
                                          </p:val>
                                        </p:tav>
                                      </p:tavLst>
                                    </p:anim>
                                  </p:childTnLst>
                                </p:cTn>
                              </p:par>
                            </p:childTnLst>
                          </p:cTn>
                        </p:par>
                        <p:par>
                          <p:cTn id="59" fill="hold" nodeType="afterGroup">
                            <p:stCondLst>
                              <p:cond delay="5000"/>
                            </p:stCondLst>
                            <p:childTnLst>
                              <p:par>
                                <p:cTn id="60" presetID="2" presetClass="entr" presetSubtype="4" fill="hold" grpId="0" nodeType="afterEffect">
                                  <p:stCondLst>
                                    <p:cond delay="0"/>
                                  </p:stCondLst>
                                  <p:childTnLst>
                                    <p:set>
                                      <p:cBhvr>
                                        <p:cTn id="61" dur="1" fill="hold">
                                          <p:stCondLst>
                                            <p:cond delay="0"/>
                                          </p:stCondLst>
                                        </p:cTn>
                                        <p:tgtEl>
                                          <p:spTgt spid="11290"/>
                                        </p:tgtEl>
                                        <p:attrNameLst>
                                          <p:attrName>style.visibility</p:attrName>
                                        </p:attrNameLst>
                                      </p:cBhvr>
                                      <p:to>
                                        <p:strVal val="visible"/>
                                      </p:to>
                                    </p:set>
                                    <p:anim calcmode="lin" valueType="num">
                                      <p:cBhvr additive="base">
                                        <p:cTn id="62" dur="500" fill="hold"/>
                                        <p:tgtEl>
                                          <p:spTgt spid="11290"/>
                                        </p:tgtEl>
                                        <p:attrNameLst>
                                          <p:attrName>ppt_x</p:attrName>
                                        </p:attrNameLst>
                                      </p:cBhvr>
                                      <p:tavLst>
                                        <p:tav tm="0">
                                          <p:val>
                                            <p:strVal val="#ppt_x"/>
                                          </p:val>
                                        </p:tav>
                                        <p:tav tm="100000">
                                          <p:val>
                                            <p:strVal val="#ppt_x"/>
                                          </p:val>
                                        </p:tav>
                                      </p:tavLst>
                                    </p:anim>
                                    <p:anim calcmode="lin" valueType="num">
                                      <p:cBhvr additive="base">
                                        <p:cTn id="63" dur="500" fill="hold"/>
                                        <p:tgtEl>
                                          <p:spTgt spid="11290"/>
                                        </p:tgtEl>
                                        <p:attrNameLst>
                                          <p:attrName>ppt_y</p:attrName>
                                        </p:attrNameLst>
                                      </p:cBhvr>
                                      <p:tavLst>
                                        <p:tav tm="0">
                                          <p:val>
                                            <p:strVal val="1+#ppt_h/2"/>
                                          </p:val>
                                        </p:tav>
                                        <p:tav tm="100000">
                                          <p:val>
                                            <p:strVal val="#ppt_y"/>
                                          </p:val>
                                        </p:tav>
                                      </p:tavLst>
                                    </p:anim>
                                  </p:childTnLst>
                                </p:cTn>
                              </p:par>
                            </p:childTnLst>
                          </p:cTn>
                        </p:par>
                        <p:par>
                          <p:cTn id="64" fill="hold" nodeType="afterGroup">
                            <p:stCondLst>
                              <p:cond delay="5500"/>
                            </p:stCondLst>
                            <p:childTnLst>
                              <p:par>
                                <p:cTn id="65" presetID="2" presetClass="entr" presetSubtype="4" fill="hold" grpId="0" nodeType="afterEffect">
                                  <p:stCondLst>
                                    <p:cond delay="0"/>
                                  </p:stCondLst>
                                  <p:childTnLst>
                                    <p:set>
                                      <p:cBhvr>
                                        <p:cTn id="66" dur="1" fill="hold">
                                          <p:stCondLst>
                                            <p:cond delay="0"/>
                                          </p:stCondLst>
                                        </p:cTn>
                                        <p:tgtEl>
                                          <p:spTgt spid="11279"/>
                                        </p:tgtEl>
                                        <p:attrNameLst>
                                          <p:attrName>style.visibility</p:attrName>
                                        </p:attrNameLst>
                                      </p:cBhvr>
                                      <p:to>
                                        <p:strVal val="visible"/>
                                      </p:to>
                                    </p:set>
                                    <p:anim calcmode="lin" valueType="num">
                                      <p:cBhvr additive="base">
                                        <p:cTn id="67" dur="500" fill="hold"/>
                                        <p:tgtEl>
                                          <p:spTgt spid="11279"/>
                                        </p:tgtEl>
                                        <p:attrNameLst>
                                          <p:attrName>ppt_x</p:attrName>
                                        </p:attrNameLst>
                                      </p:cBhvr>
                                      <p:tavLst>
                                        <p:tav tm="0">
                                          <p:val>
                                            <p:strVal val="#ppt_x"/>
                                          </p:val>
                                        </p:tav>
                                        <p:tav tm="100000">
                                          <p:val>
                                            <p:strVal val="#ppt_x"/>
                                          </p:val>
                                        </p:tav>
                                      </p:tavLst>
                                    </p:anim>
                                    <p:anim calcmode="lin" valueType="num">
                                      <p:cBhvr additive="base">
                                        <p:cTn id="68" dur="500" fill="hold"/>
                                        <p:tgtEl>
                                          <p:spTgt spid="11279"/>
                                        </p:tgtEl>
                                        <p:attrNameLst>
                                          <p:attrName>ppt_y</p:attrName>
                                        </p:attrNameLst>
                                      </p:cBhvr>
                                      <p:tavLst>
                                        <p:tav tm="0">
                                          <p:val>
                                            <p:strVal val="1+#ppt_h/2"/>
                                          </p:val>
                                        </p:tav>
                                        <p:tav tm="100000">
                                          <p:val>
                                            <p:strVal val="#ppt_y"/>
                                          </p:val>
                                        </p:tav>
                                      </p:tavLst>
                                    </p:anim>
                                  </p:childTnLst>
                                </p:cTn>
                              </p:par>
                            </p:childTnLst>
                          </p:cTn>
                        </p:par>
                        <p:par>
                          <p:cTn id="69" fill="hold" nodeType="afterGroup">
                            <p:stCondLst>
                              <p:cond delay="6000"/>
                            </p:stCondLst>
                            <p:childTnLst>
                              <p:par>
                                <p:cTn id="70" presetID="2" presetClass="entr" presetSubtype="4" fill="hold" grpId="0" nodeType="afterEffect">
                                  <p:stCondLst>
                                    <p:cond delay="0"/>
                                  </p:stCondLst>
                                  <p:childTnLst>
                                    <p:set>
                                      <p:cBhvr>
                                        <p:cTn id="71" dur="1" fill="hold">
                                          <p:stCondLst>
                                            <p:cond delay="0"/>
                                          </p:stCondLst>
                                        </p:cTn>
                                        <p:tgtEl>
                                          <p:spTgt spid="11281"/>
                                        </p:tgtEl>
                                        <p:attrNameLst>
                                          <p:attrName>style.visibility</p:attrName>
                                        </p:attrNameLst>
                                      </p:cBhvr>
                                      <p:to>
                                        <p:strVal val="visible"/>
                                      </p:to>
                                    </p:set>
                                    <p:anim calcmode="lin" valueType="num">
                                      <p:cBhvr additive="base">
                                        <p:cTn id="72" dur="500" fill="hold"/>
                                        <p:tgtEl>
                                          <p:spTgt spid="11281"/>
                                        </p:tgtEl>
                                        <p:attrNameLst>
                                          <p:attrName>ppt_x</p:attrName>
                                        </p:attrNameLst>
                                      </p:cBhvr>
                                      <p:tavLst>
                                        <p:tav tm="0">
                                          <p:val>
                                            <p:strVal val="#ppt_x"/>
                                          </p:val>
                                        </p:tav>
                                        <p:tav tm="100000">
                                          <p:val>
                                            <p:strVal val="#ppt_x"/>
                                          </p:val>
                                        </p:tav>
                                      </p:tavLst>
                                    </p:anim>
                                    <p:anim calcmode="lin" valueType="num">
                                      <p:cBhvr additive="base">
                                        <p:cTn id="73" dur="500" fill="hold"/>
                                        <p:tgtEl>
                                          <p:spTgt spid="11281"/>
                                        </p:tgtEl>
                                        <p:attrNameLst>
                                          <p:attrName>ppt_y</p:attrName>
                                        </p:attrNameLst>
                                      </p:cBhvr>
                                      <p:tavLst>
                                        <p:tav tm="0">
                                          <p:val>
                                            <p:strVal val="1+#ppt_h/2"/>
                                          </p:val>
                                        </p:tav>
                                        <p:tav tm="100000">
                                          <p:val>
                                            <p:strVal val="#ppt_y"/>
                                          </p:val>
                                        </p:tav>
                                      </p:tavLst>
                                    </p:anim>
                                  </p:childTnLst>
                                </p:cTn>
                              </p:par>
                            </p:childTnLst>
                          </p:cTn>
                        </p:par>
                        <p:par>
                          <p:cTn id="74" fill="hold" nodeType="afterGroup">
                            <p:stCondLst>
                              <p:cond delay="6500"/>
                            </p:stCondLst>
                            <p:childTnLst>
                              <p:par>
                                <p:cTn id="75" presetID="22" presetClass="entr" presetSubtype="8" fill="hold" nodeType="afterEffect">
                                  <p:stCondLst>
                                    <p:cond delay="0"/>
                                  </p:stCondLst>
                                  <p:childTnLst>
                                    <p:set>
                                      <p:cBhvr>
                                        <p:cTn id="76" dur="1" fill="hold">
                                          <p:stCondLst>
                                            <p:cond delay="0"/>
                                          </p:stCondLst>
                                        </p:cTn>
                                        <p:tgtEl>
                                          <p:spTgt spid="11278"/>
                                        </p:tgtEl>
                                        <p:attrNameLst>
                                          <p:attrName>style.visibility</p:attrName>
                                        </p:attrNameLst>
                                      </p:cBhvr>
                                      <p:to>
                                        <p:strVal val="visible"/>
                                      </p:to>
                                    </p:set>
                                    <p:animEffect>
                                      <p:cBhvr>
                                        <p:cTn id="77" dur="500"/>
                                        <p:tgtEl>
                                          <p:spTgt spid="11278"/>
                                        </p:tgtEl>
                                      </p:cBhvr>
                                    </p:animEffect>
                                  </p:childTnLst>
                                </p:cTn>
                              </p:par>
                            </p:childTnLst>
                          </p:cTn>
                        </p:par>
                        <p:par>
                          <p:cTn id="78" fill="hold" nodeType="afterGroup">
                            <p:stCondLst>
                              <p:cond delay="7000"/>
                            </p:stCondLst>
                            <p:childTnLst>
                              <p:par>
                                <p:cTn id="79" presetID="2" presetClass="entr" presetSubtype="4" fill="hold" grpId="0" nodeType="afterEffect">
                                  <p:stCondLst>
                                    <p:cond delay="0"/>
                                  </p:stCondLst>
                                  <p:childTnLst>
                                    <p:set>
                                      <p:cBhvr>
                                        <p:cTn id="80" dur="1" fill="hold">
                                          <p:stCondLst>
                                            <p:cond delay="0"/>
                                          </p:stCondLst>
                                        </p:cTn>
                                        <p:tgtEl>
                                          <p:spTgt spid="11291"/>
                                        </p:tgtEl>
                                        <p:attrNameLst>
                                          <p:attrName>style.visibility</p:attrName>
                                        </p:attrNameLst>
                                      </p:cBhvr>
                                      <p:to>
                                        <p:strVal val="visible"/>
                                      </p:to>
                                    </p:set>
                                    <p:anim calcmode="lin" valueType="num">
                                      <p:cBhvr additive="base">
                                        <p:cTn id="81" dur="500" fill="hold"/>
                                        <p:tgtEl>
                                          <p:spTgt spid="11291"/>
                                        </p:tgtEl>
                                        <p:attrNameLst>
                                          <p:attrName>ppt_x</p:attrName>
                                        </p:attrNameLst>
                                      </p:cBhvr>
                                      <p:tavLst>
                                        <p:tav tm="0">
                                          <p:val>
                                            <p:strVal val="#ppt_x"/>
                                          </p:val>
                                        </p:tav>
                                        <p:tav tm="100000">
                                          <p:val>
                                            <p:strVal val="#ppt_x"/>
                                          </p:val>
                                        </p:tav>
                                      </p:tavLst>
                                    </p:anim>
                                    <p:anim calcmode="lin" valueType="num">
                                      <p:cBhvr additive="base">
                                        <p:cTn id="82" dur="500" fill="hold"/>
                                        <p:tgtEl>
                                          <p:spTgt spid="11291"/>
                                        </p:tgtEl>
                                        <p:attrNameLst>
                                          <p:attrName>ppt_y</p:attrName>
                                        </p:attrNameLst>
                                      </p:cBhvr>
                                      <p:tavLst>
                                        <p:tav tm="0">
                                          <p:val>
                                            <p:strVal val="1+#ppt_h/2"/>
                                          </p:val>
                                        </p:tav>
                                        <p:tav tm="100000">
                                          <p:val>
                                            <p:strVal val="#ppt_y"/>
                                          </p:val>
                                        </p:tav>
                                      </p:tavLst>
                                    </p:anim>
                                  </p:childTnLst>
                                </p:cTn>
                              </p:par>
                            </p:childTnLst>
                          </p:cTn>
                        </p:par>
                        <p:par>
                          <p:cTn id="83" fill="hold" nodeType="afterGroup">
                            <p:stCondLst>
                              <p:cond delay="7500"/>
                            </p:stCondLst>
                            <p:childTnLst>
                              <p:par>
                                <p:cTn id="84" presetID="2" presetClass="entr" presetSubtype="4" fill="hold" grpId="0" nodeType="afterEffect">
                                  <p:stCondLst>
                                    <p:cond delay="0"/>
                                  </p:stCondLst>
                                  <p:childTnLst>
                                    <p:set>
                                      <p:cBhvr>
                                        <p:cTn id="85" dur="1" fill="hold">
                                          <p:stCondLst>
                                            <p:cond delay="0"/>
                                          </p:stCondLst>
                                        </p:cTn>
                                        <p:tgtEl>
                                          <p:spTgt spid="11292"/>
                                        </p:tgtEl>
                                        <p:attrNameLst>
                                          <p:attrName>style.visibility</p:attrName>
                                        </p:attrNameLst>
                                      </p:cBhvr>
                                      <p:to>
                                        <p:strVal val="visible"/>
                                      </p:to>
                                    </p:set>
                                    <p:anim calcmode="lin" valueType="num">
                                      <p:cBhvr additive="base">
                                        <p:cTn id="86" dur="500" fill="hold"/>
                                        <p:tgtEl>
                                          <p:spTgt spid="11292"/>
                                        </p:tgtEl>
                                        <p:attrNameLst>
                                          <p:attrName>ppt_x</p:attrName>
                                        </p:attrNameLst>
                                      </p:cBhvr>
                                      <p:tavLst>
                                        <p:tav tm="0">
                                          <p:val>
                                            <p:strVal val="#ppt_x"/>
                                          </p:val>
                                        </p:tav>
                                        <p:tav tm="100000">
                                          <p:val>
                                            <p:strVal val="#ppt_x"/>
                                          </p:val>
                                        </p:tav>
                                      </p:tavLst>
                                    </p:anim>
                                    <p:anim calcmode="lin" valueType="num">
                                      <p:cBhvr additive="base">
                                        <p:cTn id="87" dur="500" fill="hold"/>
                                        <p:tgtEl>
                                          <p:spTgt spid="11292"/>
                                        </p:tgtEl>
                                        <p:attrNameLst>
                                          <p:attrName>ppt_y</p:attrName>
                                        </p:attrNameLst>
                                      </p:cBhvr>
                                      <p:tavLst>
                                        <p:tav tm="0">
                                          <p:val>
                                            <p:strVal val="1+#ppt_h/2"/>
                                          </p:val>
                                        </p:tav>
                                        <p:tav tm="100000">
                                          <p:val>
                                            <p:strVal val="#ppt_y"/>
                                          </p:val>
                                        </p:tav>
                                      </p:tavLst>
                                    </p:anim>
                                  </p:childTnLst>
                                </p:cTn>
                              </p:par>
                            </p:childTnLst>
                          </p:cTn>
                        </p:par>
                        <p:par>
                          <p:cTn id="88" fill="hold" nodeType="afterGroup">
                            <p:stCondLst>
                              <p:cond delay="8000"/>
                            </p:stCondLst>
                            <p:childTnLst>
                              <p:par>
                                <p:cTn id="89" presetID="2" presetClass="entr" presetSubtype="4" fill="hold" grpId="0" nodeType="afterEffect">
                                  <p:stCondLst>
                                    <p:cond delay="0"/>
                                  </p:stCondLst>
                                  <p:childTnLst>
                                    <p:set>
                                      <p:cBhvr>
                                        <p:cTn id="90" dur="1" fill="hold">
                                          <p:stCondLst>
                                            <p:cond delay="0"/>
                                          </p:stCondLst>
                                        </p:cTn>
                                        <p:tgtEl>
                                          <p:spTgt spid="11276"/>
                                        </p:tgtEl>
                                        <p:attrNameLst>
                                          <p:attrName>style.visibility</p:attrName>
                                        </p:attrNameLst>
                                      </p:cBhvr>
                                      <p:to>
                                        <p:strVal val="visible"/>
                                      </p:to>
                                    </p:set>
                                    <p:anim calcmode="lin" valueType="num">
                                      <p:cBhvr additive="base">
                                        <p:cTn id="91" dur="500" fill="hold"/>
                                        <p:tgtEl>
                                          <p:spTgt spid="11276"/>
                                        </p:tgtEl>
                                        <p:attrNameLst>
                                          <p:attrName>ppt_x</p:attrName>
                                        </p:attrNameLst>
                                      </p:cBhvr>
                                      <p:tavLst>
                                        <p:tav tm="0">
                                          <p:val>
                                            <p:strVal val="#ppt_x"/>
                                          </p:val>
                                        </p:tav>
                                        <p:tav tm="100000">
                                          <p:val>
                                            <p:strVal val="#ppt_x"/>
                                          </p:val>
                                        </p:tav>
                                      </p:tavLst>
                                    </p:anim>
                                    <p:anim calcmode="lin" valueType="num">
                                      <p:cBhvr additive="base">
                                        <p:cTn id="92" dur="500" fill="hold"/>
                                        <p:tgtEl>
                                          <p:spTgt spid="11276"/>
                                        </p:tgtEl>
                                        <p:attrNameLst>
                                          <p:attrName>ppt_y</p:attrName>
                                        </p:attrNameLst>
                                      </p:cBhvr>
                                      <p:tavLst>
                                        <p:tav tm="0">
                                          <p:val>
                                            <p:strVal val="1+#ppt_h/2"/>
                                          </p:val>
                                        </p:tav>
                                        <p:tav tm="100000">
                                          <p:val>
                                            <p:strVal val="#ppt_y"/>
                                          </p:val>
                                        </p:tav>
                                      </p:tavLst>
                                    </p:anim>
                                  </p:childTnLst>
                                </p:cTn>
                              </p:par>
                            </p:childTnLst>
                          </p:cTn>
                        </p:par>
                        <p:par>
                          <p:cTn id="93" fill="hold" nodeType="afterGroup">
                            <p:stCondLst>
                              <p:cond delay="8500"/>
                            </p:stCondLst>
                            <p:childTnLst>
                              <p:par>
                                <p:cTn id="94" presetID="2" presetClass="entr" presetSubtype="4" fill="hold" grpId="0" nodeType="afterEffect">
                                  <p:stCondLst>
                                    <p:cond delay="0"/>
                                  </p:stCondLst>
                                  <p:childTnLst>
                                    <p:set>
                                      <p:cBhvr>
                                        <p:cTn id="95" dur="1" fill="hold">
                                          <p:stCondLst>
                                            <p:cond delay="0"/>
                                          </p:stCondLst>
                                        </p:cTn>
                                        <p:tgtEl>
                                          <p:spTgt spid="11277"/>
                                        </p:tgtEl>
                                        <p:attrNameLst>
                                          <p:attrName>style.visibility</p:attrName>
                                        </p:attrNameLst>
                                      </p:cBhvr>
                                      <p:to>
                                        <p:strVal val="visible"/>
                                      </p:to>
                                    </p:set>
                                    <p:anim calcmode="lin" valueType="num">
                                      <p:cBhvr additive="base">
                                        <p:cTn id="96" dur="500" fill="hold"/>
                                        <p:tgtEl>
                                          <p:spTgt spid="11277"/>
                                        </p:tgtEl>
                                        <p:attrNameLst>
                                          <p:attrName>ppt_x</p:attrName>
                                        </p:attrNameLst>
                                      </p:cBhvr>
                                      <p:tavLst>
                                        <p:tav tm="0">
                                          <p:val>
                                            <p:strVal val="#ppt_x"/>
                                          </p:val>
                                        </p:tav>
                                        <p:tav tm="100000">
                                          <p:val>
                                            <p:strVal val="#ppt_x"/>
                                          </p:val>
                                        </p:tav>
                                      </p:tavLst>
                                    </p:anim>
                                    <p:anim calcmode="lin" valueType="num">
                                      <p:cBhvr additive="base">
                                        <p:cTn id="97" dur="500" fill="hold"/>
                                        <p:tgtEl>
                                          <p:spTgt spid="11277"/>
                                        </p:tgtEl>
                                        <p:attrNameLst>
                                          <p:attrName>ppt_y</p:attrName>
                                        </p:attrNameLst>
                                      </p:cBhvr>
                                      <p:tavLst>
                                        <p:tav tm="0">
                                          <p:val>
                                            <p:strVal val="1+#ppt_h/2"/>
                                          </p:val>
                                        </p:tav>
                                        <p:tav tm="100000">
                                          <p:val>
                                            <p:strVal val="#ppt_y"/>
                                          </p:val>
                                        </p:tav>
                                      </p:tavLst>
                                    </p:anim>
                                  </p:childTnLst>
                                </p:cTn>
                              </p:par>
                            </p:childTnLst>
                          </p:cTn>
                        </p:par>
                        <p:par>
                          <p:cTn id="98" fill="hold" nodeType="afterGroup">
                            <p:stCondLst>
                              <p:cond delay="9000"/>
                            </p:stCondLst>
                            <p:childTnLst>
                              <p:par>
                                <p:cTn id="99" presetID="22" presetClass="entr" presetSubtype="8" fill="hold" nodeType="afterEffect">
                                  <p:stCondLst>
                                    <p:cond delay="0"/>
                                  </p:stCondLst>
                                  <p:childTnLst>
                                    <p:set>
                                      <p:cBhvr>
                                        <p:cTn id="100" dur="1" fill="hold">
                                          <p:stCondLst>
                                            <p:cond delay="0"/>
                                          </p:stCondLst>
                                        </p:cTn>
                                        <p:tgtEl>
                                          <p:spTgt spid="11286"/>
                                        </p:tgtEl>
                                        <p:attrNameLst>
                                          <p:attrName>style.visibility</p:attrName>
                                        </p:attrNameLst>
                                      </p:cBhvr>
                                      <p:to>
                                        <p:strVal val="visible"/>
                                      </p:to>
                                    </p:set>
                                    <p:animEffect>
                                      <p:cBhvr>
                                        <p:cTn id="101" dur="500"/>
                                        <p:tgtEl>
                                          <p:spTgt spid="11286"/>
                                        </p:tgtEl>
                                      </p:cBhvr>
                                    </p:animEffect>
                                  </p:childTnLst>
                                </p:cTn>
                              </p:par>
                            </p:childTnLst>
                          </p:cTn>
                        </p:par>
                        <p:par>
                          <p:cTn id="102" fill="hold" nodeType="afterGroup">
                            <p:stCondLst>
                              <p:cond delay="9500"/>
                            </p:stCondLst>
                            <p:childTnLst>
                              <p:par>
                                <p:cTn id="103" presetID="2" presetClass="entr" presetSubtype="4" fill="hold" grpId="0" nodeType="afterEffect">
                                  <p:stCondLst>
                                    <p:cond delay="0"/>
                                  </p:stCondLst>
                                  <p:childTnLst>
                                    <p:set>
                                      <p:cBhvr>
                                        <p:cTn id="104" dur="1" fill="hold">
                                          <p:stCondLst>
                                            <p:cond delay="0"/>
                                          </p:stCondLst>
                                        </p:cTn>
                                        <p:tgtEl>
                                          <p:spTgt spid="11287"/>
                                        </p:tgtEl>
                                        <p:attrNameLst>
                                          <p:attrName>style.visibility</p:attrName>
                                        </p:attrNameLst>
                                      </p:cBhvr>
                                      <p:to>
                                        <p:strVal val="visible"/>
                                      </p:to>
                                    </p:set>
                                    <p:anim calcmode="lin" valueType="num">
                                      <p:cBhvr additive="base">
                                        <p:cTn id="105" dur="500" fill="hold"/>
                                        <p:tgtEl>
                                          <p:spTgt spid="11287"/>
                                        </p:tgtEl>
                                        <p:attrNameLst>
                                          <p:attrName>ppt_x</p:attrName>
                                        </p:attrNameLst>
                                      </p:cBhvr>
                                      <p:tavLst>
                                        <p:tav tm="0">
                                          <p:val>
                                            <p:strVal val="#ppt_x"/>
                                          </p:val>
                                        </p:tav>
                                        <p:tav tm="100000">
                                          <p:val>
                                            <p:strVal val="#ppt_x"/>
                                          </p:val>
                                        </p:tav>
                                      </p:tavLst>
                                    </p:anim>
                                    <p:anim calcmode="lin" valueType="num">
                                      <p:cBhvr additive="base">
                                        <p:cTn id="106" dur="500" fill="hold"/>
                                        <p:tgtEl>
                                          <p:spTgt spid="11287"/>
                                        </p:tgtEl>
                                        <p:attrNameLst>
                                          <p:attrName>ppt_y</p:attrName>
                                        </p:attrNameLst>
                                      </p:cBhvr>
                                      <p:tavLst>
                                        <p:tav tm="0">
                                          <p:val>
                                            <p:strVal val="1+#ppt_h/2"/>
                                          </p:val>
                                        </p:tav>
                                        <p:tav tm="100000">
                                          <p:val>
                                            <p:strVal val="#ppt_y"/>
                                          </p:val>
                                        </p:tav>
                                      </p:tavLst>
                                    </p:anim>
                                  </p:childTnLst>
                                </p:cTn>
                              </p:par>
                            </p:childTnLst>
                          </p:cTn>
                        </p:par>
                        <p:par>
                          <p:cTn id="107" fill="hold" nodeType="afterGroup">
                            <p:stCondLst>
                              <p:cond delay="10000"/>
                            </p:stCondLst>
                            <p:childTnLst>
                              <p:par>
                                <p:cTn id="108" presetID="2" presetClass="entr" presetSubtype="4" fill="hold" grpId="0" nodeType="afterEffect">
                                  <p:stCondLst>
                                    <p:cond delay="0"/>
                                  </p:stCondLst>
                                  <p:childTnLst>
                                    <p:set>
                                      <p:cBhvr>
                                        <p:cTn id="109" dur="1" fill="hold">
                                          <p:stCondLst>
                                            <p:cond delay="0"/>
                                          </p:stCondLst>
                                        </p:cTn>
                                        <p:tgtEl>
                                          <p:spTgt spid="11288"/>
                                        </p:tgtEl>
                                        <p:attrNameLst>
                                          <p:attrName>style.visibility</p:attrName>
                                        </p:attrNameLst>
                                      </p:cBhvr>
                                      <p:to>
                                        <p:strVal val="visible"/>
                                      </p:to>
                                    </p:set>
                                    <p:anim calcmode="lin" valueType="num">
                                      <p:cBhvr additive="base">
                                        <p:cTn id="110" dur="500" fill="hold"/>
                                        <p:tgtEl>
                                          <p:spTgt spid="11288"/>
                                        </p:tgtEl>
                                        <p:attrNameLst>
                                          <p:attrName>ppt_x</p:attrName>
                                        </p:attrNameLst>
                                      </p:cBhvr>
                                      <p:tavLst>
                                        <p:tav tm="0">
                                          <p:val>
                                            <p:strVal val="#ppt_x"/>
                                          </p:val>
                                        </p:tav>
                                        <p:tav tm="100000">
                                          <p:val>
                                            <p:strVal val="#ppt_x"/>
                                          </p:val>
                                        </p:tav>
                                      </p:tavLst>
                                    </p:anim>
                                    <p:anim calcmode="lin" valueType="num">
                                      <p:cBhvr additive="base">
                                        <p:cTn id="111" dur="500" fill="hold"/>
                                        <p:tgtEl>
                                          <p:spTgt spid="11288"/>
                                        </p:tgtEl>
                                        <p:attrNameLst>
                                          <p:attrName>ppt_y</p:attrName>
                                        </p:attrNameLst>
                                      </p:cBhvr>
                                      <p:tavLst>
                                        <p:tav tm="0">
                                          <p:val>
                                            <p:strVal val="1+#ppt_h/2"/>
                                          </p:val>
                                        </p:tav>
                                        <p:tav tm="100000">
                                          <p:val>
                                            <p:strVal val="#ppt_y"/>
                                          </p:val>
                                        </p:tav>
                                      </p:tavLst>
                                    </p:anim>
                                  </p:childTnLst>
                                </p:cTn>
                              </p:par>
                            </p:childTnLst>
                          </p:cTn>
                        </p:par>
                        <p:par>
                          <p:cTn id="112" fill="hold" nodeType="afterGroup">
                            <p:stCondLst>
                              <p:cond delay="10500"/>
                            </p:stCondLst>
                            <p:childTnLst>
                              <p:par>
                                <p:cTn id="113" presetID="2" presetClass="entr" presetSubtype="4" fill="hold" grpId="0" nodeType="afterEffect">
                                  <p:stCondLst>
                                    <p:cond delay="0"/>
                                  </p:stCondLst>
                                  <p:childTnLst>
                                    <p:set>
                                      <p:cBhvr>
                                        <p:cTn id="114" dur="1" fill="hold">
                                          <p:stCondLst>
                                            <p:cond delay="0"/>
                                          </p:stCondLst>
                                        </p:cTn>
                                        <p:tgtEl>
                                          <p:spTgt spid="11284"/>
                                        </p:tgtEl>
                                        <p:attrNameLst>
                                          <p:attrName>style.visibility</p:attrName>
                                        </p:attrNameLst>
                                      </p:cBhvr>
                                      <p:to>
                                        <p:strVal val="visible"/>
                                      </p:to>
                                    </p:set>
                                    <p:anim calcmode="lin" valueType="num">
                                      <p:cBhvr additive="base">
                                        <p:cTn id="115" dur="500" fill="hold"/>
                                        <p:tgtEl>
                                          <p:spTgt spid="11284"/>
                                        </p:tgtEl>
                                        <p:attrNameLst>
                                          <p:attrName>ppt_x</p:attrName>
                                        </p:attrNameLst>
                                      </p:cBhvr>
                                      <p:tavLst>
                                        <p:tav tm="0">
                                          <p:val>
                                            <p:strVal val="#ppt_x"/>
                                          </p:val>
                                        </p:tav>
                                        <p:tav tm="100000">
                                          <p:val>
                                            <p:strVal val="#ppt_x"/>
                                          </p:val>
                                        </p:tav>
                                      </p:tavLst>
                                    </p:anim>
                                    <p:anim calcmode="lin" valueType="num">
                                      <p:cBhvr additive="base">
                                        <p:cTn id="116" dur="500" fill="hold"/>
                                        <p:tgtEl>
                                          <p:spTgt spid="11284"/>
                                        </p:tgtEl>
                                        <p:attrNameLst>
                                          <p:attrName>ppt_y</p:attrName>
                                        </p:attrNameLst>
                                      </p:cBhvr>
                                      <p:tavLst>
                                        <p:tav tm="0">
                                          <p:val>
                                            <p:strVal val="1+#ppt_h/2"/>
                                          </p:val>
                                        </p:tav>
                                        <p:tav tm="100000">
                                          <p:val>
                                            <p:strVal val="#ppt_y"/>
                                          </p:val>
                                        </p:tav>
                                      </p:tavLst>
                                    </p:anim>
                                  </p:childTnLst>
                                </p:cTn>
                              </p:par>
                            </p:childTnLst>
                          </p:cTn>
                        </p:par>
                        <p:par>
                          <p:cTn id="117" fill="hold" nodeType="afterGroup">
                            <p:stCondLst>
                              <p:cond delay="11000"/>
                            </p:stCondLst>
                            <p:childTnLst>
                              <p:par>
                                <p:cTn id="118" presetID="2" presetClass="entr" presetSubtype="4" fill="hold" grpId="0" nodeType="afterEffect">
                                  <p:stCondLst>
                                    <p:cond delay="0"/>
                                  </p:stCondLst>
                                  <p:childTnLst>
                                    <p:set>
                                      <p:cBhvr>
                                        <p:cTn id="119" dur="1" fill="hold">
                                          <p:stCondLst>
                                            <p:cond delay="0"/>
                                          </p:stCondLst>
                                        </p:cTn>
                                        <p:tgtEl>
                                          <p:spTgt spid="11285"/>
                                        </p:tgtEl>
                                        <p:attrNameLst>
                                          <p:attrName>style.visibility</p:attrName>
                                        </p:attrNameLst>
                                      </p:cBhvr>
                                      <p:to>
                                        <p:strVal val="visible"/>
                                      </p:to>
                                    </p:set>
                                    <p:anim calcmode="lin" valueType="num">
                                      <p:cBhvr additive="base">
                                        <p:cTn id="120" dur="500" fill="hold"/>
                                        <p:tgtEl>
                                          <p:spTgt spid="11285"/>
                                        </p:tgtEl>
                                        <p:attrNameLst>
                                          <p:attrName>ppt_x</p:attrName>
                                        </p:attrNameLst>
                                      </p:cBhvr>
                                      <p:tavLst>
                                        <p:tav tm="0">
                                          <p:val>
                                            <p:strVal val="#ppt_x"/>
                                          </p:val>
                                        </p:tav>
                                        <p:tav tm="100000">
                                          <p:val>
                                            <p:strVal val="#ppt_x"/>
                                          </p:val>
                                        </p:tav>
                                      </p:tavLst>
                                    </p:anim>
                                    <p:anim calcmode="lin" valueType="num">
                                      <p:cBhvr additive="base">
                                        <p:cTn id="121" dur="500" fill="hold"/>
                                        <p:tgtEl>
                                          <p:spTgt spid="112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bldLvl="0" autoUpdateAnimBg="0"/>
      <p:bldP spid="11271" grpId="0" bldLvl="0" autoUpdateAnimBg="0"/>
      <p:bldP spid="11271" grpId="1" bldLvl="0" autoUpdateAnimBg="0"/>
      <p:bldP spid="11272" grpId="0" animBg="1"/>
      <p:bldP spid="11273" grpId="0" bldLvl="0" autoUpdateAnimBg="0"/>
      <p:bldP spid="11274" grpId="0" animBg="1"/>
      <p:bldP spid="11275" grpId="0" bldLvl="0" autoUpdateAnimBg="0"/>
      <p:bldP spid="11276" grpId="0" animBg="1"/>
      <p:bldP spid="11277" grpId="0" bldLvl="0" autoUpdateAnimBg="0"/>
      <p:bldP spid="11279" grpId="0" bldLvl="0" animBg="1" autoUpdateAnimBg="0"/>
      <p:bldP spid="11281" grpId="0" bldLvl="0" autoUpdateAnimBg="0"/>
      <p:bldP spid="11282" grpId="0" bldLvl="0" autoUpdateAnimBg="0"/>
      <p:bldP spid="11283" grpId="0" bldLvl="0" autoUpdateAnimBg="0"/>
      <p:bldP spid="11284" grpId="0" bldLvl="0" animBg="1" autoUpdateAnimBg="0"/>
      <p:bldP spid="11285" grpId="0" bldLvl="0" autoUpdateAnimBg="0"/>
      <p:bldP spid="11287" grpId="0" bldLvl="0" autoUpdateAnimBg="0"/>
      <p:bldP spid="11288" grpId="0" bldLvl="0" autoUpdateAnimBg="0"/>
      <p:bldP spid="11289" grpId="0" bldLvl="0" autoUpdateAnimBg="0"/>
      <p:bldP spid="11290" grpId="0" bldLvl="0" autoUpdateAnimBg="0"/>
      <p:bldP spid="11291" grpId="0" bldLvl="0" autoUpdateAnimBg="0"/>
      <p:bldP spid="11292" grpId="0" bldLvl="0" autoUpdateAnimBg="0"/>
    </p:bldLst>
  </p:timing>
</p:sld>
</file>

<file path=ppt/theme/theme1.xml><?xml version="1.0" encoding="utf-8"?>
<a:theme xmlns:a="http://schemas.openxmlformats.org/drawingml/2006/main" name="Office 主题">
  <a:themeElements>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TotalTime>
  <Pages>0</Pages>
  <Words>766</Words>
  <Characters>0</Characters>
  <Application>Microsoft Office PowerPoint</Application>
  <DocSecurity>0</DocSecurity>
  <PresentationFormat>全屏显示(16:9)</PresentationFormat>
  <Lines>0</Lines>
  <Paragraphs>121</Paragraphs>
  <Slides>20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20</vt:i4>
      </vt:variant>
    </vt:vector>
  </HeadingPairs>
  <TitlesOfParts>
    <vt:vector size="29" baseType="lpstr">
      <vt:lpstr>Arial Unicode MS</vt:lpstr>
      <vt:lpstr>Kozuka Mincho Pr6N H</vt:lpstr>
      <vt:lpstr>宋体</vt:lpstr>
      <vt:lpstr>微软雅黑</vt:lpstr>
      <vt:lpstr>Arial</vt:lpstr>
      <vt:lpstr>Broadway</vt:lpstr>
      <vt:lpstr>Calibri</vt:lpstr>
      <vt:lpstr>Segoe UI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jenny</dc:creator>
  <cp:keywords/>
  <dc:description/>
  <cp:lastModifiedBy>Xu</cp:lastModifiedBy>
  <cp:revision>53</cp:revision>
  <dcterms:created xsi:type="dcterms:W3CDTF">2014-07-25T06:09:36Z</dcterms:created>
  <dcterms:modified xsi:type="dcterms:W3CDTF">2023-03-13T10:09:40Z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2052-9.1.0.4866</vt:lpwstr>
  </property>
</Properties>
</file>