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77" r:id="rId2"/>
    <p:sldId id="278" r:id="rId3"/>
    <p:sldId id="266" r:id="rId4"/>
    <p:sldId id="260" r:id="rId5"/>
    <p:sldId id="259" r:id="rId6"/>
    <p:sldId id="263" r:id="rId7"/>
    <p:sldId id="267" r:id="rId8"/>
    <p:sldId id="268" r:id="rId9"/>
    <p:sldId id="269" r:id="rId10"/>
    <p:sldId id="270" r:id="rId11"/>
    <p:sldId id="274" r:id="rId12"/>
    <p:sldId id="275" r:id="rId13"/>
    <p:sldId id="276" r:id="rId14"/>
  </p:sldIdLst>
  <p:sldSz cx="9144000" cy="5715000" type="screen16x1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D53"/>
    <a:srgbClr val="0F61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3" d="100"/>
          <a:sy n="133" d="100"/>
        </p:scale>
        <p:origin x="876" y="9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354263"/>
            <a:ext cx="7772400" cy="863600"/>
          </a:xfrm>
        </p:spPr>
        <p:txBody>
          <a:bodyPr/>
          <a:lstStyle>
            <a:lvl1pPr algn="ctr">
              <a:defRPr>
                <a:solidFill>
                  <a:srgbClr val="157D53"/>
                </a:solidFill>
              </a:defRPr>
            </a:lvl1pPr>
          </a:lstStyle>
          <a:p>
            <a:pPr lvl="0"/>
            <a:r>
              <a:rPr lang="zh-CN" noProof="0" smtClean="0"/>
              <a:t>单击此处编辑母版标题样式</a:t>
            </a:r>
          </a:p>
        </p:txBody>
      </p:sp>
      <p:sp>
        <p:nvSpPr>
          <p:cNvPr id="2051" name="Rectangle 3"/>
          <p:cNvSpPr>
            <a:spLocks noGrp="1" noChangeArrowheads="1"/>
          </p:cNvSpPr>
          <p:nvPr>
            <p:ph type="subTitle" idx="1"/>
          </p:nvPr>
        </p:nvSpPr>
        <p:spPr>
          <a:xfrm>
            <a:off x="1371600" y="3381375"/>
            <a:ext cx="6400800" cy="628650"/>
          </a:xfrm>
        </p:spPr>
        <p:txBody>
          <a:bodyPr/>
          <a:lstStyle>
            <a:lvl1pPr marL="0" indent="0" algn="ctr">
              <a:buFont typeface="Arial" panose="020B0604020202020204" pitchFamily="34" charset="0"/>
              <a:buNone/>
              <a:defRPr sz="2000">
                <a:solidFill>
                  <a:srgbClr val="0F6146"/>
                </a:solidFill>
                <a:ea typeface="微软雅黑" panose="020B0503020204020204" pitchFamily="34" charset="-122"/>
              </a:defRPr>
            </a:lvl1pPr>
          </a:lstStyle>
          <a:p>
            <a:pPr lvl="0"/>
            <a:r>
              <a:rPr lang="zh-CN"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101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28625"/>
            <a:ext cx="2057400" cy="4676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28625"/>
            <a:ext cx="6019800" cy="4676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6189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25"/>
            <a:ext cx="8229600" cy="8445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33500"/>
            <a:ext cx="4038600" cy="3771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8543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0367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5575"/>
            <a:ext cx="7886700" cy="237648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4288"/>
            <a:ext cx="7886700" cy="1250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54602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105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04800"/>
            <a:ext cx="7886700" cy="11049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401763"/>
            <a:ext cx="3868737"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087563"/>
            <a:ext cx="3868737" cy="3070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401763"/>
            <a:ext cx="38877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087563"/>
            <a:ext cx="3887788" cy="3070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106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8804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76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81000"/>
            <a:ext cx="2949575" cy="13335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822325"/>
            <a:ext cx="4629150" cy="40624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714500"/>
            <a:ext cx="2949575" cy="3176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29922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81000"/>
            <a:ext cx="2949575" cy="13335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822325"/>
            <a:ext cx="4629150" cy="40624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714500"/>
            <a:ext cx="2949575" cy="3176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75254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428625"/>
            <a:ext cx="82296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333500"/>
            <a:ext cx="8229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Calibri" panose="020F0502020204030204" pitchFamily="34" charset="0"/>
          <a:ea typeface="微软雅黑" panose="020B0503020204020204" pitchFamily="34" charset="-122"/>
        </a:defRPr>
      </a:lvl2pPr>
      <a:lvl3pPr algn="l" rtl="0" eaLnBrk="0" fontAlgn="base" hangingPunct="0">
        <a:spcBef>
          <a:spcPct val="0"/>
        </a:spcBef>
        <a:spcAft>
          <a:spcPct val="0"/>
        </a:spcAft>
        <a:defRPr sz="3200">
          <a:solidFill>
            <a:schemeClr val="tx1"/>
          </a:solidFill>
          <a:latin typeface="Calibri" panose="020F0502020204030204" pitchFamily="34" charset="0"/>
          <a:ea typeface="微软雅黑" panose="020B0503020204020204" pitchFamily="34" charset="-122"/>
        </a:defRPr>
      </a:lvl3pPr>
      <a:lvl4pPr algn="l" rtl="0" eaLnBrk="0" fontAlgn="base" hangingPunct="0">
        <a:spcBef>
          <a:spcPct val="0"/>
        </a:spcBef>
        <a:spcAft>
          <a:spcPct val="0"/>
        </a:spcAft>
        <a:defRPr sz="3200">
          <a:solidFill>
            <a:schemeClr val="tx1"/>
          </a:solidFill>
          <a:latin typeface="Calibri" panose="020F0502020204030204" pitchFamily="34" charset="0"/>
          <a:ea typeface="微软雅黑" panose="020B0503020204020204" pitchFamily="34" charset="-122"/>
        </a:defRPr>
      </a:lvl4pPr>
      <a:lvl5pPr algn="l" rtl="0" eaLnBrk="0" fontAlgn="base" hangingPunct="0">
        <a:spcBef>
          <a:spcPct val="0"/>
        </a:spcBef>
        <a:spcAft>
          <a:spcPct val="0"/>
        </a:spcAft>
        <a:defRPr sz="3200">
          <a:solidFill>
            <a:schemeClr val="tx1"/>
          </a:solidFill>
          <a:latin typeface="Calibri" panose="020F0502020204030204" pitchFamily="34" charset="0"/>
          <a:ea typeface="微软雅黑" panose="020B0503020204020204" pitchFamily="34" charset="-122"/>
        </a:defRPr>
      </a:lvl5pPr>
      <a:lvl6pPr marL="457200" algn="l" rtl="0" eaLnBrk="0" fontAlgn="base" hangingPunct="0">
        <a:spcBef>
          <a:spcPct val="0"/>
        </a:spcBef>
        <a:spcAft>
          <a:spcPct val="0"/>
        </a:spcAft>
        <a:defRPr sz="3200">
          <a:solidFill>
            <a:schemeClr val="tx1"/>
          </a:solidFill>
          <a:latin typeface="Calibri" panose="020F0502020204030204" pitchFamily="34" charset="0"/>
          <a:ea typeface="微软雅黑" panose="020B0503020204020204" pitchFamily="34" charset="-122"/>
        </a:defRPr>
      </a:lvl6pPr>
      <a:lvl7pPr marL="914400" algn="l" rtl="0" eaLnBrk="0" fontAlgn="base" hangingPunct="0">
        <a:spcBef>
          <a:spcPct val="0"/>
        </a:spcBef>
        <a:spcAft>
          <a:spcPct val="0"/>
        </a:spcAft>
        <a:defRPr sz="3200">
          <a:solidFill>
            <a:schemeClr val="tx1"/>
          </a:solidFill>
          <a:latin typeface="Calibri" panose="020F0502020204030204" pitchFamily="34" charset="0"/>
          <a:ea typeface="微软雅黑" panose="020B0503020204020204" pitchFamily="34" charset="-122"/>
        </a:defRPr>
      </a:lvl7pPr>
      <a:lvl8pPr marL="1371600" algn="l" rtl="0" eaLnBrk="0" fontAlgn="base" hangingPunct="0">
        <a:spcBef>
          <a:spcPct val="0"/>
        </a:spcBef>
        <a:spcAft>
          <a:spcPct val="0"/>
        </a:spcAft>
        <a:defRPr sz="3200">
          <a:solidFill>
            <a:schemeClr val="tx1"/>
          </a:solidFill>
          <a:latin typeface="Calibri" panose="020F0502020204030204" pitchFamily="34" charset="0"/>
          <a:ea typeface="微软雅黑" panose="020B0503020204020204" pitchFamily="34" charset="-122"/>
        </a:defRPr>
      </a:lvl8pPr>
      <a:lvl9pPr marL="1828800" algn="l" rtl="0" eaLnBrk="0" fontAlgn="base" hangingPunct="0">
        <a:spcBef>
          <a:spcPct val="0"/>
        </a:spcBef>
        <a:spcAft>
          <a:spcPct val="0"/>
        </a:spcAft>
        <a:defRPr sz="3200">
          <a:solidFill>
            <a:schemeClr val="tx1"/>
          </a:solidFill>
          <a:latin typeface="Calibri" panose="020F050202020403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79613" y="2282825"/>
            <a:ext cx="8229600" cy="842963"/>
          </a:xfrm>
        </p:spPr>
        <p:txBody>
          <a:bodyPr/>
          <a:lstStyle/>
          <a:p>
            <a:r>
              <a:rPr lang="zh-CN" altLang="en-US">
                <a:solidFill>
                  <a:schemeClr val="accent2"/>
                </a:solidFill>
              </a:rPr>
              <a:t>证券交易服务流程简要分析</a:t>
            </a:r>
          </a:p>
        </p:txBody>
      </p:sp>
      <p:sp>
        <p:nvSpPr>
          <p:cNvPr id="4099" name="Rectangle 3"/>
          <p:cNvSpPr>
            <a:spLocks noGrp="1" noChangeArrowheads="1"/>
          </p:cNvSpPr>
          <p:nvPr>
            <p:ph type="body" idx="1"/>
          </p:nvPr>
        </p:nvSpPr>
        <p:spPr>
          <a:xfrm>
            <a:off x="457200" y="3722688"/>
            <a:ext cx="8229600" cy="1382712"/>
          </a:xfrm>
        </p:spPr>
        <p:txBody>
          <a:bodyPr/>
          <a:lstStyle/>
          <a:p>
            <a:pPr>
              <a:buFont typeface="Arial" panose="020B0604020202020204" pitchFamily="34" charset="0"/>
              <a:buNone/>
            </a:pPr>
            <a:r>
              <a:rPr lang="zh-CN" altLang="en-US" sz="1800">
                <a:solidFill>
                  <a:schemeClr val="hlink"/>
                </a:solidFill>
              </a:rPr>
              <a:t>                                                                                  金融市场兴衰的主场——证券交易所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6875" y="-17463"/>
            <a:ext cx="8229600" cy="839788"/>
          </a:xfrm>
        </p:spPr>
        <p:txBody>
          <a:bodyPr/>
          <a:lstStyle/>
          <a:p>
            <a:r>
              <a:rPr lang="zh-CN" altLang="en-US" sz="2000">
                <a:solidFill>
                  <a:schemeClr val="hlink"/>
                </a:solidFill>
              </a:rPr>
              <a:t>                                                                 BPMN——用户</a:t>
            </a:r>
          </a:p>
        </p:txBody>
      </p:sp>
      <p:pic>
        <p:nvPicPr>
          <p:cNvPr id="13315" name="Picture 3" descr="捕获"/>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 y="554038"/>
            <a:ext cx="9072563" cy="5043487"/>
          </a:xfrm>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6875" y="0"/>
            <a:ext cx="8229600" cy="844550"/>
          </a:xfrm>
        </p:spPr>
        <p:txBody>
          <a:bodyPr/>
          <a:lstStyle/>
          <a:p>
            <a:r>
              <a:rPr lang="zh-CN" altLang="en-US" sz="2000"/>
              <a:t>                                                       BPMN——公司</a:t>
            </a:r>
          </a:p>
        </p:txBody>
      </p:sp>
      <p:pic>
        <p:nvPicPr>
          <p:cNvPr id="14339" name="Picture 3" descr="捕获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88" y="627063"/>
            <a:ext cx="9109075" cy="5089525"/>
          </a:xfr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总结</a:t>
            </a:r>
          </a:p>
        </p:txBody>
      </p:sp>
      <p:sp>
        <p:nvSpPr>
          <p:cNvPr id="15363" name="Rectangle 3"/>
          <p:cNvSpPr>
            <a:spLocks noGrp="1" noChangeArrowheads="1"/>
          </p:cNvSpPr>
          <p:nvPr>
            <p:ph type="body" idx="1"/>
          </p:nvPr>
        </p:nvSpPr>
        <p:spPr/>
        <p:txBody>
          <a:bodyPr/>
          <a:lstStyle/>
          <a:p>
            <a:pPr>
              <a:lnSpc>
                <a:spcPct val="90000"/>
              </a:lnSpc>
            </a:pPr>
            <a:r>
              <a:rPr lang="zh-CN" altLang="en-US"/>
              <a:t>个性化</a:t>
            </a:r>
          </a:p>
          <a:p>
            <a:pPr>
              <a:lnSpc>
                <a:spcPct val="90000"/>
              </a:lnSpc>
            </a:pPr>
            <a:endParaRPr lang="zh-CN" altLang="en-US"/>
          </a:p>
          <a:p>
            <a:pPr>
              <a:lnSpc>
                <a:spcPct val="90000"/>
              </a:lnSpc>
            </a:pPr>
            <a:r>
              <a:rPr lang="zh-CN" altLang="en-US"/>
              <a:t>便捷化</a:t>
            </a:r>
          </a:p>
          <a:p>
            <a:pPr>
              <a:lnSpc>
                <a:spcPct val="90000"/>
              </a:lnSpc>
            </a:pPr>
            <a:endParaRPr lang="zh-CN" altLang="en-US"/>
          </a:p>
          <a:p>
            <a:pPr>
              <a:lnSpc>
                <a:spcPct val="90000"/>
              </a:lnSpc>
            </a:pPr>
            <a:r>
              <a:rPr lang="zh-CN" altLang="en-US"/>
              <a:t>泛在化</a:t>
            </a:r>
          </a:p>
          <a:p>
            <a:pPr>
              <a:lnSpc>
                <a:spcPct val="90000"/>
              </a:lnSpc>
            </a:pPr>
            <a:endParaRPr lang="zh-CN" altLang="en-US"/>
          </a:p>
          <a:p>
            <a:pPr>
              <a:lnSpc>
                <a:spcPct val="90000"/>
              </a:lnSpc>
            </a:pPr>
            <a:r>
              <a:rPr lang="zh-CN" altLang="en-US"/>
              <a:t>价值最大化</a:t>
            </a:r>
          </a:p>
          <a:p>
            <a:pPr>
              <a:lnSpc>
                <a:spcPct val="90000"/>
              </a:lnSpc>
            </a:pPr>
            <a:endParaRPr lang="zh-CN" altLang="en-US"/>
          </a:p>
          <a:p>
            <a:pPr>
              <a:lnSpc>
                <a:spcPct val="90000"/>
              </a:lnSpc>
              <a:buFont typeface="Arial" panose="020B0604020202020204" pitchFamily="34" charset="0"/>
              <a:buNone/>
            </a:pPr>
            <a:r>
              <a:rPr lang="zh-CN" altLang="en-US">
                <a:solidFill>
                  <a:schemeClr val="accent2"/>
                </a:solidFill>
              </a:rPr>
              <a:t>体现大服务特征——大、杂、跨、聚、客、价值</a:t>
            </a:r>
          </a:p>
          <a:p>
            <a:pPr>
              <a:lnSpc>
                <a:spcPct val="90000"/>
              </a:lnSpc>
            </a:pP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THE   END</a:t>
            </a:r>
          </a:p>
        </p:txBody>
      </p:sp>
      <p:sp>
        <p:nvSpPr>
          <p:cNvPr id="16387" name="Rectangle 3"/>
          <p:cNvSpPr>
            <a:spLocks noGrp="1" noChangeArrowheads="1"/>
          </p:cNvSpPr>
          <p:nvPr>
            <p:ph type="body" idx="1"/>
          </p:nvPr>
        </p:nvSpPr>
        <p:spPr/>
        <p:txBody>
          <a:bodyPr/>
          <a:lstStyle/>
          <a:p>
            <a:pPr>
              <a:buFont typeface="Arial" panose="020B0604020202020204" pitchFamily="34" charset="0"/>
              <a:buNone/>
            </a:pPr>
            <a:r>
              <a:rPr lang="zh-CN" altLang="en-US" sz="8000"/>
              <a:t>                 </a:t>
            </a:r>
          </a:p>
          <a:p>
            <a:pPr>
              <a:buFont typeface="Arial" panose="020B0604020202020204" pitchFamily="34" charset="0"/>
              <a:buNone/>
            </a:pPr>
            <a:r>
              <a:rPr lang="zh-CN" altLang="en-US" sz="8000"/>
              <a:t>      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2000"/>
              <a:t>庞大的商务用户群——海量数据的存储与计算</a:t>
            </a:r>
          </a:p>
        </p:txBody>
      </p:sp>
      <p:pic>
        <p:nvPicPr>
          <p:cNvPr id="5123" name="Picture 3" descr="271503preview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7950" y="1273175"/>
            <a:ext cx="4387850" cy="4176713"/>
          </a:xfrm>
          <a:ln/>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4" name="Picture 4" descr="170549_1330563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9788" y="1274763"/>
            <a:ext cx="4389437" cy="4248150"/>
          </a:xfrm>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7950" y="409575"/>
            <a:ext cx="8229600" cy="844550"/>
          </a:xfrm>
        </p:spPr>
        <p:txBody>
          <a:bodyPr/>
          <a:lstStyle/>
          <a:p>
            <a:r>
              <a:rPr lang="zh-CN" altLang="en-US"/>
              <a:t>公司上市的业务流程图——多方参与</a:t>
            </a:r>
          </a:p>
        </p:txBody>
      </p:sp>
      <p:pic>
        <p:nvPicPr>
          <p:cNvPr id="6147" name="Picture 3" descr="16184013pkd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925" y="1203325"/>
            <a:ext cx="9074150" cy="4319588"/>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完美的证券交易服务：服务一体化</a:t>
            </a:r>
          </a:p>
        </p:txBody>
      </p:sp>
      <p:sp>
        <p:nvSpPr>
          <p:cNvPr id="7171" name="Rectangle 3"/>
          <p:cNvSpPr>
            <a:spLocks noGrp="1" noChangeArrowheads="1"/>
          </p:cNvSpPr>
          <p:nvPr>
            <p:ph type="body" idx="1"/>
          </p:nvPr>
        </p:nvSpPr>
        <p:spPr/>
        <p:txBody>
          <a:bodyPr/>
          <a:lstStyle/>
          <a:p>
            <a:pPr>
              <a:lnSpc>
                <a:spcPct val="90000"/>
              </a:lnSpc>
            </a:pPr>
            <a:r>
              <a:rPr lang="zh-CN" altLang="en-US"/>
              <a:t>用户的开户、测试、评估、资金转账等一系列行为活动皆由系统参与的用户与证券交易所服务人员完成，无需第三方的介入，提高了工作效率。</a:t>
            </a:r>
          </a:p>
          <a:p>
            <a:pPr>
              <a:lnSpc>
                <a:spcPct val="90000"/>
              </a:lnSpc>
            </a:pPr>
            <a:r>
              <a:rPr lang="zh-CN" altLang="en-US"/>
              <a:t>公司的保荐、估值、评审、上市、包销等一系列行为活动同样无需第三方的介入，由证券交易所中相关部门的服务人员帮助公司完成。</a:t>
            </a:r>
          </a:p>
          <a:p>
            <a:pPr>
              <a:lnSpc>
                <a:spcPct val="90000"/>
              </a:lnSpc>
            </a:pPr>
            <a:r>
              <a:rPr lang="zh-CN" altLang="en-US"/>
              <a:t>用户、公司信息由交易系统注册完成，转账等其他活动则由交易所前台服务人员与其共同完成。</a:t>
            </a:r>
          </a:p>
          <a:p>
            <a:pPr>
              <a:lnSpc>
                <a:spcPct val="90000"/>
              </a:lnSpc>
            </a:pPr>
            <a:r>
              <a:rPr lang="zh-CN" altLang="en-US"/>
              <a:t>后台管理人员对系统的数据库进行维护管理、用户隐私等安全性保证活动。</a:t>
            </a:r>
          </a:p>
          <a:p>
            <a:pPr>
              <a:lnSpc>
                <a:spcPct val="90000"/>
              </a:lnSpc>
            </a:pP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简化业务流程，证券交易系统的参与者：</a:t>
            </a:r>
          </a:p>
        </p:txBody>
      </p:sp>
      <p:sp>
        <p:nvSpPr>
          <p:cNvPr id="8195" name="Rectangle 3"/>
          <p:cNvSpPr>
            <a:spLocks noGrp="1" noChangeArrowheads="1"/>
          </p:cNvSpPr>
          <p:nvPr>
            <p:ph type="body" sz="half" idx="1"/>
          </p:nvPr>
        </p:nvSpPr>
        <p:spPr>
          <a:xfrm>
            <a:off x="107504" y="1387401"/>
            <a:ext cx="3322712" cy="3771900"/>
          </a:xfrm>
        </p:spPr>
        <p:txBody>
          <a:bodyPr/>
          <a:lstStyle/>
          <a:p>
            <a:r>
              <a:rPr lang="zh-CN" altLang="en-US" sz="2600" dirty="0"/>
              <a:t>用户群：证券买入用户、证券卖出用户</a:t>
            </a:r>
          </a:p>
          <a:p>
            <a:r>
              <a:rPr lang="zh-CN" altLang="en-US" sz="2600" dirty="0"/>
              <a:t>上市公司：达标上市公司、未达标上市公司</a:t>
            </a:r>
          </a:p>
          <a:p>
            <a:r>
              <a:rPr lang="zh-CN" altLang="en-US" sz="2600" dirty="0"/>
              <a:t>系统业务员：前台客户服务员、后台系统管理员</a:t>
            </a:r>
          </a:p>
          <a:p>
            <a:pPr>
              <a:buFont typeface="Arial" panose="020B0604020202020204" pitchFamily="34" charset="0"/>
              <a:buNone/>
            </a:pPr>
            <a:endParaRPr lang="zh-CN" altLang="en-US" sz="2600" dirty="0"/>
          </a:p>
        </p:txBody>
      </p:sp>
      <p:pic>
        <p:nvPicPr>
          <p:cNvPr id="8196" name="Picture 4" descr="捕获"/>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75856" y="1419225"/>
            <a:ext cx="5761783" cy="3744913"/>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1520" y="400199"/>
            <a:ext cx="8229600" cy="844550"/>
          </a:xfrm>
        </p:spPr>
        <p:txBody>
          <a:bodyPr/>
          <a:lstStyle/>
          <a:p>
            <a:r>
              <a:rPr lang="zh-CN" altLang="en-US" dirty="0"/>
              <a:t>交易一体化服务流程图——用户</a:t>
            </a:r>
          </a:p>
        </p:txBody>
      </p:sp>
      <p:pic>
        <p:nvPicPr>
          <p:cNvPr id="9219" name="Picture 3" descr="C:\Users\Administrator.ZGAGQR9LFIOFDZH\Desktop\捕获.PNG捕获"/>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35696" y="1273324"/>
            <a:ext cx="6198521" cy="4251176"/>
          </a:xfrm>
          <a:ln/>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服务一体化流程图——公司</a:t>
            </a:r>
          </a:p>
        </p:txBody>
      </p:sp>
      <p:pic>
        <p:nvPicPr>
          <p:cNvPr id="10243" name="Picture 3" descr="捕获"/>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925" y="1130300"/>
            <a:ext cx="9074150" cy="4248150"/>
          </a:xfrm>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2800"/>
              <a:t>系统提供主要服务流程图——用户买入、卖出</a:t>
            </a:r>
          </a:p>
        </p:txBody>
      </p:sp>
      <p:pic>
        <p:nvPicPr>
          <p:cNvPr id="11267" name="Picture 3" descr="捕获"/>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 y="1130300"/>
            <a:ext cx="9072563" cy="4464050"/>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2800"/>
              <a:t>系统提供主要服务流程图——公司上市、下市</a:t>
            </a:r>
          </a:p>
        </p:txBody>
      </p:sp>
      <p:pic>
        <p:nvPicPr>
          <p:cNvPr id="12291" name="Picture 3" descr="无标题"/>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3038" y="1130300"/>
            <a:ext cx="13241338" cy="5111750"/>
          </a:xfrm>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人际关系">
  <a:themeElements>
    <a:clrScheme name="人际关系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人际关系">
      <a:majorFont>
        <a:latin typeface="Calibri"/>
        <a:ea typeface="微软雅黑"/>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人际关系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Pages>0</Pages>
  <Words>267</Words>
  <Characters>0</Characters>
  <Application>Microsoft Office PowerPoint</Application>
  <DocSecurity>0</DocSecurity>
  <PresentationFormat>全屏显示(16:10)</PresentationFormat>
  <Lines>0</Lines>
  <Paragraphs>32</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微软雅黑</vt:lpstr>
      <vt:lpstr>Arial</vt:lpstr>
      <vt:lpstr>Calibri</vt:lpstr>
      <vt:lpstr>人际关系</vt:lpstr>
      <vt:lpstr>证券交易服务流程简要分析</vt:lpstr>
      <vt:lpstr>庞大的商务用户群——海量数据的存储与计算</vt:lpstr>
      <vt:lpstr>公司上市的业务流程图——多方参与</vt:lpstr>
      <vt:lpstr>完美的证券交易服务：服务一体化</vt:lpstr>
      <vt:lpstr>简化业务流程，证券交易系统的参与者：</vt:lpstr>
      <vt:lpstr>交易一体化服务流程图——用户</vt:lpstr>
      <vt:lpstr>服务一体化流程图——公司</vt:lpstr>
      <vt:lpstr>系统提供主要服务流程图——用户买入、卖出</vt:lpstr>
      <vt:lpstr>系统提供主要服务流程图——公司上市、下市</vt:lpstr>
      <vt:lpstr>                                                                 BPMN——用户</vt:lpstr>
      <vt:lpstr>                                                       BPMN——公司</vt:lpstr>
      <vt:lpstr>总结</vt:lpstr>
      <vt:lpstr>THE   END</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证券交易服务流程简要分析</dc:title>
  <dc:subject/>
  <dc:creator>Administrator</dc:creator>
  <cp:keywords/>
  <dc:description/>
  <cp:lastModifiedBy>Xu</cp:lastModifiedBy>
  <cp:revision>2</cp:revision>
  <dcterms:created xsi:type="dcterms:W3CDTF">2012-06-06T01:30:27Z</dcterms:created>
  <dcterms:modified xsi:type="dcterms:W3CDTF">2023-03-13T10:14:20Z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2052-9.1.0.4397</vt:lpwstr>
  </property>
</Properties>
</file>