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295" r:id="rId4"/>
    <p:sldId id="296" r:id="rId5"/>
    <p:sldId id="297" r:id="rId6"/>
    <p:sldId id="298" r:id="rId7"/>
    <p:sldId id="305" r:id="rId8"/>
    <p:sldId id="307" r:id="rId9"/>
    <p:sldId id="308" r:id="rId10"/>
    <p:sldId id="309" r:id="rId11"/>
    <p:sldId id="310" r:id="rId12"/>
    <p:sldId id="272" r:id="rId13"/>
    <p:sldId id="259" r:id="rId14"/>
    <p:sldId id="273" r:id="rId15"/>
    <p:sldId id="300" r:id="rId16"/>
    <p:sldId id="301" r:id="rId17"/>
    <p:sldId id="302" r:id="rId18"/>
    <p:sldId id="303" r:id="rId19"/>
    <p:sldId id="304" r:id="rId20"/>
    <p:sldId id="31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54B9D7-0C9D-0758-8C13-1F4934D9EB75}" v="132" dt="2023-03-25T08:43:58.330"/>
    <p1510:client id="{C815C46D-AE10-1A95-CA02-E236114FCBD3}" v="245" dt="2023-03-25T16:39:00.900"/>
    <p1510:client id="{E589BD93-35AE-3A71-BA2A-6590FF367C21}" v="94" dt="2023-03-25T09:41:14.3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958CBE-E294-4316-A9E6-F2AC061C248B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BA9F66F-DADD-4B9E-AED6-42F11A63156B}">
      <dgm:prSet/>
      <dgm:spPr/>
      <dgm:t>
        <a:bodyPr/>
        <a:lstStyle/>
        <a:p>
          <a:r>
            <a:rPr lang="zh-CN"/>
            <a:t>拼多多的服务参与者主要包括买家、卖家和拼多多平台。</a:t>
          </a:r>
          <a:endParaRPr lang="en-US"/>
        </a:p>
      </dgm:t>
    </dgm:pt>
    <dgm:pt modelId="{1D1AF7A0-CE98-4805-B3C6-F596192FFC28}" type="parTrans" cxnId="{85C14F4B-D5BA-4058-9CAD-9FED459E7C41}">
      <dgm:prSet/>
      <dgm:spPr/>
      <dgm:t>
        <a:bodyPr/>
        <a:lstStyle/>
        <a:p>
          <a:endParaRPr lang="en-US"/>
        </a:p>
      </dgm:t>
    </dgm:pt>
    <dgm:pt modelId="{257EFA5A-0122-4C72-96C0-8276E53E152C}" type="sibTrans" cxnId="{85C14F4B-D5BA-4058-9CAD-9FED459E7C41}">
      <dgm:prSet/>
      <dgm:spPr/>
      <dgm:t>
        <a:bodyPr/>
        <a:lstStyle/>
        <a:p>
          <a:endParaRPr lang="en-US"/>
        </a:p>
      </dgm:t>
    </dgm:pt>
    <dgm:pt modelId="{70D21BAA-F09A-4C85-A28A-51B916CC6C35}">
      <dgm:prSet/>
      <dgm:spPr/>
      <dgm:t>
        <a:bodyPr/>
        <a:lstStyle/>
        <a:p>
          <a:r>
            <a:rPr lang="zh-CN"/>
            <a:t>买家和卖家是服务的主体，他们通过拼多多平台进行交互和服务。</a:t>
          </a:r>
          <a:endParaRPr lang="en-US"/>
        </a:p>
      </dgm:t>
    </dgm:pt>
    <dgm:pt modelId="{45113B39-4971-4C12-96C5-F7CF286BEBC3}" type="parTrans" cxnId="{AF9CFBB0-E68E-46CA-A4F6-7684CE45D0A4}">
      <dgm:prSet/>
      <dgm:spPr/>
      <dgm:t>
        <a:bodyPr/>
        <a:lstStyle/>
        <a:p>
          <a:endParaRPr lang="en-US"/>
        </a:p>
      </dgm:t>
    </dgm:pt>
    <dgm:pt modelId="{8DAF7B9B-1182-41CB-8770-01A56B147BA7}" type="sibTrans" cxnId="{AF9CFBB0-E68E-46CA-A4F6-7684CE45D0A4}">
      <dgm:prSet/>
      <dgm:spPr/>
      <dgm:t>
        <a:bodyPr/>
        <a:lstStyle/>
        <a:p>
          <a:endParaRPr lang="en-US"/>
        </a:p>
      </dgm:t>
    </dgm:pt>
    <dgm:pt modelId="{145FC13F-0F44-4A22-910D-CE9C34F1B42A}">
      <dgm:prSet/>
      <dgm:spPr/>
      <dgm:t>
        <a:bodyPr/>
        <a:lstStyle/>
        <a:p>
          <a:r>
            <a:rPr lang="zh-CN"/>
            <a:t>而拼多多平台则是服务的连接者，通过提供平台服务，将买家和卖家连接起来。</a:t>
          </a:r>
          <a:endParaRPr lang="en-US"/>
        </a:p>
      </dgm:t>
    </dgm:pt>
    <dgm:pt modelId="{4FBCE433-6528-4F77-B912-1EA4BD70EC67}" type="parTrans" cxnId="{200FF6DD-D4BC-422B-92C0-3CF5E3187BF7}">
      <dgm:prSet/>
      <dgm:spPr/>
      <dgm:t>
        <a:bodyPr/>
        <a:lstStyle/>
        <a:p>
          <a:endParaRPr lang="en-US"/>
        </a:p>
      </dgm:t>
    </dgm:pt>
    <dgm:pt modelId="{36026CD7-3805-4ECA-BF84-E1B6D1195428}" type="sibTrans" cxnId="{200FF6DD-D4BC-422B-92C0-3CF5E3187BF7}">
      <dgm:prSet/>
      <dgm:spPr/>
      <dgm:t>
        <a:bodyPr/>
        <a:lstStyle/>
        <a:p>
          <a:endParaRPr lang="en-US"/>
        </a:p>
      </dgm:t>
    </dgm:pt>
    <dgm:pt modelId="{D4E9D392-40C1-4644-9FB1-9B767EBD2F79}" type="pres">
      <dgm:prSet presAssocID="{D3958CBE-E294-4316-A9E6-F2AC061C248B}" presName="linear" presStyleCnt="0">
        <dgm:presLayoutVars>
          <dgm:animLvl val="lvl"/>
          <dgm:resizeHandles val="exact"/>
        </dgm:presLayoutVars>
      </dgm:prSet>
      <dgm:spPr/>
    </dgm:pt>
    <dgm:pt modelId="{4393404D-2100-4F65-A8DD-C3C73D14E324}" type="pres">
      <dgm:prSet presAssocID="{6BA9F66F-DADD-4B9E-AED6-42F11A63156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76CC6FB-5C7B-4B0E-A8C5-F91566F3F4F4}" type="pres">
      <dgm:prSet presAssocID="{257EFA5A-0122-4C72-96C0-8276E53E152C}" presName="spacer" presStyleCnt="0"/>
      <dgm:spPr/>
    </dgm:pt>
    <dgm:pt modelId="{FDFC5B40-5780-44B1-B618-751F8A723E74}" type="pres">
      <dgm:prSet presAssocID="{70D21BAA-F09A-4C85-A28A-51B916CC6C3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49505F2-D929-4A14-862D-91D827943C32}" type="pres">
      <dgm:prSet presAssocID="{8DAF7B9B-1182-41CB-8770-01A56B147BA7}" presName="spacer" presStyleCnt="0"/>
      <dgm:spPr/>
    </dgm:pt>
    <dgm:pt modelId="{C0CEBA28-3C75-495C-B7A2-A4AAB771E2B8}" type="pres">
      <dgm:prSet presAssocID="{145FC13F-0F44-4A22-910D-CE9C34F1B42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E876914-B1C8-469E-85F5-19EB83934BDC}" type="presOf" srcId="{145FC13F-0F44-4A22-910D-CE9C34F1B42A}" destId="{C0CEBA28-3C75-495C-B7A2-A4AAB771E2B8}" srcOrd="0" destOrd="0" presId="urn:microsoft.com/office/officeart/2005/8/layout/vList2"/>
    <dgm:cxn modelId="{6E68CF2A-0194-4CD3-B88F-FEFC7EC7469F}" type="presOf" srcId="{D3958CBE-E294-4316-A9E6-F2AC061C248B}" destId="{D4E9D392-40C1-4644-9FB1-9B767EBD2F79}" srcOrd="0" destOrd="0" presId="urn:microsoft.com/office/officeart/2005/8/layout/vList2"/>
    <dgm:cxn modelId="{85C14F4B-D5BA-4058-9CAD-9FED459E7C41}" srcId="{D3958CBE-E294-4316-A9E6-F2AC061C248B}" destId="{6BA9F66F-DADD-4B9E-AED6-42F11A63156B}" srcOrd="0" destOrd="0" parTransId="{1D1AF7A0-CE98-4805-B3C6-F596192FFC28}" sibTransId="{257EFA5A-0122-4C72-96C0-8276E53E152C}"/>
    <dgm:cxn modelId="{40E3844B-6D79-4852-93AB-3763810EE96A}" type="presOf" srcId="{6BA9F66F-DADD-4B9E-AED6-42F11A63156B}" destId="{4393404D-2100-4F65-A8DD-C3C73D14E324}" srcOrd="0" destOrd="0" presId="urn:microsoft.com/office/officeart/2005/8/layout/vList2"/>
    <dgm:cxn modelId="{9EA64B8B-6335-447B-951C-7C5E66851E05}" type="presOf" srcId="{70D21BAA-F09A-4C85-A28A-51B916CC6C35}" destId="{FDFC5B40-5780-44B1-B618-751F8A723E74}" srcOrd="0" destOrd="0" presId="urn:microsoft.com/office/officeart/2005/8/layout/vList2"/>
    <dgm:cxn modelId="{AF9CFBB0-E68E-46CA-A4F6-7684CE45D0A4}" srcId="{D3958CBE-E294-4316-A9E6-F2AC061C248B}" destId="{70D21BAA-F09A-4C85-A28A-51B916CC6C35}" srcOrd="1" destOrd="0" parTransId="{45113B39-4971-4C12-96C5-F7CF286BEBC3}" sibTransId="{8DAF7B9B-1182-41CB-8770-01A56B147BA7}"/>
    <dgm:cxn modelId="{200FF6DD-D4BC-422B-92C0-3CF5E3187BF7}" srcId="{D3958CBE-E294-4316-A9E6-F2AC061C248B}" destId="{145FC13F-0F44-4A22-910D-CE9C34F1B42A}" srcOrd="2" destOrd="0" parTransId="{4FBCE433-6528-4F77-B912-1EA4BD70EC67}" sibTransId="{36026CD7-3805-4ECA-BF84-E1B6D1195428}"/>
    <dgm:cxn modelId="{3580B619-EC8D-45C4-9C8F-26AC5E974587}" type="presParOf" srcId="{D4E9D392-40C1-4644-9FB1-9B767EBD2F79}" destId="{4393404D-2100-4F65-A8DD-C3C73D14E324}" srcOrd="0" destOrd="0" presId="urn:microsoft.com/office/officeart/2005/8/layout/vList2"/>
    <dgm:cxn modelId="{55ECFE47-A09D-4A26-9A53-F0AEEC32A8AD}" type="presParOf" srcId="{D4E9D392-40C1-4644-9FB1-9B767EBD2F79}" destId="{D76CC6FB-5C7B-4B0E-A8C5-F91566F3F4F4}" srcOrd="1" destOrd="0" presId="urn:microsoft.com/office/officeart/2005/8/layout/vList2"/>
    <dgm:cxn modelId="{F191E92F-20F2-4BA1-BD11-9C5596607A2E}" type="presParOf" srcId="{D4E9D392-40C1-4644-9FB1-9B767EBD2F79}" destId="{FDFC5B40-5780-44B1-B618-751F8A723E74}" srcOrd="2" destOrd="0" presId="urn:microsoft.com/office/officeart/2005/8/layout/vList2"/>
    <dgm:cxn modelId="{DD7824A1-5724-47C3-9478-011C7A9BD935}" type="presParOf" srcId="{D4E9D392-40C1-4644-9FB1-9B767EBD2F79}" destId="{449505F2-D929-4A14-862D-91D827943C32}" srcOrd="3" destOrd="0" presId="urn:microsoft.com/office/officeart/2005/8/layout/vList2"/>
    <dgm:cxn modelId="{91CDB7D2-B86F-433F-B23C-936FE19BC75C}" type="presParOf" srcId="{D4E9D392-40C1-4644-9FB1-9B767EBD2F79}" destId="{C0CEBA28-3C75-495C-B7A2-A4AAB771E2B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9BFEEC-332F-4041-B491-B762775086D4}" type="doc">
      <dgm:prSet loTypeId="urn:microsoft.com/office/officeart/2005/8/layout/matrix3" loCatId="matrix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D8FAF95-B164-442B-9AFB-46F0FE43C8CD}">
      <dgm:prSet/>
      <dgm:spPr/>
      <dgm:t>
        <a:bodyPr/>
        <a:lstStyle/>
        <a:p>
          <a:r>
            <a:rPr lang="zh-CN"/>
            <a:t>拼多多的服务资源主要包括商品、物流、支付等。</a:t>
          </a:r>
          <a:endParaRPr lang="en-US"/>
        </a:p>
      </dgm:t>
    </dgm:pt>
    <dgm:pt modelId="{916AFAB9-C250-43A8-B249-DFA74314EAB5}" type="parTrans" cxnId="{0F6DD0B0-281B-498B-9391-78D6CF466777}">
      <dgm:prSet/>
      <dgm:spPr/>
      <dgm:t>
        <a:bodyPr/>
        <a:lstStyle/>
        <a:p>
          <a:endParaRPr lang="en-US"/>
        </a:p>
      </dgm:t>
    </dgm:pt>
    <dgm:pt modelId="{E812D625-4051-4836-A5B0-BFD91C556016}" type="sibTrans" cxnId="{0F6DD0B0-281B-498B-9391-78D6CF466777}">
      <dgm:prSet/>
      <dgm:spPr/>
      <dgm:t>
        <a:bodyPr/>
        <a:lstStyle/>
        <a:p>
          <a:endParaRPr lang="en-US"/>
        </a:p>
      </dgm:t>
    </dgm:pt>
    <dgm:pt modelId="{9A66632D-981A-4FBF-875C-0F98A69A87FC}">
      <dgm:prSet/>
      <dgm:spPr/>
      <dgm:t>
        <a:bodyPr/>
        <a:lstStyle/>
        <a:p>
          <a:r>
            <a:rPr lang="zh-CN"/>
            <a:t>商品是拼多多的核心资源，平台通过与各大品牌和厂商建立合作关系，获取到最新的产品信息，并以优惠的价格向用户出售。</a:t>
          </a:r>
          <a:endParaRPr lang="en-US"/>
        </a:p>
      </dgm:t>
    </dgm:pt>
    <dgm:pt modelId="{D3AE6D14-DDF8-4E18-ABD5-1FFC6CCB19A6}" type="parTrans" cxnId="{CA2C5A78-333B-4D56-BAF3-2E14EF88766C}">
      <dgm:prSet/>
      <dgm:spPr/>
      <dgm:t>
        <a:bodyPr/>
        <a:lstStyle/>
        <a:p>
          <a:endParaRPr lang="en-US"/>
        </a:p>
      </dgm:t>
    </dgm:pt>
    <dgm:pt modelId="{1E08D26D-FB41-4526-89A0-17DB06BBAD0A}" type="sibTrans" cxnId="{CA2C5A78-333B-4D56-BAF3-2E14EF88766C}">
      <dgm:prSet/>
      <dgm:spPr/>
      <dgm:t>
        <a:bodyPr/>
        <a:lstStyle/>
        <a:p>
          <a:endParaRPr lang="en-US"/>
        </a:p>
      </dgm:t>
    </dgm:pt>
    <dgm:pt modelId="{1546678A-E127-4066-8E66-FA1BF163E33D}">
      <dgm:prSet/>
      <dgm:spPr/>
      <dgm:t>
        <a:bodyPr/>
        <a:lstStyle/>
        <a:p>
          <a:r>
            <a:rPr lang="zh-CN"/>
            <a:t>物流资源是拼多多保证商品能够准时送达的关键，拼多多通过自有物流和第三方物流合作，确保商品能够及时送达。</a:t>
          </a:r>
          <a:endParaRPr lang="en-US"/>
        </a:p>
      </dgm:t>
    </dgm:pt>
    <dgm:pt modelId="{8B6EECE2-9063-4CF0-B1DA-5A9D4C2CBFA0}" type="parTrans" cxnId="{0C78B653-8D4C-4F7C-8058-8A4B4A346F7F}">
      <dgm:prSet/>
      <dgm:spPr/>
      <dgm:t>
        <a:bodyPr/>
        <a:lstStyle/>
        <a:p>
          <a:endParaRPr lang="en-US"/>
        </a:p>
      </dgm:t>
    </dgm:pt>
    <dgm:pt modelId="{3DF1E09E-6FC4-4F84-845F-934439D8532F}" type="sibTrans" cxnId="{0C78B653-8D4C-4F7C-8058-8A4B4A346F7F}">
      <dgm:prSet/>
      <dgm:spPr/>
      <dgm:t>
        <a:bodyPr/>
        <a:lstStyle/>
        <a:p>
          <a:endParaRPr lang="en-US"/>
        </a:p>
      </dgm:t>
    </dgm:pt>
    <dgm:pt modelId="{716A1117-B855-4211-B89F-7A29013D3249}">
      <dgm:prSet/>
      <dgm:spPr/>
      <dgm:t>
        <a:bodyPr/>
        <a:lstStyle/>
        <a:p>
          <a:r>
            <a:rPr lang="zh-CN"/>
            <a:t>支付资源是拼多多服务的重要组成部分，平台通过与多家支付机构合作，提供多种支付方式，方便用户购物。</a:t>
          </a:r>
          <a:endParaRPr lang="en-US"/>
        </a:p>
      </dgm:t>
    </dgm:pt>
    <dgm:pt modelId="{DA2F782A-C529-484E-8E5B-44AFE4B23271}" type="parTrans" cxnId="{1F3BAAD5-E710-436F-AF2D-F847B56A0C1A}">
      <dgm:prSet/>
      <dgm:spPr/>
      <dgm:t>
        <a:bodyPr/>
        <a:lstStyle/>
        <a:p>
          <a:endParaRPr lang="en-US"/>
        </a:p>
      </dgm:t>
    </dgm:pt>
    <dgm:pt modelId="{3F1FCC77-0A36-4E36-B472-1187A5F7EE25}" type="sibTrans" cxnId="{1F3BAAD5-E710-436F-AF2D-F847B56A0C1A}">
      <dgm:prSet/>
      <dgm:spPr/>
      <dgm:t>
        <a:bodyPr/>
        <a:lstStyle/>
        <a:p>
          <a:endParaRPr lang="en-US"/>
        </a:p>
      </dgm:t>
    </dgm:pt>
    <dgm:pt modelId="{2223542C-FDFB-4597-8863-F8F07F701055}" type="pres">
      <dgm:prSet presAssocID="{8C9BFEEC-332F-4041-B491-B762775086D4}" presName="matrix" presStyleCnt="0">
        <dgm:presLayoutVars>
          <dgm:chMax val="1"/>
          <dgm:dir/>
          <dgm:resizeHandles val="exact"/>
        </dgm:presLayoutVars>
      </dgm:prSet>
      <dgm:spPr/>
    </dgm:pt>
    <dgm:pt modelId="{FC83C563-14E9-4B25-A72F-064CE5FE9B17}" type="pres">
      <dgm:prSet presAssocID="{8C9BFEEC-332F-4041-B491-B762775086D4}" presName="diamond" presStyleLbl="bgShp" presStyleIdx="0" presStyleCnt="1"/>
      <dgm:spPr/>
    </dgm:pt>
    <dgm:pt modelId="{E980DE2D-F016-4F9B-9EF0-4C77588777CF}" type="pres">
      <dgm:prSet presAssocID="{8C9BFEEC-332F-4041-B491-B762775086D4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65229AA-9852-4D99-BF83-D12161330FC1}" type="pres">
      <dgm:prSet presAssocID="{8C9BFEEC-332F-4041-B491-B762775086D4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4A7CA72-6216-4630-B7CE-CB92F0890646}" type="pres">
      <dgm:prSet presAssocID="{8C9BFEEC-332F-4041-B491-B762775086D4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8AEEB3F-915A-4349-B320-E0843A322CB9}" type="pres">
      <dgm:prSet presAssocID="{8C9BFEEC-332F-4041-B491-B762775086D4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1077A2E-C5C6-4A3D-B103-1C9503346581}" type="presOf" srcId="{6D8FAF95-B164-442B-9AFB-46F0FE43C8CD}" destId="{E980DE2D-F016-4F9B-9EF0-4C77588777CF}" srcOrd="0" destOrd="0" presId="urn:microsoft.com/office/officeart/2005/8/layout/matrix3"/>
    <dgm:cxn modelId="{0E08CC5F-0639-422E-9ED9-411AC162B8AF}" type="presOf" srcId="{716A1117-B855-4211-B89F-7A29013D3249}" destId="{98AEEB3F-915A-4349-B320-E0843A322CB9}" srcOrd="0" destOrd="0" presId="urn:microsoft.com/office/officeart/2005/8/layout/matrix3"/>
    <dgm:cxn modelId="{0C78B653-8D4C-4F7C-8058-8A4B4A346F7F}" srcId="{8C9BFEEC-332F-4041-B491-B762775086D4}" destId="{1546678A-E127-4066-8E66-FA1BF163E33D}" srcOrd="2" destOrd="0" parTransId="{8B6EECE2-9063-4CF0-B1DA-5A9D4C2CBFA0}" sibTransId="{3DF1E09E-6FC4-4F84-845F-934439D8532F}"/>
    <dgm:cxn modelId="{CA2C5A78-333B-4D56-BAF3-2E14EF88766C}" srcId="{8C9BFEEC-332F-4041-B491-B762775086D4}" destId="{9A66632D-981A-4FBF-875C-0F98A69A87FC}" srcOrd="1" destOrd="0" parTransId="{D3AE6D14-DDF8-4E18-ABD5-1FFC6CCB19A6}" sibTransId="{1E08D26D-FB41-4526-89A0-17DB06BBAD0A}"/>
    <dgm:cxn modelId="{0F6DD0B0-281B-498B-9391-78D6CF466777}" srcId="{8C9BFEEC-332F-4041-B491-B762775086D4}" destId="{6D8FAF95-B164-442B-9AFB-46F0FE43C8CD}" srcOrd="0" destOrd="0" parTransId="{916AFAB9-C250-43A8-B249-DFA74314EAB5}" sibTransId="{E812D625-4051-4836-A5B0-BFD91C556016}"/>
    <dgm:cxn modelId="{861FCCC9-2D80-4DCB-8C12-8142A1339218}" type="presOf" srcId="{9A66632D-981A-4FBF-875C-0F98A69A87FC}" destId="{965229AA-9852-4D99-BF83-D12161330FC1}" srcOrd="0" destOrd="0" presId="urn:microsoft.com/office/officeart/2005/8/layout/matrix3"/>
    <dgm:cxn modelId="{1F3BAAD5-E710-436F-AF2D-F847B56A0C1A}" srcId="{8C9BFEEC-332F-4041-B491-B762775086D4}" destId="{716A1117-B855-4211-B89F-7A29013D3249}" srcOrd="3" destOrd="0" parTransId="{DA2F782A-C529-484E-8E5B-44AFE4B23271}" sibTransId="{3F1FCC77-0A36-4E36-B472-1187A5F7EE25}"/>
    <dgm:cxn modelId="{106048D8-9266-4A58-A3C0-F60C3E5AFF6C}" type="presOf" srcId="{1546678A-E127-4066-8E66-FA1BF163E33D}" destId="{94A7CA72-6216-4630-B7CE-CB92F0890646}" srcOrd="0" destOrd="0" presId="urn:microsoft.com/office/officeart/2005/8/layout/matrix3"/>
    <dgm:cxn modelId="{76EB34FE-742D-4A1E-9966-413F2DB4FD46}" type="presOf" srcId="{8C9BFEEC-332F-4041-B491-B762775086D4}" destId="{2223542C-FDFB-4597-8863-F8F07F701055}" srcOrd="0" destOrd="0" presId="urn:microsoft.com/office/officeart/2005/8/layout/matrix3"/>
    <dgm:cxn modelId="{26FAA1EA-0A39-40E3-AE7A-3E0BDACBFE16}" type="presParOf" srcId="{2223542C-FDFB-4597-8863-F8F07F701055}" destId="{FC83C563-14E9-4B25-A72F-064CE5FE9B17}" srcOrd="0" destOrd="0" presId="urn:microsoft.com/office/officeart/2005/8/layout/matrix3"/>
    <dgm:cxn modelId="{5D285867-2656-4D43-AF53-3D6A614AE168}" type="presParOf" srcId="{2223542C-FDFB-4597-8863-F8F07F701055}" destId="{E980DE2D-F016-4F9B-9EF0-4C77588777CF}" srcOrd="1" destOrd="0" presId="urn:microsoft.com/office/officeart/2005/8/layout/matrix3"/>
    <dgm:cxn modelId="{EE3942D8-14AC-4BCB-8B26-F0E421597405}" type="presParOf" srcId="{2223542C-FDFB-4597-8863-F8F07F701055}" destId="{965229AA-9852-4D99-BF83-D12161330FC1}" srcOrd="2" destOrd="0" presId="urn:microsoft.com/office/officeart/2005/8/layout/matrix3"/>
    <dgm:cxn modelId="{E91EB63B-D933-482E-93BA-3ED1F2D1B284}" type="presParOf" srcId="{2223542C-FDFB-4597-8863-F8F07F701055}" destId="{94A7CA72-6216-4630-B7CE-CB92F0890646}" srcOrd="3" destOrd="0" presId="urn:microsoft.com/office/officeart/2005/8/layout/matrix3"/>
    <dgm:cxn modelId="{45BF8BEB-6433-4458-A128-A24950BFD133}" type="presParOf" srcId="{2223542C-FDFB-4597-8863-F8F07F701055}" destId="{98AEEB3F-915A-4349-B320-E0843A322CB9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AAA48B-DC43-42E1-8F65-FF56D2A8C92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57455D-CEA3-495C-B860-BFCB77EE746A}">
      <dgm:prSet/>
      <dgm:spPr/>
      <dgm:t>
        <a:bodyPr/>
        <a:lstStyle/>
        <a:p>
          <a:r>
            <a:rPr lang="zh-CN"/>
            <a:t>拼多多的服务信息包括商品信息、物流信息、价格信息等。</a:t>
          </a:r>
          <a:endParaRPr lang="en-US"/>
        </a:p>
      </dgm:t>
    </dgm:pt>
    <dgm:pt modelId="{DF9618B9-B948-4762-8F68-4E29C78185C1}" type="parTrans" cxnId="{0D95D9A0-A169-4E41-8248-D3D8DEFCD38B}">
      <dgm:prSet/>
      <dgm:spPr/>
      <dgm:t>
        <a:bodyPr/>
        <a:lstStyle/>
        <a:p>
          <a:endParaRPr lang="en-US"/>
        </a:p>
      </dgm:t>
    </dgm:pt>
    <dgm:pt modelId="{0C286E23-EBD0-41ED-8E07-213AA7B46020}" type="sibTrans" cxnId="{0D95D9A0-A169-4E41-8248-D3D8DEFCD38B}">
      <dgm:prSet/>
      <dgm:spPr/>
      <dgm:t>
        <a:bodyPr/>
        <a:lstStyle/>
        <a:p>
          <a:endParaRPr lang="en-US"/>
        </a:p>
      </dgm:t>
    </dgm:pt>
    <dgm:pt modelId="{D8D8E2A2-2B7B-4ECA-A66B-8658C0697C11}">
      <dgm:prSet/>
      <dgm:spPr/>
      <dgm:t>
        <a:bodyPr/>
        <a:lstStyle/>
        <a:p>
          <a:pPr rtl="0"/>
          <a:r>
            <a:rPr lang="zh-CN"/>
            <a:t>拼多多通过丰富的商品信息和用户评价，为用户提供全面的产品信息，让用户可以做出更好的购物决策。</a:t>
          </a:r>
          <a:endParaRPr lang="en-US" altLang="zh-CN">
            <a:latin typeface="Calibri"/>
          </a:endParaRPr>
        </a:p>
      </dgm:t>
    </dgm:pt>
    <dgm:pt modelId="{FB3FADF5-7220-4426-9758-EB07FE7B8D62}" type="parTrans" cxnId="{267C28B4-19FD-472E-9538-6B7142C3E2FA}">
      <dgm:prSet/>
      <dgm:spPr/>
      <dgm:t>
        <a:bodyPr/>
        <a:lstStyle/>
        <a:p>
          <a:endParaRPr lang="en-US"/>
        </a:p>
      </dgm:t>
    </dgm:pt>
    <dgm:pt modelId="{C2A465A7-2DE6-4598-B85D-7C1FB8A6F60A}" type="sibTrans" cxnId="{267C28B4-19FD-472E-9538-6B7142C3E2FA}">
      <dgm:prSet/>
      <dgm:spPr/>
      <dgm:t>
        <a:bodyPr/>
        <a:lstStyle/>
        <a:p>
          <a:endParaRPr lang="en-US"/>
        </a:p>
      </dgm:t>
    </dgm:pt>
    <dgm:pt modelId="{3E2CFCB6-E3AC-426F-87A1-E52BDAA1F6B1}">
      <dgm:prSet/>
      <dgm:spPr/>
      <dgm:t>
        <a:bodyPr/>
        <a:lstStyle/>
        <a:p>
          <a:r>
            <a:rPr lang="zh-CN"/>
            <a:t>价格信息包括商品的优惠信息、满减等，可以让用户享受到更多的优惠。</a:t>
          </a:r>
          <a:endParaRPr lang="en-US"/>
        </a:p>
      </dgm:t>
    </dgm:pt>
    <dgm:pt modelId="{DB3E2567-F5BF-4282-96CF-ACD4A13C7D1F}" type="parTrans" cxnId="{168A945A-95CC-4690-A22A-FC4D19FBBE4A}">
      <dgm:prSet/>
      <dgm:spPr/>
      <dgm:t>
        <a:bodyPr/>
        <a:lstStyle/>
        <a:p>
          <a:endParaRPr lang="en-US"/>
        </a:p>
      </dgm:t>
    </dgm:pt>
    <dgm:pt modelId="{BF1E0EE4-342A-4B24-A281-A7361B914079}" type="sibTrans" cxnId="{168A945A-95CC-4690-A22A-FC4D19FBBE4A}">
      <dgm:prSet/>
      <dgm:spPr/>
      <dgm:t>
        <a:bodyPr/>
        <a:lstStyle/>
        <a:p>
          <a:endParaRPr lang="en-US"/>
        </a:p>
      </dgm:t>
    </dgm:pt>
    <dgm:pt modelId="{CB4F429B-FA23-4075-80F4-2BA3B1B0543B}">
      <dgm:prSet phldr="0"/>
      <dgm:spPr/>
      <dgm:t>
        <a:bodyPr/>
        <a:lstStyle/>
        <a:p>
          <a:r>
            <a:rPr lang="zh-CN"/>
            <a:t>物流信息包括订单状态、物流轨迹等，可以让用户随时了解商品的运输情况。</a:t>
          </a:r>
          <a:endParaRPr lang="zh-CN" altLang="en-US"/>
        </a:p>
      </dgm:t>
    </dgm:pt>
    <dgm:pt modelId="{87163334-FEBB-4040-9749-EB747239AAC6}" type="parTrans" cxnId="{B5472100-ED03-4F63-B483-FE38C14C8CAF}">
      <dgm:prSet/>
      <dgm:spPr/>
    </dgm:pt>
    <dgm:pt modelId="{329046FA-4DEB-49B5-AA4D-F0103405043C}" type="sibTrans" cxnId="{B5472100-ED03-4F63-B483-FE38C14C8CAF}">
      <dgm:prSet/>
      <dgm:spPr/>
    </dgm:pt>
    <dgm:pt modelId="{2FDD3036-F3E2-473B-BAA1-217B001BD410}" type="pres">
      <dgm:prSet presAssocID="{E0AAA48B-DC43-42E1-8F65-FF56D2A8C92B}" presName="vert0" presStyleCnt="0">
        <dgm:presLayoutVars>
          <dgm:dir/>
          <dgm:animOne val="branch"/>
          <dgm:animLvl val="lvl"/>
        </dgm:presLayoutVars>
      </dgm:prSet>
      <dgm:spPr/>
    </dgm:pt>
    <dgm:pt modelId="{8CBDBD9F-D7CF-4382-AFEC-6E7031C4AAEB}" type="pres">
      <dgm:prSet presAssocID="{3C57455D-CEA3-495C-B860-BFCB77EE746A}" presName="thickLine" presStyleLbl="alignNode1" presStyleIdx="0" presStyleCnt="4"/>
      <dgm:spPr/>
    </dgm:pt>
    <dgm:pt modelId="{D00B7416-D826-40E7-AD05-1B7073E0B4AF}" type="pres">
      <dgm:prSet presAssocID="{3C57455D-CEA3-495C-B860-BFCB77EE746A}" presName="horz1" presStyleCnt="0"/>
      <dgm:spPr/>
    </dgm:pt>
    <dgm:pt modelId="{DB8E83F6-4386-4783-8643-122C0A8B3B10}" type="pres">
      <dgm:prSet presAssocID="{3C57455D-CEA3-495C-B860-BFCB77EE746A}" presName="tx1" presStyleLbl="revTx" presStyleIdx="0" presStyleCnt="4"/>
      <dgm:spPr/>
    </dgm:pt>
    <dgm:pt modelId="{C022B528-CE77-4D7B-B16B-4CC315171394}" type="pres">
      <dgm:prSet presAssocID="{3C57455D-CEA3-495C-B860-BFCB77EE746A}" presName="vert1" presStyleCnt="0"/>
      <dgm:spPr/>
    </dgm:pt>
    <dgm:pt modelId="{0BAEB225-E1AB-4E2A-9F9C-AEF652105490}" type="pres">
      <dgm:prSet presAssocID="{D8D8E2A2-2B7B-4ECA-A66B-8658C0697C11}" presName="thickLine" presStyleLbl="alignNode1" presStyleIdx="1" presStyleCnt="4"/>
      <dgm:spPr/>
    </dgm:pt>
    <dgm:pt modelId="{43651686-3FDC-44DE-A5F7-925438D9589F}" type="pres">
      <dgm:prSet presAssocID="{D8D8E2A2-2B7B-4ECA-A66B-8658C0697C11}" presName="horz1" presStyleCnt="0"/>
      <dgm:spPr/>
    </dgm:pt>
    <dgm:pt modelId="{CC0281A3-F44B-4E84-9EC9-40905BF9075F}" type="pres">
      <dgm:prSet presAssocID="{D8D8E2A2-2B7B-4ECA-A66B-8658C0697C11}" presName="tx1" presStyleLbl="revTx" presStyleIdx="1" presStyleCnt="4"/>
      <dgm:spPr/>
    </dgm:pt>
    <dgm:pt modelId="{4B90E94B-B12C-4438-BC09-0A7F8B59D12B}" type="pres">
      <dgm:prSet presAssocID="{D8D8E2A2-2B7B-4ECA-A66B-8658C0697C11}" presName="vert1" presStyleCnt="0"/>
      <dgm:spPr/>
    </dgm:pt>
    <dgm:pt modelId="{7DA6FAD9-635A-4A66-8166-2FA67A58D084}" type="pres">
      <dgm:prSet presAssocID="{CB4F429B-FA23-4075-80F4-2BA3B1B0543B}" presName="thickLine" presStyleLbl="alignNode1" presStyleIdx="2" presStyleCnt="4"/>
      <dgm:spPr/>
    </dgm:pt>
    <dgm:pt modelId="{433C6A3B-211A-470E-94B5-374EA6F274C0}" type="pres">
      <dgm:prSet presAssocID="{CB4F429B-FA23-4075-80F4-2BA3B1B0543B}" presName="horz1" presStyleCnt="0"/>
      <dgm:spPr/>
    </dgm:pt>
    <dgm:pt modelId="{08173A1C-0AFD-4DEE-9E2B-DBB336AC0B92}" type="pres">
      <dgm:prSet presAssocID="{CB4F429B-FA23-4075-80F4-2BA3B1B0543B}" presName="tx1" presStyleLbl="revTx" presStyleIdx="2" presStyleCnt="4"/>
      <dgm:spPr/>
    </dgm:pt>
    <dgm:pt modelId="{7CF57E09-B8B3-45FE-ABB8-324F7ADC1729}" type="pres">
      <dgm:prSet presAssocID="{CB4F429B-FA23-4075-80F4-2BA3B1B0543B}" presName="vert1" presStyleCnt="0"/>
      <dgm:spPr/>
    </dgm:pt>
    <dgm:pt modelId="{2AD3A60C-7E71-462F-BD82-11FEBA6D1D99}" type="pres">
      <dgm:prSet presAssocID="{3E2CFCB6-E3AC-426F-87A1-E52BDAA1F6B1}" presName="thickLine" presStyleLbl="alignNode1" presStyleIdx="3" presStyleCnt="4"/>
      <dgm:spPr/>
    </dgm:pt>
    <dgm:pt modelId="{4BA4FED3-DD06-46CD-BD3B-0E69B3996975}" type="pres">
      <dgm:prSet presAssocID="{3E2CFCB6-E3AC-426F-87A1-E52BDAA1F6B1}" presName="horz1" presStyleCnt="0"/>
      <dgm:spPr/>
    </dgm:pt>
    <dgm:pt modelId="{4159044F-0C74-41A1-A38D-77DD8B506C03}" type="pres">
      <dgm:prSet presAssocID="{3E2CFCB6-E3AC-426F-87A1-E52BDAA1F6B1}" presName="tx1" presStyleLbl="revTx" presStyleIdx="3" presStyleCnt="4"/>
      <dgm:spPr/>
    </dgm:pt>
    <dgm:pt modelId="{7C14AB62-6224-4999-A7A3-3CB343D178C3}" type="pres">
      <dgm:prSet presAssocID="{3E2CFCB6-E3AC-426F-87A1-E52BDAA1F6B1}" presName="vert1" presStyleCnt="0"/>
      <dgm:spPr/>
    </dgm:pt>
  </dgm:ptLst>
  <dgm:cxnLst>
    <dgm:cxn modelId="{B5472100-ED03-4F63-B483-FE38C14C8CAF}" srcId="{E0AAA48B-DC43-42E1-8F65-FF56D2A8C92B}" destId="{CB4F429B-FA23-4075-80F4-2BA3B1B0543B}" srcOrd="2" destOrd="0" parTransId="{87163334-FEBB-4040-9749-EB747239AAC6}" sibTransId="{329046FA-4DEB-49B5-AA4D-F0103405043C}"/>
    <dgm:cxn modelId="{0E9DEC49-05F3-4C53-94B1-ECD2B733F4AC}" type="presOf" srcId="{E0AAA48B-DC43-42E1-8F65-FF56D2A8C92B}" destId="{2FDD3036-F3E2-473B-BAA1-217B001BD410}" srcOrd="0" destOrd="0" presId="urn:microsoft.com/office/officeart/2008/layout/LinedList"/>
    <dgm:cxn modelId="{E611A44F-24ED-4A98-AB54-CF03AB2E172A}" type="presOf" srcId="{CB4F429B-FA23-4075-80F4-2BA3B1B0543B}" destId="{08173A1C-0AFD-4DEE-9E2B-DBB336AC0B92}" srcOrd="0" destOrd="0" presId="urn:microsoft.com/office/officeart/2008/layout/LinedList"/>
    <dgm:cxn modelId="{E5650B70-C868-4E6A-9517-9A171CF1539E}" type="presOf" srcId="{3C57455D-CEA3-495C-B860-BFCB77EE746A}" destId="{DB8E83F6-4386-4783-8643-122C0A8B3B10}" srcOrd="0" destOrd="0" presId="urn:microsoft.com/office/officeart/2008/layout/LinedList"/>
    <dgm:cxn modelId="{168A945A-95CC-4690-A22A-FC4D19FBBE4A}" srcId="{E0AAA48B-DC43-42E1-8F65-FF56D2A8C92B}" destId="{3E2CFCB6-E3AC-426F-87A1-E52BDAA1F6B1}" srcOrd="3" destOrd="0" parTransId="{DB3E2567-F5BF-4282-96CF-ACD4A13C7D1F}" sibTransId="{BF1E0EE4-342A-4B24-A281-A7361B914079}"/>
    <dgm:cxn modelId="{0D95D9A0-A169-4E41-8248-D3D8DEFCD38B}" srcId="{E0AAA48B-DC43-42E1-8F65-FF56D2A8C92B}" destId="{3C57455D-CEA3-495C-B860-BFCB77EE746A}" srcOrd="0" destOrd="0" parTransId="{DF9618B9-B948-4762-8F68-4E29C78185C1}" sibTransId="{0C286E23-EBD0-41ED-8E07-213AA7B46020}"/>
    <dgm:cxn modelId="{267C28B4-19FD-472E-9538-6B7142C3E2FA}" srcId="{E0AAA48B-DC43-42E1-8F65-FF56D2A8C92B}" destId="{D8D8E2A2-2B7B-4ECA-A66B-8658C0697C11}" srcOrd="1" destOrd="0" parTransId="{FB3FADF5-7220-4426-9758-EB07FE7B8D62}" sibTransId="{C2A465A7-2DE6-4598-B85D-7C1FB8A6F60A}"/>
    <dgm:cxn modelId="{31ACC6F4-EA4F-4B4B-BEDD-1A014EF6868E}" type="presOf" srcId="{3E2CFCB6-E3AC-426F-87A1-E52BDAA1F6B1}" destId="{4159044F-0C74-41A1-A38D-77DD8B506C03}" srcOrd="0" destOrd="0" presId="urn:microsoft.com/office/officeart/2008/layout/LinedList"/>
    <dgm:cxn modelId="{DC888FFE-967A-4A1B-82FE-5E35DD17E74D}" type="presOf" srcId="{D8D8E2A2-2B7B-4ECA-A66B-8658C0697C11}" destId="{CC0281A3-F44B-4E84-9EC9-40905BF9075F}" srcOrd="0" destOrd="0" presId="urn:microsoft.com/office/officeart/2008/layout/LinedList"/>
    <dgm:cxn modelId="{77C9983D-33F8-43C3-A9BD-C7BA82B07384}" type="presParOf" srcId="{2FDD3036-F3E2-473B-BAA1-217B001BD410}" destId="{8CBDBD9F-D7CF-4382-AFEC-6E7031C4AAEB}" srcOrd="0" destOrd="0" presId="urn:microsoft.com/office/officeart/2008/layout/LinedList"/>
    <dgm:cxn modelId="{9046B79A-3056-45EB-8DB0-194916278D5D}" type="presParOf" srcId="{2FDD3036-F3E2-473B-BAA1-217B001BD410}" destId="{D00B7416-D826-40E7-AD05-1B7073E0B4AF}" srcOrd="1" destOrd="0" presId="urn:microsoft.com/office/officeart/2008/layout/LinedList"/>
    <dgm:cxn modelId="{953AAE61-CFB2-4683-AE54-8F8CBE3166A5}" type="presParOf" srcId="{D00B7416-D826-40E7-AD05-1B7073E0B4AF}" destId="{DB8E83F6-4386-4783-8643-122C0A8B3B10}" srcOrd="0" destOrd="0" presId="urn:microsoft.com/office/officeart/2008/layout/LinedList"/>
    <dgm:cxn modelId="{101F852F-EE76-42AD-887A-9493C6B59A9E}" type="presParOf" srcId="{D00B7416-D826-40E7-AD05-1B7073E0B4AF}" destId="{C022B528-CE77-4D7B-B16B-4CC315171394}" srcOrd="1" destOrd="0" presId="urn:microsoft.com/office/officeart/2008/layout/LinedList"/>
    <dgm:cxn modelId="{DA8C7AC6-4041-4F67-8543-FFDFAE4440C9}" type="presParOf" srcId="{2FDD3036-F3E2-473B-BAA1-217B001BD410}" destId="{0BAEB225-E1AB-4E2A-9F9C-AEF652105490}" srcOrd="2" destOrd="0" presId="urn:microsoft.com/office/officeart/2008/layout/LinedList"/>
    <dgm:cxn modelId="{9D977149-CED7-481A-A4E2-49F2734309E9}" type="presParOf" srcId="{2FDD3036-F3E2-473B-BAA1-217B001BD410}" destId="{43651686-3FDC-44DE-A5F7-925438D9589F}" srcOrd="3" destOrd="0" presId="urn:microsoft.com/office/officeart/2008/layout/LinedList"/>
    <dgm:cxn modelId="{FE39D907-8A41-47DF-B6AB-92B3F0A0CF8B}" type="presParOf" srcId="{43651686-3FDC-44DE-A5F7-925438D9589F}" destId="{CC0281A3-F44B-4E84-9EC9-40905BF9075F}" srcOrd="0" destOrd="0" presId="urn:microsoft.com/office/officeart/2008/layout/LinedList"/>
    <dgm:cxn modelId="{A7E67271-ED17-4828-94C4-6B9FFC488858}" type="presParOf" srcId="{43651686-3FDC-44DE-A5F7-925438D9589F}" destId="{4B90E94B-B12C-4438-BC09-0A7F8B59D12B}" srcOrd="1" destOrd="0" presId="urn:microsoft.com/office/officeart/2008/layout/LinedList"/>
    <dgm:cxn modelId="{7CC61D52-C14B-4EFA-B2BA-3A9489ED1E79}" type="presParOf" srcId="{2FDD3036-F3E2-473B-BAA1-217B001BD410}" destId="{7DA6FAD9-635A-4A66-8166-2FA67A58D084}" srcOrd="4" destOrd="0" presId="urn:microsoft.com/office/officeart/2008/layout/LinedList"/>
    <dgm:cxn modelId="{8A78A089-A54D-4A65-9772-068E2536FD3A}" type="presParOf" srcId="{2FDD3036-F3E2-473B-BAA1-217B001BD410}" destId="{433C6A3B-211A-470E-94B5-374EA6F274C0}" srcOrd="5" destOrd="0" presId="urn:microsoft.com/office/officeart/2008/layout/LinedList"/>
    <dgm:cxn modelId="{7A3762F6-40DB-4F8B-936C-C7AB735FC5CF}" type="presParOf" srcId="{433C6A3B-211A-470E-94B5-374EA6F274C0}" destId="{08173A1C-0AFD-4DEE-9E2B-DBB336AC0B92}" srcOrd="0" destOrd="0" presId="urn:microsoft.com/office/officeart/2008/layout/LinedList"/>
    <dgm:cxn modelId="{B88ADFFE-2C0C-4922-B27C-2F9B24EAF411}" type="presParOf" srcId="{433C6A3B-211A-470E-94B5-374EA6F274C0}" destId="{7CF57E09-B8B3-45FE-ABB8-324F7ADC1729}" srcOrd="1" destOrd="0" presId="urn:microsoft.com/office/officeart/2008/layout/LinedList"/>
    <dgm:cxn modelId="{D1543346-0759-44E0-BD36-900AF0DBCCD9}" type="presParOf" srcId="{2FDD3036-F3E2-473B-BAA1-217B001BD410}" destId="{2AD3A60C-7E71-462F-BD82-11FEBA6D1D99}" srcOrd="6" destOrd="0" presId="urn:microsoft.com/office/officeart/2008/layout/LinedList"/>
    <dgm:cxn modelId="{BB829B65-EC11-453E-A135-E68238DBA4A4}" type="presParOf" srcId="{2FDD3036-F3E2-473B-BAA1-217B001BD410}" destId="{4BA4FED3-DD06-46CD-BD3B-0E69B3996975}" srcOrd="7" destOrd="0" presId="urn:microsoft.com/office/officeart/2008/layout/LinedList"/>
    <dgm:cxn modelId="{E5C3C68F-E95E-4D31-9789-FD9DF69DD0DA}" type="presParOf" srcId="{4BA4FED3-DD06-46CD-BD3B-0E69B3996975}" destId="{4159044F-0C74-41A1-A38D-77DD8B506C03}" srcOrd="0" destOrd="0" presId="urn:microsoft.com/office/officeart/2008/layout/LinedList"/>
    <dgm:cxn modelId="{29DA9F8C-40C3-4668-8DB3-676FC41261B5}" type="presParOf" srcId="{4BA4FED3-DD06-46CD-BD3B-0E69B3996975}" destId="{7C14AB62-6224-4999-A7A3-3CB343D178C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C48445F-3817-4736-A2AF-3E48D1B6E35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D2A2DC8-4DAA-420F-86D3-63D44F1E7F77}">
      <dgm:prSet/>
      <dgm:spPr/>
      <dgm:t>
        <a:bodyPr/>
        <a:lstStyle/>
        <a:p>
          <a:r>
            <a:rPr lang="zh-CN"/>
            <a:t>服务交互行为是指买家和卖家在拼多多平台上的互动和交易。</a:t>
          </a:r>
          <a:endParaRPr lang="en-US"/>
        </a:p>
      </dgm:t>
    </dgm:pt>
    <dgm:pt modelId="{8D7694AA-8CB7-4749-BE57-31E08A074AEA}" type="parTrans" cxnId="{C37E1A70-8896-4AC5-940E-7C29007F5369}">
      <dgm:prSet/>
      <dgm:spPr/>
      <dgm:t>
        <a:bodyPr/>
        <a:lstStyle/>
        <a:p>
          <a:endParaRPr lang="en-US"/>
        </a:p>
      </dgm:t>
    </dgm:pt>
    <dgm:pt modelId="{B771D558-0B70-4F46-9D4D-4D539DE83811}" type="sibTrans" cxnId="{C37E1A70-8896-4AC5-940E-7C29007F5369}">
      <dgm:prSet/>
      <dgm:spPr/>
      <dgm:t>
        <a:bodyPr/>
        <a:lstStyle/>
        <a:p>
          <a:endParaRPr lang="en-US"/>
        </a:p>
      </dgm:t>
    </dgm:pt>
    <dgm:pt modelId="{D59DB086-647F-401A-86CB-08F71FD065AD}">
      <dgm:prSet/>
      <dgm:spPr/>
      <dgm:t>
        <a:bodyPr/>
        <a:lstStyle/>
        <a:p>
          <a:r>
            <a:rPr lang="zh-CN"/>
            <a:t>拼多多通过简化交易流程、提供多种支付方式和物流服务，使买家和卖家之间的交互更加便捷和高效。</a:t>
          </a:r>
          <a:endParaRPr lang="en-US"/>
        </a:p>
      </dgm:t>
    </dgm:pt>
    <dgm:pt modelId="{59F6E59D-96F3-49D1-938B-BDED03EFBF48}" type="parTrans" cxnId="{227C96C5-7868-4E8A-87F7-5330CF5A6C7F}">
      <dgm:prSet/>
      <dgm:spPr/>
      <dgm:t>
        <a:bodyPr/>
        <a:lstStyle/>
        <a:p>
          <a:endParaRPr lang="en-US"/>
        </a:p>
      </dgm:t>
    </dgm:pt>
    <dgm:pt modelId="{F7916C56-333B-4A77-920C-0C036ED978CE}" type="sibTrans" cxnId="{227C96C5-7868-4E8A-87F7-5330CF5A6C7F}">
      <dgm:prSet/>
      <dgm:spPr/>
      <dgm:t>
        <a:bodyPr/>
        <a:lstStyle/>
        <a:p>
          <a:endParaRPr lang="en-US"/>
        </a:p>
      </dgm:t>
    </dgm:pt>
    <dgm:pt modelId="{49F59AA2-8545-4324-9789-F45F4D33F6B1}">
      <dgm:prSet/>
      <dgm:spPr/>
      <dgm:t>
        <a:bodyPr/>
        <a:lstStyle/>
        <a:p>
          <a:r>
            <a:rPr lang="zh-CN"/>
            <a:t>同时，拼多多也提供了多种促销和广告渠道，提高了商家的销售额和知名度，促进了买家和卖家之间的互动。</a:t>
          </a:r>
          <a:endParaRPr lang="en-US"/>
        </a:p>
      </dgm:t>
    </dgm:pt>
    <dgm:pt modelId="{E1D382D4-AED0-4BC3-A752-A0A30EC8D948}" type="parTrans" cxnId="{D1F420AD-0907-4400-9FE6-16300A777624}">
      <dgm:prSet/>
      <dgm:spPr/>
      <dgm:t>
        <a:bodyPr/>
        <a:lstStyle/>
        <a:p>
          <a:endParaRPr lang="en-US"/>
        </a:p>
      </dgm:t>
    </dgm:pt>
    <dgm:pt modelId="{68437B6B-033C-47AC-8559-508F954FD181}" type="sibTrans" cxnId="{D1F420AD-0907-4400-9FE6-16300A777624}">
      <dgm:prSet/>
      <dgm:spPr/>
      <dgm:t>
        <a:bodyPr/>
        <a:lstStyle/>
        <a:p>
          <a:endParaRPr lang="en-US"/>
        </a:p>
      </dgm:t>
    </dgm:pt>
    <dgm:pt modelId="{BC6F811F-E375-4F04-803A-2588A5881FC8}" type="pres">
      <dgm:prSet presAssocID="{EC48445F-3817-4736-A2AF-3E48D1B6E358}" presName="outerComposite" presStyleCnt="0">
        <dgm:presLayoutVars>
          <dgm:chMax val="5"/>
          <dgm:dir/>
          <dgm:resizeHandles val="exact"/>
        </dgm:presLayoutVars>
      </dgm:prSet>
      <dgm:spPr/>
    </dgm:pt>
    <dgm:pt modelId="{8ADF251F-C8A7-4E6D-A880-592FA3C0DC82}" type="pres">
      <dgm:prSet presAssocID="{EC48445F-3817-4736-A2AF-3E48D1B6E358}" presName="dummyMaxCanvas" presStyleCnt="0">
        <dgm:presLayoutVars/>
      </dgm:prSet>
      <dgm:spPr/>
    </dgm:pt>
    <dgm:pt modelId="{8D222367-E947-416A-A63B-1440D4E4F8AF}" type="pres">
      <dgm:prSet presAssocID="{EC48445F-3817-4736-A2AF-3E48D1B6E358}" presName="ThreeNodes_1" presStyleLbl="node1" presStyleIdx="0" presStyleCnt="3">
        <dgm:presLayoutVars>
          <dgm:bulletEnabled val="1"/>
        </dgm:presLayoutVars>
      </dgm:prSet>
      <dgm:spPr/>
    </dgm:pt>
    <dgm:pt modelId="{43F87E6A-3026-436C-BD6C-9EAE52940645}" type="pres">
      <dgm:prSet presAssocID="{EC48445F-3817-4736-A2AF-3E48D1B6E358}" presName="ThreeNodes_2" presStyleLbl="node1" presStyleIdx="1" presStyleCnt="3">
        <dgm:presLayoutVars>
          <dgm:bulletEnabled val="1"/>
        </dgm:presLayoutVars>
      </dgm:prSet>
      <dgm:spPr/>
    </dgm:pt>
    <dgm:pt modelId="{F856504F-3587-4AC4-8BC7-AEC71D84E500}" type="pres">
      <dgm:prSet presAssocID="{EC48445F-3817-4736-A2AF-3E48D1B6E358}" presName="ThreeNodes_3" presStyleLbl="node1" presStyleIdx="2" presStyleCnt="3">
        <dgm:presLayoutVars>
          <dgm:bulletEnabled val="1"/>
        </dgm:presLayoutVars>
      </dgm:prSet>
      <dgm:spPr/>
    </dgm:pt>
    <dgm:pt modelId="{0833D5A1-E826-40C8-A25F-D3F51AA327C2}" type="pres">
      <dgm:prSet presAssocID="{EC48445F-3817-4736-A2AF-3E48D1B6E358}" presName="ThreeConn_1-2" presStyleLbl="fgAccFollowNode1" presStyleIdx="0" presStyleCnt="2">
        <dgm:presLayoutVars>
          <dgm:bulletEnabled val="1"/>
        </dgm:presLayoutVars>
      </dgm:prSet>
      <dgm:spPr/>
    </dgm:pt>
    <dgm:pt modelId="{83662311-A3D8-485A-96DF-7A583E0C1B52}" type="pres">
      <dgm:prSet presAssocID="{EC48445F-3817-4736-A2AF-3E48D1B6E358}" presName="ThreeConn_2-3" presStyleLbl="fgAccFollowNode1" presStyleIdx="1" presStyleCnt="2">
        <dgm:presLayoutVars>
          <dgm:bulletEnabled val="1"/>
        </dgm:presLayoutVars>
      </dgm:prSet>
      <dgm:spPr/>
    </dgm:pt>
    <dgm:pt modelId="{21E50399-3A22-4B68-9921-967CB4C76DFF}" type="pres">
      <dgm:prSet presAssocID="{EC48445F-3817-4736-A2AF-3E48D1B6E358}" presName="ThreeNodes_1_text" presStyleLbl="node1" presStyleIdx="2" presStyleCnt="3">
        <dgm:presLayoutVars>
          <dgm:bulletEnabled val="1"/>
        </dgm:presLayoutVars>
      </dgm:prSet>
      <dgm:spPr/>
    </dgm:pt>
    <dgm:pt modelId="{6D2C7F57-3633-409D-BEF8-4C3EF89D423C}" type="pres">
      <dgm:prSet presAssocID="{EC48445F-3817-4736-A2AF-3E48D1B6E358}" presName="ThreeNodes_2_text" presStyleLbl="node1" presStyleIdx="2" presStyleCnt="3">
        <dgm:presLayoutVars>
          <dgm:bulletEnabled val="1"/>
        </dgm:presLayoutVars>
      </dgm:prSet>
      <dgm:spPr/>
    </dgm:pt>
    <dgm:pt modelId="{971A21CF-635D-4BAB-96CE-AE8158780671}" type="pres">
      <dgm:prSet presAssocID="{EC48445F-3817-4736-A2AF-3E48D1B6E358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BC9ECE0A-AABD-487B-97DA-12D8C0FDD84F}" type="presOf" srcId="{D59DB086-647F-401A-86CB-08F71FD065AD}" destId="{43F87E6A-3026-436C-BD6C-9EAE52940645}" srcOrd="0" destOrd="0" presId="urn:microsoft.com/office/officeart/2005/8/layout/vProcess5"/>
    <dgm:cxn modelId="{6231D43D-0D88-47D2-9367-63942DB76057}" type="presOf" srcId="{EC48445F-3817-4736-A2AF-3E48D1B6E358}" destId="{BC6F811F-E375-4F04-803A-2588A5881FC8}" srcOrd="0" destOrd="0" presId="urn:microsoft.com/office/officeart/2005/8/layout/vProcess5"/>
    <dgm:cxn modelId="{14FE635C-DB25-492C-9D52-D7E0CCCCF656}" type="presOf" srcId="{F7916C56-333B-4A77-920C-0C036ED978CE}" destId="{83662311-A3D8-485A-96DF-7A583E0C1B52}" srcOrd="0" destOrd="0" presId="urn:microsoft.com/office/officeart/2005/8/layout/vProcess5"/>
    <dgm:cxn modelId="{3AFA8547-D56E-4494-B3B8-45154CC691D2}" type="presOf" srcId="{49F59AA2-8545-4324-9789-F45F4D33F6B1}" destId="{F856504F-3587-4AC4-8BC7-AEC71D84E500}" srcOrd="0" destOrd="0" presId="urn:microsoft.com/office/officeart/2005/8/layout/vProcess5"/>
    <dgm:cxn modelId="{668A426E-B3A5-406E-B02D-98C03959FA1A}" type="presOf" srcId="{B771D558-0B70-4F46-9D4D-4D539DE83811}" destId="{0833D5A1-E826-40C8-A25F-D3F51AA327C2}" srcOrd="0" destOrd="0" presId="urn:microsoft.com/office/officeart/2005/8/layout/vProcess5"/>
    <dgm:cxn modelId="{C970D64E-7688-4132-B1DE-8ABE7AD11538}" type="presOf" srcId="{49F59AA2-8545-4324-9789-F45F4D33F6B1}" destId="{971A21CF-635D-4BAB-96CE-AE8158780671}" srcOrd="1" destOrd="0" presId="urn:microsoft.com/office/officeart/2005/8/layout/vProcess5"/>
    <dgm:cxn modelId="{C37E1A70-8896-4AC5-940E-7C29007F5369}" srcId="{EC48445F-3817-4736-A2AF-3E48D1B6E358}" destId="{8D2A2DC8-4DAA-420F-86D3-63D44F1E7F77}" srcOrd="0" destOrd="0" parTransId="{8D7694AA-8CB7-4749-BE57-31E08A074AEA}" sibTransId="{B771D558-0B70-4F46-9D4D-4D539DE83811}"/>
    <dgm:cxn modelId="{1FAABD70-0BF9-49A9-BCF3-65C20B83D121}" type="presOf" srcId="{D59DB086-647F-401A-86CB-08F71FD065AD}" destId="{6D2C7F57-3633-409D-BEF8-4C3EF89D423C}" srcOrd="1" destOrd="0" presId="urn:microsoft.com/office/officeart/2005/8/layout/vProcess5"/>
    <dgm:cxn modelId="{E8873A59-2653-4C96-B5FB-51B2D1F5C9BD}" type="presOf" srcId="{8D2A2DC8-4DAA-420F-86D3-63D44F1E7F77}" destId="{21E50399-3A22-4B68-9921-967CB4C76DFF}" srcOrd="1" destOrd="0" presId="urn:microsoft.com/office/officeart/2005/8/layout/vProcess5"/>
    <dgm:cxn modelId="{6CF0B99B-1A9C-4234-9D23-40DE4C46B1C7}" type="presOf" srcId="{8D2A2DC8-4DAA-420F-86D3-63D44F1E7F77}" destId="{8D222367-E947-416A-A63B-1440D4E4F8AF}" srcOrd="0" destOrd="0" presId="urn:microsoft.com/office/officeart/2005/8/layout/vProcess5"/>
    <dgm:cxn modelId="{D1F420AD-0907-4400-9FE6-16300A777624}" srcId="{EC48445F-3817-4736-A2AF-3E48D1B6E358}" destId="{49F59AA2-8545-4324-9789-F45F4D33F6B1}" srcOrd="2" destOrd="0" parTransId="{E1D382D4-AED0-4BC3-A752-A0A30EC8D948}" sibTransId="{68437B6B-033C-47AC-8559-508F954FD181}"/>
    <dgm:cxn modelId="{227C96C5-7868-4E8A-87F7-5330CF5A6C7F}" srcId="{EC48445F-3817-4736-A2AF-3E48D1B6E358}" destId="{D59DB086-647F-401A-86CB-08F71FD065AD}" srcOrd="1" destOrd="0" parTransId="{59F6E59D-96F3-49D1-938B-BDED03EFBF48}" sibTransId="{F7916C56-333B-4A77-920C-0C036ED978CE}"/>
    <dgm:cxn modelId="{10FD069A-646F-485B-A2BC-24C67367D286}" type="presParOf" srcId="{BC6F811F-E375-4F04-803A-2588A5881FC8}" destId="{8ADF251F-C8A7-4E6D-A880-592FA3C0DC82}" srcOrd="0" destOrd="0" presId="urn:microsoft.com/office/officeart/2005/8/layout/vProcess5"/>
    <dgm:cxn modelId="{4EED1E45-7DEA-4065-823D-75605D80C24E}" type="presParOf" srcId="{BC6F811F-E375-4F04-803A-2588A5881FC8}" destId="{8D222367-E947-416A-A63B-1440D4E4F8AF}" srcOrd="1" destOrd="0" presId="urn:microsoft.com/office/officeart/2005/8/layout/vProcess5"/>
    <dgm:cxn modelId="{1CF7E15C-A68A-4CEF-ABBB-862F4EFB508B}" type="presParOf" srcId="{BC6F811F-E375-4F04-803A-2588A5881FC8}" destId="{43F87E6A-3026-436C-BD6C-9EAE52940645}" srcOrd="2" destOrd="0" presId="urn:microsoft.com/office/officeart/2005/8/layout/vProcess5"/>
    <dgm:cxn modelId="{7BAEFFD8-1365-4016-8F69-1F0CF7FD0906}" type="presParOf" srcId="{BC6F811F-E375-4F04-803A-2588A5881FC8}" destId="{F856504F-3587-4AC4-8BC7-AEC71D84E500}" srcOrd="3" destOrd="0" presId="urn:microsoft.com/office/officeart/2005/8/layout/vProcess5"/>
    <dgm:cxn modelId="{C6B2239F-2B21-4DA7-BE51-3728D1DFEF82}" type="presParOf" srcId="{BC6F811F-E375-4F04-803A-2588A5881FC8}" destId="{0833D5A1-E826-40C8-A25F-D3F51AA327C2}" srcOrd="4" destOrd="0" presId="urn:microsoft.com/office/officeart/2005/8/layout/vProcess5"/>
    <dgm:cxn modelId="{FEE9FE7D-052E-4F5B-8CD7-D2AF58F81A43}" type="presParOf" srcId="{BC6F811F-E375-4F04-803A-2588A5881FC8}" destId="{83662311-A3D8-485A-96DF-7A583E0C1B52}" srcOrd="5" destOrd="0" presId="urn:microsoft.com/office/officeart/2005/8/layout/vProcess5"/>
    <dgm:cxn modelId="{8C00999E-84F8-4852-89B8-24E5BC5353D4}" type="presParOf" srcId="{BC6F811F-E375-4F04-803A-2588A5881FC8}" destId="{21E50399-3A22-4B68-9921-967CB4C76DFF}" srcOrd="6" destOrd="0" presId="urn:microsoft.com/office/officeart/2005/8/layout/vProcess5"/>
    <dgm:cxn modelId="{54A59A6C-5DD6-4471-ABA9-8051AD3B5490}" type="presParOf" srcId="{BC6F811F-E375-4F04-803A-2588A5881FC8}" destId="{6D2C7F57-3633-409D-BEF8-4C3EF89D423C}" srcOrd="7" destOrd="0" presId="urn:microsoft.com/office/officeart/2005/8/layout/vProcess5"/>
    <dgm:cxn modelId="{17FEC106-F1B4-4F85-AF6F-0CD1705A6CD6}" type="presParOf" srcId="{BC6F811F-E375-4F04-803A-2588A5881FC8}" destId="{971A21CF-635D-4BAB-96CE-AE815878067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4A67F18-6048-478E-9AD4-B657579939D1}" type="doc">
      <dgm:prSet loTypeId="urn:microsoft.com/office/officeart/2005/8/layout/matrix3" loCatId="matrix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6D18372-86BA-4BE0-917F-1C9033BC5732}">
      <dgm:prSet/>
      <dgm:spPr/>
      <dgm:t>
        <a:bodyPr/>
        <a:lstStyle/>
        <a:p>
          <a:r>
            <a:rPr lang="zh-CN"/>
            <a:t>目标市场细分（关注客户是谁）</a:t>
          </a:r>
          <a:endParaRPr lang="en-US"/>
        </a:p>
      </dgm:t>
    </dgm:pt>
    <dgm:pt modelId="{256540AE-B5E1-45B4-819C-1637ABEC8426}" type="parTrans" cxnId="{E2F67934-3300-46D6-B9C1-22F6B455E097}">
      <dgm:prSet/>
      <dgm:spPr/>
      <dgm:t>
        <a:bodyPr/>
        <a:lstStyle/>
        <a:p>
          <a:endParaRPr lang="en-US"/>
        </a:p>
      </dgm:t>
    </dgm:pt>
    <dgm:pt modelId="{6922603C-C261-4354-A8B6-696E423AF69B}" type="sibTrans" cxnId="{E2F67934-3300-46D6-B9C1-22F6B455E097}">
      <dgm:prSet/>
      <dgm:spPr/>
      <dgm:t>
        <a:bodyPr/>
        <a:lstStyle/>
        <a:p>
          <a:endParaRPr lang="en-US"/>
        </a:p>
      </dgm:t>
    </dgm:pt>
    <dgm:pt modelId="{418F5155-D053-48F6-B8D4-3E6B2A77B0F8}">
      <dgm:prSet/>
      <dgm:spPr/>
      <dgm:t>
        <a:bodyPr/>
        <a:lstStyle/>
        <a:p>
          <a:r>
            <a:rPr lang="zh-CN"/>
            <a:t>服务概念（关注提供什么独特的价值）</a:t>
          </a:r>
          <a:endParaRPr lang="en-US"/>
        </a:p>
      </dgm:t>
    </dgm:pt>
    <dgm:pt modelId="{CA7CCB26-7391-485C-8982-C8C63A20773D}" type="parTrans" cxnId="{8BCDD3DD-6B94-4A00-8C1F-458D2D872D22}">
      <dgm:prSet/>
      <dgm:spPr/>
      <dgm:t>
        <a:bodyPr/>
        <a:lstStyle/>
        <a:p>
          <a:endParaRPr lang="en-US"/>
        </a:p>
      </dgm:t>
    </dgm:pt>
    <dgm:pt modelId="{879F174A-CBB1-4546-880B-B6860E98DAC6}" type="sibTrans" cxnId="{8BCDD3DD-6B94-4A00-8C1F-458D2D872D22}">
      <dgm:prSet/>
      <dgm:spPr/>
      <dgm:t>
        <a:bodyPr/>
        <a:lstStyle/>
        <a:p>
          <a:endParaRPr lang="en-US"/>
        </a:p>
      </dgm:t>
    </dgm:pt>
    <dgm:pt modelId="{27248C87-3895-40D8-8523-CD1C20F3B880}">
      <dgm:prSet/>
      <dgm:spPr/>
      <dgm:t>
        <a:bodyPr/>
        <a:lstStyle/>
        <a:p>
          <a:r>
            <a:rPr lang="zh-CN"/>
            <a:t>运作策略（关注如何实现价值）</a:t>
          </a:r>
          <a:endParaRPr lang="en-US"/>
        </a:p>
      </dgm:t>
    </dgm:pt>
    <dgm:pt modelId="{A26827C7-DB9B-4A2F-AEFE-5D68C7B048B4}" type="parTrans" cxnId="{D07BCF9D-BE51-435A-8FFA-4EF0C6384802}">
      <dgm:prSet/>
      <dgm:spPr/>
      <dgm:t>
        <a:bodyPr/>
        <a:lstStyle/>
        <a:p>
          <a:endParaRPr lang="en-US"/>
        </a:p>
      </dgm:t>
    </dgm:pt>
    <dgm:pt modelId="{778CDA87-DE53-4608-BB26-09DCF01110D6}" type="sibTrans" cxnId="{D07BCF9D-BE51-435A-8FFA-4EF0C6384802}">
      <dgm:prSet/>
      <dgm:spPr/>
      <dgm:t>
        <a:bodyPr/>
        <a:lstStyle/>
        <a:p>
          <a:endParaRPr lang="en-US"/>
        </a:p>
      </dgm:t>
    </dgm:pt>
    <dgm:pt modelId="{99F67AE3-1288-4302-BD25-EBCB0F6471E3}">
      <dgm:prSet/>
      <dgm:spPr/>
      <dgm:t>
        <a:bodyPr/>
        <a:lstStyle/>
        <a:p>
          <a:r>
            <a:rPr lang="zh-CN"/>
            <a:t>服务传递系统（关注如何将价值交付给客户）</a:t>
          </a:r>
          <a:endParaRPr lang="en-US"/>
        </a:p>
      </dgm:t>
    </dgm:pt>
    <dgm:pt modelId="{4CB9B5BB-C986-4176-9A39-7A6A67810A30}" type="parTrans" cxnId="{F9A63F8D-2C0D-426B-B01E-1BA37A44935D}">
      <dgm:prSet/>
      <dgm:spPr/>
      <dgm:t>
        <a:bodyPr/>
        <a:lstStyle/>
        <a:p>
          <a:endParaRPr lang="en-US"/>
        </a:p>
      </dgm:t>
    </dgm:pt>
    <dgm:pt modelId="{758ECD15-8A07-4AE1-B8F3-61453F489377}" type="sibTrans" cxnId="{F9A63F8D-2C0D-426B-B01E-1BA37A44935D}">
      <dgm:prSet/>
      <dgm:spPr/>
      <dgm:t>
        <a:bodyPr/>
        <a:lstStyle/>
        <a:p>
          <a:endParaRPr lang="en-US"/>
        </a:p>
      </dgm:t>
    </dgm:pt>
    <dgm:pt modelId="{6600966F-A952-4D99-BCAD-0F9AB375A8C2}" type="pres">
      <dgm:prSet presAssocID="{54A67F18-6048-478E-9AD4-B657579939D1}" presName="matrix" presStyleCnt="0">
        <dgm:presLayoutVars>
          <dgm:chMax val="1"/>
          <dgm:dir/>
          <dgm:resizeHandles val="exact"/>
        </dgm:presLayoutVars>
      </dgm:prSet>
      <dgm:spPr/>
    </dgm:pt>
    <dgm:pt modelId="{7D4C738E-6E0F-4D95-BF00-E743459EF7D8}" type="pres">
      <dgm:prSet presAssocID="{54A67F18-6048-478E-9AD4-B657579939D1}" presName="diamond" presStyleLbl="bgShp" presStyleIdx="0" presStyleCnt="1"/>
      <dgm:spPr/>
    </dgm:pt>
    <dgm:pt modelId="{ED0B17E7-D50B-4487-A8AF-86A37FEB664D}" type="pres">
      <dgm:prSet presAssocID="{54A67F18-6048-478E-9AD4-B657579939D1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A247406-C922-4300-AEE8-9DEC7164178C}" type="pres">
      <dgm:prSet presAssocID="{54A67F18-6048-478E-9AD4-B657579939D1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86B5879-EE8C-4D2A-A337-A8CD8F85BA9D}" type="pres">
      <dgm:prSet presAssocID="{54A67F18-6048-478E-9AD4-B657579939D1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88C1D8D-A999-4866-B92A-7A481BACD83F}" type="pres">
      <dgm:prSet presAssocID="{54A67F18-6048-478E-9AD4-B657579939D1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FF8351F-23A8-4242-B277-B3EC3F2C2CF8}" type="presOf" srcId="{418F5155-D053-48F6-B8D4-3E6B2A77B0F8}" destId="{5A247406-C922-4300-AEE8-9DEC7164178C}" srcOrd="0" destOrd="0" presId="urn:microsoft.com/office/officeart/2005/8/layout/matrix3"/>
    <dgm:cxn modelId="{D2E77334-EC6C-463D-9E7B-2F3342D03C82}" type="presOf" srcId="{99F67AE3-1288-4302-BD25-EBCB0F6471E3}" destId="{488C1D8D-A999-4866-B92A-7A481BACD83F}" srcOrd="0" destOrd="0" presId="urn:microsoft.com/office/officeart/2005/8/layout/matrix3"/>
    <dgm:cxn modelId="{E2F67934-3300-46D6-B9C1-22F6B455E097}" srcId="{54A67F18-6048-478E-9AD4-B657579939D1}" destId="{96D18372-86BA-4BE0-917F-1C9033BC5732}" srcOrd="0" destOrd="0" parTransId="{256540AE-B5E1-45B4-819C-1637ABEC8426}" sibTransId="{6922603C-C261-4354-A8B6-696E423AF69B}"/>
    <dgm:cxn modelId="{3DA1918C-B7A0-4E70-9379-6477E3CE2FCD}" type="presOf" srcId="{96D18372-86BA-4BE0-917F-1C9033BC5732}" destId="{ED0B17E7-D50B-4487-A8AF-86A37FEB664D}" srcOrd="0" destOrd="0" presId="urn:microsoft.com/office/officeart/2005/8/layout/matrix3"/>
    <dgm:cxn modelId="{F9A63F8D-2C0D-426B-B01E-1BA37A44935D}" srcId="{54A67F18-6048-478E-9AD4-B657579939D1}" destId="{99F67AE3-1288-4302-BD25-EBCB0F6471E3}" srcOrd="3" destOrd="0" parTransId="{4CB9B5BB-C986-4176-9A39-7A6A67810A30}" sibTransId="{758ECD15-8A07-4AE1-B8F3-61453F489377}"/>
    <dgm:cxn modelId="{D07BCF9D-BE51-435A-8FFA-4EF0C6384802}" srcId="{54A67F18-6048-478E-9AD4-B657579939D1}" destId="{27248C87-3895-40D8-8523-CD1C20F3B880}" srcOrd="2" destOrd="0" parTransId="{A26827C7-DB9B-4A2F-AEFE-5D68C7B048B4}" sibTransId="{778CDA87-DE53-4608-BB26-09DCF01110D6}"/>
    <dgm:cxn modelId="{41823CD5-4E2E-497C-AB87-534D8C230C65}" type="presOf" srcId="{27248C87-3895-40D8-8523-CD1C20F3B880}" destId="{E86B5879-EE8C-4D2A-A337-A8CD8F85BA9D}" srcOrd="0" destOrd="0" presId="urn:microsoft.com/office/officeart/2005/8/layout/matrix3"/>
    <dgm:cxn modelId="{8BCDD3DD-6B94-4A00-8C1F-458D2D872D22}" srcId="{54A67F18-6048-478E-9AD4-B657579939D1}" destId="{418F5155-D053-48F6-B8D4-3E6B2A77B0F8}" srcOrd="1" destOrd="0" parTransId="{CA7CCB26-7391-485C-8982-C8C63A20773D}" sibTransId="{879F174A-CBB1-4546-880B-B6860E98DAC6}"/>
    <dgm:cxn modelId="{07A169F1-C28D-428E-B123-30C0C815EA8F}" type="presOf" srcId="{54A67F18-6048-478E-9AD4-B657579939D1}" destId="{6600966F-A952-4D99-BCAD-0F9AB375A8C2}" srcOrd="0" destOrd="0" presId="urn:microsoft.com/office/officeart/2005/8/layout/matrix3"/>
    <dgm:cxn modelId="{0D5C134C-139D-4CD8-8854-007A089EA77C}" type="presParOf" srcId="{6600966F-A952-4D99-BCAD-0F9AB375A8C2}" destId="{7D4C738E-6E0F-4D95-BF00-E743459EF7D8}" srcOrd="0" destOrd="0" presId="urn:microsoft.com/office/officeart/2005/8/layout/matrix3"/>
    <dgm:cxn modelId="{7146A942-5606-4E21-B790-B41F19A93859}" type="presParOf" srcId="{6600966F-A952-4D99-BCAD-0F9AB375A8C2}" destId="{ED0B17E7-D50B-4487-A8AF-86A37FEB664D}" srcOrd="1" destOrd="0" presId="urn:microsoft.com/office/officeart/2005/8/layout/matrix3"/>
    <dgm:cxn modelId="{1E9584B9-90D5-4B1A-9DDC-6B4E268C5FE5}" type="presParOf" srcId="{6600966F-A952-4D99-BCAD-0F9AB375A8C2}" destId="{5A247406-C922-4300-AEE8-9DEC7164178C}" srcOrd="2" destOrd="0" presId="urn:microsoft.com/office/officeart/2005/8/layout/matrix3"/>
    <dgm:cxn modelId="{F120CF29-9085-4296-8844-B5C6F8EF2712}" type="presParOf" srcId="{6600966F-A952-4D99-BCAD-0F9AB375A8C2}" destId="{E86B5879-EE8C-4D2A-A337-A8CD8F85BA9D}" srcOrd="3" destOrd="0" presId="urn:microsoft.com/office/officeart/2005/8/layout/matrix3"/>
    <dgm:cxn modelId="{F6F0439F-4720-4D19-8B59-5835B37EF8EA}" type="presParOf" srcId="{6600966F-A952-4D99-BCAD-0F9AB375A8C2}" destId="{488C1D8D-A999-4866-B92A-7A481BACD83F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4B6869C-904C-46EF-9162-BD0F4332A79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B60764E-5699-4CEE-90D5-1BFD3D705B3E}">
      <dgm:prSet/>
      <dgm:spPr/>
      <dgm:t>
        <a:bodyPr/>
        <a:lstStyle/>
        <a:p>
          <a:r>
            <a:rPr lang="zh-CN"/>
            <a:t>拼多多提供的独特价值在于价格优惠和社交互动。</a:t>
          </a:r>
          <a:endParaRPr lang="en-US"/>
        </a:p>
      </dgm:t>
    </dgm:pt>
    <dgm:pt modelId="{7113DD08-3FDD-4814-A679-1438B94B4F85}" type="parTrans" cxnId="{FB266B4C-734E-427D-89B9-4BAFC2A584CE}">
      <dgm:prSet/>
      <dgm:spPr/>
      <dgm:t>
        <a:bodyPr/>
        <a:lstStyle/>
        <a:p>
          <a:endParaRPr lang="en-US"/>
        </a:p>
      </dgm:t>
    </dgm:pt>
    <dgm:pt modelId="{432AF1D0-D4D0-422B-A144-AADC6854B025}" type="sibTrans" cxnId="{FB266B4C-734E-427D-89B9-4BAFC2A584CE}">
      <dgm:prSet/>
      <dgm:spPr/>
      <dgm:t>
        <a:bodyPr/>
        <a:lstStyle/>
        <a:p>
          <a:endParaRPr lang="en-US"/>
        </a:p>
      </dgm:t>
    </dgm:pt>
    <dgm:pt modelId="{79730D25-1E50-4008-ACF8-A0EF2A553CE5}">
      <dgm:prSet/>
      <dgm:spPr/>
      <dgm:t>
        <a:bodyPr/>
        <a:lstStyle/>
        <a:p>
          <a:r>
            <a:rPr lang="zh-CN"/>
            <a:t>拼多多的商品价格往往比其他电商平台更低，这是因为拼多多采用团购模式，通过集体采购来获得更低的价格，并将这些优惠折扣传递给消费者。</a:t>
          </a:r>
          <a:endParaRPr lang="en-US"/>
        </a:p>
      </dgm:t>
    </dgm:pt>
    <dgm:pt modelId="{983F1E71-1CBE-4526-A389-382D9CCBAEC5}" type="parTrans" cxnId="{998DAF0F-E410-43EA-9608-6E00EEA54988}">
      <dgm:prSet/>
      <dgm:spPr/>
      <dgm:t>
        <a:bodyPr/>
        <a:lstStyle/>
        <a:p>
          <a:endParaRPr lang="en-US"/>
        </a:p>
      </dgm:t>
    </dgm:pt>
    <dgm:pt modelId="{B7030CB4-AACF-4E69-9882-A4EE4F58D567}" type="sibTrans" cxnId="{998DAF0F-E410-43EA-9608-6E00EEA54988}">
      <dgm:prSet/>
      <dgm:spPr/>
      <dgm:t>
        <a:bodyPr/>
        <a:lstStyle/>
        <a:p>
          <a:endParaRPr lang="en-US"/>
        </a:p>
      </dgm:t>
    </dgm:pt>
    <dgm:pt modelId="{66B4F1BA-953B-4E0F-882A-DD6841643046}">
      <dgm:prSet/>
      <dgm:spPr/>
      <dgm:t>
        <a:bodyPr/>
        <a:lstStyle/>
        <a:p>
          <a:r>
            <a:rPr lang="zh-CN"/>
            <a:t>此外，拼多多还注重社交互动，鼓励用户邀请朋友一起团购，通过社交分享来获得更多的优惠。</a:t>
          </a:r>
          <a:endParaRPr lang="en-US"/>
        </a:p>
      </dgm:t>
    </dgm:pt>
    <dgm:pt modelId="{3F0CECF9-CB40-45C8-A215-B58048B02F22}" type="parTrans" cxnId="{30480C67-DA06-4990-8135-87A93BD8C9ED}">
      <dgm:prSet/>
      <dgm:spPr/>
      <dgm:t>
        <a:bodyPr/>
        <a:lstStyle/>
        <a:p>
          <a:endParaRPr lang="en-US"/>
        </a:p>
      </dgm:t>
    </dgm:pt>
    <dgm:pt modelId="{DFA3A17E-F3B3-41A6-B187-DE951E86D15E}" type="sibTrans" cxnId="{30480C67-DA06-4990-8135-87A93BD8C9ED}">
      <dgm:prSet/>
      <dgm:spPr/>
      <dgm:t>
        <a:bodyPr/>
        <a:lstStyle/>
        <a:p>
          <a:endParaRPr lang="en-US"/>
        </a:p>
      </dgm:t>
    </dgm:pt>
    <dgm:pt modelId="{5B4A555B-FAD1-4460-893D-23624F9D3AEA}" type="pres">
      <dgm:prSet presAssocID="{94B6869C-904C-46EF-9162-BD0F4332A79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AF8897F-1599-415D-9A52-8C1F5BBBD86F}" type="pres">
      <dgm:prSet presAssocID="{3B60764E-5699-4CEE-90D5-1BFD3D705B3E}" presName="hierRoot1" presStyleCnt="0"/>
      <dgm:spPr/>
    </dgm:pt>
    <dgm:pt modelId="{99A5FD6B-E219-4693-A18D-74639FB93E3A}" type="pres">
      <dgm:prSet presAssocID="{3B60764E-5699-4CEE-90D5-1BFD3D705B3E}" presName="composite" presStyleCnt="0"/>
      <dgm:spPr/>
    </dgm:pt>
    <dgm:pt modelId="{B22E7F57-7EFE-4666-843C-178284C30088}" type="pres">
      <dgm:prSet presAssocID="{3B60764E-5699-4CEE-90D5-1BFD3D705B3E}" presName="background" presStyleLbl="node0" presStyleIdx="0" presStyleCnt="3"/>
      <dgm:spPr/>
    </dgm:pt>
    <dgm:pt modelId="{EE119D10-094A-4442-9E39-C0430E90C955}" type="pres">
      <dgm:prSet presAssocID="{3B60764E-5699-4CEE-90D5-1BFD3D705B3E}" presName="text" presStyleLbl="fgAcc0" presStyleIdx="0" presStyleCnt="3">
        <dgm:presLayoutVars>
          <dgm:chPref val="3"/>
        </dgm:presLayoutVars>
      </dgm:prSet>
      <dgm:spPr/>
    </dgm:pt>
    <dgm:pt modelId="{8ED91429-A6C4-4025-9608-5DC62DEAF5E9}" type="pres">
      <dgm:prSet presAssocID="{3B60764E-5699-4CEE-90D5-1BFD3D705B3E}" presName="hierChild2" presStyleCnt="0"/>
      <dgm:spPr/>
    </dgm:pt>
    <dgm:pt modelId="{FAF746AC-D649-457C-AA43-94A41444ABB8}" type="pres">
      <dgm:prSet presAssocID="{79730D25-1E50-4008-ACF8-A0EF2A553CE5}" presName="hierRoot1" presStyleCnt="0"/>
      <dgm:spPr/>
    </dgm:pt>
    <dgm:pt modelId="{41CBCC6F-7DB6-4BB4-B4C3-AF3773A02FCE}" type="pres">
      <dgm:prSet presAssocID="{79730D25-1E50-4008-ACF8-A0EF2A553CE5}" presName="composite" presStyleCnt="0"/>
      <dgm:spPr/>
    </dgm:pt>
    <dgm:pt modelId="{01C12419-2939-492E-BB40-2959A14A9071}" type="pres">
      <dgm:prSet presAssocID="{79730D25-1E50-4008-ACF8-A0EF2A553CE5}" presName="background" presStyleLbl="node0" presStyleIdx="1" presStyleCnt="3"/>
      <dgm:spPr/>
    </dgm:pt>
    <dgm:pt modelId="{4F897095-4430-421F-B82B-01002500C25C}" type="pres">
      <dgm:prSet presAssocID="{79730D25-1E50-4008-ACF8-A0EF2A553CE5}" presName="text" presStyleLbl="fgAcc0" presStyleIdx="1" presStyleCnt="3">
        <dgm:presLayoutVars>
          <dgm:chPref val="3"/>
        </dgm:presLayoutVars>
      </dgm:prSet>
      <dgm:spPr/>
    </dgm:pt>
    <dgm:pt modelId="{1FCD265D-8288-4894-AFC2-E86AD42D7D37}" type="pres">
      <dgm:prSet presAssocID="{79730D25-1E50-4008-ACF8-A0EF2A553CE5}" presName="hierChild2" presStyleCnt="0"/>
      <dgm:spPr/>
    </dgm:pt>
    <dgm:pt modelId="{9DC7E215-4728-49CB-BFE0-87E02E673464}" type="pres">
      <dgm:prSet presAssocID="{66B4F1BA-953B-4E0F-882A-DD6841643046}" presName="hierRoot1" presStyleCnt="0"/>
      <dgm:spPr/>
    </dgm:pt>
    <dgm:pt modelId="{3A0CF55B-045B-4983-80F2-18DA010ADB61}" type="pres">
      <dgm:prSet presAssocID="{66B4F1BA-953B-4E0F-882A-DD6841643046}" presName="composite" presStyleCnt="0"/>
      <dgm:spPr/>
    </dgm:pt>
    <dgm:pt modelId="{9675C8A1-C95A-4DD6-8F2F-14076EBA573F}" type="pres">
      <dgm:prSet presAssocID="{66B4F1BA-953B-4E0F-882A-DD6841643046}" presName="background" presStyleLbl="node0" presStyleIdx="2" presStyleCnt="3"/>
      <dgm:spPr/>
    </dgm:pt>
    <dgm:pt modelId="{C68357FA-1961-4949-A0C0-3086B61630A1}" type="pres">
      <dgm:prSet presAssocID="{66B4F1BA-953B-4E0F-882A-DD6841643046}" presName="text" presStyleLbl="fgAcc0" presStyleIdx="2" presStyleCnt="3">
        <dgm:presLayoutVars>
          <dgm:chPref val="3"/>
        </dgm:presLayoutVars>
      </dgm:prSet>
      <dgm:spPr/>
    </dgm:pt>
    <dgm:pt modelId="{A0673DDD-4CCC-4715-9A31-5EE91BF2155B}" type="pres">
      <dgm:prSet presAssocID="{66B4F1BA-953B-4E0F-882A-DD6841643046}" presName="hierChild2" presStyleCnt="0"/>
      <dgm:spPr/>
    </dgm:pt>
  </dgm:ptLst>
  <dgm:cxnLst>
    <dgm:cxn modelId="{998DAF0F-E410-43EA-9608-6E00EEA54988}" srcId="{94B6869C-904C-46EF-9162-BD0F4332A79D}" destId="{79730D25-1E50-4008-ACF8-A0EF2A553CE5}" srcOrd="1" destOrd="0" parTransId="{983F1E71-1CBE-4526-A389-382D9CCBAEC5}" sibTransId="{B7030CB4-AACF-4E69-9882-A4EE4F58D567}"/>
    <dgm:cxn modelId="{2A17A936-587B-49F3-B022-53E765713CA7}" type="presOf" srcId="{3B60764E-5699-4CEE-90D5-1BFD3D705B3E}" destId="{EE119D10-094A-4442-9E39-C0430E90C955}" srcOrd="0" destOrd="0" presId="urn:microsoft.com/office/officeart/2005/8/layout/hierarchy1"/>
    <dgm:cxn modelId="{30480C67-DA06-4990-8135-87A93BD8C9ED}" srcId="{94B6869C-904C-46EF-9162-BD0F4332A79D}" destId="{66B4F1BA-953B-4E0F-882A-DD6841643046}" srcOrd="2" destOrd="0" parTransId="{3F0CECF9-CB40-45C8-A215-B58048B02F22}" sibTransId="{DFA3A17E-F3B3-41A6-B187-DE951E86D15E}"/>
    <dgm:cxn modelId="{FB266B4C-734E-427D-89B9-4BAFC2A584CE}" srcId="{94B6869C-904C-46EF-9162-BD0F4332A79D}" destId="{3B60764E-5699-4CEE-90D5-1BFD3D705B3E}" srcOrd="0" destOrd="0" parTransId="{7113DD08-3FDD-4814-A679-1438B94B4F85}" sibTransId="{432AF1D0-D4D0-422B-A144-AADC6854B025}"/>
    <dgm:cxn modelId="{164A3197-D1D3-4EA5-A92A-BE8D24DA1B9F}" type="presOf" srcId="{79730D25-1E50-4008-ACF8-A0EF2A553CE5}" destId="{4F897095-4430-421F-B82B-01002500C25C}" srcOrd="0" destOrd="0" presId="urn:microsoft.com/office/officeart/2005/8/layout/hierarchy1"/>
    <dgm:cxn modelId="{813C75B3-660D-46A8-BF80-A0E1F7DE13D9}" type="presOf" srcId="{66B4F1BA-953B-4E0F-882A-DD6841643046}" destId="{C68357FA-1961-4949-A0C0-3086B61630A1}" srcOrd="0" destOrd="0" presId="urn:microsoft.com/office/officeart/2005/8/layout/hierarchy1"/>
    <dgm:cxn modelId="{D38EF7CA-1D54-4C5C-95D6-2F0A0DF0F622}" type="presOf" srcId="{94B6869C-904C-46EF-9162-BD0F4332A79D}" destId="{5B4A555B-FAD1-4460-893D-23624F9D3AEA}" srcOrd="0" destOrd="0" presId="urn:microsoft.com/office/officeart/2005/8/layout/hierarchy1"/>
    <dgm:cxn modelId="{9BF611BF-F62F-446D-A710-95CC55D68609}" type="presParOf" srcId="{5B4A555B-FAD1-4460-893D-23624F9D3AEA}" destId="{1AF8897F-1599-415D-9A52-8C1F5BBBD86F}" srcOrd="0" destOrd="0" presId="urn:microsoft.com/office/officeart/2005/8/layout/hierarchy1"/>
    <dgm:cxn modelId="{E127C28B-E82D-4CF2-B85E-B3878057FC13}" type="presParOf" srcId="{1AF8897F-1599-415D-9A52-8C1F5BBBD86F}" destId="{99A5FD6B-E219-4693-A18D-74639FB93E3A}" srcOrd="0" destOrd="0" presId="urn:microsoft.com/office/officeart/2005/8/layout/hierarchy1"/>
    <dgm:cxn modelId="{666D2F8B-35BB-49A0-9BB7-2B8FB03B9756}" type="presParOf" srcId="{99A5FD6B-E219-4693-A18D-74639FB93E3A}" destId="{B22E7F57-7EFE-4666-843C-178284C30088}" srcOrd="0" destOrd="0" presId="urn:microsoft.com/office/officeart/2005/8/layout/hierarchy1"/>
    <dgm:cxn modelId="{2AA48BB1-1D6C-4715-8550-8D650A8E3ACF}" type="presParOf" srcId="{99A5FD6B-E219-4693-A18D-74639FB93E3A}" destId="{EE119D10-094A-4442-9E39-C0430E90C955}" srcOrd="1" destOrd="0" presId="urn:microsoft.com/office/officeart/2005/8/layout/hierarchy1"/>
    <dgm:cxn modelId="{004597DF-A3D0-4756-AA3A-147D8065AE10}" type="presParOf" srcId="{1AF8897F-1599-415D-9A52-8C1F5BBBD86F}" destId="{8ED91429-A6C4-4025-9608-5DC62DEAF5E9}" srcOrd="1" destOrd="0" presId="urn:microsoft.com/office/officeart/2005/8/layout/hierarchy1"/>
    <dgm:cxn modelId="{2AACC90E-9F1B-47C0-9822-92A305D72CE6}" type="presParOf" srcId="{5B4A555B-FAD1-4460-893D-23624F9D3AEA}" destId="{FAF746AC-D649-457C-AA43-94A41444ABB8}" srcOrd="1" destOrd="0" presId="urn:microsoft.com/office/officeart/2005/8/layout/hierarchy1"/>
    <dgm:cxn modelId="{55B45E29-E437-477B-8F02-4E41D0CE3009}" type="presParOf" srcId="{FAF746AC-D649-457C-AA43-94A41444ABB8}" destId="{41CBCC6F-7DB6-4BB4-B4C3-AF3773A02FCE}" srcOrd="0" destOrd="0" presId="urn:microsoft.com/office/officeart/2005/8/layout/hierarchy1"/>
    <dgm:cxn modelId="{2D013BD8-B234-49C2-9EF5-D1A8FFC63547}" type="presParOf" srcId="{41CBCC6F-7DB6-4BB4-B4C3-AF3773A02FCE}" destId="{01C12419-2939-492E-BB40-2959A14A9071}" srcOrd="0" destOrd="0" presId="urn:microsoft.com/office/officeart/2005/8/layout/hierarchy1"/>
    <dgm:cxn modelId="{EE3CE83B-5804-4504-8570-8E64F0970EEB}" type="presParOf" srcId="{41CBCC6F-7DB6-4BB4-B4C3-AF3773A02FCE}" destId="{4F897095-4430-421F-B82B-01002500C25C}" srcOrd="1" destOrd="0" presId="urn:microsoft.com/office/officeart/2005/8/layout/hierarchy1"/>
    <dgm:cxn modelId="{B8A9C575-7AEB-4CCF-9C3A-DD72AAD61E09}" type="presParOf" srcId="{FAF746AC-D649-457C-AA43-94A41444ABB8}" destId="{1FCD265D-8288-4894-AFC2-E86AD42D7D37}" srcOrd="1" destOrd="0" presId="urn:microsoft.com/office/officeart/2005/8/layout/hierarchy1"/>
    <dgm:cxn modelId="{8E37A4EA-4F1A-4141-8BF9-2DE94B80B40E}" type="presParOf" srcId="{5B4A555B-FAD1-4460-893D-23624F9D3AEA}" destId="{9DC7E215-4728-49CB-BFE0-87E02E673464}" srcOrd="2" destOrd="0" presId="urn:microsoft.com/office/officeart/2005/8/layout/hierarchy1"/>
    <dgm:cxn modelId="{42391006-78D5-42BA-8A9F-CB0B9AC6B60D}" type="presParOf" srcId="{9DC7E215-4728-49CB-BFE0-87E02E673464}" destId="{3A0CF55B-045B-4983-80F2-18DA010ADB61}" srcOrd="0" destOrd="0" presId="urn:microsoft.com/office/officeart/2005/8/layout/hierarchy1"/>
    <dgm:cxn modelId="{04967431-F5F2-4548-B783-599F7533498C}" type="presParOf" srcId="{3A0CF55B-045B-4983-80F2-18DA010ADB61}" destId="{9675C8A1-C95A-4DD6-8F2F-14076EBA573F}" srcOrd="0" destOrd="0" presId="urn:microsoft.com/office/officeart/2005/8/layout/hierarchy1"/>
    <dgm:cxn modelId="{51D34E44-693F-4037-B086-637DFF39DDEE}" type="presParOf" srcId="{3A0CF55B-045B-4983-80F2-18DA010ADB61}" destId="{C68357FA-1961-4949-A0C0-3086B61630A1}" srcOrd="1" destOrd="0" presId="urn:microsoft.com/office/officeart/2005/8/layout/hierarchy1"/>
    <dgm:cxn modelId="{4EF93BD5-2F78-415F-9A37-367AA31B235D}" type="presParOf" srcId="{9DC7E215-4728-49CB-BFE0-87E02E673464}" destId="{A0673DDD-4CCC-4715-9A31-5EE91BF2155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39FAE0E-206C-4E7E-A856-A2BF9E564F7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8771FC7-B3B8-405D-8322-6416BA14C4E0}">
      <dgm:prSet/>
      <dgm:spPr/>
      <dgm:t>
        <a:bodyPr/>
        <a:lstStyle/>
        <a:p>
          <a:r>
            <a:rPr lang="zh-CN"/>
            <a:t>拼多多的运作策略主要包括以下几个方面：</a:t>
          </a:r>
          <a:endParaRPr lang="en-US"/>
        </a:p>
      </dgm:t>
    </dgm:pt>
    <dgm:pt modelId="{F530E184-D4B3-4EE3-A9FD-46C794CC12A9}" type="parTrans" cxnId="{65DA1F05-859F-4C00-8855-5CF95396EB92}">
      <dgm:prSet/>
      <dgm:spPr/>
      <dgm:t>
        <a:bodyPr/>
        <a:lstStyle/>
        <a:p>
          <a:endParaRPr lang="en-US"/>
        </a:p>
      </dgm:t>
    </dgm:pt>
    <dgm:pt modelId="{D874ECDA-1228-42BC-BED0-3487DAE8C91B}" type="sibTrans" cxnId="{65DA1F05-859F-4C00-8855-5CF95396EB92}">
      <dgm:prSet/>
      <dgm:spPr/>
      <dgm:t>
        <a:bodyPr/>
        <a:lstStyle/>
        <a:p>
          <a:endParaRPr lang="en-US"/>
        </a:p>
      </dgm:t>
    </dgm:pt>
    <dgm:pt modelId="{90C71851-1B99-4005-9B8D-EEEDA3695DE4}">
      <dgm:prSet/>
      <dgm:spPr/>
      <dgm:t>
        <a:bodyPr/>
        <a:lstStyle/>
        <a:p>
          <a:r>
            <a:rPr lang="zh-CN"/>
            <a:t>采用团购模式，通过集体采购来降低商品成本；</a:t>
          </a:r>
          <a:endParaRPr lang="en-US"/>
        </a:p>
      </dgm:t>
    </dgm:pt>
    <dgm:pt modelId="{1973B875-530A-4BA9-95FB-664543C5240A}" type="parTrans" cxnId="{580CE47F-6FAE-4BEC-90DD-EEE8A7E21CE8}">
      <dgm:prSet/>
      <dgm:spPr/>
      <dgm:t>
        <a:bodyPr/>
        <a:lstStyle/>
        <a:p>
          <a:endParaRPr lang="en-US"/>
        </a:p>
      </dgm:t>
    </dgm:pt>
    <dgm:pt modelId="{E03FDB08-2425-42C3-B788-C59A7E4D8B20}" type="sibTrans" cxnId="{580CE47F-6FAE-4BEC-90DD-EEE8A7E21CE8}">
      <dgm:prSet/>
      <dgm:spPr/>
      <dgm:t>
        <a:bodyPr/>
        <a:lstStyle/>
        <a:p>
          <a:endParaRPr lang="en-US"/>
        </a:p>
      </dgm:t>
    </dgm:pt>
    <dgm:pt modelId="{8F4ECD33-07C8-4FD6-8077-F597B15D5898}">
      <dgm:prSet/>
      <dgm:spPr/>
      <dgm:t>
        <a:bodyPr/>
        <a:lstStyle/>
        <a:p>
          <a:r>
            <a:rPr lang="zh-CN"/>
            <a:t>注重社交分享，鼓励用户邀请朋友一起团购，通过社交传播来扩大用户群体；</a:t>
          </a:r>
          <a:endParaRPr lang="en-US"/>
        </a:p>
      </dgm:t>
    </dgm:pt>
    <dgm:pt modelId="{7A187016-B388-4677-B2A4-F07064B5FB47}" type="parTrans" cxnId="{BC6E37B0-4231-496C-AECA-6830044C6D66}">
      <dgm:prSet/>
      <dgm:spPr/>
      <dgm:t>
        <a:bodyPr/>
        <a:lstStyle/>
        <a:p>
          <a:endParaRPr lang="en-US"/>
        </a:p>
      </dgm:t>
    </dgm:pt>
    <dgm:pt modelId="{99066092-CF78-4A0C-A511-3E9A5F08407F}" type="sibTrans" cxnId="{BC6E37B0-4231-496C-AECA-6830044C6D66}">
      <dgm:prSet/>
      <dgm:spPr/>
      <dgm:t>
        <a:bodyPr/>
        <a:lstStyle/>
        <a:p>
          <a:endParaRPr lang="en-US"/>
        </a:p>
      </dgm:t>
    </dgm:pt>
    <dgm:pt modelId="{1E66097B-4F9D-4BB4-A314-5C38A46D57E8}">
      <dgm:prSet/>
      <dgm:spPr/>
      <dgm:t>
        <a:bodyPr/>
        <a:lstStyle/>
        <a:p>
          <a:r>
            <a:rPr lang="zh-CN"/>
            <a:t>采用物流分拣模式，将订单分拣到不同的仓库进行处理，提高配送效率；</a:t>
          </a:r>
          <a:endParaRPr lang="en-US"/>
        </a:p>
      </dgm:t>
    </dgm:pt>
    <dgm:pt modelId="{BEB214D6-2468-44FC-A76C-9F151DBC7591}" type="parTrans" cxnId="{3F5F2227-6F08-483C-8BF5-E526D1B35CB2}">
      <dgm:prSet/>
      <dgm:spPr/>
      <dgm:t>
        <a:bodyPr/>
        <a:lstStyle/>
        <a:p>
          <a:endParaRPr lang="en-US"/>
        </a:p>
      </dgm:t>
    </dgm:pt>
    <dgm:pt modelId="{60C91D5E-455D-492E-A174-3AB0699CBCA1}" type="sibTrans" cxnId="{3F5F2227-6F08-483C-8BF5-E526D1B35CB2}">
      <dgm:prSet/>
      <dgm:spPr/>
      <dgm:t>
        <a:bodyPr/>
        <a:lstStyle/>
        <a:p>
          <a:endParaRPr lang="en-US"/>
        </a:p>
      </dgm:t>
    </dgm:pt>
    <dgm:pt modelId="{A425DF2B-CCD3-47AC-B7F2-4473A5CF8411}" type="pres">
      <dgm:prSet presAssocID="{039FAE0E-206C-4E7E-A856-A2BF9E564F7C}" presName="linear" presStyleCnt="0">
        <dgm:presLayoutVars>
          <dgm:animLvl val="lvl"/>
          <dgm:resizeHandles val="exact"/>
        </dgm:presLayoutVars>
      </dgm:prSet>
      <dgm:spPr/>
    </dgm:pt>
    <dgm:pt modelId="{0D8C758C-8DFB-4D42-A5C9-927F573DB637}" type="pres">
      <dgm:prSet presAssocID="{58771FC7-B3B8-405D-8322-6416BA14C4E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847F394-7536-48D9-89BE-18378EFEE52A}" type="pres">
      <dgm:prSet presAssocID="{D874ECDA-1228-42BC-BED0-3487DAE8C91B}" presName="spacer" presStyleCnt="0"/>
      <dgm:spPr/>
    </dgm:pt>
    <dgm:pt modelId="{932E0FBE-DE18-4F30-95BA-CC56D2DEAEF1}" type="pres">
      <dgm:prSet presAssocID="{90C71851-1B99-4005-9B8D-EEEDA3695DE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1A9FE69-F469-4A3F-B876-4573B548149A}" type="pres">
      <dgm:prSet presAssocID="{E03FDB08-2425-42C3-B788-C59A7E4D8B20}" presName="spacer" presStyleCnt="0"/>
      <dgm:spPr/>
    </dgm:pt>
    <dgm:pt modelId="{D6633EAB-D268-456B-8D6D-99F620988058}" type="pres">
      <dgm:prSet presAssocID="{8F4ECD33-07C8-4FD6-8077-F597B15D589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ACE4225-DA7E-4164-8EAB-B92B405B592C}" type="pres">
      <dgm:prSet presAssocID="{99066092-CF78-4A0C-A511-3E9A5F08407F}" presName="spacer" presStyleCnt="0"/>
      <dgm:spPr/>
    </dgm:pt>
    <dgm:pt modelId="{25C05E0B-8C59-4FE7-A981-86E45019A713}" type="pres">
      <dgm:prSet presAssocID="{1E66097B-4F9D-4BB4-A314-5C38A46D57E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5DA1F05-859F-4C00-8855-5CF95396EB92}" srcId="{039FAE0E-206C-4E7E-A856-A2BF9E564F7C}" destId="{58771FC7-B3B8-405D-8322-6416BA14C4E0}" srcOrd="0" destOrd="0" parTransId="{F530E184-D4B3-4EE3-A9FD-46C794CC12A9}" sibTransId="{D874ECDA-1228-42BC-BED0-3487DAE8C91B}"/>
    <dgm:cxn modelId="{3F5F2227-6F08-483C-8BF5-E526D1B35CB2}" srcId="{039FAE0E-206C-4E7E-A856-A2BF9E564F7C}" destId="{1E66097B-4F9D-4BB4-A314-5C38A46D57E8}" srcOrd="3" destOrd="0" parTransId="{BEB214D6-2468-44FC-A76C-9F151DBC7591}" sibTransId="{60C91D5E-455D-492E-A174-3AB0699CBCA1}"/>
    <dgm:cxn modelId="{0B48026B-1A04-47B3-B10E-540D9B2705E7}" type="presOf" srcId="{58771FC7-B3B8-405D-8322-6416BA14C4E0}" destId="{0D8C758C-8DFB-4D42-A5C9-927F573DB637}" srcOrd="0" destOrd="0" presId="urn:microsoft.com/office/officeart/2005/8/layout/vList2"/>
    <dgm:cxn modelId="{2E0E4372-A94B-4BCF-9385-84607679BBF9}" type="presOf" srcId="{90C71851-1B99-4005-9B8D-EEEDA3695DE4}" destId="{932E0FBE-DE18-4F30-95BA-CC56D2DEAEF1}" srcOrd="0" destOrd="0" presId="urn:microsoft.com/office/officeart/2005/8/layout/vList2"/>
    <dgm:cxn modelId="{996DCA7E-9F44-43BE-86D3-A2B470BCB1B7}" type="presOf" srcId="{8F4ECD33-07C8-4FD6-8077-F597B15D5898}" destId="{D6633EAB-D268-456B-8D6D-99F620988058}" srcOrd="0" destOrd="0" presId="urn:microsoft.com/office/officeart/2005/8/layout/vList2"/>
    <dgm:cxn modelId="{580CE47F-6FAE-4BEC-90DD-EEE8A7E21CE8}" srcId="{039FAE0E-206C-4E7E-A856-A2BF9E564F7C}" destId="{90C71851-1B99-4005-9B8D-EEEDA3695DE4}" srcOrd="1" destOrd="0" parTransId="{1973B875-530A-4BA9-95FB-664543C5240A}" sibTransId="{E03FDB08-2425-42C3-B788-C59A7E4D8B20}"/>
    <dgm:cxn modelId="{D9F58C8F-9F44-4903-BD6B-AB9204482485}" type="presOf" srcId="{039FAE0E-206C-4E7E-A856-A2BF9E564F7C}" destId="{A425DF2B-CCD3-47AC-B7F2-4473A5CF8411}" srcOrd="0" destOrd="0" presId="urn:microsoft.com/office/officeart/2005/8/layout/vList2"/>
    <dgm:cxn modelId="{BC6E37B0-4231-496C-AECA-6830044C6D66}" srcId="{039FAE0E-206C-4E7E-A856-A2BF9E564F7C}" destId="{8F4ECD33-07C8-4FD6-8077-F597B15D5898}" srcOrd="2" destOrd="0" parTransId="{7A187016-B388-4677-B2A4-F07064B5FB47}" sibTransId="{99066092-CF78-4A0C-A511-3E9A5F08407F}"/>
    <dgm:cxn modelId="{582123E2-30A5-46B7-B1CA-494F0EFD6E3B}" type="presOf" srcId="{1E66097B-4F9D-4BB4-A314-5C38A46D57E8}" destId="{25C05E0B-8C59-4FE7-A981-86E45019A713}" srcOrd="0" destOrd="0" presId="urn:microsoft.com/office/officeart/2005/8/layout/vList2"/>
    <dgm:cxn modelId="{83D97FFF-CB85-4E51-9450-B934109E2EE5}" type="presParOf" srcId="{A425DF2B-CCD3-47AC-B7F2-4473A5CF8411}" destId="{0D8C758C-8DFB-4D42-A5C9-927F573DB637}" srcOrd="0" destOrd="0" presId="urn:microsoft.com/office/officeart/2005/8/layout/vList2"/>
    <dgm:cxn modelId="{E717F31B-B3CF-47A3-9A35-ADDEEBA36741}" type="presParOf" srcId="{A425DF2B-CCD3-47AC-B7F2-4473A5CF8411}" destId="{E847F394-7536-48D9-89BE-18378EFEE52A}" srcOrd="1" destOrd="0" presId="urn:microsoft.com/office/officeart/2005/8/layout/vList2"/>
    <dgm:cxn modelId="{5BFA564F-8E84-4A73-B564-56ED07D094ED}" type="presParOf" srcId="{A425DF2B-CCD3-47AC-B7F2-4473A5CF8411}" destId="{932E0FBE-DE18-4F30-95BA-CC56D2DEAEF1}" srcOrd="2" destOrd="0" presId="urn:microsoft.com/office/officeart/2005/8/layout/vList2"/>
    <dgm:cxn modelId="{33324B6C-AFC9-4FC8-968B-399C132A7F47}" type="presParOf" srcId="{A425DF2B-CCD3-47AC-B7F2-4473A5CF8411}" destId="{21A9FE69-F469-4A3F-B876-4573B548149A}" srcOrd="3" destOrd="0" presId="urn:microsoft.com/office/officeart/2005/8/layout/vList2"/>
    <dgm:cxn modelId="{AB10DE5D-8E8A-441C-BB3E-1C127F05D058}" type="presParOf" srcId="{A425DF2B-CCD3-47AC-B7F2-4473A5CF8411}" destId="{D6633EAB-D268-456B-8D6D-99F620988058}" srcOrd="4" destOrd="0" presId="urn:microsoft.com/office/officeart/2005/8/layout/vList2"/>
    <dgm:cxn modelId="{4265435B-9CA1-47D3-A283-1EBC365B2A6E}" type="presParOf" srcId="{A425DF2B-CCD3-47AC-B7F2-4473A5CF8411}" destId="{4ACE4225-DA7E-4164-8EAB-B92B405B592C}" srcOrd="5" destOrd="0" presId="urn:microsoft.com/office/officeart/2005/8/layout/vList2"/>
    <dgm:cxn modelId="{F1C7E206-C060-4495-B66D-45746FB762C6}" type="presParOf" srcId="{A425DF2B-CCD3-47AC-B7F2-4473A5CF8411}" destId="{25C05E0B-8C59-4FE7-A981-86E45019A71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909F0F1-B23F-428A-A13A-F1A2492EED73}" type="doc">
      <dgm:prSet loTypeId="urn:microsoft.com/office/officeart/2005/8/layout/vList2" loCatId="list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5D55FEF5-B839-4F05-A4F6-07F39326B16A}">
      <dgm:prSet/>
      <dgm:spPr/>
      <dgm:t>
        <a:bodyPr/>
        <a:lstStyle/>
        <a:p>
          <a:r>
            <a:rPr lang="zh-CN"/>
            <a:t>拼多多的服务传递系统主要包括以下几个方面：</a:t>
          </a:r>
          <a:endParaRPr lang="en-US"/>
        </a:p>
      </dgm:t>
    </dgm:pt>
    <dgm:pt modelId="{85D08820-D7FC-45D2-A34F-C8743C6468F2}" type="parTrans" cxnId="{D455CA94-7A6B-4B57-AEA1-664F72C6FAE7}">
      <dgm:prSet/>
      <dgm:spPr/>
      <dgm:t>
        <a:bodyPr/>
        <a:lstStyle/>
        <a:p>
          <a:endParaRPr lang="en-US"/>
        </a:p>
      </dgm:t>
    </dgm:pt>
    <dgm:pt modelId="{99F374E3-B8E3-4302-A398-90E59C6EF3FB}" type="sibTrans" cxnId="{D455CA94-7A6B-4B57-AEA1-664F72C6FAE7}">
      <dgm:prSet/>
      <dgm:spPr/>
      <dgm:t>
        <a:bodyPr/>
        <a:lstStyle/>
        <a:p>
          <a:endParaRPr lang="en-US"/>
        </a:p>
      </dgm:t>
    </dgm:pt>
    <dgm:pt modelId="{03A4751B-E295-4B8F-91D5-E5B8E63F29CD}">
      <dgm:prSet/>
      <dgm:spPr/>
      <dgm:t>
        <a:bodyPr/>
        <a:lstStyle/>
        <a:p>
          <a:r>
            <a:rPr lang="zh-CN"/>
            <a:t>在线平台：拼多多通过在线平台向消费者展示商品信息，并提供下单、支付、售后等服务；</a:t>
          </a:r>
          <a:endParaRPr lang="en-US"/>
        </a:p>
      </dgm:t>
    </dgm:pt>
    <dgm:pt modelId="{CA54FD6A-320B-422B-9017-D0C65BAA2CD4}" type="parTrans" cxnId="{A058BC37-7A1B-46B6-A2A7-7C871E3F428B}">
      <dgm:prSet/>
      <dgm:spPr/>
      <dgm:t>
        <a:bodyPr/>
        <a:lstStyle/>
        <a:p>
          <a:endParaRPr lang="en-US"/>
        </a:p>
      </dgm:t>
    </dgm:pt>
    <dgm:pt modelId="{E053AE9C-8C62-4BFD-8AAA-6B9FBE7083E0}" type="sibTrans" cxnId="{A058BC37-7A1B-46B6-A2A7-7C871E3F428B}">
      <dgm:prSet/>
      <dgm:spPr/>
      <dgm:t>
        <a:bodyPr/>
        <a:lstStyle/>
        <a:p>
          <a:endParaRPr lang="en-US"/>
        </a:p>
      </dgm:t>
    </dgm:pt>
    <dgm:pt modelId="{794697D5-C7D7-4623-A63F-71CE4E2004A5}">
      <dgm:prSet/>
      <dgm:spPr/>
      <dgm:t>
        <a:bodyPr/>
        <a:lstStyle/>
        <a:p>
          <a:r>
            <a:rPr lang="zh-CN"/>
            <a:t>物流配送：与第三方物流公司合作，为消费者提供更多的配送选择；</a:t>
          </a:r>
          <a:endParaRPr lang="en-US"/>
        </a:p>
      </dgm:t>
    </dgm:pt>
    <dgm:pt modelId="{5DB93114-9B22-4F5E-96EC-75FC6516CFDF}" type="parTrans" cxnId="{2A8C116D-7F9E-46D7-91C6-B48AB37D85CD}">
      <dgm:prSet/>
      <dgm:spPr/>
      <dgm:t>
        <a:bodyPr/>
        <a:lstStyle/>
        <a:p>
          <a:endParaRPr lang="en-US"/>
        </a:p>
      </dgm:t>
    </dgm:pt>
    <dgm:pt modelId="{F114F752-3697-424C-9258-FC5BA78F25E6}" type="sibTrans" cxnId="{2A8C116D-7F9E-46D7-91C6-B48AB37D85CD}">
      <dgm:prSet/>
      <dgm:spPr/>
      <dgm:t>
        <a:bodyPr/>
        <a:lstStyle/>
        <a:p>
          <a:endParaRPr lang="en-US"/>
        </a:p>
      </dgm:t>
    </dgm:pt>
    <dgm:pt modelId="{0D043EAA-2403-4568-924F-AF7F8654A4A2}">
      <dgm:prSet/>
      <dgm:spPr/>
      <dgm:t>
        <a:bodyPr/>
        <a:lstStyle/>
        <a:p>
          <a:r>
            <a:rPr lang="zh-CN"/>
            <a:t>售后服务：拼多多为消费者提供完善的售后服务，包括退换货、维修等，以保障消费者的权益和满意度。</a:t>
          </a:r>
          <a:endParaRPr lang="en-US"/>
        </a:p>
      </dgm:t>
    </dgm:pt>
    <dgm:pt modelId="{3BB17097-C9EF-411D-A278-14346B9260E0}" type="parTrans" cxnId="{922EC091-7B60-484A-823C-E6E994076385}">
      <dgm:prSet/>
      <dgm:spPr/>
      <dgm:t>
        <a:bodyPr/>
        <a:lstStyle/>
        <a:p>
          <a:endParaRPr lang="en-US"/>
        </a:p>
      </dgm:t>
    </dgm:pt>
    <dgm:pt modelId="{87ED4F88-368A-4EE4-881B-AF4EBF5D22AF}" type="sibTrans" cxnId="{922EC091-7B60-484A-823C-E6E994076385}">
      <dgm:prSet/>
      <dgm:spPr/>
      <dgm:t>
        <a:bodyPr/>
        <a:lstStyle/>
        <a:p>
          <a:endParaRPr lang="en-US"/>
        </a:p>
      </dgm:t>
    </dgm:pt>
    <dgm:pt modelId="{E2BBE189-579E-4A22-AA18-37D31DD520B3}" type="pres">
      <dgm:prSet presAssocID="{6909F0F1-B23F-428A-A13A-F1A2492EED73}" presName="linear" presStyleCnt="0">
        <dgm:presLayoutVars>
          <dgm:animLvl val="lvl"/>
          <dgm:resizeHandles val="exact"/>
        </dgm:presLayoutVars>
      </dgm:prSet>
      <dgm:spPr/>
    </dgm:pt>
    <dgm:pt modelId="{3518E616-6B7E-48CF-8C6B-A8F1D69037BB}" type="pres">
      <dgm:prSet presAssocID="{5D55FEF5-B839-4F05-A4F6-07F39326B16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BB1CF0D-D771-4422-8029-9E485CD7BE0B}" type="pres">
      <dgm:prSet presAssocID="{99F374E3-B8E3-4302-A398-90E59C6EF3FB}" presName="spacer" presStyleCnt="0"/>
      <dgm:spPr/>
    </dgm:pt>
    <dgm:pt modelId="{9B404284-46BC-4955-8071-E1B3FF23A088}" type="pres">
      <dgm:prSet presAssocID="{03A4751B-E295-4B8F-91D5-E5B8E63F29C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6606378-005E-42A9-80D7-FF0CEB049D4A}" type="pres">
      <dgm:prSet presAssocID="{E053AE9C-8C62-4BFD-8AAA-6B9FBE7083E0}" presName="spacer" presStyleCnt="0"/>
      <dgm:spPr/>
    </dgm:pt>
    <dgm:pt modelId="{041FEB6F-1E62-41CE-95E9-79CC27F48932}" type="pres">
      <dgm:prSet presAssocID="{794697D5-C7D7-4623-A63F-71CE4E2004A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BE7B417-5D84-43D9-95DF-9BB67B23FBFF}" type="pres">
      <dgm:prSet presAssocID="{F114F752-3697-424C-9258-FC5BA78F25E6}" presName="spacer" presStyleCnt="0"/>
      <dgm:spPr/>
    </dgm:pt>
    <dgm:pt modelId="{615D6CEE-AEF1-45E9-BAEF-C1B81F212885}" type="pres">
      <dgm:prSet presAssocID="{0D043EAA-2403-4568-924F-AF7F8654A4A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A003C12-1829-4ABF-9DFC-24333D2FC3A0}" type="presOf" srcId="{0D043EAA-2403-4568-924F-AF7F8654A4A2}" destId="{615D6CEE-AEF1-45E9-BAEF-C1B81F212885}" srcOrd="0" destOrd="0" presId="urn:microsoft.com/office/officeart/2005/8/layout/vList2"/>
    <dgm:cxn modelId="{4AFD4431-53FC-4A54-BE46-6B6FAB31D3A3}" type="presOf" srcId="{6909F0F1-B23F-428A-A13A-F1A2492EED73}" destId="{E2BBE189-579E-4A22-AA18-37D31DD520B3}" srcOrd="0" destOrd="0" presId="urn:microsoft.com/office/officeart/2005/8/layout/vList2"/>
    <dgm:cxn modelId="{A058BC37-7A1B-46B6-A2A7-7C871E3F428B}" srcId="{6909F0F1-B23F-428A-A13A-F1A2492EED73}" destId="{03A4751B-E295-4B8F-91D5-E5B8E63F29CD}" srcOrd="1" destOrd="0" parTransId="{CA54FD6A-320B-422B-9017-D0C65BAA2CD4}" sibTransId="{E053AE9C-8C62-4BFD-8AAA-6B9FBE7083E0}"/>
    <dgm:cxn modelId="{2A8C116D-7F9E-46D7-91C6-B48AB37D85CD}" srcId="{6909F0F1-B23F-428A-A13A-F1A2492EED73}" destId="{794697D5-C7D7-4623-A63F-71CE4E2004A5}" srcOrd="2" destOrd="0" parTransId="{5DB93114-9B22-4F5E-96EC-75FC6516CFDF}" sibTransId="{F114F752-3697-424C-9258-FC5BA78F25E6}"/>
    <dgm:cxn modelId="{AD590C8A-C46B-4D52-BCD7-F58DD23E5B66}" type="presOf" srcId="{5D55FEF5-B839-4F05-A4F6-07F39326B16A}" destId="{3518E616-6B7E-48CF-8C6B-A8F1D69037BB}" srcOrd="0" destOrd="0" presId="urn:microsoft.com/office/officeart/2005/8/layout/vList2"/>
    <dgm:cxn modelId="{922EC091-7B60-484A-823C-E6E994076385}" srcId="{6909F0F1-B23F-428A-A13A-F1A2492EED73}" destId="{0D043EAA-2403-4568-924F-AF7F8654A4A2}" srcOrd="3" destOrd="0" parTransId="{3BB17097-C9EF-411D-A278-14346B9260E0}" sibTransId="{87ED4F88-368A-4EE4-881B-AF4EBF5D22AF}"/>
    <dgm:cxn modelId="{D455CA94-7A6B-4B57-AEA1-664F72C6FAE7}" srcId="{6909F0F1-B23F-428A-A13A-F1A2492EED73}" destId="{5D55FEF5-B839-4F05-A4F6-07F39326B16A}" srcOrd="0" destOrd="0" parTransId="{85D08820-D7FC-45D2-A34F-C8743C6468F2}" sibTransId="{99F374E3-B8E3-4302-A398-90E59C6EF3FB}"/>
    <dgm:cxn modelId="{9B1D54A0-34F2-44D4-A3F2-BD2905A54B6C}" type="presOf" srcId="{794697D5-C7D7-4623-A63F-71CE4E2004A5}" destId="{041FEB6F-1E62-41CE-95E9-79CC27F48932}" srcOrd="0" destOrd="0" presId="urn:microsoft.com/office/officeart/2005/8/layout/vList2"/>
    <dgm:cxn modelId="{234912FF-E89B-4EC5-83B4-92F6E7769208}" type="presOf" srcId="{03A4751B-E295-4B8F-91D5-E5B8E63F29CD}" destId="{9B404284-46BC-4955-8071-E1B3FF23A088}" srcOrd="0" destOrd="0" presId="urn:microsoft.com/office/officeart/2005/8/layout/vList2"/>
    <dgm:cxn modelId="{93D748B4-087C-4D3C-AD28-EB3B5A2D4072}" type="presParOf" srcId="{E2BBE189-579E-4A22-AA18-37D31DD520B3}" destId="{3518E616-6B7E-48CF-8C6B-A8F1D69037BB}" srcOrd="0" destOrd="0" presId="urn:microsoft.com/office/officeart/2005/8/layout/vList2"/>
    <dgm:cxn modelId="{7DCF1841-EDCF-4F3A-8A80-417DA76D8C5C}" type="presParOf" srcId="{E2BBE189-579E-4A22-AA18-37D31DD520B3}" destId="{1BB1CF0D-D771-4422-8029-9E485CD7BE0B}" srcOrd="1" destOrd="0" presId="urn:microsoft.com/office/officeart/2005/8/layout/vList2"/>
    <dgm:cxn modelId="{1CF06F07-AAAA-4207-9588-09426E701951}" type="presParOf" srcId="{E2BBE189-579E-4A22-AA18-37D31DD520B3}" destId="{9B404284-46BC-4955-8071-E1B3FF23A088}" srcOrd="2" destOrd="0" presId="urn:microsoft.com/office/officeart/2005/8/layout/vList2"/>
    <dgm:cxn modelId="{8340461C-710A-45F3-825E-412EE201FE60}" type="presParOf" srcId="{E2BBE189-579E-4A22-AA18-37D31DD520B3}" destId="{F6606378-005E-42A9-80D7-FF0CEB049D4A}" srcOrd="3" destOrd="0" presId="urn:microsoft.com/office/officeart/2005/8/layout/vList2"/>
    <dgm:cxn modelId="{A922DF9E-BDFC-47DB-8A4A-F49CF8841D34}" type="presParOf" srcId="{E2BBE189-579E-4A22-AA18-37D31DD520B3}" destId="{041FEB6F-1E62-41CE-95E9-79CC27F48932}" srcOrd="4" destOrd="0" presId="urn:microsoft.com/office/officeart/2005/8/layout/vList2"/>
    <dgm:cxn modelId="{70B19493-4CFE-4E63-BEF3-49BDED3F40D8}" type="presParOf" srcId="{E2BBE189-579E-4A22-AA18-37D31DD520B3}" destId="{ABE7B417-5D84-43D9-95DF-9BB67B23FBFF}" srcOrd="5" destOrd="0" presId="urn:microsoft.com/office/officeart/2005/8/layout/vList2"/>
    <dgm:cxn modelId="{6DE37127-7B20-4031-A051-9230B9166738}" type="presParOf" srcId="{E2BBE189-579E-4A22-AA18-37D31DD520B3}" destId="{615D6CEE-AEF1-45E9-BAEF-C1B81F21288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93404D-2100-4F65-A8DD-C3C73D14E324}">
      <dsp:nvSpPr>
        <dsp:cNvPr id="0" name=""/>
        <dsp:cNvSpPr/>
      </dsp:nvSpPr>
      <dsp:spPr>
        <a:xfrm>
          <a:off x="0" y="559386"/>
          <a:ext cx="3429000" cy="7371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kern="1200"/>
            <a:t>拼多多的服务参与者主要包括买家、卖家和拼多多平台。</a:t>
          </a:r>
          <a:endParaRPr lang="en-US" sz="1400" kern="1200"/>
        </a:p>
      </dsp:txBody>
      <dsp:txXfrm>
        <a:off x="35982" y="595368"/>
        <a:ext cx="3357036" cy="665136"/>
      </dsp:txXfrm>
    </dsp:sp>
    <dsp:sp modelId="{FDFC5B40-5780-44B1-B618-751F8A723E74}">
      <dsp:nvSpPr>
        <dsp:cNvPr id="0" name=""/>
        <dsp:cNvSpPr/>
      </dsp:nvSpPr>
      <dsp:spPr>
        <a:xfrm>
          <a:off x="0" y="1336806"/>
          <a:ext cx="3429000" cy="7371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kern="1200"/>
            <a:t>买家和卖家是服务的主体，他们通过拼多多平台进行交互和服务。</a:t>
          </a:r>
          <a:endParaRPr lang="en-US" sz="1400" kern="1200"/>
        </a:p>
      </dsp:txBody>
      <dsp:txXfrm>
        <a:off x="35982" y="1372788"/>
        <a:ext cx="3357036" cy="665136"/>
      </dsp:txXfrm>
    </dsp:sp>
    <dsp:sp modelId="{C0CEBA28-3C75-495C-B7A2-A4AAB771E2B8}">
      <dsp:nvSpPr>
        <dsp:cNvPr id="0" name=""/>
        <dsp:cNvSpPr/>
      </dsp:nvSpPr>
      <dsp:spPr>
        <a:xfrm>
          <a:off x="0" y="2114226"/>
          <a:ext cx="3429000" cy="7371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kern="1200"/>
            <a:t>而拼多多平台则是服务的连接者，通过提供平台服务，将买家和卖家连接起来。</a:t>
          </a:r>
          <a:endParaRPr lang="en-US" sz="1400" kern="1200"/>
        </a:p>
      </dsp:txBody>
      <dsp:txXfrm>
        <a:off x="35982" y="2150208"/>
        <a:ext cx="3357036" cy="6651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83C563-14E9-4B25-A72F-064CE5FE9B17}">
      <dsp:nvSpPr>
        <dsp:cNvPr id="0" name=""/>
        <dsp:cNvSpPr/>
      </dsp:nvSpPr>
      <dsp:spPr>
        <a:xfrm>
          <a:off x="66454" y="0"/>
          <a:ext cx="5678219" cy="5678219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80DE2D-F016-4F9B-9EF0-4C77588777CF}">
      <dsp:nvSpPr>
        <dsp:cNvPr id="0" name=""/>
        <dsp:cNvSpPr/>
      </dsp:nvSpPr>
      <dsp:spPr>
        <a:xfrm>
          <a:off x="605885" y="539430"/>
          <a:ext cx="2214505" cy="22145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500" kern="1200"/>
            <a:t>拼多多的服务资源主要包括商品、物流、支付等。</a:t>
          </a:r>
          <a:endParaRPr lang="en-US" sz="1500" kern="1200"/>
        </a:p>
      </dsp:txBody>
      <dsp:txXfrm>
        <a:off x="713988" y="647533"/>
        <a:ext cx="1998299" cy="1998299"/>
      </dsp:txXfrm>
    </dsp:sp>
    <dsp:sp modelId="{965229AA-9852-4D99-BF83-D12161330FC1}">
      <dsp:nvSpPr>
        <dsp:cNvPr id="0" name=""/>
        <dsp:cNvSpPr/>
      </dsp:nvSpPr>
      <dsp:spPr>
        <a:xfrm>
          <a:off x="2990737" y="539430"/>
          <a:ext cx="2214505" cy="2214505"/>
        </a:xfrm>
        <a:prstGeom prst="round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500" kern="1200"/>
            <a:t>商品是拼多多的核心资源，平台通过与各大品牌和厂商建立合作关系，获取到最新的产品信息，并以优惠的价格向用户出售。</a:t>
          </a:r>
          <a:endParaRPr lang="en-US" sz="1500" kern="1200"/>
        </a:p>
      </dsp:txBody>
      <dsp:txXfrm>
        <a:off x="3098840" y="647533"/>
        <a:ext cx="1998299" cy="1998299"/>
      </dsp:txXfrm>
    </dsp:sp>
    <dsp:sp modelId="{94A7CA72-6216-4630-B7CE-CB92F0890646}">
      <dsp:nvSpPr>
        <dsp:cNvPr id="0" name=""/>
        <dsp:cNvSpPr/>
      </dsp:nvSpPr>
      <dsp:spPr>
        <a:xfrm>
          <a:off x="605885" y="2924282"/>
          <a:ext cx="2214505" cy="2214505"/>
        </a:xfrm>
        <a:prstGeom prst="round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500" kern="1200"/>
            <a:t>物流资源是拼多多保证商品能够准时送达的关键，拼多多通过自有物流和第三方物流合作，确保商品能够及时送达。</a:t>
          </a:r>
          <a:endParaRPr lang="en-US" sz="1500" kern="1200"/>
        </a:p>
      </dsp:txBody>
      <dsp:txXfrm>
        <a:off x="713988" y="3032385"/>
        <a:ext cx="1998299" cy="1998299"/>
      </dsp:txXfrm>
    </dsp:sp>
    <dsp:sp modelId="{98AEEB3F-915A-4349-B320-E0843A322CB9}">
      <dsp:nvSpPr>
        <dsp:cNvPr id="0" name=""/>
        <dsp:cNvSpPr/>
      </dsp:nvSpPr>
      <dsp:spPr>
        <a:xfrm>
          <a:off x="2990737" y="2924282"/>
          <a:ext cx="2214505" cy="2214505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500" kern="1200"/>
            <a:t>支付资源是拼多多服务的重要组成部分，平台通过与多家支付机构合作，提供多种支付方式，方便用户购物。</a:t>
          </a:r>
          <a:endParaRPr lang="en-US" sz="1500" kern="1200"/>
        </a:p>
      </dsp:txBody>
      <dsp:txXfrm>
        <a:off x="3098840" y="3032385"/>
        <a:ext cx="1998299" cy="19982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BDBD9F-D7CF-4382-AFEC-6E7031C4AAEB}">
      <dsp:nvSpPr>
        <dsp:cNvPr id="0" name=""/>
        <dsp:cNvSpPr/>
      </dsp:nvSpPr>
      <dsp:spPr>
        <a:xfrm>
          <a:off x="0" y="0"/>
          <a:ext cx="58111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8E83F6-4386-4783-8643-122C0A8B3B10}">
      <dsp:nvSpPr>
        <dsp:cNvPr id="0" name=""/>
        <dsp:cNvSpPr/>
      </dsp:nvSpPr>
      <dsp:spPr>
        <a:xfrm>
          <a:off x="0" y="0"/>
          <a:ext cx="5811128" cy="1419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100" kern="1200"/>
            <a:t>拼多多的服务信息包括商品信息、物流信息、价格信息等。</a:t>
          </a:r>
          <a:endParaRPr lang="en-US" sz="2100" kern="1200"/>
        </a:p>
      </dsp:txBody>
      <dsp:txXfrm>
        <a:off x="0" y="0"/>
        <a:ext cx="5811128" cy="1419554"/>
      </dsp:txXfrm>
    </dsp:sp>
    <dsp:sp modelId="{0BAEB225-E1AB-4E2A-9F9C-AEF652105490}">
      <dsp:nvSpPr>
        <dsp:cNvPr id="0" name=""/>
        <dsp:cNvSpPr/>
      </dsp:nvSpPr>
      <dsp:spPr>
        <a:xfrm>
          <a:off x="0" y="1419554"/>
          <a:ext cx="58111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0281A3-F44B-4E84-9EC9-40905BF9075F}">
      <dsp:nvSpPr>
        <dsp:cNvPr id="0" name=""/>
        <dsp:cNvSpPr/>
      </dsp:nvSpPr>
      <dsp:spPr>
        <a:xfrm>
          <a:off x="0" y="1419554"/>
          <a:ext cx="5811128" cy="1419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100" kern="1200"/>
            <a:t>拼多多通过丰富的商品信息和用户评价，为用户提供全面的产品信息，让用户可以做出更好的购物决策。</a:t>
          </a:r>
          <a:endParaRPr lang="en-US" altLang="zh-CN" sz="2100" kern="1200">
            <a:latin typeface="Calibri"/>
          </a:endParaRPr>
        </a:p>
      </dsp:txBody>
      <dsp:txXfrm>
        <a:off x="0" y="1419554"/>
        <a:ext cx="5811128" cy="1419554"/>
      </dsp:txXfrm>
    </dsp:sp>
    <dsp:sp modelId="{7DA6FAD9-635A-4A66-8166-2FA67A58D084}">
      <dsp:nvSpPr>
        <dsp:cNvPr id="0" name=""/>
        <dsp:cNvSpPr/>
      </dsp:nvSpPr>
      <dsp:spPr>
        <a:xfrm>
          <a:off x="0" y="2839109"/>
          <a:ext cx="58111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173A1C-0AFD-4DEE-9E2B-DBB336AC0B92}">
      <dsp:nvSpPr>
        <dsp:cNvPr id="0" name=""/>
        <dsp:cNvSpPr/>
      </dsp:nvSpPr>
      <dsp:spPr>
        <a:xfrm>
          <a:off x="0" y="2839109"/>
          <a:ext cx="5811128" cy="1419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/>
            <a:t>物流信息包括订单状态、物流轨迹等，可以让用户随时了解商品的运输情况。</a:t>
          </a:r>
        </a:p>
      </dsp:txBody>
      <dsp:txXfrm>
        <a:off x="0" y="2839109"/>
        <a:ext cx="5811128" cy="1419554"/>
      </dsp:txXfrm>
    </dsp:sp>
    <dsp:sp modelId="{2AD3A60C-7E71-462F-BD82-11FEBA6D1D99}">
      <dsp:nvSpPr>
        <dsp:cNvPr id="0" name=""/>
        <dsp:cNvSpPr/>
      </dsp:nvSpPr>
      <dsp:spPr>
        <a:xfrm>
          <a:off x="0" y="4258664"/>
          <a:ext cx="58111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59044F-0C74-41A1-A38D-77DD8B506C03}">
      <dsp:nvSpPr>
        <dsp:cNvPr id="0" name=""/>
        <dsp:cNvSpPr/>
      </dsp:nvSpPr>
      <dsp:spPr>
        <a:xfrm>
          <a:off x="0" y="4258664"/>
          <a:ext cx="5811128" cy="1419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100" kern="1200"/>
            <a:t>价格信息包括商品的优惠信息、满减等，可以让用户享受到更多的优惠。</a:t>
          </a:r>
          <a:endParaRPr lang="en-US" sz="2100" kern="1200"/>
        </a:p>
      </dsp:txBody>
      <dsp:txXfrm>
        <a:off x="0" y="4258664"/>
        <a:ext cx="5811128" cy="14195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222367-E947-416A-A63B-1440D4E4F8AF}">
      <dsp:nvSpPr>
        <dsp:cNvPr id="0" name=""/>
        <dsp:cNvSpPr/>
      </dsp:nvSpPr>
      <dsp:spPr>
        <a:xfrm>
          <a:off x="0" y="0"/>
          <a:ext cx="4939458" cy="17034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/>
            <a:t>服务交互行为是指买家和卖家在拼多多平台上的互动和交易。</a:t>
          </a:r>
          <a:endParaRPr lang="en-US" sz="1800" kern="1200"/>
        </a:p>
      </dsp:txBody>
      <dsp:txXfrm>
        <a:off x="49893" y="49893"/>
        <a:ext cx="3101286" cy="1603679"/>
      </dsp:txXfrm>
    </dsp:sp>
    <dsp:sp modelId="{43F87E6A-3026-436C-BD6C-9EAE52940645}">
      <dsp:nvSpPr>
        <dsp:cNvPr id="0" name=""/>
        <dsp:cNvSpPr/>
      </dsp:nvSpPr>
      <dsp:spPr>
        <a:xfrm>
          <a:off x="435834" y="1987376"/>
          <a:ext cx="4939458" cy="17034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/>
            <a:t>拼多多通过简化交易流程、提供多种支付方式和物流服务，使买家和卖家之间的交互更加便捷和高效。</a:t>
          </a:r>
          <a:endParaRPr lang="en-US" sz="1800" kern="1200"/>
        </a:p>
      </dsp:txBody>
      <dsp:txXfrm>
        <a:off x="485727" y="2037269"/>
        <a:ext cx="3296585" cy="1603679"/>
      </dsp:txXfrm>
    </dsp:sp>
    <dsp:sp modelId="{F856504F-3587-4AC4-8BC7-AEC71D84E500}">
      <dsp:nvSpPr>
        <dsp:cNvPr id="0" name=""/>
        <dsp:cNvSpPr/>
      </dsp:nvSpPr>
      <dsp:spPr>
        <a:xfrm>
          <a:off x="871669" y="3974753"/>
          <a:ext cx="4939458" cy="17034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/>
            <a:t>同时，拼多多也提供了多种促销和广告渠道，提高了商家的销售额和知名度，促进了买家和卖家之间的互动。</a:t>
          </a:r>
          <a:endParaRPr lang="en-US" sz="1800" kern="1200"/>
        </a:p>
      </dsp:txBody>
      <dsp:txXfrm>
        <a:off x="921562" y="4024646"/>
        <a:ext cx="3296585" cy="1603679"/>
      </dsp:txXfrm>
    </dsp:sp>
    <dsp:sp modelId="{0833D5A1-E826-40C8-A25F-D3F51AA327C2}">
      <dsp:nvSpPr>
        <dsp:cNvPr id="0" name=""/>
        <dsp:cNvSpPr/>
      </dsp:nvSpPr>
      <dsp:spPr>
        <a:xfrm>
          <a:off x="3832206" y="1291794"/>
          <a:ext cx="1107252" cy="110725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081338" y="1291794"/>
        <a:ext cx="608988" cy="833207"/>
      </dsp:txXfrm>
    </dsp:sp>
    <dsp:sp modelId="{83662311-A3D8-485A-96DF-7A583E0C1B52}">
      <dsp:nvSpPr>
        <dsp:cNvPr id="0" name=""/>
        <dsp:cNvSpPr/>
      </dsp:nvSpPr>
      <dsp:spPr>
        <a:xfrm>
          <a:off x="4268040" y="3267815"/>
          <a:ext cx="1107252" cy="110725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517172" y="3267815"/>
        <a:ext cx="608988" cy="8332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4C738E-6E0F-4D95-BF00-E743459EF7D8}">
      <dsp:nvSpPr>
        <dsp:cNvPr id="0" name=""/>
        <dsp:cNvSpPr/>
      </dsp:nvSpPr>
      <dsp:spPr>
        <a:xfrm>
          <a:off x="5443385" y="0"/>
          <a:ext cx="4626244" cy="4626244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0B17E7-D50B-4487-A8AF-86A37FEB664D}">
      <dsp:nvSpPr>
        <dsp:cNvPr id="0" name=""/>
        <dsp:cNvSpPr/>
      </dsp:nvSpPr>
      <dsp:spPr>
        <a:xfrm>
          <a:off x="5882878" y="439493"/>
          <a:ext cx="1804235" cy="18042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/>
            <a:t>目标市场细分（关注客户是谁）</a:t>
          </a:r>
          <a:endParaRPr lang="en-US" sz="1800" kern="1200"/>
        </a:p>
      </dsp:txBody>
      <dsp:txXfrm>
        <a:off x="5970953" y="527568"/>
        <a:ext cx="1628085" cy="1628085"/>
      </dsp:txXfrm>
    </dsp:sp>
    <dsp:sp modelId="{5A247406-C922-4300-AEE8-9DEC7164178C}">
      <dsp:nvSpPr>
        <dsp:cNvPr id="0" name=""/>
        <dsp:cNvSpPr/>
      </dsp:nvSpPr>
      <dsp:spPr>
        <a:xfrm>
          <a:off x="7825900" y="439493"/>
          <a:ext cx="1804235" cy="1804235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/>
            <a:t>服务概念（关注提供什么独特的价值）</a:t>
          </a:r>
          <a:endParaRPr lang="en-US" sz="1800" kern="1200"/>
        </a:p>
      </dsp:txBody>
      <dsp:txXfrm>
        <a:off x="7913975" y="527568"/>
        <a:ext cx="1628085" cy="1628085"/>
      </dsp:txXfrm>
    </dsp:sp>
    <dsp:sp modelId="{E86B5879-EE8C-4D2A-A337-A8CD8F85BA9D}">
      <dsp:nvSpPr>
        <dsp:cNvPr id="0" name=""/>
        <dsp:cNvSpPr/>
      </dsp:nvSpPr>
      <dsp:spPr>
        <a:xfrm>
          <a:off x="5882878" y="2382515"/>
          <a:ext cx="1804235" cy="1804235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/>
            <a:t>运作策略（关注如何实现价值）</a:t>
          </a:r>
          <a:endParaRPr lang="en-US" sz="1800" kern="1200"/>
        </a:p>
      </dsp:txBody>
      <dsp:txXfrm>
        <a:off x="5970953" y="2470590"/>
        <a:ext cx="1628085" cy="1628085"/>
      </dsp:txXfrm>
    </dsp:sp>
    <dsp:sp modelId="{488C1D8D-A999-4866-B92A-7A481BACD83F}">
      <dsp:nvSpPr>
        <dsp:cNvPr id="0" name=""/>
        <dsp:cNvSpPr/>
      </dsp:nvSpPr>
      <dsp:spPr>
        <a:xfrm>
          <a:off x="7825900" y="2382515"/>
          <a:ext cx="1804235" cy="180423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/>
            <a:t>服务传递系统（关注如何将价值交付给客户）</a:t>
          </a:r>
          <a:endParaRPr lang="en-US" sz="1800" kern="1200"/>
        </a:p>
      </dsp:txBody>
      <dsp:txXfrm>
        <a:off x="7913975" y="2470590"/>
        <a:ext cx="1628085" cy="162808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2E7F57-7EFE-4666-843C-178284C30088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119D10-094A-4442-9E39-C0430E90C955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kern="1200"/>
            <a:t>拼多多提供的独特价值在于价格优惠和社交互动。</a:t>
          </a:r>
          <a:endParaRPr lang="en-US" sz="1600" kern="1200"/>
        </a:p>
      </dsp:txBody>
      <dsp:txXfrm>
        <a:off x="383617" y="1447754"/>
        <a:ext cx="2847502" cy="1768010"/>
      </dsp:txXfrm>
    </dsp:sp>
    <dsp:sp modelId="{01C12419-2939-492E-BB40-2959A14A9071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897095-4430-421F-B82B-01002500C25C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kern="1200"/>
            <a:t>拼多多的商品价格往往比其他电商平台更低，这是因为拼多多采用团购模式，通过集体采购来获得更低的价格，并将这些优惠折扣传递给消费者。</a:t>
          </a:r>
          <a:endParaRPr lang="en-US" sz="1600" kern="1200"/>
        </a:p>
      </dsp:txBody>
      <dsp:txXfrm>
        <a:off x="3998355" y="1447754"/>
        <a:ext cx="2847502" cy="1768010"/>
      </dsp:txXfrm>
    </dsp:sp>
    <dsp:sp modelId="{9675C8A1-C95A-4DD6-8F2F-14076EBA573F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8357FA-1961-4949-A0C0-3086B61630A1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kern="1200"/>
            <a:t>此外，拼多多还注重社交互动，鼓励用户邀请朋友一起团购，通过社交分享来获得更多的优惠。</a:t>
          </a:r>
          <a:endParaRPr lang="en-US" sz="1600" kern="1200"/>
        </a:p>
      </dsp:txBody>
      <dsp:txXfrm>
        <a:off x="7613092" y="1447754"/>
        <a:ext cx="2847502" cy="176801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8C758C-8DFB-4D42-A5C9-927F573DB637}">
      <dsp:nvSpPr>
        <dsp:cNvPr id="0" name=""/>
        <dsp:cNvSpPr/>
      </dsp:nvSpPr>
      <dsp:spPr>
        <a:xfrm>
          <a:off x="0" y="13030"/>
          <a:ext cx="10378440" cy="7441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kern="1200"/>
            <a:t>拼多多的运作策略主要包括以下几个方面：</a:t>
          </a:r>
          <a:endParaRPr lang="en-US" sz="2400" kern="1200"/>
        </a:p>
      </dsp:txBody>
      <dsp:txXfrm>
        <a:off x="36325" y="49355"/>
        <a:ext cx="10305790" cy="671470"/>
      </dsp:txXfrm>
    </dsp:sp>
    <dsp:sp modelId="{932E0FBE-DE18-4F30-95BA-CC56D2DEAEF1}">
      <dsp:nvSpPr>
        <dsp:cNvPr id="0" name=""/>
        <dsp:cNvSpPr/>
      </dsp:nvSpPr>
      <dsp:spPr>
        <a:xfrm>
          <a:off x="0" y="826270"/>
          <a:ext cx="10378440" cy="74412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kern="1200"/>
            <a:t>采用团购模式，通过集体采购来降低商品成本；</a:t>
          </a:r>
          <a:endParaRPr lang="en-US" sz="2400" kern="1200"/>
        </a:p>
      </dsp:txBody>
      <dsp:txXfrm>
        <a:off x="36325" y="862595"/>
        <a:ext cx="10305790" cy="671470"/>
      </dsp:txXfrm>
    </dsp:sp>
    <dsp:sp modelId="{D6633EAB-D268-456B-8D6D-99F620988058}">
      <dsp:nvSpPr>
        <dsp:cNvPr id="0" name=""/>
        <dsp:cNvSpPr/>
      </dsp:nvSpPr>
      <dsp:spPr>
        <a:xfrm>
          <a:off x="0" y="1639511"/>
          <a:ext cx="10378440" cy="74412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kern="1200"/>
            <a:t>注重社交分享，鼓励用户邀请朋友一起团购，通过社交传播来扩大用户群体；</a:t>
          </a:r>
          <a:endParaRPr lang="en-US" sz="2400" kern="1200"/>
        </a:p>
      </dsp:txBody>
      <dsp:txXfrm>
        <a:off x="36325" y="1675836"/>
        <a:ext cx="10305790" cy="671470"/>
      </dsp:txXfrm>
    </dsp:sp>
    <dsp:sp modelId="{25C05E0B-8C59-4FE7-A981-86E45019A713}">
      <dsp:nvSpPr>
        <dsp:cNvPr id="0" name=""/>
        <dsp:cNvSpPr/>
      </dsp:nvSpPr>
      <dsp:spPr>
        <a:xfrm>
          <a:off x="0" y="2452751"/>
          <a:ext cx="10378440" cy="7441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kern="1200"/>
            <a:t>采用物流分拣模式，将订单分拣到不同的仓库进行处理，提高配送效率；</a:t>
          </a:r>
          <a:endParaRPr lang="en-US" sz="2400" kern="1200"/>
        </a:p>
      </dsp:txBody>
      <dsp:txXfrm>
        <a:off x="36325" y="2489076"/>
        <a:ext cx="10305790" cy="67147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18E616-6B7E-48CF-8C6B-A8F1D69037BB}">
      <dsp:nvSpPr>
        <dsp:cNvPr id="0" name=""/>
        <dsp:cNvSpPr/>
      </dsp:nvSpPr>
      <dsp:spPr>
        <a:xfrm>
          <a:off x="0" y="110440"/>
          <a:ext cx="4818888" cy="79934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500" kern="1200"/>
            <a:t>拼多多的服务传递系统主要包括以下几个方面：</a:t>
          </a:r>
          <a:endParaRPr lang="en-US" sz="1500" kern="1200"/>
        </a:p>
      </dsp:txBody>
      <dsp:txXfrm>
        <a:off x="39021" y="149461"/>
        <a:ext cx="4740846" cy="721305"/>
      </dsp:txXfrm>
    </dsp:sp>
    <dsp:sp modelId="{9B404284-46BC-4955-8071-E1B3FF23A088}">
      <dsp:nvSpPr>
        <dsp:cNvPr id="0" name=""/>
        <dsp:cNvSpPr/>
      </dsp:nvSpPr>
      <dsp:spPr>
        <a:xfrm>
          <a:off x="0" y="952988"/>
          <a:ext cx="4818888" cy="79934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500" kern="1200"/>
            <a:t>在线平台：拼多多通过在线平台向消费者展示商品信息，并提供下单、支付、售后等服务；</a:t>
          </a:r>
          <a:endParaRPr lang="en-US" sz="1500" kern="1200"/>
        </a:p>
      </dsp:txBody>
      <dsp:txXfrm>
        <a:off x="39021" y="992009"/>
        <a:ext cx="4740846" cy="721305"/>
      </dsp:txXfrm>
    </dsp:sp>
    <dsp:sp modelId="{041FEB6F-1E62-41CE-95E9-79CC27F48932}">
      <dsp:nvSpPr>
        <dsp:cNvPr id="0" name=""/>
        <dsp:cNvSpPr/>
      </dsp:nvSpPr>
      <dsp:spPr>
        <a:xfrm>
          <a:off x="0" y="1795536"/>
          <a:ext cx="4818888" cy="79934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500" kern="1200"/>
            <a:t>物流配送：与第三方物流公司合作，为消费者提供更多的配送选择；</a:t>
          </a:r>
          <a:endParaRPr lang="en-US" sz="1500" kern="1200"/>
        </a:p>
      </dsp:txBody>
      <dsp:txXfrm>
        <a:off x="39021" y="1834557"/>
        <a:ext cx="4740846" cy="721305"/>
      </dsp:txXfrm>
    </dsp:sp>
    <dsp:sp modelId="{615D6CEE-AEF1-45E9-BAEF-C1B81F212885}">
      <dsp:nvSpPr>
        <dsp:cNvPr id="0" name=""/>
        <dsp:cNvSpPr/>
      </dsp:nvSpPr>
      <dsp:spPr>
        <a:xfrm>
          <a:off x="0" y="2638083"/>
          <a:ext cx="4818888" cy="79934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500" kern="1200"/>
            <a:t>售后服务：拼多多为消费者提供完善的售后服务，包括退换货、维修等，以保障消费者的权益和满意度。</a:t>
          </a:r>
          <a:endParaRPr lang="en-US" sz="1500" kern="1200"/>
        </a:p>
      </dsp:txBody>
      <dsp:txXfrm>
        <a:off x="39021" y="2677104"/>
        <a:ext cx="4740846" cy="7213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4" descr="形状, 多边形&#10;&#10;已自动生成说明">
            <a:extLst>
              <a:ext uri="{FF2B5EF4-FFF2-40B4-BE49-F238E27FC236}">
                <a16:creationId xmlns:a16="http://schemas.microsoft.com/office/drawing/2014/main" id="{F8176768-4FC7-8A22-858A-0C5980587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88" y="1778205"/>
            <a:ext cx="3368969" cy="3301589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89042C5-D7A0-48B6-976A-9C417FA2E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2061" y="762538"/>
            <a:ext cx="5649349" cy="3199862"/>
          </a:xfrm>
        </p:spPr>
        <p:txBody>
          <a:bodyPr anchor="b">
            <a:normAutofit/>
          </a:bodyPr>
          <a:lstStyle/>
          <a:p>
            <a:pPr algn="l"/>
            <a:r>
              <a:rPr lang="zh-CN" altLang="en-US" sz="6600">
                <a:solidFill>
                  <a:srgbClr val="FFFFFF"/>
                </a:solidFill>
                <a:ea typeface="微软雅黑"/>
              </a:rPr>
              <a:t>案例分析</a:t>
            </a:r>
            <a:br>
              <a:rPr lang="zh-CN" altLang="en-US" sz="6600" dirty="0">
                <a:solidFill>
                  <a:srgbClr val="FFFFFF"/>
                </a:solidFill>
                <a:ea typeface="微软雅黑"/>
                <a:cs typeface="Calibri"/>
              </a:rPr>
            </a:br>
            <a:r>
              <a:rPr lang="en-US" altLang="zh-CN" sz="6600" dirty="0">
                <a:solidFill>
                  <a:srgbClr val="FFFFFF"/>
                </a:solidFill>
                <a:ea typeface="微软雅黑"/>
              </a:rPr>
              <a:t>——</a:t>
            </a:r>
            <a:r>
              <a:rPr lang="zh-CN" altLang="en-US" sz="6600">
                <a:solidFill>
                  <a:srgbClr val="FFFFFF"/>
                </a:solidFill>
                <a:ea typeface="微软雅黑"/>
              </a:rPr>
              <a:t>拼多多</a:t>
            </a:r>
            <a:br>
              <a:rPr lang="en-US" altLang="zh-CN" sz="6600" dirty="0">
                <a:solidFill>
                  <a:srgbClr val="FFFFFF"/>
                </a:solidFill>
                <a:ea typeface="微软雅黑"/>
              </a:rPr>
            </a:br>
            <a:endParaRPr lang="zh-CN" altLang="en-US" sz="6600">
              <a:solidFill>
                <a:srgbClr val="FFFFFF"/>
              </a:solidFill>
              <a:ea typeface="微软雅黑"/>
              <a:cs typeface="Calibri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14F61D-340F-4415-8CFE-FC2F88E9E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2061" y="4312561"/>
            <a:ext cx="5649349" cy="168781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zh-CN" altLang="en-US" sz="2000">
                <a:solidFill>
                  <a:srgbClr val="FFFFFF"/>
                </a:solidFill>
                <a:ea typeface="微软雅黑"/>
                <a:cs typeface="Calibri"/>
              </a:rPr>
              <a:t>服务科学与工程课分享</a:t>
            </a:r>
            <a:endParaRPr lang="zh-CN" altLang="en-US" sz="2000" dirty="0">
              <a:solidFill>
                <a:srgbClr val="FFFFFF"/>
              </a:solidFill>
              <a:ea typeface="微软雅黑"/>
              <a:cs typeface="Calibri"/>
            </a:endParaRPr>
          </a:p>
          <a:p>
            <a:pPr algn="l"/>
            <a:endParaRPr lang="zh-CN" altLang="en-US" sz="2000" dirty="0">
              <a:solidFill>
                <a:srgbClr val="FFFFFF"/>
              </a:solidFill>
              <a:ea typeface="微软雅黑"/>
              <a:cs typeface="Calibri"/>
            </a:endParaRPr>
          </a:p>
          <a:p>
            <a:r>
              <a:rPr lang="zh-CN" altLang="en-US" sz="2000">
                <a:solidFill>
                  <a:srgbClr val="FFFFFF"/>
                </a:solidFill>
                <a:ea typeface="微软雅黑"/>
                <a:cs typeface="Calibri"/>
              </a:rPr>
              <a:t>王翔宇</a:t>
            </a:r>
            <a:endParaRPr lang="zh-CN" altLang="en-US" sz="2000" dirty="0">
              <a:solidFill>
                <a:srgbClr val="FFFFFF"/>
              </a:solidFill>
              <a:ea typeface="微软雅黑"/>
              <a:cs typeface="Calibri"/>
            </a:endParaRPr>
          </a:p>
          <a:p>
            <a:r>
              <a:rPr lang="zh-CN" altLang="en-US" sz="2000">
                <a:solidFill>
                  <a:srgbClr val="FFFFFF"/>
                </a:solidFill>
                <a:ea typeface="微软雅黑"/>
                <a:cs typeface="Calibri"/>
              </a:rPr>
              <a:t>软工一班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18288"/>
          </a:xfrm>
          <a:custGeom>
            <a:avLst/>
            <a:gdLst>
              <a:gd name="connsiteX0" fmla="*/ 0 w 5303520"/>
              <a:gd name="connsiteY0" fmla="*/ 0 h 18288"/>
              <a:gd name="connsiteX1" fmla="*/ 556870 w 5303520"/>
              <a:gd name="connsiteY1" fmla="*/ 0 h 18288"/>
              <a:gd name="connsiteX2" fmla="*/ 1272845 w 5303520"/>
              <a:gd name="connsiteY2" fmla="*/ 0 h 18288"/>
              <a:gd name="connsiteX3" fmla="*/ 1882750 w 5303520"/>
              <a:gd name="connsiteY3" fmla="*/ 0 h 18288"/>
              <a:gd name="connsiteX4" fmla="*/ 2439619 w 5303520"/>
              <a:gd name="connsiteY4" fmla="*/ 0 h 18288"/>
              <a:gd name="connsiteX5" fmla="*/ 3155594 w 5303520"/>
              <a:gd name="connsiteY5" fmla="*/ 0 h 18288"/>
              <a:gd name="connsiteX6" fmla="*/ 3818534 w 5303520"/>
              <a:gd name="connsiteY6" fmla="*/ 0 h 18288"/>
              <a:gd name="connsiteX7" fmla="*/ 4481474 w 5303520"/>
              <a:gd name="connsiteY7" fmla="*/ 0 h 18288"/>
              <a:gd name="connsiteX8" fmla="*/ 5303520 w 5303520"/>
              <a:gd name="connsiteY8" fmla="*/ 0 h 18288"/>
              <a:gd name="connsiteX9" fmla="*/ 5303520 w 5303520"/>
              <a:gd name="connsiteY9" fmla="*/ 18288 h 18288"/>
              <a:gd name="connsiteX10" fmla="*/ 4746650 w 5303520"/>
              <a:gd name="connsiteY10" fmla="*/ 18288 h 18288"/>
              <a:gd name="connsiteX11" fmla="*/ 4242816 w 5303520"/>
              <a:gd name="connsiteY11" fmla="*/ 18288 h 18288"/>
              <a:gd name="connsiteX12" fmla="*/ 3526841 w 5303520"/>
              <a:gd name="connsiteY12" fmla="*/ 18288 h 18288"/>
              <a:gd name="connsiteX13" fmla="*/ 2969971 w 5303520"/>
              <a:gd name="connsiteY13" fmla="*/ 18288 h 18288"/>
              <a:gd name="connsiteX14" fmla="*/ 2253996 w 5303520"/>
              <a:gd name="connsiteY14" fmla="*/ 18288 h 18288"/>
              <a:gd name="connsiteX15" fmla="*/ 1484986 w 5303520"/>
              <a:gd name="connsiteY15" fmla="*/ 18288 h 18288"/>
              <a:gd name="connsiteX16" fmla="*/ 875081 w 5303520"/>
              <a:gd name="connsiteY16" fmla="*/ 18288 h 18288"/>
              <a:gd name="connsiteX17" fmla="*/ 0 w 5303520"/>
              <a:gd name="connsiteY17" fmla="*/ 18288 h 18288"/>
              <a:gd name="connsiteX18" fmla="*/ 0 w 530352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18288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4050" y="6954"/>
                  <a:pt x="5304254" y="12839"/>
                  <a:pt x="5303520" y="18288"/>
                </a:cubicBezTo>
                <a:cubicBezTo>
                  <a:pt x="5132450" y="501"/>
                  <a:pt x="4953391" y="18714"/>
                  <a:pt x="4746650" y="18288"/>
                </a:cubicBezTo>
                <a:cubicBezTo>
                  <a:pt x="4539909" y="17863"/>
                  <a:pt x="4361261" y="7168"/>
                  <a:pt x="4242816" y="18288"/>
                </a:cubicBezTo>
                <a:cubicBezTo>
                  <a:pt x="4124371" y="29408"/>
                  <a:pt x="3754907" y="21026"/>
                  <a:pt x="3526841" y="18288"/>
                </a:cubicBezTo>
                <a:cubicBezTo>
                  <a:pt x="3298775" y="15550"/>
                  <a:pt x="3164473" y="3913"/>
                  <a:pt x="2969971" y="18288"/>
                </a:cubicBezTo>
                <a:cubicBezTo>
                  <a:pt x="2775469" y="32664"/>
                  <a:pt x="2608536" y="2050"/>
                  <a:pt x="2253996" y="18288"/>
                </a:cubicBezTo>
                <a:cubicBezTo>
                  <a:pt x="1899456" y="34526"/>
                  <a:pt x="1752044" y="28789"/>
                  <a:pt x="1484986" y="18288"/>
                </a:cubicBezTo>
                <a:cubicBezTo>
                  <a:pt x="1217928" y="7788"/>
                  <a:pt x="1060609" y="-4784"/>
                  <a:pt x="875081" y="18288"/>
                </a:cubicBezTo>
                <a:cubicBezTo>
                  <a:pt x="689553" y="41360"/>
                  <a:pt x="188846" y="2522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303520" h="18288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2837" y="5414"/>
                  <a:pt x="5302800" y="12510"/>
                  <a:pt x="5303520" y="18288"/>
                </a:cubicBezTo>
                <a:cubicBezTo>
                  <a:pt x="5082751" y="18456"/>
                  <a:pt x="4993374" y="24100"/>
                  <a:pt x="4746650" y="18288"/>
                </a:cubicBezTo>
                <a:cubicBezTo>
                  <a:pt x="4499926" y="12477"/>
                  <a:pt x="4368648" y="-7187"/>
                  <a:pt x="4083710" y="18288"/>
                </a:cubicBezTo>
                <a:cubicBezTo>
                  <a:pt x="3798772" y="43763"/>
                  <a:pt x="3729434" y="5501"/>
                  <a:pt x="3473806" y="18288"/>
                </a:cubicBezTo>
                <a:cubicBezTo>
                  <a:pt x="3218178" y="31075"/>
                  <a:pt x="3056855" y="30003"/>
                  <a:pt x="2704795" y="18288"/>
                </a:cubicBezTo>
                <a:cubicBezTo>
                  <a:pt x="2352735" y="6573"/>
                  <a:pt x="2319447" y="29257"/>
                  <a:pt x="1935785" y="18288"/>
                </a:cubicBezTo>
                <a:cubicBezTo>
                  <a:pt x="1552123" y="7320"/>
                  <a:pt x="1532619" y="-467"/>
                  <a:pt x="1378915" y="18288"/>
                </a:cubicBezTo>
                <a:cubicBezTo>
                  <a:pt x="1225211" y="37043"/>
                  <a:pt x="1038692" y="34308"/>
                  <a:pt x="715975" y="18288"/>
                </a:cubicBezTo>
                <a:cubicBezTo>
                  <a:pt x="393258" y="2268"/>
                  <a:pt x="303768" y="26944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12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4389AA-BC1F-D625-6D88-75B03789B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拼多多拼单购买</a:t>
            </a:r>
            <a:r>
              <a:rPr lang="en-US" altLang="zh-CN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BPMN</a:t>
            </a:r>
            <a:r>
              <a:rPr lang="zh-CN" alt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图</a:t>
            </a:r>
            <a:endParaRPr lang="en-US" altLang="zh-CN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图片 4" descr="图示, 示意图&#10;&#10;已自动生成说明">
            <a:extLst>
              <a:ext uri="{FF2B5EF4-FFF2-40B4-BE49-F238E27FC236}">
                <a16:creationId xmlns:a16="http://schemas.microsoft.com/office/drawing/2014/main" id="{DB1353D3-D80A-3CD7-83C0-D35FDCA2BC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489" y="1903281"/>
            <a:ext cx="11302219" cy="454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227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CD2AA49-8382-8BE0-6F63-DF4B5147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SoLoMo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片 7" descr="徽标&#10;&#10;已自动生成说明">
            <a:extLst>
              <a:ext uri="{FF2B5EF4-FFF2-40B4-BE49-F238E27FC236}">
                <a16:creationId xmlns:a16="http://schemas.microsoft.com/office/drawing/2014/main" id="{1F77425C-F426-2493-B4AC-79F3FAB2D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954325"/>
            <a:ext cx="7214616" cy="29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098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9E56FB0-DB5A-409C-B267-935C4D20A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altLang="zh-CN" sz="5400" dirty="0">
                <a:ea typeface="微软雅黑"/>
              </a:rPr>
              <a:t>Social</a:t>
            </a:r>
            <a:endParaRPr lang="zh-CN" altLang="en-US" sz="5400" dirty="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8A7786-1768-4905-B1DA-E38A48B74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sz="1700"/>
          </a:p>
          <a:p>
            <a:r>
              <a:rPr lang="zh-CN" altLang="en-US" sz="1700"/>
              <a:t>社交化：新电商模式</a:t>
            </a:r>
            <a:r>
              <a:rPr lang="en-US" altLang="zh-CN" sz="1700"/>
              <a:t>---</a:t>
            </a:r>
            <a:r>
              <a:rPr lang="zh-CN" altLang="en-US" sz="1700"/>
              <a:t>团购社交电商，共享式购物体验</a:t>
            </a:r>
          </a:p>
          <a:p>
            <a:r>
              <a:rPr lang="zh-CN" altLang="en-US" sz="1700"/>
              <a:t>拼多多的“拼团”模式是其最大的社交特色，用户可以通过分享邀请好友参团，享受更低的价格，这种社交化的购物方式深受用户喜爱，也促进了用户的黏性。</a:t>
            </a:r>
            <a:endParaRPr lang="en-US" altLang="zh-CN" sz="1700"/>
          </a:p>
          <a:p>
            <a:r>
              <a:rPr lang="zh-CN" altLang="en-US" sz="1700"/>
              <a:t>此外，拼多多还通过社交媒体和直播带货等方式，扩大了品牌影响力和用户群体。</a:t>
            </a:r>
          </a:p>
        </p:txBody>
      </p:sp>
      <p:pic>
        <p:nvPicPr>
          <p:cNvPr id="4" name="图片 4" descr="图片包含 应用程序&#10;&#10;已自动生成说明">
            <a:extLst>
              <a:ext uri="{FF2B5EF4-FFF2-40B4-BE49-F238E27FC236}">
                <a16:creationId xmlns:a16="http://schemas.microsoft.com/office/drawing/2014/main" id="{BB851C39-0B15-C589-E000-FF7A2FFEEF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872" r="2438"/>
          <a:stretch/>
        </p:blipFill>
        <p:spPr>
          <a:xfrm>
            <a:off x="5393991" y="472244"/>
            <a:ext cx="6157929" cy="6139322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50688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0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9E56FB0-DB5A-409C-B267-935C4D20A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微软雅黑"/>
              </a:rPr>
              <a:t>Local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8A7786-1768-4905-B1DA-E38A48B74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sz="2000"/>
              <a:t>拼多多积极试水本地生活服务领域。</a:t>
            </a:r>
            <a:endParaRPr lang="en-US" altLang="zh-CN" sz="2000"/>
          </a:p>
          <a:p>
            <a:r>
              <a:rPr lang="zh-CN" altLang="en-US" sz="2000">
                <a:ea typeface="微软雅黑"/>
              </a:rPr>
              <a:t>日前有消息显示，拼多多正在通过旗下社群团购平台“快团团”推进本地生活服务业务。</a:t>
            </a:r>
          </a:p>
          <a:p>
            <a:r>
              <a:rPr lang="zh-CN" altLang="en-US" sz="2000">
                <a:ea typeface="微软雅黑"/>
              </a:rPr>
              <a:t>目前已开始招商，主要品类包括餐饮、娱乐、丽人、住宿等。</a:t>
            </a:r>
            <a:endParaRPr lang="zh-CN" altLang="en-US" sz="2000">
              <a:ea typeface="微软雅黑"/>
              <a:cs typeface="Calibri"/>
            </a:endParaRPr>
          </a:p>
        </p:txBody>
      </p:sp>
      <p:pic>
        <p:nvPicPr>
          <p:cNvPr id="4" name="图片 4" descr="图片包含 图形用户界面&#10;&#10;已自动生成说明">
            <a:extLst>
              <a:ext uri="{FF2B5EF4-FFF2-40B4-BE49-F238E27FC236}">
                <a16:creationId xmlns:a16="http://schemas.microsoft.com/office/drawing/2014/main" id="{0500C1F9-8B99-0AF7-AE36-71B5C6EFB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457" y="1805480"/>
            <a:ext cx="6155141" cy="327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912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9E56FB0-DB5A-409C-B267-935C4D20A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微软雅黑"/>
              </a:rPr>
              <a:t>Mobile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8A7786-1768-4905-B1DA-E38A48B74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z="2000"/>
              <a:t>移动化：移动互联网、智能手机</a:t>
            </a:r>
            <a:endParaRPr lang="en-US" altLang="zh-CN" sz="2000"/>
          </a:p>
          <a:p>
            <a:r>
              <a:rPr lang="zh-CN" altLang="en-US" sz="2000"/>
              <a:t>拼多多的目标群体中拥有智能手机的三四线人群，拼多多是一家以移动端为主要入口的电商平台，其移动端应用程序功能齐全，用户体验良好。</a:t>
            </a:r>
            <a:endParaRPr lang="en-US" altLang="zh-CN" sz="2000"/>
          </a:p>
          <a:p>
            <a:r>
              <a:rPr lang="zh-CN" altLang="en-US" sz="2000">
                <a:ea typeface="微软雅黑"/>
              </a:rPr>
              <a:t>移动端各式各样的小游戏满足用户日常消遣的需求。</a:t>
            </a:r>
            <a:endParaRPr lang="zh-CN" altLang="en-US" sz="2000">
              <a:ea typeface="微软雅黑"/>
              <a:cs typeface="Calibri"/>
            </a:endParaRPr>
          </a:p>
        </p:txBody>
      </p:sp>
      <p:pic>
        <p:nvPicPr>
          <p:cNvPr id="4" name="图片 4" descr="文本, 白板&#10;&#10;已自动生成说明">
            <a:extLst>
              <a:ext uri="{FF2B5EF4-FFF2-40B4-BE49-F238E27FC236}">
                <a16:creationId xmlns:a16="http://schemas.microsoft.com/office/drawing/2014/main" id="{A99C3B42-04A6-AB73-C078-CBAD5A0EA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457" y="1389157"/>
            <a:ext cx="6155141" cy="410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349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6152AB-DB4E-43E1-BE8B-9E2B5DE4C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74329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729038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F4A3D51-92E9-D73D-3063-05ACD5D5D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347730"/>
            <a:ext cx="10168128" cy="2052034"/>
          </a:xfrm>
        </p:spPr>
        <p:txBody>
          <a:bodyPr>
            <a:normAutofit/>
          </a:bodyPr>
          <a:lstStyle/>
          <a:p>
            <a:r>
              <a:rPr lang="zh-CN" altLang="en-US" sz="4800">
                <a:ea typeface="+mj-lt"/>
                <a:cs typeface="+mj-lt"/>
              </a:rPr>
              <a:t>管理学视角——服务创新基本四要素</a:t>
            </a:r>
            <a:endParaRPr lang="zh-CN" sz="48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01050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BEFBF3BF-756C-54B0-3896-0ECB8B4DD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2070058"/>
              </p:ext>
            </p:extLst>
          </p:nvPr>
        </p:nvGraphicFramePr>
        <p:xfrm>
          <a:off x="-1616747" y="1804668"/>
          <a:ext cx="15513014" cy="46262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64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DBAE69D-A995-4109-D21D-9AFB33DAA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zh-CN" sz="5400">
                <a:ea typeface="+mj-lt"/>
                <a:cs typeface="+mj-lt"/>
              </a:rPr>
              <a:t>目标市场细分</a:t>
            </a:r>
            <a:endParaRPr lang="zh-CN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A0E3C2-58AD-26AD-0EF7-A5DB55EB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sz="2200" dirty="0">
                <a:ea typeface="+mn-lt"/>
                <a:cs typeface="+mn-lt"/>
              </a:rPr>
              <a:t>拼多多的目标市场是消费力较弱的群体，主要是二三线城市的低收入人群，以及农村地区的消费者。</a:t>
            </a:r>
            <a:endParaRPr lang="en-US" altLang="zh-CN" sz="2200" dirty="0">
              <a:ea typeface="+mn-lt"/>
              <a:cs typeface="+mn-lt"/>
            </a:endParaRPr>
          </a:p>
          <a:p>
            <a:r>
              <a:rPr lang="zh-CN" sz="2200" dirty="0">
                <a:ea typeface="+mn-lt"/>
                <a:cs typeface="+mn-lt"/>
              </a:rPr>
              <a:t>这些消费者通常购买力有限，但对价格敏感，喜欢在购买时获得更多的优惠和折扣。</a:t>
            </a:r>
            <a:endParaRPr lang="zh-CN" altLang="en-US" sz="2200" dirty="0"/>
          </a:p>
        </p:txBody>
      </p:sp>
      <p:pic>
        <p:nvPicPr>
          <p:cNvPr id="4" name="图片 4" descr="图片包含 图示&#10;&#10;已自动生成说明">
            <a:extLst>
              <a:ext uri="{FF2B5EF4-FFF2-40B4-BE49-F238E27FC236}">
                <a16:creationId xmlns:a16="http://schemas.microsoft.com/office/drawing/2014/main" id="{8FBB7002-E413-42AC-0976-B206BCC58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539357"/>
            <a:ext cx="5458968" cy="377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61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ECE03-C44D-F397-FB54-672A5B75F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ea typeface="+mj-lt"/>
                <a:cs typeface="+mj-lt"/>
              </a:rPr>
              <a:t>服务概念</a:t>
            </a:r>
            <a:endParaRPr lang="zh-CN"/>
          </a:p>
        </p:txBody>
      </p:sp>
      <p:graphicFrame>
        <p:nvGraphicFramePr>
          <p:cNvPr id="7" name="内容占位符 2">
            <a:extLst>
              <a:ext uri="{FF2B5EF4-FFF2-40B4-BE49-F238E27FC236}">
                <a16:creationId xmlns:a16="http://schemas.microsoft.com/office/drawing/2014/main" id="{6A42CFFE-009D-D081-CC74-CA914BADEBE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2664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3CBF0A3-4055-A1F9-6845-3B062BC63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zh-CN" sz="4800">
                <a:ea typeface="+mj-lt"/>
                <a:cs typeface="+mj-lt"/>
              </a:rPr>
              <a:t>运作策略</a:t>
            </a:r>
            <a:endParaRPr lang="zh-CN" sz="48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F377DA2E-1FC8-1BC2-526F-8481B03C8C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2094619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6060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B4EDC1-4B75-AA22-A975-EB2C753BA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zh-CN" sz="5400">
                <a:ea typeface="+mj-lt"/>
                <a:cs typeface="+mj-lt"/>
              </a:rPr>
              <a:t>服务传递系统</a:t>
            </a:r>
            <a:endParaRPr lang="zh-CN" sz="5400"/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图片 18" descr="文本&#10;&#10;已自动生成说明">
            <a:extLst>
              <a:ext uri="{FF2B5EF4-FFF2-40B4-BE49-F238E27FC236}">
                <a16:creationId xmlns:a16="http://schemas.microsoft.com/office/drawing/2014/main" id="{761C0AAA-45A0-5998-B475-B07D2B9D3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293" y="640080"/>
            <a:ext cx="2900477" cy="5577840"/>
          </a:xfrm>
          <a:prstGeom prst="rect">
            <a:avLst/>
          </a:prstGeom>
        </p:spPr>
      </p:pic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AE735BA8-FCD5-FEE5-5325-9A978F659F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5752914"/>
              </p:ext>
            </p:extLst>
          </p:nvPr>
        </p:nvGraphicFramePr>
        <p:xfrm>
          <a:off x="630936" y="2660904"/>
          <a:ext cx="4818888" cy="3547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47912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2D45EE4-C4F0-4F72-B1C6-39F596D13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7">
            <a:extLst>
              <a:ext uri="{FF2B5EF4-FFF2-40B4-BE49-F238E27FC236}">
                <a16:creationId xmlns:a16="http://schemas.microsoft.com/office/drawing/2014/main" id="{8C459BAD-4279-4A9D-B0C5-662C5F5ED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3203463" y="-2060461"/>
            <a:ext cx="5649003" cy="10651671"/>
          </a:xfrm>
          <a:custGeom>
            <a:avLst/>
            <a:gdLst>
              <a:gd name="connsiteX0" fmla="*/ 0 w 5649003"/>
              <a:gd name="connsiteY0" fmla="*/ 5325836 h 10651671"/>
              <a:gd name="connsiteX1" fmla="*/ 2824502 w 5649003"/>
              <a:gd name="connsiteY1" fmla="*/ 0 h 10651671"/>
              <a:gd name="connsiteX2" fmla="*/ 5649004 w 5649003"/>
              <a:gd name="connsiteY2" fmla="*/ 5325836 h 10651671"/>
              <a:gd name="connsiteX3" fmla="*/ 2824502 w 5649003"/>
              <a:gd name="connsiteY3" fmla="*/ 10651672 h 10651671"/>
              <a:gd name="connsiteX4" fmla="*/ 0 w 5649003"/>
              <a:gd name="connsiteY4" fmla="*/ 5325836 h 1065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9003" h="10651671" fill="none" extrusionOk="0">
                <a:moveTo>
                  <a:pt x="0" y="5325836"/>
                </a:moveTo>
                <a:cubicBezTo>
                  <a:pt x="186946" y="2320485"/>
                  <a:pt x="1438121" y="-52385"/>
                  <a:pt x="2824502" y="0"/>
                </a:cubicBezTo>
                <a:cubicBezTo>
                  <a:pt x="4703838" y="-43168"/>
                  <a:pt x="5583840" y="2369660"/>
                  <a:pt x="5649004" y="5325836"/>
                </a:cubicBezTo>
                <a:cubicBezTo>
                  <a:pt x="5518761" y="8289338"/>
                  <a:pt x="4285196" y="10894014"/>
                  <a:pt x="2824502" y="10651672"/>
                </a:cubicBezTo>
                <a:cubicBezTo>
                  <a:pt x="1536945" y="11016699"/>
                  <a:pt x="142947" y="8418643"/>
                  <a:pt x="0" y="5325836"/>
                </a:cubicBezTo>
                <a:close/>
              </a:path>
              <a:path w="5649003" h="10651671" stroke="0" extrusionOk="0">
                <a:moveTo>
                  <a:pt x="0" y="5325836"/>
                </a:moveTo>
                <a:cubicBezTo>
                  <a:pt x="-54350" y="2332108"/>
                  <a:pt x="1351726" y="167869"/>
                  <a:pt x="2824502" y="0"/>
                </a:cubicBezTo>
                <a:cubicBezTo>
                  <a:pt x="4182679" y="-143942"/>
                  <a:pt x="5672665" y="2549517"/>
                  <a:pt x="5649004" y="5325836"/>
                </a:cubicBezTo>
                <a:cubicBezTo>
                  <a:pt x="5518596" y="8280244"/>
                  <a:pt x="4081190" y="10622204"/>
                  <a:pt x="2824502" y="10651672"/>
                </a:cubicBezTo>
                <a:cubicBezTo>
                  <a:pt x="1216708" y="10537144"/>
                  <a:pt x="-100850" y="8264979"/>
                  <a:pt x="0" y="5325836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3743190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6B7C3F9-34F7-B1F1-1962-C1486467C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544" y="1911096"/>
            <a:ext cx="8055864" cy="20766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服务系统的要素</a:t>
            </a:r>
            <a:endParaRPr lang="en-US" altLang="zh-CN" sz="6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588B25-A69D-4F32-743A-1DFDDDBEB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7832" y="4353507"/>
            <a:ext cx="5733288" cy="93268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zh-CN" alt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分析拼多多作为一个服务系统的四要素</a:t>
            </a:r>
            <a:endParaRPr lang="en-US" altLang="zh-CN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0953BC39-9D68-40BE-BF3C-5C4EB782A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22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CD22E-2269-419F-9E81-016EA035D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E86AF00-BAEF-66BF-1C6B-A0B5018B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32" y="1295231"/>
            <a:ext cx="5895178" cy="38074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6600" kern="1200">
                <a:latin typeface="+mj-lt"/>
                <a:ea typeface="微软雅黑"/>
                <a:cs typeface="+mj-cs"/>
              </a:rPr>
              <a:t>感谢聆听，</a:t>
            </a:r>
            <a:br>
              <a:rPr lang="zh-CN" altLang="en-US" sz="6600" dirty="0">
                <a:ea typeface="微软雅黑"/>
              </a:rPr>
            </a:br>
            <a:r>
              <a:rPr lang="zh-CN" altLang="en-US" sz="6600" kern="1200">
                <a:latin typeface="+mj-lt"/>
                <a:ea typeface="微软雅黑"/>
                <a:cs typeface="+mj-cs"/>
              </a:rPr>
              <a:t>谢谢大家！</a:t>
            </a:r>
            <a:endParaRPr lang="en-US" altLang="zh-CN" sz="6600" kern="1200">
              <a:latin typeface="+mj-lt"/>
              <a:ea typeface="微软雅黑"/>
              <a:cs typeface="+mj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607D34-E2A9-4595-9DB2-5472E077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082" y="0"/>
            <a:ext cx="4884918" cy="6858000"/>
          </a:xfrm>
          <a:custGeom>
            <a:avLst/>
            <a:gdLst>
              <a:gd name="connsiteX0" fmla="*/ 1097203 w 4884918"/>
              <a:gd name="connsiteY0" fmla="*/ 0 h 6858000"/>
              <a:gd name="connsiteX1" fmla="*/ 1154155 w 4884918"/>
              <a:gd name="connsiteY1" fmla="*/ 0 h 6858000"/>
              <a:gd name="connsiteX2" fmla="*/ 972305 w 4884918"/>
              <a:gd name="connsiteY2" fmla="*/ 343212 h 6858000"/>
              <a:gd name="connsiteX3" fmla="*/ 780524 w 4884918"/>
              <a:gd name="connsiteY3" fmla="*/ 761067 h 6858000"/>
              <a:gd name="connsiteX4" fmla="*/ 737045 w 4884918"/>
              <a:gd name="connsiteY4" fmla="*/ 865164 h 6858000"/>
              <a:gd name="connsiteX5" fmla="*/ 762322 w 4884918"/>
              <a:gd name="connsiteY5" fmla="*/ 830676 h 6858000"/>
              <a:gd name="connsiteX6" fmla="*/ 1118805 w 4884918"/>
              <a:gd name="connsiteY6" fmla="*/ 160440 h 6858000"/>
              <a:gd name="connsiteX7" fmla="*/ 1221640 w 4884918"/>
              <a:gd name="connsiteY7" fmla="*/ 0 h 6858000"/>
              <a:gd name="connsiteX8" fmla="*/ 4884918 w 4884918"/>
              <a:gd name="connsiteY8" fmla="*/ 0 h 6858000"/>
              <a:gd name="connsiteX9" fmla="*/ 4884918 w 4884918"/>
              <a:gd name="connsiteY9" fmla="*/ 6857999 h 6858000"/>
              <a:gd name="connsiteX10" fmla="*/ 4884918 w 4884918"/>
              <a:gd name="connsiteY10" fmla="*/ 6858000 h 6858000"/>
              <a:gd name="connsiteX11" fmla="*/ 704817 w 4884918"/>
              <a:gd name="connsiteY11" fmla="*/ 6858000 h 6858000"/>
              <a:gd name="connsiteX12" fmla="*/ 618717 w 4884918"/>
              <a:gd name="connsiteY12" fmla="*/ 6672538 h 6858000"/>
              <a:gd name="connsiteX13" fmla="*/ 309324 w 4884918"/>
              <a:gd name="connsiteY13" fmla="*/ 5833618 h 6858000"/>
              <a:gd name="connsiteX14" fmla="*/ 209850 w 4884918"/>
              <a:gd name="connsiteY14" fmla="*/ 5484180 h 6858000"/>
              <a:gd name="connsiteX15" fmla="*/ 211619 w 4884918"/>
              <a:gd name="connsiteY15" fmla="*/ 5517653 h 6858000"/>
              <a:gd name="connsiteX16" fmla="*/ 361778 w 4884918"/>
              <a:gd name="connsiteY16" fmla="*/ 6145524 h 6858000"/>
              <a:gd name="connsiteX17" fmla="*/ 591356 w 4884918"/>
              <a:gd name="connsiteY17" fmla="*/ 6843306 h 6858000"/>
              <a:gd name="connsiteX18" fmla="*/ 597415 w 4884918"/>
              <a:gd name="connsiteY18" fmla="*/ 6858000 h 6858000"/>
              <a:gd name="connsiteX19" fmla="*/ 545224 w 4884918"/>
              <a:gd name="connsiteY19" fmla="*/ 6858000 h 6858000"/>
              <a:gd name="connsiteX20" fmla="*/ 533604 w 4884918"/>
              <a:gd name="connsiteY20" fmla="*/ 6830072 h 6858000"/>
              <a:gd name="connsiteX21" fmla="*/ 169657 w 4884918"/>
              <a:gd name="connsiteY21" fmla="*/ 5556577 h 6858000"/>
              <a:gd name="connsiteX22" fmla="*/ 12169 w 4884918"/>
              <a:gd name="connsiteY22" fmla="*/ 4362835 h 6858000"/>
              <a:gd name="connsiteX23" fmla="*/ 46168 w 4884918"/>
              <a:gd name="connsiteY23" fmla="*/ 3338487 h 6858000"/>
              <a:gd name="connsiteX24" fmla="*/ 490574 w 4884918"/>
              <a:gd name="connsiteY24" fmla="*/ 1381078 h 6858000"/>
              <a:gd name="connsiteX25" fmla="*/ 984701 w 4884918"/>
              <a:gd name="connsiteY25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884918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4884918" y="0"/>
                </a:lnTo>
                <a:lnTo>
                  <a:pt x="4884918" y="6857999"/>
                </a:lnTo>
                <a:lnTo>
                  <a:pt x="4884918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80" y="5439978"/>
            <a:ext cx="5897880" cy="18288"/>
          </a:xfrm>
          <a:custGeom>
            <a:avLst/>
            <a:gdLst>
              <a:gd name="connsiteX0" fmla="*/ 0 w 5897880"/>
              <a:gd name="connsiteY0" fmla="*/ 0 h 18288"/>
              <a:gd name="connsiteX1" fmla="*/ 537362 w 5897880"/>
              <a:gd name="connsiteY1" fmla="*/ 0 h 18288"/>
              <a:gd name="connsiteX2" fmla="*/ 1133704 w 5897880"/>
              <a:gd name="connsiteY2" fmla="*/ 0 h 18288"/>
              <a:gd name="connsiteX3" fmla="*/ 1671066 w 5897880"/>
              <a:gd name="connsiteY3" fmla="*/ 0 h 18288"/>
              <a:gd name="connsiteX4" fmla="*/ 2385365 w 5897880"/>
              <a:gd name="connsiteY4" fmla="*/ 0 h 18288"/>
              <a:gd name="connsiteX5" fmla="*/ 3040685 w 5897880"/>
              <a:gd name="connsiteY5" fmla="*/ 0 h 18288"/>
              <a:gd name="connsiteX6" fmla="*/ 3696005 w 5897880"/>
              <a:gd name="connsiteY6" fmla="*/ 0 h 18288"/>
              <a:gd name="connsiteX7" fmla="*/ 4469282 w 5897880"/>
              <a:gd name="connsiteY7" fmla="*/ 0 h 18288"/>
              <a:gd name="connsiteX8" fmla="*/ 5183581 w 5897880"/>
              <a:gd name="connsiteY8" fmla="*/ 0 h 18288"/>
              <a:gd name="connsiteX9" fmla="*/ 5897880 w 5897880"/>
              <a:gd name="connsiteY9" fmla="*/ 0 h 18288"/>
              <a:gd name="connsiteX10" fmla="*/ 5897880 w 5897880"/>
              <a:gd name="connsiteY10" fmla="*/ 18288 h 18288"/>
              <a:gd name="connsiteX11" fmla="*/ 5419496 w 5897880"/>
              <a:gd name="connsiteY11" fmla="*/ 18288 h 18288"/>
              <a:gd name="connsiteX12" fmla="*/ 4882134 w 5897880"/>
              <a:gd name="connsiteY12" fmla="*/ 18288 h 18288"/>
              <a:gd name="connsiteX13" fmla="*/ 4167835 w 5897880"/>
              <a:gd name="connsiteY13" fmla="*/ 18288 h 18288"/>
              <a:gd name="connsiteX14" fmla="*/ 3394558 w 5897880"/>
              <a:gd name="connsiteY14" fmla="*/ 18288 h 18288"/>
              <a:gd name="connsiteX15" fmla="*/ 2798216 w 5897880"/>
              <a:gd name="connsiteY15" fmla="*/ 18288 h 18288"/>
              <a:gd name="connsiteX16" fmla="*/ 2024939 w 5897880"/>
              <a:gd name="connsiteY16" fmla="*/ 18288 h 18288"/>
              <a:gd name="connsiteX17" fmla="*/ 1487576 w 5897880"/>
              <a:gd name="connsiteY17" fmla="*/ 18288 h 18288"/>
              <a:gd name="connsiteX18" fmla="*/ 1009193 w 5897880"/>
              <a:gd name="connsiteY18" fmla="*/ 18288 h 18288"/>
              <a:gd name="connsiteX19" fmla="*/ 0 w 5897880"/>
              <a:gd name="connsiteY19" fmla="*/ 18288 h 18288"/>
              <a:gd name="connsiteX20" fmla="*/ 0 w 5897880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897880" h="18288" fill="none" extrusionOk="0">
                <a:moveTo>
                  <a:pt x="0" y="0"/>
                </a:moveTo>
                <a:cubicBezTo>
                  <a:pt x="232564" y="21549"/>
                  <a:pt x="389747" y="7320"/>
                  <a:pt x="537362" y="0"/>
                </a:cubicBezTo>
                <a:cubicBezTo>
                  <a:pt x="684977" y="-7320"/>
                  <a:pt x="894159" y="-7726"/>
                  <a:pt x="1133704" y="0"/>
                </a:cubicBezTo>
                <a:cubicBezTo>
                  <a:pt x="1373249" y="7726"/>
                  <a:pt x="1440352" y="-304"/>
                  <a:pt x="1671066" y="0"/>
                </a:cubicBezTo>
                <a:cubicBezTo>
                  <a:pt x="1901780" y="304"/>
                  <a:pt x="2091497" y="765"/>
                  <a:pt x="2385365" y="0"/>
                </a:cubicBezTo>
                <a:cubicBezTo>
                  <a:pt x="2679233" y="-765"/>
                  <a:pt x="2762926" y="2802"/>
                  <a:pt x="3040685" y="0"/>
                </a:cubicBezTo>
                <a:cubicBezTo>
                  <a:pt x="3318444" y="-2802"/>
                  <a:pt x="3409726" y="9093"/>
                  <a:pt x="3696005" y="0"/>
                </a:cubicBezTo>
                <a:cubicBezTo>
                  <a:pt x="3982284" y="-9093"/>
                  <a:pt x="4087272" y="27119"/>
                  <a:pt x="4469282" y="0"/>
                </a:cubicBezTo>
                <a:cubicBezTo>
                  <a:pt x="4851292" y="-27119"/>
                  <a:pt x="4924835" y="26473"/>
                  <a:pt x="5183581" y="0"/>
                </a:cubicBezTo>
                <a:cubicBezTo>
                  <a:pt x="5442327" y="-26473"/>
                  <a:pt x="5598463" y="7328"/>
                  <a:pt x="5897880" y="0"/>
                </a:cubicBezTo>
                <a:cubicBezTo>
                  <a:pt x="5898259" y="7355"/>
                  <a:pt x="5898164" y="10249"/>
                  <a:pt x="5897880" y="18288"/>
                </a:cubicBezTo>
                <a:cubicBezTo>
                  <a:pt x="5682742" y="31268"/>
                  <a:pt x="5520014" y="14700"/>
                  <a:pt x="5419496" y="18288"/>
                </a:cubicBezTo>
                <a:cubicBezTo>
                  <a:pt x="5318978" y="21876"/>
                  <a:pt x="5012864" y="-2446"/>
                  <a:pt x="4882134" y="18288"/>
                </a:cubicBezTo>
                <a:cubicBezTo>
                  <a:pt x="4751404" y="39022"/>
                  <a:pt x="4313676" y="-3937"/>
                  <a:pt x="4167835" y="18288"/>
                </a:cubicBezTo>
                <a:cubicBezTo>
                  <a:pt x="4021994" y="40513"/>
                  <a:pt x="3715729" y="50049"/>
                  <a:pt x="3394558" y="18288"/>
                </a:cubicBezTo>
                <a:cubicBezTo>
                  <a:pt x="3073387" y="-13473"/>
                  <a:pt x="3093227" y="29828"/>
                  <a:pt x="2798216" y="18288"/>
                </a:cubicBezTo>
                <a:cubicBezTo>
                  <a:pt x="2503205" y="6748"/>
                  <a:pt x="2297615" y="22459"/>
                  <a:pt x="2024939" y="18288"/>
                </a:cubicBezTo>
                <a:cubicBezTo>
                  <a:pt x="1752263" y="14117"/>
                  <a:pt x="1629814" y="-5485"/>
                  <a:pt x="1487576" y="18288"/>
                </a:cubicBezTo>
                <a:cubicBezTo>
                  <a:pt x="1345338" y="42061"/>
                  <a:pt x="1238885" y="15810"/>
                  <a:pt x="1009193" y="18288"/>
                </a:cubicBezTo>
                <a:cubicBezTo>
                  <a:pt x="779501" y="20766"/>
                  <a:pt x="441829" y="-24679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5897880" h="18288" stroke="0" extrusionOk="0">
                <a:moveTo>
                  <a:pt x="0" y="0"/>
                </a:moveTo>
                <a:cubicBezTo>
                  <a:pt x="196299" y="-26676"/>
                  <a:pt x="463834" y="6738"/>
                  <a:pt x="596341" y="0"/>
                </a:cubicBezTo>
                <a:cubicBezTo>
                  <a:pt x="728848" y="-6738"/>
                  <a:pt x="857267" y="1845"/>
                  <a:pt x="1074725" y="0"/>
                </a:cubicBezTo>
                <a:cubicBezTo>
                  <a:pt x="1292183" y="-1845"/>
                  <a:pt x="1545672" y="3744"/>
                  <a:pt x="1848002" y="0"/>
                </a:cubicBezTo>
                <a:cubicBezTo>
                  <a:pt x="2150332" y="-3744"/>
                  <a:pt x="2306688" y="-14526"/>
                  <a:pt x="2444344" y="0"/>
                </a:cubicBezTo>
                <a:cubicBezTo>
                  <a:pt x="2582000" y="14526"/>
                  <a:pt x="2761095" y="-11862"/>
                  <a:pt x="3040685" y="0"/>
                </a:cubicBezTo>
                <a:cubicBezTo>
                  <a:pt x="3320275" y="11862"/>
                  <a:pt x="3622320" y="-32867"/>
                  <a:pt x="3813962" y="0"/>
                </a:cubicBezTo>
                <a:cubicBezTo>
                  <a:pt x="4005604" y="32867"/>
                  <a:pt x="4117810" y="-10778"/>
                  <a:pt x="4351325" y="0"/>
                </a:cubicBezTo>
                <a:cubicBezTo>
                  <a:pt x="4584840" y="10778"/>
                  <a:pt x="4963783" y="-32384"/>
                  <a:pt x="5124602" y="0"/>
                </a:cubicBezTo>
                <a:cubicBezTo>
                  <a:pt x="5285421" y="32384"/>
                  <a:pt x="5705238" y="-29538"/>
                  <a:pt x="5897880" y="0"/>
                </a:cubicBezTo>
                <a:cubicBezTo>
                  <a:pt x="5898220" y="5688"/>
                  <a:pt x="5897711" y="13142"/>
                  <a:pt x="5897880" y="18288"/>
                </a:cubicBezTo>
                <a:cubicBezTo>
                  <a:pt x="5630425" y="-1425"/>
                  <a:pt x="5532865" y="12244"/>
                  <a:pt x="5242560" y="18288"/>
                </a:cubicBezTo>
                <a:cubicBezTo>
                  <a:pt x="4952255" y="24332"/>
                  <a:pt x="4783060" y="5748"/>
                  <a:pt x="4646219" y="18288"/>
                </a:cubicBezTo>
                <a:cubicBezTo>
                  <a:pt x="4509378" y="30828"/>
                  <a:pt x="4163771" y="-13995"/>
                  <a:pt x="3872941" y="18288"/>
                </a:cubicBezTo>
                <a:cubicBezTo>
                  <a:pt x="3582111" y="50571"/>
                  <a:pt x="3362704" y="-1402"/>
                  <a:pt x="3099664" y="18288"/>
                </a:cubicBezTo>
                <a:cubicBezTo>
                  <a:pt x="2836624" y="37978"/>
                  <a:pt x="2747441" y="19657"/>
                  <a:pt x="2562301" y="18288"/>
                </a:cubicBezTo>
                <a:cubicBezTo>
                  <a:pt x="2377161" y="16919"/>
                  <a:pt x="2104946" y="21735"/>
                  <a:pt x="1906981" y="18288"/>
                </a:cubicBezTo>
                <a:cubicBezTo>
                  <a:pt x="1709016" y="14841"/>
                  <a:pt x="1304654" y="-2323"/>
                  <a:pt x="1133704" y="18288"/>
                </a:cubicBezTo>
                <a:cubicBezTo>
                  <a:pt x="962754" y="38899"/>
                  <a:pt x="457048" y="2985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ketch line 2">
            <a:extLst>
              <a:ext uri="{FF2B5EF4-FFF2-40B4-BE49-F238E27FC236}">
                <a16:creationId xmlns:a16="http://schemas.microsoft.com/office/drawing/2014/main" id="{8FFD9892-EDE5-4886-A313-66099DA8C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0653" y="5626353"/>
            <a:ext cx="3479619" cy="18288"/>
          </a:xfrm>
          <a:custGeom>
            <a:avLst/>
            <a:gdLst>
              <a:gd name="connsiteX0" fmla="*/ 0 w 3479619"/>
              <a:gd name="connsiteY0" fmla="*/ 0 h 18288"/>
              <a:gd name="connsiteX1" fmla="*/ 661128 w 3479619"/>
              <a:gd name="connsiteY1" fmla="*/ 0 h 18288"/>
              <a:gd name="connsiteX2" fmla="*/ 1357051 w 3479619"/>
              <a:gd name="connsiteY2" fmla="*/ 0 h 18288"/>
              <a:gd name="connsiteX3" fmla="*/ 2087771 w 3479619"/>
              <a:gd name="connsiteY3" fmla="*/ 0 h 18288"/>
              <a:gd name="connsiteX4" fmla="*/ 2818491 w 3479619"/>
              <a:gd name="connsiteY4" fmla="*/ 0 h 18288"/>
              <a:gd name="connsiteX5" fmla="*/ 3479619 w 3479619"/>
              <a:gd name="connsiteY5" fmla="*/ 0 h 18288"/>
              <a:gd name="connsiteX6" fmla="*/ 3479619 w 3479619"/>
              <a:gd name="connsiteY6" fmla="*/ 18288 h 18288"/>
              <a:gd name="connsiteX7" fmla="*/ 2714103 w 3479619"/>
              <a:gd name="connsiteY7" fmla="*/ 18288 h 18288"/>
              <a:gd name="connsiteX8" fmla="*/ 1948587 w 3479619"/>
              <a:gd name="connsiteY8" fmla="*/ 18288 h 18288"/>
              <a:gd name="connsiteX9" fmla="*/ 1252663 w 3479619"/>
              <a:gd name="connsiteY9" fmla="*/ 18288 h 18288"/>
              <a:gd name="connsiteX10" fmla="*/ 0 w 3479619"/>
              <a:gd name="connsiteY10" fmla="*/ 18288 h 18288"/>
              <a:gd name="connsiteX11" fmla="*/ 0 w 3479619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9619" h="18288" fill="none" extrusionOk="0">
                <a:moveTo>
                  <a:pt x="0" y="0"/>
                </a:moveTo>
                <a:cubicBezTo>
                  <a:pt x="178395" y="-3637"/>
                  <a:pt x="368619" y="-28254"/>
                  <a:pt x="661128" y="0"/>
                </a:cubicBezTo>
                <a:cubicBezTo>
                  <a:pt x="953637" y="28254"/>
                  <a:pt x="1022982" y="-4416"/>
                  <a:pt x="1357051" y="0"/>
                </a:cubicBezTo>
                <a:cubicBezTo>
                  <a:pt x="1691120" y="4416"/>
                  <a:pt x="1729558" y="27777"/>
                  <a:pt x="2087771" y="0"/>
                </a:cubicBezTo>
                <a:cubicBezTo>
                  <a:pt x="2445984" y="-27777"/>
                  <a:pt x="2592094" y="4429"/>
                  <a:pt x="2818491" y="0"/>
                </a:cubicBezTo>
                <a:cubicBezTo>
                  <a:pt x="3044888" y="-4429"/>
                  <a:pt x="3204567" y="26471"/>
                  <a:pt x="3479619" y="0"/>
                </a:cubicBezTo>
                <a:cubicBezTo>
                  <a:pt x="3478910" y="8157"/>
                  <a:pt x="3479206" y="12125"/>
                  <a:pt x="3479619" y="18288"/>
                </a:cubicBezTo>
                <a:cubicBezTo>
                  <a:pt x="3315855" y="-2963"/>
                  <a:pt x="3094885" y="26965"/>
                  <a:pt x="2714103" y="18288"/>
                </a:cubicBezTo>
                <a:cubicBezTo>
                  <a:pt x="2333321" y="9611"/>
                  <a:pt x="2260528" y="-15335"/>
                  <a:pt x="1948587" y="18288"/>
                </a:cubicBezTo>
                <a:cubicBezTo>
                  <a:pt x="1636646" y="51911"/>
                  <a:pt x="1489816" y="46369"/>
                  <a:pt x="1252663" y="18288"/>
                </a:cubicBezTo>
                <a:cubicBezTo>
                  <a:pt x="1015510" y="-9793"/>
                  <a:pt x="519812" y="-12177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479619" h="18288" stroke="0" extrusionOk="0">
                <a:moveTo>
                  <a:pt x="0" y="0"/>
                </a:moveTo>
                <a:cubicBezTo>
                  <a:pt x="326045" y="25020"/>
                  <a:pt x="425411" y="-17676"/>
                  <a:pt x="661128" y="0"/>
                </a:cubicBezTo>
                <a:cubicBezTo>
                  <a:pt x="896845" y="17676"/>
                  <a:pt x="1124825" y="1478"/>
                  <a:pt x="1252663" y="0"/>
                </a:cubicBezTo>
                <a:cubicBezTo>
                  <a:pt x="1380502" y="-1478"/>
                  <a:pt x="1694914" y="11788"/>
                  <a:pt x="2018179" y="0"/>
                </a:cubicBezTo>
                <a:cubicBezTo>
                  <a:pt x="2341444" y="-11788"/>
                  <a:pt x="2451167" y="12596"/>
                  <a:pt x="2679307" y="0"/>
                </a:cubicBezTo>
                <a:cubicBezTo>
                  <a:pt x="2907447" y="-12596"/>
                  <a:pt x="3094555" y="23821"/>
                  <a:pt x="3479619" y="0"/>
                </a:cubicBezTo>
                <a:cubicBezTo>
                  <a:pt x="3479355" y="4493"/>
                  <a:pt x="3480003" y="9472"/>
                  <a:pt x="3479619" y="18288"/>
                </a:cubicBezTo>
                <a:cubicBezTo>
                  <a:pt x="3311729" y="36782"/>
                  <a:pt x="3015946" y="7938"/>
                  <a:pt x="2783695" y="18288"/>
                </a:cubicBezTo>
                <a:cubicBezTo>
                  <a:pt x="2551444" y="28638"/>
                  <a:pt x="2398767" y="-13940"/>
                  <a:pt x="2018179" y="18288"/>
                </a:cubicBezTo>
                <a:cubicBezTo>
                  <a:pt x="1637591" y="50516"/>
                  <a:pt x="1634873" y="-6356"/>
                  <a:pt x="1426644" y="18288"/>
                </a:cubicBezTo>
                <a:cubicBezTo>
                  <a:pt x="1218415" y="42932"/>
                  <a:pt x="1006973" y="4094"/>
                  <a:pt x="730720" y="18288"/>
                </a:cubicBezTo>
                <a:cubicBezTo>
                  <a:pt x="454467" y="32482"/>
                  <a:pt x="291313" y="3910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6857518E-DB26-FABC-5CE2-ED3C68D2F846}"/>
              </a:ext>
            </a:extLst>
          </p:cNvPr>
          <p:cNvSpPr txBox="1">
            <a:spLocks/>
          </p:cNvSpPr>
          <p:nvPr/>
        </p:nvSpPr>
        <p:spPr>
          <a:xfrm>
            <a:off x="7948035" y="3390666"/>
            <a:ext cx="5649349" cy="16878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3200" dirty="0">
              <a:solidFill>
                <a:srgbClr val="FFFFFF"/>
              </a:solidFill>
              <a:ea typeface="微软雅黑"/>
              <a:cs typeface="Calibri"/>
            </a:endParaRPr>
          </a:p>
          <a:p>
            <a:endParaRPr lang="zh-CN" altLang="en-US" sz="3200" dirty="0">
              <a:solidFill>
                <a:srgbClr val="FFFFFF"/>
              </a:solidFill>
              <a:ea typeface="微软雅黑"/>
              <a:cs typeface="Calibri"/>
            </a:endParaRPr>
          </a:p>
          <a:p>
            <a:r>
              <a:rPr lang="zh-CN" altLang="en-US" sz="3200">
                <a:solidFill>
                  <a:srgbClr val="FFFFFF"/>
                </a:solidFill>
                <a:ea typeface="微软雅黑"/>
                <a:cs typeface="Calibri"/>
              </a:rPr>
              <a:t>王翔宇</a:t>
            </a:r>
            <a:endParaRPr lang="zh-CN" altLang="en-US" sz="3200" dirty="0">
              <a:solidFill>
                <a:srgbClr val="FFFFFF"/>
              </a:solidFill>
              <a:ea typeface="微软雅黑"/>
              <a:cs typeface="Calibri"/>
            </a:endParaRPr>
          </a:p>
          <a:p>
            <a:r>
              <a:rPr lang="zh-CN" altLang="en-US" sz="3200">
                <a:solidFill>
                  <a:srgbClr val="FFFFFF"/>
                </a:solidFill>
                <a:ea typeface="微软雅黑"/>
                <a:cs typeface="Calibri"/>
              </a:rPr>
              <a:t>软工一班</a:t>
            </a:r>
            <a:endParaRPr lang="zh-CN" altLang="en-US" sz="3200" dirty="0">
              <a:solidFill>
                <a:srgbClr val="FFFFFF"/>
              </a:solidFill>
              <a:ea typeface="微软雅黑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643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EF56A4F-9C91-03E4-3042-DA7A172AB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4023360" cy="1719072"/>
          </a:xfrm>
        </p:spPr>
        <p:txBody>
          <a:bodyPr anchor="b">
            <a:normAutofit/>
          </a:bodyPr>
          <a:lstStyle/>
          <a:p>
            <a:r>
              <a:rPr lang="zh-CN" sz="5400" dirty="0">
                <a:ea typeface="微软雅黑"/>
                <a:cs typeface="Calibri"/>
              </a:rPr>
              <a:t>服务参与者</a:t>
            </a:r>
            <a:r>
              <a:rPr lang="zh-CN" altLang="en-US" sz="5400" dirty="0">
                <a:ea typeface="微软雅黑"/>
                <a:cs typeface="Calibri"/>
              </a:rPr>
              <a:t> </a:t>
            </a:r>
            <a:endParaRPr lang="zh-CN" sz="5400" dirty="0"/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图片 10">
            <a:extLst>
              <a:ext uri="{FF2B5EF4-FFF2-40B4-BE49-F238E27FC236}">
                <a16:creationId xmlns:a16="http://schemas.microsoft.com/office/drawing/2014/main" id="{9DC9DE5E-9B09-EDBA-691E-281F6CE97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107624"/>
            <a:ext cx="6903720" cy="4642751"/>
          </a:xfrm>
          <a:prstGeom prst="rect">
            <a:avLst/>
          </a:prstGeom>
        </p:spPr>
      </p:pic>
      <p:graphicFrame>
        <p:nvGraphicFramePr>
          <p:cNvPr id="12" name="内容占位符 2">
            <a:extLst>
              <a:ext uri="{FF2B5EF4-FFF2-40B4-BE49-F238E27FC236}">
                <a16:creationId xmlns:a16="http://schemas.microsoft.com/office/drawing/2014/main" id="{C8B49B57-4219-831B-0BED-194D5810C3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89100"/>
              </p:ext>
            </p:extLst>
          </p:nvPr>
        </p:nvGraphicFramePr>
        <p:xfrm>
          <a:off x="630936" y="2807208"/>
          <a:ext cx="3429000" cy="3410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91659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1DED3CA-696D-CA56-1706-38D8F4705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zh-CN" sz="5400">
                <a:solidFill>
                  <a:srgbClr val="FFFFFF"/>
                </a:solidFill>
                <a:ea typeface="微软雅黑"/>
                <a:cs typeface="Calibri"/>
              </a:rPr>
              <a:t>服务资源</a:t>
            </a:r>
            <a:endParaRPr lang="zh-CN" sz="5400">
              <a:solidFill>
                <a:srgbClr val="FFFFFF"/>
              </a:solidFill>
              <a:ea typeface="微软雅黑"/>
            </a:endParaRP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7CD11D88-FA39-F291-E925-16E56D6772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5435120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图片 12" descr="图形用户界面, 应用程序&#10;&#10;已自动生成说明">
            <a:extLst>
              <a:ext uri="{FF2B5EF4-FFF2-40B4-BE49-F238E27FC236}">
                <a16:creationId xmlns:a16="http://schemas.microsoft.com/office/drawing/2014/main" id="{1809E1FB-B991-4F45-A54F-12CC4FB9C6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498" y="1592571"/>
            <a:ext cx="4941757" cy="513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367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1B2DF1C-2C87-1224-FAC6-2BCF70EE0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zh-CN" sz="5400">
                <a:solidFill>
                  <a:srgbClr val="FFFFFF"/>
                </a:solidFill>
                <a:ea typeface="微软雅黑"/>
                <a:cs typeface="Calibri"/>
              </a:rPr>
              <a:t>服务信息</a:t>
            </a:r>
            <a:endParaRPr lang="zh-CN" sz="5400">
              <a:solidFill>
                <a:srgbClr val="FFFFFF"/>
              </a:solidFill>
              <a:ea typeface="微软雅黑"/>
            </a:endParaRP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55CFB0AF-25E9-6373-03C4-DAAF3E77EB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1653954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" name="图片 20" descr="手机屏幕的截图&#10;&#10;已自动生成说明">
            <a:extLst>
              <a:ext uri="{FF2B5EF4-FFF2-40B4-BE49-F238E27FC236}">
                <a16:creationId xmlns:a16="http://schemas.microsoft.com/office/drawing/2014/main" id="{E08CCB05-E60D-CE3F-5B60-F77EF61911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4820" y="1908747"/>
            <a:ext cx="2473868" cy="450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293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D020070-A960-B1B1-E8EF-CDF8688E5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260" y="637047"/>
            <a:ext cx="4689244" cy="2027227"/>
          </a:xfrm>
        </p:spPr>
        <p:txBody>
          <a:bodyPr anchor="t">
            <a:normAutofit/>
          </a:bodyPr>
          <a:lstStyle/>
          <a:p>
            <a:r>
              <a:rPr lang="zh-CN" sz="5400">
                <a:solidFill>
                  <a:srgbClr val="FFFFFF"/>
                </a:solidFill>
                <a:ea typeface="微软雅黑"/>
                <a:cs typeface="Calibri"/>
              </a:rPr>
              <a:t>服务交互行为</a:t>
            </a:r>
            <a:endParaRPr lang="zh-CN" sz="5400">
              <a:solidFill>
                <a:srgbClr val="FFFFFF"/>
              </a:solidFill>
              <a:ea typeface="微软雅黑"/>
            </a:endParaRP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13DC6BF9-86C4-4574-DCAE-E1E370BBE4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4124221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7" name="图片 27" descr="图片包含 桌子, 粉色, 华美, 苹果&#10;&#10;已自动生成说明">
            <a:extLst>
              <a:ext uri="{FF2B5EF4-FFF2-40B4-BE49-F238E27FC236}">
                <a16:creationId xmlns:a16="http://schemas.microsoft.com/office/drawing/2014/main" id="{FD804843-0905-F9EF-5BF3-B45C72ED45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7329" y="1721371"/>
            <a:ext cx="2711901" cy="451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267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EBA7A98-C044-E17D-ABAB-1F0836D36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zh-CN" sz="5200" b="1" dirty="0"/>
              <a:t>拼多多服务系统</a:t>
            </a:r>
            <a:r>
              <a:rPr lang="zh-CN" altLang="zh-CN" sz="5200" b="1" dirty="0"/>
              <a:t>的</a:t>
            </a:r>
            <a:r>
              <a:rPr lang="zh-CN" sz="5200" b="1" dirty="0"/>
              <a:t>运行阶段</a:t>
            </a:r>
            <a:endParaRPr lang="zh-CN" sz="5200" dirty="0"/>
          </a:p>
          <a:p>
            <a:endParaRPr lang="zh-CN" altLang="en-US" sz="5200" dirty="0">
              <a:ea typeface="微软雅黑"/>
              <a:cs typeface="Calibri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4" descr="图示&#10;&#10;已自动生成说明">
            <a:extLst>
              <a:ext uri="{FF2B5EF4-FFF2-40B4-BE49-F238E27FC236}">
                <a16:creationId xmlns:a16="http://schemas.microsoft.com/office/drawing/2014/main" id="{F49DC164-68EB-78E8-750B-51C9EA730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33" y="299509"/>
            <a:ext cx="5026644" cy="6258983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5EC144-EFEF-7AFE-7EBE-7CCF154FA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sz="19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双方找寻阶段：消费者在拼多多平台上浏览商品，寻找心仪的商品；商家在平台上发布商品，等待消费者购买。</a:t>
            </a:r>
            <a:endParaRPr lang="zh-CN" altLang="en-US" sz="19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endParaRPr lang="zh-CN" sz="19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zh-CN" sz="19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双方协商阶段：消费者选择商品后，与商家进行交流协商，确定商品的价格、数量、交付方式等细节。</a:t>
            </a:r>
            <a:endParaRPr lang="zh-CN" sz="1900">
              <a:solidFill>
                <a:schemeClr val="tx1">
                  <a:alpha val="80000"/>
                </a:schemeClr>
              </a:solidFill>
            </a:endParaRPr>
          </a:p>
          <a:p>
            <a:endParaRPr lang="zh-CN" sz="19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zh-CN" sz="19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双方准备阶段：商家准备好商品，包装好并交付给物流公司；消费者准备好支付方式，并等待商品送达。</a:t>
            </a:r>
            <a:endParaRPr lang="zh-CN" sz="190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810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4" descr="图示&#10;&#10;已自动生成说明">
            <a:extLst>
              <a:ext uri="{FF2B5EF4-FFF2-40B4-BE49-F238E27FC236}">
                <a16:creationId xmlns:a16="http://schemas.microsoft.com/office/drawing/2014/main" id="{F49DC164-68EB-78E8-750B-51C9EA730B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" r="11500" b="1"/>
          <a:stretch/>
        </p:blipFill>
        <p:spPr>
          <a:xfrm>
            <a:off x="674213" y="299509"/>
            <a:ext cx="4431484" cy="6258983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5EC144-EFEF-7AFE-7EBE-7CCF154FA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3558" y="966546"/>
            <a:ext cx="5184229" cy="50720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z="20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协同生产</a:t>
            </a:r>
            <a:r>
              <a:rPr lang="zh-CN" sz="20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阶段：</a:t>
            </a:r>
            <a:r>
              <a:rPr lang="zh-CN" altLang="en-US" sz="20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物流公司将</a:t>
            </a:r>
            <a:r>
              <a:rPr lang="zh-CN" sz="20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商品</a:t>
            </a:r>
            <a:r>
              <a:rPr lang="zh-CN" altLang="en-US" sz="20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从</a:t>
            </a:r>
            <a:r>
              <a:rPr lang="zh-CN" sz="20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商家</a:t>
            </a:r>
            <a:r>
              <a:rPr lang="zh-CN" altLang="en-US" sz="20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处取货</a:t>
            </a:r>
            <a:r>
              <a:rPr lang="zh-CN" sz="20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，</a:t>
            </a:r>
            <a:r>
              <a:rPr lang="zh-CN" altLang="en-US" sz="20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按照</a:t>
            </a:r>
            <a:r>
              <a:rPr lang="zh-CN" sz="20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消费者</a:t>
            </a:r>
            <a:r>
              <a:rPr lang="zh-CN" altLang="en-US" sz="20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要求进行配送，确保商品准时送达</a:t>
            </a:r>
            <a:r>
              <a:rPr lang="zh-CN" sz="20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。</a:t>
            </a:r>
          </a:p>
          <a:p>
            <a:endParaRPr lang="zh-CN" sz="2000" dirty="0">
              <a:solidFill>
                <a:srgbClr val="000000">
                  <a:alpha val="80000"/>
                </a:srgbClr>
              </a:solidFill>
              <a:ea typeface="微软雅黑"/>
              <a:cs typeface="Calibri"/>
            </a:endParaRPr>
          </a:p>
          <a:p>
            <a:r>
              <a:rPr lang="zh-CN" altLang="en-US" sz="20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价值传递</a:t>
            </a:r>
            <a:r>
              <a:rPr lang="zh-CN" altLang="zh-CN" sz="20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阶段：消费者</a:t>
            </a:r>
            <a:r>
              <a:rPr lang="zh-CN" altLang="en-US" sz="20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收到</a:t>
            </a:r>
            <a:r>
              <a:rPr lang="zh-CN" altLang="zh-CN" sz="20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商品后，确</a:t>
            </a:r>
            <a:r>
              <a:rPr lang="zh-CN" altLang="en-US" sz="20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认</a:t>
            </a:r>
            <a:r>
              <a:rPr lang="zh-CN" altLang="zh-CN" sz="20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商品</a:t>
            </a:r>
            <a:r>
              <a:rPr lang="zh-CN" altLang="en-US" sz="20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质量</a:t>
            </a:r>
            <a:r>
              <a:rPr lang="zh-CN" altLang="zh-CN" sz="20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、数量等</a:t>
            </a:r>
            <a:r>
              <a:rPr lang="zh-CN" altLang="en-US" sz="20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，形成对商品的评价和口碑，为商家带来潜在的品牌价值</a:t>
            </a:r>
            <a:r>
              <a:rPr lang="zh-CN" altLang="zh-CN" sz="20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。</a:t>
            </a:r>
          </a:p>
          <a:p>
            <a:endParaRPr lang="zh-CN" sz="2000" dirty="0">
              <a:solidFill>
                <a:schemeClr val="tx1">
                  <a:alpha val="80000"/>
                </a:schemeClr>
              </a:solidFill>
              <a:ea typeface="微软雅黑"/>
              <a:cs typeface="Calibri"/>
            </a:endParaRPr>
          </a:p>
          <a:p>
            <a:r>
              <a:rPr lang="zh-CN" altLang="en-US" sz="20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价值使用</a:t>
            </a:r>
            <a:r>
              <a:rPr lang="zh-CN" sz="20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阶段：</a:t>
            </a:r>
            <a:r>
              <a:rPr lang="zh-CN" altLang="en-US" sz="20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消费者使用</a:t>
            </a:r>
            <a:r>
              <a:rPr lang="zh-CN" sz="20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商品，</a:t>
            </a:r>
            <a:r>
              <a:rPr lang="zh-CN" altLang="en-US" sz="20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享受商品带来的使用价值。</a:t>
            </a:r>
            <a:endParaRPr lang="zh-CN" altLang="en-US" sz="2000" dirty="0">
              <a:solidFill>
                <a:schemeClr val="tx1">
                  <a:alpha val="80000"/>
                </a:schemeClr>
              </a:solidFill>
              <a:ea typeface="微软雅黑"/>
              <a:cs typeface="Calibri"/>
            </a:endParaRPr>
          </a:p>
          <a:p>
            <a:endParaRPr lang="zh-CN" altLang="en-US" sz="2000" dirty="0">
              <a:solidFill>
                <a:schemeClr val="tx1">
                  <a:alpha val="80000"/>
                </a:schemeClr>
              </a:solidFill>
              <a:ea typeface="微软雅黑"/>
              <a:cs typeface="Calibri"/>
            </a:endParaRPr>
          </a:p>
          <a:p>
            <a:r>
              <a:rPr lang="zh-CN" altLang="en-US" sz="20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服务支</a:t>
            </a:r>
            <a:r>
              <a:rPr lang="zh-CN" sz="20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付</a:t>
            </a:r>
            <a:r>
              <a:rPr lang="zh-CN" altLang="en-US" sz="20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阶段：</a:t>
            </a:r>
            <a:r>
              <a:rPr lang="zh-CN" sz="20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消费者</a:t>
            </a:r>
            <a:r>
              <a:rPr lang="zh-CN" altLang="en-US" sz="20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根据协商</a:t>
            </a:r>
            <a:r>
              <a:rPr lang="zh-CN" sz="20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好</a:t>
            </a:r>
            <a:r>
              <a:rPr lang="zh-CN" altLang="en-US" sz="20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的价格，使用</a:t>
            </a:r>
            <a:r>
              <a:rPr lang="zh-CN" sz="20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支付方式</a:t>
            </a:r>
            <a:r>
              <a:rPr lang="zh-CN" altLang="en-US" sz="20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支付商品价格</a:t>
            </a:r>
            <a:r>
              <a:rPr lang="zh-CN" sz="20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，</a:t>
            </a:r>
            <a:r>
              <a:rPr lang="zh-CN" altLang="en-US" sz="20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完成交易。商家获得</a:t>
            </a:r>
            <a:r>
              <a:rPr lang="zh-CN" sz="20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商品</a:t>
            </a:r>
            <a:r>
              <a:rPr lang="zh-CN" altLang="en-US" sz="20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销售收入，物流公司获得配</a:t>
            </a:r>
            <a:r>
              <a:rPr lang="zh-CN" sz="20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送</a:t>
            </a:r>
            <a:r>
              <a:rPr lang="zh-CN" altLang="en-US" sz="20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费用</a:t>
            </a:r>
            <a:r>
              <a:rPr lang="zh-CN" sz="20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。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948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0CFBA26-C143-6E88-CDBC-A7777589B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973" y="661975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拼多多</a:t>
            </a:r>
            <a:br>
              <a:rPr lang="zh-CN" alt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zh-CN" alt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服务蓝图</a:t>
            </a:r>
            <a:endParaRPr lang="en-US" altLang="zh-CN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4" descr="表格, 日历&#10;&#10;已自动生成说明">
            <a:extLst>
              <a:ext uri="{FF2B5EF4-FFF2-40B4-BE49-F238E27FC236}">
                <a16:creationId xmlns:a16="http://schemas.microsoft.com/office/drawing/2014/main" id="{49671F3A-7090-1661-0A23-C255B1A2FC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57" r="16513" b="1"/>
          <a:stretch/>
        </p:blipFill>
        <p:spPr>
          <a:xfrm>
            <a:off x="4210692" y="216436"/>
            <a:ext cx="7565335" cy="597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146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1121</Words>
  <Application>Microsoft Office PowerPoint</Application>
  <PresentationFormat>宽屏</PresentationFormat>
  <Paragraphs>81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主题</vt:lpstr>
      <vt:lpstr>案例分析 ——拼多多 </vt:lpstr>
      <vt:lpstr>服务系统的要素</vt:lpstr>
      <vt:lpstr>服务参与者 </vt:lpstr>
      <vt:lpstr>服务资源</vt:lpstr>
      <vt:lpstr>服务信息</vt:lpstr>
      <vt:lpstr>服务交互行为</vt:lpstr>
      <vt:lpstr>拼多多服务系统的运行阶段 </vt:lpstr>
      <vt:lpstr>PowerPoint 演示文稿</vt:lpstr>
      <vt:lpstr>拼多多 服务蓝图</vt:lpstr>
      <vt:lpstr>拼多多拼单购买BPMN图</vt:lpstr>
      <vt:lpstr>SoLoMo</vt:lpstr>
      <vt:lpstr>Social</vt:lpstr>
      <vt:lpstr>Local</vt:lpstr>
      <vt:lpstr>Mobile</vt:lpstr>
      <vt:lpstr>管理学视角——服务创新基本四要素</vt:lpstr>
      <vt:lpstr>目标市场细分</vt:lpstr>
      <vt:lpstr>服务概念</vt:lpstr>
      <vt:lpstr>运作策略</vt:lpstr>
      <vt:lpstr>服务传递系统</vt:lpstr>
      <vt:lpstr>感谢聆听， 谢谢大家！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拼多多——案例分析</dc:title>
  <dc:creator>王翔宇</dc:creator>
  <cp:lastModifiedBy>xiaofei</cp:lastModifiedBy>
  <cp:revision>304</cp:revision>
  <dcterms:created xsi:type="dcterms:W3CDTF">2023-03-24T15:07:16Z</dcterms:created>
  <dcterms:modified xsi:type="dcterms:W3CDTF">2023-10-30T13:32:23Z</dcterms:modified>
</cp:coreProperties>
</file>