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62" r:id="rId2"/>
    <p:sldId id="256" r:id="rId3"/>
    <p:sldId id="257" r:id="rId4"/>
    <p:sldId id="258" r:id="rId5"/>
    <p:sldId id="259" r:id="rId6"/>
    <p:sldId id="260" r:id="rId7"/>
    <p:sldId id="261"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hQ8k3J0/FMFaD7G2gqlCoT6e5L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2DCC5-EA52-1938-4651-9F08520ECCBF}"/>
              </a:ext>
            </a:extLst>
          </p:cNvPr>
          <p:cNvSpPr txBox="1"/>
          <p:nvPr/>
        </p:nvSpPr>
        <p:spPr>
          <a:xfrm>
            <a:off x="204633" y="106331"/>
            <a:ext cx="11731728" cy="707886"/>
          </a:xfrm>
          <a:prstGeom prst="rect">
            <a:avLst/>
          </a:prstGeom>
          <a:noFill/>
          <a:ln>
            <a:solidFill>
              <a:schemeClr val="tx1"/>
            </a:solidFill>
          </a:ln>
        </p:spPr>
        <p:txBody>
          <a:bodyPr wrap="square" rtlCol="0">
            <a:spAutoFit/>
          </a:bodyPr>
          <a:lstStyle/>
          <a:p>
            <a:pPr algn="ctr"/>
            <a:r>
              <a:rPr lang="en-CA" sz="2000" dirty="0"/>
              <a:t>&lt;header&gt;</a:t>
            </a:r>
          </a:p>
          <a:p>
            <a:pPr algn="ctr"/>
            <a:endParaRPr lang="en-CA" sz="2000" dirty="0"/>
          </a:p>
        </p:txBody>
      </p:sp>
      <p:sp>
        <p:nvSpPr>
          <p:cNvPr id="3" name="TextBox 2">
            <a:extLst>
              <a:ext uri="{FF2B5EF4-FFF2-40B4-BE49-F238E27FC236}">
                <a16:creationId xmlns:a16="http://schemas.microsoft.com/office/drawing/2014/main" id="{CBD1C5B2-6246-AE0C-3A5E-E6F41FD33020}"/>
              </a:ext>
            </a:extLst>
          </p:cNvPr>
          <p:cNvSpPr txBox="1"/>
          <p:nvPr/>
        </p:nvSpPr>
        <p:spPr>
          <a:xfrm>
            <a:off x="202790" y="856948"/>
            <a:ext cx="11721896" cy="400110"/>
          </a:xfrm>
          <a:prstGeom prst="rect">
            <a:avLst/>
          </a:prstGeom>
          <a:noFill/>
          <a:ln>
            <a:solidFill>
              <a:schemeClr val="tx1"/>
            </a:solidFill>
          </a:ln>
        </p:spPr>
        <p:txBody>
          <a:bodyPr wrap="square" rtlCol="0">
            <a:spAutoFit/>
          </a:bodyPr>
          <a:lstStyle/>
          <a:p>
            <a:pPr algn="ctr"/>
            <a:r>
              <a:rPr lang="en-CA" sz="2000" dirty="0"/>
              <a:t>&lt;nav&gt;</a:t>
            </a:r>
          </a:p>
        </p:txBody>
      </p:sp>
      <p:sp>
        <p:nvSpPr>
          <p:cNvPr id="4" name="TextBox 3">
            <a:extLst>
              <a:ext uri="{FF2B5EF4-FFF2-40B4-BE49-F238E27FC236}">
                <a16:creationId xmlns:a16="http://schemas.microsoft.com/office/drawing/2014/main" id="{AF931598-5232-5AE8-E376-2CDF93C0D9EC}"/>
              </a:ext>
            </a:extLst>
          </p:cNvPr>
          <p:cNvSpPr txBox="1"/>
          <p:nvPr/>
        </p:nvSpPr>
        <p:spPr>
          <a:xfrm>
            <a:off x="202790" y="1299789"/>
            <a:ext cx="11721896" cy="4401205"/>
          </a:xfrm>
          <a:prstGeom prst="rect">
            <a:avLst/>
          </a:prstGeom>
          <a:noFill/>
          <a:ln>
            <a:solidFill>
              <a:schemeClr val="tx1"/>
            </a:solidFill>
          </a:ln>
        </p:spPr>
        <p:txBody>
          <a:bodyPr wrap="square" rtlCol="0">
            <a:spAutoFit/>
          </a:bodyPr>
          <a:lstStyle/>
          <a:p>
            <a:pPr algn="ctr"/>
            <a:r>
              <a:rPr lang="en-CA" sz="2000" dirty="0"/>
              <a:t>&lt;div&gt;</a:t>
            </a:r>
          </a:p>
          <a:p>
            <a:pPr algn="ctr"/>
            <a:endParaRPr lang="en-CA" sz="2000" dirty="0"/>
          </a:p>
          <a:p>
            <a:pPr algn="ctr"/>
            <a:endParaRPr lang="en-CA" sz="2000" dirty="0"/>
          </a:p>
          <a:p>
            <a:pPr algn="ctr"/>
            <a:endParaRPr lang="en-CA" sz="2000" dirty="0"/>
          </a:p>
          <a:p>
            <a:pPr algn="ctr"/>
            <a:endParaRPr lang="en-CA" sz="2000" dirty="0"/>
          </a:p>
          <a:p>
            <a:pPr algn="ctr"/>
            <a:endParaRPr lang="en-CA" sz="2000" dirty="0"/>
          </a:p>
          <a:p>
            <a:pPr algn="ctr"/>
            <a:endParaRPr lang="en-CA" sz="2000" dirty="0"/>
          </a:p>
          <a:p>
            <a:pPr algn="ctr"/>
            <a:endParaRPr lang="en-CA" sz="2000" dirty="0"/>
          </a:p>
          <a:p>
            <a:pPr algn="ctr"/>
            <a:endParaRPr lang="en-CA" sz="2000" dirty="0"/>
          </a:p>
          <a:p>
            <a:pPr algn="ctr"/>
            <a:endParaRPr lang="en-CA" sz="2000" dirty="0"/>
          </a:p>
          <a:p>
            <a:pPr algn="ctr"/>
            <a:endParaRPr lang="en-CA" sz="2000" dirty="0"/>
          </a:p>
          <a:p>
            <a:pPr algn="ctr"/>
            <a:endParaRPr lang="en-CA" sz="2000" dirty="0"/>
          </a:p>
          <a:p>
            <a:pPr algn="ctr"/>
            <a:endParaRPr lang="en-CA" sz="2000" dirty="0"/>
          </a:p>
          <a:p>
            <a:pPr algn="ctr"/>
            <a:endParaRPr lang="en-CA" sz="2000" dirty="0"/>
          </a:p>
        </p:txBody>
      </p:sp>
      <p:sp>
        <p:nvSpPr>
          <p:cNvPr id="5" name="TextBox 4">
            <a:extLst>
              <a:ext uri="{FF2B5EF4-FFF2-40B4-BE49-F238E27FC236}">
                <a16:creationId xmlns:a16="http://schemas.microsoft.com/office/drawing/2014/main" id="{9E300830-49A3-3081-9EC0-F8CD25702CB8}"/>
              </a:ext>
            </a:extLst>
          </p:cNvPr>
          <p:cNvSpPr txBox="1"/>
          <p:nvPr/>
        </p:nvSpPr>
        <p:spPr>
          <a:xfrm>
            <a:off x="1595524" y="1815610"/>
            <a:ext cx="9000951" cy="3600986"/>
          </a:xfrm>
          <a:prstGeom prst="rect">
            <a:avLst/>
          </a:prstGeom>
          <a:noFill/>
          <a:ln>
            <a:solidFill>
              <a:schemeClr val="tx1"/>
            </a:solidFill>
          </a:ln>
        </p:spPr>
        <p:txBody>
          <a:bodyPr wrap="square" rtlCol="0">
            <a:spAutoFit/>
          </a:bodyPr>
          <a:lstStyle/>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r>
              <a:rPr lang="en-CA" sz="2000" dirty="0"/>
              <a:t>&lt;grid&gt;</a:t>
            </a:r>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p:txBody>
      </p:sp>
      <p:sp>
        <p:nvSpPr>
          <p:cNvPr id="15" name="TextBox 14">
            <a:extLst>
              <a:ext uri="{FF2B5EF4-FFF2-40B4-BE49-F238E27FC236}">
                <a16:creationId xmlns:a16="http://schemas.microsoft.com/office/drawing/2014/main" id="{A7ED5253-4234-E70C-6FE3-C3D34F962DAD}"/>
              </a:ext>
            </a:extLst>
          </p:cNvPr>
          <p:cNvSpPr txBox="1"/>
          <p:nvPr/>
        </p:nvSpPr>
        <p:spPr>
          <a:xfrm>
            <a:off x="204632" y="5700994"/>
            <a:ext cx="11721897" cy="1015663"/>
          </a:xfrm>
          <a:prstGeom prst="rect">
            <a:avLst/>
          </a:prstGeom>
          <a:noFill/>
          <a:ln>
            <a:solidFill>
              <a:schemeClr val="tx1"/>
            </a:solidFill>
          </a:ln>
        </p:spPr>
        <p:txBody>
          <a:bodyPr wrap="square" rtlCol="0">
            <a:spAutoFit/>
          </a:bodyPr>
          <a:lstStyle/>
          <a:p>
            <a:pPr algn="ctr"/>
            <a:endParaRPr lang="en-CA" sz="2000" dirty="0"/>
          </a:p>
          <a:p>
            <a:pPr algn="ctr"/>
            <a:r>
              <a:rPr lang="en-CA" sz="2000" dirty="0"/>
              <a:t>&lt;footer&gt;</a:t>
            </a:r>
          </a:p>
          <a:p>
            <a:pPr algn="ctr"/>
            <a:endParaRPr lang="en-CA" sz="2000" dirty="0"/>
          </a:p>
        </p:txBody>
      </p:sp>
    </p:spTree>
    <p:extLst>
      <p:ext uri="{BB962C8B-B14F-4D97-AF65-F5344CB8AC3E}">
        <p14:creationId xmlns:p14="http://schemas.microsoft.com/office/powerpoint/2010/main" val="227787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83"/>
        <p:cNvGrpSpPr/>
        <p:nvPr/>
      </p:nvGrpSpPr>
      <p:grpSpPr>
        <a:xfrm>
          <a:off x="0" y="0"/>
          <a:ext cx="0" cy="0"/>
          <a:chOff x="0" y="0"/>
          <a:chExt cx="0" cy="0"/>
        </a:xfrm>
      </p:grpSpPr>
      <p:sp>
        <p:nvSpPr>
          <p:cNvPr id="84" name="Google Shape;84;p1"/>
          <p:cNvSpPr/>
          <p:nvPr/>
        </p:nvSpPr>
        <p:spPr>
          <a:xfrm>
            <a:off x="3973286" y="373225"/>
            <a:ext cx="4245428" cy="653143"/>
          </a:xfrm>
          <a:prstGeom prst="rect">
            <a:avLst/>
          </a:prstGeom>
        </p:spPr>
        <p:txBody>
          <a:bodyPr>
            <a:prstTxWarp prst="textPlain">
              <a:avLst/>
            </a:prstTxWarp>
          </a:bodyPr>
          <a:lstStyle/>
          <a:p>
            <a:pPr lvl="0" algn="ctr"/>
            <a:r>
              <a:rPr b="1" i="0">
                <a:ln>
                  <a:noFill/>
                </a:ln>
                <a:solidFill>
                  <a:schemeClr val="dk1"/>
                </a:solidFill>
                <a:latin typeface="Calibri"/>
              </a:rPr>
              <a:t>Cozy Stationery</a:t>
            </a:r>
          </a:p>
        </p:txBody>
      </p:sp>
      <p:sp>
        <p:nvSpPr>
          <p:cNvPr id="85" name="Google Shape;85;p1"/>
          <p:cNvSpPr txBox="1">
            <a:spLocks noGrp="1"/>
          </p:cNvSpPr>
          <p:nvPr>
            <p:ph type="subTitle" idx="1"/>
          </p:nvPr>
        </p:nvSpPr>
        <p:spPr>
          <a:xfrm>
            <a:off x="1" y="5879753"/>
            <a:ext cx="12192000" cy="978247"/>
          </a:xfrm>
          <a:prstGeom prst="rect">
            <a:avLst/>
          </a:prstGeom>
          <a:solidFill>
            <a:srgbClr val="D8E2F3"/>
          </a:solid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1600"/>
              <a:buNone/>
            </a:pPr>
            <a:r>
              <a:rPr lang="en-CA" sz="1600"/>
              <a:t>Payment</a:t>
            </a:r>
            <a:br>
              <a:rPr lang="en-CA" sz="1600"/>
            </a:br>
            <a:r>
              <a:rPr lang="en-CA" sz="1600"/>
              <a:t>Shipping &amp; Return</a:t>
            </a:r>
            <a:br>
              <a:rPr lang="en-CA" sz="1600"/>
            </a:br>
            <a:r>
              <a:rPr lang="en-CA" sz="1600"/>
              <a:t>Email: cozystationery@mail.com</a:t>
            </a:r>
            <a:br>
              <a:rPr lang="en-CA" sz="1600"/>
            </a:br>
            <a:r>
              <a:rPr lang="en-CA" sz="1600"/>
              <a:t>Tel: 345-567-1122 </a:t>
            </a:r>
            <a:endParaRPr/>
          </a:p>
          <a:p>
            <a:pPr marL="0" lvl="0" indent="0" algn="r" rtl="0">
              <a:lnSpc>
                <a:spcPct val="90000"/>
              </a:lnSpc>
              <a:spcBef>
                <a:spcPts val="1000"/>
              </a:spcBef>
              <a:spcAft>
                <a:spcPts val="0"/>
              </a:spcAft>
              <a:buClr>
                <a:schemeClr val="dk1"/>
              </a:buClr>
              <a:buSzPts val="1600"/>
              <a:buNone/>
            </a:pPr>
            <a:endParaRPr sz="1600"/>
          </a:p>
          <a:p>
            <a:pPr marL="0" lvl="0" indent="0" algn="ctr" rtl="0">
              <a:lnSpc>
                <a:spcPct val="90000"/>
              </a:lnSpc>
              <a:spcBef>
                <a:spcPts val="1000"/>
              </a:spcBef>
              <a:spcAft>
                <a:spcPts val="0"/>
              </a:spcAft>
              <a:buClr>
                <a:schemeClr val="dk1"/>
              </a:buClr>
              <a:buSzPts val="2400"/>
              <a:buNone/>
            </a:pPr>
            <a:endParaRPr/>
          </a:p>
        </p:txBody>
      </p:sp>
      <p:sp>
        <p:nvSpPr>
          <p:cNvPr id="86" name="Google Shape;86;p1"/>
          <p:cNvSpPr txBox="1"/>
          <p:nvPr/>
        </p:nvSpPr>
        <p:spPr>
          <a:xfrm>
            <a:off x="1317178" y="1207529"/>
            <a:ext cx="11134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b="0" i="0" u="none" strike="noStrike" cap="none">
                <a:solidFill>
                  <a:srgbClr val="002060"/>
                </a:solidFill>
                <a:latin typeface="Calibri"/>
                <a:ea typeface="Calibri"/>
                <a:cs typeface="Calibri"/>
                <a:sym typeface="Calibri"/>
              </a:rPr>
              <a:t>Shop All</a:t>
            </a:r>
            <a:endParaRPr/>
          </a:p>
        </p:txBody>
      </p:sp>
      <p:sp>
        <p:nvSpPr>
          <p:cNvPr id="87" name="Google Shape;87;p1"/>
          <p:cNvSpPr txBox="1"/>
          <p:nvPr/>
        </p:nvSpPr>
        <p:spPr>
          <a:xfrm>
            <a:off x="5281906" y="1207529"/>
            <a:ext cx="1290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Category▾</a:t>
            </a:r>
            <a:endParaRPr/>
          </a:p>
        </p:txBody>
      </p:sp>
      <p:sp>
        <p:nvSpPr>
          <p:cNvPr id="88" name="Google Shape;88;p1"/>
          <p:cNvSpPr txBox="1"/>
          <p:nvPr/>
        </p:nvSpPr>
        <p:spPr>
          <a:xfrm>
            <a:off x="9535891" y="1207530"/>
            <a:ext cx="11824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About us</a:t>
            </a:r>
            <a:br>
              <a:rPr lang="en-CA" sz="1800">
                <a:solidFill>
                  <a:srgbClr val="002060"/>
                </a:solidFill>
                <a:latin typeface="Calibri"/>
                <a:ea typeface="Calibri"/>
                <a:cs typeface="Calibri"/>
                <a:sym typeface="Calibri"/>
              </a:rPr>
            </a:br>
            <a:endParaRPr sz="1800">
              <a:solidFill>
                <a:srgbClr val="002060"/>
              </a:solidFill>
              <a:latin typeface="Calibri"/>
              <a:ea typeface="Calibri"/>
              <a:cs typeface="Calibri"/>
              <a:sym typeface="Calibri"/>
            </a:endParaRPr>
          </a:p>
        </p:txBody>
      </p:sp>
      <p:pic>
        <p:nvPicPr>
          <p:cNvPr id="89" name="Google Shape;89;p1" descr="Stationery Addict Stickers - Etsy Canada"/>
          <p:cNvPicPr preferRelativeResize="0"/>
          <p:nvPr/>
        </p:nvPicPr>
        <p:blipFill rotWithShape="1">
          <a:blip r:embed="rId3">
            <a:alphaModFix/>
          </a:blip>
          <a:srcRect/>
          <a:stretch/>
        </p:blipFill>
        <p:spPr>
          <a:xfrm>
            <a:off x="912077" y="1895935"/>
            <a:ext cx="1577943" cy="1183457"/>
          </a:xfrm>
          <a:prstGeom prst="rect">
            <a:avLst/>
          </a:prstGeom>
          <a:noFill/>
          <a:ln>
            <a:noFill/>
          </a:ln>
        </p:spPr>
      </p:pic>
      <p:pic>
        <p:nvPicPr>
          <p:cNvPr id="90" name="Google Shape;90;p1" descr="The 6 Best Pens 2022 | Reviews by Wirecutter"/>
          <p:cNvPicPr preferRelativeResize="0"/>
          <p:nvPr/>
        </p:nvPicPr>
        <p:blipFill rotWithShape="1">
          <a:blip r:embed="rId4">
            <a:alphaModFix/>
          </a:blip>
          <a:srcRect/>
          <a:stretch/>
        </p:blipFill>
        <p:spPr>
          <a:xfrm>
            <a:off x="6482808" y="4196842"/>
            <a:ext cx="1676839" cy="1117548"/>
          </a:xfrm>
          <a:prstGeom prst="rect">
            <a:avLst/>
          </a:prstGeom>
          <a:noFill/>
          <a:ln>
            <a:noFill/>
          </a:ln>
        </p:spPr>
      </p:pic>
      <p:pic>
        <p:nvPicPr>
          <p:cNvPr id="91" name="Google Shape;91;p1" descr="Online Stationery Shop for Pens Notebooks Washi Tapes Stickers — Stationery  Pal"/>
          <p:cNvPicPr preferRelativeResize="0"/>
          <p:nvPr/>
        </p:nvPicPr>
        <p:blipFill rotWithShape="1">
          <a:blip r:embed="rId5">
            <a:alphaModFix/>
          </a:blip>
          <a:srcRect/>
          <a:stretch/>
        </p:blipFill>
        <p:spPr>
          <a:xfrm>
            <a:off x="994745" y="4012171"/>
            <a:ext cx="1352593" cy="1352593"/>
          </a:xfrm>
          <a:prstGeom prst="rect">
            <a:avLst/>
          </a:prstGeom>
          <a:noFill/>
          <a:ln>
            <a:noFill/>
          </a:ln>
        </p:spPr>
      </p:pic>
      <p:pic>
        <p:nvPicPr>
          <p:cNvPr id="92" name="Google Shape;92;p1" descr="Students Diary Stickers DIY Food Expression Scrapbooking Decoration Stationery  Sticker Pack For Mobile Phone School Supplies | Walmart Canada"/>
          <p:cNvPicPr preferRelativeResize="0"/>
          <p:nvPr/>
        </p:nvPicPr>
        <p:blipFill rotWithShape="1">
          <a:blip r:embed="rId6">
            <a:alphaModFix/>
          </a:blip>
          <a:srcRect/>
          <a:stretch/>
        </p:blipFill>
        <p:spPr>
          <a:xfrm>
            <a:off x="3735306" y="4012171"/>
            <a:ext cx="1367704" cy="1367704"/>
          </a:xfrm>
          <a:prstGeom prst="rect">
            <a:avLst/>
          </a:prstGeom>
          <a:noFill/>
          <a:ln>
            <a:noFill/>
          </a:ln>
        </p:spPr>
      </p:pic>
      <p:pic>
        <p:nvPicPr>
          <p:cNvPr id="93" name="Google Shape;93;p1" descr="Personalized Stationery Set Flat Script Personalized Card - Etsy Canada"/>
          <p:cNvPicPr preferRelativeResize="0"/>
          <p:nvPr/>
        </p:nvPicPr>
        <p:blipFill rotWithShape="1">
          <a:blip r:embed="rId7">
            <a:alphaModFix/>
          </a:blip>
          <a:srcRect/>
          <a:stretch/>
        </p:blipFill>
        <p:spPr>
          <a:xfrm>
            <a:off x="3755206" y="1895935"/>
            <a:ext cx="1367704" cy="1241762"/>
          </a:xfrm>
          <a:prstGeom prst="rect">
            <a:avLst/>
          </a:prstGeom>
          <a:noFill/>
          <a:ln>
            <a:noFill/>
          </a:ln>
        </p:spPr>
      </p:pic>
      <p:pic>
        <p:nvPicPr>
          <p:cNvPr id="94" name="Google Shape;94;p1" descr="Custom Stationery &amp; Personalized Stationery | VistaPrint CA"/>
          <p:cNvPicPr preferRelativeResize="0"/>
          <p:nvPr/>
        </p:nvPicPr>
        <p:blipFill rotWithShape="1">
          <a:blip r:embed="rId8">
            <a:alphaModFix/>
          </a:blip>
          <a:srcRect/>
          <a:stretch/>
        </p:blipFill>
        <p:spPr>
          <a:xfrm>
            <a:off x="9535891" y="1856507"/>
            <a:ext cx="1262312" cy="1262312"/>
          </a:xfrm>
          <a:prstGeom prst="rect">
            <a:avLst/>
          </a:prstGeom>
          <a:noFill/>
          <a:ln>
            <a:noFill/>
          </a:ln>
        </p:spPr>
      </p:pic>
      <p:pic>
        <p:nvPicPr>
          <p:cNvPr id="95" name="Google Shape;95;p1" descr="STOBOK 24PCS Mini Notebook Candy Color Memo Daily Diary Notepad for School  Office Stationery : Amazon.ca: Office Products"/>
          <p:cNvPicPr preferRelativeResize="0"/>
          <p:nvPr/>
        </p:nvPicPr>
        <p:blipFill rotWithShape="1">
          <a:blip r:embed="rId9">
            <a:alphaModFix/>
          </a:blip>
          <a:srcRect/>
          <a:stretch/>
        </p:blipFill>
        <p:spPr>
          <a:xfrm>
            <a:off x="6484782" y="1895935"/>
            <a:ext cx="1635617" cy="1262312"/>
          </a:xfrm>
          <a:prstGeom prst="rect">
            <a:avLst/>
          </a:prstGeom>
          <a:noFill/>
          <a:ln>
            <a:noFill/>
          </a:ln>
        </p:spPr>
      </p:pic>
      <p:pic>
        <p:nvPicPr>
          <p:cNvPr id="96" name="Google Shape;96;p1" descr="Mint Cloth Spiral Notebook Notebook Journal Stationery - Etsy Canada"/>
          <p:cNvPicPr preferRelativeResize="0"/>
          <p:nvPr/>
        </p:nvPicPr>
        <p:blipFill rotWithShape="1">
          <a:blip r:embed="rId10">
            <a:alphaModFix/>
          </a:blip>
          <a:srcRect/>
          <a:stretch/>
        </p:blipFill>
        <p:spPr>
          <a:xfrm>
            <a:off x="9690252" y="3977159"/>
            <a:ext cx="1200343" cy="12003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00"/>
        <p:cNvGrpSpPr/>
        <p:nvPr/>
      </p:nvGrpSpPr>
      <p:grpSpPr>
        <a:xfrm>
          <a:off x="0" y="0"/>
          <a:ext cx="0" cy="0"/>
          <a:chOff x="0" y="0"/>
          <a:chExt cx="0" cy="0"/>
        </a:xfrm>
      </p:grpSpPr>
      <p:sp>
        <p:nvSpPr>
          <p:cNvPr id="101" name="Google Shape;101;p2"/>
          <p:cNvSpPr/>
          <p:nvPr/>
        </p:nvSpPr>
        <p:spPr>
          <a:xfrm>
            <a:off x="3973286" y="382556"/>
            <a:ext cx="4245428" cy="653143"/>
          </a:xfrm>
          <a:prstGeom prst="rect">
            <a:avLst/>
          </a:prstGeom>
        </p:spPr>
        <p:txBody>
          <a:bodyPr>
            <a:prstTxWarp prst="textPlain">
              <a:avLst/>
            </a:prstTxWarp>
          </a:bodyPr>
          <a:lstStyle/>
          <a:p>
            <a:pPr lvl="0" algn="l"/>
            <a:r>
              <a:rPr b="1" i="0">
                <a:ln>
                  <a:noFill/>
                </a:ln>
                <a:solidFill>
                  <a:schemeClr val="dk1"/>
                </a:solidFill>
                <a:latin typeface="Calibri"/>
              </a:rPr>
              <a:t>Cozy Stationery</a:t>
            </a:r>
          </a:p>
        </p:txBody>
      </p:sp>
      <p:sp>
        <p:nvSpPr>
          <p:cNvPr id="102" name="Google Shape;102;p2"/>
          <p:cNvSpPr txBox="1"/>
          <p:nvPr/>
        </p:nvSpPr>
        <p:spPr>
          <a:xfrm>
            <a:off x="1347504" y="1207529"/>
            <a:ext cx="11134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Shop All</a:t>
            </a:r>
            <a:endParaRPr/>
          </a:p>
        </p:txBody>
      </p:sp>
      <p:sp>
        <p:nvSpPr>
          <p:cNvPr id="103" name="Google Shape;103;p2"/>
          <p:cNvSpPr txBox="1"/>
          <p:nvPr/>
        </p:nvSpPr>
        <p:spPr>
          <a:xfrm>
            <a:off x="5242782" y="1207529"/>
            <a:ext cx="1290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Category▾</a:t>
            </a:r>
            <a:endParaRPr/>
          </a:p>
        </p:txBody>
      </p:sp>
      <p:sp>
        <p:nvSpPr>
          <p:cNvPr id="104" name="Google Shape;104;p2"/>
          <p:cNvSpPr txBox="1"/>
          <p:nvPr/>
        </p:nvSpPr>
        <p:spPr>
          <a:xfrm>
            <a:off x="10226351" y="5913277"/>
            <a:ext cx="1965649" cy="944723"/>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500"/>
              <a:buFont typeface="Arial"/>
              <a:buNone/>
            </a:pPr>
            <a:r>
              <a:rPr lang="en-CA" sz="1500">
                <a:solidFill>
                  <a:schemeClr val="dk1"/>
                </a:solidFill>
                <a:latin typeface="Calibri"/>
                <a:ea typeface="Calibri"/>
                <a:cs typeface="Calibri"/>
                <a:sym typeface="Calibri"/>
              </a:rPr>
              <a:t>About us</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Payment</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Shipping &amp; Return</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Contact us</a:t>
            </a:r>
            <a:endParaRPr/>
          </a:p>
          <a:p>
            <a:pPr marL="0" marR="0" lvl="0" indent="0" algn="l" rtl="0">
              <a:lnSpc>
                <a:spcPct val="90000"/>
              </a:lnSpc>
              <a:spcBef>
                <a:spcPts val="1000"/>
              </a:spcBef>
              <a:spcAft>
                <a:spcPts val="0"/>
              </a:spcAft>
              <a:buClr>
                <a:schemeClr val="dk1"/>
              </a:buClr>
              <a:buSzPts val="1500"/>
              <a:buFont typeface="Arial"/>
              <a:buNone/>
            </a:pPr>
            <a:endParaRPr sz="1500">
              <a:solidFill>
                <a:schemeClr val="dk1"/>
              </a:solidFill>
              <a:latin typeface="Calibri"/>
              <a:ea typeface="Calibri"/>
              <a:cs typeface="Calibri"/>
              <a:sym typeface="Calibri"/>
            </a:endParaRPr>
          </a:p>
        </p:txBody>
      </p:sp>
      <p:sp>
        <p:nvSpPr>
          <p:cNvPr id="105" name="Google Shape;105;p2"/>
          <p:cNvSpPr txBox="1"/>
          <p:nvPr/>
        </p:nvSpPr>
        <p:spPr>
          <a:xfrm>
            <a:off x="330521" y="1601806"/>
            <a:ext cx="228624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000">
                <a:solidFill>
                  <a:schemeClr val="dk1"/>
                </a:solidFill>
                <a:latin typeface="Calibri"/>
                <a:ea typeface="Calibri"/>
                <a:cs typeface="Calibri"/>
                <a:sym typeface="Calibri"/>
              </a:rPr>
              <a:t>Shop All (12)</a:t>
            </a:r>
            <a:endParaRPr/>
          </a:p>
        </p:txBody>
      </p:sp>
      <p:sp>
        <p:nvSpPr>
          <p:cNvPr id="106" name="Google Shape;106;p2"/>
          <p:cNvSpPr txBox="1"/>
          <p:nvPr/>
        </p:nvSpPr>
        <p:spPr>
          <a:xfrm>
            <a:off x="1" y="5879753"/>
            <a:ext cx="12192000" cy="978247"/>
          </a:xfrm>
          <a:prstGeom prst="rect">
            <a:avLst/>
          </a:prstGeom>
          <a:solidFill>
            <a:srgbClr val="D8E2F3"/>
          </a:solid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600"/>
              <a:buFont typeface="Arial"/>
              <a:buNone/>
            </a:pPr>
            <a:r>
              <a:rPr lang="en-CA" sz="1600">
                <a:solidFill>
                  <a:schemeClr val="dk1"/>
                </a:solidFill>
                <a:latin typeface="Calibri"/>
                <a:ea typeface="Calibri"/>
                <a:cs typeface="Calibri"/>
                <a:sym typeface="Calibri"/>
              </a:rPr>
              <a:t>Payment</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Shipping &amp; Return</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Email: cozystationery@mail.com</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Tel: 345-567-1122</a:t>
            </a:r>
            <a:endParaRPr sz="2800">
              <a:solidFill>
                <a:schemeClr val="dk1"/>
              </a:solidFill>
              <a:latin typeface="Calibri"/>
              <a:ea typeface="Calibri"/>
              <a:cs typeface="Calibri"/>
              <a:sym typeface="Calibri"/>
            </a:endParaRPr>
          </a:p>
        </p:txBody>
      </p:sp>
      <p:sp>
        <p:nvSpPr>
          <p:cNvPr id="107" name="Google Shape;107;p2"/>
          <p:cNvSpPr txBox="1"/>
          <p:nvPr/>
        </p:nvSpPr>
        <p:spPr>
          <a:xfrm>
            <a:off x="9535891" y="1207530"/>
            <a:ext cx="11824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About us</a:t>
            </a:r>
            <a:br>
              <a:rPr lang="en-CA" sz="1800">
                <a:solidFill>
                  <a:srgbClr val="002060"/>
                </a:solidFill>
                <a:latin typeface="Calibri"/>
                <a:ea typeface="Calibri"/>
                <a:cs typeface="Calibri"/>
                <a:sym typeface="Calibri"/>
              </a:rPr>
            </a:br>
            <a:endParaRPr sz="1800">
              <a:solidFill>
                <a:srgbClr val="002060"/>
              </a:solidFill>
              <a:latin typeface="Calibri"/>
              <a:ea typeface="Calibri"/>
              <a:cs typeface="Calibri"/>
              <a:sym typeface="Calibri"/>
            </a:endParaRPr>
          </a:p>
        </p:txBody>
      </p:sp>
      <p:pic>
        <p:nvPicPr>
          <p:cNvPr id="108" name="Google Shape;108;p2" descr="Stationery Addict Stickers - Etsy Canada"/>
          <p:cNvPicPr preferRelativeResize="0"/>
          <p:nvPr/>
        </p:nvPicPr>
        <p:blipFill rotWithShape="1">
          <a:blip r:embed="rId3">
            <a:alphaModFix/>
          </a:blip>
          <a:srcRect/>
          <a:stretch/>
        </p:blipFill>
        <p:spPr>
          <a:xfrm>
            <a:off x="912077" y="2128226"/>
            <a:ext cx="1237135" cy="927851"/>
          </a:xfrm>
          <a:prstGeom prst="rect">
            <a:avLst/>
          </a:prstGeom>
          <a:noFill/>
          <a:ln>
            <a:noFill/>
          </a:ln>
        </p:spPr>
      </p:pic>
      <p:pic>
        <p:nvPicPr>
          <p:cNvPr id="109" name="Google Shape;109;p2" descr="The 6 Best Pens 2022 | Reviews by Wirecutter"/>
          <p:cNvPicPr preferRelativeResize="0"/>
          <p:nvPr/>
        </p:nvPicPr>
        <p:blipFill rotWithShape="1">
          <a:blip r:embed="rId4">
            <a:alphaModFix/>
          </a:blip>
          <a:srcRect/>
          <a:stretch/>
        </p:blipFill>
        <p:spPr>
          <a:xfrm>
            <a:off x="6482809" y="3877088"/>
            <a:ext cx="1314671" cy="876177"/>
          </a:xfrm>
          <a:prstGeom prst="rect">
            <a:avLst/>
          </a:prstGeom>
          <a:noFill/>
          <a:ln>
            <a:noFill/>
          </a:ln>
        </p:spPr>
      </p:pic>
      <p:pic>
        <p:nvPicPr>
          <p:cNvPr id="110" name="Google Shape;110;p2" descr="Online Stationery Shop for Pens Notebooks Washi Tapes Stickers — Stationery  Pal"/>
          <p:cNvPicPr preferRelativeResize="0"/>
          <p:nvPr/>
        </p:nvPicPr>
        <p:blipFill rotWithShape="1">
          <a:blip r:embed="rId5">
            <a:alphaModFix/>
          </a:blip>
          <a:srcRect/>
          <a:stretch/>
        </p:blipFill>
        <p:spPr>
          <a:xfrm>
            <a:off x="994746" y="3731140"/>
            <a:ext cx="1060457" cy="1060457"/>
          </a:xfrm>
          <a:prstGeom prst="rect">
            <a:avLst/>
          </a:prstGeom>
          <a:noFill/>
          <a:ln>
            <a:noFill/>
          </a:ln>
        </p:spPr>
      </p:pic>
      <p:pic>
        <p:nvPicPr>
          <p:cNvPr id="111" name="Google Shape;111;p2" descr="Students Diary Stickers DIY Food Expression Scrapbooking Decoration Stationery  Sticker Pack For Mobile Phone School Supplies | Walmart Canada"/>
          <p:cNvPicPr preferRelativeResize="0"/>
          <p:nvPr/>
        </p:nvPicPr>
        <p:blipFill rotWithShape="1">
          <a:blip r:embed="rId6">
            <a:alphaModFix/>
          </a:blip>
          <a:srcRect/>
          <a:stretch/>
        </p:blipFill>
        <p:spPr>
          <a:xfrm>
            <a:off x="3735306" y="3733629"/>
            <a:ext cx="1072303" cy="1072303"/>
          </a:xfrm>
          <a:prstGeom prst="rect">
            <a:avLst/>
          </a:prstGeom>
          <a:noFill/>
          <a:ln>
            <a:noFill/>
          </a:ln>
        </p:spPr>
      </p:pic>
      <p:pic>
        <p:nvPicPr>
          <p:cNvPr id="112" name="Google Shape;112;p2" descr="Personalized Stationery Set Flat Script Personalized Card - Etsy Canada"/>
          <p:cNvPicPr preferRelativeResize="0"/>
          <p:nvPr/>
        </p:nvPicPr>
        <p:blipFill rotWithShape="1">
          <a:blip r:embed="rId7">
            <a:alphaModFix/>
          </a:blip>
          <a:srcRect/>
          <a:stretch/>
        </p:blipFill>
        <p:spPr>
          <a:xfrm>
            <a:off x="3755206" y="2137832"/>
            <a:ext cx="1072303" cy="973562"/>
          </a:xfrm>
          <a:prstGeom prst="rect">
            <a:avLst/>
          </a:prstGeom>
          <a:noFill/>
          <a:ln>
            <a:noFill/>
          </a:ln>
        </p:spPr>
      </p:pic>
      <p:pic>
        <p:nvPicPr>
          <p:cNvPr id="113" name="Google Shape;113;p2" descr="Custom Stationery &amp; Personalized Stationery | VistaPrint CA"/>
          <p:cNvPicPr preferRelativeResize="0"/>
          <p:nvPr/>
        </p:nvPicPr>
        <p:blipFill rotWithShape="1">
          <a:blip r:embed="rId8">
            <a:alphaModFix/>
          </a:blip>
          <a:srcRect/>
          <a:stretch/>
        </p:blipFill>
        <p:spPr>
          <a:xfrm>
            <a:off x="9535891" y="2101789"/>
            <a:ext cx="989675" cy="989675"/>
          </a:xfrm>
          <a:prstGeom prst="rect">
            <a:avLst/>
          </a:prstGeom>
          <a:noFill/>
          <a:ln>
            <a:noFill/>
          </a:ln>
        </p:spPr>
      </p:pic>
      <p:pic>
        <p:nvPicPr>
          <p:cNvPr id="114" name="Google Shape;114;p2" descr="STOBOK 24PCS Mini Notebook Candy Color Memo Daily Diary Notepad for School  Office Stationery : Amazon.ca: Office Products"/>
          <p:cNvPicPr preferRelativeResize="0"/>
          <p:nvPr/>
        </p:nvPicPr>
        <p:blipFill rotWithShape="1">
          <a:blip r:embed="rId9">
            <a:alphaModFix/>
          </a:blip>
          <a:srcRect/>
          <a:stretch/>
        </p:blipFill>
        <p:spPr>
          <a:xfrm>
            <a:off x="6484783" y="2141217"/>
            <a:ext cx="1282352" cy="989675"/>
          </a:xfrm>
          <a:prstGeom prst="rect">
            <a:avLst/>
          </a:prstGeom>
          <a:noFill/>
          <a:ln>
            <a:noFill/>
          </a:ln>
        </p:spPr>
      </p:pic>
      <p:pic>
        <p:nvPicPr>
          <p:cNvPr id="115" name="Google Shape;115;p2" descr="Mint Cloth Spiral Notebook Notebook Journal Stationery - Etsy Canada"/>
          <p:cNvPicPr preferRelativeResize="0"/>
          <p:nvPr/>
        </p:nvPicPr>
        <p:blipFill rotWithShape="1">
          <a:blip r:embed="rId10">
            <a:alphaModFix/>
          </a:blip>
          <a:srcRect/>
          <a:stretch/>
        </p:blipFill>
        <p:spPr>
          <a:xfrm>
            <a:off x="9690253" y="3671046"/>
            <a:ext cx="941090" cy="941090"/>
          </a:xfrm>
          <a:prstGeom prst="rect">
            <a:avLst/>
          </a:prstGeom>
          <a:noFill/>
          <a:ln>
            <a:noFill/>
          </a:ln>
        </p:spPr>
      </p:pic>
      <p:sp>
        <p:nvSpPr>
          <p:cNvPr id="116" name="Google Shape;116;p2"/>
          <p:cNvSpPr txBox="1"/>
          <p:nvPr/>
        </p:nvSpPr>
        <p:spPr>
          <a:xfrm>
            <a:off x="899575" y="3186900"/>
            <a:ext cx="123713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7F6000"/>
                </a:solidFill>
                <a:latin typeface="Calibri"/>
                <a:ea typeface="Calibri"/>
                <a:cs typeface="Calibri"/>
                <a:sym typeface="Calibri"/>
              </a:rPr>
              <a:t>Pattern Sticker</a:t>
            </a:r>
            <a:br>
              <a:rPr lang="en-CA" sz="1200">
                <a:solidFill>
                  <a:srgbClr val="7F6000"/>
                </a:solidFill>
                <a:latin typeface="Calibri"/>
                <a:ea typeface="Calibri"/>
                <a:cs typeface="Calibri"/>
                <a:sym typeface="Calibri"/>
              </a:rPr>
            </a:br>
            <a:r>
              <a:rPr lang="en-CA" sz="1200">
                <a:solidFill>
                  <a:srgbClr val="7F6000"/>
                </a:solidFill>
                <a:latin typeface="Calibri"/>
                <a:ea typeface="Calibri"/>
                <a:cs typeface="Calibri"/>
                <a:sym typeface="Calibri"/>
              </a:rPr>
              <a:t>$6</a:t>
            </a:r>
            <a:endParaRPr/>
          </a:p>
        </p:txBody>
      </p:sp>
      <p:sp>
        <p:nvSpPr>
          <p:cNvPr id="117" name="Google Shape;117;p2"/>
          <p:cNvSpPr txBox="1"/>
          <p:nvPr/>
        </p:nvSpPr>
        <p:spPr>
          <a:xfrm>
            <a:off x="3650086" y="4840967"/>
            <a:ext cx="123713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7F6000"/>
                </a:solidFill>
                <a:latin typeface="Calibri"/>
                <a:ea typeface="Calibri"/>
                <a:cs typeface="Calibri"/>
                <a:sym typeface="Calibri"/>
              </a:rPr>
              <a:t>Cute Sticker</a:t>
            </a:r>
            <a:br>
              <a:rPr lang="en-CA" sz="1200">
                <a:solidFill>
                  <a:srgbClr val="7F6000"/>
                </a:solidFill>
                <a:latin typeface="Calibri"/>
                <a:ea typeface="Calibri"/>
                <a:cs typeface="Calibri"/>
                <a:sym typeface="Calibri"/>
              </a:rPr>
            </a:br>
            <a:r>
              <a:rPr lang="en-CA" sz="1200">
                <a:solidFill>
                  <a:srgbClr val="7F6000"/>
                </a:solidFill>
                <a:latin typeface="Calibri"/>
                <a:ea typeface="Calibri"/>
                <a:cs typeface="Calibri"/>
                <a:sym typeface="Calibri"/>
              </a:rPr>
              <a:t>$6</a:t>
            </a:r>
            <a:endParaRPr/>
          </a:p>
        </p:txBody>
      </p:sp>
      <p:sp>
        <p:nvSpPr>
          <p:cNvPr id="118" name="Google Shape;118;p2"/>
          <p:cNvSpPr txBox="1"/>
          <p:nvPr/>
        </p:nvSpPr>
        <p:spPr>
          <a:xfrm>
            <a:off x="6533529" y="4818740"/>
            <a:ext cx="123713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7F6000"/>
                </a:solidFill>
                <a:latin typeface="Calibri"/>
                <a:ea typeface="Calibri"/>
                <a:cs typeface="Calibri"/>
                <a:sym typeface="Calibri"/>
              </a:rPr>
              <a:t>Black Ball Pen</a:t>
            </a:r>
            <a:br>
              <a:rPr lang="en-CA" sz="1200">
                <a:solidFill>
                  <a:srgbClr val="7F6000"/>
                </a:solidFill>
                <a:latin typeface="Calibri"/>
                <a:ea typeface="Calibri"/>
                <a:cs typeface="Calibri"/>
                <a:sym typeface="Calibri"/>
              </a:rPr>
            </a:br>
            <a:r>
              <a:rPr lang="en-CA" sz="1200">
                <a:solidFill>
                  <a:srgbClr val="7F6000"/>
                </a:solidFill>
                <a:latin typeface="Calibri"/>
                <a:ea typeface="Calibri"/>
                <a:cs typeface="Calibri"/>
                <a:sym typeface="Calibri"/>
              </a:rPr>
              <a:t>$4</a:t>
            </a:r>
            <a:endParaRPr/>
          </a:p>
        </p:txBody>
      </p:sp>
      <p:sp>
        <p:nvSpPr>
          <p:cNvPr id="119" name="Google Shape;119;p2"/>
          <p:cNvSpPr txBox="1"/>
          <p:nvPr/>
        </p:nvSpPr>
        <p:spPr>
          <a:xfrm>
            <a:off x="912077" y="4826971"/>
            <a:ext cx="123713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7F6000"/>
                </a:solidFill>
                <a:latin typeface="Calibri"/>
                <a:ea typeface="Calibri"/>
                <a:cs typeface="Calibri"/>
                <a:sym typeface="Calibri"/>
              </a:rPr>
              <a:t>Gel Pen</a:t>
            </a:r>
            <a:br>
              <a:rPr lang="en-CA" sz="1200">
                <a:solidFill>
                  <a:srgbClr val="7F6000"/>
                </a:solidFill>
                <a:latin typeface="Calibri"/>
                <a:ea typeface="Calibri"/>
                <a:cs typeface="Calibri"/>
                <a:sym typeface="Calibri"/>
              </a:rPr>
            </a:br>
            <a:r>
              <a:rPr lang="en-CA" sz="1200">
                <a:solidFill>
                  <a:srgbClr val="7F6000"/>
                </a:solidFill>
                <a:latin typeface="Calibri"/>
                <a:ea typeface="Calibri"/>
                <a:cs typeface="Calibri"/>
                <a:sym typeface="Calibri"/>
              </a:rPr>
              <a:t>$4</a:t>
            </a:r>
            <a:endParaRPr/>
          </a:p>
        </p:txBody>
      </p:sp>
      <p:sp>
        <p:nvSpPr>
          <p:cNvPr id="120" name="Google Shape;120;p2"/>
          <p:cNvSpPr txBox="1"/>
          <p:nvPr/>
        </p:nvSpPr>
        <p:spPr>
          <a:xfrm>
            <a:off x="3650085" y="3208291"/>
            <a:ext cx="123713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7F6000"/>
                </a:solidFill>
                <a:latin typeface="Calibri"/>
                <a:ea typeface="Calibri"/>
                <a:cs typeface="Calibri"/>
                <a:sym typeface="Calibri"/>
              </a:rPr>
              <a:t>Gift Card</a:t>
            </a:r>
            <a:br>
              <a:rPr lang="en-CA" sz="1200">
                <a:solidFill>
                  <a:srgbClr val="7F6000"/>
                </a:solidFill>
                <a:latin typeface="Calibri"/>
                <a:ea typeface="Calibri"/>
                <a:cs typeface="Calibri"/>
                <a:sym typeface="Calibri"/>
              </a:rPr>
            </a:br>
            <a:r>
              <a:rPr lang="en-CA" sz="1200">
                <a:solidFill>
                  <a:srgbClr val="7F6000"/>
                </a:solidFill>
                <a:latin typeface="Calibri"/>
                <a:ea typeface="Calibri"/>
                <a:cs typeface="Calibri"/>
                <a:sym typeface="Calibri"/>
              </a:rPr>
              <a:t>$5</a:t>
            </a:r>
            <a:endParaRPr/>
          </a:p>
        </p:txBody>
      </p:sp>
      <p:sp>
        <p:nvSpPr>
          <p:cNvPr id="121" name="Google Shape;121;p2"/>
          <p:cNvSpPr txBox="1"/>
          <p:nvPr/>
        </p:nvSpPr>
        <p:spPr>
          <a:xfrm>
            <a:off x="9432302" y="3168863"/>
            <a:ext cx="123713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7F6000"/>
                </a:solidFill>
                <a:latin typeface="Calibri"/>
                <a:ea typeface="Calibri"/>
                <a:cs typeface="Calibri"/>
                <a:sym typeface="Calibri"/>
              </a:rPr>
              <a:t>Paint Card</a:t>
            </a:r>
            <a:br>
              <a:rPr lang="en-CA" sz="1200">
                <a:solidFill>
                  <a:srgbClr val="7F6000"/>
                </a:solidFill>
                <a:latin typeface="Calibri"/>
                <a:ea typeface="Calibri"/>
                <a:cs typeface="Calibri"/>
                <a:sym typeface="Calibri"/>
              </a:rPr>
            </a:br>
            <a:r>
              <a:rPr lang="en-CA" sz="1200">
                <a:solidFill>
                  <a:srgbClr val="7F6000"/>
                </a:solidFill>
                <a:latin typeface="Calibri"/>
                <a:ea typeface="Calibri"/>
                <a:cs typeface="Calibri"/>
                <a:sym typeface="Calibri"/>
              </a:rPr>
              <a:t>$5</a:t>
            </a:r>
            <a:endParaRPr/>
          </a:p>
        </p:txBody>
      </p:sp>
      <p:sp>
        <p:nvSpPr>
          <p:cNvPr id="122" name="Google Shape;122;p2"/>
          <p:cNvSpPr txBox="1"/>
          <p:nvPr/>
        </p:nvSpPr>
        <p:spPr>
          <a:xfrm>
            <a:off x="6484782" y="3250434"/>
            <a:ext cx="1380041"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7F6000"/>
                </a:solidFill>
                <a:latin typeface="Calibri"/>
                <a:ea typeface="Calibri"/>
                <a:cs typeface="Calibri"/>
                <a:sym typeface="Calibri"/>
              </a:rPr>
              <a:t>Colourful Notebook</a:t>
            </a:r>
            <a:br>
              <a:rPr lang="en-CA" sz="1200">
                <a:solidFill>
                  <a:srgbClr val="7F6000"/>
                </a:solidFill>
                <a:latin typeface="Calibri"/>
                <a:ea typeface="Calibri"/>
                <a:cs typeface="Calibri"/>
                <a:sym typeface="Calibri"/>
              </a:rPr>
            </a:br>
            <a:r>
              <a:rPr lang="en-CA" sz="1200">
                <a:solidFill>
                  <a:srgbClr val="7F6000"/>
                </a:solidFill>
                <a:latin typeface="Calibri"/>
                <a:ea typeface="Calibri"/>
                <a:cs typeface="Calibri"/>
                <a:sym typeface="Calibri"/>
              </a:rPr>
              <a:t>$3</a:t>
            </a:r>
            <a:endParaRPr/>
          </a:p>
        </p:txBody>
      </p:sp>
      <p:sp>
        <p:nvSpPr>
          <p:cNvPr id="123" name="Google Shape;123;p2"/>
          <p:cNvSpPr txBox="1"/>
          <p:nvPr/>
        </p:nvSpPr>
        <p:spPr>
          <a:xfrm>
            <a:off x="9432302" y="4689534"/>
            <a:ext cx="1380041"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7F6000"/>
                </a:solidFill>
                <a:latin typeface="Calibri"/>
                <a:ea typeface="Calibri"/>
                <a:cs typeface="Calibri"/>
                <a:sym typeface="Calibri"/>
              </a:rPr>
              <a:t>Notebook</a:t>
            </a:r>
            <a:br>
              <a:rPr lang="en-CA" sz="1200">
                <a:solidFill>
                  <a:srgbClr val="7F6000"/>
                </a:solidFill>
                <a:latin typeface="Calibri"/>
                <a:ea typeface="Calibri"/>
                <a:cs typeface="Calibri"/>
                <a:sym typeface="Calibri"/>
              </a:rPr>
            </a:br>
            <a:r>
              <a:rPr lang="en-CA" sz="1200">
                <a:solidFill>
                  <a:srgbClr val="7F6000"/>
                </a:solidFill>
                <a:latin typeface="Calibri"/>
                <a:ea typeface="Calibri"/>
                <a:cs typeface="Calibri"/>
                <a:sym typeface="Calibri"/>
              </a:rPr>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27"/>
        <p:cNvGrpSpPr/>
        <p:nvPr/>
      </p:nvGrpSpPr>
      <p:grpSpPr>
        <a:xfrm>
          <a:off x="0" y="0"/>
          <a:ext cx="0" cy="0"/>
          <a:chOff x="0" y="0"/>
          <a:chExt cx="0" cy="0"/>
        </a:xfrm>
      </p:grpSpPr>
      <p:sp>
        <p:nvSpPr>
          <p:cNvPr id="128" name="Google Shape;128;p3"/>
          <p:cNvSpPr/>
          <p:nvPr/>
        </p:nvSpPr>
        <p:spPr>
          <a:xfrm>
            <a:off x="3973286" y="382556"/>
            <a:ext cx="4245428" cy="653143"/>
          </a:xfrm>
          <a:prstGeom prst="rect">
            <a:avLst/>
          </a:prstGeom>
        </p:spPr>
        <p:txBody>
          <a:bodyPr>
            <a:prstTxWarp prst="textPlain">
              <a:avLst/>
            </a:prstTxWarp>
          </a:bodyPr>
          <a:lstStyle/>
          <a:p>
            <a:pPr lvl="0" algn="l"/>
            <a:r>
              <a:rPr b="1" i="0">
                <a:ln>
                  <a:noFill/>
                </a:ln>
                <a:solidFill>
                  <a:schemeClr val="dk1"/>
                </a:solidFill>
                <a:latin typeface="Calibri"/>
              </a:rPr>
              <a:t>Cozy Stationery</a:t>
            </a:r>
          </a:p>
        </p:txBody>
      </p:sp>
      <p:sp>
        <p:nvSpPr>
          <p:cNvPr id="129" name="Google Shape;129;p3"/>
          <p:cNvSpPr txBox="1"/>
          <p:nvPr/>
        </p:nvSpPr>
        <p:spPr>
          <a:xfrm>
            <a:off x="1347504" y="1207529"/>
            <a:ext cx="11134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Shop All</a:t>
            </a:r>
            <a:endParaRPr/>
          </a:p>
        </p:txBody>
      </p:sp>
      <p:sp>
        <p:nvSpPr>
          <p:cNvPr id="130" name="Google Shape;130;p3"/>
          <p:cNvSpPr txBox="1"/>
          <p:nvPr/>
        </p:nvSpPr>
        <p:spPr>
          <a:xfrm>
            <a:off x="5353057" y="1207529"/>
            <a:ext cx="1290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Category▾</a:t>
            </a:r>
            <a:endParaRPr/>
          </a:p>
        </p:txBody>
      </p:sp>
      <p:sp>
        <p:nvSpPr>
          <p:cNvPr id="131" name="Google Shape;131;p3"/>
          <p:cNvSpPr txBox="1"/>
          <p:nvPr/>
        </p:nvSpPr>
        <p:spPr>
          <a:xfrm>
            <a:off x="10226351" y="5913277"/>
            <a:ext cx="1965649" cy="944723"/>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500"/>
              <a:buFont typeface="Arial"/>
              <a:buNone/>
            </a:pPr>
            <a:r>
              <a:rPr lang="en-CA" sz="1500">
                <a:solidFill>
                  <a:schemeClr val="dk1"/>
                </a:solidFill>
                <a:latin typeface="Calibri"/>
                <a:ea typeface="Calibri"/>
                <a:cs typeface="Calibri"/>
                <a:sym typeface="Calibri"/>
              </a:rPr>
              <a:t>About us</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Payment</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Shipping &amp; Return</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Contact us</a:t>
            </a:r>
            <a:endParaRPr/>
          </a:p>
          <a:p>
            <a:pPr marL="0" marR="0" lvl="0" indent="0" algn="l" rtl="0">
              <a:lnSpc>
                <a:spcPct val="90000"/>
              </a:lnSpc>
              <a:spcBef>
                <a:spcPts val="1000"/>
              </a:spcBef>
              <a:spcAft>
                <a:spcPts val="0"/>
              </a:spcAft>
              <a:buClr>
                <a:schemeClr val="dk1"/>
              </a:buClr>
              <a:buSzPts val="1500"/>
              <a:buFont typeface="Arial"/>
              <a:buNone/>
            </a:pPr>
            <a:endParaRPr sz="1500">
              <a:solidFill>
                <a:schemeClr val="dk1"/>
              </a:solidFill>
              <a:latin typeface="Calibri"/>
              <a:ea typeface="Calibri"/>
              <a:cs typeface="Calibri"/>
              <a:sym typeface="Calibri"/>
            </a:endParaRPr>
          </a:p>
        </p:txBody>
      </p:sp>
      <p:sp>
        <p:nvSpPr>
          <p:cNvPr id="132" name="Google Shape;132;p3"/>
          <p:cNvSpPr txBox="1"/>
          <p:nvPr/>
        </p:nvSpPr>
        <p:spPr>
          <a:xfrm>
            <a:off x="1347504" y="2042889"/>
            <a:ext cx="2286242" cy="224676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CA" sz="2000">
                <a:solidFill>
                  <a:schemeClr val="dk1"/>
                </a:solidFill>
                <a:latin typeface="Calibri"/>
                <a:ea typeface="Calibri"/>
                <a:cs typeface="Calibri"/>
                <a:sym typeface="Calibri"/>
              </a:rPr>
              <a:t>Pens</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CA" sz="2000">
                <a:solidFill>
                  <a:schemeClr val="dk1"/>
                </a:solidFill>
                <a:latin typeface="Calibri"/>
                <a:ea typeface="Calibri"/>
                <a:cs typeface="Calibri"/>
                <a:sym typeface="Calibri"/>
              </a:rPr>
              <a:t>Notebooks</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CA" sz="2000">
                <a:solidFill>
                  <a:schemeClr val="dk1"/>
                </a:solidFill>
                <a:latin typeface="Calibri"/>
                <a:ea typeface="Calibri"/>
                <a:cs typeface="Calibri"/>
                <a:sym typeface="Calibri"/>
              </a:rPr>
              <a:t>Cards</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CA" sz="2000">
                <a:solidFill>
                  <a:schemeClr val="dk1"/>
                </a:solidFill>
                <a:latin typeface="Calibri"/>
                <a:ea typeface="Calibri"/>
                <a:cs typeface="Calibri"/>
                <a:sym typeface="Calibri"/>
              </a:rPr>
              <a:t>Stickers</a:t>
            </a:r>
            <a:endParaRPr/>
          </a:p>
        </p:txBody>
      </p:sp>
      <p:sp>
        <p:nvSpPr>
          <p:cNvPr id="133" name="Google Shape;133;p3"/>
          <p:cNvSpPr txBox="1"/>
          <p:nvPr/>
        </p:nvSpPr>
        <p:spPr>
          <a:xfrm>
            <a:off x="1" y="5879753"/>
            <a:ext cx="12192000" cy="978247"/>
          </a:xfrm>
          <a:prstGeom prst="rect">
            <a:avLst/>
          </a:prstGeom>
          <a:solidFill>
            <a:srgbClr val="D8E2F3"/>
          </a:solid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600"/>
              <a:buFont typeface="Arial"/>
              <a:buNone/>
            </a:pPr>
            <a:r>
              <a:rPr lang="en-CA" sz="1600">
                <a:solidFill>
                  <a:schemeClr val="dk1"/>
                </a:solidFill>
                <a:latin typeface="Calibri"/>
                <a:ea typeface="Calibri"/>
                <a:cs typeface="Calibri"/>
                <a:sym typeface="Calibri"/>
              </a:rPr>
              <a:t>Payment</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Shipping &amp; Return</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Email: cozystationery@mail.com</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Tel: 345-567-1122</a:t>
            </a:r>
            <a:endParaRPr sz="2800">
              <a:solidFill>
                <a:schemeClr val="dk1"/>
              </a:solidFill>
              <a:latin typeface="Calibri"/>
              <a:ea typeface="Calibri"/>
              <a:cs typeface="Calibri"/>
              <a:sym typeface="Calibri"/>
            </a:endParaRPr>
          </a:p>
        </p:txBody>
      </p:sp>
      <p:sp>
        <p:nvSpPr>
          <p:cNvPr id="134" name="Google Shape;134;p3"/>
          <p:cNvSpPr txBox="1"/>
          <p:nvPr/>
        </p:nvSpPr>
        <p:spPr>
          <a:xfrm>
            <a:off x="9535891" y="1207530"/>
            <a:ext cx="11824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About us</a:t>
            </a:r>
            <a:br>
              <a:rPr lang="en-CA" sz="1800">
                <a:solidFill>
                  <a:srgbClr val="002060"/>
                </a:solidFill>
                <a:latin typeface="Calibri"/>
                <a:ea typeface="Calibri"/>
                <a:cs typeface="Calibri"/>
                <a:sym typeface="Calibri"/>
              </a:rPr>
            </a:br>
            <a:endParaRPr sz="1800">
              <a:solidFill>
                <a:srgbClr val="00206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38"/>
        <p:cNvGrpSpPr/>
        <p:nvPr/>
      </p:nvGrpSpPr>
      <p:grpSpPr>
        <a:xfrm>
          <a:off x="0" y="0"/>
          <a:ext cx="0" cy="0"/>
          <a:chOff x="0" y="0"/>
          <a:chExt cx="0" cy="0"/>
        </a:xfrm>
      </p:grpSpPr>
      <p:sp>
        <p:nvSpPr>
          <p:cNvPr id="139" name="Google Shape;139;p5"/>
          <p:cNvSpPr/>
          <p:nvPr/>
        </p:nvSpPr>
        <p:spPr>
          <a:xfrm>
            <a:off x="3973286" y="382556"/>
            <a:ext cx="4245428" cy="653143"/>
          </a:xfrm>
          <a:prstGeom prst="rect">
            <a:avLst/>
          </a:prstGeom>
        </p:spPr>
        <p:txBody>
          <a:bodyPr>
            <a:prstTxWarp prst="textPlain">
              <a:avLst/>
            </a:prstTxWarp>
          </a:bodyPr>
          <a:lstStyle/>
          <a:p>
            <a:pPr lvl="0" algn="l"/>
            <a:r>
              <a:rPr b="1" i="0">
                <a:ln>
                  <a:noFill/>
                </a:ln>
                <a:solidFill>
                  <a:schemeClr val="dk1"/>
                </a:solidFill>
                <a:latin typeface="Calibri"/>
              </a:rPr>
              <a:t>Cozy Stationery</a:t>
            </a:r>
          </a:p>
        </p:txBody>
      </p:sp>
      <p:sp>
        <p:nvSpPr>
          <p:cNvPr id="140" name="Google Shape;140;p5"/>
          <p:cNvSpPr txBox="1"/>
          <p:nvPr/>
        </p:nvSpPr>
        <p:spPr>
          <a:xfrm>
            <a:off x="1347504" y="1207529"/>
            <a:ext cx="11134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Shop All</a:t>
            </a:r>
            <a:endParaRPr/>
          </a:p>
        </p:txBody>
      </p:sp>
      <p:sp>
        <p:nvSpPr>
          <p:cNvPr id="141" name="Google Shape;141;p5"/>
          <p:cNvSpPr txBox="1"/>
          <p:nvPr/>
        </p:nvSpPr>
        <p:spPr>
          <a:xfrm>
            <a:off x="5271407" y="1207529"/>
            <a:ext cx="1290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Category▾</a:t>
            </a:r>
            <a:endParaRPr/>
          </a:p>
        </p:txBody>
      </p:sp>
      <p:sp>
        <p:nvSpPr>
          <p:cNvPr id="142" name="Google Shape;142;p5"/>
          <p:cNvSpPr txBox="1"/>
          <p:nvPr/>
        </p:nvSpPr>
        <p:spPr>
          <a:xfrm>
            <a:off x="10226351" y="5913277"/>
            <a:ext cx="1965649" cy="944723"/>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500"/>
              <a:buFont typeface="Arial"/>
              <a:buNone/>
            </a:pPr>
            <a:r>
              <a:rPr lang="en-CA" sz="1500">
                <a:solidFill>
                  <a:schemeClr val="dk1"/>
                </a:solidFill>
                <a:latin typeface="Calibri"/>
                <a:ea typeface="Calibri"/>
                <a:cs typeface="Calibri"/>
                <a:sym typeface="Calibri"/>
              </a:rPr>
              <a:t>About us</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Payment</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Shipping &amp; Return</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Contact us</a:t>
            </a:r>
            <a:endParaRPr/>
          </a:p>
          <a:p>
            <a:pPr marL="0" marR="0" lvl="0" indent="0" algn="l" rtl="0">
              <a:lnSpc>
                <a:spcPct val="90000"/>
              </a:lnSpc>
              <a:spcBef>
                <a:spcPts val="1000"/>
              </a:spcBef>
              <a:spcAft>
                <a:spcPts val="0"/>
              </a:spcAft>
              <a:buClr>
                <a:schemeClr val="dk1"/>
              </a:buClr>
              <a:buSzPts val="1500"/>
              <a:buFont typeface="Arial"/>
              <a:buNone/>
            </a:pPr>
            <a:endParaRPr sz="1500">
              <a:solidFill>
                <a:schemeClr val="dk1"/>
              </a:solidFill>
              <a:latin typeface="Calibri"/>
              <a:ea typeface="Calibri"/>
              <a:cs typeface="Calibri"/>
              <a:sym typeface="Calibri"/>
            </a:endParaRPr>
          </a:p>
        </p:txBody>
      </p:sp>
      <p:sp>
        <p:nvSpPr>
          <p:cNvPr id="143" name="Google Shape;143;p5"/>
          <p:cNvSpPr txBox="1"/>
          <p:nvPr/>
        </p:nvSpPr>
        <p:spPr>
          <a:xfrm>
            <a:off x="1" y="5879753"/>
            <a:ext cx="12192000" cy="978247"/>
          </a:xfrm>
          <a:prstGeom prst="rect">
            <a:avLst/>
          </a:prstGeom>
          <a:solidFill>
            <a:srgbClr val="D8E2F3"/>
          </a:solid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600"/>
              <a:buFont typeface="Arial"/>
              <a:buNone/>
            </a:pPr>
            <a:r>
              <a:rPr lang="en-CA" sz="1600">
                <a:solidFill>
                  <a:schemeClr val="dk1"/>
                </a:solidFill>
                <a:latin typeface="Calibri"/>
                <a:ea typeface="Calibri"/>
                <a:cs typeface="Calibri"/>
                <a:sym typeface="Calibri"/>
              </a:rPr>
              <a:t>Payment</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Shipping &amp; Return</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Email: cozystationery@mail.com</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Tel: 345-567-1122</a:t>
            </a:r>
            <a:endParaRPr sz="2800">
              <a:solidFill>
                <a:schemeClr val="dk1"/>
              </a:solidFill>
              <a:latin typeface="Calibri"/>
              <a:ea typeface="Calibri"/>
              <a:cs typeface="Calibri"/>
              <a:sym typeface="Calibri"/>
            </a:endParaRPr>
          </a:p>
        </p:txBody>
      </p:sp>
      <p:sp>
        <p:nvSpPr>
          <p:cNvPr id="144" name="Google Shape;144;p5"/>
          <p:cNvSpPr txBox="1"/>
          <p:nvPr/>
        </p:nvSpPr>
        <p:spPr>
          <a:xfrm>
            <a:off x="9535891" y="1207530"/>
            <a:ext cx="11824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About us</a:t>
            </a:r>
            <a:br>
              <a:rPr lang="en-CA" sz="1800">
                <a:solidFill>
                  <a:srgbClr val="002060"/>
                </a:solidFill>
                <a:latin typeface="Calibri"/>
                <a:ea typeface="Calibri"/>
                <a:cs typeface="Calibri"/>
                <a:sym typeface="Calibri"/>
              </a:rPr>
            </a:br>
            <a:endParaRPr sz="1800">
              <a:solidFill>
                <a:srgbClr val="002060"/>
              </a:solidFill>
              <a:latin typeface="Calibri"/>
              <a:ea typeface="Calibri"/>
              <a:cs typeface="Calibri"/>
              <a:sym typeface="Calibri"/>
            </a:endParaRPr>
          </a:p>
        </p:txBody>
      </p:sp>
      <p:sp>
        <p:nvSpPr>
          <p:cNvPr id="145" name="Google Shape;145;p5"/>
          <p:cNvSpPr txBox="1"/>
          <p:nvPr/>
        </p:nvSpPr>
        <p:spPr>
          <a:xfrm>
            <a:off x="4906751" y="2547642"/>
            <a:ext cx="6624735"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7F6000"/>
                </a:solidFill>
                <a:latin typeface="Calibri"/>
                <a:ea typeface="Calibri"/>
                <a:cs typeface="Calibri"/>
                <a:sym typeface="Calibri"/>
              </a:rPr>
              <a:t>Cozy Stationery is a retail store selling all kinds of stationery and trendy products, established in the beginning of 2022. We mainly doing business online.</a:t>
            </a:r>
            <a:endParaRPr/>
          </a:p>
          <a:p>
            <a:pPr marL="0" marR="0" lvl="0" indent="0" algn="l" rtl="0">
              <a:spcBef>
                <a:spcPts val="0"/>
              </a:spcBef>
              <a:spcAft>
                <a:spcPts val="0"/>
              </a:spcAft>
              <a:buNone/>
            </a:pPr>
            <a:endParaRPr sz="1800">
              <a:solidFill>
                <a:srgbClr val="7F6000"/>
              </a:solidFill>
              <a:latin typeface="Calibri"/>
              <a:ea typeface="Calibri"/>
              <a:cs typeface="Calibri"/>
              <a:sym typeface="Calibri"/>
            </a:endParaRPr>
          </a:p>
          <a:p>
            <a:pPr marL="0" marR="0" lvl="0" indent="0" algn="l" rtl="0">
              <a:spcBef>
                <a:spcPts val="0"/>
              </a:spcBef>
              <a:spcAft>
                <a:spcPts val="0"/>
              </a:spcAft>
              <a:buNone/>
            </a:pPr>
            <a:r>
              <a:rPr lang="en-CA" sz="1800">
                <a:solidFill>
                  <a:srgbClr val="7F6000"/>
                </a:solidFill>
                <a:latin typeface="Calibri"/>
                <a:ea typeface="Calibri"/>
                <a:cs typeface="Calibri"/>
                <a:sym typeface="Calibri"/>
              </a:rPr>
              <a:t>Our prospect and goal is to import more kinds of masking tape which is originally designed in different countries.  We are targeting to share and promote the culture of stationery, handmade and original products in Canada.</a:t>
            </a:r>
            <a:endParaRPr/>
          </a:p>
        </p:txBody>
      </p:sp>
      <p:sp>
        <p:nvSpPr>
          <p:cNvPr id="146" name="Google Shape;146;p5"/>
          <p:cNvSpPr txBox="1"/>
          <p:nvPr/>
        </p:nvSpPr>
        <p:spPr>
          <a:xfrm>
            <a:off x="774540" y="1803366"/>
            <a:ext cx="271511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3200" b="1">
                <a:solidFill>
                  <a:schemeClr val="dk1"/>
                </a:solidFill>
                <a:latin typeface="Calibri"/>
                <a:ea typeface="Calibri"/>
                <a:cs typeface="Calibri"/>
                <a:sym typeface="Calibri"/>
              </a:rPr>
              <a:t>About us</a:t>
            </a:r>
            <a:endParaRPr/>
          </a:p>
          <a:p>
            <a:pPr marL="0" marR="0" lvl="0" indent="0" algn="ctr" rtl="0">
              <a:spcBef>
                <a:spcPts val="0"/>
              </a:spcBef>
              <a:spcAft>
                <a:spcPts val="0"/>
              </a:spcAft>
              <a:buNone/>
            </a:pPr>
            <a:endParaRPr sz="3200" b="1">
              <a:solidFill>
                <a:schemeClr val="dk1"/>
              </a:solidFill>
              <a:latin typeface="Calibri"/>
              <a:ea typeface="Calibri"/>
              <a:cs typeface="Calibri"/>
              <a:sym typeface="Calibri"/>
            </a:endParaRPr>
          </a:p>
        </p:txBody>
      </p:sp>
      <p:pic>
        <p:nvPicPr>
          <p:cNvPr id="147" name="Google Shape;147;p5"/>
          <p:cNvPicPr preferRelativeResize="0"/>
          <p:nvPr/>
        </p:nvPicPr>
        <p:blipFill rotWithShape="1">
          <a:blip r:embed="rId3">
            <a:alphaModFix/>
          </a:blip>
          <a:srcRect/>
          <a:stretch/>
        </p:blipFill>
        <p:spPr>
          <a:xfrm>
            <a:off x="660514" y="2611235"/>
            <a:ext cx="3783975" cy="22447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51"/>
        <p:cNvGrpSpPr/>
        <p:nvPr/>
      </p:nvGrpSpPr>
      <p:grpSpPr>
        <a:xfrm>
          <a:off x="0" y="0"/>
          <a:ext cx="0" cy="0"/>
          <a:chOff x="0" y="0"/>
          <a:chExt cx="0" cy="0"/>
        </a:xfrm>
      </p:grpSpPr>
      <p:sp>
        <p:nvSpPr>
          <p:cNvPr id="152" name="Google Shape;152;p6"/>
          <p:cNvSpPr/>
          <p:nvPr/>
        </p:nvSpPr>
        <p:spPr>
          <a:xfrm>
            <a:off x="3973286" y="382556"/>
            <a:ext cx="4245428" cy="653143"/>
          </a:xfrm>
          <a:prstGeom prst="rect">
            <a:avLst/>
          </a:prstGeom>
        </p:spPr>
        <p:txBody>
          <a:bodyPr>
            <a:prstTxWarp prst="textPlain">
              <a:avLst/>
            </a:prstTxWarp>
          </a:bodyPr>
          <a:lstStyle/>
          <a:p>
            <a:pPr lvl="0" algn="l"/>
            <a:r>
              <a:rPr b="1" i="0">
                <a:ln>
                  <a:noFill/>
                </a:ln>
                <a:solidFill>
                  <a:schemeClr val="dk1"/>
                </a:solidFill>
                <a:latin typeface="Calibri"/>
              </a:rPr>
              <a:t>Cozy Stationery</a:t>
            </a:r>
          </a:p>
        </p:txBody>
      </p:sp>
      <p:sp>
        <p:nvSpPr>
          <p:cNvPr id="153" name="Google Shape;153;p6"/>
          <p:cNvSpPr txBox="1"/>
          <p:nvPr/>
        </p:nvSpPr>
        <p:spPr>
          <a:xfrm>
            <a:off x="1347504" y="1207529"/>
            <a:ext cx="11134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Shop All</a:t>
            </a:r>
            <a:endParaRPr/>
          </a:p>
        </p:txBody>
      </p:sp>
      <p:sp>
        <p:nvSpPr>
          <p:cNvPr id="154" name="Google Shape;154;p6"/>
          <p:cNvSpPr txBox="1"/>
          <p:nvPr/>
        </p:nvSpPr>
        <p:spPr>
          <a:xfrm>
            <a:off x="5216982" y="1207529"/>
            <a:ext cx="1290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Category▾</a:t>
            </a:r>
            <a:endParaRPr/>
          </a:p>
        </p:txBody>
      </p:sp>
      <p:sp>
        <p:nvSpPr>
          <p:cNvPr id="155" name="Google Shape;155;p6"/>
          <p:cNvSpPr txBox="1"/>
          <p:nvPr/>
        </p:nvSpPr>
        <p:spPr>
          <a:xfrm>
            <a:off x="10226351" y="5913277"/>
            <a:ext cx="1965649" cy="944723"/>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500"/>
              <a:buFont typeface="Arial"/>
              <a:buNone/>
            </a:pPr>
            <a:r>
              <a:rPr lang="en-CA" sz="1500">
                <a:solidFill>
                  <a:schemeClr val="dk1"/>
                </a:solidFill>
                <a:latin typeface="Calibri"/>
                <a:ea typeface="Calibri"/>
                <a:cs typeface="Calibri"/>
                <a:sym typeface="Calibri"/>
              </a:rPr>
              <a:t>About us</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Payment</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Shipping &amp; Return</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Contact us</a:t>
            </a:r>
            <a:endParaRPr/>
          </a:p>
          <a:p>
            <a:pPr marL="0" marR="0" lvl="0" indent="0" algn="l" rtl="0">
              <a:lnSpc>
                <a:spcPct val="90000"/>
              </a:lnSpc>
              <a:spcBef>
                <a:spcPts val="1000"/>
              </a:spcBef>
              <a:spcAft>
                <a:spcPts val="0"/>
              </a:spcAft>
              <a:buClr>
                <a:schemeClr val="dk1"/>
              </a:buClr>
              <a:buSzPts val="1500"/>
              <a:buFont typeface="Arial"/>
              <a:buNone/>
            </a:pPr>
            <a:endParaRPr sz="1500">
              <a:solidFill>
                <a:schemeClr val="dk1"/>
              </a:solidFill>
              <a:latin typeface="Calibri"/>
              <a:ea typeface="Calibri"/>
              <a:cs typeface="Calibri"/>
              <a:sym typeface="Calibri"/>
            </a:endParaRPr>
          </a:p>
        </p:txBody>
      </p:sp>
      <p:sp>
        <p:nvSpPr>
          <p:cNvPr id="156" name="Google Shape;156;p6"/>
          <p:cNvSpPr txBox="1"/>
          <p:nvPr/>
        </p:nvSpPr>
        <p:spPr>
          <a:xfrm>
            <a:off x="1" y="5879753"/>
            <a:ext cx="12192000" cy="978247"/>
          </a:xfrm>
          <a:prstGeom prst="rect">
            <a:avLst/>
          </a:prstGeom>
          <a:solidFill>
            <a:srgbClr val="D8E2F3"/>
          </a:solid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600"/>
              <a:buFont typeface="Arial"/>
              <a:buNone/>
            </a:pPr>
            <a:r>
              <a:rPr lang="en-CA" sz="1600">
                <a:solidFill>
                  <a:schemeClr val="dk1"/>
                </a:solidFill>
                <a:latin typeface="Calibri"/>
                <a:ea typeface="Calibri"/>
                <a:cs typeface="Calibri"/>
                <a:sym typeface="Calibri"/>
              </a:rPr>
              <a:t>Payment</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Shipping &amp; Return</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Email: cozystationery@mail.com</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Tel: 345-567-1122</a:t>
            </a:r>
            <a:endParaRPr sz="2800">
              <a:solidFill>
                <a:schemeClr val="dk1"/>
              </a:solidFill>
              <a:latin typeface="Calibri"/>
              <a:ea typeface="Calibri"/>
              <a:cs typeface="Calibri"/>
              <a:sym typeface="Calibri"/>
            </a:endParaRPr>
          </a:p>
        </p:txBody>
      </p:sp>
      <p:sp>
        <p:nvSpPr>
          <p:cNvPr id="157" name="Google Shape;157;p6"/>
          <p:cNvSpPr txBox="1"/>
          <p:nvPr/>
        </p:nvSpPr>
        <p:spPr>
          <a:xfrm>
            <a:off x="9535891" y="1207530"/>
            <a:ext cx="11824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About us</a:t>
            </a:r>
            <a:br>
              <a:rPr lang="en-CA" sz="1800">
                <a:solidFill>
                  <a:srgbClr val="002060"/>
                </a:solidFill>
                <a:latin typeface="Calibri"/>
                <a:ea typeface="Calibri"/>
                <a:cs typeface="Calibri"/>
                <a:sym typeface="Calibri"/>
              </a:rPr>
            </a:br>
            <a:endParaRPr sz="1800">
              <a:solidFill>
                <a:srgbClr val="002060"/>
              </a:solidFill>
              <a:latin typeface="Calibri"/>
              <a:ea typeface="Calibri"/>
              <a:cs typeface="Calibri"/>
              <a:sym typeface="Calibri"/>
            </a:endParaRPr>
          </a:p>
        </p:txBody>
      </p:sp>
      <p:sp>
        <p:nvSpPr>
          <p:cNvPr id="158" name="Google Shape;158;p6"/>
          <p:cNvSpPr txBox="1"/>
          <p:nvPr/>
        </p:nvSpPr>
        <p:spPr>
          <a:xfrm>
            <a:off x="500148" y="1681370"/>
            <a:ext cx="3312183"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3200" b="1">
                <a:solidFill>
                  <a:schemeClr val="dk1"/>
                </a:solidFill>
                <a:latin typeface="Calibri"/>
                <a:ea typeface="Calibri"/>
                <a:cs typeface="Calibri"/>
                <a:sym typeface="Calibri"/>
              </a:rPr>
              <a:t>Payment</a:t>
            </a:r>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159" name="Google Shape;159;p6"/>
          <p:cNvSpPr txBox="1"/>
          <p:nvPr/>
        </p:nvSpPr>
        <p:spPr>
          <a:xfrm>
            <a:off x="908185" y="2471252"/>
            <a:ext cx="1931400" cy="2524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400">
                <a:solidFill>
                  <a:srgbClr val="7F6000"/>
                </a:solidFill>
                <a:latin typeface="Calibri"/>
                <a:ea typeface="Calibri"/>
                <a:cs typeface="Calibri"/>
                <a:sym typeface="Calibri"/>
              </a:rPr>
              <a:t>1. Apple Pay</a:t>
            </a:r>
            <a:endParaRPr/>
          </a:p>
          <a:p>
            <a:pPr marL="0" marR="0" lvl="0" indent="0" algn="l" rtl="0">
              <a:spcBef>
                <a:spcPts val="0"/>
              </a:spcBef>
              <a:spcAft>
                <a:spcPts val="0"/>
              </a:spcAft>
              <a:buNone/>
            </a:pPr>
            <a:endParaRPr sz="2400">
              <a:solidFill>
                <a:srgbClr val="7F6000"/>
              </a:solidFill>
              <a:latin typeface="Calibri"/>
              <a:ea typeface="Calibri"/>
              <a:cs typeface="Calibri"/>
              <a:sym typeface="Calibri"/>
            </a:endParaRPr>
          </a:p>
          <a:p>
            <a:pPr marL="0" marR="0" lvl="0" indent="0" algn="l" rtl="0">
              <a:spcBef>
                <a:spcPts val="0"/>
              </a:spcBef>
              <a:spcAft>
                <a:spcPts val="0"/>
              </a:spcAft>
              <a:buNone/>
            </a:pPr>
            <a:endParaRPr sz="2400">
              <a:solidFill>
                <a:srgbClr val="7F6000"/>
              </a:solidFill>
              <a:latin typeface="Calibri"/>
              <a:ea typeface="Calibri"/>
              <a:cs typeface="Calibri"/>
              <a:sym typeface="Calibri"/>
            </a:endParaRPr>
          </a:p>
          <a:p>
            <a:pPr marL="0" marR="0" lvl="0" indent="0" algn="l" rtl="0">
              <a:spcBef>
                <a:spcPts val="0"/>
              </a:spcBef>
              <a:spcAft>
                <a:spcPts val="0"/>
              </a:spcAft>
              <a:buNone/>
            </a:pPr>
            <a:endParaRPr sz="2400">
              <a:solidFill>
                <a:srgbClr val="7F6000"/>
              </a:solidFill>
              <a:latin typeface="Calibri"/>
              <a:ea typeface="Calibri"/>
              <a:cs typeface="Calibri"/>
              <a:sym typeface="Calibri"/>
            </a:endParaRPr>
          </a:p>
          <a:p>
            <a:pPr marL="0" marR="0" lvl="0" indent="0" algn="l" rtl="0">
              <a:spcBef>
                <a:spcPts val="0"/>
              </a:spcBef>
              <a:spcAft>
                <a:spcPts val="0"/>
              </a:spcAft>
              <a:buNone/>
            </a:pPr>
            <a:endParaRPr sz="2400">
              <a:solidFill>
                <a:srgbClr val="7F6000"/>
              </a:solidFill>
              <a:latin typeface="Calibri"/>
              <a:ea typeface="Calibri"/>
              <a:cs typeface="Calibri"/>
              <a:sym typeface="Calibri"/>
            </a:endParaRPr>
          </a:p>
          <a:p>
            <a:pPr marL="0" marR="0" lvl="0" indent="0" algn="l" rtl="0">
              <a:spcBef>
                <a:spcPts val="0"/>
              </a:spcBef>
              <a:spcAft>
                <a:spcPts val="0"/>
              </a:spcAft>
              <a:buNone/>
            </a:pPr>
            <a:r>
              <a:rPr lang="en-CA" sz="2400">
                <a:solidFill>
                  <a:srgbClr val="7F6000"/>
                </a:solidFill>
                <a:latin typeface="Calibri"/>
                <a:ea typeface="Calibri"/>
                <a:cs typeface="Calibri"/>
                <a:sym typeface="Calibri"/>
              </a:rPr>
              <a:t>2. Credit Card</a:t>
            </a:r>
            <a:endParaRPr/>
          </a:p>
          <a:p>
            <a:pPr marL="457200" marR="0" lvl="0" indent="0" algn="l" rtl="0">
              <a:spcBef>
                <a:spcPts val="0"/>
              </a:spcBef>
              <a:spcAft>
                <a:spcPts val="0"/>
              </a:spcAft>
              <a:buNone/>
            </a:pPr>
            <a:endParaRPr/>
          </a:p>
        </p:txBody>
      </p:sp>
      <p:pic>
        <p:nvPicPr>
          <p:cNvPr id="160" name="Google Shape;160;p6"/>
          <p:cNvPicPr preferRelativeResize="0"/>
          <p:nvPr/>
        </p:nvPicPr>
        <p:blipFill rotWithShape="1">
          <a:blip r:embed="rId3">
            <a:alphaModFix/>
          </a:blip>
          <a:srcRect/>
          <a:stretch/>
        </p:blipFill>
        <p:spPr>
          <a:xfrm>
            <a:off x="4666125" y="2287837"/>
            <a:ext cx="1643655" cy="674155"/>
          </a:xfrm>
          <a:prstGeom prst="rect">
            <a:avLst/>
          </a:prstGeom>
          <a:noFill/>
          <a:ln>
            <a:noFill/>
          </a:ln>
        </p:spPr>
      </p:pic>
      <p:pic>
        <p:nvPicPr>
          <p:cNvPr id="161" name="Google Shape;161;p6" descr="POS Guidelines | Visa"/>
          <p:cNvPicPr preferRelativeResize="0"/>
          <p:nvPr/>
        </p:nvPicPr>
        <p:blipFill rotWithShape="1">
          <a:blip r:embed="rId4">
            <a:alphaModFix/>
          </a:blip>
          <a:srcRect/>
          <a:stretch/>
        </p:blipFill>
        <p:spPr>
          <a:xfrm>
            <a:off x="4040736" y="4291448"/>
            <a:ext cx="1847850" cy="1039416"/>
          </a:xfrm>
          <a:prstGeom prst="rect">
            <a:avLst/>
          </a:prstGeom>
          <a:noFill/>
          <a:ln>
            <a:noFill/>
          </a:ln>
        </p:spPr>
      </p:pic>
      <p:pic>
        <p:nvPicPr>
          <p:cNvPr id="162" name="Google Shape;162;p6" descr="Master Card Logo PNG Vectors Free Download"/>
          <p:cNvPicPr preferRelativeResize="0"/>
          <p:nvPr/>
        </p:nvPicPr>
        <p:blipFill rotWithShape="1">
          <a:blip r:embed="rId5">
            <a:alphaModFix/>
          </a:blip>
          <a:srcRect/>
          <a:stretch/>
        </p:blipFill>
        <p:spPr>
          <a:xfrm>
            <a:off x="6165775" y="4259880"/>
            <a:ext cx="1847850" cy="1102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E4D4"/>
        </a:solidFill>
        <a:effectLst/>
      </p:bgPr>
    </p:bg>
    <p:spTree>
      <p:nvGrpSpPr>
        <p:cNvPr id="1" name="Shape 166"/>
        <p:cNvGrpSpPr/>
        <p:nvPr/>
      </p:nvGrpSpPr>
      <p:grpSpPr>
        <a:xfrm>
          <a:off x="0" y="0"/>
          <a:ext cx="0" cy="0"/>
          <a:chOff x="0" y="0"/>
          <a:chExt cx="0" cy="0"/>
        </a:xfrm>
      </p:grpSpPr>
      <p:sp>
        <p:nvSpPr>
          <p:cNvPr id="167" name="Google Shape;167;p7"/>
          <p:cNvSpPr/>
          <p:nvPr/>
        </p:nvSpPr>
        <p:spPr>
          <a:xfrm>
            <a:off x="3973286" y="382556"/>
            <a:ext cx="4245428" cy="653143"/>
          </a:xfrm>
          <a:prstGeom prst="rect">
            <a:avLst/>
          </a:prstGeom>
        </p:spPr>
        <p:txBody>
          <a:bodyPr>
            <a:prstTxWarp prst="textPlain">
              <a:avLst/>
            </a:prstTxWarp>
          </a:bodyPr>
          <a:lstStyle/>
          <a:p>
            <a:pPr lvl="0" algn="l"/>
            <a:r>
              <a:rPr b="1" i="0">
                <a:ln>
                  <a:noFill/>
                </a:ln>
                <a:solidFill>
                  <a:schemeClr val="dk1"/>
                </a:solidFill>
                <a:latin typeface="Calibri"/>
              </a:rPr>
              <a:t>Cozy Stationery</a:t>
            </a:r>
          </a:p>
        </p:txBody>
      </p:sp>
      <p:sp>
        <p:nvSpPr>
          <p:cNvPr id="168" name="Google Shape;168;p7"/>
          <p:cNvSpPr txBox="1"/>
          <p:nvPr/>
        </p:nvSpPr>
        <p:spPr>
          <a:xfrm>
            <a:off x="1347504" y="1207529"/>
            <a:ext cx="11134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Shop All</a:t>
            </a:r>
            <a:endParaRPr/>
          </a:p>
        </p:txBody>
      </p:sp>
      <p:sp>
        <p:nvSpPr>
          <p:cNvPr id="169" name="Google Shape;169;p7"/>
          <p:cNvSpPr txBox="1"/>
          <p:nvPr/>
        </p:nvSpPr>
        <p:spPr>
          <a:xfrm>
            <a:off x="5207032" y="1207529"/>
            <a:ext cx="1290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Category▾</a:t>
            </a:r>
            <a:endParaRPr/>
          </a:p>
        </p:txBody>
      </p:sp>
      <p:sp>
        <p:nvSpPr>
          <p:cNvPr id="170" name="Google Shape;170;p7"/>
          <p:cNvSpPr txBox="1"/>
          <p:nvPr/>
        </p:nvSpPr>
        <p:spPr>
          <a:xfrm>
            <a:off x="10226351" y="5913277"/>
            <a:ext cx="1965649" cy="944723"/>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500"/>
              <a:buFont typeface="Arial"/>
              <a:buNone/>
            </a:pPr>
            <a:r>
              <a:rPr lang="en-CA" sz="1500">
                <a:solidFill>
                  <a:schemeClr val="dk1"/>
                </a:solidFill>
                <a:latin typeface="Calibri"/>
                <a:ea typeface="Calibri"/>
                <a:cs typeface="Calibri"/>
                <a:sym typeface="Calibri"/>
              </a:rPr>
              <a:t>About us</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Payment</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Shipping &amp; Return</a:t>
            </a:r>
            <a:br>
              <a:rPr lang="en-CA" sz="1500">
                <a:solidFill>
                  <a:schemeClr val="dk1"/>
                </a:solidFill>
                <a:latin typeface="Calibri"/>
                <a:ea typeface="Calibri"/>
                <a:cs typeface="Calibri"/>
                <a:sym typeface="Calibri"/>
              </a:rPr>
            </a:br>
            <a:r>
              <a:rPr lang="en-CA" sz="1500">
                <a:solidFill>
                  <a:schemeClr val="dk1"/>
                </a:solidFill>
                <a:latin typeface="Calibri"/>
                <a:ea typeface="Calibri"/>
                <a:cs typeface="Calibri"/>
                <a:sym typeface="Calibri"/>
              </a:rPr>
              <a:t>Contact us</a:t>
            </a:r>
            <a:endParaRPr/>
          </a:p>
          <a:p>
            <a:pPr marL="0" marR="0" lvl="0" indent="0" algn="l" rtl="0">
              <a:lnSpc>
                <a:spcPct val="90000"/>
              </a:lnSpc>
              <a:spcBef>
                <a:spcPts val="1000"/>
              </a:spcBef>
              <a:spcAft>
                <a:spcPts val="0"/>
              </a:spcAft>
              <a:buClr>
                <a:schemeClr val="dk1"/>
              </a:buClr>
              <a:buSzPts val="1500"/>
              <a:buFont typeface="Arial"/>
              <a:buNone/>
            </a:pPr>
            <a:endParaRPr sz="1500">
              <a:solidFill>
                <a:schemeClr val="dk1"/>
              </a:solidFill>
              <a:latin typeface="Calibri"/>
              <a:ea typeface="Calibri"/>
              <a:cs typeface="Calibri"/>
              <a:sym typeface="Calibri"/>
            </a:endParaRPr>
          </a:p>
        </p:txBody>
      </p:sp>
      <p:sp>
        <p:nvSpPr>
          <p:cNvPr id="171" name="Google Shape;171;p7"/>
          <p:cNvSpPr txBox="1"/>
          <p:nvPr/>
        </p:nvSpPr>
        <p:spPr>
          <a:xfrm>
            <a:off x="1" y="5879753"/>
            <a:ext cx="12192000" cy="978247"/>
          </a:xfrm>
          <a:prstGeom prst="rect">
            <a:avLst/>
          </a:prstGeom>
          <a:solidFill>
            <a:srgbClr val="D8E2F3"/>
          </a:solid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1600"/>
              <a:buFont typeface="Arial"/>
              <a:buNone/>
            </a:pPr>
            <a:r>
              <a:rPr lang="en-CA" sz="1600">
                <a:solidFill>
                  <a:schemeClr val="dk1"/>
                </a:solidFill>
                <a:latin typeface="Calibri"/>
                <a:ea typeface="Calibri"/>
                <a:cs typeface="Calibri"/>
                <a:sym typeface="Calibri"/>
              </a:rPr>
              <a:t>Payment</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Shipping &amp; Return</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Email: cozystationery@mail.com</a:t>
            </a:r>
            <a:br>
              <a:rPr lang="en-CA" sz="1600">
                <a:solidFill>
                  <a:schemeClr val="dk1"/>
                </a:solidFill>
                <a:latin typeface="Calibri"/>
                <a:ea typeface="Calibri"/>
                <a:cs typeface="Calibri"/>
                <a:sym typeface="Calibri"/>
              </a:rPr>
            </a:br>
            <a:r>
              <a:rPr lang="en-CA" sz="1600">
                <a:solidFill>
                  <a:schemeClr val="dk1"/>
                </a:solidFill>
                <a:latin typeface="Calibri"/>
                <a:ea typeface="Calibri"/>
                <a:cs typeface="Calibri"/>
                <a:sym typeface="Calibri"/>
              </a:rPr>
              <a:t>Tel: 345-567-1122</a:t>
            </a:r>
            <a:endParaRPr sz="2800">
              <a:solidFill>
                <a:schemeClr val="dk1"/>
              </a:solidFill>
              <a:latin typeface="Calibri"/>
              <a:ea typeface="Calibri"/>
              <a:cs typeface="Calibri"/>
              <a:sym typeface="Calibri"/>
            </a:endParaRPr>
          </a:p>
        </p:txBody>
      </p:sp>
      <p:sp>
        <p:nvSpPr>
          <p:cNvPr id="172" name="Google Shape;172;p7"/>
          <p:cNvSpPr txBox="1"/>
          <p:nvPr/>
        </p:nvSpPr>
        <p:spPr>
          <a:xfrm>
            <a:off x="9535891" y="1207530"/>
            <a:ext cx="11824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rgbClr val="002060"/>
                </a:solidFill>
                <a:latin typeface="Calibri"/>
                <a:ea typeface="Calibri"/>
                <a:cs typeface="Calibri"/>
                <a:sym typeface="Calibri"/>
              </a:rPr>
              <a:t>About us</a:t>
            </a:r>
            <a:br>
              <a:rPr lang="en-CA" sz="1800">
                <a:solidFill>
                  <a:srgbClr val="002060"/>
                </a:solidFill>
                <a:latin typeface="Calibri"/>
                <a:ea typeface="Calibri"/>
                <a:cs typeface="Calibri"/>
                <a:sym typeface="Calibri"/>
              </a:rPr>
            </a:br>
            <a:endParaRPr sz="1800">
              <a:solidFill>
                <a:srgbClr val="002060"/>
              </a:solidFill>
              <a:latin typeface="Calibri"/>
              <a:ea typeface="Calibri"/>
              <a:cs typeface="Calibri"/>
              <a:sym typeface="Calibri"/>
            </a:endParaRPr>
          </a:p>
        </p:txBody>
      </p:sp>
      <p:sp>
        <p:nvSpPr>
          <p:cNvPr id="173" name="Google Shape;173;p7"/>
          <p:cNvSpPr txBox="1"/>
          <p:nvPr/>
        </p:nvSpPr>
        <p:spPr>
          <a:xfrm>
            <a:off x="1068533" y="3665639"/>
            <a:ext cx="8863178"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a:solidFill>
                  <a:srgbClr val="7F6000"/>
                </a:solidFill>
                <a:latin typeface="Calibri"/>
                <a:ea typeface="Calibri"/>
                <a:cs typeface="Calibri"/>
                <a:sym typeface="Calibri"/>
              </a:rPr>
              <a:t>Only when an item is out of stock, delivered incorrectly, or is delayed by more than seven days from its scheduled arrival date and the retailer ships the item without notifying the client are returns and refunds permitted. The only option available is replacement if the product is in the right style but has a defect in its quality. </a:t>
            </a:r>
            <a:br>
              <a:rPr lang="en-CA" sz="1600">
                <a:solidFill>
                  <a:srgbClr val="7F6000"/>
                </a:solidFill>
                <a:latin typeface="Calibri"/>
                <a:ea typeface="Calibri"/>
                <a:cs typeface="Calibri"/>
                <a:sym typeface="Calibri"/>
              </a:rPr>
            </a:br>
            <a:r>
              <a:rPr lang="en-CA" sz="1600">
                <a:solidFill>
                  <a:srgbClr val="7F6000"/>
                </a:solidFill>
                <a:latin typeface="Calibri"/>
                <a:ea typeface="Calibri"/>
                <a:cs typeface="Calibri"/>
                <a:sym typeface="Calibri"/>
              </a:rPr>
              <a:t>Any issues with the quality of the items brought on by people after receiving them will not be accepted for returns or refunds, and it is not eligible to returns and refund. Within 30 days of the order's shipment date, all returned items must be in brand-new condition. If not, the retailer reserves the right to refuse the return.</a:t>
            </a:r>
            <a:endParaRPr/>
          </a:p>
        </p:txBody>
      </p:sp>
      <p:sp>
        <p:nvSpPr>
          <p:cNvPr id="174" name="Google Shape;174;p7"/>
          <p:cNvSpPr txBox="1"/>
          <p:nvPr/>
        </p:nvSpPr>
        <p:spPr>
          <a:xfrm>
            <a:off x="1068533" y="3370691"/>
            <a:ext cx="8336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b="1">
                <a:solidFill>
                  <a:schemeClr val="dk1"/>
                </a:solidFill>
                <a:latin typeface="Calibri"/>
                <a:ea typeface="Calibri"/>
                <a:cs typeface="Calibri"/>
                <a:sym typeface="Calibri"/>
              </a:rPr>
              <a:t>Return</a:t>
            </a:r>
            <a:endParaRPr/>
          </a:p>
        </p:txBody>
      </p:sp>
      <p:sp>
        <p:nvSpPr>
          <p:cNvPr id="175" name="Google Shape;175;p7"/>
          <p:cNvSpPr txBox="1"/>
          <p:nvPr/>
        </p:nvSpPr>
        <p:spPr>
          <a:xfrm>
            <a:off x="1068533" y="2415959"/>
            <a:ext cx="10086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b="1">
                <a:solidFill>
                  <a:schemeClr val="dk1"/>
                </a:solidFill>
                <a:latin typeface="Calibri"/>
                <a:ea typeface="Calibri"/>
                <a:cs typeface="Calibri"/>
                <a:sym typeface="Calibri"/>
              </a:rPr>
              <a:t>Shipping</a:t>
            </a:r>
            <a:endParaRPr sz="1800" b="1">
              <a:solidFill>
                <a:schemeClr val="dk1"/>
              </a:solidFill>
              <a:latin typeface="Calibri"/>
              <a:ea typeface="Calibri"/>
              <a:cs typeface="Calibri"/>
              <a:sym typeface="Calibri"/>
            </a:endParaRPr>
          </a:p>
        </p:txBody>
      </p:sp>
      <p:sp>
        <p:nvSpPr>
          <p:cNvPr id="176" name="Google Shape;176;p7"/>
          <p:cNvSpPr txBox="1"/>
          <p:nvPr/>
        </p:nvSpPr>
        <p:spPr>
          <a:xfrm>
            <a:off x="661470" y="1685949"/>
            <a:ext cx="402149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3200" b="1">
                <a:solidFill>
                  <a:schemeClr val="dk1"/>
                </a:solidFill>
                <a:latin typeface="Calibri"/>
                <a:ea typeface="Calibri"/>
                <a:cs typeface="Calibri"/>
                <a:sym typeface="Calibri"/>
              </a:rPr>
              <a:t>Shipping &amp; Return</a:t>
            </a:r>
            <a:endParaRPr/>
          </a:p>
        </p:txBody>
      </p:sp>
      <p:sp>
        <p:nvSpPr>
          <p:cNvPr id="177" name="Google Shape;177;p7"/>
          <p:cNvSpPr txBox="1"/>
          <p:nvPr/>
        </p:nvSpPr>
        <p:spPr>
          <a:xfrm>
            <a:off x="1090676" y="2803512"/>
            <a:ext cx="1014733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a:solidFill>
                  <a:srgbClr val="7F6000"/>
                </a:solidFill>
                <a:latin typeface="Calibri"/>
                <a:ea typeface="Calibri"/>
                <a:cs typeface="Calibri"/>
                <a:sym typeface="Calibri"/>
              </a:rPr>
              <a:t>We provide free standard shipping on orders above $20 CAD to CANADA orders only.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503</Words>
  <Application>Microsoft Office PowerPoint</Application>
  <PresentationFormat>Widescreen</PresentationFormat>
  <Paragraphs>97</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Hiuwa Chung</dc:creator>
  <cp:lastModifiedBy>Hiuwa Chung</cp:lastModifiedBy>
  <cp:revision>2</cp:revision>
  <dcterms:created xsi:type="dcterms:W3CDTF">2022-10-04T16:42:10Z</dcterms:created>
  <dcterms:modified xsi:type="dcterms:W3CDTF">2022-10-09T18:41:41Z</dcterms:modified>
</cp:coreProperties>
</file>