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97" r:id="rId3"/>
    <p:sldId id="299" r:id="rId4"/>
    <p:sldId id="292" r:id="rId5"/>
    <p:sldId id="291" r:id="rId6"/>
    <p:sldId id="295" r:id="rId7"/>
    <p:sldId id="294" r:id="rId8"/>
    <p:sldId id="296" r:id="rId9"/>
    <p:sldId id="29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8064A2"/>
    <a:srgbClr val="4F81BD"/>
    <a:srgbClr val="C0504D"/>
    <a:srgbClr val="4BACC6"/>
    <a:srgbClr val="0000FF"/>
    <a:srgbClr val="023368"/>
    <a:srgbClr val="114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778E43-51A7-45A2-9AC2-9FF394A1EC68}" v="22" dt="2022-11-08T17:14:18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82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000" b="1"/>
              <a:t>총 배점 </a:t>
            </a:r>
            <a:r>
              <a:rPr lang="en-US" altLang="ko-KR" sz="2000" b="1"/>
              <a:t>(1000)</a:t>
            </a:r>
            <a:endParaRPr lang="ko-KR" altLang="en-US" sz="20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14F-4A58-921E-ABE2B7507FC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14F-4A58-921E-ABE2B7507FC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14F-4A58-921E-ABE2B7507FC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14F-4A58-921E-ABE2B7507FC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14F-4A58-921E-ABE2B7507FC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출석</c:v>
                </c:pt>
                <c:pt idx="1">
                  <c:v>LAB, Quiz, HW</c:v>
                </c:pt>
                <c:pt idx="2">
                  <c:v>중간고사</c:v>
                </c:pt>
                <c:pt idx="3">
                  <c:v>기말고사</c:v>
                </c:pt>
                <c:pt idx="4">
                  <c:v>프로젝트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410</c:v>
                </c:pt>
                <c:pt idx="2">
                  <c:v>150</c:v>
                </c:pt>
                <c:pt idx="3">
                  <c:v>150</c:v>
                </c:pt>
                <c:pt idx="4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ED-44FE-9E73-A3C909D2A18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FD1F1-D724-4AC1-93C5-DC9ABA9C1EA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CA17B-6F8B-4A94-8B8D-FD0991A1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83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CA17B-6F8B-4A94-8B8D-FD0991A1F1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8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gi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741" y="2682140"/>
            <a:ext cx="2088296" cy="2844240"/>
          </a:xfrm>
          <a:prstGeom prst="rect">
            <a:avLst/>
          </a:prstGeom>
        </p:spPr>
      </p:pic>
      <p:sp>
        <p:nvSpPr>
          <p:cNvPr id="10" name="L 도형 5"/>
          <p:cNvSpPr/>
          <p:nvPr/>
        </p:nvSpPr>
        <p:spPr bwMode="auto">
          <a:xfrm flipH="1">
            <a:off x="817" y="5976589"/>
            <a:ext cx="9146638" cy="836787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14288 w 9375356"/>
              <a:gd name="connsiteY5" fmla="*/ 786010 h 786010"/>
              <a:gd name="connsiteX6" fmla="*/ 0 w 9375356"/>
              <a:gd name="connsiteY6" fmla="*/ 0 h 786010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2381 w 9375356"/>
              <a:gd name="connsiteY5" fmla="*/ 786010 h 786010"/>
              <a:gd name="connsiteX6" fmla="*/ 0 w 9375356"/>
              <a:gd name="connsiteY6" fmla="*/ 0 h 786010"/>
              <a:gd name="connsiteX0" fmla="*/ 2488 w 9373081"/>
              <a:gd name="connsiteY0" fmla="*/ 17447 h 783829"/>
              <a:gd name="connsiteX1" fmla="*/ 1756474 w 9373081"/>
              <a:gd name="connsiteY1" fmla="*/ 0 h 783829"/>
              <a:gd name="connsiteX2" fmla="*/ 2423224 w 9373081"/>
              <a:gd name="connsiteY2" fmla="*/ 306187 h 783829"/>
              <a:gd name="connsiteX3" fmla="*/ 9373081 w 9373081"/>
              <a:gd name="connsiteY3" fmla="*/ 306187 h 783829"/>
              <a:gd name="connsiteX4" fmla="*/ 9373081 w 9373081"/>
              <a:gd name="connsiteY4" fmla="*/ 783829 h 783829"/>
              <a:gd name="connsiteX5" fmla="*/ 106 w 9373081"/>
              <a:gd name="connsiteY5" fmla="*/ 783829 h 783829"/>
              <a:gd name="connsiteX6" fmla="*/ 2488 w 9373081"/>
              <a:gd name="connsiteY6" fmla="*/ 17447 h 783829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418 h 766800"/>
              <a:gd name="connsiteX1" fmla="*/ 1756474 w 9373081"/>
              <a:gd name="connsiteY1" fmla="*/ 418 h 766800"/>
              <a:gd name="connsiteX2" fmla="*/ 2423224 w 9373081"/>
              <a:gd name="connsiteY2" fmla="*/ 289158 h 766800"/>
              <a:gd name="connsiteX3" fmla="*/ 9373081 w 9373081"/>
              <a:gd name="connsiteY3" fmla="*/ 289158 h 766800"/>
              <a:gd name="connsiteX4" fmla="*/ 9373081 w 9373081"/>
              <a:gd name="connsiteY4" fmla="*/ 766800 h 766800"/>
              <a:gd name="connsiteX5" fmla="*/ 106 w 9373081"/>
              <a:gd name="connsiteY5" fmla="*/ 766800 h 766800"/>
              <a:gd name="connsiteX6" fmla="*/ 2488 w 9373081"/>
              <a:gd name="connsiteY6" fmla="*/ 418 h 766800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73081" h="766382">
                <a:moveTo>
                  <a:pt x="2488" y="0"/>
                </a:moveTo>
                <a:lnTo>
                  <a:pt x="1756474" y="0"/>
                </a:lnTo>
                <a:cubicBezTo>
                  <a:pt x="2043018" y="462"/>
                  <a:pt x="2107312" y="264481"/>
                  <a:pt x="2423224" y="288740"/>
                </a:cubicBezTo>
                <a:lnTo>
                  <a:pt x="9373081" y="288740"/>
                </a:lnTo>
                <a:lnTo>
                  <a:pt x="9373081" y="766382"/>
                </a:lnTo>
                <a:lnTo>
                  <a:pt x="106" y="766382"/>
                </a:lnTo>
                <a:cubicBezTo>
                  <a:pt x="-688" y="504379"/>
                  <a:pt x="3282" y="262003"/>
                  <a:pt x="248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13000"/>
              </a:prst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L 도형 5"/>
          <p:cNvSpPr/>
          <p:nvPr/>
        </p:nvSpPr>
        <p:spPr bwMode="auto">
          <a:xfrm flipH="1">
            <a:off x="818" y="6029547"/>
            <a:ext cx="9143182" cy="783829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1068" h="783829">
                <a:moveTo>
                  <a:pt x="0" y="0"/>
                </a:moveTo>
                <a:lnTo>
                  <a:pt x="1744461" y="0"/>
                </a:lnTo>
                <a:cubicBezTo>
                  <a:pt x="2023861" y="462"/>
                  <a:pt x="2100061" y="299375"/>
                  <a:pt x="2411211" y="306187"/>
                </a:cubicBezTo>
                <a:lnTo>
                  <a:pt x="9361068" y="306187"/>
                </a:lnTo>
                <a:lnTo>
                  <a:pt x="9361068" y="783829"/>
                </a:lnTo>
                <a:lnTo>
                  <a:pt x="0" y="78382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BEBEBE"/>
              </a:gs>
              <a:gs pos="0">
                <a:srgbClr val="ECECEC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3" name="Picture 8" descr="C:\Users\Donggeon Lee\Desktop\IoT\pn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53" y="6223627"/>
            <a:ext cx="1645499" cy="41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제목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1277281"/>
            <a:ext cx="7772400" cy="125982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3" name="부제목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650024" y="3023001"/>
            <a:ext cx="5843952" cy="1081259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rgbClr val="004EA2"/>
                </a:solidFill>
                <a:effectLst>
                  <a:glow rad="38100">
                    <a:schemeClr val="bg1"/>
                  </a:glow>
                </a:effectLst>
                <a:latin typeface="Candara" panose="020E0502030303020204" pitchFamily="34" charset="0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0D680-078B-4021-91D2-BFE36AAF6766}"/>
              </a:ext>
            </a:extLst>
          </p:cNvPr>
          <p:cNvSpPr txBox="1"/>
          <p:nvPr/>
        </p:nvSpPr>
        <p:spPr>
          <a:xfrm>
            <a:off x="3320925" y="5041117"/>
            <a:ext cx="2723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부산대학교 공과대학 전기컴퓨터공학부</a:t>
            </a:r>
            <a:endParaRPr lang="en-US" altLang="ko-KR" sz="1200" b="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2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</a:t>
            </a:r>
            <a:r>
              <a:rPr lang="ko-KR" altLang="en-US" sz="2000" b="0" dirty="0">
                <a:solidFill>
                  <a:schemeClr val="tx2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컴퓨터공학전공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A9853B-F490-4B3B-9B23-5B632CC61D03}"/>
              </a:ext>
            </a:extLst>
          </p:cNvPr>
          <p:cNvSpPr/>
          <p:nvPr/>
        </p:nvSpPr>
        <p:spPr>
          <a:xfrm>
            <a:off x="817" y="0"/>
            <a:ext cx="9144000" cy="711200"/>
          </a:xfrm>
          <a:prstGeom prst="rect">
            <a:avLst/>
          </a:prstGeom>
          <a:solidFill>
            <a:srgbClr val="004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3CDD27-CD1C-4CA0-A452-7B574BE3AB50}"/>
              </a:ext>
            </a:extLst>
          </p:cNvPr>
          <p:cNvSpPr/>
          <p:nvPr/>
        </p:nvSpPr>
        <p:spPr>
          <a:xfrm>
            <a:off x="0" y="612559"/>
            <a:ext cx="9144000" cy="383340"/>
          </a:xfrm>
          <a:prstGeom prst="rect">
            <a:avLst/>
          </a:prstGeom>
          <a:solidFill>
            <a:srgbClr val="20A15E"/>
          </a:solidFill>
          <a:ln>
            <a:solidFill>
              <a:srgbClr val="20A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기본형">
            <a:extLst>
              <a:ext uri="{FF2B5EF4-FFF2-40B4-BE49-F238E27FC236}">
                <a16:creationId xmlns:a16="http://schemas.microsoft.com/office/drawing/2014/main" id="{D26D7978-E8B6-4D84-BAC1-928F19A6FE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6557" r="28362" b="25734"/>
          <a:stretch/>
        </p:blipFill>
        <p:spPr bwMode="auto">
          <a:xfrm>
            <a:off x="108529" y="133822"/>
            <a:ext cx="1080653" cy="76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정장형 심볼01">
            <a:extLst>
              <a:ext uri="{FF2B5EF4-FFF2-40B4-BE49-F238E27FC236}">
                <a16:creationId xmlns:a16="http://schemas.microsoft.com/office/drawing/2014/main" id="{690CD754-3353-485D-95B4-94148F98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064" y="5041117"/>
            <a:ext cx="613861" cy="6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960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99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457200" y="908720"/>
            <a:ext cx="4038600" cy="58326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648200" y="908720"/>
            <a:ext cx="4038600" cy="5832648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5565FF20-9F99-4F3D-8508-0C7C5A8F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889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05DB11-9E8D-4861-8DF2-ADEACCA464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0" y="914400"/>
            <a:ext cx="8587509" cy="5532438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  <a:ea typeface="+mj-ea"/>
              </a:defRPr>
            </a:lvl1pPr>
            <a:lvl2pPr>
              <a:lnSpc>
                <a:spcPct val="150000"/>
              </a:lnSpc>
              <a:defRPr baseline="0">
                <a:latin typeface="Candara" panose="020E0502030303020204" pitchFamily="34" charset="0"/>
                <a:ea typeface="+mn-ea"/>
              </a:defRPr>
            </a:lvl2pPr>
            <a:lvl3pPr>
              <a:defRPr baseline="0">
                <a:latin typeface="Candara" panose="020E0502030303020204" pitchFamily="34" charset="0"/>
                <a:ea typeface="+mn-ea"/>
              </a:defRPr>
            </a:lvl3pPr>
            <a:lvl4pPr>
              <a:defRPr baseline="0">
                <a:latin typeface="Candara" panose="020E0502030303020204" pitchFamily="34" charset="0"/>
                <a:ea typeface="+mn-ea"/>
              </a:defRPr>
            </a:lvl4pPr>
            <a:lvl5pPr>
              <a:defRPr baseline="0">
                <a:latin typeface="Candara" panose="020E0502030303020204" pitchFamily="34" charset="0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11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3929066"/>
            <a:ext cx="7772400" cy="714380"/>
          </a:xfrm>
        </p:spPr>
        <p:txBody>
          <a:bodyPr anchor="t"/>
          <a:lstStyle>
            <a:lvl1pPr algn="l">
              <a:defRPr sz="4000" b="1" cap="all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4643445"/>
            <a:ext cx="77724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0725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457200" y="908720"/>
            <a:ext cx="4038600" cy="5832648"/>
          </a:xfrm>
        </p:spPr>
        <p:txBody>
          <a:bodyPr>
            <a:normAutofit/>
          </a:bodyPr>
          <a:lstStyle>
            <a:lvl1pPr>
              <a:defRPr sz="2000"/>
            </a:lvl1pPr>
            <a:lvl2pPr marL="442913" indent="-174625">
              <a:defRPr sz="1600"/>
            </a:lvl2pPr>
            <a:lvl3pPr marL="803275" indent="-174625">
              <a:defRPr sz="1400"/>
            </a:lvl3pPr>
            <a:lvl4pPr marL="1081088" indent="-277813">
              <a:defRPr sz="1200"/>
            </a:lvl4pPr>
            <a:lvl5pPr marL="1163638" indent="-268288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5565FF20-9F99-4F3D-8508-0C7C5A8F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56323F4-0B9B-4F2F-9D74-97D8AAC62AB9}"/>
              </a:ext>
            </a:extLst>
          </p:cNvPr>
          <p:cNvSpPr>
            <a:spLocks noGrp="1"/>
          </p:cNvSpPr>
          <p:nvPr>
            <p:ph sz="half" idx="11"/>
            <p:custDataLst>
              <p:tags r:id="rId3"/>
            </p:custDataLst>
          </p:nvPr>
        </p:nvSpPr>
        <p:spPr>
          <a:xfrm>
            <a:off x="4927600" y="908720"/>
            <a:ext cx="4038600" cy="5832648"/>
          </a:xfrm>
        </p:spPr>
        <p:txBody>
          <a:bodyPr>
            <a:normAutofit/>
          </a:bodyPr>
          <a:lstStyle>
            <a:lvl1pPr>
              <a:defRPr sz="2000"/>
            </a:lvl1pPr>
            <a:lvl2pPr marL="442913" indent="-174625">
              <a:defRPr sz="1600"/>
            </a:lvl2pPr>
            <a:lvl3pPr marL="803275" indent="-174625">
              <a:defRPr sz="1400"/>
            </a:lvl3pPr>
            <a:lvl4pPr marL="1081088" indent="-277813">
              <a:defRPr sz="1200"/>
            </a:lvl4pPr>
            <a:lvl5pPr marL="1163638" indent="-268288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27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40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31809"/>
      </p:ext>
    </p:extLst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0"/>
          <p:cNvSpPr>
            <a:spLocks noChangeArrowheads="1"/>
          </p:cNvSpPr>
          <p:nvPr/>
        </p:nvSpPr>
        <p:spPr bwMode="invGray">
          <a:xfrm>
            <a:off x="0" y="-22225"/>
            <a:ext cx="9144000" cy="555625"/>
          </a:xfrm>
          <a:prstGeom prst="rect">
            <a:avLst/>
          </a:prstGeom>
          <a:solidFill>
            <a:srgbClr val="009EA8">
              <a:alpha val="3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 sz="3200">
              <a:solidFill>
                <a:srgbClr val="481C10"/>
              </a:solidFill>
              <a:ea typeface="맑은 고딕" pitchFamily="50" charset="-127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8301038" y="6525344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ctr" latinLnBrk="1" hangingPunct="1">
              <a:spcBef>
                <a:spcPct val="20000"/>
              </a:spcBef>
              <a:defRPr/>
            </a:pPr>
            <a:fld id="{384696AA-5E38-43AD-84E0-1096E86142ED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fontAlgn="ctr" latinLnBrk="1" hangingPunct="1">
                <a:spcBef>
                  <a:spcPct val="20000"/>
                </a:spcBef>
                <a:defRPr/>
              </a:pPr>
              <a:t>‹#›</a:t>
            </a:fld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47650" y="35744"/>
            <a:ext cx="7600950" cy="474662"/>
          </a:xfr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26960" y="836712"/>
            <a:ext cx="8449496" cy="5544616"/>
          </a:xfrm>
        </p:spPr>
        <p:txBody>
          <a:bodyPr/>
          <a:lstStyle>
            <a:lvl1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67651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05DB11-9E8D-4861-8DF2-ADEACCA464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0" y="914400"/>
            <a:ext cx="8587509" cy="5532438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  <a:ea typeface="+mj-ea"/>
              </a:defRPr>
            </a:lvl1pPr>
            <a:lvl2pPr>
              <a:defRPr baseline="0">
                <a:latin typeface="Candara" panose="020E0502030303020204" pitchFamily="34" charset="0"/>
                <a:ea typeface="+mn-ea"/>
              </a:defRPr>
            </a:lvl2pPr>
            <a:lvl3pPr>
              <a:defRPr baseline="0">
                <a:latin typeface="Candara" panose="020E0502030303020204" pitchFamily="34" charset="0"/>
                <a:ea typeface="+mn-ea"/>
              </a:defRPr>
            </a:lvl3pPr>
            <a:lvl4pPr>
              <a:defRPr baseline="0">
                <a:latin typeface="Candara" panose="020E0502030303020204" pitchFamily="34" charset="0"/>
                <a:ea typeface="+mn-ea"/>
              </a:defRPr>
            </a:lvl4pPr>
            <a:lvl5pPr>
              <a:defRPr baseline="0">
                <a:latin typeface="Candara" panose="020E0502030303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7791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26" name="제목 개체 틀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181794" y="129648"/>
            <a:ext cx="8784976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179512" y="796190"/>
            <a:ext cx="8784976" cy="598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6791968"/>
            <a:ext cx="9144000" cy="66032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 descr="C:\Users\Donggeon Lee\Desktop\IoT\pnu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430120"/>
            <a:ext cx="1325123" cy="33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74" r:id="rId9"/>
    <p:sldLayoutId id="2147483680" r:id="rId10"/>
    <p:sldLayoutId id="2147483676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800" b="1" kern="1200" baseline="0">
          <a:solidFill>
            <a:srgbClr val="20A15E"/>
          </a:solidFill>
          <a:effectLst>
            <a:glow rad="127000">
              <a:schemeClr val="bg1"/>
            </a:glow>
          </a:effectLst>
          <a:latin typeface="Candara" panose="020E0502030303020204" pitchFamily="34" charset="0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9pPr>
    </p:titleStyle>
    <p:bodyStyle>
      <a:lvl1pPr marL="342900" indent="-342900" algn="l" rtl="0" eaLnBrk="1" fontAlgn="base" latinLnBrk="1" hangingPunct="1">
        <a:lnSpc>
          <a:spcPct val="100000"/>
        </a:lnSpc>
        <a:spcBef>
          <a:spcPts val="600"/>
        </a:spcBef>
        <a:spcAft>
          <a:spcPts val="600"/>
        </a:spcAft>
        <a:buFont typeface="Wingdings" pitchFamily="2" charset="2"/>
        <a:buChar char="v"/>
        <a:defRPr sz="2000" b="1" kern="1200" baseline="0">
          <a:solidFill>
            <a:srgbClr val="023368"/>
          </a:solidFill>
          <a:effectLst>
            <a:glow rad="38100">
              <a:schemeClr val="bg1"/>
            </a:glow>
          </a:effectLst>
          <a:latin typeface="Candara" panose="020E0502030303020204" pitchFamily="34" charset="0"/>
          <a:ea typeface="+mj-ea"/>
          <a:cs typeface="+mn-cs"/>
        </a:defRPr>
      </a:lvl1pPr>
      <a:lvl2pPr marL="742950" indent="-285750" algn="l" rtl="0" eaLnBrk="1" fontAlgn="base" latinLnBrk="1" hangingPunct="1">
        <a:lnSpc>
          <a:spcPct val="100000"/>
        </a:lnSpc>
        <a:spcBef>
          <a:spcPts val="600"/>
        </a:spcBef>
        <a:spcAft>
          <a:spcPts val="600"/>
        </a:spcAft>
        <a:buFont typeface="Wingdings" pitchFamily="2" charset="2"/>
        <a:buChar char="§"/>
        <a:defRPr sz="16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•"/>
        <a:defRPr sz="14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–"/>
        <a:defRPr sz="12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»"/>
        <a:defRPr sz="12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어드벤처디자인 프로젝트 설계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E6DD0D-58CE-4ECD-B3B8-09118EB1B845}"/>
              </a:ext>
            </a:extLst>
          </p:cNvPr>
          <p:cNvSpPr/>
          <p:nvPr/>
        </p:nvSpPr>
        <p:spPr>
          <a:xfrm>
            <a:off x="95732" y="6461349"/>
            <a:ext cx="2400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81518" latinLnBrk="0"/>
            <a:r>
              <a:rPr lang="en-US" altLang="ko-KR" sz="1400" kern="0" spc="-91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20A15E"/>
                </a:solidFill>
                <a:latin typeface="Cooper Black" panose="0208090404030B020404" pitchFamily="18" charset="0"/>
                <a:ea typeface="나눔명조 ExtraBold" panose="02020603020101020101" pitchFamily="18" charset="-127"/>
              </a:rPr>
              <a:t>Elementary Computer Lab. </a:t>
            </a:r>
            <a:endParaRPr lang="ko-KR" altLang="en-US" sz="1400" kern="0" spc="-91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rgbClr val="20A15E"/>
              </a:solidFill>
              <a:latin typeface="Cooper Black" panose="0208090404030B020404" pitchFamily="18" charset="0"/>
              <a:ea typeface="나눔명조 ExtraBold" panose="02020603020101020101" pitchFamily="18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44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57200" y="908720"/>
            <a:ext cx="4586438" cy="5832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주 </a:t>
            </a:r>
            <a:r>
              <a:rPr lang="en-US" altLang="ko-KR" dirty="0"/>
              <a:t>: </a:t>
            </a:r>
            <a:r>
              <a:rPr lang="ko-KR" altLang="en-US" dirty="0"/>
              <a:t>강의 소개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         </a:t>
            </a:r>
            <a:r>
              <a:rPr lang="ko-KR" altLang="en-US" dirty="0" err="1"/>
              <a:t>마이크로컨트롤러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ko-KR" altLang="en-US" dirty="0"/>
              <a:t>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Arduino</a:t>
            </a:r>
            <a:r>
              <a:rPr lang="ko-KR" altLang="en-US" dirty="0"/>
              <a:t> 기초 프로그래밍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ko-KR" altLang="en-US" dirty="0"/>
              <a:t>주 </a:t>
            </a:r>
            <a:r>
              <a:rPr lang="en-US" altLang="ko-KR" dirty="0"/>
              <a:t>: </a:t>
            </a:r>
            <a:r>
              <a:rPr lang="ko-KR" altLang="en-US" dirty="0"/>
              <a:t>디지털 데이터 출력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4</a:t>
            </a:r>
            <a:r>
              <a:rPr lang="ko-KR" altLang="en-US" dirty="0"/>
              <a:t>주 </a:t>
            </a:r>
            <a:r>
              <a:rPr lang="en-US" altLang="ko-KR" dirty="0"/>
              <a:t>: </a:t>
            </a:r>
            <a:r>
              <a:rPr lang="ko-KR" altLang="en-US" dirty="0"/>
              <a:t>디지털 데이터 입력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5</a:t>
            </a:r>
            <a:r>
              <a:rPr lang="ko-KR" altLang="en-US" dirty="0"/>
              <a:t>주 </a:t>
            </a:r>
            <a:r>
              <a:rPr lang="en-US" altLang="ko-KR" dirty="0"/>
              <a:t>: </a:t>
            </a:r>
            <a:r>
              <a:rPr lang="ko-KR" altLang="en-US" dirty="0"/>
              <a:t>아날로그 데이터 입출력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6</a:t>
            </a:r>
            <a:r>
              <a:rPr lang="ko-KR" altLang="en-US" dirty="0"/>
              <a:t>주 </a:t>
            </a:r>
            <a:r>
              <a:rPr lang="en-US" altLang="ko-KR" dirty="0"/>
              <a:t>: OSC</a:t>
            </a:r>
            <a:r>
              <a:rPr lang="ko-KR" altLang="en-US" dirty="0"/>
              <a:t>와 함수발생기</a:t>
            </a:r>
            <a:r>
              <a:rPr lang="en-US" altLang="ko-KR" dirty="0"/>
              <a:t>, </a:t>
            </a:r>
            <a:r>
              <a:rPr lang="ko-KR" altLang="en-US" dirty="0"/>
              <a:t>주기적처리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7</a:t>
            </a:r>
            <a:r>
              <a:rPr lang="ko-KR" altLang="en-US" dirty="0">
                <a:solidFill>
                  <a:srgbClr val="C00000"/>
                </a:solidFill>
              </a:rPr>
              <a:t>주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>
                <a:solidFill>
                  <a:srgbClr val="C00000"/>
                </a:solidFill>
              </a:rPr>
              <a:t>중간고사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D8D112F-9A27-413F-8C66-4A21BAC75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일정</a:t>
            </a:r>
            <a:endParaRPr 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11"/>
          </p:nvPr>
        </p:nvSpPr>
        <p:spPr>
          <a:xfrm>
            <a:off x="5178392" y="908720"/>
            <a:ext cx="3787807" cy="583264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8</a:t>
            </a:r>
            <a:r>
              <a:rPr lang="ko-KR" altLang="en-US" dirty="0"/>
              <a:t>주 </a:t>
            </a:r>
            <a:r>
              <a:rPr lang="en-US" altLang="ko-KR" dirty="0"/>
              <a:t>:</a:t>
            </a:r>
            <a:r>
              <a:rPr lang="ko-KR" altLang="en-US" dirty="0"/>
              <a:t> 스피커와 센서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9</a:t>
            </a:r>
            <a:r>
              <a:rPr lang="ko-KR" altLang="en-US" dirty="0"/>
              <a:t>주 </a:t>
            </a:r>
            <a:r>
              <a:rPr lang="en-US" altLang="ko-KR" dirty="0"/>
              <a:t>: 7 Segment</a:t>
            </a:r>
            <a:r>
              <a:rPr lang="ko-KR" altLang="en-US" dirty="0"/>
              <a:t>와 </a:t>
            </a:r>
            <a:r>
              <a:rPr lang="en-US" altLang="ko-KR" dirty="0"/>
              <a:t>Text LCD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10</a:t>
            </a:r>
            <a:r>
              <a:rPr lang="ko-KR" altLang="en-US" dirty="0"/>
              <a:t>주 </a:t>
            </a:r>
            <a:r>
              <a:rPr lang="en-US" altLang="ko-KR" dirty="0"/>
              <a:t>: </a:t>
            </a:r>
            <a:r>
              <a:rPr lang="ko-KR" altLang="en-US" dirty="0"/>
              <a:t>모터 등 주변기기 제어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11</a:t>
            </a:r>
            <a:r>
              <a:rPr lang="ko-KR" altLang="en-US" dirty="0"/>
              <a:t>주 </a:t>
            </a:r>
            <a:r>
              <a:rPr lang="en-US" altLang="ko-KR" dirty="0"/>
              <a:t>: </a:t>
            </a:r>
            <a:r>
              <a:rPr lang="ko-KR" altLang="en-US" dirty="0"/>
              <a:t>시리얼 통신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12</a:t>
            </a:r>
            <a:r>
              <a:rPr lang="ko-KR" altLang="en-US" dirty="0"/>
              <a:t>주 </a:t>
            </a:r>
            <a:r>
              <a:rPr lang="en-US" altLang="ko-KR" dirty="0"/>
              <a:t>: </a:t>
            </a:r>
            <a:r>
              <a:rPr lang="ko-KR" altLang="en-US" dirty="0"/>
              <a:t>센서 응용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13</a:t>
            </a:r>
            <a:r>
              <a:rPr lang="ko-KR" altLang="en-US" dirty="0">
                <a:solidFill>
                  <a:srgbClr val="C00000"/>
                </a:solidFill>
              </a:rPr>
              <a:t>주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>
                <a:solidFill>
                  <a:srgbClr val="C00000"/>
                </a:solidFill>
              </a:rPr>
              <a:t>기말고사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14</a:t>
            </a:r>
            <a:r>
              <a:rPr lang="ko-KR" altLang="en-US" dirty="0"/>
              <a:t>주 </a:t>
            </a:r>
            <a:r>
              <a:rPr lang="en-US" altLang="ko-KR" dirty="0"/>
              <a:t>: </a:t>
            </a:r>
            <a:r>
              <a:rPr lang="ko-KR" altLang="en-US" dirty="0"/>
              <a:t>프로젝트 설계 제안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15</a:t>
            </a:r>
            <a:r>
              <a:rPr lang="ko-KR" altLang="en-US" dirty="0"/>
              <a:t>주 </a:t>
            </a:r>
            <a:r>
              <a:rPr lang="en-US" altLang="ko-KR" dirty="0"/>
              <a:t>: </a:t>
            </a:r>
            <a:r>
              <a:rPr lang="ko-KR" altLang="en-US" dirty="0"/>
              <a:t>프로젝트 설계 보완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FF"/>
                </a:solidFill>
              </a:rPr>
              <a:t>프로젝트 최종 평가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19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평가 방안 </a:t>
            </a:r>
            <a:r>
              <a:rPr lang="en-US" altLang="ko-KR"/>
              <a:t>/ </a:t>
            </a:r>
            <a:r>
              <a:rPr lang="en-US"/>
              <a:t>Grading Policy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F20EB1-2512-4FC2-AFAB-8C113FFD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DA6C334E-FC6E-4DB3-9ECC-B4709E67D4E1}"/>
              </a:ext>
            </a:extLst>
          </p:cNvPr>
          <p:cNvGraphicFramePr/>
          <p:nvPr/>
        </p:nvGraphicFramePr>
        <p:xfrm>
          <a:off x="467954" y="945444"/>
          <a:ext cx="7895492" cy="5573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2C690AE-4615-4970-BDB8-2A90D176E806}"/>
              </a:ext>
            </a:extLst>
          </p:cNvPr>
          <p:cNvSpPr/>
          <p:nvPr/>
        </p:nvSpPr>
        <p:spPr>
          <a:xfrm>
            <a:off x="78152" y="4916774"/>
            <a:ext cx="2844929" cy="88966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FF0000"/>
                </a:solidFill>
              </a:rPr>
              <a:t>전체 분반 공통시험</a:t>
            </a:r>
            <a:endParaRPr lang="en-US" altLang="ko-KR" sz="14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중간고사</a:t>
            </a:r>
            <a:r>
              <a:rPr lang="en-US" altLang="ko-KR" sz="1400"/>
              <a:t>: 10</a:t>
            </a:r>
            <a:r>
              <a:rPr lang="ko-KR" altLang="en-US" sz="1400"/>
              <a:t>월 </a:t>
            </a:r>
            <a:r>
              <a:rPr lang="en-US" altLang="ko-KR" sz="1400"/>
              <a:t>21</a:t>
            </a:r>
            <a:r>
              <a:rPr lang="ko-KR" altLang="en-US" sz="1400"/>
              <a:t>일 금요일</a:t>
            </a:r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기말고사</a:t>
            </a:r>
            <a:r>
              <a:rPr lang="en-US" altLang="ko-KR" sz="1400"/>
              <a:t>: 12</a:t>
            </a:r>
            <a:r>
              <a:rPr lang="ko-KR" altLang="en-US" sz="1400"/>
              <a:t>월 </a:t>
            </a:r>
            <a:r>
              <a:rPr lang="en-US" altLang="ko-KR" sz="1400"/>
              <a:t>2</a:t>
            </a:r>
            <a:r>
              <a:rPr lang="ko-KR" altLang="en-US" sz="1400"/>
              <a:t>일 금요일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1FA05DE-188E-45EA-B12B-273DAB53DCAA}"/>
              </a:ext>
            </a:extLst>
          </p:cNvPr>
          <p:cNvSpPr/>
          <p:nvPr/>
        </p:nvSpPr>
        <p:spPr>
          <a:xfrm>
            <a:off x="5715000" y="411481"/>
            <a:ext cx="3343032" cy="17961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온라인 동영상 강의</a:t>
            </a:r>
            <a:endParaRPr lang="en-US" altLang="ko-KR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/>
              <a:t>95% </a:t>
            </a:r>
            <a:r>
              <a:rPr lang="ko-KR" altLang="en-US" sz="1200"/>
              <a:t>이상 시청 시 수강으로 인정</a:t>
            </a:r>
            <a:endParaRPr lang="en-US" altLang="ko-KR" sz="12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/>
              <a:t>미 시청 시 </a:t>
            </a:r>
            <a:r>
              <a:rPr lang="en-US" altLang="ko-KR" sz="1200"/>
              <a:t>5</a:t>
            </a:r>
            <a:r>
              <a:rPr lang="ko-KR" altLang="en-US" sz="1200"/>
              <a:t>점 감점</a:t>
            </a:r>
            <a:endParaRPr lang="en-US" altLang="ko-KR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온</a:t>
            </a:r>
            <a:r>
              <a:rPr lang="en-US" altLang="ko-KR" sz="1400"/>
              <a:t>/</a:t>
            </a:r>
            <a:r>
              <a:rPr lang="ko-KR" altLang="en-US" sz="1400"/>
              <a:t>오프라인 수업</a:t>
            </a:r>
            <a:endParaRPr lang="en-US" altLang="ko-KR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b="1">
                <a:solidFill>
                  <a:srgbClr val="0000FF"/>
                </a:solidFill>
              </a:rPr>
              <a:t>결석 </a:t>
            </a:r>
            <a:r>
              <a:rPr lang="en-US" altLang="ko-KR" sz="1200" b="1">
                <a:solidFill>
                  <a:srgbClr val="0000FF"/>
                </a:solidFill>
              </a:rPr>
              <a:t>1</a:t>
            </a:r>
            <a:r>
              <a:rPr lang="ko-KR" altLang="en-US" sz="1200" b="1">
                <a:solidFill>
                  <a:srgbClr val="0000FF"/>
                </a:solidFill>
              </a:rPr>
              <a:t>회당 </a:t>
            </a:r>
            <a:r>
              <a:rPr lang="en-US" altLang="ko-KR" sz="1200" b="1">
                <a:solidFill>
                  <a:srgbClr val="0000FF"/>
                </a:solidFill>
              </a:rPr>
              <a:t>20</a:t>
            </a:r>
            <a:r>
              <a:rPr lang="ko-KR" altLang="en-US" sz="1200" b="1">
                <a:solidFill>
                  <a:srgbClr val="0000FF"/>
                </a:solidFill>
              </a:rPr>
              <a:t>점 감점</a:t>
            </a:r>
            <a:endParaRPr lang="en-US" altLang="ko-KR" sz="1200" b="1">
              <a:solidFill>
                <a:srgbClr val="0000F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/>
              <a:t>지각 </a:t>
            </a:r>
            <a:r>
              <a:rPr lang="en-US" altLang="ko-KR" sz="1200"/>
              <a:t>1</a:t>
            </a:r>
            <a:r>
              <a:rPr lang="ko-KR" altLang="en-US" sz="1200"/>
              <a:t>회당 </a:t>
            </a:r>
            <a:r>
              <a:rPr lang="en-US" altLang="ko-KR" sz="1200"/>
              <a:t>5</a:t>
            </a:r>
            <a:r>
              <a:rPr lang="ko-KR" altLang="en-US" sz="1200"/>
              <a:t>점 감점</a:t>
            </a:r>
            <a:endParaRPr lang="en-US" altLang="ko-KR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FF0000"/>
                </a:solidFill>
              </a:rPr>
              <a:t>마이너스 출석 점수 가능</a:t>
            </a:r>
            <a:endParaRPr lang="en-US" altLang="ko-KR" sz="14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출석일의 </a:t>
            </a:r>
            <a:r>
              <a:rPr lang="en-US" altLang="ko-KR" sz="1400"/>
              <a:t>1/3</a:t>
            </a:r>
            <a:r>
              <a:rPr lang="ko-KR" altLang="en-US" sz="1400"/>
              <a:t>이상 결석 시 </a:t>
            </a:r>
            <a:r>
              <a:rPr lang="en-US" altLang="ko-KR" sz="1400"/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중간</a:t>
            </a:r>
            <a:r>
              <a:rPr lang="en-US" altLang="ko-KR" sz="1400"/>
              <a:t>/</a:t>
            </a:r>
            <a:r>
              <a:rPr lang="ko-KR" altLang="en-US" sz="1400"/>
              <a:t>기말</a:t>
            </a:r>
            <a:r>
              <a:rPr lang="en-US" altLang="ko-KR" sz="1400"/>
              <a:t>/</a:t>
            </a:r>
            <a:r>
              <a:rPr lang="ko-KR" altLang="en-US" sz="1400"/>
              <a:t>프로젝트 불참 시 </a:t>
            </a:r>
            <a:r>
              <a:rPr lang="en-US" altLang="ko-KR" sz="1400"/>
              <a:t>F</a:t>
            </a:r>
            <a:endParaRPr lang="ko-KR" altLang="en-US" sz="140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BC27F30-1CCE-40A3-BA21-EE485E668974}"/>
              </a:ext>
            </a:extLst>
          </p:cNvPr>
          <p:cNvSpPr/>
          <p:nvPr/>
        </p:nvSpPr>
        <p:spPr>
          <a:xfrm>
            <a:off x="179512" y="1162852"/>
            <a:ext cx="2524370" cy="12578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tx1"/>
                </a:solidFill>
              </a:rPr>
              <a:t>중간고사 이후 프로젝트제안서 제출</a:t>
            </a:r>
            <a:endParaRPr lang="en-US" altLang="ko-KR" sz="1400">
              <a:solidFill>
                <a:schemeClr val="tx1"/>
              </a:solidFill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tx1"/>
                </a:solidFill>
              </a:rPr>
              <a:t>기말고사 이후 프로젝트 발표 평가</a:t>
            </a:r>
            <a:endParaRPr lang="en-US" altLang="ko-KR" sz="1400">
              <a:solidFill>
                <a:schemeClr val="tx1"/>
              </a:solidFill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tx1"/>
                </a:solidFill>
              </a:rPr>
              <a:t>팀프로젝트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63F7345-CBDB-412E-A08D-F8E82A1365F8}"/>
              </a:ext>
            </a:extLst>
          </p:cNvPr>
          <p:cNvCxnSpPr>
            <a:cxnSpLocks/>
          </p:cNvCxnSpPr>
          <p:nvPr/>
        </p:nvCxnSpPr>
        <p:spPr>
          <a:xfrm flipH="1" flipV="1">
            <a:off x="2703882" y="2141415"/>
            <a:ext cx="445718" cy="297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14B643C-D7D0-41F5-B167-2DB125F1D483}"/>
              </a:ext>
            </a:extLst>
          </p:cNvPr>
          <p:cNvCxnSpPr>
            <a:cxnSpLocks/>
          </p:cNvCxnSpPr>
          <p:nvPr/>
        </p:nvCxnSpPr>
        <p:spPr>
          <a:xfrm flipV="1">
            <a:off x="5064369" y="1843859"/>
            <a:ext cx="650631" cy="297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60CF811-EEBB-412D-A893-A7804C0E342A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500617" y="3749040"/>
            <a:ext cx="1203265" cy="11677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5E41B80-CA72-4CF2-A598-9CE44B0070B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923081" y="5257801"/>
            <a:ext cx="353520" cy="10380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6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개요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프로젝트 목표</a:t>
            </a:r>
            <a:endParaRPr lang="en-US" altLang="ko-KR" dirty="0"/>
          </a:p>
          <a:p>
            <a:pPr lvl="1"/>
            <a:r>
              <a:rPr lang="ko-KR" altLang="en-US" dirty="0"/>
              <a:t>프로젝트 주제와 내용을 선정하고 이를 위하여 오픈 소스 하드웨어를 이용한</a:t>
            </a:r>
            <a:r>
              <a:rPr lang="en-US" altLang="ko-KR" dirty="0"/>
              <a:t> </a:t>
            </a:r>
            <a:r>
              <a:rPr lang="ko-KR" altLang="en-US" dirty="0"/>
              <a:t>시스템을 설계한다</a:t>
            </a:r>
            <a:r>
              <a:rPr lang="en-US" altLang="ko-KR" dirty="0"/>
              <a:t>.  </a:t>
            </a:r>
            <a:r>
              <a:rPr lang="ko-KR" altLang="en-US" dirty="0"/>
              <a:t>시스템에는 다양한 입력 장치와</a:t>
            </a:r>
            <a:r>
              <a:rPr lang="en-US" altLang="ko-KR" dirty="0"/>
              <a:t> </a:t>
            </a:r>
            <a:r>
              <a:rPr lang="ko-KR" altLang="en-US" dirty="0"/>
              <a:t>출력 장치를 포함하여야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강의에서 학습한 제어 방법</a:t>
            </a:r>
            <a:r>
              <a:rPr lang="en-US" altLang="ko-KR" dirty="0"/>
              <a:t>, </a:t>
            </a:r>
            <a:r>
              <a:rPr lang="ko-KR" altLang="en-US" dirty="0"/>
              <a:t>메모리 응용</a:t>
            </a:r>
            <a:r>
              <a:rPr lang="en-US" altLang="ko-KR" dirty="0"/>
              <a:t>, I/O </a:t>
            </a:r>
            <a:r>
              <a:rPr lang="ko-KR" altLang="en-US" dirty="0"/>
              <a:t>프로그래밍</a:t>
            </a:r>
            <a:r>
              <a:rPr lang="en-US" altLang="ko-KR" dirty="0"/>
              <a:t>, </a:t>
            </a:r>
            <a:r>
              <a:rPr lang="ko-KR" altLang="en-US" dirty="0"/>
              <a:t>외부 장치와의 통신을 활용하여 설계한 프로젝트의 하드웨어와 소프트웨어를 구현한다</a:t>
            </a:r>
            <a:r>
              <a:rPr lang="en-US" altLang="ko-KR" dirty="0"/>
              <a:t>. (</a:t>
            </a:r>
            <a:r>
              <a:rPr lang="ko-KR" altLang="en-US" dirty="0" err="1">
                <a:solidFill>
                  <a:srgbClr val="C00000"/>
                </a:solidFill>
              </a:rPr>
              <a:t>센싱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통신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제어</a:t>
            </a:r>
            <a:r>
              <a:rPr lang="en-US" altLang="ko-KR" dirty="0"/>
              <a:t>)	</a:t>
            </a:r>
          </a:p>
          <a:p>
            <a:r>
              <a:rPr lang="ko-KR" altLang="en-US" dirty="0"/>
              <a:t>평가 항목</a:t>
            </a:r>
            <a:endParaRPr lang="en-US" altLang="ko-KR" dirty="0"/>
          </a:p>
          <a:p>
            <a:pPr lvl="1"/>
            <a:r>
              <a:rPr lang="ko-KR" altLang="en-US" b="1" dirty="0"/>
              <a:t>완성도 </a:t>
            </a:r>
            <a:r>
              <a:rPr lang="en-US" altLang="ko-KR" dirty="0"/>
              <a:t>: </a:t>
            </a:r>
            <a:r>
              <a:rPr lang="ko-KR" altLang="en-US" dirty="0"/>
              <a:t>프로젝트 주제와 내용을 위한 기능들이 모두 구현되었고 동작하는지를 평가 </a:t>
            </a:r>
            <a:endParaRPr lang="en-US" altLang="ko-KR" dirty="0"/>
          </a:p>
          <a:p>
            <a:pPr lvl="1"/>
            <a:r>
              <a:rPr lang="ko-KR" altLang="en-US" b="1" dirty="0"/>
              <a:t>구현 난이도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프로젝트 주제와 내용에 포함된 기능이 다채로운지를 평가하고 프로젝트 구현에 다양한 입력 장치와</a:t>
            </a:r>
            <a:r>
              <a:rPr lang="en-US" altLang="ko-KR" dirty="0"/>
              <a:t> </a:t>
            </a:r>
            <a:r>
              <a:rPr lang="ko-KR" altLang="en-US" dirty="0"/>
              <a:t>출력 장치를 사용하였는지 평가</a:t>
            </a:r>
            <a:endParaRPr lang="en-US" altLang="ko-KR" dirty="0"/>
          </a:p>
          <a:p>
            <a:pPr lvl="1"/>
            <a:r>
              <a:rPr lang="ko-KR" altLang="en-US" b="1" dirty="0"/>
              <a:t>동작 안정성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모든 기능들이 동시에 안정적으로 동작하는지 평가</a:t>
            </a:r>
            <a:endParaRPr lang="en-US" altLang="ko-KR" dirty="0"/>
          </a:p>
          <a:p>
            <a:pPr lvl="1"/>
            <a:r>
              <a:rPr lang="ko-KR" altLang="en-US" b="1" dirty="0"/>
              <a:t>창의성 </a:t>
            </a:r>
            <a:r>
              <a:rPr lang="en-US" altLang="ko-KR" dirty="0"/>
              <a:t>: </a:t>
            </a:r>
            <a:r>
              <a:rPr lang="ko-KR" altLang="en-US" dirty="0"/>
              <a:t>프로젝트 주제와 내용의 차별성을 평가</a:t>
            </a:r>
            <a:endParaRPr lang="en-US" altLang="ko-KR" dirty="0"/>
          </a:p>
          <a:p>
            <a:pPr lvl="1"/>
            <a:r>
              <a:rPr lang="ko-KR" altLang="en-US" b="1" dirty="0"/>
              <a:t>노력 및 협력 </a:t>
            </a:r>
            <a:r>
              <a:rPr lang="en-US" altLang="ko-KR" dirty="0"/>
              <a:t>: </a:t>
            </a:r>
            <a:r>
              <a:rPr lang="ko-KR" altLang="en-US" dirty="0"/>
              <a:t>팀원들 간의 업무 분배와 협력이 잘 이루어졌는지 평가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48777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구성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820472" y="6597351"/>
            <a:ext cx="323528" cy="194616"/>
          </a:xfrm>
        </p:spPr>
        <p:txBody>
          <a:bodyPr/>
          <a:lstStyle/>
          <a:p>
            <a:fld id="{997B2DE0-1A44-4C02-8B54-020652419A9C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45940" y="2960968"/>
            <a:ext cx="3488565" cy="1735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RGB LED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60" y="1839822"/>
            <a:ext cx="943595" cy="94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D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960" y="1757372"/>
            <a:ext cx="942235" cy="94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ds ì¼ì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29302" flipH="1">
            <a:off x="1772696" y="3986350"/>
            <a:ext cx="1101690" cy="82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ì¨ë ì¼ì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64" y="3876443"/>
            <a:ext cx="1027893" cy="102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3demp.com/3dAdmin/files/community/11/120/buzzerDA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536" y="1917532"/>
            <a:ext cx="734459" cy="7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ê´ë ¨ ì´ë¯¸ì§"/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95" b="24795"/>
          <a:stretch/>
        </p:blipFill>
        <p:spPr bwMode="auto">
          <a:xfrm>
            <a:off x="5661789" y="3419218"/>
            <a:ext cx="1416942" cy="71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ext lcd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" t="22855" r="3733" b="17638"/>
          <a:stretch/>
        </p:blipFill>
        <p:spPr bwMode="auto">
          <a:xfrm>
            <a:off x="7209004" y="3421110"/>
            <a:ext cx="1476968" cy="71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내용 개체 틀 3"/>
          <p:cNvSpPr>
            <a:spLocks noGrp="1"/>
          </p:cNvSpPr>
          <p:nvPr>
            <p:ph sz="quarter" idx="10"/>
          </p:nvPr>
        </p:nvSpPr>
        <p:spPr>
          <a:xfrm>
            <a:off x="702886" y="1097279"/>
            <a:ext cx="2289695" cy="53746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입력 장치 </a:t>
            </a:r>
            <a:r>
              <a:rPr lang="en-US" altLang="ko-KR" dirty="0"/>
              <a:t>(</a:t>
            </a:r>
            <a:r>
              <a:rPr lang="ko-KR" altLang="en-US" dirty="0"/>
              <a:t>센서</a:t>
            </a:r>
            <a:r>
              <a:rPr lang="en-US" altLang="ko-KR" dirty="0"/>
              <a:t>)</a:t>
            </a:r>
          </a:p>
        </p:txBody>
      </p:sp>
      <p:sp>
        <p:nvSpPr>
          <p:cNvPr id="23" name="내용 개체 틀 3"/>
          <p:cNvSpPr txBox="1">
            <a:spLocks/>
          </p:cNvSpPr>
          <p:nvPr/>
        </p:nvSpPr>
        <p:spPr bwMode="auto">
          <a:xfrm>
            <a:off x="3759130" y="1109646"/>
            <a:ext cx="1062183" cy="537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 sz="2000" b="1" kern="1200" baseline="0">
                <a:solidFill>
                  <a:srgbClr val="023368"/>
                </a:solidFill>
                <a:effectLst>
                  <a:glow rad="38100">
                    <a:schemeClr val="bg1"/>
                  </a:glow>
                </a:effectLst>
                <a:latin typeface="Candara" panose="020E0502030303020204" pitchFamily="34" charset="0"/>
                <a:ea typeface="+mj-ea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4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2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»"/>
              <a:defRPr sz="12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ko-KR" dirty="0" err="1"/>
              <a:t>uC</a:t>
            </a:r>
            <a:r>
              <a:rPr lang="ko-KR" altLang="en-US" dirty="0"/>
              <a:t> 보드</a:t>
            </a:r>
            <a:endParaRPr lang="en-US" altLang="ko-KR" dirty="0"/>
          </a:p>
        </p:txBody>
      </p:sp>
      <p:sp>
        <p:nvSpPr>
          <p:cNvPr id="24" name="내용 개체 틀 3"/>
          <p:cNvSpPr txBox="1">
            <a:spLocks/>
          </p:cNvSpPr>
          <p:nvPr/>
        </p:nvSpPr>
        <p:spPr bwMode="auto">
          <a:xfrm>
            <a:off x="6685360" y="1095534"/>
            <a:ext cx="1368178" cy="537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 sz="2000" b="1" kern="1200" baseline="0">
                <a:solidFill>
                  <a:srgbClr val="023368"/>
                </a:solidFill>
                <a:effectLst>
                  <a:glow rad="38100">
                    <a:schemeClr val="bg1"/>
                  </a:glow>
                </a:effectLst>
                <a:latin typeface="Candara" panose="020E0502030303020204" pitchFamily="34" charset="0"/>
                <a:ea typeface="+mj-ea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4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2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»"/>
              <a:defRPr sz="12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출력 장치</a:t>
            </a:r>
            <a:endParaRPr lang="en-US" altLang="ko-KR" dirty="0"/>
          </a:p>
        </p:txBody>
      </p:sp>
      <p:pic>
        <p:nvPicPr>
          <p:cNvPr id="1054" name="Picture 30" descr="ìë³´ ëª¨í°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96" y="4558282"/>
            <a:ext cx="1669227" cy="121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DCëª¨í°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337" y="4738843"/>
            <a:ext cx="1368125" cy="102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내용 개체 틀 3"/>
          <p:cNvSpPr txBox="1">
            <a:spLocks/>
          </p:cNvSpPr>
          <p:nvPr/>
        </p:nvSpPr>
        <p:spPr bwMode="auto">
          <a:xfrm>
            <a:off x="667125" y="4835676"/>
            <a:ext cx="1180608" cy="490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 sz="2000" b="1" kern="1200" baseline="0">
                <a:solidFill>
                  <a:srgbClr val="023368"/>
                </a:solidFill>
                <a:effectLst>
                  <a:glow rad="38100">
                    <a:schemeClr val="bg1"/>
                  </a:glow>
                </a:effectLst>
                <a:latin typeface="Candara" panose="020E0502030303020204" pitchFamily="34" charset="0"/>
                <a:ea typeface="+mj-ea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4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2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»"/>
              <a:defRPr sz="12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0">
              <a:buNone/>
            </a:pPr>
            <a:r>
              <a:rPr lang="ko-KR" altLang="en-US" dirty="0"/>
              <a:t>온도센서</a:t>
            </a:r>
            <a:endParaRPr lang="en-US" altLang="ko-KR" dirty="0"/>
          </a:p>
        </p:txBody>
      </p:sp>
      <p:pic>
        <p:nvPicPr>
          <p:cNvPr id="29" name="Picture 2" descr="íí¸ ì¤ìì¹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8" t="33553" r="30502" b="32307"/>
          <a:stretch/>
        </p:blipFill>
        <p:spPr bwMode="auto">
          <a:xfrm>
            <a:off x="2117239" y="2750107"/>
            <a:ext cx="547125" cy="56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ê°ë³ì í­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06" t="17327" r="14452" b="27778"/>
          <a:stretch/>
        </p:blipFill>
        <p:spPr bwMode="auto">
          <a:xfrm rot="16200000">
            <a:off x="970801" y="2734478"/>
            <a:ext cx="623315" cy="54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내용 개체 틀 3"/>
          <p:cNvSpPr txBox="1">
            <a:spLocks/>
          </p:cNvSpPr>
          <p:nvPr/>
        </p:nvSpPr>
        <p:spPr bwMode="auto">
          <a:xfrm>
            <a:off x="1752803" y="4835675"/>
            <a:ext cx="1180608" cy="490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 sz="2000" b="1" kern="1200" baseline="0">
                <a:solidFill>
                  <a:srgbClr val="023368"/>
                </a:solidFill>
                <a:effectLst>
                  <a:glow rad="38100">
                    <a:schemeClr val="bg1"/>
                  </a:glow>
                </a:effectLst>
                <a:latin typeface="Candara" panose="020E0502030303020204" pitchFamily="34" charset="0"/>
                <a:ea typeface="+mj-ea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4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2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»"/>
              <a:defRPr sz="12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0">
              <a:buNone/>
            </a:pPr>
            <a:r>
              <a:rPr lang="ko-KR" altLang="en-US" dirty="0" err="1"/>
              <a:t>조도센서</a:t>
            </a:r>
            <a:endParaRPr lang="en-US" altLang="ko-KR" dirty="0"/>
          </a:p>
        </p:txBody>
      </p:sp>
      <p:sp>
        <p:nvSpPr>
          <p:cNvPr id="32" name="내용 개체 틀 3"/>
          <p:cNvSpPr txBox="1">
            <a:spLocks/>
          </p:cNvSpPr>
          <p:nvPr/>
        </p:nvSpPr>
        <p:spPr bwMode="auto">
          <a:xfrm>
            <a:off x="706579" y="3254706"/>
            <a:ext cx="1180608" cy="490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 sz="2000" b="1" kern="1200" baseline="0">
                <a:solidFill>
                  <a:srgbClr val="023368"/>
                </a:solidFill>
                <a:effectLst>
                  <a:glow rad="38100">
                    <a:schemeClr val="bg1"/>
                  </a:glow>
                </a:effectLst>
                <a:latin typeface="Candara" panose="020E0502030303020204" pitchFamily="34" charset="0"/>
                <a:ea typeface="+mj-ea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4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2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»"/>
              <a:defRPr sz="12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0">
              <a:buNone/>
            </a:pPr>
            <a:r>
              <a:rPr lang="ko-KR" altLang="en-US" dirty="0" err="1"/>
              <a:t>가변저항</a:t>
            </a:r>
            <a:endParaRPr lang="en-US" altLang="ko-KR" dirty="0"/>
          </a:p>
        </p:txBody>
      </p:sp>
      <p:sp>
        <p:nvSpPr>
          <p:cNvPr id="33" name="내용 개체 틀 3"/>
          <p:cNvSpPr txBox="1">
            <a:spLocks/>
          </p:cNvSpPr>
          <p:nvPr/>
        </p:nvSpPr>
        <p:spPr bwMode="auto">
          <a:xfrm>
            <a:off x="2025013" y="3254705"/>
            <a:ext cx="1180608" cy="490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 sz="2000" b="1" kern="1200" baseline="0">
                <a:solidFill>
                  <a:srgbClr val="023368"/>
                </a:solidFill>
                <a:effectLst>
                  <a:glow rad="38100">
                    <a:schemeClr val="bg1"/>
                  </a:glow>
                </a:effectLst>
                <a:latin typeface="Candara" panose="020E0502030303020204" pitchFamily="34" charset="0"/>
                <a:ea typeface="+mj-ea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4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2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»"/>
              <a:defRPr sz="12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0">
              <a:buNone/>
            </a:pPr>
            <a:r>
              <a:rPr lang="ko-KR" altLang="en-US" dirty="0"/>
              <a:t>버튼</a:t>
            </a:r>
            <a:endParaRPr lang="en-US" altLang="ko-KR" dirty="0"/>
          </a:p>
        </p:txBody>
      </p:sp>
      <p:sp>
        <p:nvSpPr>
          <p:cNvPr id="34" name="내용 개체 틀 3"/>
          <p:cNvSpPr txBox="1">
            <a:spLocks/>
          </p:cNvSpPr>
          <p:nvPr/>
        </p:nvSpPr>
        <p:spPr bwMode="auto">
          <a:xfrm>
            <a:off x="5787495" y="4037561"/>
            <a:ext cx="1226562" cy="490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 sz="2000" b="1" kern="1200" baseline="0">
                <a:solidFill>
                  <a:srgbClr val="023368"/>
                </a:solidFill>
                <a:effectLst>
                  <a:glow rad="38100">
                    <a:schemeClr val="bg1"/>
                  </a:glow>
                </a:effectLst>
                <a:latin typeface="Candara" panose="020E0502030303020204" pitchFamily="34" charset="0"/>
                <a:ea typeface="+mj-ea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4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2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»"/>
              <a:defRPr sz="12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0">
              <a:buNone/>
            </a:pPr>
            <a:r>
              <a:rPr lang="en-US" altLang="ko-KR" dirty="0"/>
              <a:t>7</a:t>
            </a:r>
            <a:r>
              <a:rPr lang="ko-KR" altLang="en-US" dirty="0"/>
              <a:t>세그먼트</a:t>
            </a:r>
            <a:endParaRPr lang="en-US" altLang="ko-KR" dirty="0"/>
          </a:p>
        </p:txBody>
      </p:sp>
      <p:sp>
        <p:nvSpPr>
          <p:cNvPr id="35" name="내용 개체 틀 3"/>
          <p:cNvSpPr txBox="1">
            <a:spLocks/>
          </p:cNvSpPr>
          <p:nvPr/>
        </p:nvSpPr>
        <p:spPr bwMode="auto">
          <a:xfrm>
            <a:off x="7274677" y="4045874"/>
            <a:ext cx="1345622" cy="490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 sz="2000" b="1" kern="1200" baseline="0">
                <a:solidFill>
                  <a:srgbClr val="023368"/>
                </a:solidFill>
                <a:effectLst>
                  <a:glow rad="38100">
                    <a:schemeClr val="bg1"/>
                  </a:glow>
                </a:effectLst>
                <a:latin typeface="Candara" panose="020E0502030303020204" pitchFamily="34" charset="0"/>
                <a:ea typeface="+mj-ea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4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2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»"/>
              <a:defRPr sz="12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0">
              <a:buNone/>
            </a:pPr>
            <a:r>
              <a:rPr lang="ko-KR" altLang="en-US" dirty="0"/>
              <a:t>텍스트 </a:t>
            </a:r>
            <a:r>
              <a:rPr lang="en-US" altLang="ko-KR" dirty="0"/>
              <a:t>LCD</a:t>
            </a:r>
          </a:p>
        </p:txBody>
      </p:sp>
      <p:sp>
        <p:nvSpPr>
          <p:cNvPr id="38" name="내용 개체 틀 3"/>
          <p:cNvSpPr txBox="1">
            <a:spLocks/>
          </p:cNvSpPr>
          <p:nvPr/>
        </p:nvSpPr>
        <p:spPr bwMode="auto">
          <a:xfrm>
            <a:off x="5764960" y="5594581"/>
            <a:ext cx="1226562" cy="490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 sz="2000" b="1" kern="1200" baseline="0">
                <a:solidFill>
                  <a:srgbClr val="023368"/>
                </a:solidFill>
                <a:effectLst>
                  <a:glow rad="38100">
                    <a:schemeClr val="bg1"/>
                  </a:glow>
                </a:effectLst>
                <a:latin typeface="Candara" panose="020E0502030303020204" pitchFamily="34" charset="0"/>
                <a:ea typeface="+mj-ea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4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2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»"/>
              <a:defRPr sz="12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0">
              <a:buNone/>
            </a:pPr>
            <a:r>
              <a:rPr lang="en-US" altLang="ko-KR" dirty="0"/>
              <a:t>DC </a:t>
            </a:r>
            <a:r>
              <a:rPr lang="ko-KR" altLang="en-US" dirty="0"/>
              <a:t>모터</a:t>
            </a:r>
            <a:endParaRPr lang="en-US" altLang="ko-KR" dirty="0"/>
          </a:p>
        </p:txBody>
      </p:sp>
      <p:sp>
        <p:nvSpPr>
          <p:cNvPr id="39" name="내용 개체 틀 3"/>
          <p:cNvSpPr txBox="1">
            <a:spLocks/>
          </p:cNvSpPr>
          <p:nvPr/>
        </p:nvSpPr>
        <p:spPr bwMode="auto">
          <a:xfrm>
            <a:off x="7252142" y="5602894"/>
            <a:ext cx="1345622" cy="490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 sz="2000" b="1" kern="1200" baseline="0">
                <a:solidFill>
                  <a:srgbClr val="023368"/>
                </a:solidFill>
                <a:effectLst>
                  <a:glow rad="38100">
                    <a:schemeClr val="bg1"/>
                  </a:glow>
                </a:effectLst>
                <a:latin typeface="Candara" panose="020E0502030303020204" pitchFamily="34" charset="0"/>
                <a:ea typeface="+mj-ea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4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2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»"/>
              <a:defRPr sz="12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0">
              <a:buNone/>
            </a:pPr>
            <a:r>
              <a:rPr lang="ko-KR" altLang="en-US" dirty="0" err="1"/>
              <a:t>서보</a:t>
            </a:r>
            <a:r>
              <a:rPr lang="ko-KR" altLang="en-US" dirty="0"/>
              <a:t> 모터</a:t>
            </a:r>
            <a:endParaRPr lang="en-US" altLang="ko-KR" dirty="0"/>
          </a:p>
        </p:txBody>
      </p:sp>
      <p:sp>
        <p:nvSpPr>
          <p:cNvPr id="40" name="내용 개체 틀 3"/>
          <p:cNvSpPr txBox="1">
            <a:spLocks/>
          </p:cNvSpPr>
          <p:nvPr/>
        </p:nvSpPr>
        <p:spPr bwMode="auto">
          <a:xfrm>
            <a:off x="5661789" y="2601576"/>
            <a:ext cx="856894" cy="490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 sz="2000" b="1" kern="1200" baseline="0">
                <a:solidFill>
                  <a:srgbClr val="023368"/>
                </a:solidFill>
                <a:effectLst>
                  <a:glow rad="38100">
                    <a:schemeClr val="bg1"/>
                  </a:glow>
                </a:effectLst>
                <a:latin typeface="Candara" panose="020E0502030303020204" pitchFamily="34" charset="0"/>
                <a:ea typeface="+mj-ea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4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2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»"/>
              <a:defRPr sz="12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0">
              <a:buNone/>
            </a:pPr>
            <a:r>
              <a:rPr lang="en-US" altLang="ko-KR" dirty="0"/>
              <a:t>LED</a:t>
            </a:r>
          </a:p>
        </p:txBody>
      </p:sp>
      <p:sp>
        <p:nvSpPr>
          <p:cNvPr id="41" name="내용 개체 틀 3"/>
          <p:cNvSpPr txBox="1">
            <a:spLocks/>
          </p:cNvSpPr>
          <p:nvPr/>
        </p:nvSpPr>
        <p:spPr bwMode="auto">
          <a:xfrm>
            <a:off x="6518683" y="2601575"/>
            <a:ext cx="1085678" cy="490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 sz="2000" b="1" kern="1200" baseline="0">
                <a:solidFill>
                  <a:srgbClr val="023368"/>
                </a:solidFill>
                <a:effectLst>
                  <a:glow rad="38100">
                    <a:schemeClr val="bg1"/>
                  </a:glow>
                </a:effectLst>
                <a:latin typeface="Candara" panose="020E0502030303020204" pitchFamily="34" charset="0"/>
                <a:ea typeface="+mj-ea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4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2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»"/>
              <a:defRPr sz="12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0">
              <a:buNone/>
            </a:pPr>
            <a:r>
              <a:rPr lang="en-US" altLang="ko-KR" dirty="0"/>
              <a:t>RGB LED</a:t>
            </a:r>
          </a:p>
        </p:txBody>
      </p:sp>
      <p:sp>
        <p:nvSpPr>
          <p:cNvPr id="42" name="내용 개체 틀 3"/>
          <p:cNvSpPr txBox="1">
            <a:spLocks/>
          </p:cNvSpPr>
          <p:nvPr/>
        </p:nvSpPr>
        <p:spPr bwMode="auto">
          <a:xfrm>
            <a:off x="7816535" y="2596672"/>
            <a:ext cx="938575" cy="490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 sz="2000" b="1" kern="1200" baseline="0">
                <a:solidFill>
                  <a:srgbClr val="023368"/>
                </a:solidFill>
                <a:effectLst>
                  <a:glow rad="38100">
                    <a:schemeClr val="bg1"/>
                  </a:glow>
                </a:effectLst>
                <a:latin typeface="Candara" panose="020E0502030303020204" pitchFamily="34" charset="0"/>
                <a:ea typeface="+mj-ea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4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2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»"/>
              <a:defRPr sz="12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0">
              <a:buNone/>
            </a:pPr>
            <a:r>
              <a:rPr lang="ko-KR" altLang="en-US"/>
              <a:t>부저</a:t>
            </a:r>
            <a:endParaRPr lang="en-US" altLang="ko-KR" dirty="0"/>
          </a:p>
        </p:txBody>
      </p:sp>
      <p:sp>
        <p:nvSpPr>
          <p:cNvPr id="43" name="내용 개체 틀 3"/>
          <p:cNvSpPr txBox="1">
            <a:spLocks/>
          </p:cNvSpPr>
          <p:nvPr/>
        </p:nvSpPr>
        <p:spPr bwMode="auto">
          <a:xfrm>
            <a:off x="3217025" y="5602894"/>
            <a:ext cx="2598256" cy="490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 sz="2000" b="1" kern="1200" baseline="0">
                <a:solidFill>
                  <a:srgbClr val="023368"/>
                </a:solidFill>
                <a:effectLst>
                  <a:glow rad="38100">
                    <a:schemeClr val="bg1"/>
                  </a:glow>
                </a:effectLst>
                <a:latin typeface="Candara" panose="020E0502030303020204" pitchFamily="34" charset="0"/>
                <a:ea typeface="+mj-ea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4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2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»"/>
              <a:defRPr sz="1200" kern="120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0">
              <a:buNone/>
            </a:pPr>
            <a:r>
              <a:rPr lang="ko-KR" altLang="en-US" dirty="0" err="1"/>
              <a:t>아두이노</a:t>
            </a:r>
            <a:r>
              <a:rPr lang="ko-KR" altLang="en-US" dirty="0"/>
              <a:t> 메가</a:t>
            </a:r>
            <a:r>
              <a:rPr lang="en-US" altLang="ko-KR" dirty="0"/>
              <a:t>2560</a:t>
            </a:r>
          </a:p>
        </p:txBody>
      </p:sp>
    </p:spTree>
    <p:extLst>
      <p:ext uri="{BB962C8B-B14F-4D97-AF65-F5344CB8AC3E}">
        <p14:creationId xmlns:p14="http://schemas.microsoft.com/office/powerpoint/2010/main" val="205000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구성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강의 시간에 다루지 않은 다양한 입력 장치</a:t>
            </a:r>
            <a:r>
              <a:rPr lang="en-US" altLang="ko-KR" dirty="0"/>
              <a:t>(</a:t>
            </a:r>
            <a:r>
              <a:rPr lang="ko-KR" altLang="en-US" dirty="0"/>
              <a:t>센서</a:t>
            </a:r>
            <a:r>
              <a:rPr lang="en-US" altLang="ko-KR" dirty="0"/>
              <a:t>)</a:t>
            </a:r>
            <a:r>
              <a:rPr lang="ko-KR" altLang="en-US" dirty="0"/>
              <a:t>를 활용</a:t>
            </a:r>
            <a:endParaRPr lang="en-US" altLang="ko-KR" dirty="0"/>
          </a:p>
          <a:p>
            <a:pPr lvl="1"/>
            <a:r>
              <a:rPr lang="ko-KR" altLang="en-US" dirty="0"/>
              <a:t>터치 센서</a:t>
            </a:r>
            <a:r>
              <a:rPr lang="en-US" altLang="ko-KR" dirty="0"/>
              <a:t>, </a:t>
            </a:r>
            <a:r>
              <a:rPr lang="ko-KR" altLang="en-US" dirty="0"/>
              <a:t>압력 센서</a:t>
            </a:r>
            <a:endParaRPr lang="en-US" altLang="ko-KR" dirty="0"/>
          </a:p>
          <a:p>
            <a:pPr lvl="1"/>
            <a:r>
              <a:rPr lang="ko-KR" altLang="en-US" dirty="0" err="1"/>
              <a:t>온습도</a:t>
            </a:r>
            <a:r>
              <a:rPr lang="ko-KR" altLang="en-US" dirty="0"/>
              <a:t> 센서</a:t>
            </a:r>
            <a:r>
              <a:rPr lang="en-US" altLang="ko-KR" dirty="0"/>
              <a:t>, </a:t>
            </a:r>
            <a:r>
              <a:rPr lang="ko-KR" altLang="en-US" dirty="0"/>
              <a:t>토양 습도 센서</a:t>
            </a:r>
            <a:r>
              <a:rPr lang="en-US" altLang="ko-KR" dirty="0"/>
              <a:t>, </a:t>
            </a:r>
            <a:r>
              <a:rPr lang="ko-KR" altLang="en-US" dirty="0"/>
              <a:t>수위 센서</a:t>
            </a:r>
            <a:r>
              <a:rPr lang="en-US" altLang="ko-KR" dirty="0"/>
              <a:t>, </a:t>
            </a:r>
            <a:r>
              <a:rPr lang="ko-KR" altLang="en-US" dirty="0"/>
              <a:t>빗물 센서</a:t>
            </a:r>
            <a:endParaRPr lang="en-US" altLang="ko-KR" dirty="0"/>
          </a:p>
          <a:p>
            <a:pPr lvl="1"/>
            <a:r>
              <a:rPr lang="ko-KR" altLang="en-US" dirty="0"/>
              <a:t>소리 감지 센서</a:t>
            </a:r>
            <a:r>
              <a:rPr lang="en-US" altLang="ko-KR" dirty="0"/>
              <a:t>, </a:t>
            </a:r>
            <a:r>
              <a:rPr lang="ko-KR" altLang="en-US" dirty="0"/>
              <a:t>진동 감지 센서</a:t>
            </a:r>
            <a:r>
              <a:rPr lang="en-US" altLang="ko-KR" dirty="0"/>
              <a:t>, </a:t>
            </a:r>
            <a:r>
              <a:rPr lang="ko-KR" altLang="en-US" dirty="0"/>
              <a:t>인체 감지 센서</a:t>
            </a:r>
            <a:endParaRPr lang="en-US" altLang="ko-KR" dirty="0"/>
          </a:p>
          <a:p>
            <a:pPr lvl="1"/>
            <a:r>
              <a:rPr lang="ko-KR" altLang="en-US" dirty="0"/>
              <a:t>가속도 센서</a:t>
            </a:r>
            <a:r>
              <a:rPr lang="en-US" altLang="ko-KR" dirty="0"/>
              <a:t>, </a:t>
            </a:r>
            <a:r>
              <a:rPr lang="ko-KR" altLang="en-US" dirty="0" err="1"/>
              <a:t>자이로</a:t>
            </a:r>
            <a:r>
              <a:rPr lang="ko-KR" altLang="en-US" dirty="0"/>
              <a:t> 센서</a:t>
            </a:r>
            <a:r>
              <a:rPr lang="en-US" altLang="ko-KR" dirty="0"/>
              <a:t>, </a:t>
            </a:r>
            <a:r>
              <a:rPr lang="ko-KR" altLang="en-US" dirty="0"/>
              <a:t>지자기 센서</a:t>
            </a:r>
            <a:endParaRPr lang="en-US" altLang="ko-KR" dirty="0"/>
          </a:p>
          <a:p>
            <a:pPr lvl="1"/>
            <a:r>
              <a:rPr lang="ko-KR" altLang="en-US" dirty="0"/>
              <a:t>초음파 거리 센서</a:t>
            </a:r>
            <a:r>
              <a:rPr lang="en-US" altLang="ko-KR" dirty="0"/>
              <a:t>, </a:t>
            </a:r>
            <a:r>
              <a:rPr lang="ko-KR" altLang="en-US" dirty="0"/>
              <a:t>적외선 거리 센서</a:t>
            </a:r>
            <a:endParaRPr lang="en-US" altLang="ko-KR" dirty="0"/>
          </a:p>
          <a:p>
            <a:pPr lvl="1"/>
            <a:r>
              <a:rPr lang="ko-KR" altLang="en-US" dirty="0"/>
              <a:t>불꽃 센서</a:t>
            </a:r>
            <a:r>
              <a:rPr lang="en-US" altLang="ko-KR" dirty="0"/>
              <a:t>, </a:t>
            </a:r>
            <a:r>
              <a:rPr lang="ko-KR" altLang="en-US" dirty="0"/>
              <a:t>가스 센서</a:t>
            </a:r>
            <a:endParaRPr lang="en-US" altLang="ko-KR" dirty="0"/>
          </a:p>
          <a:p>
            <a:pPr lvl="1"/>
            <a:r>
              <a:rPr lang="ko-KR" altLang="en-US" dirty="0"/>
              <a:t>구부림 센서</a:t>
            </a:r>
            <a:endParaRPr lang="en-US" altLang="ko-KR" dirty="0"/>
          </a:p>
          <a:p>
            <a:pPr lvl="1"/>
            <a:r>
              <a:rPr lang="ko-KR" altLang="en-US" dirty="0" err="1"/>
              <a:t>마그네틱</a:t>
            </a:r>
            <a:r>
              <a:rPr lang="ko-KR" altLang="en-US" dirty="0"/>
              <a:t> 센서</a:t>
            </a:r>
            <a:endParaRPr lang="en-US" altLang="ko-KR" dirty="0"/>
          </a:p>
          <a:p>
            <a:pPr lvl="1"/>
            <a:r>
              <a:rPr lang="en-US" altLang="ko-KR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191745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구성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다양한 입력 장치</a:t>
            </a:r>
            <a:r>
              <a:rPr lang="en-US" altLang="ko-KR" dirty="0"/>
              <a:t>(</a:t>
            </a:r>
            <a:r>
              <a:rPr lang="ko-KR" altLang="en-US" dirty="0"/>
              <a:t>센서</a:t>
            </a:r>
            <a:r>
              <a:rPr lang="en-US" altLang="ko-KR" dirty="0"/>
              <a:t>) </a:t>
            </a:r>
            <a:r>
              <a:rPr lang="ko-KR" altLang="en-US" dirty="0"/>
              <a:t>활용의 예시</a:t>
            </a:r>
            <a:endParaRPr lang="en-US" altLang="ko-KR" dirty="0"/>
          </a:p>
          <a:p>
            <a:pPr lvl="1"/>
            <a:r>
              <a:rPr lang="ko-KR" altLang="en-US" b="1" dirty="0"/>
              <a:t>가스 센서</a:t>
            </a:r>
            <a:r>
              <a:rPr lang="ko-KR" altLang="en-US" dirty="0"/>
              <a:t>를 이용하여 가스 누출을 감지하고 </a:t>
            </a:r>
            <a:r>
              <a:rPr lang="ko-KR" altLang="en-US" b="1" dirty="0" err="1"/>
              <a:t>부저</a:t>
            </a:r>
            <a:r>
              <a:rPr lang="ko-KR" altLang="en-US" dirty="0" err="1"/>
              <a:t>를</a:t>
            </a:r>
            <a:r>
              <a:rPr lang="ko-KR" altLang="en-US" dirty="0"/>
              <a:t> 이용하여 소리로 알림</a:t>
            </a:r>
          </a:p>
          <a:p>
            <a:pPr lvl="1"/>
            <a:r>
              <a:rPr lang="ko-KR" altLang="en-US" b="1" dirty="0"/>
              <a:t>인체 감지 센서</a:t>
            </a:r>
            <a:r>
              <a:rPr lang="ko-KR" altLang="en-US" dirty="0"/>
              <a:t>를 이용하여 해당 공간 내 사람이 있는지 판단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사람이 있을 경우</a:t>
            </a:r>
            <a:r>
              <a:rPr lang="ko-KR" altLang="en-US" b="1" dirty="0"/>
              <a:t> 조도 센서</a:t>
            </a:r>
            <a:r>
              <a:rPr lang="ko-KR" altLang="en-US" dirty="0"/>
              <a:t>의 값에 따라 </a:t>
            </a:r>
            <a:r>
              <a:rPr lang="en-US" altLang="ko-KR" b="1" dirty="0"/>
              <a:t>LED</a:t>
            </a:r>
            <a:r>
              <a:rPr lang="ko-KR" altLang="en-US" dirty="0"/>
              <a:t>의 밝기를 변화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사람이 있을 경우 </a:t>
            </a:r>
            <a:r>
              <a:rPr lang="ko-KR" altLang="en-US" b="1" dirty="0"/>
              <a:t>온도 센서</a:t>
            </a:r>
            <a:r>
              <a:rPr lang="ko-KR" altLang="en-US" dirty="0"/>
              <a:t>의 값에 따라 선풍기</a:t>
            </a:r>
            <a:r>
              <a:rPr lang="en-US" altLang="ko-KR" dirty="0"/>
              <a:t>(</a:t>
            </a:r>
            <a:r>
              <a:rPr lang="en-US" altLang="ko-KR" b="1" dirty="0"/>
              <a:t>DC </a:t>
            </a:r>
            <a:r>
              <a:rPr lang="ko-KR" altLang="en-US" b="1" dirty="0"/>
              <a:t>모터</a:t>
            </a:r>
            <a:r>
              <a:rPr lang="en-US" altLang="ko-KR" dirty="0"/>
              <a:t>)</a:t>
            </a:r>
            <a:r>
              <a:rPr lang="ko-KR" altLang="en-US" dirty="0"/>
              <a:t>를 가동</a:t>
            </a:r>
            <a:endParaRPr lang="en-US" altLang="ko-KR" dirty="0"/>
          </a:p>
          <a:p>
            <a:pPr lvl="1"/>
            <a:r>
              <a:rPr lang="ko-KR" altLang="en-US" dirty="0"/>
              <a:t>조도와 온도 변화를 시간 별로 저장하여 </a:t>
            </a:r>
            <a:r>
              <a:rPr lang="ko-KR" altLang="en-US" b="1" dirty="0"/>
              <a:t>버튼</a:t>
            </a:r>
            <a:r>
              <a:rPr lang="ko-KR" altLang="en-US" dirty="0"/>
              <a:t>과 </a:t>
            </a:r>
            <a:r>
              <a:rPr lang="ko-KR" altLang="en-US" b="1" dirty="0"/>
              <a:t>텍스트</a:t>
            </a:r>
            <a:r>
              <a:rPr lang="en-US" altLang="ko-KR" b="1" dirty="0"/>
              <a:t>LCD</a:t>
            </a:r>
            <a:r>
              <a:rPr lang="ko-KR" altLang="en-US" dirty="0"/>
              <a:t>를 이용하여 조회하는 기능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3379610" y="3781456"/>
            <a:ext cx="2245742" cy="2502968"/>
          </a:xfrm>
          <a:prstGeom prst="rect">
            <a:avLst/>
          </a:prstGeom>
          <a:solidFill>
            <a:srgbClr val="4BACC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Arduino Mega2560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320997" y="4811654"/>
            <a:ext cx="999013" cy="572218"/>
          </a:xfrm>
          <a:prstGeom prst="rect">
            <a:avLst/>
          </a:prstGeom>
          <a:solidFill>
            <a:srgbClr val="8064A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LED</a:t>
            </a:r>
            <a:endParaRPr lang="ko-KR" altLang="en-US" sz="1400" dirty="0"/>
          </a:p>
        </p:txBody>
      </p:sp>
      <p:sp>
        <p:nvSpPr>
          <p:cNvPr id="17" name="순서도: 지연 16"/>
          <p:cNvSpPr/>
          <p:nvPr/>
        </p:nvSpPr>
        <p:spPr>
          <a:xfrm flipH="1">
            <a:off x="1812175" y="3776437"/>
            <a:ext cx="910121" cy="673255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가스 센서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57992" y="5489748"/>
            <a:ext cx="1254662" cy="787287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텍스트</a:t>
            </a:r>
            <a:r>
              <a:rPr lang="en-US" altLang="ko-KR" sz="1400" dirty="0"/>
              <a:t> LCD</a:t>
            </a:r>
            <a:endParaRPr lang="ko-KR" altLang="en-US" sz="1400" dirty="0"/>
          </a:p>
        </p:txBody>
      </p:sp>
      <p:sp>
        <p:nvSpPr>
          <p:cNvPr id="31" name="순서도: 지연 30"/>
          <p:cNvSpPr/>
          <p:nvPr/>
        </p:nvSpPr>
        <p:spPr>
          <a:xfrm flipH="1">
            <a:off x="715892" y="4307805"/>
            <a:ext cx="910121" cy="673255"/>
          </a:xfrm>
          <a:prstGeom prst="flowChartDelay">
            <a:avLst/>
          </a:prstGeom>
          <a:solidFill>
            <a:srgbClr val="C0504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인체 감지 센서</a:t>
            </a:r>
          </a:p>
        </p:txBody>
      </p:sp>
      <p:sp>
        <p:nvSpPr>
          <p:cNvPr id="32" name="순서도: 지연 31"/>
          <p:cNvSpPr/>
          <p:nvPr/>
        </p:nvSpPr>
        <p:spPr>
          <a:xfrm flipH="1">
            <a:off x="1811427" y="4893967"/>
            <a:ext cx="910121" cy="673255"/>
          </a:xfrm>
          <a:prstGeom prst="flowChartDelay">
            <a:avLst/>
          </a:prstGeom>
          <a:solidFill>
            <a:srgbClr val="9BBB59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온도 센서</a:t>
            </a:r>
          </a:p>
        </p:txBody>
      </p:sp>
      <p:sp>
        <p:nvSpPr>
          <p:cNvPr id="33" name="순서도: 지연 32"/>
          <p:cNvSpPr/>
          <p:nvPr/>
        </p:nvSpPr>
        <p:spPr>
          <a:xfrm flipH="1">
            <a:off x="715892" y="5499572"/>
            <a:ext cx="910121" cy="673255"/>
          </a:xfrm>
          <a:prstGeom prst="flowChartDelay">
            <a:avLst/>
          </a:prstGeom>
          <a:solidFill>
            <a:srgbClr val="8064A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조도 센서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784763" y="4113064"/>
            <a:ext cx="536656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2784763" y="5235357"/>
            <a:ext cx="536656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1714167" y="4671829"/>
            <a:ext cx="160725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1714167" y="5836199"/>
            <a:ext cx="160725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320997" y="5914926"/>
            <a:ext cx="744821" cy="369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버튼</a:t>
            </a:r>
            <a:endParaRPr lang="ko-KR" altLang="en-US" sz="1400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5712758" y="6075510"/>
            <a:ext cx="536656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5712758" y="5747679"/>
            <a:ext cx="160725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6320997" y="3934378"/>
            <a:ext cx="744821" cy="369498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부저</a:t>
            </a:r>
            <a:endParaRPr lang="ko-KR" altLang="en-US" sz="14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5704846" y="4113063"/>
            <a:ext cx="536656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581207" y="4366636"/>
            <a:ext cx="1031447" cy="572218"/>
          </a:xfrm>
          <a:prstGeom prst="rect">
            <a:avLst/>
          </a:prstGeom>
          <a:solidFill>
            <a:srgbClr val="9BBB59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DC </a:t>
            </a:r>
            <a:r>
              <a:rPr lang="ko-KR" altLang="en-US" sz="1400" dirty="0"/>
              <a:t>모터</a:t>
            </a: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5729384" y="5094286"/>
            <a:ext cx="536656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729384" y="4658051"/>
            <a:ext cx="176869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774546" y="4704061"/>
            <a:ext cx="589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UART</a:t>
            </a:r>
            <a:endParaRPr lang="ko-KR" alt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726977" y="4160162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Analog</a:t>
            </a:r>
            <a:endParaRPr lang="ko-KR" altLang="en-US" sz="1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29617" y="527267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Analog</a:t>
            </a:r>
            <a:endParaRPr lang="ko-KR" altLang="en-US" sz="1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696683" y="5856187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Analog</a:t>
            </a:r>
            <a:endParaRPr lang="ko-KR" altLang="en-US" sz="1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680145" y="4164223"/>
            <a:ext cx="586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PWM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692897" y="4673154"/>
            <a:ext cx="586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PWM</a:t>
            </a:r>
            <a:endParaRPr lang="ko-KR" altLang="en-US" sz="1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692189" y="5131010"/>
            <a:ext cx="586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PWM</a:t>
            </a:r>
            <a:endParaRPr lang="ko-KR" alt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660791" y="6119200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Digital</a:t>
            </a:r>
            <a:endParaRPr lang="ko-KR" altLang="en-US" sz="1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5665846" y="5764857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Digital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604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발표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프로젝트 설계 발표</a:t>
            </a:r>
            <a:endParaRPr lang="en-US" altLang="ko-KR" dirty="0"/>
          </a:p>
          <a:p>
            <a:pPr lvl="1"/>
            <a:r>
              <a:rPr lang="ko-KR" altLang="en-US" dirty="0"/>
              <a:t>선정한 주제와 내용의 프로젝트를 설계하고</a:t>
            </a:r>
            <a:r>
              <a:rPr lang="en-US" altLang="ko-KR" dirty="0"/>
              <a:t>, </a:t>
            </a:r>
            <a:r>
              <a:rPr lang="ko-KR" altLang="en-US" dirty="0"/>
              <a:t>설계한 내용을 제안하는 발표를 준비한다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프로젝트 설계 발표를 위하여 아래와 같은 구성을 모두 포함하고 </a:t>
            </a:r>
            <a:r>
              <a:rPr lang="en-US" altLang="ko-KR" dirty="0"/>
              <a:t>7</a:t>
            </a:r>
            <a:r>
              <a:rPr lang="ko-KR" altLang="en-US" dirty="0"/>
              <a:t>분 내 발표할 수 있는 </a:t>
            </a:r>
            <a:r>
              <a:rPr lang="en-US" altLang="ko-KR" dirty="0"/>
              <a:t>10</a:t>
            </a:r>
            <a:r>
              <a:rPr lang="ko-KR" altLang="en-US" dirty="0"/>
              <a:t>장 내외 분량의 발표자료를 준비한다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 설계 발표자료 구성</a:t>
            </a:r>
            <a:endParaRPr lang="en-US" altLang="ko-KR" dirty="0"/>
          </a:p>
          <a:p>
            <a:pPr lvl="1"/>
            <a:r>
              <a:rPr lang="ko-KR" altLang="en-US" dirty="0"/>
              <a:t>제안하는 시스템의 배경 및 필요성</a:t>
            </a:r>
            <a:endParaRPr lang="en-US" altLang="ko-KR" dirty="0"/>
          </a:p>
          <a:p>
            <a:pPr lvl="1"/>
            <a:r>
              <a:rPr lang="ko-KR" altLang="en-US" dirty="0"/>
              <a:t>관련한 기존 시스템이나 서비스의 현상 및 한계</a:t>
            </a:r>
            <a:endParaRPr lang="en-US" altLang="ko-KR" dirty="0"/>
          </a:p>
          <a:p>
            <a:pPr lvl="1"/>
            <a:r>
              <a:rPr lang="ko-KR" altLang="en-US" dirty="0"/>
              <a:t>제안하는 시스템의 목표와 특성</a:t>
            </a:r>
            <a:endParaRPr lang="en-US" altLang="ko-KR" dirty="0"/>
          </a:p>
          <a:p>
            <a:pPr lvl="1"/>
            <a:r>
              <a:rPr lang="ko-KR" altLang="en-US" dirty="0"/>
              <a:t>제안하는 시스템의 내용 및 방법 </a:t>
            </a:r>
            <a:r>
              <a:rPr lang="en-US" altLang="ko-KR" dirty="0"/>
              <a:t>(</a:t>
            </a:r>
            <a:r>
              <a:rPr lang="ko-KR" altLang="en-US" dirty="0"/>
              <a:t>블록다이어그램 및 동작 시나리오 포함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활용 방안 및 향후 발전 방향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C00000"/>
                </a:solidFill>
              </a:rPr>
              <a:t>필요 부품 목록</a:t>
            </a:r>
            <a:endParaRPr lang="en-US" altLang="ko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3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일정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프로젝트 팀 구성</a:t>
            </a:r>
            <a:endParaRPr lang="en-US" altLang="ko-KR" dirty="0"/>
          </a:p>
          <a:p>
            <a:pPr lvl="1"/>
            <a:r>
              <a:rPr lang="ko-KR" altLang="en-US" dirty="0"/>
              <a:t>프로젝트는 </a:t>
            </a:r>
            <a:r>
              <a:rPr lang="en-US" altLang="ko-KR" dirty="0"/>
              <a:t>2-3</a:t>
            </a:r>
            <a:r>
              <a:rPr lang="ko-KR" altLang="en-US" dirty="0"/>
              <a:t>인 </a:t>
            </a:r>
            <a:r>
              <a:rPr lang="en-US" altLang="ko-KR" dirty="0"/>
              <a:t>1</a:t>
            </a:r>
            <a:r>
              <a:rPr lang="ko-KR" altLang="en-US" dirty="0"/>
              <a:t>조 팀을 구성하여 팀 별 프로젝트 설계와 구현을 진행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프로젝트 설계 제안서 초안 제출 </a:t>
            </a:r>
            <a:r>
              <a:rPr lang="en-US" altLang="ko-KR" dirty="0"/>
              <a:t>: 11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</a:t>
            </a:r>
            <a:endParaRPr lang="en-US" altLang="ko-KR" dirty="0"/>
          </a:p>
          <a:p>
            <a:pPr lvl="1"/>
            <a:r>
              <a:rPr lang="ko-KR" altLang="en-US" dirty="0"/>
              <a:t>프로젝트 설계 발표자료의 초안을 작성하여 조교 메일로 제출 </a:t>
            </a:r>
            <a:r>
              <a:rPr lang="en-US" altLang="ko-KR" dirty="0"/>
              <a:t>(</a:t>
            </a:r>
            <a:r>
              <a:rPr lang="ko-KR" altLang="en-US" dirty="0"/>
              <a:t>수업 중 피드백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프로젝트 기자재 구매 희망 신청서 제출 </a:t>
            </a:r>
            <a:r>
              <a:rPr lang="en-US" altLang="ko-KR" dirty="0"/>
              <a:t>: 11</a:t>
            </a:r>
            <a:r>
              <a:rPr lang="ko-KR" altLang="en-US"/>
              <a:t>월 </a:t>
            </a:r>
            <a:r>
              <a:rPr lang="en-US" altLang="ko-KR"/>
              <a:t>18</a:t>
            </a:r>
            <a:r>
              <a:rPr lang="ko-KR" altLang="en-US"/>
              <a:t>일 </a:t>
            </a:r>
            <a:r>
              <a:rPr lang="ko-KR" altLang="en-US" dirty="0"/>
              <a:t>자정까지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구매 사이트에서 재고 확인 후 신청</a:t>
            </a:r>
            <a:endParaRPr lang="en-US" altLang="ko-KR" dirty="0"/>
          </a:p>
          <a:p>
            <a:pPr lvl="1"/>
            <a:r>
              <a:rPr lang="ko-KR" altLang="en-US" dirty="0"/>
              <a:t>재고 부족 시 배송이 늦어질 경우 프로젝트에 차질이 생길 수 있음을 유의하시기 바랍니다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프로젝트 최종 평가</a:t>
            </a:r>
            <a:r>
              <a:rPr lang="en-US" altLang="ko-KR" dirty="0"/>
              <a:t>: </a:t>
            </a:r>
            <a:r>
              <a:rPr lang="ko-KR" altLang="en-US" dirty="0"/>
              <a:t>기말고사 후 </a:t>
            </a:r>
            <a:r>
              <a:rPr lang="en-US" altLang="ko-KR" dirty="0"/>
              <a:t>(</a:t>
            </a:r>
            <a:r>
              <a:rPr lang="ko-KR" altLang="en-US" dirty="0"/>
              <a:t>날짜 미정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발표한 프로젝트 설계에 대한 구현 결과물을 평가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90004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aeufGMLZ6f4cdCbhkTB3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pYkUTD7qABHdSGfRxOu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sVgDfMlUYA4jayhh1HOv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9DTBptqZV2uc8jFWqjFc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8pChlaXnULdSmJ4motlV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bEfVRAWoJn4JJGiHEPM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YOn956YP6sfx4V7ktuW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heme/theme1.xml><?xml version="1.0" encoding="utf-8"?>
<a:theme xmlns:a="http://schemas.openxmlformats.org/drawingml/2006/main" name="PNU_CSE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U_CSE2018" id="{439E5F79-CFE3-4032-A601-C40681A7A87C}" vid="{10F89F83-683A-40D6-BA90-26E73A59182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PNU_CSE2018</Template>
  <TotalTime>2188</TotalTime>
  <Words>684</Words>
  <Application>Microsoft Office PowerPoint</Application>
  <PresentationFormat>화면 슬라이드 쇼(4:3)</PresentationFormat>
  <Paragraphs>133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PNU_CSE2018</vt:lpstr>
      <vt:lpstr>어드벤처디자인 프로젝트 설계</vt:lpstr>
      <vt:lpstr>강의 일정</vt:lpstr>
      <vt:lpstr>평가 방안 / Grading Policy</vt:lpstr>
      <vt:lpstr>프로젝트 설계 개요</vt:lpstr>
      <vt:lpstr>프로젝트 설계 구성</vt:lpstr>
      <vt:lpstr>프로젝트 설계 구성</vt:lpstr>
      <vt:lpstr>프로젝트 설계 구성</vt:lpstr>
      <vt:lpstr>프로젝트 설계 발표</vt:lpstr>
      <vt:lpstr>프로젝트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기초 실험 교과목 개요</dc:title>
  <dc:creator>김종덕</dc:creator>
  <cp:lastModifiedBy>AhnSungyong</cp:lastModifiedBy>
  <cp:revision>119</cp:revision>
  <dcterms:created xsi:type="dcterms:W3CDTF">2018-02-20T01:52:53Z</dcterms:created>
  <dcterms:modified xsi:type="dcterms:W3CDTF">2023-12-04T01:34:45Z</dcterms:modified>
</cp:coreProperties>
</file>