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568" r:id="rId5"/>
    <p:sldId id="552" r:id="rId6"/>
    <p:sldId id="567" r:id="rId7"/>
    <p:sldId id="553" r:id="rId8"/>
    <p:sldId id="554" r:id="rId9"/>
    <p:sldId id="555" r:id="rId10"/>
    <p:sldId id="569" r:id="rId11"/>
    <p:sldId id="556" r:id="rId12"/>
    <p:sldId id="557" r:id="rId13"/>
    <p:sldId id="559" r:id="rId14"/>
    <p:sldId id="560" r:id="rId15"/>
    <p:sldId id="561" r:id="rId16"/>
    <p:sldId id="564" r:id="rId17"/>
    <p:sldId id="562" r:id="rId18"/>
    <p:sldId id="570" r:id="rId19"/>
    <p:sldId id="563" r:id="rId20"/>
    <p:sldId id="289" r:id="rId21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Objects="1">
      <p:cViewPr varScale="1">
        <p:scale>
          <a:sx n="18" d="100"/>
          <a:sy n="18" d="100"/>
        </p:scale>
        <p:origin x="3696" y="29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F77CA8-EFBD-4465-B3E9-3E00CBF80F71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0976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>
                <a:solidFill>
                  <a:schemeClr val="bg1"/>
                </a:solidFill>
              </a:rPr>
              <a:t>Pusan National University </a:t>
            </a:r>
            <a:endParaRPr lang="en-US" altLang="ko-KR" sz="100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</a:t>
            </a:r>
            <a:endParaRPr lang="ko-KR" altLang="en-US"/>
          </a:p>
          <a:p>
            <a:pPr lvl="1"/>
            <a:r>
              <a:rPr lang="en-US" altLang="ko-KR"/>
              <a:t>2</a:t>
            </a:r>
            <a:endParaRPr lang="ko-KR" altLang="en-US"/>
          </a:p>
          <a:p>
            <a:pPr lvl="2"/>
            <a:r>
              <a:rPr lang="en-US" altLang="ko-KR"/>
              <a:t>3</a:t>
            </a:r>
            <a:endParaRPr lang="ko-KR" altLang="en-US"/>
          </a:p>
          <a:p>
            <a:pPr lvl="3"/>
            <a:r>
              <a:rPr lang="en-US" altLang="ko-KR"/>
              <a:t>4</a:t>
            </a:r>
            <a:endParaRPr lang="ko-KR" altLang="en-US"/>
          </a:p>
          <a:p>
            <a:pPr lvl="4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5.wmf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0.wmf"/><Relationship Id="rId10" Type="http://schemas.openxmlformats.org/officeDocument/2006/relationships/image" Target="../media/image33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gi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12" Type="http://schemas.openxmlformats.org/officeDocument/2006/relationships/image" Target="../media/image56.png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55.png"/><Relationship Id="rId5" Type="http://schemas.openxmlformats.org/officeDocument/2006/relationships/image" Target="../media/image51.wmf"/><Relationship Id="rId10" Type="http://schemas.openxmlformats.org/officeDocument/2006/relationships/image" Target="../media/image54.png"/><Relationship Id="rId4" Type="http://schemas.openxmlformats.org/officeDocument/2006/relationships/oleObject" Target="../embeddings/oleObject27.bin"/><Relationship Id="rId9" Type="http://schemas.openxmlformats.org/officeDocument/2006/relationships/image" Target="../media/image5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image" Target="../media/image19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1188243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/>
              <a:t>Chapter 10 –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ko-KR" dirty="0"/>
              <a:t>Operational Amplifiers </a:t>
            </a:r>
            <a:br>
              <a:rPr lang="en-US" altLang="ko-KR" dirty="0"/>
            </a:br>
            <a:r>
              <a:rPr lang="en-US" altLang="ko-KR" dirty="0"/>
              <a:t>and Applications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Unity-gain Buffer</a:t>
            </a:r>
            <a:endParaRPr lang="ko-KR" altLang="en-US" dirty="0"/>
          </a:p>
        </p:txBody>
      </p:sp>
      <p:sp>
        <p:nvSpPr>
          <p:cNvPr id="4101" name="내용 개체 틀 2"/>
          <p:cNvSpPr>
            <a:spLocks noGrp="1"/>
          </p:cNvSpPr>
          <p:nvPr>
            <p:ph idx="1"/>
          </p:nvPr>
        </p:nvSpPr>
        <p:spPr>
          <a:xfrm>
            <a:off x="319495" y="692696"/>
            <a:ext cx="9073008" cy="576064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Unity-gain Buffer </a:t>
            </a:r>
          </a:p>
          <a:p>
            <a:r>
              <a:rPr lang="en-US" altLang="ko-KR" dirty="0"/>
              <a:t>output voltage is same as input voltage</a:t>
            </a:r>
          </a:p>
          <a:p>
            <a:r>
              <a:rPr lang="en-US" altLang="ko-KR" dirty="0"/>
              <a:t>input voltage</a:t>
            </a:r>
          </a:p>
          <a:p>
            <a:r>
              <a:rPr lang="en-US" altLang="ko-KR" dirty="0"/>
              <a:t>closed-loop gain  </a:t>
            </a:r>
          </a:p>
          <a:p>
            <a:endParaRPr lang="ko-KR" alt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549873"/>
              </p:ext>
            </p:extLst>
          </p:nvPr>
        </p:nvGraphicFramePr>
        <p:xfrm>
          <a:off x="2895573" y="1810495"/>
          <a:ext cx="3109967" cy="500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360" imgH="228600" progId="Equation.3">
                  <p:embed/>
                </p:oleObj>
              </mc:Choice>
              <mc:Fallback>
                <p:oleObj name="Equation" r:id="rId2" imgW="1422360" imgH="228600" progId="Equation.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573" y="1810495"/>
                        <a:ext cx="3109967" cy="500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514362"/>
              </p:ext>
            </p:extLst>
          </p:nvPr>
        </p:nvGraphicFramePr>
        <p:xfrm>
          <a:off x="3197828" y="2386486"/>
          <a:ext cx="4104453" cy="435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8920" imgH="228600" progId="Equation.3">
                  <p:embed/>
                </p:oleObj>
              </mc:Choice>
              <mc:Fallback>
                <p:oleObj name="Equation" r:id="rId4" imgW="2158920" imgH="228600" progId="Equation.3">
                  <p:embed/>
                  <p:pic>
                    <p:nvPicPr>
                      <p:cNvPr id="40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828" y="2386486"/>
                        <a:ext cx="4104453" cy="435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5" y="3385094"/>
            <a:ext cx="5017587" cy="21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70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Inverting Amplifier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0512" y="573299"/>
            <a:ext cx="8871397" cy="595204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</a:rPr>
              <a:t>Inverting  Amp 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feedback to the inverting input</a:t>
            </a:r>
          </a:p>
          <a:p>
            <a:pPr>
              <a:defRPr/>
            </a:pPr>
            <a:r>
              <a:rPr lang="en-US" altLang="ko-KR" dirty="0"/>
              <a:t>negative feedback causes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dirty="0"/>
              <a:t>current through </a:t>
            </a:r>
            <a:r>
              <a:rPr lang="en-US" altLang="ko-KR" i="1" dirty="0"/>
              <a:t>R</a:t>
            </a:r>
            <a:r>
              <a:rPr lang="en-US" altLang="ko-KR" i="1" baseline="-25000" dirty="0"/>
              <a:t>1</a:t>
            </a:r>
            <a:r>
              <a:rPr lang="en-US" altLang="ko-KR" dirty="0"/>
              <a:t>                      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dirty="0"/>
              <a:t>current through </a:t>
            </a:r>
            <a:r>
              <a:rPr lang="en-US" altLang="ko-KR" i="1" dirty="0"/>
              <a:t>R</a:t>
            </a:r>
            <a:r>
              <a:rPr lang="en-US" altLang="ko-KR" i="1" baseline="-25000" dirty="0"/>
              <a:t>2</a:t>
            </a:r>
            <a:r>
              <a:rPr lang="en-US" altLang="ko-KR" dirty="0"/>
              <a:t> 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dirty="0"/>
              <a:t>closed-loop gain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548996"/>
              </p:ext>
            </p:extLst>
          </p:nvPr>
        </p:nvGraphicFramePr>
        <p:xfrm>
          <a:off x="4304928" y="5802509"/>
          <a:ext cx="1800409" cy="805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431640" progId="Equation.3">
                  <p:embed/>
                </p:oleObj>
              </mc:Choice>
              <mc:Fallback>
                <p:oleObj name="Equation" r:id="rId2" imgW="965160" imgH="431640" progId="Equation.3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4928" y="5802509"/>
                        <a:ext cx="1800409" cy="805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741667"/>
              </p:ext>
            </p:extLst>
          </p:nvPr>
        </p:nvGraphicFramePr>
        <p:xfrm>
          <a:off x="4608861" y="3399637"/>
          <a:ext cx="1524520" cy="471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215640" progId="Equation.3">
                  <p:embed/>
                </p:oleObj>
              </mc:Choice>
              <mc:Fallback>
                <p:oleObj name="Equation" r:id="rId4" imgW="698400" imgH="215640" progId="Equation.3">
                  <p:embed/>
                  <p:pic>
                    <p:nvPicPr>
                      <p:cNvPr id="51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861" y="3399637"/>
                        <a:ext cx="1524520" cy="471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063369"/>
              </p:ext>
            </p:extLst>
          </p:nvPr>
        </p:nvGraphicFramePr>
        <p:xfrm>
          <a:off x="4160912" y="4122472"/>
          <a:ext cx="1821129" cy="83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600" imgH="431640" progId="Equation.3">
                  <p:embed/>
                </p:oleObj>
              </mc:Choice>
              <mc:Fallback>
                <p:oleObj name="Equation" r:id="rId6" imgW="939600" imgH="431640" progId="Equation.3">
                  <p:embed/>
                  <p:pic>
                    <p:nvPicPr>
                      <p:cNvPr id="512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912" y="4122472"/>
                        <a:ext cx="1821129" cy="83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810086"/>
              </p:ext>
            </p:extLst>
          </p:nvPr>
        </p:nvGraphicFramePr>
        <p:xfrm>
          <a:off x="4304928" y="5042076"/>
          <a:ext cx="1901081" cy="760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280" imgH="431640" progId="Equation.3">
                  <p:embed/>
                </p:oleObj>
              </mc:Choice>
              <mc:Fallback>
                <p:oleObj name="Equation" r:id="rId8" imgW="1079280" imgH="431640" progId="Equation.3">
                  <p:embed/>
                  <p:pic>
                    <p:nvPicPr>
                      <p:cNvPr id="512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4928" y="5042076"/>
                        <a:ext cx="1901081" cy="760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581284"/>
            <a:ext cx="4536504" cy="23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82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Differential Amp</a:t>
            </a:r>
            <a:endParaRPr lang="ko-KR" altLang="en-US" dirty="0"/>
          </a:p>
        </p:txBody>
      </p:sp>
      <p:sp>
        <p:nvSpPr>
          <p:cNvPr id="7175" name="내용 개체 틀 2"/>
          <p:cNvSpPr>
            <a:spLocks noGrp="1"/>
          </p:cNvSpPr>
          <p:nvPr>
            <p:ph idx="1"/>
          </p:nvPr>
        </p:nvSpPr>
        <p:spPr>
          <a:xfrm>
            <a:off x="488504" y="671514"/>
            <a:ext cx="8871397" cy="56165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Differential Amp </a:t>
            </a:r>
          </a:p>
          <a:p>
            <a:r>
              <a:rPr lang="en-US" altLang="ko-KR" dirty="0"/>
              <a:t>Differential Amp </a:t>
            </a:r>
          </a:p>
          <a:p>
            <a:pPr lvl="1"/>
            <a:r>
              <a:rPr lang="en-US" altLang="ko-KR" dirty="0"/>
              <a:t>voltage </a:t>
            </a:r>
          </a:p>
          <a:p>
            <a:pPr lvl="1">
              <a:lnSpc>
                <a:spcPct val="250000"/>
              </a:lnSpc>
            </a:pPr>
            <a:r>
              <a:rPr lang="en-US" altLang="ko-KR" dirty="0"/>
              <a:t>current  </a:t>
            </a:r>
          </a:p>
          <a:p>
            <a:pPr lvl="1">
              <a:lnSpc>
                <a:spcPct val="250000"/>
              </a:lnSpc>
            </a:pPr>
            <a:r>
              <a:rPr lang="en-US" altLang="ko-KR" dirty="0"/>
              <a:t>output vol. 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CMRR</a:t>
            </a:r>
          </a:p>
          <a:p>
            <a:pPr lvl="1"/>
            <a:r>
              <a:rPr lang="en-US" altLang="ko-KR" dirty="0"/>
              <a:t>Common Mode Rejection Ratio</a:t>
            </a:r>
          </a:p>
          <a:p>
            <a:pPr lvl="1"/>
            <a:r>
              <a:rPr lang="en-US" altLang="ko-KR" dirty="0"/>
              <a:t>how nearly ideal a diff amp is.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                         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103553"/>
              </p:ext>
            </p:extLst>
          </p:nvPr>
        </p:nvGraphicFramePr>
        <p:xfrm>
          <a:off x="2548462" y="1674812"/>
          <a:ext cx="25225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3880" imgH="431640" progId="Equation.3">
                  <p:embed/>
                </p:oleObj>
              </mc:Choice>
              <mc:Fallback>
                <p:oleObj name="Equation" r:id="rId2" imgW="1523880" imgH="431640" progId="Equation.3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8462" y="1674812"/>
                        <a:ext cx="252253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19777"/>
              </p:ext>
            </p:extLst>
          </p:nvPr>
        </p:nvGraphicFramePr>
        <p:xfrm>
          <a:off x="2548462" y="2474913"/>
          <a:ext cx="20812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120" imgH="431640" progId="Equation.3">
                  <p:embed/>
                </p:oleObj>
              </mc:Choice>
              <mc:Fallback>
                <p:oleObj name="Equation" r:id="rId4" imgW="1257120" imgH="431640" progId="Equation.3">
                  <p:embed/>
                  <p:pic>
                    <p:nvPicPr>
                      <p:cNvPr id="71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8462" y="2474913"/>
                        <a:ext cx="208121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182525"/>
              </p:ext>
            </p:extLst>
          </p:nvPr>
        </p:nvGraphicFramePr>
        <p:xfrm>
          <a:off x="2589475" y="3307430"/>
          <a:ext cx="18081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880" imgH="431640" progId="Equation.3">
                  <p:embed/>
                </p:oleObj>
              </mc:Choice>
              <mc:Fallback>
                <p:oleObj name="Equation" r:id="rId6" imgW="1091880" imgH="431640" progId="Equation.3">
                  <p:embed/>
                  <p:pic>
                    <p:nvPicPr>
                      <p:cNvPr id="71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475" y="3307430"/>
                        <a:ext cx="18081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68391"/>
              </p:ext>
            </p:extLst>
          </p:nvPr>
        </p:nvGraphicFramePr>
        <p:xfrm>
          <a:off x="5279521" y="5292203"/>
          <a:ext cx="1877970" cy="977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01440" imgH="469800" progId="Equation.3">
                  <p:embed/>
                </p:oleObj>
              </mc:Choice>
              <mc:Fallback>
                <p:oleObj name="Equation" r:id="rId8" imgW="901440" imgH="469800" progId="Equation.3">
                  <p:embed/>
                  <p:pic>
                    <p:nvPicPr>
                      <p:cNvPr id="717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9521" y="5292203"/>
                        <a:ext cx="1877970" cy="977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1674812"/>
            <a:ext cx="4483275" cy="249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77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Differential Amp</a:t>
            </a:r>
            <a:endParaRPr lang="ko-KR" altLang="en-US" dirty="0"/>
          </a:p>
        </p:txBody>
      </p:sp>
      <p:sp>
        <p:nvSpPr>
          <p:cNvPr id="8196" name="내용 개체 틀 2"/>
          <p:cNvSpPr>
            <a:spLocks noGrp="1"/>
          </p:cNvSpPr>
          <p:nvPr>
            <p:ph idx="1"/>
          </p:nvPr>
        </p:nvSpPr>
        <p:spPr>
          <a:xfrm>
            <a:off x="272480" y="692696"/>
            <a:ext cx="8556625" cy="56165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A50021"/>
                </a:solidFill>
              </a:rPr>
              <a:t>Example 10.3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916832"/>
            <a:ext cx="624830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52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Summing Circuit</a:t>
            </a:r>
            <a:endParaRPr lang="ko-KR" altLang="en-US" dirty="0"/>
          </a:p>
        </p:txBody>
      </p:sp>
      <p:sp>
        <p:nvSpPr>
          <p:cNvPr id="9222" name="내용 개체 틀 2"/>
          <p:cNvSpPr>
            <a:spLocks noGrp="1"/>
          </p:cNvSpPr>
          <p:nvPr>
            <p:ph idx="1"/>
          </p:nvPr>
        </p:nvSpPr>
        <p:spPr>
          <a:xfrm>
            <a:off x="560512" y="671514"/>
            <a:ext cx="8799389" cy="56165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Summing Circuit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current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KCL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output vol. 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096428"/>
              </p:ext>
            </p:extLst>
          </p:nvPr>
        </p:nvGraphicFramePr>
        <p:xfrm>
          <a:off x="2830133" y="1166814"/>
          <a:ext cx="31115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431640" progId="Equation.3">
                  <p:embed/>
                </p:oleObj>
              </mc:Choice>
              <mc:Fallback>
                <p:oleObj name="Equation" r:id="rId2" imgW="1879560" imgH="431640" progId="Equation.3">
                  <p:embed/>
                  <p:pic>
                    <p:nvPicPr>
                      <p:cNvPr id="92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133" y="1166814"/>
                        <a:ext cx="31115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289131"/>
              </p:ext>
            </p:extLst>
          </p:nvPr>
        </p:nvGraphicFramePr>
        <p:xfrm>
          <a:off x="3080792" y="2673740"/>
          <a:ext cx="2481263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320" imgH="482400" progId="Equation.3">
                  <p:embed/>
                </p:oleObj>
              </mc:Choice>
              <mc:Fallback>
                <p:oleObj name="Equation" r:id="rId4" imgW="1498320" imgH="482400" progId="Equation.3">
                  <p:embed/>
                  <p:pic>
                    <p:nvPicPr>
                      <p:cNvPr id="92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792" y="2673740"/>
                        <a:ext cx="2481263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441491"/>
              </p:ext>
            </p:extLst>
          </p:nvPr>
        </p:nvGraphicFramePr>
        <p:xfrm>
          <a:off x="2807234" y="1920277"/>
          <a:ext cx="36988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34880" imgH="431640" progId="Equation.3">
                  <p:embed/>
                </p:oleObj>
              </mc:Choice>
              <mc:Fallback>
                <p:oleObj name="Equation" r:id="rId6" imgW="2234880" imgH="431640" progId="Equation.3">
                  <p:embed/>
                  <p:pic>
                    <p:nvPicPr>
                      <p:cNvPr id="92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234" y="1920277"/>
                        <a:ext cx="36988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2720" y="3919199"/>
            <a:ext cx="4561505" cy="212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64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Current-to-Voltage Converter</a:t>
            </a:r>
            <a:endParaRPr lang="ko-KR" altLang="en-US" dirty="0"/>
          </a:p>
        </p:txBody>
      </p:sp>
      <p:sp>
        <p:nvSpPr>
          <p:cNvPr id="12294" name="내용 개체 틀 2"/>
          <p:cNvSpPr>
            <a:spLocks noGrp="1"/>
          </p:cNvSpPr>
          <p:nvPr>
            <p:ph idx="1"/>
          </p:nvPr>
        </p:nvSpPr>
        <p:spPr>
          <a:xfrm>
            <a:off x="671514" y="652464"/>
            <a:ext cx="8556625" cy="59467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Current-to-Voltage Converter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current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voltage  </a:t>
            </a:r>
          </a:p>
          <a:p>
            <a:pPr>
              <a:lnSpc>
                <a:spcPct val="200000"/>
              </a:lnSpc>
            </a:pPr>
            <a:r>
              <a:rPr lang="en-US" altLang="ko-KR" dirty="0" err="1"/>
              <a:t>transresistance</a:t>
            </a:r>
            <a:r>
              <a:rPr lang="en-US" altLang="ko-KR" dirty="0"/>
              <a:t>    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A50021"/>
                </a:solidFill>
              </a:rPr>
              <a:t>Example 10.4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327272"/>
              </p:ext>
            </p:extLst>
          </p:nvPr>
        </p:nvGraphicFramePr>
        <p:xfrm>
          <a:off x="2432720" y="1543049"/>
          <a:ext cx="9414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241200" progId="Equation.3">
                  <p:embed/>
                </p:oleObj>
              </mc:Choice>
              <mc:Fallback>
                <p:oleObj name="Equation" r:id="rId2" imgW="469800" imgH="241200" progId="Equation.3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720" y="1543049"/>
                        <a:ext cx="9414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553956"/>
              </p:ext>
            </p:extLst>
          </p:nvPr>
        </p:nvGraphicFramePr>
        <p:xfrm>
          <a:off x="3345535" y="3068960"/>
          <a:ext cx="40708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431640" progId="Equation.3">
                  <p:embed/>
                </p:oleObj>
              </mc:Choice>
              <mc:Fallback>
                <p:oleObj name="Equation" r:id="rId4" imgW="203040" imgH="431640" progId="Equation.3">
                  <p:embed/>
                  <p:pic>
                    <p:nvPicPr>
                      <p:cNvPr id="1229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5535" y="3068960"/>
                        <a:ext cx="407085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559524"/>
              </p:ext>
            </p:extLst>
          </p:nvPr>
        </p:nvGraphicFramePr>
        <p:xfrm>
          <a:off x="2409908" y="2397369"/>
          <a:ext cx="1322305" cy="467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640" imgH="228600" progId="Equation.3">
                  <p:embed/>
                </p:oleObj>
              </mc:Choice>
              <mc:Fallback>
                <p:oleObj name="Equation" r:id="rId6" imgW="647640" imgH="228600" progId="Equation.3">
                  <p:embed/>
                  <p:pic>
                    <p:nvPicPr>
                      <p:cNvPr id="1229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908" y="2397369"/>
                        <a:ext cx="1322305" cy="4675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76" y="1412776"/>
            <a:ext cx="3332729" cy="18273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4221088"/>
            <a:ext cx="478307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25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Integrator</a:t>
            </a:r>
            <a:endParaRPr lang="ko-KR" altLang="en-US" dirty="0"/>
          </a:p>
        </p:txBody>
      </p:sp>
      <p:sp>
        <p:nvSpPr>
          <p:cNvPr id="10246" name="내용 개체 틀 2"/>
          <p:cNvSpPr>
            <a:spLocks noGrp="1"/>
          </p:cNvSpPr>
          <p:nvPr>
            <p:ph idx="1"/>
          </p:nvPr>
        </p:nvSpPr>
        <p:spPr>
          <a:xfrm>
            <a:off x="632520" y="501651"/>
            <a:ext cx="8727381" cy="594677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Integrator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current  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combining  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output vol. </a:t>
            </a:r>
          </a:p>
          <a:p>
            <a:pPr lvl="1">
              <a:lnSpc>
                <a:spcPct val="250000"/>
              </a:lnSpc>
            </a:pPr>
            <a:endParaRPr lang="en-US" altLang="ko-KR" dirty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551428"/>
              </p:ext>
            </p:extLst>
          </p:nvPr>
        </p:nvGraphicFramePr>
        <p:xfrm>
          <a:off x="2451820" y="1340769"/>
          <a:ext cx="3334779" cy="760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160" imgH="431640" progId="Equation.3">
                  <p:embed/>
                </p:oleObj>
              </mc:Choice>
              <mc:Fallback>
                <p:oleObj name="Equation" r:id="rId2" imgW="1892160" imgH="431640" progId="Equation.3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820" y="1340769"/>
                        <a:ext cx="3334779" cy="760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285703"/>
              </p:ext>
            </p:extLst>
          </p:nvPr>
        </p:nvGraphicFramePr>
        <p:xfrm>
          <a:off x="2702625" y="3299069"/>
          <a:ext cx="2863051" cy="778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240" imgH="431640" progId="Equation.3">
                  <p:embed/>
                </p:oleObj>
              </mc:Choice>
              <mc:Fallback>
                <p:oleObj name="Equation" r:id="rId4" imgW="1587240" imgH="431640" progId="Equation.3">
                  <p:embed/>
                  <p:pic>
                    <p:nvPicPr>
                      <p:cNvPr id="1024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2625" y="3299069"/>
                        <a:ext cx="2863051" cy="778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187526"/>
              </p:ext>
            </p:extLst>
          </p:nvPr>
        </p:nvGraphicFramePr>
        <p:xfrm>
          <a:off x="2967904" y="2357358"/>
          <a:ext cx="1409031" cy="74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2520" imgH="431640" progId="Equation.3">
                  <p:embed/>
                </p:oleObj>
              </mc:Choice>
              <mc:Fallback>
                <p:oleObj name="Equation" r:id="rId6" imgW="812520" imgH="431640" progId="Equation.3">
                  <p:embed/>
                  <p:pic>
                    <p:nvPicPr>
                      <p:cNvPr id="102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904" y="2357358"/>
                        <a:ext cx="1409031" cy="74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4480650"/>
            <a:ext cx="443026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96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Differentiator</a:t>
            </a:r>
            <a:endParaRPr lang="ko-KR" altLang="en-US" dirty="0"/>
          </a:p>
        </p:txBody>
      </p:sp>
      <p:sp>
        <p:nvSpPr>
          <p:cNvPr id="10246" name="내용 개체 틀 2"/>
          <p:cNvSpPr>
            <a:spLocks noGrp="1"/>
          </p:cNvSpPr>
          <p:nvPr>
            <p:ph idx="1"/>
          </p:nvPr>
        </p:nvSpPr>
        <p:spPr>
          <a:xfrm>
            <a:off x="632520" y="501651"/>
            <a:ext cx="8727381" cy="594677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Differentiator </a:t>
            </a:r>
          </a:p>
          <a:p>
            <a:pPr lvl="1">
              <a:lnSpc>
                <a:spcPct val="250000"/>
              </a:lnSpc>
            </a:pPr>
            <a:endParaRPr lang="en-US" altLang="ko-KR" dirty="0"/>
          </a:p>
          <a:p>
            <a:pPr lvl="1">
              <a:lnSpc>
                <a:spcPct val="250000"/>
              </a:lnSpc>
            </a:pPr>
            <a:endParaRPr lang="en-US" altLang="ko-KR" dirty="0"/>
          </a:p>
          <a:p>
            <a:pPr lvl="1">
              <a:lnSpc>
                <a:spcPct val="250000"/>
              </a:lnSpc>
              <a:buFontTx/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628800"/>
            <a:ext cx="4430263" cy="1944216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8065" name="_x416095800" descr="DRW0000566848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981" y="4309498"/>
            <a:ext cx="2695575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8067" name="_x416093320" descr="DRW00005668489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4309499"/>
            <a:ext cx="2794000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023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Active Filter</a:t>
            </a:r>
            <a:endParaRPr lang="ko-KR" altLang="en-US" dirty="0"/>
          </a:p>
        </p:txBody>
      </p:sp>
      <p:sp>
        <p:nvSpPr>
          <p:cNvPr id="11272" name="내용 개체 틀 2"/>
          <p:cNvSpPr>
            <a:spLocks noGrp="1"/>
          </p:cNvSpPr>
          <p:nvPr>
            <p:ph idx="1"/>
          </p:nvPr>
        </p:nvSpPr>
        <p:spPr>
          <a:xfrm>
            <a:off x="416497" y="692696"/>
            <a:ext cx="8914830" cy="576525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rgbClr val="0070C0"/>
                </a:solidFill>
              </a:rPr>
              <a:t>Active Filter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complex voltage gain</a:t>
            </a:r>
            <a:br>
              <a:rPr lang="en-US" altLang="ko-KR" dirty="0"/>
            </a:br>
            <a:r>
              <a:rPr lang="en-US" altLang="ko-KR" dirty="0"/>
              <a:t> here                and                                therefore 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half-power point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lnSpc>
                <a:spcPct val="250000"/>
              </a:lnSpc>
              <a:buFontTx/>
              <a:buNone/>
            </a:pPr>
            <a:endParaRPr lang="en-US" altLang="ko-KR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610370"/>
              </p:ext>
            </p:extLst>
          </p:nvPr>
        </p:nvGraphicFramePr>
        <p:xfrm>
          <a:off x="3989388" y="1629125"/>
          <a:ext cx="17240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431640" progId="Equation.3">
                  <p:embed/>
                </p:oleObj>
              </mc:Choice>
              <mc:Fallback>
                <p:oleObj name="Equation" r:id="rId2" imgW="1041120" imgH="431640" progId="Equation.3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8" y="1629125"/>
                        <a:ext cx="17240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41896"/>
              </p:ext>
            </p:extLst>
          </p:nvPr>
        </p:nvGraphicFramePr>
        <p:xfrm>
          <a:off x="3279256" y="3561477"/>
          <a:ext cx="11572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431640" progId="Equation.3">
                  <p:embed/>
                </p:oleObj>
              </mc:Choice>
              <mc:Fallback>
                <p:oleObj name="Equation" r:id="rId4" imgW="698400" imgH="431640" progId="Equation.3">
                  <p:embed/>
                  <p:pic>
                    <p:nvPicPr>
                      <p:cNvPr id="112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256" y="3561477"/>
                        <a:ext cx="115728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878371"/>
              </p:ext>
            </p:extLst>
          </p:nvPr>
        </p:nvGraphicFramePr>
        <p:xfrm>
          <a:off x="3685475" y="2514237"/>
          <a:ext cx="18494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7440" imgH="431640" progId="Equation.3">
                  <p:embed/>
                </p:oleObj>
              </mc:Choice>
              <mc:Fallback>
                <p:oleObj name="Equation" r:id="rId6" imgW="1117440" imgH="431640" progId="Equation.3">
                  <p:embed/>
                  <p:pic>
                    <p:nvPicPr>
                      <p:cNvPr id="1126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475" y="2514237"/>
                        <a:ext cx="184943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700930"/>
              </p:ext>
            </p:extLst>
          </p:nvPr>
        </p:nvGraphicFramePr>
        <p:xfrm>
          <a:off x="1781969" y="2681288"/>
          <a:ext cx="79851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215640" progId="Equation.3">
                  <p:embed/>
                </p:oleObj>
              </mc:Choice>
              <mc:Fallback>
                <p:oleObj name="Equation" r:id="rId8" imgW="482400" imgH="215640" progId="Equation.3">
                  <p:embed/>
                  <p:pic>
                    <p:nvPicPr>
                      <p:cNvPr id="1126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969" y="2681288"/>
                        <a:ext cx="798512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0552" y="4332092"/>
            <a:ext cx="3753187" cy="20089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2230" y="4684998"/>
            <a:ext cx="4209097" cy="15819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1958" y="2514237"/>
            <a:ext cx="2056810" cy="7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55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Homework</a:t>
            </a:r>
            <a:endParaRPr lang="ko-KR" altLang="en-US" sz="240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>
                <a:solidFill>
                  <a:srgbClr val="0070C0"/>
                </a:solidFill>
                <a:latin typeface="Arial Black" pitchFamily="34" charset="0"/>
              </a:rPr>
              <a:t>Homework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/>
              <a:t>Read Text Chapter 11.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/>
              <a:t>Prepare Presentation</a:t>
            </a:r>
          </a:p>
          <a:p>
            <a:pPr>
              <a:defRPr/>
            </a:pP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Learning Objectives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Learning Objectives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understand the characteristics of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operational amplifier</a:t>
            </a:r>
            <a:r>
              <a:rPr lang="en-US" altLang="ko-KR" b="1" dirty="0">
                <a:ea typeface="Microsoft Sans Serif" panose="020B0604020202020204" pitchFamily="34" charset="0"/>
              </a:rPr>
              <a:t> and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differential amplifier</a:t>
            </a:r>
            <a:r>
              <a:rPr lang="en-US" altLang="ko-KR" b="1" dirty="0">
                <a:ea typeface="Microsoft Sans Serif" panose="020B0604020202020204" pitchFamily="34" charset="0"/>
              </a:rPr>
              <a:t>.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understand the operation of the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ideal op-amp</a:t>
            </a:r>
            <a:r>
              <a:rPr lang="en-US" altLang="ko-KR" b="1" dirty="0">
                <a:ea typeface="Microsoft Sans Serif" panose="020B0604020202020204" pitchFamily="34" charset="0"/>
              </a:rPr>
              <a:t>.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be able to recognize and analyze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fundamental op-amp</a:t>
            </a:r>
            <a:r>
              <a:rPr lang="en-US" altLang="ko-KR" b="1" dirty="0">
                <a:ea typeface="Microsoft Sans Serif" panose="020B0604020202020204" pitchFamily="34" charset="0"/>
              </a:rPr>
              <a:t>.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understand the application of op-amps in the development of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LPF, HPF, and BPFs</a:t>
            </a:r>
            <a:r>
              <a:rPr lang="en-US" altLang="ko-KR" b="1" dirty="0">
                <a:ea typeface="Microsoft Sans Serif" panose="020B0604020202020204" pitchFamily="34" charset="0"/>
              </a:rPr>
              <a:t>.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be able to understand the use of op-amps to construct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differentiator</a:t>
            </a:r>
            <a:r>
              <a:rPr lang="en-US" altLang="ko-KR" b="1" dirty="0">
                <a:ea typeface="Microsoft Sans Serif" panose="020B0604020202020204" pitchFamily="34" charset="0"/>
              </a:rPr>
              <a:t> and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integrator</a:t>
            </a:r>
            <a:r>
              <a:rPr lang="en-US" altLang="ko-KR" b="1" dirty="0">
                <a:ea typeface="Microsoft Sans Serif" panose="020B0604020202020204" pitchFamily="34" charset="0"/>
              </a:rPr>
              <a:t> circuits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understand </a:t>
            </a:r>
            <a:r>
              <a:rPr lang="en-US" altLang="ko-KR" b="1" dirty="0">
                <a:solidFill>
                  <a:srgbClr val="A50021"/>
                </a:solidFill>
                <a:ea typeface="Microsoft Sans Serif" panose="020B0604020202020204" pitchFamily="34" charset="0"/>
              </a:rPr>
              <a:t>multistage amplifier </a:t>
            </a:r>
            <a:r>
              <a:rPr lang="en-US" altLang="ko-KR" b="1" dirty="0">
                <a:ea typeface="Microsoft Sans Serif" panose="020B0604020202020204" pitchFamily="34" charset="0"/>
              </a:rPr>
              <a:t>circuits</a:t>
            </a:r>
            <a:endParaRPr lang="en-US" altLang="ko-KR" b="1" dirty="0">
              <a:solidFill>
                <a:srgbClr val="A50021"/>
              </a:solidFill>
              <a:ea typeface="Microsoft Sans Serif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39181"/>
            <a:ext cx="9073008" cy="576064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</a:rPr>
              <a:t>Introduction </a:t>
            </a:r>
          </a:p>
          <a:p>
            <a:pPr>
              <a:defRPr/>
            </a:pPr>
            <a:r>
              <a:rPr lang="en-US" altLang="ko-KR" b="1" dirty="0"/>
              <a:t>Operational Amplifier(op amp)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683006"/>
            <a:ext cx="4608512" cy="47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81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39181"/>
            <a:ext cx="9073008" cy="576064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A50021"/>
                </a:solidFill>
              </a:rPr>
              <a:t>Operational Amplifier(op amp)</a:t>
            </a:r>
          </a:p>
          <a:p>
            <a:pPr>
              <a:defRPr/>
            </a:pPr>
            <a:r>
              <a:rPr lang="en-US" altLang="ko-KR" b="1" dirty="0"/>
              <a:t>One of the basic building blocks for constructing analog systems</a:t>
            </a:r>
          </a:p>
          <a:p>
            <a:pPr>
              <a:defRPr/>
            </a:pPr>
            <a:r>
              <a:rPr lang="en-US" altLang="ko-KR" b="1" dirty="0"/>
              <a:t>Used for a </a:t>
            </a:r>
            <a:r>
              <a:rPr lang="en-US" altLang="ko-KR" b="1" i="1" dirty="0">
                <a:solidFill>
                  <a:srgbClr val="A50021"/>
                </a:solidFill>
              </a:rPr>
              <a:t>variety of purposes</a:t>
            </a:r>
          </a:p>
          <a:p>
            <a:pPr>
              <a:defRPr/>
            </a:pPr>
            <a:r>
              <a:rPr lang="en-US" altLang="ko-KR" b="1" dirty="0"/>
              <a:t>A voltage amplifier with an </a:t>
            </a:r>
            <a:r>
              <a:rPr lang="en-US" altLang="ko-KR" b="1" i="1" dirty="0">
                <a:solidFill>
                  <a:srgbClr val="A50021"/>
                </a:solidFill>
              </a:rPr>
              <a:t>extremely high voltage gain</a:t>
            </a:r>
          </a:p>
          <a:p>
            <a:pPr>
              <a:defRPr/>
            </a:pPr>
            <a:r>
              <a:rPr lang="en-US" altLang="ko-KR" b="1" dirty="0"/>
              <a:t>An ideal linear voltage amplifier</a:t>
            </a:r>
            <a:br>
              <a:rPr lang="en-US" altLang="ko-KR" b="1" dirty="0"/>
            </a:br>
            <a:endParaRPr lang="en-US" altLang="ko-KR" b="1" dirty="0"/>
          </a:p>
          <a:p>
            <a:pPr marL="457200" lvl="1" indent="0">
              <a:buNone/>
              <a:defRPr/>
            </a:pPr>
            <a:endParaRPr lang="en-US" altLang="ko-KR" b="1" dirty="0"/>
          </a:p>
          <a:p>
            <a:pPr>
              <a:defRPr/>
            </a:pPr>
            <a:endParaRPr lang="ko-KR" altLang="en-US" b="1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832592"/>
              </p:ext>
            </p:extLst>
          </p:nvPr>
        </p:nvGraphicFramePr>
        <p:xfrm>
          <a:off x="1664264" y="3761868"/>
          <a:ext cx="5159795" cy="529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280" imgH="228600" progId="Equation.3">
                  <p:embed/>
                </p:oleObj>
              </mc:Choice>
              <mc:Fallback>
                <p:oleObj name="Equation" r:id="rId2" imgW="2222280" imgH="228600" progId="Equation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264" y="3761868"/>
                        <a:ext cx="5159795" cy="529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1" y="4492465"/>
            <a:ext cx="8495622" cy="171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3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Differential Amplifier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692696"/>
            <a:ext cx="9073008" cy="576064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</a:rPr>
              <a:t>Differential amplifier </a:t>
            </a:r>
          </a:p>
          <a:p>
            <a:pPr>
              <a:defRPr/>
            </a:pPr>
            <a:r>
              <a:rPr lang="en-US" altLang="ko-KR" b="1" dirty="0"/>
              <a:t> </a:t>
            </a:r>
            <a:r>
              <a:rPr lang="en-US" altLang="ko-KR" b="1" i="1" dirty="0"/>
              <a:t>v</a:t>
            </a:r>
            <a:r>
              <a:rPr lang="en-US" altLang="ko-KR" b="1" i="1" baseline="-25000" dirty="0"/>
              <a:t>in</a:t>
            </a:r>
            <a:r>
              <a:rPr lang="en-US" altLang="ko-KR" b="1" dirty="0"/>
              <a:t> is voltage difference between two input</a:t>
            </a:r>
          </a:p>
          <a:p>
            <a:pPr lvl="1">
              <a:defRPr/>
            </a:pPr>
            <a:endParaRPr lang="en-US" altLang="ko-KR" b="1" dirty="0"/>
          </a:p>
          <a:p>
            <a:pPr>
              <a:defRPr/>
            </a:pP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708920"/>
            <a:ext cx="2958402" cy="20910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2848506"/>
            <a:ext cx="4485095" cy="191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73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Ideal Op Amp</a:t>
            </a:r>
            <a:endParaRPr lang="ko-KR" altLang="en-US" dirty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344488" y="692696"/>
            <a:ext cx="9073008" cy="5760640"/>
          </a:xfrm>
        </p:spPr>
        <p:txBody>
          <a:bodyPr/>
          <a:lstStyle/>
          <a:p>
            <a:pPr>
              <a:spcAft>
                <a:spcPts val="1200"/>
              </a:spcAft>
              <a:buFontTx/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</a:rPr>
              <a:t>Ideal Op Amp </a:t>
            </a:r>
          </a:p>
          <a:p>
            <a:pPr>
              <a:defRPr/>
            </a:pPr>
            <a:r>
              <a:rPr lang="en-US" altLang="ko-KR" b="1" dirty="0"/>
              <a:t>Noninverting terminal, </a:t>
            </a:r>
            <a:r>
              <a:rPr lang="en-US" altLang="ko-KR" b="1" i="1" dirty="0" err="1"/>
              <a:t>i</a:t>
            </a:r>
            <a:r>
              <a:rPr lang="en-US" altLang="ko-KR" b="1" i="1" baseline="-25000" dirty="0"/>
              <a:t>+</a:t>
            </a:r>
            <a:r>
              <a:rPr lang="en-US" altLang="ko-KR" b="1" i="1" dirty="0"/>
              <a:t>, v</a:t>
            </a:r>
            <a:r>
              <a:rPr lang="en-US" altLang="ko-KR" b="1" i="1" baseline="-25000" dirty="0"/>
              <a:t>+</a:t>
            </a:r>
          </a:p>
          <a:p>
            <a:pPr>
              <a:defRPr/>
            </a:pPr>
            <a:r>
              <a:rPr lang="en-US" altLang="ko-KR" b="1" dirty="0"/>
              <a:t>Inverting terminal, </a:t>
            </a:r>
            <a:r>
              <a:rPr lang="en-US" altLang="ko-KR" sz="2200" b="1" i="1" dirty="0" err="1"/>
              <a:t>i</a:t>
            </a:r>
            <a:r>
              <a:rPr lang="en-US" altLang="ko-KR" sz="2200" b="1" i="1" baseline="-25000" dirty="0"/>
              <a:t>-</a:t>
            </a:r>
            <a:r>
              <a:rPr lang="en-US" altLang="ko-KR" sz="2200" b="1" i="1" dirty="0"/>
              <a:t>, v</a:t>
            </a:r>
            <a:r>
              <a:rPr lang="en-US" altLang="ko-KR" sz="2200" b="1" i="1" baseline="-25000" dirty="0"/>
              <a:t>-</a:t>
            </a:r>
            <a:endParaRPr lang="en-US" altLang="ko-KR" b="1" dirty="0"/>
          </a:p>
          <a:p>
            <a:pPr>
              <a:defRPr/>
            </a:pPr>
            <a:r>
              <a:rPr lang="en-US" altLang="ko-KR" b="1" dirty="0"/>
              <a:t>Infinite input resistance  </a:t>
            </a:r>
            <a:r>
              <a:rPr lang="en-US" altLang="ko-KR" sz="2200" b="1" i="1" dirty="0" err="1"/>
              <a:t>R</a:t>
            </a:r>
            <a:r>
              <a:rPr lang="en-US" altLang="ko-KR" sz="2200" b="1" i="1" baseline="-25000" dirty="0" err="1"/>
              <a:t>i</a:t>
            </a:r>
            <a:r>
              <a:rPr lang="en-US" altLang="ko-KR" sz="2200" b="1" i="1" dirty="0"/>
              <a:t>=</a:t>
            </a:r>
            <a:r>
              <a:rPr lang="en-US" altLang="ko-KR" sz="2200" b="1" dirty="0"/>
              <a:t>∞</a:t>
            </a:r>
          </a:p>
          <a:p>
            <a:pPr>
              <a:defRPr/>
            </a:pPr>
            <a:r>
              <a:rPr lang="en-US" altLang="ko-KR" sz="2200" b="1" dirty="0"/>
              <a:t>Open loop gain </a:t>
            </a:r>
            <a:r>
              <a:rPr lang="en-US" altLang="ko-KR" b="1" i="1" dirty="0"/>
              <a:t>A</a:t>
            </a:r>
            <a:r>
              <a:rPr lang="en-US" altLang="ko-KR" b="1" i="1" baseline="-25000" dirty="0"/>
              <a:t>v</a:t>
            </a:r>
            <a:r>
              <a:rPr lang="en-US" altLang="ko-KR" b="1" i="1" dirty="0"/>
              <a:t>→ </a:t>
            </a:r>
            <a:r>
              <a:rPr lang="en-US" altLang="ko-KR" b="1" dirty="0"/>
              <a:t>∞</a:t>
            </a:r>
          </a:p>
          <a:p>
            <a:pPr>
              <a:defRPr/>
            </a:pPr>
            <a:r>
              <a:rPr lang="en-US" altLang="ko-KR" b="1" i="1" dirty="0">
                <a:latin typeface="+mn-lt"/>
              </a:rPr>
              <a:t>V</a:t>
            </a:r>
            <a:r>
              <a:rPr lang="en-US" altLang="ko-KR" b="1" i="1" baseline="-25000" dirty="0">
                <a:latin typeface="+mn-lt"/>
              </a:rPr>
              <a:t>o</a:t>
            </a:r>
            <a:r>
              <a:rPr lang="en-US" altLang="ko-KR" b="1" i="1" dirty="0">
                <a:latin typeface="+mn-lt"/>
              </a:rPr>
              <a:t> = A</a:t>
            </a:r>
            <a:r>
              <a:rPr lang="en-US" altLang="ko-KR" b="1" i="1" baseline="-25000" dirty="0">
                <a:latin typeface="+mn-lt"/>
              </a:rPr>
              <a:t>v</a:t>
            </a:r>
            <a:r>
              <a:rPr lang="en-US" altLang="ko-KR" b="1" i="1" dirty="0">
                <a:latin typeface="+mn-lt"/>
              </a:rPr>
              <a:t>(</a:t>
            </a:r>
            <a:r>
              <a:rPr lang="en-US" altLang="ko-KR" sz="2200" b="1" i="1" dirty="0">
                <a:latin typeface="+mn-lt"/>
              </a:rPr>
              <a:t>v</a:t>
            </a:r>
            <a:r>
              <a:rPr lang="en-US" altLang="ko-KR" sz="2200" b="1" i="1" baseline="-25000" dirty="0">
                <a:latin typeface="+mn-lt"/>
              </a:rPr>
              <a:t>+ </a:t>
            </a:r>
            <a:r>
              <a:rPr lang="en-US" altLang="ko-KR" b="1" i="1" dirty="0">
                <a:latin typeface="+mn-lt"/>
              </a:rPr>
              <a:t>- v</a:t>
            </a:r>
            <a:r>
              <a:rPr lang="en-US" altLang="ko-KR" b="1" i="1" baseline="-25000" dirty="0">
                <a:latin typeface="+mn-lt"/>
              </a:rPr>
              <a:t>- </a:t>
            </a:r>
            <a:r>
              <a:rPr lang="en-US" altLang="ko-KR" b="1" i="1" dirty="0">
                <a:latin typeface="+mn-lt"/>
              </a:rPr>
              <a:t>)</a:t>
            </a:r>
          </a:p>
          <a:p>
            <a:pPr>
              <a:defRPr/>
            </a:pPr>
            <a:r>
              <a:rPr lang="en-US" altLang="ko-KR" sz="2200" b="1" i="1" dirty="0" err="1">
                <a:latin typeface="+mn-lt"/>
              </a:rPr>
              <a:t>i</a:t>
            </a:r>
            <a:r>
              <a:rPr lang="en-US" altLang="ko-KR" sz="2200" b="1" i="1" baseline="-25000" dirty="0">
                <a:latin typeface="+mn-lt"/>
              </a:rPr>
              <a:t>+ </a:t>
            </a:r>
            <a:r>
              <a:rPr lang="en-US" altLang="ko-KR" b="1" i="1" dirty="0">
                <a:latin typeface="+mn-lt"/>
              </a:rPr>
              <a:t>= </a:t>
            </a:r>
            <a:r>
              <a:rPr lang="en-US" altLang="ko-KR" b="1" i="1" dirty="0" err="1">
                <a:latin typeface="+mn-lt"/>
              </a:rPr>
              <a:t>i</a:t>
            </a:r>
            <a:r>
              <a:rPr lang="en-US" altLang="ko-KR" b="1" i="1" baseline="-25000" dirty="0">
                <a:latin typeface="+mn-lt"/>
              </a:rPr>
              <a:t>- </a:t>
            </a:r>
            <a:r>
              <a:rPr lang="en-US" altLang="ko-KR" b="1" i="1" dirty="0">
                <a:latin typeface="+mn-lt"/>
              </a:rPr>
              <a:t> = 0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4437112"/>
            <a:ext cx="3607933" cy="16561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181" y="1510680"/>
            <a:ext cx="3168352" cy="223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37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Ideal Op Amp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44488" y="770930"/>
                <a:ext cx="9073008" cy="5760640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altLang="ko-KR" b="1" dirty="0"/>
                  <a:t>Negative feedback </a:t>
                </a:r>
              </a:p>
              <a:p>
                <a:pPr lvl="1">
                  <a:defRPr/>
                </a:pPr>
                <a:r>
                  <a:rPr lang="en-US" altLang="ko-KR" b="1" dirty="0"/>
                  <a:t>a large class of useful circuits with op amps.</a:t>
                </a:r>
              </a:p>
              <a:p>
                <a:pPr lvl="1">
                  <a:defRPr/>
                </a:pPr>
                <a:r>
                  <a:rPr lang="en-US" altLang="ko-KR" b="1" i="1" dirty="0"/>
                  <a:t>closed-loop gain</a:t>
                </a:r>
                <a:r>
                  <a:rPr lang="en-US" altLang="ko-KR" b="1" dirty="0"/>
                  <a:t>, </a:t>
                </a:r>
                <a:r>
                  <a:rPr lang="en-US" altLang="ko-KR" b="1" i="1" dirty="0"/>
                  <a:t>A</a:t>
                </a:r>
                <a:r>
                  <a:rPr lang="en-US" altLang="ko-KR" b="1" i="1" baseline="-25000" dirty="0"/>
                  <a:t>F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den>
                      </m:f>
                    </m:oMath>
                  </m:oMathPara>
                </a14:m>
                <a:endParaRPr lang="en-US" altLang="ko-KR" b="1" dirty="0"/>
              </a:p>
              <a:p>
                <a:pPr marL="0" indent="0">
                  <a:buNone/>
                  <a:defRPr/>
                </a:pPr>
                <a:endParaRPr lang="en-US" altLang="ko-KR" b="1" dirty="0"/>
              </a:p>
              <a:p>
                <a:pPr marL="0" indent="0">
                  <a:buNone/>
                  <a:defRPr/>
                </a:pPr>
                <a:endParaRPr lang="en-US" altLang="ko-KR" b="1" dirty="0"/>
              </a:p>
              <a:p>
                <a:pPr marL="0" indent="0">
                  <a:buNone/>
                  <a:defRPr/>
                </a:pPr>
                <a:endParaRPr lang="en-US" altLang="ko-KR" b="1" dirty="0"/>
              </a:p>
              <a:p>
                <a:pPr marL="0" indent="0">
                  <a:buNone/>
                  <a:defRPr/>
                </a:pPr>
                <a:endParaRPr lang="en-US" altLang="ko-KR" b="1" dirty="0"/>
              </a:p>
              <a:p>
                <a:pPr marL="0" indent="0">
                  <a:buNone/>
                  <a:defRPr/>
                </a:pPr>
                <a:endParaRPr lang="en-US" altLang="ko-KR" b="1" dirty="0"/>
              </a:p>
              <a:p>
                <a:pPr marL="0" indent="0">
                  <a:buNone/>
                  <a:defRPr/>
                </a:pPr>
                <a:endParaRPr lang="en-US" altLang="ko-KR" b="1" dirty="0"/>
              </a:p>
              <a:p>
                <a:pPr marL="400050" lvl="1" indent="0">
                  <a:buNone/>
                  <a:defRPr/>
                </a:pPr>
                <a:r>
                  <a:rPr lang="en-US" altLang="ko-KR" b="1" dirty="0"/>
                  <a:t> </a:t>
                </a:r>
                <a:r>
                  <a:rPr lang="en-US" altLang="ko-KR" sz="1800" b="1" dirty="0"/>
                  <a:t>Op amp with feedback circuit       </a:t>
                </a:r>
                <a:r>
                  <a:rPr lang="en-US" altLang="ko-KR" sz="1800" b="1" dirty="0" err="1"/>
                  <a:t>Circuit</a:t>
                </a:r>
                <a:r>
                  <a:rPr lang="en-US" altLang="ko-KR" sz="1800" b="1" dirty="0"/>
                  <a:t> model of ideal op amp with feedback</a:t>
                </a:r>
                <a:endParaRPr lang="ko-KR" altLang="en-US" sz="1800" b="1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488" y="770930"/>
                <a:ext cx="9073008" cy="5760640"/>
              </a:xfrm>
              <a:blipFill>
                <a:blip r:embed="rId2"/>
                <a:stretch>
                  <a:fillRect t="-741" r="-403" b="-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4066242"/>
            <a:ext cx="3259094" cy="17753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77" y="4279693"/>
            <a:ext cx="3714675" cy="156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95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Noninverting Amplifier</a:t>
            </a:r>
            <a:endParaRPr lang="ko-KR" altLang="en-US" dirty="0"/>
          </a:p>
        </p:txBody>
      </p:sp>
      <p:sp>
        <p:nvSpPr>
          <p:cNvPr id="3080" name="내용 개체 틀 2"/>
          <p:cNvSpPr>
            <a:spLocks noGrp="1"/>
          </p:cNvSpPr>
          <p:nvPr>
            <p:ph idx="1"/>
          </p:nvPr>
        </p:nvSpPr>
        <p:spPr>
          <a:xfrm>
            <a:off x="344488" y="671514"/>
            <a:ext cx="9015413" cy="56165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Noninverting  Amp </a:t>
            </a:r>
          </a:p>
          <a:p>
            <a:r>
              <a:rPr lang="en-US" altLang="ko-KR" dirty="0"/>
              <a:t>feedback to the noninverting input</a:t>
            </a:r>
          </a:p>
          <a:p>
            <a:r>
              <a:rPr lang="en-US" altLang="ko-KR" dirty="0"/>
              <a:t>input voltage </a:t>
            </a:r>
          </a:p>
          <a:p>
            <a:r>
              <a:rPr lang="en-US" altLang="ko-KR" dirty="0"/>
              <a:t>negative feedback causes</a:t>
            </a:r>
          </a:p>
          <a:p>
            <a:r>
              <a:rPr lang="en-US" altLang="ko-KR" dirty="0"/>
              <a:t>no current flows into       input, therefore</a:t>
            </a:r>
          </a:p>
          <a:p>
            <a:r>
              <a:rPr lang="en-US" altLang="ko-KR" dirty="0"/>
              <a:t>closed-loop voltage gain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429195"/>
              </p:ext>
            </p:extLst>
          </p:nvPr>
        </p:nvGraphicFramePr>
        <p:xfrm>
          <a:off x="1461083" y="3894021"/>
          <a:ext cx="2159432" cy="884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431640" progId="Equation.3">
                  <p:embed/>
                </p:oleObj>
              </mc:Choice>
              <mc:Fallback>
                <p:oleObj name="Equation" r:id="rId2" imgW="1054080" imgH="43164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083" y="3894021"/>
                        <a:ext cx="2159432" cy="884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307478"/>
              </p:ext>
            </p:extLst>
          </p:nvPr>
        </p:nvGraphicFramePr>
        <p:xfrm>
          <a:off x="2792760" y="1721719"/>
          <a:ext cx="1085638" cy="574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40" imgH="228600" progId="Equation.3">
                  <p:embed/>
                </p:oleObj>
              </mc:Choice>
              <mc:Fallback>
                <p:oleObj name="Equation" r:id="rId4" imgW="431640" imgH="228600" progId="Equation.3">
                  <p:embed/>
                  <p:pic>
                    <p:nvPicPr>
                      <p:cNvPr id="307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760" y="1721719"/>
                        <a:ext cx="1085638" cy="574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503226"/>
              </p:ext>
            </p:extLst>
          </p:nvPr>
        </p:nvGraphicFramePr>
        <p:xfrm>
          <a:off x="4448944" y="2258611"/>
          <a:ext cx="1412243" cy="453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1000" imgH="228600" progId="Equation.3">
                  <p:embed/>
                </p:oleObj>
              </mc:Choice>
              <mc:Fallback>
                <p:oleObj name="Equation" r:id="rId6" imgW="711000" imgH="228600" progId="Equation.3">
                  <p:embed/>
                  <p:pic>
                    <p:nvPicPr>
                      <p:cNvPr id="3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944" y="2258611"/>
                        <a:ext cx="1412243" cy="453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122702"/>
              </p:ext>
            </p:extLst>
          </p:nvPr>
        </p:nvGraphicFramePr>
        <p:xfrm>
          <a:off x="3584848" y="2747302"/>
          <a:ext cx="398327" cy="521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15640" progId="Equation.3">
                  <p:embed/>
                </p:oleObj>
              </mc:Choice>
              <mc:Fallback>
                <p:oleObj name="Equation" r:id="rId8" imgW="164880" imgH="215640" progId="Equation.3">
                  <p:embed/>
                  <p:pic>
                    <p:nvPicPr>
                      <p:cNvPr id="3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848" y="2747302"/>
                        <a:ext cx="398327" cy="521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929087"/>
              </p:ext>
            </p:extLst>
          </p:nvPr>
        </p:nvGraphicFramePr>
        <p:xfrm>
          <a:off x="6351119" y="2664346"/>
          <a:ext cx="2518850" cy="81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33440" imgH="431640" progId="Equation.3">
                  <p:embed/>
                </p:oleObj>
              </mc:Choice>
              <mc:Fallback>
                <p:oleObj name="Equation" r:id="rId10" imgW="1333440" imgH="431640" progId="Equation.3">
                  <p:embed/>
                  <p:pic>
                    <p:nvPicPr>
                      <p:cNvPr id="3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119" y="2664346"/>
                        <a:ext cx="2518850" cy="815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857117"/>
            <a:ext cx="3739187" cy="243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93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Noninverting Amplifier</a:t>
            </a:r>
            <a:endParaRPr lang="ko-KR" altLang="en-US" dirty="0"/>
          </a:p>
        </p:txBody>
      </p:sp>
      <p:sp>
        <p:nvSpPr>
          <p:cNvPr id="3080" name="내용 개체 틀 2"/>
          <p:cNvSpPr>
            <a:spLocks noGrp="1"/>
          </p:cNvSpPr>
          <p:nvPr>
            <p:ph idx="1"/>
          </p:nvPr>
        </p:nvSpPr>
        <p:spPr>
          <a:xfrm>
            <a:off x="344488" y="671514"/>
            <a:ext cx="9015413" cy="56165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dirty="0">
                <a:solidFill>
                  <a:srgbClr val="A50021"/>
                </a:solidFill>
              </a:rPr>
              <a:t>Example 10.1</a:t>
            </a:r>
          </a:p>
          <a:p>
            <a:r>
              <a:rPr lang="en-US" altLang="ko-KR" dirty="0"/>
              <a:t>closed-loop voltage gain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501221"/>
              </p:ext>
            </p:extLst>
          </p:nvPr>
        </p:nvGraphicFramePr>
        <p:xfrm>
          <a:off x="4304928" y="1053777"/>
          <a:ext cx="2159432" cy="884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431640" progId="Equation.3">
                  <p:embed/>
                </p:oleObj>
              </mc:Choice>
              <mc:Fallback>
                <p:oleObj name="Equation" r:id="rId2" imgW="1054080" imgH="43164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4928" y="1053777"/>
                        <a:ext cx="2159432" cy="884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16" y="2564904"/>
            <a:ext cx="3888432" cy="275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41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19502</TotalTime>
  <Words>386</Words>
  <Application>Microsoft Office PowerPoint</Application>
  <PresentationFormat>A4 용지(210x297mm)</PresentationFormat>
  <Paragraphs>111</Paragraphs>
  <Slides>19</Slides>
  <Notes>1</Notes>
  <HiddenSlides>0</HiddenSlides>
  <MMClips>0</MMClips>
  <ScaleCrop>false</ScaleCrop>
  <HeadingPairs>
    <vt:vector size="10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  <vt:variant>
        <vt:lpstr>재구성한 쇼</vt:lpstr>
      </vt:variant>
      <vt:variant>
        <vt:i4>1</vt:i4>
      </vt:variant>
    </vt:vector>
  </HeadingPairs>
  <TitlesOfParts>
    <vt:vector size="32" baseType="lpstr">
      <vt:lpstr>HY목판L</vt:lpstr>
      <vt:lpstr>HY헤드라인M</vt:lpstr>
      <vt:lpstr>굴림</vt:lpstr>
      <vt:lpstr>Arial</vt:lpstr>
      <vt:lpstr>Arial Black</vt:lpstr>
      <vt:lpstr>Cambria Math</vt:lpstr>
      <vt:lpstr>Times New Roman</vt:lpstr>
      <vt:lpstr>Verdana</vt:lpstr>
      <vt:lpstr>Wingdings</vt:lpstr>
      <vt:lpstr>기본 디자인</vt:lpstr>
      <vt:lpstr>1_기본 디자인</vt:lpstr>
      <vt:lpstr>Equation</vt:lpstr>
      <vt:lpstr>Introduction to  Electric and Electronics </vt:lpstr>
      <vt:lpstr>Learning Objectives</vt:lpstr>
      <vt:lpstr>Introduction</vt:lpstr>
      <vt:lpstr>Introduction</vt:lpstr>
      <vt:lpstr>Differential Amplifier</vt:lpstr>
      <vt:lpstr>Ideal Op Amp</vt:lpstr>
      <vt:lpstr>Ideal Op Amp</vt:lpstr>
      <vt:lpstr>Noninverting Amplifier</vt:lpstr>
      <vt:lpstr>Noninverting Amplifier</vt:lpstr>
      <vt:lpstr>Unity-gain Buffer</vt:lpstr>
      <vt:lpstr>Inverting Amplifier</vt:lpstr>
      <vt:lpstr>Differential Amp</vt:lpstr>
      <vt:lpstr>Differential Amp</vt:lpstr>
      <vt:lpstr>Summing Circuit</vt:lpstr>
      <vt:lpstr>Current-to-Voltage Converter</vt:lpstr>
      <vt:lpstr>Integrator</vt:lpstr>
      <vt:lpstr>Differentiator</vt:lpstr>
      <vt:lpstr>Active Filter</vt:lpstr>
      <vt:lpstr>Homework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_21A151921-004123 HIX</cp:lastModifiedBy>
  <cp:revision>461</cp:revision>
  <cp:lastPrinted>2016-09-01T05:52:57Z</cp:lastPrinted>
  <dcterms:created xsi:type="dcterms:W3CDTF">2002-01-22T02:34:19Z</dcterms:created>
  <dcterms:modified xsi:type="dcterms:W3CDTF">2023-12-04T15:38:24Z</dcterms:modified>
</cp:coreProperties>
</file>