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412" r:id="rId5"/>
    <p:sldId id="469" r:id="rId6"/>
    <p:sldId id="470" r:id="rId7"/>
    <p:sldId id="471" r:id="rId8"/>
    <p:sldId id="472" r:id="rId9"/>
    <p:sldId id="473" r:id="rId10"/>
    <p:sldId id="474" r:id="rId11"/>
    <p:sldId id="476" r:id="rId12"/>
    <p:sldId id="477" r:id="rId13"/>
    <p:sldId id="478" r:id="rId14"/>
    <p:sldId id="479" r:id="rId15"/>
    <p:sldId id="496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9" r:id="rId24"/>
    <p:sldId id="490" r:id="rId25"/>
    <p:sldId id="491" r:id="rId26"/>
    <p:sldId id="492" r:id="rId27"/>
    <p:sldId id="493" r:id="rId28"/>
    <p:sldId id="494" r:id="rId29"/>
    <p:sldId id="498" r:id="rId30"/>
    <p:sldId id="499" r:id="rId31"/>
    <p:sldId id="289" r:id="rId32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80" d="100"/>
          <a:sy n="80" d="100"/>
        </p:scale>
        <p:origin x="874" y="48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82820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5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AC Steady State Analysis</a:t>
            </a: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ko-KR" sz="1800" dirty="0">
                <a:ea typeface="굴림" panose="020B0600000101010101" pitchFamily="50" charset="-127"/>
              </a:rPr>
              <a:t>Phasor Relationships for Circuit Elements</a:t>
            </a:r>
            <a:endParaRPr lang="en-US" altLang="ko-KR" sz="1200" dirty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Phasor Relationships for Circuit Elements</a:t>
            </a:r>
            <a:endParaRPr lang="en-US" altLang="ko-KR" sz="18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Here is a handy table for transforming various time domain sinusoids into phasor domain:</a:t>
            </a:r>
          </a:p>
          <a:p>
            <a:pPr>
              <a:defRPr/>
            </a:pPr>
            <a:endParaRPr lang="en-US" altLang="ko-KR" b="0" dirty="0">
              <a:ea typeface="굴림" charset="-127"/>
              <a:sym typeface="Symbol" pitchFamily="18" charset="2"/>
            </a:endParaRPr>
          </a:p>
          <a:p>
            <a:pPr>
              <a:defRPr/>
            </a:pPr>
            <a:endParaRPr lang="en-US" altLang="ko-KR" b="0" dirty="0">
              <a:ea typeface="굴림" charset="-127"/>
              <a:sym typeface="Symbol" pitchFamily="18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2852936"/>
            <a:ext cx="706575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38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 Relationships for Circuit Elements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굴림" charset="-127"/>
              </a:rPr>
              <a:t>Sinusoids-Phasor Transformation</a:t>
            </a:r>
            <a:endParaRPr lang="en-US" altLang="ko-KR" sz="18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Note that the frequency of the phasor is not explicitly shown in the phasor diagram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For this reason phasor domain is also known as frequency domain.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Applying a derivative to a phasor yields: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Applying an integral to a phasor yields:</a:t>
            </a:r>
          </a:p>
        </p:txBody>
      </p:sp>
      <p:graphicFrame>
        <p:nvGraphicFramePr>
          <p:cNvPr id="36868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64701"/>
              </p:ext>
            </p:extLst>
          </p:nvPr>
        </p:nvGraphicFramePr>
        <p:xfrm>
          <a:off x="6319054" y="2996952"/>
          <a:ext cx="30448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508000" progId="Equation.DSMT4">
                  <p:embed/>
                </p:oleObj>
              </mc:Choice>
              <mc:Fallback>
                <p:oleObj name="Equation" r:id="rId2" imgW="1625600" imgH="508000" progId="Equation.DSMT4">
                  <p:embed/>
                  <p:pic>
                    <p:nvPicPr>
                      <p:cNvPr id="3686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054" y="2996952"/>
                        <a:ext cx="30448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851134"/>
              </p:ext>
            </p:extLst>
          </p:nvPr>
        </p:nvGraphicFramePr>
        <p:xfrm>
          <a:off x="6328579" y="4310732"/>
          <a:ext cx="30686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533400" progId="Equation.DSMT4">
                  <p:embed/>
                </p:oleObj>
              </mc:Choice>
              <mc:Fallback>
                <p:oleObj name="Equation" r:id="rId4" imgW="1625600" imgH="533400" progId="Equation.DSMT4">
                  <p:embed/>
                  <p:pic>
                    <p:nvPicPr>
                      <p:cNvPr id="36869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579" y="4310732"/>
                        <a:ext cx="30686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750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 Phasor Relationships for Circuit Elements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굴림" charset="-127"/>
              </a:rPr>
              <a:t>Phasor Relationships for Resistors</a:t>
            </a:r>
            <a:endParaRPr lang="en-US" altLang="ko-KR" sz="18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Each circuit element has a relationship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between its current and voltage.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These can be mapped into phasor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relationships very simply for resistors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capacitors and inductor.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For the resistor, the voltage and current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are related via Ohm’s law.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As such, the voltage and current are in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phase with each other.</a:t>
            </a:r>
          </a:p>
        </p:txBody>
      </p:sp>
      <p:pic>
        <p:nvPicPr>
          <p:cNvPr id="37892" name="Picture 7" descr="C:\Users\Joel\Documents\Teaching\McGraw Hill\Fundamentals of Electric Circuits 5e\figures\Ch09\Color Labeled\ale80571_09_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1554021"/>
            <a:ext cx="2376264" cy="192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 descr="C:\Users\Joel\Documents\Teaching\McGraw Hill\Fundamentals of Electric Circuits 5e\figures\Ch09\Color Labeled\ale80571_09_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3926198"/>
            <a:ext cx="2631863" cy="225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676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 Relationships for Circuit Elements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굴림" charset="-127"/>
              </a:rPr>
              <a:t>Phasor Relationships for Inductors</a:t>
            </a:r>
            <a:endParaRPr lang="en-US" altLang="ko-KR" sz="18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Inductors on the other hand have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a phase shift between the voltage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and current.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In this case, the voltage leads the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current by 90°.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Or one says the current lags the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voltage, which is the standard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convention.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This is represented on the phasor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diagram by a positive phase angle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between the voltage and current.</a:t>
            </a:r>
          </a:p>
        </p:txBody>
      </p:sp>
      <p:pic>
        <p:nvPicPr>
          <p:cNvPr id="38916" name="Picture 5" descr="C:\Users\Joel\Documents\Teaching\McGraw Hill\Fundamentals of Electric Circuits 5e\figures\Ch09\Color Labeled\ale80571_09_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522413"/>
            <a:ext cx="2636838" cy="235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 descr="C:\Users\Joel\Documents\Teaching\McGraw Hill\Fundamentals of Electric Circuits 5e\figures\Ch09\Color Labeled\ale80571_09_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93" y="4286293"/>
            <a:ext cx="3038797" cy="20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487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 Relationships for Circuit Elements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433495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굴림" charset="-127"/>
              </a:rPr>
              <a:t>Phasor Relationships for Capacitors</a:t>
            </a:r>
            <a:endParaRPr lang="en-US" altLang="ko-KR" sz="1800" b="1" dirty="0">
              <a:solidFill>
                <a:srgbClr val="A50021"/>
              </a:solidFill>
              <a:ea typeface="굴림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Capacitors have the opposite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phase relationship as compared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to inductors.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their case, the current leads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the voltage.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a phasor diagram,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this corresponds to a negative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phase angle between the voltage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and current.</a:t>
            </a:r>
          </a:p>
        </p:txBody>
      </p:sp>
      <p:pic>
        <p:nvPicPr>
          <p:cNvPr id="6" name="Picture 5" descr="C:\Users\Joel\Documents\Teaching\McGraw Hill\Fundamentals of Electric Circuits 5e\figures\Ch09\Color Labeled\ale80571_09_0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1484784"/>
            <a:ext cx="267822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Joel\Documents\Teaching\McGraw Hill\Fundamentals of Electric Circuits 5e\figures\Ch09\Color Labeled\ale80571_09_0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05" y="4560019"/>
            <a:ext cx="2667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464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 Relationships for Circuit Elements</a:t>
            </a:r>
            <a:endParaRPr lang="ko-KR" altLang="en-US" sz="18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</a:pPr>
            <a:r>
              <a:rPr lang="en-US" altLang="ko-KR" sz="3200" b="1" dirty="0">
                <a:solidFill>
                  <a:srgbClr val="A50021"/>
                </a:solidFill>
                <a:ea typeface="굴림" panose="020B0600000101010101" pitchFamily="50" charset="-127"/>
              </a:rPr>
              <a:t>Voltage current relationships</a:t>
            </a:r>
            <a:endParaRPr lang="en-US" altLang="ko-KR" sz="2000" b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FontTx/>
              <a:buNone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948332"/>
            <a:ext cx="7822918" cy="32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65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 Relationships for Circuit Elements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Example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ea typeface="굴림" charset="-127"/>
              </a:rPr>
              <a:t>                                          is applied to a 0.1 H inductor.</a:t>
            </a:r>
            <a:br>
              <a:rPr lang="en-US" altLang="ko-KR" sz="2800" dirty="0">
                <a:ea typeface="굴림" charset="-127"/>
              </a:rPr>
            </a:br>
            <a:r>
              <a:rPr lang="en-US" altLang="ko-KR" sz="2800" dirty="0">
                <a:ea typeface="굴림" charset="-127"/>
              </a:rPr>
              <a:t>Find the steady-state current through the inductor.</a:t>
            </a:r>
            <a:br>
              <a:rPr lang="en-US" altLang="ko-KR" sz="2800" dirty="0">
                <a:ea typeface="굴림" charset="-127"/>
              </a:rPr>
            </a:br>
            <a:endParaRPr lang="en-US" altLang="ko-KR" b="0" dirty="0">
              <a:ea typeface="굴림" charset="-127"/>
            </a:endParaRPr>
          </a:p>
        </p:txBody>
      </p:sp>
      <p:graphicFrame>
        <p:nvGraphicFramePr>
          <p:cNvPr id="40964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617271"/>
              </p:ext>
            </p:extLst>
          </p:nvPr>
        </p:nvGraphicFramePr>
        <p:xfrm>
          <a:off x="632520" y="1647821"/>
          <a:ext cx="40703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203200" progId="Equation.DSMT4">
                  <p:embed/>
                </p:oleObj>
              </mc:Choice>
              <mc:Fallback>
                <p:oleObj name="Equation" r:id="rId2" imgW="1435100" imgH="203200" progId="Equation.DSMT4">
                  <p:embed/>
                  <p:pic>
                    <p:nvPicPr>
                      <p:cNvPr id="40964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20" y="1647821"/>
                        <a:ext cx="40703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586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ko-KR" sz="1800" dirty="0">
                <a:ea typeface="굴림" panose="020B0600000101010101" pitchFamily="50" charset="-127"/>
              </a:rPr>
              <a:t>Impedance and Admittance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463" y="692696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>
                <a:solidFill>
                  <a:srgbClr val="0070C0"/>
                </a:solidFill>
                <a:ea typeface="굴림" charset="-127"/>
              </a:rPr>
              <a:t>Impedance and Admittance</a:t>
            </a:r>
            <a:endParaRPr lang="en-US" altLang="ko-KR" sz="36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It is possible to expand Ohm’s law to capacitors and inductors.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In time domain, this would be tricky as the ratios of voltage and current and always changing.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But in frequency domain it is straightforward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impedance of a circuit element is the ratio of the phasor voltage to the phasor current.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Admittance is simply the inverse of impedance.</a:t>
            </a:r>
          </a:p>
        </p:txBody>
      </p:sp>
      <p:graphicFrame>
        <p:nvGraphicFramePr>
          <p:cNvPr id="41988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225968"/>
              </p:ext>
            </p:extLst>
          </p:nvPr>
        </p:nvGraphicFramePr>
        <p:xfrm>
          <a:off x="2540759" y="4568344"/>
          <a:ext cx="2190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393529" progId="Equation.DSMT4">
                  <p:embed/>
                </p:oleObj>
              </mc:Choice>
              <mc:Fallback>
                <p:oleObj name="Equation" r:id="rId2" imgW="1256755" imgH="393529" progId="Equation.DSMT4">
                  <p:embed/>
                  <p:pic>
                    <p:nvPicPr>
                      <p:cNvPr id="4198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759" y="4568344"/>
                        <a:ext cx="2190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415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Impedance and Admittance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6121127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Impedance and Admittance II</a:t>
            </a:r>
            <a:endParaRPr lang="en-US" altLang="ko-KR" sz="20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It is important to realize that in frequency domain, the values obtained for impedance are only valid at that frequency.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Changing to a new frequency will require recalculating the values.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impedance of capacitors and inductors are shown here:</a:t>
            </a:r>
          </a:p>
        </p:txBody>
      </p:sp>
      <p:pic>
        <p:nvPicPr>
          <p:cNvPr id="43012" name="Picture 5" descr="C:\Users\Joel\Documents\Teaching\McGraw Hill\Fundamentals of Electric Circuits 5e\figures\Ch09\Color Labeled\ale80571_09_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015331"/>
            <a:ext cx="309562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373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Impedance and Admittance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92696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Impedance and Admittance III</a:t>
            </a:r>
            <a:endParaRPr lang="en-US" altLang="ko-KR" sz="20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As a complex quantity, the impedance may be expressed in rectangular form.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separation of the real and imaginary components is useful.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real part is the resistance.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imaginary component is called the reactance, </a:t>
            </a:r>
            <a:r>
              <a:rPr lang="en-US" altLang="ko-KR" sz="2800" i="1" dirty="0">
                <a:ea typeface="굴림" charset="-127"/>
              </a:rPr>
              <a:t>X</a:t>
            </a:r>
            <a:r>
              <a:rPr lang="en-US" altLang="ko-KR" sz="2800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When it is positive, we say the impedance is inductive, and capacitive when it is negative.</a:t>
            </a:r>
          </a:p>
        </p:txBody>
      </p:sp>
    </p:spTree>
    <p:extLst>
      <p:ext uri="{BB962C8B-B14F-4D97-AF65-F5344CB8AC3E}">
        <p14:creationId xmlns:p14="http://schemas.microsoft.com/office/powerpoint/2010/main" val="399208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Learning 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ac forcing function</a:t>
            </a:r>
            <a:endParaRPr lang="en-US" altLang="ko-KR" b="1" i="1" dirty="0">
              <a:solidFill>
                <a:srgbClr val="A50021"/>
              </a:solidFill>
              <a:ea typeface="Microsoft Sans Serif" panose="020B0604020202020204" pitchFamily="34" charset="0"/>
            </a:endParaRP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be able to determine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the network response to a sinusoidal signal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phasor </a:t>
            </a:r>
            <a:r>
              <a:rPr lang="en-US" altLang="ko-KR" b="1" dirty="0">
                <a:ea typeface="Microsoft Sans Serif" panose="020B0604020202020204" pitchFamily="34" charset="0"/>
              </a:rPr>
              <a:t>concept and its use in ac steady-state analysis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learn the concepts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of impedance and admittance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be able to apply all the analysis procedures to ac sinusoidal steady-state circuits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Impedance and Admittance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688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>
                <a:solidFill>
                  <a:srgbClr val="A50021"/>
                </a:solidFill>
                <a:ea typeface="굴림" charset="-127"/>
              </a:rPr>
              <a:t>Impedance and Admittance IV</a:t>
            </a:r>
            <a:endParaRPr lang="en-US" altLang="ko-KR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Admittance, being the reciprocal of the impedance, is also a complex number.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It is measured in units of Siemens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real part of the admittance is called the conductance, </a:t>
            </a:r>
            <a:r>
              <a:rPr lang="en-US" altLang="ko-KR" i="1" dirty="0">
                <a:ea typeface="굴림" charset="-127"/>
              </a:rPr>
              <a:t>G</a:t>
            </a: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imaginary part is called the susceptance, </a:t>
            </a:r>
            <a:r>
              <a:rPr lang="en-US" altLang="ko-KR" i="1" dirty="0">
                <a:ea typeface="굴림" charset="-127"/>
              </a:rPr>
              <a:t>B</a:t>
            </a: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These are all expressed in Siemens or (mhos)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impedance and admittance components can be related to each other: </a:t>
            </a:r>
          </a:p>
        </p:txBody>
      </p:sp>
      <p:graphicFrame>
        <p:nvGraphicFramePr>
          <p:cNvPr id="45060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613671"/>
              </p:ext>
            </p:extLst>
          </p:nvPr>
        </p:nvGraphicFramePr>
        <p:xfrm>
          <a:off x="2864768" y="5229200"/>
          <a:ext cx="409845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090" imgH="393529" progId="Equation.DSMT4">
                  <p:embed/>
                </p:oleObj>
              </mc:Choice>
              <mc:Fallback>
                <p:oleObj name="Equation" r:id="rId2" imgW="1866090" imgH="393529" progId="Equation.DSMT4">
                  <p:embed/>
                  <p:pic>
                    <p:nvPicPr>
                      <p:cNvPr id="4506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768" y="5229200"/>
                        <a:ext cx="4098455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374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Impedance and Admittance</a:t>
            </a:r>
            <a:endParaRPr lang="ko-KR" altLang="en-US" sz="18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833" y="620688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</a:pPr>
            <a:r>
              <a:rPr lang="en-US" altLang="ko-KR" sz="3200" b="1" dirty="0">
                <a:solidFill>
                  <a:srgbClr val="A50021"/>
                </a:solidFill>
                <a:ea typeface="굴림" panose="020B0600000101010101" pitchFamily="50" charset="-127"/>
              </a:rPr>
              <a:t>Impedance and Admittance V</a:t>
            </a:r>
            <a:endParaRPr lang="en-US" altLang="ko-KR" sz="2000" b="1" dirty="0">
              <a:solidFill>
                <a:srgbClr val="A50021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8" y="1628800"/>
            <a:ext cx="506886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13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Impedance and Admittance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32" y="692696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Example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Find </a:t>
            </a:r>
            <a:r>
              <a:rPr lang="en-US" altLang="ko-KR" sz="2800" i="1" dirty="0">
                <a:latin typeface="+mn-lt"/>
                <a:ea typeface="굴림" charset="-127"/>
              </a:rPr>
              <a:t>v(t)</a:t>
            </a:r>
            <a:r>
              <a:rPr lang="en-US" altLang="ko-KR" sz="2800" dirty="0">
                <a:ea typeface="굴림" charset="-127"/>
              </a:rPr>
              <a:t> and </a:t>
            </a:r>
            <a:r>
              <a:rPr lang="en-US" altLang="ko-KR" sz="2800" i="1" dirty="0" err="1">
                <a:latin typeface="+mn-lt"/>
                <a:ea typeface="굴림" charset="-127"/>
              </a:rPr>
              <a:t>i</a:t>
            </a:r>
            <a:r>
              <a:rPr lang="en-US" altLang="ko-KR" sz="2800" i="1" dirty="0">
                <a:latin typeface="+mn-lt"/>
                <a:ea typeface="굴림" charset="-127"/>
              </a:rPr>
              <a:t>(t)</a:t>
            </a:r>
            <a:br>
              <a:rPr lang="en-US" altLang="ko-KR" sz="2800" dirty="0">
                <a:ea typeface="굴림" charset="-127"/>
              </a:rPr>
            </a:br>
            <a:endParaRPr lang="en-US" altLang="ko-KR" sz="2800" dirty="0">
              <a:ea typeface="굴림" charset="-127"/>
            </a:endParaRP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28" y="1296176"/>
            <a:ext cx="4953000" cy="24384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7345" name="_x155062056" descr="DRW0000314833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2" y="3429000"/>
            <a:ext cx="4346575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17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ko-KR" sz="1800" dirty="0">
                <a:ea typeface="굴림" panose="020B0600000101010101" pitchFamily="50" charset="-127"/>
              </a:rPr>
              <a:t>Impedance Combinations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8" y="692696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charset="-127"/>
              </a:rPr>
              <a:t>Impedance Combinations</a:t>
            </a:r>
            <a:endParaRPr lang="en-US" altLang="ko-KR" sz="3200" b="1" dirty="0">
              <a:solidFill>
                <a:srgbClr val="0070C0"/>
              </a:solidFill>
              <a:ea typeface="굴림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Once in frequency domain, the impedance elements are generalized.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Combinations will follow the rules for resistors: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pic>
        <p:nvPicPr>
          <p:cNvPr id="50180" name="Picture 9" descr="C:\Users\Joel\Documents\Teaching\McGraw Hill\Fundamentals of Electric Circuits 5e\figures\Ch09\Color Labeled\ale80571_09_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3429000"/>
            <a:ext cx="50958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375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Impedance Combinations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9324975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Series Combinations </a:t>
            </a:r>
            <a:endParaRPr lang="en-US" altLang="ko-KR" sz="20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Series combinations will result in a sum of the impedance elements: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Here then two elements in series can act like a voltage divider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graphicFrame>
        <p:nvGraphicFramePr>
          <p:cNvPr id="51204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01971"/>
              </p:ext>
            </p:extLst>
          </p:nvPr>
        </p:nvGraphicFramePr>
        <p:xfrm>
          <a:off x="2141537" y="2379662"/>
          <a:ext cx="38909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241195" progId="Equation.DSMT4">
                  <p:embed/>
                </p:oleObj>
              </mc:Choice>
              <mc:Fallback>
                <p:oleObj name="Equation" r:id="rId2" imgW="1688367" imgH="241195" progId="Equation.DSMT4">
                  <p:embed/>
                  <p:pic>
                    <p:nvPicPr>
                      <p:cNvPr id="51204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7" y="2379662"/>
                        <a:ext cx="38909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77471"/>
              </p:ext>
            </p:extLst>
          </p:nvPr>
        </p:nvGraphicFramePr>
        <p:xfrm>
          <a:off x="816418" y="4077072"/>
          <a:ext cx="4706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431800" progId="Equation.DSMT4">
                  <p:embed/>
                </p:oleObj>
              </mc:Choice>
              <mc:Fallback>
                <p:oleObj name="Equation" r:id="rId4" imgW="1905000" imgH="431800" progId="Equation.DSMT4">
                  <p:embed/>
                  <p:pic>
                    <p:nvPicPr>
                      <p:cNvPr id="51205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18" y="4077072"/>
                        <a:ext cx="4706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6" name="Picture 8" descr="C:\Users\Joel\Documents\Teaching\McGraw Hill\Fundamentals of Electric Circuits 5e\figures\Ch09\Color Labeled\ale80571_09_01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19" y="3861048"/>
            <a:ext cx="2976563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866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Impedance Combinations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453" y="667543"/>
            <a:ext cx="9324975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Parallel Combinations </a:t>
            </a:r>
            <a:endParaRPr lang="en-US" altLang="ko-KR" sz="20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Likewise, elements combined in parallel will combine in the same fashion as resistors in parallel: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graphicFrame>
        <p:nvGraphicFramePr>
          <p:cNvPr id="52228" name="개체 3"/>
          <p:cNvGraphicFramePr>
            <a:graphicFrameLocks noChangeAspect="1"/>
          </p:cNvGraphicFramePr>
          <p:nvPr/>
        </p:nvGraphicFramePr>
        <p:xfrm>
          <a:off x="2657475" y="2781300"/>
          <a:ext cx="3448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44500" progId="Equation.DSMT4">
                  <p:embed/>
                </p:oleObj>
              </mc:Choice>
              <mc:Fallback>
                <p:oleObj name="Equation" r:id="rId2" imgW="1828800" imgH="444500" progId="Equation.DSMT4">
                  <p:embed/>
                  <p:pic>
                    <p:nvPicPr>
                      <p:cNvPr id="52228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781300"/>
                        <a:ext cx="3448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9" name="Picture 4" descr="C:\Users\Joel\Documents\Teaching\McGraw Hill\Fundamentals of Electric Circuits 5e\figures\Ch09\Color Labeled\ale80571_09_0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3896915"/>
            <a:ext cx="3992562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874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0" y="2564315"/>
            <a:ext cx="3876675" cy="2657475"/>
          </a:xfrm>
          <a:prstGeom prst="rect">
            <a:avLst/>
          </a:prstGeom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Impedance Combinations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9324975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Delta-Wye transformation </a:t>
            </a:r>
            <a:endParaRPr lang="en-US" altLang="ko-KR" sz="20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graphicFrame>
        <p:nvGraphicFramePr>
          <p:cNvPr id="53252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29422"/>
              </p:ext>
            </p:extLst>
          </p:nvPr>
        </p:nvGraphicFramePr>
        <p:xfrm>
          <a:off x="178392" y="2537119"/>
          <a:ext cx="229235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1333500" progId="Equation.DSMT4">
                  <p:embed/>
                </p:oleObj>
              </mc:Choice>
              <mc:Fallback>
                <p:oleObj name="Equation" r:id="rId3" imgW="1117600" imgH="1333500" progId="Equation.DSMT4">
                  <p:embed/>
                  <p:pic>
                    <p:nvPicPr>
                      <p:cNvPr id="53252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92" y="2537119"/>
                        <a:ext cx="229235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98498"/>
              </p:ext>
            </p:extLst>
          </p:nvPr>
        </p:nvGraphicFramePr>
        <p:xfrm>
          <a:off x="6551910" y="2536756"/>
          <a:ext cx="312737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0" imgH="1333500" progId="Equation.DSMT4">
                  <p:embed/>
                </p:oleObj>
              </mc:Choice>
              <mc:Fallback>
                <p:oleObj name="Equation" r:id="rId5" imgW="1524000" imgH="1333500" progId="Equation.DSMT4">
                  <p:embed/>
                  <p:pic>
                    <p:nvPicPr>
                      <p:cNvPr id="53253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910" y="2536756"/>
                        <a:ext cx="312737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436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Impedance Combinations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Example 5.5</a:t>
            </a:r>
          </a:p>
          <a:p>
            <a:pPr>
              <a:defRPr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ea typeface="굴림" charset="-127"/>
            </a:endParaRPr>
          </a:p>
          <a:p>
            <a:pPr>
              <a:defRPr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1700808"/>
            <a:ext cx="4794093" cy="45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0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Kirchhoff’s Law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92696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Kirchhoff’s Laws in Frequency Domain</a:t>
            </a:r>
            <a:endParaRPr lang="en-US" altLang="ko-KR" sz="32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 powerful aspect of phasors is that Kirchhoff’s laws apply to them as well.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This means that a circuit transformed to frequency domain can be evaluated by the same methodology developed for KVL and KCL.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One consequence is that there will likely be complex values.</a:t>
            </a:r>
          </a:p>
        </p:txBody>
      </p:sp>
    </p:spTree>
    <p:extLst>
      <p:ext uri="{BB962C8B-B14F-4D97-AF65-F5344CB8AC3E}">
        <p14:creationId xmlns:p14="http://schemas.microsoft.com/office/powerpoint/2010/main" val="2938748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Analysis Techniques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00" y="719804"/>
            <a:ext cx="5400600" cy="57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The AC Forcing Function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45" y="764704"/>
            <a:ext cx="943349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The AC Forcing Function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Sinusoidal function</a:t>
            </a:r>
          </a:p>
          <a:p>
            <a:pPr marL="0" indent="0"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95" y="2095481"/>
            <a:ext cx="3377856" cy="2081748"/>
          </a:xfrm>
          <a:prstGeom prst="rect">
            <a:avLst/>
          </a:prstGeom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27" name="_x153729576" descr="DRW0000314833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002008"/>
            <a:ext cx="3493287" cy="4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48" y="2666800"/>
            <a:ext cx="5678210" cy="1447995"/>
          </a:xfrm>
          <a:prstGeom prst="rect">
            <a:avLst/>
          </a:prstGeom>
        </p:spPr>
      </p:pic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568624" y="386267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29" name="_x155632984" descr="DRW0000314833b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579312"/>
            <a:ext cx="6780213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148853" y="4579312"/>
            <a:ext cx="69004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31" name="_x155422960" descr="DRW0000314833b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1" y="5227979"/>
            <a:ext cx="6618288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12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Homework</a:t>
            </a:r>
            <a:endParaRPr lang="ko-KR" altLang="en-US" sz="240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6.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Phasors and Complex Number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688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>
                <a:solidFill>
                  <a:srgbClr val="0070C0"/>
                </a:solidFill>
                <a:ea typeface="굴림" charset="-127"/>
              </a:rPr>
              <a:t>Phasors and Complex Number</a:t>
            </a:r>
            <a:endParaRPr lang="en-US" altLang="ko-KR" sz="3600" b="1" dirty="0">
              <a:solidFill>
                <a:srgbClr val="0070C0"/>
              </a:solidFill>
              <a:ea typeface="굴림" pitchFamily="50" charset="-127"/>
            </a:endParaRPr>
          </a:p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굴림" charset="-127"/>
              </a:rPr>
              <a:t>Complex Numbers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 powerful method for representing sinusoids is the phasor.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But in order to understand how they work, we need to cover some complex numbers first.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 complex number </a:t>
            </a:r>
            <a:r>
              <a:rPr lang="en-US" altLang="ko-KR" i="1" dirty="0">
                <a:ea typeface="굴림" charset="-127"/>
              </a:rPr>
              <a:t>z</a:t>
            </a:r>
            <a:r>
              <a:rPr lang="en-US" altLang="ko-KR" dirty="0">
                <a:ea typeface="굴림" charset="-127"/>
              </a:rPr>
              <a:t> can be represented in rectangular form as:</a:t>
            </a: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It can also be written in polar or exponential form as:</a:t>
            </a:r>
          </a:p>
        </p:txBody>
      </p:sp>
      <p:graphicFrame>
        <p:nvGraphicFramePr>
          <p:cNvPr id="28676" name="개체 1"/>
          <p:cNvGraphicFramePr>
            <a:graphicFrameLocks noChangeAspect="1"/>
          </p:cNvGraphicFramePr>
          <p:nvPr/>
        </p:nvGraphicFramePr>
        <p:xfrm>
          <a:off x="3224213" y="4149725"/>
          <a:ext cx="177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725" imgH="190417" progId="Equation.DSMT4">
                  <p:embed/>
                </p:oleObj>
              </mc:Choice>
              <mc:Fallback>
                <p:oleObj name="Equation" r:id="rId2" imgW="634725" imgH="190417" progId="Equation.DSMT4">
                  <p:embed/>
                  <p:pic>
                    <p:nvPicPr>
                      <p:cNvPr id="28676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4149725"/>
                        <a:ext cx="177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개체 2"/>
          <p:cNvGraphicFramePr>
            <a:graphicFrameLocks noChangeAspect="1"/>
          </p:cNvGraphicFramePr>
          <p:nvPr/>
        </p:nvGraphicFramePr>
        <p:xfrm>
          <a:off x="3008313" y="5503863"/>
          <a:ext cx="23891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100" imgH="228600" progId="Equation.DSMT4">
                  <p:embed/>
                </p:oleObj>
              </mc:Choice>
              <mc:Fallback>
                <p:oleObj name="Equation" r:id="rId4" imgW="927100" imgH="228600" progId="Equation.DSMT4">
                  <p:embed/>
                  <p:pic>
                    <p:nvPicPr>
                      <p:cNvPr id="28677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5503863"/>
                        <a:ext cx="23891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45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Phasors and Complex Number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397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Complex Numbers II</a:t>
            </a:r>
            <a:endParaRPr lang="en-US" altLang="ko-KR" sz="32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different forms can be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interconverted.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Starting with rectangular form,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one can go to polar: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Likewise, from polar to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rectangular form goes as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follows:</a:t>
            </a:r>
          </a:p>
        </p:txBody>
      </p:sp>
      <p:graphicFrame>
        <p:nvGraphicFramePr>
          <p:cNvPr id="29700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5976"/>
              </p:ext>
            </p:extLst>
          </p:nvPr>
        </p:nvGraphicFramePr>
        <p:xfrm>
          <a:off x="1437481" y="3250124"/>
          <a:ext cx="27797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393700" progId="Equation.DSMT4">
                  <p:embed/>
                </p:oleObj>
              </mc:Choice>
              <mc:Fallback>
                <p:oleObj name="Equation" r:id="rId2" imgW="1625600" imgH="393700" progId="Equation.DSMT4">
                  <p:embed/>
                  <p:pic>
                    <p:nvPicPr>
                      <p:cNvPr id="2970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481" y="3250124"/>
                        <a:ext cx="27797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76419"/>
              </p:ext>
            </p:extLst>
          </p:nvPr>
        </p:nvGraphicFramePr>
        <p:xfrm>
          <a:off x="1522412" y="5085018"/>
          <a:ext cx="26098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215900" progId="Equation.DSMT4">
                  <p:embed/>
                </p:oleObj>
              </mc:Choice>
              <mc:Fallback>
                <p:oleObj name="Equation" r:id="rId4" imgW="1422400" imgH="215900" progId="Equation.DSMT4">
                  <p:embed/>
                  <p:pic>
                    <p:nvPicPr>
                      <p:cNvPr id="29701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2" y="5085018"/>
                        <a:ext cx="26098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6" descr="C:\Users\Joel\Documents\Teaching\McGraw Hill\Fundamentals of Electric Circuits 5e\figures\Ch09\Color Labeled\ale80571_09_0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23" y="2043750"/>
            <a:ext cx="3168352" cy="32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8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Phasors and Complex Number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397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Complex Numbers III</a:t>
            </a:r>
            <a:endParaRPr lang="en-US" altLang="ko-KR" sz="32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following mathematical operations are important</a:t>
            </a:r>
          </a:p>
        </p:txBody>
      </p:sp>
      <p:graphicFrame>
        <p:nvGraphicFramePr>
          <p:cNvPr id="307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265401"/>
              </p:ext>
            </p:extLst>
          </p:nvPr>
        </p:nvGraphicFramePr>
        <p:xfrm>
          <a:off x="793280" y="2892425"/>
          <a:ext cx="8941214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05400" imgH="1397000" progId="Equation.DSMT4">
                  <p:embed/>
                </p:oleObj>
              </mc:Choice>
              <mc:Fallback>
                <p:oleObj name="Equation" r:id="rId2" imgW="5105400" imgH="1397000" progId="Equation.DSMT4">
                  <p:embed/>
                  <p:pic>
                    <p:nvPicPr>
                      <p:cNvPr id="307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80" y="2892425"/>
                        <a:ext cx="8941214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736415" y="2547967"/>
            <a:ext cx="1112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Addition</a:t>
            </a:r>
          </a:p>
        </p:txBody>
      </p:sp>
      <p:sp>
        <p:nvSpPr>
          <p:cNvPr id="30726" name="TextBox 9"/>
          <p:cNvSpPr txBox="1">
            <a:spLocks noChangeArrowheads="1"/>
          </p:cNvSpPr>
          <p:nvPr/>
        </p:nvSpPr>
        <p:spPr bwMode="auto">
          <a:xfrm>
            <a:off x="4088904" y="2539221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Subtraction</a:t>
            </a:r>
          </a:p>
        </p:txBody>
      </p:sp>
      <p:sp>
        <p:nvSpPr>
          <p:cNvPr id="30727" name="TextBox 10"/>
          <p:cNvSpPr txBox="1">
            <a:spLocks noChangeArrowheads="1"/>
          </p:cNvSpPr>
          <p:nvPr/>
        </p:nvSpPr>
        <p:spPr bwMode="auto">
          <a:xfrm>
            <a:off x="7473280" y="2558271"/>
            <a:ext cx="166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Multiplication</a:t>
            </a:r>
          </a:p>
        </p:txBody>
      </p:sp>
      <p:sp>
        <p:nvSpPr>
          <p:cNvPr id="30728" name="TextBox 11"/>
          <p:cNvSpPr txBox="1">
            <a:spLocks noChangeArrowheads="1"/>
          </p:cNvSpPr>
          <p:nvPr/>
        </p:nvSpPr>
        <p:spPr bwMode="auto">
          <a:xfrm>
            <a:off x="723765" y="3463146"/>
            <a:ext cx="1084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Division</a:t>
            </a:r>
          </a:p>
        </p:txBody>
      </p:sp>
      <p:sp>
        <p:nvSpPr>
          <p:cNvPr id="30729" name="TextBox 12"/>
          <p:cNvSpPr txBox="1">
            <a:spLocks noChangeArrowheads="1"/>
          </p:cNvSpPr>
          <p:nvPr/>
        </p:nvSpPr>
        <p:spPr bwMode="auto">
          <a:xfrm>
            <a:off x="4736976" y="3460211"/>
            <a:ext cx="1398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Reciprocal</a:t>
            </a:r>
          </a:p>
        </p:txBody>
      </p:sp>
      <p:sp>
        <p:nvSpPr>
          <p:cNvPr id="30730" name="TextBox 13"/>
          <p:cNvSpPr txBox="1">
            <a:spLocks noChangeArrowheads="1"/>
          </p:cNvSpPr>
          <p:nvPr/>
        </p:nvSpPr>
        <p:spPr bwMode="auto">
          <a:xfrm>
            <a:off x="7440499" y="3491706"/>
            <a:ext cx="162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Square Root</a:t>
            </a:r>
          </a:p>
        </p:txBody>
      </p:sp>
      <p:sp>
        <p:nvSpPr>
          <p:cNvPr id="30731" name="TextBox 14"/>
          <p:cNvSpPr txBox="1">
            <a:spLocks noChangeArrowheads="1"/>
          </p:cNvSpPr>
          <p:nvPr/>
        </p:nvSpPr>
        <p:spPr bwMode="auto">
          <a:xfrm>
            <a:off x="736415" y="4556184"/>
            <a:ext cx="2439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Complex Conjugate</a:t>
            </a:r>
          </a:p>
        </p:txBody>
      </p:sp>
    </p:spTree>
    <p:extLst>
      <p:ext uri="{BB962C8B-B14F-4D97-AF65-F5344CB8AC3E}">
        <p14:creationId xmlns:p14="http://schemas.microsoft.com/office/powerpoint/2010/main" val="4182413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Phasors and Complex Number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397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>
                <a:solidFill>
                  <a:srgbClr val="A50021"/>
                </a:solidFill>
                <a:ea typeface="굴림" charset="-127"/>
              </a:rPr>
              <a:t>Phasors</a:t>
            </a:r>
            <a:endParaRPr lang="en-US" altLang="ko-KR" sz="36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idea of a phasor representation is based on Euler’s identity:</a:t>
            </a: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From this we can represent a sinusoid as the real component of a vector in the complex plane.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length of the vector is the amplitude of the sinusoid.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vector, </a:t>
            </a:r>
            <a:r>
              <a:rPr lang="en-US" altLang="ko-KR" sz="2800" i="1" dirty="0">
                <a:ea typeface="굴림" charset="-127"/>
              </a:rPr>
              <a:t>V</a:t>
            </a:r>
            <a:r>
              <a:rPr lang="en-US" altLang="ko-KR" sz="2800" dirty="0">
                <a:ea typeface="굴림" charset="-127"/>
              </a:rPr>
              <a:t>, in polar form, is at an angle </a:t>
            </a:r>
            <a:r>
              <a:rPr lang="en-US" altLang="ko-KR" sz="2800" i="1" dirty="0">
                <a:ea typeface="굴림" charset="-127"/>
                <a:sym typeface="Symbol" pitchFamily="18" charset="2"/>
              </a:rPr>
              <a:t>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 with respect to the positive real axis.</a:t>
            </a:r>
            <a:endParaRPr lang="en-US" altLang="ko-KR" sz="2800" dirty="0">
              <a:ea typeface="굴림" charset="-127"/>
            </a:endParaRPr>
          </a:p>
        </p:txBody>
      </p:sp>
      <p:graphicFrame>
        <p:nvGraphicFramePr>
          <p:cNvPr id="31748" name="개체 1"/>
          <p:cNvGraphicFramePr>
            <a:graphicFrameLocks noChangeAspect="1"/>
          </p:cNvGraphicFramePr>
          <p:nvPr/>
        </p:nvGraphicFramePr>
        <p:xfrm>
          <a:off x="992188" y="2636838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228600" progId="Equation.DSMT4">
                  <p:embed/>
                </p:oleObj>
              </mc:Choice>
              <mc:Fallback>
                <p:oleObj name="Equation" r:id="rId2" imgW="1257300" imgH="228600" progId="Equation.DSMT4">
                  <p:embed/>
                  <p:pic>
                    <p:nvPicPr>
                      <p:cNvPr id="3174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636838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314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Phasors and Complex Number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397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>
                <a:solidFill>
                  <a:srgbClr val="A50021"/>
                </a:solidFill>
                <a:ea typeface="굴림" charset="-127"/>
              </a:rPr>
              <a:t>Phasors II</a:t>
            </a:r>
            <a:endParaRPr lang="en-US" altLang="ko-KR" sz="36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Phasors are typically represented at </a:t>
            </a:r>
            <a:r>
              <a:rPr lang="en-US" altLang="ko-KR" sz="2800" i="1" dirty="0">
                <a:ea typeface="굴림" charset="-127"/>
              </a:rPr>
              <a:t>t=0</a:t>
            </a:r>
            <a:r>
              <a:rPr lang="en-US" altLang="ko-KR" sz="2800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As such, the transformation between time domain to phasor domain is:</a:t>
            </a: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They can be graphically represented as shown here.</a:t>
            </a:r>
          </a:p>
        </p:txBody>
      </p:sp>
      <p:graphicFrame>
        <p:nvGraphicFramePr>
          <p:cNvPr id="32772" name="개체 2"/>
          <p:cNvGraphicFramePr>
            <a:graphicFrameLocks noChangeAspect="1"/>
          </p:cNvGraphicFramePr>
          <p:nvPr/>
        </p:nvGraphicFramePr>
        <p:xfrm>
          <a:off x="4016375" y="2708275"/>
          <a:ext cx="54070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444500" progId="Equation.DSMT4">
                  <p:embed/>
                </p:oleObj>
              </mc:Choice>
              <mc:Fallback>
                <p:oleObj name="Equation" r:id="rId2" imgW="2387600" imgH="444500" progId="Equation.DSMT4">
                  <p:embed/>
                  <p:pic>
                    <p:nvPicPr>
                      <p:cNvPr id="32772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708275"/>
                        <a:ext cx="54070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6" descr="C:\Users\Joel\Documents\Teaching\McGraw Hill\Fundamentals of Electric Circuits 5e\figures\Ch09\Color Labeled\ale80571_09_0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5625"/>
            <a:ext cx="52006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660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Phasors and Complex Number</a:t>
            </a:r>
            <a:endParaRPr lang="ko-KR" altLang="en-US" sz="1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92696"/>
            <a:ext cx="4897438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>
                <a:solidFill>
                  <a:srgbClr val="A50021"/>
                </a:solidFill>
                <a:ea typeface="굴림" charset="-127"/>
              </a:rPr>
              <a:t>Phasor Diagram</a:t>
            </a:r>
            <a:endParaRPr lang="en-US" altLang="ko-KR" sz="36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A convenient way to compare sinusoids of the same frequency is to use a phasor diagram.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Here the magnitude is represented as the length of the arrow and the phase is represented by the angle.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989138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726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19070</TotalTime>
  <Words>1090</Words>
  <Application>Microsoft Office PowerPoint</Application>
  <PresentationFormat>A4 용지(210x297mm)</PresentationFormat>
  <Paragraphs>153</Paragraphs>
  <Slides>30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  <vt:variant>
        <vt:lpstr>재구성한 쇼</vt:lpstr>
      </vt:variant>
      <vt:variant>
        <vt:i4>1</vt:i4>
      </vt:variant>
    </vt:vector>
  </HeadingPairs>
  <TitlesOfParts>
    <vt:vector size="42" baseType="lpstr">
      <vt:lpstr>HY목판L</vt:lpstr>
      <vt:lpstr>HY헤드라인M</vt:lpstr>
      <vt:lpstr>굴림</vt:lpstr>
      <vt:lpstr>Arial</vt:lpstr>
      <vt:lpstr>Arial Black</vt:lpstr>
      <vt:lpstr>Times New Roman</vt:lpstr>
      <vt:lpstr>Verdana</vt:lpstr>
      <vt:lpstr>Wingdings</vt:lpstr>
      <vt:lpstr>기본 디자인</vt:lpstr>
      <vt:lpstr>1_기본 디자인</vt:lpstr>
      <vt:lpstr>Equation</vt:lpstr>
      <vt:lpstr>Introduction to  Electric and Electronics </vt:lpstr>
      <vt:lpstr>Learning Objectives</vt:lpstr>
      <vt:lpstr>The AC Forcing Function</vt:lpstr>
      <vt:lpstr>Phasors and Complex Number</vt:lpstr>
      <vt:lpstr>Phasors and Complex Number</vt:lpstr>
      <vt:lpstr>Phasors and Complex Number</vt:lpstr>
      <vt:lpstr>Phasors and Complex Number</vt:lpstr>
      <vt:lpstr>Phasors and Complex Number</vt:lpstr>
      <vt:lpstr>Phasors and Complex Number</vt:lpstr>
      <vt:lpstr>Phasor Relationships for Circuit Elements</vt:lpstr>
      <vt:lpstr>Phasor Relationships for Circuit Elements</vt:lpstr>
      <vt:lpstr> Phasor Relationships for Circuit Elements</vt:lpstr>
      <vt:lpstr>Phasor Relationships for Circuit Elements</vt:lpstr>
      <vt:lpstr>Phasor Relationships for Circuit Elements</vt:lpstr>
      <vt:lpstr>Phasor Relationships for Circuit Elements</vt:lpstr>
      <vt:lpstr>Phasor Relationships for Circuit Elements</vt:lpstr>
      <vt:lpstr>Impedance and Admittance</vt:lpstr>
      <vt:lpstr>Impedance and Admittance</vt:lpstr>
      <vt:lpstr>Impedance and Admittance</vt:lpstr>
      <vt:lpstr>Impedance and Admittance</vt:lpstr>
      <vt:lpstr>Impedance and Admittance</vt:lpstr>
      <vt:lpstr>Impedance and Admittance</vt:lpstr>
      <vt:lpstr>Impedance Combinations</vt:lpstr>
      <vt:lpstr>Impedance Combinations</vt:lpstr>
      <vt:lpstr>Impedance Combinations</vt:lpstr>
      <vt:lpstr>Impedance Combinations</vt:lpstr>
      <vt:lpstr>Impedance Combinations</vt:lpstr>
      <vt:lpstr>Kirchhoff’s Law</vt:lpstr>
      <vt:lpstr>Analysis Techniques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418</cp:revision>
  <cp:lastPrinted>2016-09-01T05:52:57Z</cp:lastPrinted>
  <dcterms:created xsi:type="dcterms:W3CDTF">2002-01-22T02:34:19Z</dcterms:created>
  <dcterms:modified xsi:type="dcterms:W3CDTF">2023-12-03T11:00:19Z</dcterms:modified>
</cp:coreProperties>
</file>