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90" r:id="rId8"/>
    <p:sldId id="285" r:id="rId9"/>
    <p:sldId id="292" r:id="rId10"/>
    <p:sldId id="293" r:id="rId11"/>
    <p:sldId id="294" r:id="rId12"/>
    <p:sldId id="289" r:id="rId13"/>
  </p:sldIdLst>
  <p:sldSz cx="9906000" cy="6858000" type="A4"/>
  <p:notesSz cx="6781800" cy="9926638"/>
  <p:custShowLst>
    <p:custShow name="재구성한 쇼1" id="0">
      <p:sldLst>
        <p:sld r:id="rId3"/>
        <p:sld r:id="rId5"/>
        <p:sld r:id="rId6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64" d="100"/>
          <a:sy n="64" d="100"/>
        </p:scale>
        <p:origin x="60" y="660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26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5504E24-E67D-40C0-92B4-F67177397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A758F8-FE47-4109-9834-9000015671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98600" y="1541463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881563" y="157162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0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1930400" y="2565400"/>
            <a:ext cx="28781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600" i="1" smtClean="0">
              <a:solidFill>
                <a:srgbClr val="777777"/>
              </a:solidFill>
            </a:endParaRPr>
          </a:p>
        </p:txBody>
      </p: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714375"/>
            <a:ext cx="9588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590675" y="1627188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dirty="0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3090863" y="1474788"/>
            <a:ext cx="17081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dirty="0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639888" y="15573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04527" y="2801841"/>
            <a:ext cx="4177049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527" y="3886200"/>
            <a:ext cx="424847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00113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6331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701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269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24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8284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9630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38069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2293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8520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35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889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3198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650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10343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023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0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5797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831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8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91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791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69540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23670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765175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9663B274-626E-4C49-801C-5ABCAB127FA4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0" y="8413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49EE563-E854-471F-BDCD-8440CB2C50DA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360613" y="1835150"/>
            <a:ext cx="7545387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84138"/>
            <a:ext cx="5961063" cy="357187"/>
            <a:chOff x="0" y="53"/>
            <a:chExt cx="5569" cy="225"/>
          </a:xfrm>
        </p:grpSpPr>
        <p:sp>
          <p:nvSpPr>
            <p:cNvPr id="2059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812800"/>
            <a:ext cx="87137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6248400" y="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800" smtClean="0">
                <a:solidFill>
                  <a:schemeClr val="bg1"/>
                </a:solidFill>
              </a:rPr>
              <a:t>제목 삽입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imjg@pusa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pusan.ac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196975"/>
            <a:ext cx="45942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708275"/>
            <a:ext cx="4465638" cy="10652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Introduction to </a:t>
            </a:r>
            <a:b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Electric and Electronics</a:t>
            </a:r>
            <a:b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Fall, </a:t>
            </a: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2023</a:t>
            </a:r>
            <a:endParaRPr lang="en-US" altLang="ko-KR" b="0" dirty="0" smtClean="0">
              <a:solidFill>
                <a:srgbClr val="A5002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25" y="4211638"/>
            <a:ext cx="4249738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School of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Computer Science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Pusan National University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Jeong Goo Kim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89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181100"/>
            <a:ext cx="9391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 smtClean="0">
                <a:latin typeface="+mn-lt"/>
              </a:rPr>
              <a:t>Homework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b="1" smtClean="0">
                <a:solidFill>
                  <a:srgbClr val="333399"/>
                </a:solidFill>
              </a:rPr>
              <a:t>Homework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smtClean="0"/>
              <a:t>Read Text Chapter 1.  pp. 1-9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smtClean="0"/>
              <a:t>Prepare Presentation</a:t>
            </a:r>
          </a:p>
          <a:p>
            <a:endParaRPr lang="ko-KR" altLang="en-US" sz="2800" smtClean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/>
              <a:t>강의계획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36613"/>
            <a:ext cx="9345613" cy="53292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Class Day/Time: </a:t>
            </a:r>
            <a:r>
              <a:rPr lang="en-US" altLang="ko-KR" sz="2000" dirty="0" smtClean="0"/>
              <a:t>Tue., Thu./ </a:t>
            </a:r>
            <a:r>
              <a:rPr lang="en-US" altLang="ko-KR" sz="2000" dirty="0" smtClean="0"/>
              <a:t>13:30-14:45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sz="2000" b="1" dirty="0" smtClean="0"/>
              <a:t>C</a:t>
            </a:r>
            <a:r>
              <a:rPr lang="en-US" altLang="ko-KR" b="1" dirty="0" smtClean="0"/>
              <a:t>lassroom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Engineering Bldg. #6, Room 6203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Instructor</a:t>
            </a:r>
            <a:r>
              <a:rPr lang="en-US" altLang="ko-KR" dirty="0" smtClean="0"/>
              <a:t>:  </a:t>
            </a:r>
            <a:r>
              <a:rPr lang="en-US" altLang="ko-KR" sz="2000" dirty="0" err="1" smtClean="0"/>
              <a:t>Jeong</a:t>
            </a:r>
            <a:r>
              <a:rPr lang="en-US" altLang="ko-KR" sz="2000" dirty="0" smtClean="0"/>
              <a:t> Goo Kim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Office: Research &amp; Lab. Bldg. #1, Room 420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Phone: 510-3733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E-mail: </a:t>
            </a:r>
            <a:r>
              <a:rPr lang="en-US" altLang="ko-KR" dirty="0" smtClean="0">
                <a:hlinkClick r:id="rId2"/>
              </a:rPr>
              <a:t>kimjg@pusan.ac.kr</a:t>
            </a:r>
            <a:endParaRPr lang="en-US" altLang="ko-KR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URL: http://abc.cse.pusan.ac.kr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Office Hours</a:t>
            </a:r>
            <a:r>
              <a:rPr lang="en-US" altLang="ko-KR" dirty="0" smtClean="0"/>
              <a:t>:  Tue.</a:t>
            </a:r>
            <a:r>
              <a:rPr lang="en-US" altLang="ko-KR" sz="2000" dirty="0" smtClean="0"/>
              <a:t>, Thu./</a:t>
            </a:r>
            <a:r>
              <a:rPr lang="en-US" altLang="ko-KR" sz="2000" dirty="0" smtClean="0"/>
              <a:t>15:00 </a:t>
            </a:r>
            <a:r>
              <a:rPr lang="en-US" altLang="ko-KR" sz="2000" dirty="0" smtClean="0"/>
              <a:t>-</a:t>
            </a:r>
            <a:r>
              <a:rPr lang="en-US" altLang="ko-KR" sz="2000" dirty="0" smtClean="0"/>
              <a:t>16:00 </a:t>
            </a:r>
            <a:endParaRPr lang="en-US" altLang="ko-KR" sz="2000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Homework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Due one week from day assigned (unless otherwise specified) </a:t>
            </a:r>
            <a:endParaRPr lang="en-US" altLang="ko-KR" sz="2000" b="1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Grading</a:t>
            </a:r>
            <a:r>
              <a:rPr lang="en-US" altLang="ko-KR" dirty="0" smtClean="0"/>
              <a:t>: </a:t>
            </a:r>
            <a:r>
              <a:rPr lang="en-US" altLang="ko-KR" sz="2000" dirty="0" smtClean="0"/>
              <a:t>Attendance:      10 %                 Homework:           25%          </a:t>
            </a:r>
            <a:br>
              <a:rPr lang="en-US" altLang="ko-KR" sz="2000" dirty="0" smtClean="0"/>
            </a:br>
            <a:r>
              <a:rPr lang="en-US" altLang="ko-KR" dirty="0" smtClean="0"/>
              <a:t>                 </a:t>
            </a:r>
            <a:r>
              <a:rPr lang="en-US" altLang="ko-KR" sz="2000" dirty="0" smtClean="0"/>
              <a:t>Final Exam:     30%                 Mid Term Exam:   30%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Presentation:     5%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Outline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b="1" smtClean="0"/>
              <a:t>TEXT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1800" smtClean="0"/>
              <a:t> </a:t>
            </a:r>
            <a:r>
              <a:rPr lang="en-US" altLang="ko-KR" smtClean="0"/>
              <a:t>Essentials of Electrical and Computer Engineering, J. David Irwin, and David V. Kerns, Jr., Wiely, 2022.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b="1" smtClean="0"/>
              <a:t>Useful References (Books):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 Fundamentals of Electric Circuits, 2nd ed., Charles K. Alexander &amp; Matthew N.O. Sadiku, McGraw-Hill, 2003.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Electric Circuits, J.W. Nilsson &amp; S.A. Riedel, Prentice-Hall, 2005.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Useful Articles</a:t>
            </a:r>
            <a:r>
              <a:rPr lang="en-US" altLang="ko-KR" smtClean="0"/>
              <a:t>: </a:t>
            </a:r>
            <a:r>
              <a:rPr lang="en-US" altLang="ko-KR" sz="2000" smtClean="0"/>
              <a:t>Attached at the end of every printed</a:t>
            </a:r>
            <a:r>
              <a:rPr lang="en-US" altLang="ko-KR" smtClean="0"/>
              <a:t> matter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Purpose of the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Basic electricity and electronics are introduced in this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1. Study basic knowledge of electricity such as voltage and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2. Study DC circuits and AC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3. Study basic knowledge of the semiconductor.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4. Understand Diode and Transistor circuits and their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All the information on this class will be posted at </a:t>
            </a:r>
            <a:r>
              <a:rPr lang="en-US" altLang="ko-KR" sz="2000" smtClean="0">
                <a:hlinkClick r:id="rId2"/>
              </a:rPr>
              <a:t>https://plato.pusan.ac.kr/</a:t>
            </a:r>
            <a:endParaRPr lang="en-US" altLang="ko-KR" sz="2000" u="sng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latin typeface="Times New Roman" panose="02020603050405020304" pitchFamily="18" charset="0"/>
                <a:ea typeface="휴먼매직체" panose="02030504000101010101" pitchFamily="18" charset="-127"/>
              </a:rPr>
              <a:t>Class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549275"/>
            <a:ext cx="4557713" cy="1036638"/>
          </a:xfrm>
        </p:spPr>
        <p:txBody>
          <a:bodyPr/>
          <a:lstStyle/>
          <a:p>
            <a:pPr eaLnBrk="1" hangingPunct="1"/>
            <a:r>
              <a:rPr lang="en-US" altLang="ko-KR" b="1" smtClean="0"/>
              <a:t>Class Schedule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32772" name="Rectangle 316"/>
          <p:cNvSpPr>
            <a:spLocks noChangeArrowheads="1"/>
          </p:cNvSpPr>
          <p:nvPr/>
        </p:nvSpPr>
        <p:spPr bwMode="auto">
          <a:xfrm>
            <a:off x="200025" y="6286500"/>
            <a:ext cx="97059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/>
              <a:t>     Note</a:t>
            </a:r>
            <a:r>
              <a:rPr lang="en-US" altLang="ko-KR" sz="1800" b="0"/>
              <a:t>: Schedule may be changed according to the progress of classwork with notification</a:t>
            </a:r>
            <a:r>
              <a:rPr lang="en-US" altLang="ko-KR" sz="2000" b="0"/>
              <a:t> </a:t>
            </a:r>
          </a:p>
        </p:txBody>
      </p:sp>
      <p:sp>
        <p:nvSpPr>
          <p:cNvPr id="32773" name="Rectangle 331"/>
          <p:cNvSpPr>
            <a:spLocks noChangeArrowheads="1"/>
          </p:cNvSpPr>
          <p:nvPr/>
        </p:nvSpPr>
        <p:spPr bwMode="auto">
          <a:xfrm>
            <a:off x="0" y="2778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32774" name="Rectangle 637"/>
          <p:cNvSpPr>
            <a:spLocks noChangeArrowheads="1"/>
          </p:cNvSpPr>
          <p:nvPr/>
        </p:nvSpPr>
        <p:spPr bwMode="auto">
          <a:xfrm>
            <a:off x="0" y="635317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  <p:sp>
        <p:nvSpPr>
          <p:cNvPr id="32775" name="Rectangle 652"/>
          <p:cNvSpPr>
            <a:spLocks noChangeArrowheads="1"/>
          </p:cNvSpPr>
          <p:nvPr/>
        </p:nvSpPr>
        <p:spPr bwMode="auto">
          <a:xfrm>
            <a:off x="0" y="635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aphicFrame>
        <p:nvGraphicFramePr>
          <p:cNvPr id="122850" name="Group 994"/>
          <p:cNvGraphicFramePr>
            <a:graphicFrameLocks noGrp="1"/>
          </p:cNvGraphicFramePr>
          <p:nvPr/>
        </p:nvGraphicFramePr>
        <p:xfrm>
          <a:off x="598488" y="960438"/>
          <a:ext cx="8747125" cy="5421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7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Week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Contents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Fundamentals of Electric and Electronic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Basic Laws of Circuit Analysis 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Basic Laws of Circuit Analysis II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Circuit Analysis Techniques 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Circuit Analysis Techniques II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HW1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Transient Analysis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 Steady-State Analysis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HW2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Midterm Exam.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Variable-frequency Network Characteristics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 3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Diode, Semiconductors and Applications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Operational Amplifiers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 Amp Applications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HW4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Analog Electronics: MOSFET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Analog Electronics: BJT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HW5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Final Exam.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846" name="Rectangle 958"/>
          <p:cNvSpPr>
            <a:spLocks noChangeArrowheads="1"/>
          </p:cNvSpPr>
          <p:nvPr/>
        </p:nvSpPr>
        <p:spPr bwMode="auto">
          <a:xfrm>
            <a:off x="0" y="6567488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  <a:ea typeface="돋움" panose="020B0600000101010101" pitchFamily="50" charset="-127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Electric Circuits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Electric Circuits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Simplified block diagram for an AM radio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A simple circuit used to model the radio’s performance</a:t>
            </a:r>
            <a:endParaRPr lang="ko-KR" altLang="en-US" sz="1800" dirty="0"/>
          </a:p>
        </p:txBody>
      </p:sp>
      <p:pic>
        <p:nvPicPr>
          <p:cNvPr id="337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484313"/>
            <a:ext cx="5421312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Electronics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Electronics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NPN common emitter amplifier circuit 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Small-signal equivalent circuit</a:t>
            </a:r>
            <a:endParaRPr lang="ko-KR" altLang="en-US" sz="1800" dirty="0"/>
          </a:p>
        </p:txBody>
      </p:sp>
      <p:pic>
        <p:nvPicPr>
          <p:cNvPr id="348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341438"/>
            <a:ext cx="5138737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 smtClean="0">
                <a:latin typeface="+mn-lt"/>
              </a:rPr>
              <a:t>Math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5843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5500"/>
            <a:ext cx="908367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686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00100"/>
            <a:ext cx="9410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789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790575"/>
            <a:ext cx="92868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378</Words>
  <Application>Microsoft Office PowerPoint</Application>
  <PresentationFormat>A4 용지(210x297mm)</PresentationFormat>
  <Paragraphs>112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1</vt:i4>
      </vt:variant>
    </vt:vector>
  </HeadingPairs>
  <TitlesOfParts>
    <vt:vector size="29" baseType="lpstr">
      <vt:lpstr>HY각헤드라인M</vt:lpstr>
      <vt:lpstr>HY견명조</vt:lpstr>
      <vt:lpstr>HY목판L</vt:lpstr>
      <vt:lpstr>HY헤드라인M</vt:lpstr>
      <vt:lpstr>-갯마을M</vt:lpstr>
      <vt:lpstr>굴림</vt:lpstr>
      <vt:lpstr>돋움</vt:lpstr>
      <vt:lpstr>맑은 고딕</vt:lpstr>
      <vt:lpstr>휴먼매직체</vt:lpstr>
      <vt:lpstr>Arial</vt:lpstr>
      <vt:lpstr>Arial Black</vt:lpstr>
      <vt:lpstr>Times New Roman</vt:lpstr>
      <vt:lpstr>Verdana</vt:lpstr>
      <vt:lpstr>Wingdings</vt:lpstr>
      <vt:lpstr>Wingdings 2</vt:lpstr>
      <vt:lpstr>기본 디자인</vt:lpstr>
      <vt:lpstr>1_기본 디자인</vt:lpstr>
      <vt:lpstr>Introduction to  Electric and Electronics Fall, 2023</vt:lpstr>
      <vt:lpstr>강의계획</vt:lpstr>
      <vt:lpstr>Outline</vt:lpstr>
      <vt:lpstr>Class Schedule</vt:lpstr>
      <vt:lpstr>Electric Circuits</vt:lpstr>
      <vt:lpstr>Electronics</vt:lpstr>
      <vt:lpstr>Math</vt:lpstr>
      <vt:lpstr>Math</vt:lpstr>
      <vt:lpstr>Math</vt:lpstr>
      <vt:lpstr>Math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259</cp:revision>
  <dcterms:created xsi:type="dcterms:W3CDTF">2002-01-22T02:34:19Z</dcterms:created>
  <dcterms:modified xsi:type="dcterms:W3CDTF">2023-09-04T05:52:33Z</dcterms:modified>
</cp:coreProperties>
</file>