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32"/>
  </p:notesMasterIdLst>
  <p:handoutMasterIdLst>
    <p:handoutMasterId r:id="rId33"/>
  </p:handoutMasterIdLst>
  <p:sldIdLst>
    <p:sldId id="328" r:id="R640b651b916b4ebc" DeepLBanner=""/>
    <p:sldId id="256" r:id="rId3"/>
    <p:sldId id="257" r:id="rId4"/>
    <p:sldId id="290" r:id="rId5"/>
    <p:sldId id="291" r:id="rId6"/>
    <p:sldId id="293" r:id="rId7"/>
    <p:sldId id="297" r:id="rId8"/>
    <p:sldId id="299" r:id="rId9"/>
    <p:sldId id="300" r:id="rId10"/>
    <p:sldId id="301" r:id="rId11"/>
    <p:sldId id="303" r:id="rId12"/>
    <p:sldId id="323" r:id="rId13"/>
    <p:sldId id="304" r:id="rId14"/>
    <p:sldId id="305" r:id="rId15"/>
    <p:sldId id="324" r:id="rId16"/>
    <p:sldId id="310" r:id="rId17"/>
    <p:sldId id="311" r:id="rId18"/>
    <p:sldId id="325" r:id="rId19"/>
    <p:sldId id="312" r:id="rId20"/>
    <p:sldId id="313" r:id="rId21"/>
    <p:sldId id="314" r:id="rId22"/>
    <p:sldId id="315" r:id="rId23"/>
    <p:sldId id="326" r:id="rId24"/>
    <p:sldId id="306" r:id="rId25"/>
    <p:sldId id="327" r:id="rId26"/>
    <p:sldId id="319" r:id="rId27"/>
    <p:sldId id="320" r:id="rId28"/>
    <p:sldId id="321" r:id="rId29"/>
    <p:sldId id="322" r:id="rId30"/>
    <p:sldId id="289" r:id="rId3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600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1.xml" Id="rId13" /><Relationship Type="http://schemas.openxmlformats.org/officeDocument/2006/relationships/slide" Target="slides/slide16.xml" Id="rId18" /><Relationship Type="http://schemas.openxmlformats.org/officeDocument/2006/relationships/slide" Target="slides/slide24.xml" Id="rId26" /><Relationship Type="http://schemas.openxmlformats.org/officeDocument/2006/relationships/slide" Target="slides/slide19.xml" Id="rId21" /><Relationship Type="http://schemas.openxmlformats.org/officeDocument/2006/relationships/presProps" Target="presProps.xml" Id="rId34" /><Relationship Type="http://schemas.openxmlformats.org/officeDocument/2006/relationships/slide" Target="slides/slide5.xml" Id="rId7" /><Relationship Type="http://schemas.openxmlformats.org/officeDocument/2006/relationships/slide" Target="slides/slide10.xml" Id="rId12" /><Relationship Type="http://schemas.openxmlformats.org/officeDocument/2006/relationships/slide" Target="slides/slide15.xml" Id="rId17" /><Relationship Type="http://schemas.openxmlformats.org/officeDocument/2006/relationships/slide" Target="slides/slide23.xml" Id="rId25" /><Relationship Type="http://schemas.openxmlformats.org/officeDocument/2006/relationships/handoutMaster" Target="handoutMasters/handoutMaster1.xml" Id="rId33" /><Relationship Type="http://schemas.openxmlformats.org/officeDocument/2006/relationships/slideMaster" Target="slideMasters/slideMaster2.xml" Id="rId2" /><Relationship Type="http://schemas.openxmlformats.org/officeDocument/2006/relationships/slide" Target="slides/slide14.xml" Id="rId16" /><Relationship Type="http://schemas.openxmlformats.org/officeDocument/2006/relationships/slide" Target="slides/slide18.xml" Id="rId20" /><Relationship Type="http://schemas.openxmlformats.org/officeDocument/2006/relationships/slide" Target="slides/slide27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slide" Target="slides/slide22.xml" Id="rId24" /><Relationship Type="http://schemas.openxmlformats.org/officeDocument/2006/relationships/notesMaster" Target="notesMasters/notesMaster1.xml" Id="rId32" /><Relationship Type="http://schemas.openxmlformats.org/officeDocument/2006/relationships/tableStyles" Target="tableStyles.xml" Id="rId37" /><Relationship Type="http://schemas.openxmlformats.org/officeDocument/2006/relationships/slide" Target="slides/slide3.xml" Id="rId5" /><Relationship Type="http://schemas.openxmlformats.org/officeDocument/2006/relationships/slide" Target="slides/slide13.xml" Id="rId15" /><Relationship Type="http://schemas.openxmlformats.org/officeDocument/2006/relationships/slide" Target="slides/slide21.xml" Id="rId23" /><Relationship Type="http://schemas.openxmlformats.org/officeDocument/2006/relationships/slide" Target="slides/slide26.xml" Id="rId28" /><Relationship Type="http://schemas.openxmlformats.org/officeDocument/2006/relationships/theme" Target="theme/theme1.xml" Id="rId36" /><Relationship Type="http://schemas.openxmlformats.org/officeDocument/2006/relationships/slide" Target="slides/slide8.xml" Id="rId10" /><Relationship Type="http://schemas.openxmlformats.org/officeDocument/2006/relationships/slide" Target="slides/slide17.xml" Id="rId19" /><Relationship Type="http://schemas.openxmlformats.org/officeDocument/2006/relationships/slide" Target="slides/slide29.xml" Id="rId31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slide" Target="slides/slide12.xml" Id="rId14" /><Relationship Type="http://schemas.openxmlformats.org/officeDocument/2006/relationships/slide" Target="slides/slide20.xml" Id="rId22" /><Relationship Type="http://schemas.openxmlformats.org/officeDocument/2006/relationships/slide" Target="slides/slide25.xml" Id="rId27" /><Relationship Type="http://schemas.openxmlformats.org/officeDocument/2006/relationships/slide" Target="slides/slide28.xml" Id="rId30" /><Relationship Type="http://schemas.openxmlformats.org/officeDocument/2006/relationships/viewProps" Target="viewProps.xml" Id="rId35" /><Relationship Type="http://schemas.openxmlformats.org/officeDocument/2006/relationships/slide" Target="slides/slide6.xml" Id="rId8" /><Relationship Type="http://schemas.openxmlformats.org/officeDocument/2006/relationships/slide" Target="slides/slide1.xml" Id="rId3" /><Relationship Type="http://schemas.openxmlformats.org/officeDocument/2006/relationships/slide" Target="/ppt/slides/slide30.xml" Id="R640b651b916b4ebc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 번째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t>'#'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고급 방송 및 통신 연구소.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파워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 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방송 및 통신 시스템 연구실.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 번째 </a:t>
            </a:r>
            <a:r>
              <a:rPr lang="en-US" altLang="ko-KR" smtClean="0"/>
              <a:t>레벨Z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콘텐츠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파워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 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llegen's_theore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llegen's_theore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89e04ee5dea14c95" /><Relationship Type="http://schemas.openxmlformats.org/officeDocument/2006/relationships/hyperlink" Target="https://www.deepl.com/pro?cta=edit-document" TargetMode="External" Id="Rbcef5220984c4388" /><Relationship Type="http://schemas.openxmlformats.org/officeDocument/2006/relationships/image" Target="/ppt/media/image28.png" Id="R17a861e9c4934be5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864" y="2924944"/>
            <a:ext cx="4968552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소개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전기 및 전자</a:t>
            </a: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4249" y="4545013"/>
            <a:ext cx="3786704" cy="649287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1장 - 소개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mc="http://schemas.openxmlformats.org/markup-compatibility/2006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전압</a:t>
            </a:r>
            <a:endParaRPr lang="ko-KR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0388" y="692696"/>
                <a:ext cx="9001125" cy="5842000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spcBef>
                    <a:spcPts val="0"/>
                  </a:spcBef>
                  <a:spcAft>
                    <a:spcPts val="1200"/>
                  </a:spcAft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전압</a:t>
                </a:r>
                <a:endParaRPr lang="en-US" altLang="ko-KR" sz="14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전자는 두 위치 사이에 전하 차이가 있을 때 이동합니다.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이 차이는 </a:t>
                </a:r>
                <a:r>
                  <a:rPr lang="en-US" altLang="ko-KR" b="1" dirty="0" smtClean="0">
                    <a:solidFill>
                      <a:srgbClr val="A50021"/>
                    </a:solidFill>
                    <a:ea typeface="굴림" pitchFamily="50" charset="-127"/>
                  </a:rPr>
                  <a:t>전위차 </a:t>
                </a:r>
                <a:r>
                  <a:rPr lang="en-US" altLang="ko-KR" b="1" dirty="0" smtClean="0">
                    <a:ea typeface="굴림" pitchFamily="50" charset="-127"/>
                  </a:rPr>
                  <a:t>또는 </a:t>
                </a:r>
                <a:r>
                  <a:rPr lang="en-US" altLang="ko-KR" b="1" dirty="0" smtClean="0">
                    <a:solidFill>
                      <a:srgbClr val="A50021"/>
                    </a:solidFill>
                    <a:ea typeface="굴림" pitchFamily="50" charset="-127"/>
                  </a:rPr>
                  <a:t>전압</a:t>
                </a:r>
                <a:r>
                  <a:rPr lang="en-US" altLang="ko-KR" b="1" dirty="0" smtClean="0">
                    <a:ea typeface="굴림" pitchFamily="50" charset="-127"/>
                  </a:rPr>
                  <a:t>(V)</a:t>
                </a:r>
                <a:r>
                  <a:rPr lang="en-US" altLang="ko-KR" b="1" dirty="0" smtClean="0">
                    <a:ea typeface="굴림" pitchFamily="50" charset="-127"/>
                  </a:rPr>
                  <a:t>으로 표현됩니다.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항상 두 위치를 참조하여 표현됩니다.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이는 단위 전하를 위치 간에 이동하는 데 필요한 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에너지(</a:t>
                </a:r>
                <a:r>
                  <a:rPr lang="en-US" altLang="ko-KR" b="1" i="1" dirty="0">
                    <a:ea typeface="굴림" panose="020B0600000101010101" pitchFamily="50" charset="-127"/>
                  </a:rPr>
                  <a:t>W)와 같습니다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. 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𝒗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𝒅𝒘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(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𝒕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)/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𝒅𝒒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(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𝒕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ea typeface="굴림" panose="020B0600000101010101" pitchFamily="50" charset="-127"/>
                </a:endParaRPr>
              </a:p>
              <a:p xmlns:mc="http://schemas.openxmlformats.org/markup-compatibility/2006" xmlns:a14="http://schemas.microsoft.com/office/drawing/2010/main">
                <a:pPr>
                  <a:spcAft>
                    <a:spcPts val="0"/>
                  </a:spcAft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양전하가 높은 전위에서 낮은 전위로 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이동하면 에너지를 얻을 수 있습니다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.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>
                    <a:ea typeface="굴림" panose="020B0600000101010101" pitchFamily="50" charset="-127"/>
                  </a:rPr>
                  <a:t>부정에서 긍정으로 전환하려면 </a:t>
                </a:r>
                <a:r>
                  <a:rPr lang="en-US" altLang="ko-KR" b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에너지가 필요합니다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.</a:t>
                </a:r>
              </a:p>
              <a:p>
                <a:pPr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sz="1600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692696"/>
                <a:ext cx="9001125" cy="5842000"/>
              </a:xfrm>
              <a:blipFill>
                <a:blip r:embed="rId2"/>
                <a:stretch>
                  <a:fillRect l="-1762" t="-1357" r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전압</a:t>
            </a:r>
            <a:endParaRPr lang="ko-KR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60388" y="692696"/>
            <a:ext cx="9001125" cy="584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전압 설명</a:t>
            </a:r>
            <a:endParaRPr lang="en-US" altLang="ko-KR" sz="12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전압은 항상 두 위치를 기준으로 표시됩니다.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어느 지점이 더 높은 잠재력을 가지고 있는지 알아야 합니다.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994416"/>
            <a:ext cx="439217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2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mc="http://schemas.openxmlformats.org/markup-compatibility/2006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전력 및 에너지</a:t>
            </a:r>
            <a:endParaRPr lang="ko-KR" altLang="en-US" sz="24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0388" y="692150"/>
                <a:ext cx="9001125" cy="5626100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전력 및 에너지</a:t>
                </a:r>
                <a:endParaRPr lang="en-US" altLang="ko-KR" sz="20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180000">
                  <a:defRPr/>
                </a:pPr>
                <a:r>
                  <a:rPr lang="en-US" altLang="ko-KR" b="1" dirty="0" smtClean="0">
                    <a:solidFill>
                      <a:srgbClr val="A50021"/>
                    </a:solidFill>
                    <a:ea typeface="굴림" pitchFamily="50" charset="-127"/>
                  </a:rPr>
                  <a:t>파워(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latin typeface="+mn-lt"/>
                    <a:ea typeface="굴림" pitchFamily="50" charset="-127"/>
                  </a:rPr>
                  <a:t>p)</a:t>
                </a:r>
                <a:r>
                  <a:rPr lang="en-US" altLang="ko-KR" b="1" dirty="0" smtClean="0">
                    <a:ea typeface="굴림" pitchFamily="50" charset="-127"/>
                  </a:rPr>
                  <a:t>는 에너지의 시간 비율입니다. </a:t>
                </a:r>
              </a:p>
              <a:p>
                <a:pPr marL="18000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𝒑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𝒅𝒘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/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𝒅𝒕</m:t>
                      </m:r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180000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전압, 전류, 전력 간의 관계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𝒑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f>
                        <m:f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fPr>
                        <m:num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𝒅𝒘</m:t>
                          </m:r>
                          <m:d>
                            <m:dPr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𝒅𝒕</m:t>
                          </m:r>
                        </m:den>
                      </m:f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𝒅𝒘</m:t>
                              </m:r>
                              <m:d>
                                <m:dPr>
                                  <m:ctrlPr>
                                    <a:rPr xmlns:a="http://schemas.openxmlformats.org/drawingml/2006/main"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xmlns:a="http://schemas.openxmlformats.org/drawingml/2006/main"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𝒅𝒒</m:t>
                              </m:r>
                              <m:d>
                                <m:dPr>
                                  <m:ctrlPr>
                                    <a:rPr xmlns:a="http://schemas.openxmlformats.org/drawingml/2006/main"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xmlns:a="http://schemas.openxmlformats.org/drawingml/2006/main"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𝒅</m:t>
                                  </m:r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𝒅𝒒</m:t>
                              </m:r>
                              <m:d>
                                <m:dPr>
                                  <m:ctrlPr>
                                    <a:rPr xmlns:a="http://schemas.openxmlformats.org/drawingml/2006/main"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xmlns:a="http://schemas.openxmlformats.org/drawingml/2006/main" lang="en-US" altLang="ko-KR" b="1" i="1" smtClean="0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𝒗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𝒊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180000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따라서 전력은 전압과 전류의 곱입니다.</a:t>
                </a:r>
              </a:p>
              <a:p xmlns:mc="http://schemas.openxmlformats.org/markup-compatibility/2006" xmlns:a14="http://schemas.microsoft.com/office/drawing/2010/main">
                <a:pPr marL="180000">
                  <a:defRPr/>
                </a:pPr>
                <a14:m xmlns:a14="http://schemas.microsoft.com/office/drawing/2010/main"/>
                <a:r>
                  <a:rPr lang="en-US" altLang="ko-KR" b="1" dirty="0" smtClean="0">
                    <a:ea typeface="굴림" pitchFamily="50" charset="-127"/>
                  </a:rPr>
                  <a:t> 에서</a:t>
                </a:r>
                <a14:m xmlns:a14="http://schemas.microsoft.com/office/drawing/2010/main"/>
                <a:r>
                  <a:rPr lang="en-US" altLang="ko-KR" b="1" dirty="0" smtClean="0">
                    <a:solidFill>
                      <a:srgbClr val="A50021"/>
                    </a:solidFill>
                    <a:ea typeface="굴림" pitchFamily="50" charset="-127"/>
                  </a:rPr>
                  <a:t> 로의 에너지 변화는 다음과 같습니다. </a:t>
                </a:r>
                <a:endParaRPr lang="en-US" altLang="ko-KR" b="1" i="1" dirty="0" smtClean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𝒘</m:t>
                      </m:r>
                      <m:d>
                        <m:d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𝒕</m:t>
                          </m:r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itchFamily="50" charset="-127"/>
                        </a:rPr>
                        <m:t>=</m:t>
                      </m:r>
                      <m:nary>
                        <m:nary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𝒗</m:t>
                          </m:r>
                          <m:d>
                            <m:dPr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</m:d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𝒊</m:t>
                          </m:r>
                          <m:d>
                            <m:dPr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𝒕</m:t>
                              </m:r>
                            </m:e>
                          </m:d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𝒅𝒕</m:t>
                          </m:r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  <m:t>=</m:t>
                          </m:r>
                          <m:nary>
                            <m:naryPr>
                              <m:ctrlP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xmlns:a="http://schemas.openxmlformats.org/drawingml/2006/main"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xmlns:a="http://schemas.openxmlformats.org/drawingml/2006/main"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xmlns:a="http://schemas.openxmlformats.org/drawingml/2006/main"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xmlns:a="http://schemas.openxmlformats.org/drawingml/2006/main"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xmlns:a="http://schemas.openxmlformats.org/drawingml/2006/main"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xmlns:a="http://schemas.openxmlformats.org/drawingml/2006/main"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  <m:e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xmlns:a="http://schemas.openxmlformats.org/drawingml/2006/main"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xmlns:a="http://schemas.openxmlformats.org/drawingml/2006/main" lang="en-US" altLang="ko-KR" b="1" i="1"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itchFamily="50" charset="-127"/>
                                </a:rPr>
                                <m:t>𝒅𝒕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b="1" dirty="0" smtClean="0"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marL="180000">
                  <a:defRPr/>
                </a:pPr>
                <a:r>
                  <a:rPr lang="en-US" altLang="ko-KR" b="1" dirty="0" smtClean="0">
                    <a:ea typeface="굴림" pitchFamily="50" charset="-127"/>
                  </a:rPr>
                  <a:t>와트(W) 단위로 측정됩니다.</a:t>
                </a:r>
              </a:p>
              <a:p>
                <a:pPr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dirty="0" smtClean="0">
                  <a:ea typeface="굴림" pitchFamily="50" charset="-127"/>
                </a:endParaRPr>
              </a:p>
              <a:p>
                <a:pPr eaLnBrk="1" hangingPunct="1">
                  <a:defRPr/>
                </a:pPr>
                <a:endParaRPr lang="en-US" altLang="ko-KR" sz="1600" dirty="0" smtClean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692150"/>
                <a:ext cx="9001125" cy="5626100"/>
              </a:xfrm>
              <a:blipFill>
                <a:blip r:embed="rId2"/>
                <a:stretch>
                  <a:fillRect l="-1762" t="-1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패시브 부호 규칙</a:t>
            </a:r>
            <a:endParaRPr lang="ko-KR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0025" y="684213"/>
            <a:ext cx="5833095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패시브 부호 규칙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일반적으로 </a:t>
            </a:r>
            <a:r>
              <a:rPr lang="en-US" altLang="ko-KR" b="1" dirty="0" smtClean="0">
                <a:ea typeface="굴림" pitchFamily="50" charset="-127"/>
              </a:rPr>
              <a:t>전력을 흡수하는 요소는 양의 전력을 갖는다고 말합니다.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배터리와 같은 전원에는 음전력이 있습니다.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전류가 더 양으로 편향된 단자를 통해 전류가 들어오도록 전류 방향을 선택하면 </a:t>
            </a: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패시브 부호 규칙이 </a:t>
            </a:r>
            <a:r>
              <a:rPr lang="en-US" altLang="ko-KR" b="1" dirty="0" smtClean="0">
                <a:ea typeface="굴림" pitchFamily="50" charset="-127"/>
              </a:rPr>
              <a:t>충족됩니다.</a:t>
            </a: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44" y="1988840"/>
            <a:ext cx="3181658" cy="32403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1.1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2" y="684213"/>
            <a:ext cx="9433495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예제 1.1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그림 1.5와 1.6의 </a:t>
            </a:r>
            <a:r>
              <a:rPr lang="en-US" altLang="ko-KR" b="1" dirty="0" smtClean="0">
                <a:ea typeface="굴림" pitchFamily="50" charset="-127"/>
              </a:rPr>
              <a:t>요소 E</a:t>
            </a:r>
            <a:r>
              <a:rPr lang="en-US" altLang="ko-KR" b="1" baseline="-25000" dirty="0" smtClean="0">
                <a:ea typeface="굴림" pitchFamily="50" charset="-127"/>
              </a:rPr>
              <a:t>1</a:t>
            </a:r>
            <a:r>
              <a:rPr lang="en-US" altLang="ko-KR" b="1" dirty="0" smtClean="0">
                <a:ea typeface="굴림" pitchFamily="50" charset="-127"/>
              </a:rPr>
              <a:t> 와 E</a:t>
            </a:r>
            <a:r>
              <a:rPr lang="en-US" altLang="ko-KR" b="1" baseline="-25000" dirty="0" smtClean="0">
                <a:ea typeface="굴림" pitchFamily="50" charset="-127"/>
              </a:rPr>
              <a:t>2</a:t>
            </a:r>
            <a:r>
              <a:rPr lang="en-US" altLang="ko-KR" b="1" dirty="0" smtClean="0">
                <a:ea typeface="굴림" pitchFamily="50" charset="-127"/>
              </a:rPr>
              <a:t> 가 각각 전력을 흡수하고 </a:t>
            </a:r>
            <a:r>
              <a:rPr lang="en-US" altLang="ko-KR" b="1" dirty="0" smtClean="0">
                <a:ea typeface="굴림" pitchFamily="50" charset="-127"/>
              </a:rPr>
              <a:t>있는지 또는 </a:t>
            </a:r>
            <a:r>
              <a:rPr lang="en-US" altLang="ko-KR" b="1" dirty="0" smtClean="0">
                <a:ea typeface="굴림" pitchFamily="50" charset="-127"/>
              </a:rPr>
              <a:t>공급하고 있는지, 그리고 그 양은 얼마인지 </a:t>
            </a:r>
            <a:r>
              <a:rPr lang="en-US" altLang="ko-KR" b="1" dirty="0" smtClean="0">
                <a:ea typeface="굴림" pitchFamily="50" charset="-127"/>
              </a:rPr>
              <a:t>알아봅시다.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>
              <a:ea typeface="굴림" pitchFamily="50" charset="-127"/>
            </a:endParaRPr>
          </a:p>
          <a:p>
            <a:pPr>
              <a:defRPr/>
            </a:pPr>
            <a:endParaRPr lang="en-US" altLang="ko-KR" sz="2800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latin typeface="+mn-lt"/>
                <a:ea typeface="굴림" pitchFamily="50" charset="-127"/>
              </a:rPr>
              <a:t>         그림 1.5 그림 1.6</a:t>
            </a: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954963"/>
            <a:ext cx="2715604" cy="2670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2892824"/>
            <a:ext cx="5614372" cy="27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7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회로 요소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회로 요소</a:t>
            </a:r>
          </a:p>
          <a:p>
            <a:pPr>
              <a:defRPr/>
            </a:pPr>
            <a:endParaRPr lang="en-US" altLang="ko-KR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두 가지 유형이 있습니다: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활성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패시브</a:t>
            </a: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활성 요소는 </a:t>
            </a:r>
            <a:r>
              <a:rPr lang="en-US" altLang="ko-KR" b="1" dirty="0">
                <a:ea typeface="굴림" panose="020B0600000101010101" pitchFamily="50" charset="-127"/>
              </a:rPr>
              <a:t>에너지를 </a:t>
            </a:r>
            <a:r>
              <a:rPr lang="en-US" altLang="ko-KR" b="1" dirty="0" smtClean="0">
                <a:ea typeface="굴림" panose="020B0600000101010101" pitchFamily="50" charset="-127"/>
              </a:rPr>
              <a:t>생성할 </a:t>
            </a:r>
            <a:r>
              <a:rPr lang="en-US" altLang="ko-KR" b="1" dirty="0">
                <a:ea typeface="굴림" panose="020B0600000101010101" pitchFamily="50" charset="-127"/>
              </a:rPr>
              <a:t>수 있습니다.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발전기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배터리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연산 증폭기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회로 요소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회로 소자 II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패시브는 에너지를 흡수합니다.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저항기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인덕터</a:t>
            </a:r>
            <a:endParaRPr lang="en-US" altLang="ko-KR" sz="2400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커패시터</a:t>
            </a: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그러나 </a:t>
            </a:r>
            <a:r>
              <a:rPr lang="en-US" altLang="ko-KR" b="1" dirty="0">
                <a:ea typeface="굴림" panose="020B0600000101010101" pitchFamily="50" charset="-127"/>
              </a:rPr>
              <a:t>저항만이 이상적으로 에너지를 발산한다는 점에 유의해야 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인덕터와 커패시터는 그렇지 않습니다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  <a:endParaRPr lang="en-US" altLang="ko-KR" b="1" dirty="0" smtClean="0"/>
          </a:p>
        </p:txBody>
      </p:sp>
      <p:pic>
        <p:nvPicPr>
          <p:cNvPr id="44037" name="Picture 5" descr="https://search.pstatic.net/sunny/?src=https%3A%2F%2Fis3-ssl.mzstatic.com%2Fimage%2Fthumb%2FPurple113%2Fv4%2F77%2F87%2Ffc%2F7787fc5f-2de6-b723-43bb-feb95b828b19%2FAppIcon-0-1x_U007emarketing-0-0-GLES2_U002c0-512MB-sRGB-0-0-0-85-220-0-0-0-5.jpeg%2F320x0w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916832"/>
            <a:ext cx="17281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소스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692696"/>
            <a:ext cx="9053512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소스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이상적 및 비이상적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소스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전압 소스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현재 소스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유형: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독립</a:t>
            </a:r>
          </a:p>
          <a:p>
            <a:pPr lvl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종속</a:t>
            </a:r>
          </a:p>
        </p:txBody>
      </p:sp>
    </p:spTree>
    <p:extLst>
      <p:ext uri="{BB962C8B-B14F-4D97-AF65-F5344CB8AC3E}">
        <p14:creationId xmlns:p14="http://schemas.microsoft.com/office/powerpoint/2010/main" val="1803676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이상적인 전압 소스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620688"/>
            <a:ext cx="6245200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이상적인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전압 소스</a:t>
            </a:r>
            <a:endParaRPr lang="en-US" altLang="ko-KR" sz="32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이상적인 전압 소스는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내부 저항이 없습니다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또한 </a:t>
            </a:r>
            <a:r>
              <a:rPr lang="en-US" altLang="ko-KR" b="1" dirty="0">
                <a:ea typeface="굴림" panose="020B0600000101010101" pitchFamily="50" charset="-127"/>
              </a:rPr>
              <a:t>단자에서 원하는 전압을 설정하는 데 필요한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전류를 </a:t>
            </a:r>
            <a:r>
              <a:rPr lang="en-US" altLang="ko-KR" b="1" dirty="0">
                <a:ea typeface="굴림" panose="020B0600000101010101" pitchFamily="50" charset="-127"/>
              </a:rPr>
              <a:t>원하는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만큼 생성할 수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따라서 단자의 전압은 알 수 있지만 전류는 미리 알 수 없습니다.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47" y="2420888"/>
            <a:ext cx="2731571" cy="28803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이상적인 전류 소스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90991" y="692696"/>
            <a:ext cx="6262209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이상적인 전류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소스</a:t>
            </a:r>
            <a:endParaRPr lang="en-US" altLang="ko-KR" sz="32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전류 소스는 전압 소스와 반대입니다:</a:t>
            </a:r>
          </a:p>
          <a:p>
            <a:pPr>
              <a:defRPr/>
            </a:pP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무한한 저항력이 </a:t>
            </a:r>
            <a:r>
              <a:rPr lang="en-US" altLang="ko-KR" b="1" dirty="0">
                <a:ea typeface="굴림" panose="020B0600000101010101" pitchFamily="50" charset="-127"/>
              </a:rPr>
              <a:t>있습니다.</a:t>
            </a:r>
          </a:p>
          <a:p>
            <a:pPr>
              <a:defRPr/>
            </a:pP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원하는 전류를 설정하기 위해 전압을 생성합니다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전류는 미리 알 수 있지만 전압은 알 수 없습니다.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216" y="2173597"/>
            <a:ext cx="2376264" cy="30144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학습 목표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학습 </a:t>
            </a:r>
            <a:r>
              <a:rPr lang="en-US" altLang="ko-KR" sz="32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목표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단위 </a:t>
            </a:r>
            <a:r>
              <a:rPr lang="en-US" altLang="ko-KR" b="1" dirty="0">
                <a:ea typeface="Microsoft Sans Serif" panose="020B0604020202020204" pitchFamily="34" charset="0"/>
              </a:rPr>
              <a:t>및 표준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접두사 </a:t>
            </a:r>
            <a:r>
              <a:rPr lang="en-US" altLang="ko-KR" b="1" dirty="0">
                <a:ea typeface="Microsoft Sans Serif" panose="020B0604020202020204" pitchFamily="34" charset="0"/>
              </a:rPr>
              <a:t>체계를 </a:t>
            </a:r>
            <a:r>
              <a:rPr lang="en-US" altLang="ko-KR" b="1" dirty="0">
                <a:ea typeface="Microsoft Sans Serif" panose="020B0604020202020204" pitchFamily="34" charset="0"/>
              </a:rPr>
              <a:t>이해합니다.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충전</a:t>
            </a:r>
            <a:r>
              <a:rPr lang="en-US" altLang="ko-KR" b="1" dirty="0">
                <a:ea typeface="Microsoft Sans Serif" panose="020B0604020202020204" pitchFamily="34" charset="0"/>
              </a:rPr>
              <a:t>,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전류</a:t>
            </a:r>
            <a:r>
              <a:rPr lang="en-US" altLang="ko-KR" b="1" dirty="0">
                <a:ea typeface="Microsoft Sans Serif" panose="020B0604020202020204" pitchFamily="34" charset="0"/>
              </a:rPr>
              <a:t>,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전압 </a:t>
            </a:r>
            <a:r>
              <a:rPr lang="en-US" altLang="ko-KR" b="1" dirty="0">
                <a:ea typeface="Microsoft Sans Serif" panose="020B0604020202020204" pitchFamily="34" charset="0"/>
              </a:rPr>
              <a:t>및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전력과 </a:t>
            </a:r>
            <a:r>
              <a:rPr lang="en-US" altLang="ko-KR" b="1" dirty="0">
                <a:ea typeface="Microsoft Sans Serif" panose="020B0604020202020204" pitchFamily="34" charset="0"/>
              </a:rPr>
              <a:t>같은 기본 사항을 </a:t>
            </a:r>
            <a:r>
              <a:rPr lang="en-US" altLang="ko-KR" b="1" dirty="0">
                <a:ea typeface="Microsoft Sans Serif" panose="020B0604020202020204" pitchFamily="34" charset="0"/>
              </a:rPr>
              <a:t>검토합니다.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정의와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기호에 대해 </a:t>
            </a:r>
            <a:r>
              <a:rPr lang="en-US" altLang="ko-KR" b="1" dirty="0">
                <a:ea typeface="Microsoft Sans Serif" panose="020B0604020202020204" pitchFamily="34" charset="0"/>
              </a:rPr>
              <a:t>알아보세요</a:t>
            </a:r>
            <a:r>
              <a:rPr lang="en-US" altLang="ko-KR" b="1" dirty="0">
                <a:ea typeface="Microsoft Sans Serif" panose="020B0604020202020204" pitchFamily="34" charset="0"/>
              </a:rPr>
              <a:t>.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solidFill>
                  <a:srgbClr val="0070C0"/>
                </a:solidFill>
                <a:ea typeface="Microsoft Sans Serif" panose="020B0604020202020204" pitchFamily="34" charset="0"/>
                <a:hlinkClick r:id="rId2"/>
              </a:rPr>
              <a:t>텔레겐의 정리를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발표합니다.</a:t>
            </a:r>
            <a:endParaRPr lang="en-US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이상적인 소스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94091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이상적인 소스</a:t>
            </a: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전압과 전류 소스 모두 이상적으로는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무한한 전력을 생성할 수 있습니다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또한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회로에서 전력을 흡수할 수도 있습니다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이러한 출처에는 현실적으로 한계가 있다는 점을 기억하는 것이 중요합니다: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전압 소스에는 상한 전류가 있습니다.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전류 소스에는 상한 전압이 있습니다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종속 소스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0025" y="755650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종속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소스</a:t>
            </a:r>
          </a:p>
          <a:p>
            <a:pPr>
              <a:defRPr/>
            </a:pP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종속</a:t>
            </a:r>
            <a:r>
              <a:rPr lang="en-US" altLang="ko-KR" b="1" dirty="0">
                <a:ea typeface="굴림" panose="020B0600000101010101" pitchFamily="50" charset="-127"/>
              </a:rPr>
              <a:t> 소스는 입력 값에 의해 </a:t>
            </a:r>
            <a: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가 입력 값에 의해 </a:t>
            </a:r>
            <a: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제어됩니다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다이아몬드로 상징적으로 표현 </a:t>
            </a:r>
            <a:r>
              <a:rPr lang="en-US" altLang="ko-KR" b="1" dirty="0" smtClean="0">
                <a:ea typeface="굴림" panose="020B0600000101010101" pitchFamily="50" charset="-127"/>
              </a:rPr>
              <a:t/>
            </a:r>
            <a:br>
              <a:rPr lang="en-US" altLang="ko-KR" b="1" dirty="0" smtClean="0">
                <a:ea typeface="굴림" panose="020B0600000101010101" pitchFamily="50" charset="-127"/>
              </a:rPr>
            </a:br>
            <a:r>
              <a:rPr lang="en-US" altLang="ko-KR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다이아몬드</a:t>
            </a:r>
            <a:endParaRPr lang="en-US" altLang="ko-KR" b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네 가지 유형: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전압 제어 전압 소스(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VCVS)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전압 제어 전류 소스(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VCCS)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전류 제어 전압 소스(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CCVS)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전류 제어 전류 소스(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CCCS)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00" y="585538"/>
            <a:ext cx="2115461" cy="16561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600" y="2126873"/>
            <a:ext cx="2278308" cy="1493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875" y="3553729"/>
            <a:ext cx="1935205" cy="16060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114" y="5159818"/>
            <a:ext cx="2165610" cy="14394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1.3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0024" y="684213"/>
            <a:ext cx="9433495" cy="5624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예제 1.3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각 소스의 출력을 결정해 보겠습니다.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굴림" pitchFamily="50" charset="-127"/>
              </a:rPr>
              <a:t>                                      그림 1.10</a:t>
            </a:r>
          </a:p>
          <a:p>
            <a:pPr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092313"/>
            <a:ext cx="90058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10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anose="020B0600000101010101" pitchFamily="50" charset="-127"/>
              </a:rPr>
              <a:t>텔레겐의 정리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620688"/>
            <a:ext cx="8837613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텔레겐의 정리</a:t>
            </a:r>
            <a:endParaRPr lang="en-US" altLang="ko-KR" sz="20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  <a:hlinkClick r:id="rId2"/>
              </a:rPr>
              <a:t>에너지 절약</a:t>
            </a:r>
            <a:endParaRPr lang="en-US" altLang="ko-KR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 lvl="1">
              <a:defRPr/>
            </a:pPr>
            <a:r>
              <a:rPr lang="en-US" altLang="ko-KR" b="1" dirty="0" smtClean="0">
                <a:ea typeface="굴림" pitchFamily="50" charset="-127"/>
              </a:rPr>
              <a:t>회로에서는 </a:t>
            </a: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에너지가 생성되거나 파괴될 수 없습니다</a:t>
            </a:r>
            <a:r>
              <a:rPr lang="en-US" altLang="ko-KR" b="1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b="1" dirty="0" smtClean="0">
                <a:ea typeface="굴림" pitchFamily="50" charset="-127"/>
              </a:rPr>
              <a:t>따라서 전력도 절약해야 합니다.</a:t>
            </a:r>
          </a:p>
          <a:p>
            <a:pPr lvl="1">
              <a:defRPr/>
            </a:pPr>
            <a:r>
              <a:rPr lang="en-US" altLang="ko-KR" b="1" dirty="0" smtClean="0">
                <a:ea typeface="굴림" pitchFamily="50" charset="-127"/>
              </a:rPr>
              <a:t>공급되는 모든 전력의 합계는 다른 요소에 의해 흡수되어야 합니다.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에너지를 </a:t>
            </a:r>
            <a:r>
              <a:rPr lang="en-US" altLang="ko-KR" b="1" dirty="0" smtClean="0">
                <a:ea typeface="굴림" pitchFamily="50" charset="-127"/>
              </a:rPr>
              <a:t>한 형태에서 다른 형태로 </a:t>
            </a: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변환할 수 있습니다.</a:t>
            </a:r>
          </a:p>
          <a:p>
            <a:pPr>
              <a:defRPr/>
            </a:pPr>
            <a:endParaRPr lang="en-US" altLang="ko-KR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1.4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7543" y="764703"/>
            <a:ext cx="9433495" cy="543520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예제 1.4</a:t>
            </a:r>
          </a:p>
          <a:p>
            <a:pPr>
              <a:defRPr/>
            </a:pPr>
            <a:r>
              <a:rPr lang="en-US" altLang="ko-KR" b="1" dirty="0" smtClean="0">
                <a:ea typeface="굴림" pitchFamily="50" charset="-127"/>
              </a:rPr>
              <a:t>V를 결정해 보겠습니다.</a:t>
            </a:r>
            <a:r>
              <a:rPr lang="en-US" altLang="ko-KR" b="1" baseline="-25000" dirty="0" smtClean="0">
                <a:ea typeface="굴림" pitchFamily="50" charset="-127"/>
              </a:rPr>
              <a:t>X</a:t>
            </a: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굴림" pitchFamily="50" charset="-127"/>
              </a:rPr>
              <a:t>                                             그림 1.11</a:t>
            </a:r>
          </a:p>
          <a:p>
            <a:pPr>
              <a:defRPr/>
            </a:pP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6408712" cy="37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5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문제 해결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6921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문제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해결</a:t>
            </a:r>
            <a:endParaRPr lang="en-US" altLang="ko-KR" sz="32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엔지니어링 문제를 </a:t>
            </a:r>
            <a:r>
              <a:rPr lang="en-US" altLang="ko-KR" b="1" dirty="0" smtClean="0">
                <a:ea typeface="굴림" panose="020B0600000101010101" pitchFamily="50" charset="-127"/>
              </a:rPr>
              <a:t>성공적으로 </a:t>
            </a:r>
            <a:r>
              <a:rPr lang="en-US" altLang="ko-KR" b="1" dirty="0">
                <a:ea typeface="굴림" panose="020B0600000101010101" pitchFamily="50" charset="-127"/>
              </a:rPr>
              <a:t>해결하려면 프로세스가 필요합니다.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여기에 표시된 것은 모든 문제에 대한 해결책을 결정하는 효과적인 방법입니다.</a:t>
            </a:r>
          </a:p>
          <a:p>
            <a:pPr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1</a:t>
            </a:r>
            <a:r>
              <a:rPr lang="en-US" altLang="ko-KR" sz="2000" b="1" dirty="0">
                <a:ea typeface="굴림" panose="020B0600000101010101" pitchFamily="50" charset="-127"/>
              </a:rPr>
              <a:t>. 문제를 주의 깊게 정의합니다.</a:t>
            </a:r>
          </a:p>
          <a:p>
            <a:pPr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2</a:t>
            </a:r>
            <a:r>
              <a:rPr lang="en-US" altLang="ko-KR" sz="2000" b="1" dirty="0">
                <a:ea typeface="굴림" panose="020B0600000101010101" pitchFamily="50" charset="-127"/>
              </a:rPr>
              <a:t>. 2. 문제에 대해 알고 있는 모든 것을 제시합니다.</a:t>
            </a:r>
          </a:p>
          <a:p>
            <a:pPr marL="0" indent="0"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3. </a:t>
            </a:r>
            <a:r>
              <a:rPr lang="en-US" altLang="ko-KR" sz="2000" b="1" dirty="0">
                <a:ea typeface="굴림" panose="020B0600000101010101" pitchFamily="50" charset="-127"/>
              </a:rPr>
              <a:t>일련의 대체 솔루션을 수립하고 성공 가능성이 가장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높은 </a:t>
            </a:r>
            <a:r>
              <a:rPr lang="en-US" altLang="ko-KR" sz="2000" b="1" dirty="0">
                <a:ea typeface="굴림" panose="020B0600000101010101" pitchFamily="50" charset="-127"/>
              </a:rPr>
              <a:t>솔루션을 결정합니다.</a:t>
            </a:r>
            <a:br>
              <a:rPr lang="en-US" altLang="ko-KR" sz="2000" b="1" dirty="0" smtClean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>        가장 큰 성공 가능성을 약속하는 솔루션을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결정합니다.</a:t>
            </a:r>
          </a:p>
          <a:p>
            <a:pPr marL="457200" indent="-457200"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4. </a:t>
            </a:r>
            <a:r>
              <a:rPr lang="en-US" altLang="ko-KR" sz="2000" b="1" dirty="0">
                <a:ea typeface="굴림" panose="020B0600000101010101" pitchFamily="50" charset="-127"/>
              </a:rPr>
              <a:t>문제 해결을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시도합니다.</a:t>
            </a:r>
          </a:p>
          <a:p>
            <a:pPr marL="457200" indent="-457200"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5</a:t>
            </a:r>
            <a:r>
              <a:rPr lang="en-US" altLang="ko-KR" sz="2000" b="1" dirty="0">
                <a:ea typeface="굴림" panose="020B0600000101010101" pitchFamily="50" charset="-127"/>
              </a:rPr>
              <a:t>. 솔루션을 평가하고 정확성을 확인합니다.</a:t>
            </a:r>
          </a:p>
          <a:p>
            <a:pPr marL="457200" indent="-457200">
              <a:buFontTx/>
              <a:buNone/>
              <a:defRPr/>
            </a:pPr>
            <a:r>
              <a:rPr lang="en-US" altLang="ko-KR" sz="2000" b="1" dirty="0" smtClean="0">
                <a:ea typeface="굴림" panose="020B0600000101010101" pitchFamily="50" charset="-127"/>
              </a:rPr>
              <a:t>    6</a:t>
            </a:r>
            <a:r>
              <a:rPr lang="en-US" altLang="ko-KR" sz="2000" b="1" dirty="0">
                <a:ea typeface="굴림" panose="020B0600000101010101" pitchFamily="50" charset="-127"/>
              </a:rPr>
              <a:t>. 문제가 만족스럽게 해결되었나요? 그렇다면 해결책을 제시하고, </a:t>
            </a:r>
            <a:r>
              <a:rPr lang="en-US" altLang="ko-KR" sz="2000" b="1" dirty="0">
                <a:ea typeface="굴림" panose="020B0600000101010101" pitchFamily="50" charset="-127"/>
              </a:rPr>
              <a:t>그렇지 않다면 3단계로 돌아가 프로세스를 다시 진행합니다.</a:t>
            </a:r>
          </a:p>
          <a:p>
            <a:pPr>
              <a:buFontTx/>
              <a:buAutoNum type="arabicPeriod" startAt="3"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문제 해결 II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7556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문제 해결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문제를 </a:t>
            </a:r>
            <a:r>
              <a:rPr lang="en-US" altLang="ko-KR" b="1" dirty="0" smtClean="0">
                <a:ea typeface="굴림" panose="020B0600000101010101" pitchFamily="50" charset="-127"/>
              </a:rPr>
              <a:t>주의 깊게 </a:t>
            </a:r>
            <a:r>
              <a:rPr lang="en-US" altLang="ko-KR" b="1" i="1" u="sng" dirty="0">
                <a:solidFill>
                  <a:srgbClr val="A50021"/>
                </a:solidFill>
                <a:ea typeface="굴림" panose="020B0600000101010101" pitchFamily="50" charset="-127"/>
              </a:rPr>
              <a:t>정의하세요.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이것이 가장 중요한 단계입니다.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해결해야 할 사항은 무엇인가요?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풀기 전에 어떤 질문을 해결해야 하나요? 답을 찾을 수 있는 출처를 찾아보세요.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문제에 대해 알고 있는 모든 것을 제시하세요.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무엇을 알고 계십니까?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왜 안 되나요</a:t>
            </a:r>
            <a:r>
              <a:rPr lang="en-US" altLang="ko-KR" b="1" dirty="0" smtClean="0">
                <a:ea typeface="굴림" panose="020B0600000101010101" pitchFamily="50" charset="-127"/>
              </a:rPr>
              <a:t>?</a:t>
            </a:r>
            <a:endParaRPr lang="en-US" altLang="ko-KR" b="1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문제 해결 III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7556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문제 해결 III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여러 가지 대체 솔루션을 설정하고 성공 가능성이 가장 높은 솔루션을 결정합니다.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대부분의 문제에는 한 가지 이상의 해결 방법이 있습니다.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하지만 모든 솔루션이 간단한 것은 아닙니다.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필요한 도구를 사용할 수 있나요?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문제 해결 IV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755650"/>
            <a:ext cx="9145588" cy="56261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문제 해결 IV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문제 해결 </a:t>
            </a:r>
            <a:r>
              <a:rPr lang="en-US" altLang="ko-KR" b="1" dirty="0" smtClean="0">
                <a:ea typeface="굴림" panose="020B0600000101010101" pitchFamily="50" charset="-127"/>
              </a:rPr>
              <a:t>시도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 과정을 문서화하는 것은 매우 중요합니다.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솔루션 평가 및 정확성 확인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이해가 되시나요?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어떤 가정과도 일치하나요?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솔루션이 만족스럽나요? 만족스럽지 않다면 다른 솔루션을 시도해 보세요.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숙제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숙제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텍스트 읽기 2장.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프레젠테이션 준비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anose="020B0600000101010101" pitchFamily="50" charset="-127"/>
              </a:rPr>
              <a:t>서킷이란 무엇인가요?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764704"/>
            <a:ext cx="9505950" cy="58324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회로란 무엇인가요?</a:t>
            </a:r>
            <a:endParaRPr lang="en-US" altLang="ko-KR" sz="3200" b="1" dirty="0">
              <a:solidFill>
                <a:srgbClr val="0070C0"/>
              </a:solidFill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전기 회로는 전기 요소의 상호 연결입니다.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두 가지 요소로만 구성될 수도 있고 그 이상으로 구성될 수도 있습니다: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2885310"/>
            <a:ext cx="7808997" cy="31359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bcef5220984c4388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17a861e9c4934be5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anose="020B0600000101010101" pitchFamily="50" charset="-127"/>
              </a:rPr>
              <a:t>단위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692696"/>
            <a:ext cx="4968999" cy="56880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단위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Arial Unicode MS" panose="020B0604020202020204" pitchFamily="50" charset="-127"/>
              </a:rPr>
              <a:t>측정할 때는 반드시 </a:t>
            </a:r>
            <a:r>
              <a:rPr lang="en-US" altLang="ko-KR" b="1" dirty="0" smtClean="0">
                <a:solidFill>
                  <a:srgbClr val="C00000"/>
                </a:solidFill>
                <a:ea typeface="Arial Unicode MS" panose="020B0604020202020204" pitchFamily="50" charset="-127"/>
              </a:rPr>
              <a:t>단위를 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사용하여 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값을 정량화해야 합니다.</a:t>
            </a:r>
          </a:p>
          <a:p>
            <a:pPr eaLnBrk="1" hangingPunct="1">
              <a:defRPr/>
            </a:pPr>
            <a:r>
              <a:rPr lang="en-US" altLang="ko-KR" b="1" dirty="0" smtClean="0">
                <a:solidFill>
                  <a:srgbClr val="C00000"/>
                </a:solidFill>
                <a:ea typeface="Arial Unicode MS" panose="020B0604020202020204" pitchFamily="50" charset="-127"/>
              </a:rPr>
              <a:t>트위터는 국제단위계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(줄여서 SI)를 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사용합니다.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Arial Unicode MS" panose="020B0604020202020204" pitchFamily="50" charset="-127"/>
              </a:rPr>
              <a:t>SI 단위의 </a:t>
            </a:r>
            <a:r>
              <a:rPr lang="en-US" altLang="ko-KR" b="1" dirty="0" smtClean="0">
                <a:solidFill>
                  <a:srgbClr val="C00000"/>
                </a:solidFill>
                <a:ea typeface="Arial Unicode MS" panose="020B0604020202020204" pitchFamily="50" charset="-127"/>
              </a:rPr>
              <a:t>접두사를 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사용하면 큰 값과 작은 값 간의 관계를 쉽게 파악할 수 있습니다.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72" y="980728"/>
            <a:ext cx="3960440" cy="563805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anose="020B0600000101010101" pitchFamily="50" charset="-127"/>
              </a:rPr>
              <a:t>SI 단위</a:t>
            </a:r>
            <a:endParaRPr lang="ko-KR" altLang="en-US" sz="24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765175"/>
            <a:ext cx="9043988" cy="56880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SI 단위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31" y="1772816"/>
            <a:ext cx="8353425" cy="39433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mc="http://schemas.openxmlformats.org/markup-compatibility/2006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anose="020B0600000101010101" pitchFamily="50" charset="-127"/>
              </a:rPr>
              <a:t>충전</a:t>
            </a:r>
            <a:endParaRPr lang="ko-KR" altLang="en-US" sz="1800" b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88950" y="692150"/>
                <a:ext cx="8994775" cy="5905500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충전</a:t>
                </a:r>
                <a:endParaRPr lang="en-US" altLang="ko-KR" sz="28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en-US" b="1" dirty="0" smtClean="0">
                    <a:solidFill>
                      <a:srgbClr val="A50021"/>
                    </a:solidFill>
                  </a:rPr>
                  <a:t>전하, </a:t>
                </a:r>
                <a:r>
                  <a:rPr lang="en-US" altLang="en-US" b="1" i="1" dirty="0" smtClean="0">
                    <a:solidFill>
                      <a:srgbClr val="A50021"/>
                    </a:solidFill>
                  </a:rPr>
                  <a:t>q는 </a:t>
                </a:r>
                <a:r>
                  <a:rPr lang="en-US" altLang="en-US" b="1" dirty="0"/>
                  <a:t>쿨롱(C</a:t>
                </a:r>
                <a:r>
                  <a:rPr lang="en-US" altLang="en-US" b="1" dirty="0" smtClean="0"/>
                  <a:t>)</a:t>
                </a:r>
                <a:r>
                  <a:rPr lang="en-US" altLang="en-US" b="1" dirty="0"/>
                  <a:t> 단위로 측정되는 기본 SI 단위입니다. </a:t>
                </a: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en-US" b="1" dirty="0"/>
                  <a:t>존재하는 전자(또는 양전하)의 수를 </a:t>
                </a:r>
                <a:r>
                  <a:rPr lang="en-US" altLang="en-US" b="1" dirty="0" smtClean="0"/>
                  <a:t>계산합니다. </a:t>
                </a:r>
                <a:r>
                  <a:rPr lang="en-US" altLang="en-US" b="1" dirty="0" smtClean="0"/>
                  <a:t/>
                </a:r>
                <a:br>
                  <a:rPr lang="en-US" altLang="en-US" b="1" dirty="0" smtClean="0"/>
                </a:br>
                <a:r>
                  <a:rPr lang="en-US" altLang="en-US" b="1" dirty="0"/>
                  <a:t>수를 계산합니다.</a:t>
                </a: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en-US" b="1" dirty="0"/>
                  <a:t>단일 전자의 전하량은 다음과 같습니다. </a:t>
                </a:r>
                <a14:m xmlns:a14="http://schemas.microsoft.com/office/drawing/2010/main"/>
                <a:endParaRPr lang="en-US" altLang="en-US" b="1" dirty="0">
                  <a:solidFill>
                    <a:srgbClr val="A50021"/>
                  </a:solidFill>
                </a:endParaRP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en-US" b="1" dirty="0"/>
                  <a:t>1쿨롱은</a:t>
                </a:r>
                <a14:m xmlns:a14="http://schemas.microsoft.com/office/drawing/2010/main"/>
                <a:r>
                  <a:rPr lang="en-US" altLang="en-US" b="1" dirty="0">
                    <a:solidFill>
                      <a:srgbClr val="A50021"/>
                    </a:solidFill>
                  </a:rPr>
                  <a:t> 전자로 </a:t>
                </a:r>
                <a:r>
                  <a:rPr lang="en-US" altLang="en-US" b="1" dirty="0"/>
                  <a:t>상당히 큽니다</a:t>
                </a:r>
                <a:r>
                  <a:rPr lang="en-US" altLang="en-US" b="1" dirty="0" smtClean="0"/>
                  <a:t>.</a:t>
                </a: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en-US" b="1" dirty="0"/>
                  <a:t>실험실에서는 일반적으로 (</a:t>
                </a:r>
                <a:r>
                  <a:rPr lang="en-US" altLang="en-US" b="1" dirty="0" err="1"/>
                  <a:t>pC</a:t>
                </a:r>
                <a:r>
                  <a:rPr lang="en-US" altLang="en-US" b="1" dirty="0"/>
                  <a:t>, </a:t>
                </a:r>
                <a:r>
                  <a:rPr lang="en-US" altLang="en-US" b="1" dirty="0" err="1"/>
                  <a:t>nC </a:t>
                </a:r>
                <a:r>
                  <a:rPr lang="en-US" altLang="en-US" b="1" dirty="0"/>
                  <a:t>또는 </a:t>
                </a:r>
                <a:r>
                  <a:rPr lang="el-GR" altLang="en-US" b="1" dirty="0"/>
                  <a:t>μC</a:t>
                </a:r>
                <a:r>
                  <a:rPr lang="en-US" altLang="en-US" b="1" dirty="0"/>
                  <a:t>)를 </a:t>
                </a:r>
                <a:r>
                  <a:rPr lang="en-US" altLang="en-US" b="1" dirty="0"/>
                  <a:t>볼 수 있습니다.</a:t>
                </a: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en-US" b="1" dirty="0"/>
                  <a:t>전하량은 항상 전자 전하의 배수입니다.</a:t>
                </a:r>
              </a:p>
              <a:p xmlns:mc="http://schemas.openxmlformats.org/markup-compatibility/2006" xmlns:a14="http://schemas.microsoft.com/office/drawing/2010/main">
                <a:pPr eaLnBrk="1" hangingPunct="1">
                  <a:defRPr/>
                </a:pPr>
                <a:r>
                  <a:rPr lang="en-US" altLang="en-US" b="1" dirty="0"/>
                  <a:t>충전은 </a:t>
                </a:r>
                <a:r>
                  <a:rPr lang="en-US" altLang="en-US" b="1" dirty="0">
                    <a:solidFill>
                      <a:srgbClr val="A50021"/>
                    </a:solidFill>
                  </a:rPr>
                  <a:t>생성하거나 소멸할 수 </a:t>
                </a:r>
                <a:r>
                  <a:rPr lang="en-US" altLang="en-US" b="1" dirty="0"/>
                  <a:t>없으며 </a:t>
                </a:r>
                <a:r>
                  <a:rPr lang="en-US" altLang="en-US" b="1" dirty="0"/>
                  <a:t>전송만 가능합니다.</a:t>
                </a:r>
              </a:p>
              <a:p>
                <a:pPr eaLnBrk="1" hangingPunct="1">
                  <a:defRPr/>
                </a:pPr>
                <a:endParaRPr lang="en-US" altLang="en-US" b="1" dirty="0"/>
              </a:p>
              <a:p>
                <a:pPr marL="0" indent="0">
                  <a:buFontTx/>
                  <a:buNone/>
                  <a:defRPr/>
                </a:pPr>
                <a:endParaRPr lang="en-US" altLang="ko-KR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950" y="692150"/>
                <a:ext cx="8994775" cy="5905500"/>
              </a:xfrm>
              <a:blipFill>
                <a:blip r:embed="rId2"/>
                <a:stretch>
                  <a:fillRect l="-1694" t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mc="http://schemas.openxmlformats.org/markup-compatibility/2006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현재</a:t>
            </a:r>
            <a:endParaRPr lang="ko-KR" altLang="en-US" sz="24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0388" y="730872"/>
                <a:ext cx="9072562" cy="5761037"/>
              </a:xfrm>
            </p:spPr>
            <p:txBody>
              <a:bodyPr/>
              <a:lstStyle/>
              <a:p xmlns:mc="http://schemas.openxmlformats.org/markup-compatibility/2006" xmlns:a14="http://schemas.microsoft.com/office/drawing/2010/main">
                <a:pPr marL="0" indent="0"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</a:rPr>
                  <a:t>현재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solidFill>
                      <a:srgbClr val="A50021"/>
                    </a:solidFill>
                  </a:rPr>
                  <a:t>전하의 이동을 </a:t>
                </a:r>
                <a:r>
                  <a:rPr lang="en-US" altLang="ko-KR" b="1" dirty="0" smtClean="0"/>
                  <a:t>전류라고 합니다.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/>
                  <a:t>역사적으로 이동 요금은 양수인 것으로 여겨졌습니다.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/>
                  <a:t>따라서 </a:t>
                </a:r>
                <a:r>
                  <a:rPr lang="en-US" altLang="ko-KR" b="1" dirty="0" smtClean="0">
                    <a:solidFill>
                      <a:srgbClr val="A50021"/>
                    </a:solidFill>
                  </a:rPr>
                  <a:t>이동 전하가 </a:t>
                </a:r>
                <a:r>
                  <a:rPr lang="en-US" altLang="ko-KR" b="1" dirty="0" smtClean="0">
                    <a:solidFill>
                      <a:srgbClr val="A50021"/>
                    </a:solidFill>
                  </a:rPr>
                  <a:t>음전하일지라도</a:t>
                </a:r>
                <a:r>
                  <a:rPr lang="en-US" altLang="ko-KR" b="1" dirty="0" smtClean="0"/>
                  <a:t> 항상 등가 양전하의 방향에 주목합니다</a:t>
                </a:r>
                <a:r>
                  <a:rPr lang="en-US" altLang="ko-KR" b="1" dirty="0" smtClean="0"/>
                  <a:t>.</a:t>
                </a: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>
                    <a:solidFill>
                      <a:srgbClr val="A50021"/>
                    </a:solidFill>
                  </a:rPr>
                  <a:t>전류(</a:t>
                </a:r>
                <a:r>
                  <a:rPr lang="en-US" altLang="ko-KR" b="1" i="1" dirty="0" err="1" smtClean="0">
                    <a:solidFill>
                      <a:srgbClr val="A50021"/>
                    </a:solidFill>
                    <a:latin typeface="+mn-lt"/>
                  </a:rPr>
                  <a:t>i)</a:t>
                </a:r>
                <a:r>
                  <a:rPr lang="en-US" altLang="ko-KR" b="1" dirty="0" smtClean="0">
                    <a:solidFill>
                      <a:srgbClr val="A50021"/>
                    </a:solidFill>
                  </a:rPr>
                  <a:t>는 소자를 </a:t>
                </a:r>
                <a:r>
                  <a:rPr lang="en-US" altLang="ko-KR" b="1" dirty="0" smtClean="0"/>
                  <a:t>통해 단위 시간당 이동한 전하로 측정됩니다.</a:t>
                </a:r>
              </a:p>
              <a:p xmlns:mc="http://schemas.openxmlformats.org/markup-compatibility/2006" xmlns:a14="http://schemas.microsoft.com/office/drawing/2010/main">
                <a:pPr marL="0" indent="0">
                  <a:buNone/>
                  <a:defRPr/>
                </a:pPr>
                <a14:m xmlns:a14="http://schemas.microsoft.com/office/drawing/2010/main"/>
                <a:r>
                  <a:rPr lang="en-US" altLang="ko-KR" b="1" dirty="0" smtClean="0"/>
                  <a:t>  또는   </a:t>
                </a:r>
                <a14:m xmlns:a14="http://schemas.microsoft.com/office/drawing/2010/main"/>
                <a:endParaRPr lang="en-US" altLang="ko-KR" b="1" dirty="0" smtClean="0">
                  <a:latin typeface="+mn-lt"/>
                </a:endParaRPr>
              </a:p>
              <a:p xmlns:mc="http://schemas.openxmlformats.org/markup-compatibility/2006" xmlns:a14="http://schemas.microsoft.com/office/drawing/2010/main">
                <a:pPr>
                  <a:defRPr/>
                </a:pPr>
                <a:r>
                  <a:rPr lang="en-US" altLang="ko-KR" b="1" dirty="0" smtClean="0"/>
                  <a:t>단위는 암페어(A)입니다, </a:t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>는 1 </a:t>
                </a:r>
                <a:r>
                  <a:rPr lang="en-US" altLang="ko-KR" b="1" dirty="0" smtClean="0">
                    <a:solidFill>
                      <a:srgbClr val="A50021"/>
                    </a:solidFill>
                  </a:rPr>
                  <a:t>쿨롱/초입니다</a:t>
                </a:r>
                <a:r>
                  <a:rPr lang="en-US" altLang="ko-KR" b="1" dirty="0" smtClean="0"/>
                  <a:t>.</a:t>
                </a:r>
              </a:p>
              <a:p>
                <a:pPr>
                  <a:defRPr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8" y="730872"/>
                <a:ext cx="9072562" cy="5761037"/>
              </a:xfrm>
              <a:blipFill>
                <a:blip r:embed="rId2"/>
                <a:stretch>
                  <a:fillRect l="-1747" t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52" y="4581128"/>
            <a:ext cx="3533775" cy="18764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DC 대 AC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73050" y="692150"/>
            <a:ext cx="5903913" cy="57610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DC 대 AC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시간이 지나도 일정하게 유지되는 전류를 </a:t>
            </a: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직류</a:t>
            </a:r>
            <a:r>
              <a:rPr lang="en-US" altLang="ko-KR" b="1" dirty="0">
                <a:ea typeface="굴림" pitchFamily="50" charset="-127"/>
              </a:rPr>
              <a:t>(DC)</a:t>
            </a:r>
            <a:r>
              <a:rPr lang="en-US" altLang="ko-KR" b="1" dirty="0">
                <a:ea typeface="굴림" pitchFamily="50" charset="-127"/>
              </a:rPr>
              <a:t>라고 합니다.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이러한 전류는 대문자 </a:t>
            </a:r>
            <a:r>
              <a:rPr lang="en-US" altLang="ko-KR" b="1" i="1" dirty="0">
                <a:ea typeface="굴림" pitchFamily="50" charset="-127"/>
              </a:rPr>
              <a:t>I로</a:t>
            </a:r>
            <a:r>
              <a:rPr lang="en-US" altLang="ko-KR" b="1" dirty="0">
                <a:ea typeface="굴림" pitchFamily="50" charset="-127"/>
              </a:rPr>
              <a:t> 표시되며</a:t>
            </a:r>
            <a:r>
              <a:rPr lang="en-US" altLang="ko-KR" b="1" dirty="0">
                <a:ea typeface="굴림" pitchFamily="50" charset="-127"/>
              </a:rPr>
              <a:t>, 시간 변화 전류는 소문자 </a:t>
            </a:r>
            <a:r>
              <a:rPr lang="en-US" altLang="ko-KR" b="1" i="1" dirty="0" err="1">
                <a:ea typeface="굴림" pitchFamily="50" charset="-127"/>
              </a:rPr>
              <a:t>I를 </a:t>
            </a:r>
            <a:r>
              <a:rPr lang="en-US" altLang="ko-KR" b="1" dirty="0">
                <a:ea typeface="굴림" pitchFamily="50" charset="-127"/>
              </a:rPr>
              <a:t>사용합니다</a:t>
            </a:r>
            <a:r>
              <a:rPr lang="en-US" altLang="ko-KR" b="1" dirty="0">
                <a:ea typeface="굴림" pitchFamily="50" charset="-127"/>
              </a:rPr>
              <a:t>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DC의 일반적인 소스는 배터리입니다.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시간에 따라 </a:t>
            </a:r>
            <a:r>
              <a:rPr lang="en-US" altLang="ko-KR" b="1" dirty="0" smtClean="0">
                <a:ea typeface="굴림" pitchFamily="50" charset="-127"/>
              </a:rPr>
              <a:t>정현파로 </a:t>
            </a:r>
            <a:r>
              <a:rPr lang="en-US" altLang="ko-KR" b="1" dirty="0">
                <a:ea typeface="굴림" pitchFamily="50" charset="-127"/>
              </a:rPr>
              <a:t>변화하는 전류를 </a:t>
            </a:r>
            <a:r>
              <a:rPr lang="en-US" altLang="ko-KR" b="1" dirty="0">
                <a:solidFill>
                  <a:srgbClr val="A50021"/>
                </a:solidFill>
                <a:ea typeface="굴림" pitchFamily="50" charset="-127"/>
              </a:rPr>
              <a:t>교류</a:t>
            </a:r>
            <a:r>
              <a:rPr lang="en-US" altLang="ko-KR" b="1" dirty="0">
                <a:ea typeface="굴림" pitchFamily="50" charset="-127"/>
              </a:rPr>
              <a:t>(AC)</a:t>
            </a:r>
            <a:r>
              <a:rPr lang="en-US" altLang="ko-KR" b="1" dirty="0">
                <a:ea typeface="굴림" pitchFamily="50" charset="-127"/>
              </a:rPr>
              <a:t>라고 합니다.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itchFamily="50" charset="-127"/>
              </a:rPr>
              <a:t>주전원은 AC의 예입니다.</a:t>
            </a: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76" y="1844824"/>
            <a:ext cx="2667000" cy="45434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전류의 방향</a:t>
            </a:r>
            <a:endParaRPr lang="ko-KR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6842" y="692696"/>
            <a:ext cx="9001125" cy="55530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itchFamily="50" charset="-127"/>
              </a:rPr>
              <a:t>전류의 방향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전류의 부호는 </a:t>
            </a:r>
            <a:r>
              <a:rPr lang="en-US" altLang="ko-KR" b="1" dirty="0" smtClean="0">
                <a:ea typeface="굴림" pitchFamily="50" charset="-127"/>
              </a:rPr>
              <a:t>우리가 정의한 관심 방향을 기준으로 전하가 이동하는 </a:t>
            </a:r>
            <a:r>
              <a:rPr lang="en-US" altLang="ko-KR" b="1" dirty="0" smtClean="0">
                <a:solidFill>
                  <a:srgbClr val="A50021"/>
                </a:solidFill>
                <a:ea typeface="굴림" pitchFamily="50" charset="-127"/>
              </a:rPr>
              <a:t>방향을 나타냅니다.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전하가 이동하는 방향을 기준으로 삼을 필요는 없으며, 종종 선택의 여지가 없습니다.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선택의 여지가 없습니다.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굴림" pitchFamily="50" charset="-127"/>
              </a:rPr>
              <a:t>구성 요소를 통과하는 양의 전류는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구성 요소를 통과하는 양의 전류는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음의 전류가 흐르는 </a:t>
            </a:r>
            <a:br>
              <a:rPr lang="en-US" altLang="ko-KR" b="1" dirty="0" smtClean="0">
                <a:ea typeface="굴림" pitchFamily="50" charset="-127"/>
              </a:rPr>
            </a:br>
            <a:r>
              <a:rPr lang="en-US" altLang="ko-KR" b="1" dirty="0" smtClean="0">
                <a:ea typeface="굴림" pitchFamily="50" charset="-127"/>
              </a:rPr>
              <a:t>음의 전류와 같습니다.</a:t>
            </a:r>
          </a:p>
          <a:p>
            <a:pPr eaLnBrk="1" hangingPunct="1"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16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221088"/>
            <a:ext cx="3710098" cy="16823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4056</ap:TotalTime>
  <ap:Words>1048</ap:Words>
  <ap:Application>Microsoft Office PowerPoint</ap:Application>
  <ap:PresentationFormat>A4 용지(210x297mm)</ap:PresentationFormat>
  <ap:Paragraphs>223</ap:Paragraphs>
  <ap:Slides>29</ap:Slides>
  <ap:Notes>0</ap:Notes>
  <ap:HiddenSlides>0</ap:HiddenSlides>
  <ap:MMClips>0</ap:MMClips>
  <ap:ScaleCrop>false</ap:ScaleCrop>
  <ap:HeadingPairs>
    <vt:vector baseType="variant" size="8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  <vt:variant>
        <vt:lpstr>재구성한 쇼</vt:lpstr>
      </vt:variant>
      <vt:variant>
        <vt:i4>1</vt:i4>
      </vt:variant>
    </vt:vector>
  </ap:HeadingPairs>
  <ap:TitlesOfParts>
    <vt:vector baseType="lpstr" size="50">
      <vt:lpstr>Arial Unicode MS</vt:lpstr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Times New Roman</vt:lpstr>
      <vt:lpstr>Verdana</vt:lpstr>
      <vt:lpstr>Wingdings</vt:lpstr>
      <vt:lpstr>Wingdings 2</vt:lpstr>
      <vt:lpstr>기본 디자인</vt:lpstr>
      <vt:lpstr>1_기본 디자인</vt:lpstr>
      <vt:lpstr>Introduction to  Electric and Electronics</vt:lpstr>
      <vt:lpstr>Learning Objectives</vt:lpstr>
      <vt:lpstr>What is Circuit ?</vt:lpstr>
      <vt:lpstr>Units</vt:lpstr>
      <vt:lpstr>SI Units</vt:lpstr>
      <vt:lpstr>Charge</vt:lpstr>
      <vt:lpstr>Current</vt:lpstr>
      <vt:lpstr>DC vs. AC</vt:lpstr>
      <vt:lpstr>Direction of current</vt:lpstr>
      <vt:lpstr>Voltage</vt:lpstr>
      <vt:lpstr>Voltage</vt:lpstr>
      <vt:lpstr>Power and Energy</vt:lpstr>
      <vt:lpstr>Passive Sign Convention</vt:lpstr>
      <vt:lpstr>Example 1.1</vt:lpstr>
      <vt:lpstr>Circuit Elements</vt:lpstr>
      <vt:lpstr>Circuit Elements</vt:lpstr>
      <vt:lpstr>Sources</vt:lpstr>
      <vt:lpstr>Ideal Voltage Source</vt:lpstr>
      <vt:lpstr>Ideal Current Source</vt:lpstr>
      <vt:lpstr>Ideal Source</vt:lpstr>
      <vt:lpstr>Dependent Source</vt:lpstr>
      <vt:lpstr>Example 1.3</vt:lpstr>
      <vt:lpstr>Tellegen’s Theorem</vt:lpstr>
      <vt:lpstr>Example 1.4</vt:lpstr>
      <vt:lpstr>Problem Solving</vt:lpstr>
      <vt:lpstr>Problem Solving II</vt:lpstr>
      <vt:lpstr>Problem Solving III</vt:lpstr>
      <vt:lpstr>Problem Solving IV</vt:lpstr>
      <vt:lpstr>Homework</vt:lpstr>
      <vt:lpstr>재구성한 쇼1</vt:lpstr>
    </vt:vector>
  </ap:TitlesOfParts>
  <ap:Company>파워피티</ap:Company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슬라이드 1</dc:title>
  <dc:creator>이승일</dc:creator>
  <lastModifiedBy>user</lastModifiedBy>
  <revision>298</revision>
  <lastPrinted>2016-09-01T05:52:57.0000000Z</lastPrinted>
  <dcterms:created xsi:type="dcterms:W3CDTF">2002-01-22T02:34:19.0000000Z</dcterms:created>
  <dcterms:modified xsi:type="dcterms:W3CDTF">2022-09-06T02:26:27.0000000Z</dcterms:modified>
  <keywords>, docId:DEB4A7267CD11941060AB8D873AD5B28</keywords>
</coreProperties>
</file>