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41"/>
  </p:notesMasterIdLst>
  <p:handoutMasterIdLst>
    <p:handoutMasterId r:id="rId42"/>
  </p:handoutMasterIdLst>
  <p:sldIdLst>
    <p:sldId id="360" r:id="R9e2d3a3f55394af9" DeepLBanner=""/>
    <p:sldId id="256" r:id="rId3"/>
    <p:sldId id="257" r:id="rId4"/>
    <p:sldId id="290" r:id="rId5"/>
    <p:sldId id="328" r:id="rId6"/>
    <p:sldId id="329" r:id="rId7"/>
    <p:sldId id="330" r:id="rId8"/>
    <p:sldId id="331" r:id="rId9"/>
    <p:sldId id="332" r:id="rId10"/>
    <p:sldId id="324" r:id="rId11"/>
    <p:sldId id="310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89" r:id="rId40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8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slide" Target="slides/slide37.xml" Id="rId39" /><Relationship Type="http://schemas.openxmlformats.org/officeDocument/2006/relationships/slide" Target="slides/slide19.xml" Id="rId21" /><Relationship Type="http://schemas.openxmlformats.org/officeDocument/2006/relationships/slide" Target="slides/slide32.xml" Id="rId34" /><Relationship Type="http://schemas.openxmlformats.org/officeDocument/2006/relationships/handoutMaster" Target="handoutMasters/handoutMaster1.xml" Id="rId42" /><Relationship Type="http://schemas.openxmlformats.org/officeDocument/2006/relationships/slide" Target="slides/slide5.xml" Id="rId7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27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slide" Target="slides/slide30.xml" Id="rId32" /><Relationship Type="http://schemas.openxmlformats.org/officeDocument/2006/relationships/slide" Target="slides/slide35.xml" Id="rId37" /><Relationship Type="http://schemas.openxmlformats.org/officeDocument/2006/relationships/slide" Target="slides/slide38.xml" Id="rId40" /><Relationship Type="http://schemas.openxmlformats.org/officeDocument/2006/relationships/theme" Target="theme/theme1.xml" Id="rId45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slide" Target="slides/slide34.xml" Id="rId36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slide" Target="slides/slide29.xml" Id="rId31" /><Relationship Type="http://schemas.openxmlformats.org/officeDocument/2006/relationships/viewProps" Target="viewProps.xml" Id="rId44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slide" Target="slides/slide33.xml" Id="rId35" /><Relationship Type="http://schemas.openxmlformats.org/officeDocument/2006/relationships/presProps" Target="presProps.xml" Id="rId43" /><Relationship Type="http://schemas.openxmlformats.org/officeDocument/2006/relationships/slide" Target="slides/slide6.xml" Id="rId8" /><Relationship Type="http://schemas.openxmlformats.org/officeDocument/2006/relationships/slide" Target="slides/slide1.xml" Id="rId3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slide" Target="slides/slide31.xml" Id="rId33" /><Relationship Type="http://schemas.openxmlformats.org/officeDocument/2006/relationships/slide" Target="slides/slide36.xml" Id="rId38" /><Relationship Type="http://schemas.openxmlformats.org/officeDocument/2006/relationships/tableStyles" Target="tableStyles.xml" Id="rId46" /><Relationship Type="http://schemas.openxmlformats.org/officeDocument/2006/relationships/slide" Target="slides/slide18.xml" Id="rId20" /><Relationship Type="http://schemas.openxmlformats.org/officeDocument/2006/relationships/notesMaster" Target="notesMasters/notesMaster1.xml" Id="rId41" /><Relationship Type="http://schemas.openxmlformats.org/officeDocument/2006/relationships/slide" Target="/ppt/slides/slide39.xml" Id="R9e2d3a3f55394af9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 번째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t>'#'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고급 방송 및 통신 연구소.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방송 및 통신 시스템 연구실.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</a:t>
            </a:r>
            <a:r>
              <a:rPr lang="en-US" altLang="ko-KR" smtClean="0"/>
              <a:t>레벨Z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콘텐츠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png"/><Relationship Id="rId4" Type="http://schemas.openxmlformats.org/officeDocument/2006/relationships/image" Target="../media/image6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a02c70d365144ca5" /><Relationship Type="http://schemas.openxmlformats.org/officeDocument/2006/relationships/hyperlink" Target="https://www.deepl.com/pro?cta=edit-document" TargetMode="External" Id="Rded22f7c05ab44af" /><Relationship Type="http://schemas.openxmlformats.org/officeDocument/2006/relationships/image" Target="/ppt/media/image68.png" Id="Rf4cb7da23a404e8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소개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전기 및 전자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챕터 2 -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회로 분석의 기본 법칙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24" y="3397712"/>
            <a:ext cx="2975840" cy="325138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키르히호프의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5472607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노드, 루프, 메시 및 브랜치</a:t>
            </a:r>
          </a:p>
          <a:p>
            <a:pPr>
              <a:defRPr/>
            </a:pP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노드는 </a:t>
            </a:r>
            <a:r>
              <a:rPr lang="en-US" altLang="ko-KR" sz="1800" b="1" dirty="0">
                <a:ea typeface="굴림" charset="-127"/>
              </a:rPr>
              <a:t>두 개 이상의 </a:t>
            </a:r>
            <a:r>
              <a:rPr lang="en-US" altLang="ko-KR" sz="1800" b="1" dirty="0" smtClean="0">
                <a:ea typeface="굴림" charset="-127"/>
              </a:rPr>
              <a:t>요소 </a:t>
            </a:r>
            <a:r>
              <a:rPr lang="en-US" altLang="ko-KR" sz="1800" b="1" dirty="0">
                <a:ea typeface="굴림" charset="-127"/>
              </a:rPr>
              <a:t>사이의 연결 지점입니다.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5개의 노드, A~E로 레이블 지정</a:t>
            </a:r>
          </a:p>
          <a:p>
            <a:pPr>
              <a:defRPr/>
            </a:pP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루프는 </a:t>
            </a:r>
            <a:r>
              <a:rPr lang="en-US" altLang="ko-KR" sz="1800" b="1" dirty="0" smtClean="0">
                <a:ea typeface="굴림" charset="-127"/>
              </a:rPr>
              <a:t>어떤 노드도 두 번 이상 통과하지 않는 네트워크의 </a:t>
            </a:r>
            <a:r>
              <a:rPr lang="en-US" altLang="ko-KR" sz="1800" b="1" dirty="0">
                <a:ea typeface="굴림" charset="-127"/>
              </a:rPr>
              <a:t>닫힌 경로입니다.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ACEBA 및 BCDEB는 루프이며 ACDECA는 루프가 아닙니다.</a:t>
            </a:r>
          </a:p>
          <a:p>
            <a:pPr>
              <a:defRPr/>
            </a:pPr>
            <a:r>
              <a:rPr lang="en-US" altLang="ko-KR" sz="1800" b="1" i="1" dirty="0" smtClean="0">
                <a:solidFill>
                  <a:srgbClr val="A50021"/>
                </a:solidFill>
                <a:ea typeface="굴림" charset="-127"/>
              </a:rPr>
              <a:t>메쉬는 </a:t>
            </a:r>
            <a:r>
              <a:rPr lang="en-US" altLang="ko-KR" sz="1800" b="1" dirty="0" smtClean="0">
                <a:ea typeface="굴림" charset="-127"/>
              </a:rPr>
              <a:t>다른 루프를 포함하지 않는 루프로 정의됩니다. "</a:t>
            </a:r>
            <a:r>
              <a:rPr lang="en-US" altLang="ko-KR" sz="1800" b="1" i="1" dirty="0" smtClean="0">
                <a:solidFill>
                  <a:srgbClr val="A50021"/>
                </a:solidFill>
                <a:ea typeface="굴림" charset="-127"/>
              </a:rPr>
              <a:t>창창</a:t>
            </a:r>
            <a:r>
              <a:rPr lang="en-US" altLang="ko-KR" sz="1800" b="1" dirty="0" smtClean="0">
                <a:ea typeface="굴림" charset="-127"/>
              </a:rPr>
              <a:t>"</a:t>
            </a:r>
            <a:endParaRPr lang="en-US" altLang="ko-KR" sz="1800" b="1" dirty="0">
              <a:ea typeface="굴림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ACDA와 CDEC는 메시이고 ADECA는 메시가 아닙니다.</a:t>
            </a:r>
            <a:endParaRPr lang="en-US" altLang="ko-KR" sz="1600" b="1" dirty="0">
              <a:ea typeface="굴림" charset="-127"/>
            </a:endParaRPr>
          </a:p>
          <a:p>
            <a:pPr>
              <a:defRPr/>
            </a:pPr>
            <a:r>
              <a:rPr lang="en-US" altLang="ko-KR" sz="1800" b="1" i="1" dirty="0">
                <a:solidFill>
                  <a:srgbClr val="A50021"/>
                </a:solidFill>
                <a:ea typeface="굴림" charset="-127"/>
              </a:rPr>
              <a:t>브랜치는 </a:t>
            </a:r>
            <a:r>
              <a:rPr lang="en-US" altLang="ko-KR" sz="1800" b="1" dirty="0" smtClean="0">
                <a:ea typeface="굴림" charset="-127"/>
              </a:rPr>
              <a:t>두 노드 사이에 연결된 모든 요소입니다.</a:t>
            </a:r>
          </a:p>
          <a:p>
            <a:pPr lvl="1">
              <a:defRPr/>
            </a:pPr>
            <a:r>
              <a:rPr lang="en-US" altLang="ko-KR" sz="1600" b="1" dirty="0" smtClean="0">
                <a:ea typeface="굴림" charset="-127"/>
              </a:rPr>
              <a:t>8개 지점.</a:t>
            </a:r>
            <a:endParaRPr lang="en-US" altLang="ko-KR" sz="1600" b="1" dirty="0">
              <a:ea typeface="굴림" charset="-127"/>
            </a:endParaRPr>
          </a:p>
          <a:p>
            <a:pPr>
              <a:defRPr/>
            </a:pPr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2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16" y="657689"/>
            <a:ext cx="2968888" cy="26245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키르히호프의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키르히호프의 법칙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옴의 법칙은 회로 분석에 충분하지 않습니다.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키르히호프의 법칙은 </a:t>
            </a:r>
            <a:r>
              <a:rPr lang="en-US" altLang="ko-KR" b="1" dirty="0">
                <a:ea typeface="굴림" panose="020B0600000101010101" pitchFamily="50" charset="-127"/>
              </a:rPr>
              <a:t>필요한 도구를 완성합니다.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두 가지 법칙이 있습니다: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키르히호프 </a:t>
            </a:r>
            <a:r>
              <a:rPr lang="en-US" altLang="ko-KR" b="1" dirty="0" smtClean="0">
                <a:ea typeface="굴림" panose="020B0600000101010101" pitchFamily="50" charset="-127"/>
              </a:rPr>
              <a:t>현행법</a:t>
            </a:r>
            <a:r>
              <a:rPr lang="en-US" altLang="ko-KR" b="1" dirty="0" smtClean="0">
                <a:ea typeface="굴림" panose="020B0600000101010101" pitchFamily="50" charset="-127"/>
              </a:rPr>
              <a:t>(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KCL)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키르히호프의 </a:t>
            </a:r>
            <a:r>
              <a:rPr lang="en-US" altLang="ko-KR" b="1" dirty="0" smtClean="0">
                <a:ea typeface="굴림" panose="020B0600000101010101" pitchFamily="50" charset="-127"/>
              </a:rPr>
              <a:t>전압 법칙(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KVL)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889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키르히호프의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692696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키르히호프 현행법(KCL)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키르히호프의 현행법은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요금 보존을 </a:t>
            </a:r>
            <a:r>
              <a:rPr lang="en-US" altLang="ko-KR" b="1" dirty="0">
                <a:ea typeface="굴림" panose="020B0600000101010101" pitchFamily="50" charset="-127"/>
              </a:rPr>
              <a:t>기반으로 합니다.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노드로 유입되는 전류의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대수적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합은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0입니다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노드를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떠나는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전류의 대수적 합은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0입니다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노드로 들어오는 전류는 노드에서 나가는 전류와 같아야 합니다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다음과 같이 표현할 수 있습니다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19369"/>
              </p:ext>
            </p:extLst>
          </p:nvPr>
        </p:nvGraphicFramePr>
        <p:xfrm>
          <a:off x="1856656" y="4509120"/>
          <a:ext cx="1872208" cy="144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558558" imgH="431613" progId="Equation.DSMT4">
                  <p:embed/>
                </p:oleObj>
              </mc:Choice>
              <mc:Fallback>
                <p:oleObj name="Equation" r:id="rId3" imgW="558558" imgH="431613" progId="Equation.DSMT4">
                  <p:embed/>
                  <p:pic>
                    <p:nvPicPr>
                      <p:cNvPr id="46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56" y="4509120"/>
                        <a:ext cx="1872208" cy="144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3591985"/>
            <a:ext cx="2864280" cy="30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9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KCL, 예시 2.4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노드 A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xmlns:a="http://schemas.openxmlformats.org/drawingml/2006/main"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  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xmlns:a="http://schemas.openxmlformats.org/drawingml/2006/main"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xmlns:a="http://schemas.openxmlformats.org/drawingml/2006/main"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𝟒</m:t>
                    </m:r>
                    <m:r>
                      <a:rPr xmlns:a="http://schemas.openxmlformats.org/drawingml/2006/main"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xmlns:a="http://schemas.openxmlformats.org/drawingml/2006/main"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𝟏</m:t>
                    </m:r>
                    <m:r>
                      <a:rPr xmlns:a="http://schemas.openxmlformats.org/drawingml/2006/main"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xmlns:a="http://schemas.openxmlformats.org/drawingml/2006/main"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xmlns:a="http://schemas.openxmlformats.org/drawingml/2006/main"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𝒊</m:t>
                        </m:r>
                      </m:e>
                      <m:sub>
                        <m:r>
                          <a:rPr xmlns:a="http://schemas.openxmlformats.org/drawingml/2006/main"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𝟑</m:t>
                        </m:r>
                      </m:sub>
                    </m:sSub>
                    <m:r>
                      <a:rPr xmlns:a="http://schemas.openxmlformats.org/drawingml/2006/main"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xmlns:a="http://schemas.openxmlformats.org/drawingml/2006/main"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노드 </a:t>
                </a:r>
                <a:r>
                  <a:rPr lang="en-US" altLang="ko-KR" sz="2000" b="1" dirty="0" smtClean="0">
                    <a:ea typeface="굴림" pitchFamily="50" charset="-127"/>
                  </a:rPr>
                  <a:t>B</a:t>
                </a:r>
              </a:p>
              <a:p>
                <a:pPr marL="0" indent="0" algn="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노드 C </a:t>
                </a:r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sz="2000" b="1" i="0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노드 </a:t>
                </a:r>
                <a:r>
                  <a:rPr lang="en-US" altLang="ko-KR" sz="2000" b="1" dirty="0">
                    <a:ea typeface="굴림" pitchFamily="50" charset="-127"/>
                  </a:rPr>
                  <a:t>D </a:t>
                </a:r>
                <a14:m xmlns:a14="http://schemas.microsoft.com/office/drawing/2010/main"/>
                <a:endParaRPr lang="en-US" altLang="ko-KR" sz="2000" b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노드 </a:t>
                </a:r>
                <a:r>
                  <a:rPr lang="en-US" altLang="ko-KR" sz="2000" b="1" dirty="0">
                    <a:ea typeface="굴림" pitchFamily="50" charset="-127"/>
                  </a:rPr>
                  <a:t>E </a:t>
                </a:r>
                <a14:m xmlns:a14="http://schemas.microsoft.com/office/drawing/2010/main"/>
                <a:endParaRPr lang="en-US" altLang="ko-KR" sz="2000" b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𝟕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𝟖</m:t>
                          </m:r>
                        </m:sub>
                      </m:sSub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14:m xmlns:a14="http://schemas.microsoft.com/office/drawing/2010/main"/>
                <a:r>
                  <a:rPr lang="en-US" altLang="ko-KR" sz="2000" b="1" dirty="0">
                    <a:ea typeface="굴림" pitchFamily="50" charset="-127"/>
                  </a:rPr>
                  <a:t>,</a:t>
                </a:r>
                <a14:m xmlns:a14="http://schemas.microsoft.com/office/drawing/2010/main"/>
                <a:r>
                  <a:rPr lang="en-US" altLang="ko-KR" sz="2000" b="1" dirty="0">
                    <a:ea typeface="굴림" pitchFamily="50" charset="-127"/>
                  </a:rPr>
                  <a:t> , 및 </a:t>
                </a:r>
                <a14:m xmlns:a14="http://schemas.microsoft.com/office/drawing/2010/main"/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5364819" cy="5409083"/>
              </a:xfrm>
              <a:blipFill>
                <a:blip r:embed="rId2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538163"/>
            <a:ext cx="3105576" cy="2592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3501008"/>
            <a:ext cx="346149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키르히호프의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720168"/>
            <a:ext cx="9217024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키르히호프의 전압 법칙(KVL)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키르히호프의 전압 법칙은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에너지 절약에 </a:t>
            </a:r>
            <a:r>
              <a:rPr lang="en-US" altLang="ko-KR" b="1" dirty="0">
                <a:ea typeface="굴림" panose="020B0600000101010101" pitchFamily="50" charset="-127"/>
              </a:rPr>
              <a:t>기반합니다.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이는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모든 루프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주변의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전압의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대수적 합이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0임을 나타냅니다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다음과 같이 표현할 수 있습니다: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88316"/>
              </p:ext>
            </p:extLst>
          </p:nvPr>
        </p:nvGraphicFramePr>
        <p:xfrm>
          <a:off x="2288704" y="4014182"/>
          <a:ext cx="1777322" cy="128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596900" imgH="431800" progId="Equation.DSMT4">
                  <p:embed/>
                </p:oleObj>
              </mc:Choice>
              <mc:Fallback>
                <p:oleObj name="Equation" r:id="rId3" imgW="596900" imgH="431800" progId="Equation.DSMT4">
                  <p:embed/>
                  <p:pic>
                    <p:nvPicPr>
                      <p:cNvPr id="47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4014182"/>
                        <a:ext cx="1777322" cy="128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968" y="3429000"/>
            <a:ext cx="4486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KVL, 예제 2.5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2.5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노드 E에서 KVL 방정식은 다음과 같습니다. </a:t>
                </a:r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𝟔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𝟖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𝟎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, </m:t>
                      </m:r>
                      <m:sSub>
                        <m:sSubPr>
                          <m:ctrlP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  </m:t>
                          </m:r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sz="2000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𝟐𝟒</m:t>
                      </m:r>
                      <m:r>
                        <a:rPr xmlns:a="http://schemas.openxmlformats.org/drawingml/2006/main" lang="en-US" altLang="ko-KR" sz="2000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sz="2000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결정 </a:t>
                </a:r>
                <a14:m xmlns:a14="http://schemas.microsoft.com/office/drawing/2010/main"/>
                <a:endParaRPr lang="en-US" altLang="ko-KR" sz="2000" b="1" i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 algn="ctr">
                  <a:buNone/>
                  <a:defRPr/>
                </a:pPr>
                <a14:m xmlns:a14="http://schemas.microsoft.com/office/drawing/2010/main"/>
                <a:r>
                  <a:rPr lang="en-US" altLang="ko-KR" sz="2000" b="1" dirty="0" smtClean="0">
                    <a:ea typeface="굴림" pitchFamily="50" charset="-127"/>
                  </a:rPr>
                  <a:t>, </a:t>
                </a:r>
                <a14:m xmlns:a14="http://schemas.microsoft.com/office/drawing/2010/main"/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>
                    <a:ea typeface="굴림" pitchFamily="50" charset="-127"/>
                  </a:rPr>
                  <a:t>결정 </a:t>
                </a:r>
                <a14:m xmlns:a14="http://schemas.microsoft.com/office/drawing/2010/main"/>
                <a:endParaRPr lang="en-US" altLang="ko-KR" sz="2000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 algn="ctr">
                  <a:buNone/>
                  <a:defRPr/>
                </a:pPr>
                <a14:m xmlns:a14="http://schemas.microsoft.com/office/drawing/2010/main"/>
                <a:r>
                  <a:rPr lang="en-US" altLang="ko-KR" sz="2000" b="1" dirty="0">
                    <a:ea typeface="굴림" pitchFamily="50" charset="-127"/>
                  </a:rPr>
                  <a:t>, </a:t>
                </a:r>
                <a14:m xmlns:a14="http://schemas.microsoft.com/office/drawing/2010/main"/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 b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684213"/>
            <a:ext cx="3776443" cy="29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KVL, 단일 루프 회로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단일 루프 회로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KVL   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옴의 법칙으로          </a:t>
                </a:r>
                <a14:m xmlns:a14="http://schemas.microsoft.com/office/drawing/2010/main"/>
                <a:endParaRPr lang="en-US" altLang="ko-KR" sz="2000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     또는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</a:t>
                </a:r>
                <a14:m xmlns:a14="http://schemas.microsoft.com/office/drawing/2010/main"/>
                <a:endParaRPr lang="en-US" altLang="ko-KR" sz="2000" b="1" i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     여기서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와   </a:t>
                </a:r>
                <a14:m xmlns:a14="http://schemas.microsoft.com/office/drawing/2010/main"/>
                <a:endParaRPr lang="en-US" altLang="ko-KR" sz="2000" b="1" i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현재      </a:t>
                </a:r>
                <a14:m xmlns:a14="http://schemas.microsoft.com/office/drawing/2010/main"/>
                <a:endParaRPr lang="en-US" altLang="ko-KR" sz="2000" b="1" i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b="-2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303370"/>
            <a:ext cx="2664296" cy="2184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2" y="1348384"/>
            <a:ext cx="2569431" cy="216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28" y="1348384"/>
            <a:ext cx="4547934" cy="21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직렬 저항기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직렬 저항기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직렬로 연결된 저항은 추가되고 직렬로 연결된 전압 소스는 대수적으로 추가됩니다.</a:t>
            </a:r>
            <a:endParaRPr lang="en-US" altLang="ko-KR" sz="20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표시된 회로에서 </a:t>
            </a:r>
            <a:r>
              <a:rPr lang="en-US" altLang="ko-KR" sz="2000" b="1" dirty="0">
                <a:ea typeface="굴림" panose="020B0600000101010101" pitchFamily="50" charset="-127"/>
              </a:rPr>
              <a:t>옴의 법칙을 다음 두 저항에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적용합니다.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/>
            </a:r>
            <a:br>
              <a:rPr lang="en-US" altLang="ko-KR" sz="2000" b="1" dirty="0" smtClean="0">
                <a:ea typeface="굴림" panose="020B0600000101010101" pitchFamily="50" charset="-127"/>
              </a:rPr>
            </a:br>
            <a:r>
              <a:rPr lang="en-US" altLang="ko-KR" sz="2000" b="1" dirty="0" smtClean="0">
                <a:ea typeface="굴림" panose="020B0600000101010101" pitchFamily="50" charset="-127"/>
              </a:rPr>
              <a:t>두 저항에 적용합니다;</a:t>
            </a: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루프에 KVL을 적용하면 다음과 같습니다:</a:t>
            </a:r>
            <a:endParaRPr lang="en-US" altLang="ko-KR" sz="2000" b="1" dirty="0">
              <a:ea typeface="굴림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두 방정식을 결합</a:t>
            </a:r>
            <a:r>
              <a:rPr lang="en-US" altLang="ko-KR" sz="2000" b="1" dirty="0" smtClean="0">
                <a:ea typeface="굴림" pitchFamily="50" charset="-127"/>
              </a:rPr>
              <a:t>합니다:</a:t>
            </a:r>
          </a:p>
          <a:p>
            <a:pPr>
              <a:defRPr/>
            </a:pPr>
            <a:r>
              <a:rPr lang="en-US" altLang="ko-KR" sz="2000" b="1" dirty="0">
                <a:ea typeface="굴림" pitchFamily="50" charset="-127"/>
              </a:rPr>
              <a:t>이를 </a:t>
            </a:r>
            <a:r>
              <a:rPr lang="en-US" altLang="ko-KR" sz="2000" b="1" dirty="0" smtClean="0">
                <a:ea typeface="굴림" pitchFamily="50" charset="-127"/>
              </a:rPr>
              <a:t>통해 두 저항의 </a:t>
            </a:r>
            <a:r>
              <a:rPr lang="en-US" altLang="ko-KR" sz="2000" b="1" dirty="0" smtClean="0">
                <a:ea typeface="굴림" pitchFamily="50" charset="-127"/>
              </a:rPr>
              <a:t/>
            </a:r>
            <a:br>
              <a:rPr lang="en-US" altLang="ko-KR" sz="2000" b="1" dirty="0" smtClean="0">
                <a:ea typeface="굴림" pitchFamily="50" charset="-127"/>
              </a:rPr>
            </a:br>
            <a:r>
              <a:rPr lang="en-US" altLang="ko-KR" sz="2000" b="1" dirty="0">
                <a:ea typeface="굴림" pitchFamily="50" charset="-127"/>
              </a:rPr>
              <a:t>두 저항의 등가 저항이 있음을 알 수 있습니다: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N개의 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저항을 직렬로 연결한 </a:t>
            </a:r>
            <a:r>
              <a:rPr lang="en-US" altLang="ko-KR" sz="2000" b="1" dirty="0" smtClean="0">
                <a:solidFill>
                  <a:srgbClr val="A50021"/>
                </a:solidFill>
                <a:ea typeface="굴림" pitchFamily="50" charset="-127"/>
              </a:rPr>
              <a:t>경우: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62840"/>
              </p:ext>
            </p:extLst>
          </p:nvPr>
        </p:nvGraphicFramePr>
        <p:xfrm>
          <a:off x="6002436" y="1943296"/>
          <a:ext cx="2082029" cy="43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091726" imgH="228501" progId="Equation.DSMT4">
                  <p:embed/>
                </p:oleObj>
              </mc:Choice>
              <mc:Fallback>
                <p:oleObj name="Equation" r:id="rId3" imgW="1091726" imgH="228501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436" y="1943296"/>
                        <a:ext cx="2082029" cy="435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61273"/>
              </p:ext>
            </p:extLst>
          </p:nvPr>
        </p:nvGraphicFramePr>
        <p:xfrm>
          <a:off x="5889879" y="2453139"/>
          <a:ext cx="1962129" cy="47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939800" imgH="228600" progId="Equation.DSMT4">
                  <p:embed/>
                </p:oleObj>
              </mc:Choice>
              <mc:Fallback>
                <p:oleObj name="Equation" r:id="rId5" imgW="939800" imgH="228600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453139"/>
                        <a:ext cx="1962129" cy="47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41045"/>
              </p:ext>
            </p:extLst>
          </p:nvPr>
        </p:nvGraphicFramePr>
        <p:xfrm>
          <a:off x="5889879" y="2986513"/>
          <a:ext cx="2467049" cy="44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1396394" imgH="253890" progId="Equation.DSMT4">
                  <p:embed/>
                </p:oleObj>
              </mc:Choice>
              <mc:Fallback>
                <p:oleObj name="Equation" r:id="rId7" imgW="1396394" imgH="25389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879" y="2986513"/>
                        <a:ext cx="2467049" cy="44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219"/>
              </p:ext>
            </p:extLst>
          </p:nvPr>
        </p:nvGraphicFramePr>
        <p:xfrm>
          <a:off x="6326615" y="3664142"/>
          <a:ext cx="1335413" cy="39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812447" imgH="241195" progId="Equation.DSMT4">
                  <p:embed/>
                </p:oleObj>
              </mc:Choice>
              <mc:Fallback>
                <p:oleObj name="Equation" r:id="rId9" imgW="812447" imgH="241195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15" y="3664142"/>
                        <a:ext cx="1335413" cy="39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85521"/>
              </p:ext>
            </p:extLst>
          </p:nvPr>
        </p:nvGraphicFramePr>
        <p:xfrm>
          <a:off x="6870943" y="5020069"/>
          <a:ext cx="1223331" cy="71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736600" imgH="431800" progId="Equation.DSMT4">
                  <p:embed/>
                </p:oleObj>
              </mc:Choice>
              <mc:Fallback>
                <p:oleObj name="Equation" r:id="rId11" imgW="736600" imgH="431800" progId="Equation.DSMT4">
                  <p:embed/>
                  <p:pic>
                    <p:nvPicPr>
                      <p:cNvPr id="512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943" y="5020069"/>
                        <a:ext cx="1223331" cy="71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0752" y="4413758"/>
            <a:ext cx="3888432" cy="2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2.6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예제 2.6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전류, 전압 및 각 요소에 공급되거나 흡수되는 전력을 결정해 보겠습니다.</a:t>
            </a: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132856"/>
            <a:ext cx="4608512" cy="35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4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전압 분할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전압 분할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하나의 저항에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 걸친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전압 강하를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알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수 있습니다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KVL   </a:t>
                </a:r>
                <a14:m xmlns:a14="http://schemas.microsoft.com/office/drawing/2010/main"/>
                <a:r>
                  <a:rPr lang="en-US" altLang="ko-KR" b="1" i="1" dirty="0" smtClean="0">
                    <a:ea typeface="굴림" pitchFamily="50" charset="-127"/>
                  </a:rPr>
                  <a:t/>
                </a:r>
                <a:br>
                  <a:rPr lang="en-US" altLang="ko-KR" b="1" i="1" dirty="0" smtClean="0">
                    <a:ea typeface="굴림" pitchFamily="50" charset="-127"/>
                  </a:rPr>
                </a:br>
                <a:r>
                  <a:rPr lang="en-US" altLang="ko-KR" b="1" i="1" dirty="0" smtClean="0">
                    <a:ea typeface="굴림" pitchFamily="50" charset="-127"/>
                  </a:rPr>
                  <a:t>따라서         </a:t>
                </a:r>
                <a14:m xmlns:a14="http://schemas.microsoft.com/office/drawing/2010/main"/>
                <a:endParaRPr lang="en-US" altLang="ko-KR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     여기</a:t>
                </a:r>
                <a14:m xmlns:a14="http://schemas.microsoft.com/office/drawing/2010/main"/>
                <a:r>
                  <a:rPr lang="en-US" altLang="ko-KR" b="1" i="1" dirty="0" smtClean="0">
                    <a:ea typeface="굴림" pitchFamily="50" charset="-127"/>
                  </a:rPr>
                  <a:t> 와   </a:t>
                </a:r>
                <a14:m xmlns:a14="http://schemas.microsoft.com/office/drawing/2010/main"/>
                <a:endParaRPr lang="en-US" altLang="ko-KR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b="1" i="1" dirty="0" smtClean="0">
                    <a:ea typeface="굴림" pitchFamily="50" charset="-127"/>
                  </a:rPr>
                  <a:t>     따라서</a:t>
                </a:r>
                <a14:m xmlns:a14="http://schemas.microsoft.com/office/drawing/2010/main"/>
                <a:r>
                  <a:rPr lang="en-US" altLang="ko-KR" b="1" i="1" dirty="0" smtClean="0">
                    <a:ea typeface="굴림" pitchFamily="50" charset="-127"/>
                  </a:rPr>
                  <a:t> 및 </a:t>
                </a:r>
                <a14:m xmlns:a14="http://schemas.microsoft.com/office/drawing/2010/main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999440"/>
            <a:ext cx="3201299" cy="25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3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학습 목표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학습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목표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세 가지 기본 법칙을 배웁니다: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옴의 법칙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키르히호프의 현행법(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KCL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)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키르히호프의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전압 법칙(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KVL)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전류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분할과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전압 분할을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이해하려면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복잡한 저항 네트워크를 단순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화하여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단일 저항으로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줄일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수 있습니다.</a:t>
            </a:r>
            <a:endParaRPr lang="en-US" altLang="ko-KR" b="1" i="1" dirty="0" smtClean="0"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독립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소스와 종속 소스를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모두 포함하는 간단한 네트워크를 분석할 수 있습니다.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2.7</a:t>
                </a:r>
                <a:endParaRPr lang="en-US" altLang="ko-KR" sz="1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전압을 결정하겠습니다</a:t>
                </a:r>
                <a14:m xmlns:a14="http://schemas.microsoft.com/office/drawing/2010/main"/>
                <a:r>
                  <a:rPr lang="en-US" altLang="ko-KR" b="1" dirty="0" smtClean="0">
                    <a:ea typeface="굴림" pitchFamily="50" charset="-127"/>
                  </a:rPr>
                  <a:t> 와</a:t>
                </a:r>
                <a14:m xmlns:a14="http://schemas.microsoft.com/office/drawing/2010/main"/>
                <a:r>
                  <a:rPr lang="en-US" altLang="ko-KR" b="1" dirty="0" smtClean="0">
                    <a:ea typeface="굴림" pitchFamily="50" charset="-127"/>
                  </a:rPr>
                  <a:t> .</a:t>
                </a:r>
              </a:p>
              <a:p>
                <a:pPr>
                  <a:defRPr/>
                </a:pPr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537" y="684213"/>
                <a:ext cx="4144407" cy="5624512"/>
              </a:xfrm>
              <a:blipFill>
                <a:blip r:embed="rId2"/>
                <a:stretch>
                  <a:fillRect l="-3088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•"/>
                  <a:defRPr kumimoji="1" sz="18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–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ts val="60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Arial" pitchFamily="34" charset="0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돋움" pitchFamily="50" charset="-127"/>
                  </a:defRPr>
                </a:lvl9pPr>
              </a:lstStyle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kern="0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2.8</a:t>
                </a:r>
                <a:endParaRPr lang="en-US" altLang="ko-KR" sz="1800" b="1" kern="0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kern="0" dirty="0" smtClean="0">
                    <a:ea typeface="굴림" pitchFamily="50" charset="-127"/>
                  </a:rPr>
                  <a:t>전압을 결정하겠습니다</a:t>
                </a:r>
                <a14:m xmlns:a14="http://schemas.microsoft.com/office/drawing/2010/main"/>
                <a:r>
                  <a:rPr lang="en-US" altLang="ko-KR" b="1" kern="0" dirty="0" smtClean="0">
                    <a:ea typeface="굴림" pitchFamily="50" charset="-127"/>
                  </a:rPr>
                  <a:t> .</a:t>
                </a:r>
              </a:p>
              <a:p>
                <a:pPr>
                  <a:defRPr/>
                </a:pPr>
                <a:endParaRPr lang="en-US" altLang="ko-KR" b="1" kern="0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9024" y="684213"/>
                <a:ext cx="4392488" cy="5624512"/>
              </a:xfrm>
              <a:prstGeom prst="rect">
                <a:avLst/>
              </a:prstGeom>
              <a:blipFill>
                <a:blip r:embed="rId5"/>
                <a:stretch>
                  <a:fillRect l="-2917" t="-1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924944"/>
            <a:ext cx="3656189" cy="2600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28359"/>
            <a:ext cx="3996064" cy="27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4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KCL, 단일 노드-페어 회로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단일 노드-페어 회로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KCL   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여기 </a:t>
                </a:r>
                <a14:m xmlns:a14="http://schemas.microsoft.com/office/drawing/2010/main"/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따라서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또는 </a:t>
                </a:r>
                <a14:m xmlns:a14="http://schemas.microsoft.com/office/drawing/2010/main"/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000" b="1" i="1" dirty="0" smtClean="0">
                    <a:ea typeface="굴림" pitchFamily="50" charset="-127"/>
                  </a:rPr>
                  <a:t>     여기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와   </a:t>
                </a:r>
                <a14:m xmlns:a14="http://schemas.microsoft.com/office/drawing/2010/main"/>
                <a:endParaRPr lang="en-US" altLang="ko-KR" sz="2000" b="1" i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으로 작성할 수 있으며</a:t>
                </a:r>
                <a14:m xmlns:a14="http://schemas.microsoft.com/office/drawing/2010/main"/>
                <a:r>
                  <a:rPr lang="en-US" altLang="ko-KR" sz="2000" b="1" i="1" dirty="0" smtClean="0">
                    <a:solidFill>
                      <a:schemeClr val="tx1"/>
                    </a:solidFill>
                    <a:ea typeface="굴림" pitchFamily="50" charset="-127"/>
                  </a:rPr>
                  <a:t> 으로</a:t>
                </a:r>
                <a:r>
                  <a:rPr lang="en-US" altLang="ko-KR" sz="2000" b="1" dirty="0" smtClean="0">
                    <a:ea typeface="굴림" pitchFamily="50" charset="-127"/>
                  </a:rPr>
                  <a:t> 작성할 수 있습니다,   </a:t>
                </a:r>
                <a14:m xmlns:a14="http://schemas.microsoft.com/office/drawing/2010/main"/>
                <a:endParaRPr lang="en-US" altLang="ko-KR" sz="20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    </a:t>
                </a: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0" y="1412776"/>
            <a:ext cx="946845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병렬 저항기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469275" cy="56971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병렬 저항기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도체는 병렬로 추가되고 전류 소스는 대수적으로 병렬로 추가됩니다.</a:t>
            </a:r>
            <a:endParaRPr lang="en-US" altLang="ko-KR" sz="20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저항을 병렬로 연결하면 저항을 가로지르는 전압 강하가 동일합니다.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KCL에 따르면 노드 </a:t>
            </a:r>
            <a:r>
              <a:rPr lang="en-US" altLang="ko-KR" sz="2000" b="1" i="1" dirty="0">
                <a:ea typeface="굴림" panose="020B0600000101010101" pitchFamily="50" charset="-127"/>
              </a:rPr>
              <a:t>a의</a:t>
            </a:r>
            <a:r>
              <a:rPr lang="en-US" altLang="ko-KR" sz="2000" b="1" dirty="0">
                <a:ea typeface="굴림" panose="020B0600000101010101" pitchFamily="50" charset="-127"/>
              </a:rPr>
              <a:t> </a:t>
            </a:r>
            <a:r>
              <a:rPr lang="en-US" altLang="ko-KR" sz="2000" b="1" dirty="0">
                <a:ea typeface="굴림" panose="020B0600000101010101" pitchFamily="50" charset="-127"/>
              </a:rPr>
              <a:t>전류는 다음과 같습니다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:</a:t>
            </a: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ea typeface="굴림" panose="020B0600000101010101" pitchFamily="50" charset="-127"/>
              </a:rPr>
              <a:t>등가 저항은 다음과 같습니다:</a:t>
            </a:r>
          </a:p>
          <a:p>
            <a:pPr>
              <a:defRPr/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  <a:ea typeface="굴림" panose="020B0600000101010101" pitchFamily="50" charset="-127"/>
              </a:rPr>
              <a:t>N개의 </a:t>
            </a:r>
            <a:r>
              <a:rPr lang="en-US" altLang="ko-KR" sz="2000" b="1" dirty="0">
                <a:solidFill>
                  <a:srgbClr val="A50021"/>
                </a:solidFill>
                <a:ea typeface="굴림" panose="020B0600000101010101" pitchFamily="50" charset="-127"/>
              </a:rPr>
              <a:t>저항을 </a:t>
            </a:r>
            <a:r>
              <a:rPr lang="en-US" altLang="ko-KR" sz="20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병렬로 연결합니다:</a:t>
            </a:r>
            <a:endParaRPr lang="en-US" altLang="ko-KR" sz="2000" b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000" b="1" dirty="0" smtClean="0">
                <a:ea typeface="굴림" pitchFamily="50" charset="-127"/>
              </a:rPr>
              <a:t>                                                        또는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45300"/>
              </p:ext>
            </p:extLst>
          </p:nvPr>
        </p:nvGraphicFramePr>
        <p:xfrm>
          <a:off x="4031704" y="2408278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850900" imgH="228600" progId="Equation.DSMT4">
                  <p:embed/>
                </p:oleObj>
              </mc:Choice>
              <mc:Fallback>
                <p:oleObj name="Equation" r:id="rId3" imgW="850900" imgH="228600" progId="Equation.DSMT4">
                  <p:embed/>
                  <p:pic>
                    <p:nvPicPr>
                      <p:cNvPr id="532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2408278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96104"/>
              </p:ext>
            </p:extLst>
          </p:nvPr>
        </p:nvGraphicFramePr>
        <p:xfrm>
          <a:off x="4249192" y="3317363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533169" imgH="228501" progId="Equation.DSMT4">
                  <p:embed/>
                </p:oleObj>
              </mc:Choice>
              <mc:Fallback>
                <p:oleObj name="Equation" r:id="rId5" imgW="533169" imgH="228501" progId="Equation.DSMT4">
                  <p:embed/>
                  <p:pic>
                    <p:nvPicPr>
                      <p:cNvPr id="532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192" y="3317363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80095"/>
              </p:ext>
            </p:extLst>
          </p:nvPr>
        </p:nvGraphicFramePr>
        <p:xfrm>
          <a:off x="4031704" y="4040071"/>
          <a:ext cx="1501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7" imgW="850531" imgH="431613" progId="Equation.DSMT4">
                  <p:embed/>
                </p:oleObj>
              </mc:Choice>
              <mc:Fallback>
                <p:oleObj name="Equation" r:id="rId7" imgW="850531" imgH="431613" progId="Equation.DSMT4">
                  <p:embed/>
                  <p:pic>
                    <p:nvPicPr>
                      <p:cNvPr id="532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04" y="4040071"/>
                        <a:ext cx="1501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529" y="3022112"/>
            <a:ext cx="3397435" cy="226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39" y="5407033"/>
                <a:ext cx="2532873" cy="8233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xmlns:a="http://schemas.openxmlformats.org/drawingml/2006/main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xmlns:a="http://schemas.openxmlformats.org/drawingml/2006/main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29" y="5350362"/>
                <a:ext cx="2181816" cy="763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696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2.9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전류, 전압</a:t>
                </a:r>
                <a14:m xmlns:a14="http://schemas.microsoft.com/office/drawing/2010/main"/>
                <a:r>
                  <a:rPr lang="en-US" altLang="ko-KR" sz="2000" b="1" dirty="0" smtClean="0">
                    <a:ea typeface="굴림" pitchFamily="50" charset="-127"/>
                  </a:rPr>
                  <a:t> , 각 요소의 전류, 네트워크에서 공급 및 흡수되는 전력을 </a:t>
                </a:r>
                <a:r>
                  <a:rPr lang="en-US" altLang="ko-KR" sz="2000" b="1" dirty="0" smtClean="0">
                    <a:ea typeface="굴림" pitchFamily="50" charset="-127"/>
                  </a:rPr>
                  <a:t>결정해 보겠습니다.</a:t>
                </a: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757307" cy="5409083"/>
              </a:xfrm>
              <a:blipFill>
                <a:blip r:embed="rId2"/>
                <a:stretch>
                  <a:fillRect l="-131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546109"/>
            <a:ext cx="84885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9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현재 부문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현재 부문</a:t>
                </a:r>
              </a:p>
              <a:p xmlns:mc="http://schemas.openxmlformats.org/markup-compatibility/2006" xmlns:a14="http://schemas.microsoft.com/office/drawing/2010/main"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 smtClean="0">
                    <a:ea typeface="굴림" panose="020B0600000101010101" pitchFamily="50" charset="-127"/>
                  </a:rPr>
                  <a:t>전류는 직렬 저항 간에 전압이 나뉘는 방식과 유사한 방식으로 병렬 저항 간에 나뉩니다.</a:t>
                </a:r>
              </a:p>
              <a:p xmlns:mc="http://schemas.openxmlformats.org/markup-compatibility/2006" xmlns:a14="http://schemas.microsoft.com/office/drawing/2010/main">
                <a:pPr marL="0">
                  <a:spcBef>
                    <a:spcPts val="1200"/>
                  </a:spcBef>
                  <a:defRPr/>
                </a:pPr>
                <a:r>
                  <a:rPr lang="en-US" altLang="ko-KR" sz="2000" b="1" dirty="0" smtClean="0">
                    <a:ea typeface="굴림" panose="020B0600000101010101" pitchFamily="50" charset="-127"/>
                  </a:rPr>
                  <a:t>KVL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또는  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/>
                </a:r>
                <a:br>
                  <a:rPr lang="en-US" altLang="ko-KR" sz="2000" b="1" i="1" dirty="0" smtClean="0">
                    <a:ea typeface="굴림" pitchFamily="50" charset="-127"/>
                  </a:rPr>
                </a:br>
                <a:r>
                  <a:rPr lang="en-US" altLang="ko-KR" sz="2000" b="1" i="1" dirty="0" smtClean="0">
                    <a:ea typeface="굴림" pitchFamily="50" charset="-127"/>
                  </a:rPr>
                  <a:t>     따라서         </a:t>
                </a:r>
                <a14:m xmlns:a14="http://schemas.microsoft.com/office/drawing/2010/main"/>
                <a:endParaRPr lang="en-US" altLang="ko-KR" sz="2000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spcBef>
                    <a:spcPts val="1200"/>
                  </a:spcBef>
                  <a:buNone/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     여기</a:t>
                </a: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와   </a:t>
                </a:r>
                <a14:m xmlns:a14="http://schemas.microsoft.com/office/drawing/2010/main"/>
                <a:endParaRPr lang="en-US" altLang="ko-KR" sz="2000" b="1" i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0" indent="0">
                  <a:spcBef>
                    <a:spcPts val="1200"/>
                  </a:spcBef>
                  <a:buNone/>
                  <a:defRPr/>
                </a:pPr>
                <a14:m xmlns:a14="http://schemas.microsoft.com/office/drawing/2010/main"/>
                <a:r>
                  <a:rPr lang="en-US" altLang="ko-KR" sz="2000" b="1" i="1" dirty="0" smtClean="0">
                    <a:ea typeface="굴림" pitchFamily="50" charset="-127"/>
                  </a:rPr>
                  <a:t>      와   </a:t>
                </a:r>
                <a14:m xmlns:a14="http://schemas.microsoft.com/office/drawing/2010/main"/>
                <a:endParaRPr lang="en-US" altLang="ko-KR" sz="2000" b="1" i="1" dirty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469275" cy="5697115"/>
              </a:xfrm>
              <a:blipFill>
                <a:blip r:embed="rId2"/>
                <a:stretch>
                  <a:fillRect l="-1352" t="-1070" r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4838379"/>
            <a:ext cx="4386705" cy="1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3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2.10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예제 2.10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두 저항의 전류를 계산해 보겠습니다.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08920"/>
            <a:ext cx="5990855" cy="19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6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저항기 조합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757307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저항기 조합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직렬로 연결된 N개의 저항기용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병렬로 연결된 N 저항의 경우</a:t>
            </a: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예제 2.11</a:t>
            </a:r>
            <a:endParaRPr lang="en-US" altLang="ko-KR" b="1" i="1" dirty="0">
              <a:solidFill>
                <a:srgbClr val="A50021"/>
              </a:solidFill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3437372"/>
                <a:ext cx="2412647" cy="823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xmlns:a="http://schemas.openxmlformats.org/drawingml/2006/main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44824"/>
                <a:ext cx="2050368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90396"/>
            <a:ext cx="4403938" cy="2470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108" y="4149080"/>
            <a:ext cx="3312368" cy="22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7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와이-델타 변환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와이-델타 변환  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다음과 같은 경우가 있습니다.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저항이 병렬도 아니고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또는 직렬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브리지 회로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에 표시된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이 회로를 단순화할 수 있습니다.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3단자로 단순화할 수 있습니다.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20" y="1412776"/>
            <a:ext cx="3923928" cy="31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4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02" y="4078301"/>
            <a:ext cx="5626427" cy="2016224"/>
          </a:xfrm>
          <a:prstGeom prst="rect">
            <a:avLst/>
          </a:prstGeom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와이-델타 변환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5" y="692696"/>
            <a:ext cx="8280919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와이-델타 변환 II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두 가지 토폴로지를 사용할 수 있습니다.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교환할 수 있습니다: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와이(Y) 또는 티(T) 네트워크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델타(</a:t>
            </a:r>
            <a:r>
              <a:rPr lang="el-GR" b="1" dirty="0" smtClean="0"/>
              <a:t>Δ) </a:t>
            </a:r>
            <a:r>
              <a:rPr lang="en-US" altLang="ko-KR" b="1" dirty="0" smtClean="0">
                <a:ea typeface="굴림" charset="-127"/>
              </a:rPr>
              <a:t>또는 파이(</a:t>
            </a:r>
            <a:r>
              <a:rPr lang="el-GR" b="1" dirty="0" smtClean="0"/>
              <a:t>Π) </a:t>
            </a:r>
            <a:r>
              <a:rPr lang="en-US" altLang="ko-KR" b="1" dirty="0" smtClean="0">
                <a:ea typeface="굴림" charset="-127"/>
              </a:rPr>
              <a:t>네트워크</a:t>
            </a:r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b="1" dirty="0" smtClean="0">
                <a:ea typeface="굴림" charset="-127"/>
              </a:rPr>
              <a:t>이 두 토폴로지 사이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이 두 토폴로지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변환하면 회로의 솔루션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회로의 솔루션을 더 쉽게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484784"/>
            <a:ext cx="5184576" cy="19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0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60" y="1556792"/>
            <a:ext cx="4022340" cy="3456384"/>
          </a:xfrm>
          <a:prstGeom prst="rect">
            <a:avLst/>
          </a:prstGeo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와이-델타 변환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85813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와이-델타 변환 III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겹쳐진 와이와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델타 회로는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참조용으로 사용됩니다.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델타는 외부 저항으로 구성됩니다.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ea typeface="굴림" charset="-127"/>
              </a:rPr>
              <a:t>저항기로 </a:t>
            </a:r>
            <a:r>
              <a:rPr lang="en-US" altLang="ko-KR" b="1" dirty="0" smtClean="0">
                <a:ea typeface="굴림" charset="-127"/>
              </a:rPr>
              <a:t>구성됩니다</a:t>
            </a:r>
            <a:r>
              <a:rPr lang="en-US" altLang="ko-KR" b="1" dirty="0" smtClean="0">
                <a:latin typeface="+mn-lt"/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와이 네트워크는 내부에 있는 </a:t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b="1" dirty="0" smtClean="0">
                <a:latin typeface="+mn-lt"/>
                <a:ea typeface="굴림" charset="-127"/>
              </a:rPr>
              <a:t>1, 2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en-US" altLang="ko-KR" b="1" dirty="0" smtClean="0">
                <a:latin typeface="+mn-lt"/>
                <a:ea typeface="굴림" charset="-127"/>
              </a:rPr>
              <a:t>3으로 </a:t>
            </a:r>
            <a:r>
              <a:rPr lang="en-US" altLang="ko-KR" b="1" dirty="0" smtClean="0">
                <a:ea typeface="굴림" charset="-127"/>
              </a:rPr>
              <a:t>표시된 저항기입니다</a:t>
            </a:r>
            <a:r>
              <a:rPr lang="en-US" altLang="ko-KR" b="1" dirty="0" smtClean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218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mc="http://schemas.openxmlformats.org/markup-compatibility/2006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옴의 법칙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저항을 </a:t>
                </a:r>
                <a:r>
                  <a:rPr lang="en-US" altLang="ko-KR" b="1" dirty="0" smtClean="0">
                    <a:ea typeface="굴림" pitchFamily="50" charset="-127"/>
                  </a:rPr>
                  <a:t>가로지르는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전압은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저항을 </a:t>
                </a:r>
                <a:r>
                  <a:rPr lang="en-US" altLang="ko-KR" b="1" dirty="0" smtClean="0">
                    <a:ea typeface="굴림" pitchFamily="50" charset="-127"/>
                  </a:rPr>
                  <a:t>통해 흐르는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전류에 </a:t>
                </a:r>
                <a:r>
                  <a:rPr lang="en-US" altLang="ko-KR" b="1" dirty="0" smtClean="0">
                    <a:ea typeface="굴림" pitchFamily="50" charset="-127"/>
                  </a:rPr>
                  <a:t>정비례합니다.</a:t>
                </a:r>
              </a:p>
              <a:p xmlns:mc="http://schemas.openxmlformats.org/markup-compatibility/2006" xmlns:a14="http://schemas.microsoft.com/office/drawing/2010/main"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전압은 볼트(V) 단위로 측정됩니다.</a:t>
                </a:r>
              </a:p>
              <a:p xmlns:mc="http://schemas.openxmlformats.org/markup-compatibility/2006" xmlns:a14="http://schemas.microsoft.com/office/drawing/2010/main"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전류는 암페어(A) 단위로 측정됩니다.</a:t>
                </a:r>
              </a:p>
              <a:p xmlns:mc="http://schemas.openxmlformats.org/markup-compatibility/2006" xmlns:a14="http://schemas.microsoft.com/office/drawing/2010/main">
                <a:pPr lvl="1"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저항은 옴(Ω</a:t>
                </a:r>
                <a:r>
                  <a:rPr lang="el-GR" altLang="ko-KR" b="1" dirty="0" smtClean="0">
                    <a:ea typeface="굴림" pitchFamily="50" charset="-127"/>
                  </a:rPr>
                  <a:t>) </a:t>
                </a:r>
                <a:r>
                  <a:rPr lang="en-US" altLang="ko-KR" b="1" dirty="0" smtClean="0">
                    <a:ea typeface="굴림" pitchFamily="50" charset="-127"/>
                  </a:rPr>
                  <a:t>단위로 측정됩니다</a:t>
                </a:r>
                <a:r>
                  <a:rPr lang="en-US" altLang="ko-KR" b="1" dirty="0" smtClean="0">
                    <a:ea typeface="굴림" pitchFamily="50" charset="-127"/>
                  </a:rPr>
                  <a:t>.</a:t>
                </a:r>
              </a:p>
              <a:p>
                <a:pPr marL="457200" lvl="1" indent="0" eaLnBrk="1" hangingPunct="1">
                  <a:buNone/>
                  <a:defRPr/>
                </a:pPr>
                <a:endParaRPr lang="en-US" altLang="ko-KR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457200" lvl="1" indent="0" eaLnBrk="1" hangingPunct="1">
                  <a:buNone/>
                  <a:defRPr/>
                </a:pPr>
                <a:r>
                  <a:rPr lang="en-US" altLang="ko-KR" b="1" i="1" dirty="0" smtClean="0">
                    <a:latin typeface="Cambria Math" panose="02040503050406030204" pitchFamily="18" charset="0"/>
                    <a:ea typeface="굴림" pitchFamily="50" charset="-127"/>
                  </a:rPr>
                  <a:t>          </a:t>
                </a:r>
                <a14:m>
                  <m:oMath xmlns:m="http://schemas.openxmlformats.org/officeDocument/2006/math"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𝒗</m:t>
                    </m:r>
                    <m:d>
                      <m:dPr>
                        <m:ctrlPr>
                          <a:rPr xmlns:a="http://schemas.openxmlformats.org/drawingml/2006/main"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xmlns:a="http://schemas.openxmlformats.org/drawingml/2006/main"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𝒊</m:t>
                    </m:r>
                    <m:d>
                      <m:dPr>
                        <m:ctrlPr>
                          <a:rPr xmlns:a="http://schemas.openxmlformats.org/drawingml/2006/main"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xmlns:a="http://schemas.openxmlformats.org/drawingml/2006/main"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</m:d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   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𝒇𝒐𝒓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 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𝑹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&gt;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2"/>
                <a:stretch>
                  <a:fillRect l="-1347" t="-1045" r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861048"/>
            <a:ext cx="2448272" cy="23404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mc="http://schemas.openxmlformats.org/markup-compatibility/2006" xmlns:v="urn:schemas-microsoft-com:vml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와이-델타 변환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델타에서 와이까지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델타에서 와이로 변환하는 변환 공식은 다음과 같습니다: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739900" y="2928938"/>
          <a:ext cx="242728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17600" imgH="1333500" progId="Equation.DSMT4">
                  <p:embed/>
                </p:oleObj>
              </mc:Choice>
              <mc:Fallback>
                <p:oleObj name="Equation" r:id="rId3" imgW="1117600" imgH="1333500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928938"/>
                        <a:ext cx="242728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928938"/>
            <a:ext cx="4104456" cy="32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5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와이-델타 변환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692696"/>
            <a:ext cx="9297987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와이~델타 항공편</a:t>
            </a: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와이에서 델타로 변환하는 변환 공식은 다음과 같습니다: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90676"/>
              </p:ext>
            </p:extLst>
          </p:nvPr>
        </p:nvGraphicFramePr>
        <p:xfrm>
          <a:off x="996301" y="2492896"/>
          <a:ext cx="33686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511300" imgH="1333500" progId="Equation.DSMT4">
                  <p:embed/>
                </p:oleObj>
              </mc:Choice>
              <mc:Fallback>
                <p:oleObj name="Equation" r:id="rId3" imgW="1511300" imgH="1333500" progId="Equation.DSMT4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01" y="2492896"/>
                        <a:ext cx="33686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300" y="2227782"/>
            <a:ext cx="4447362" cy="35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2.13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예제 2.13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표시된 네트워크의 단자 A-B에서 등가 저항을 결정해 보겠습니다.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160829"/>
            <a:ext cx="5760640" cy="43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0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간단한 네트워크 분석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간단한 네트워크 분석</a:t>
            </a: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예제 2.14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우리는 다음을 결정하고자 합니다.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전압 및 전류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전압과 전류를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회로</a:t>
            </a:r>
          </a:p>
          <a:p>
            <a:pPr marL="0" indent="0">
              <a:buNone/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534923"/>
            <a:ext cx="4608512" cy="47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2.15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253251" cy="54090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예제 2.15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현재 소스의 값과 네트워크에 공급하는 전력량을 찾고자 합니다.</a:t>
            </a:r>
            <a:endParaRPr lang="en-US" altLang="ko-KR" sz="20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4" y="2604022"/>
            <a:ext cx="5832648" cy="36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2.16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2.16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전압 소스의 값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전압 소스의 </a:t>
                </a:r>
                <a14:m xmlns:a14="http://schemas.microsoft.com/office/drawing/2010/main"/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그리고 네트워크에 흡수되거나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네트워크에 공급되는 전력 </a:t>
                </a:r>
                <a:br>
                  <a:rPr lang="en-US" altLang="ko-KR" b="1" dirty="0" smtClean="0">
                    <a:ea typeface="굴림" pitchFamily="50" charset="-127"/>
                  </a:rPr>
                </a:br>
                <a:r>
                  <a:rPr lang="en-US" altLang="ko-KR" b="1" dirty="0" smtClean="0">
                    <a:ea typeface="굴림" pitchFamily="50" charset="-127"/>
                  </a:rPr>
                  <a:t>네트워크에 공급되는 전력</a:t>
                </a: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773920"/>
            <a:ext cx="4320480" cy="5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3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종속 소스가 있는 회로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종속 소스가 있는 회로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예제 2.17</a:t>
                </a:r>
              </a:p>
              <a:p xmlns:mc="http://schemas.openxmlformats.org/markup-compatibility/2006" xmlns:a14="http://schemas.microsoft.com/office/drawing/2010/main">
                <a:pPr lvl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출력 전압을 찾고자 합니다(</a:t>
                </a:r>
                <a14:m xmlns:a14="http://schemas.microsoft.com/office/drawing/2010/main"/>
                <a:r>
                  <a:rPr lang="en-US" altLang="ko-KR" b="1" dirty="0" smtClean="0">
                    <a:ea typeface="굴림" pitchFamily="50" charset="-127"/>
                  </a:rPr>
                  <a:t> ).</a:t>
                </a:r>
              </a:p>
              <a:p>
                <a:pPr marL="0" indent="0">
                  <a:buNone/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557506"/>
            <a:ext cx="605625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8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2.18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2.18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>
                    <a:ea typeface="굴림" pitchFamily="50" charset="-127"/>
                  </a:rPr>
                  <a:t>출력 전압(</a:t>
                </a:r>
                <a14:m xmlns:a14="http://schemas.microsoft.com/office/drawing/2010/main"/>
                <a:r>
                  <a:rPr lang="en-US" altLang="ko-KR" sz="2000" b="1" dirty="0" smtClean="0">
                    <a:ea typeface="굴림" pitchFamily="50" charset="-127"/>
                  </a:rPr>
                  <a:t> )과 </a:t>
                </a:r>
                <a:r>
                  <a:rPr lang="el-GR" altLang="ko-KR" sz="2000" b="1" dirty="0" smtClean="0">
                    <a:ea typeface="굴림" pitchFamily="50" charset="-127"/>
                  </a:rPr>
                  <a:t>2kΩ</a:t>
                </a:r>
                <a:r>
                  <a:rPr lang="en-US" altLang="ko-KR" sz="2000" b="1" dirty="0" smtClean="0">
                    <a:ea typeface="굴림" pitchFamily="50" charset="-127"/>
                  </a:rPr>
                  <a:t> </a:t>
                </a:r>
                <a:r>
                  <a:rPr lang="en-US" altLang="ko-KR" sz="2000" b="1" dirty="0" smtClean="0">
                    <a:ea typeface="굴림" pitchFamily="50" charset="-127"/>
                  </a:rPr>
                  <a:t>저항이</a:t>
                </a:r>
                <a:r>
                  <a:rPr lang="en-US" altLang="ko-KR" sz="2000" b="1" dirty="0" smtClean="0">
                    <a:ea typeface="굴림" pitchFamily="50" charset="-127"/>
                  </a:rPr>
                  <a:t> 흡수하는 전력을 </a:t>
                </a:r>
                <a:r>
                  <a:rPr lang="en-US" altLang="ko-KR" b="1" dirty="0">
                    <a:ea typeface="굴림" pitchFamily="50" charset="-127"/>
                  </a:rPr>
                  <a:t>구하고자 합니다.</a:t>
                </a:r>
              </a:p>
              <a:p>
                <a:pPr>
                  <a:defRPr/>
                </a:pPr>
                <a:endParaRPr lang="en-US" altLang="ko-KR" sz="2000" b="1" dirty="0"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9253251" cy="5409083"/>
              </a:xfrm>
              <a:blipFill>
                <a:blip r:embed="rId2"/>
                <a:stretch>
                  <a:fillRect l="-1383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708920"/>
            <a:ext cx="7553331" cy="20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3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숙제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숙제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문제 2.35, 2.40, 2.48, 2.51, 2.55 풀기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텍스트 읽기 3장.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프레젠테이션 준비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ded22f7c05ab44af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f4cb7da23a404e8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옴의 용도 </a:t>
                </a:r>
                <a14:m xmlns:a14="http://schemas.microsoft.com/office/drawing/2010/main"/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 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𝒐𝒓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 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에 대한 </a:t>
                </a:r>
                <a14:m xmlns:a14="http://schemas.microsoft.com/office/drawing/2010/main"/>
                <a:endParaRPr lang="en-US" altLang="ko-KR" b="1" dirty="0" smtClean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/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𝟓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𝟐𝟎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에 대한 </a:t>
                </a:r>
                <a14:m xmlns:a14="http://schemas.microsoft.com/office/drawing/2010/main"/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𝑹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 ,  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𝟗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𝟑</m:t>
                          </m:r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𝟑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𝒎𝑨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에 대한 </a:t>
                </a:r>
                <a14:m xmlns:a14="http://schemas.microsoft.com/office/drawing/2010/main"/>
                <a:endParaRPr lang="en-US" altLang="ko-KR" b="1" dirty="0">
                  <a:ea typeface="굴림" pitchFamily="50" charset="-127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𝑰𝑹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𝟑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𝟒</m:t>
                          </m:r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𝒌</m:t>
                          </m:r>
                        </m:e>
                      </m:d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𝟏𝟐</m:t>
                      </m:r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itchFamily="50" charset="-127"/>
                        </a:rPr>
                        <m:t>𝑽</m:t>
                      </m:r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0952" y="1340768"/>
                <a:ext cx="5257478" cy="5184576"/>
              </a:xfrm>
              <a:blipFill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" y="1844824"/>
            <a:ext cx="400724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92696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저항률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재료는 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전기의 흐름에 저항하는 </a:t>
            </a:r>
            <a:r>
              <a:rPr lang="en-US" altLang="ko-KR" b="1" dirty="0">
                <a:ea typeface="굴림" charset="-127"/>
              </a:rPr>
              <a:t>경향이 있습니다</a:t>
            </a:r>
            <a:r>
              <a:rPr lang="en-US" altLang="ko-KR" b="1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이 속성을 "</a:t>
            </a:r>
            <a:r>
              <a:rPr lang="en-US" altLang="ko-KR" b="1" i="1" dirty="0">
                <a:solidFill>
                  <a:srgbClr val="A50021"/>
                </a:solidFill>
                <a:ea typeface="굴림" charset="-127"/>
              </a:rPr>
              <a:t>저항"</a:t>
            </a:r>
            <a:r>
              <a:rPr lang="en-US" altLang="ko-KR" b="1" dirty="0">
                <a:ea typeface="굴림" charset="-127"/>
              </a:rPr>
              <a:t>이라고 합니다</a:t>
            </a:r>
            <a:r>
              <a:rPr lang="en-US" altLang="ko-KR" b="1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charset="-127"/>
              </a:rPr>
              <a:t>물체의 저항은 물체의 길이(</a:t>
            </a:r>
            <a:r>
              <a:rPr lang="en-US" altLang="ko-KR" b="1" i="1" dirty="0">
                <a:latin typeface="+mn-lt"/>
                <a:ea typeface="굴림" charset="-127"/>
              </a:rPr>
              <a:t>l)</a:t>
            </a:r>
            <a:r>
              <a:rPr lang="en-US" altLang="ko-KR" b="1" dirty="0">
                <a:ea typeface="굴림" charset="-127"/>
              </a:rPr>
              <a:t>, 단면적(</a:t>
            </a:r>
            <a:r>
              <a:rPr lang="en-US" altLang="ko-KR" b="1" i="1" dirty="0">
                <a:latin typeface="+mn-lt"/>
                <a:ea typeface="굴림" charset="-127"/>
              </a:rPr>
              <a:t>A) </a:t>
            </a:r>
            <a:r>
              <a:rPr lang="en-US" altLang="ko-KR" b="1" dirty="0">
                <a:ea typeface="굴림" charset="-127"/>
              </a:rPr>
              <a:t>및 재료의 저항률의</a:t>
            </a:r>
            <a:r>
              <a:rPr lang="en-US" altLang="ko-KR" b="1" dirty="0">
                <a:ea typeface="굴림" charset="-127"/>
              </a:rPr>
              <a:t> 함수입니다</a:t>
            </a:r>
            <a:r>
              <a:rPr lang="en-US" altLang="ko-KR" b="1" dirty="0" smtClean="0">
                <a:ea typeface="굴림" charset="-127"/>
              </a:rPr>
              <a:t>:</a:t>
            </a: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29319"/>
              </p:ext>
            </p:extLst>
          </p:nvPr>
        </p:nvGraphicFramePr>
        <p:xfrm>
          <a:off x="1784648" y="3494789"/>
          <a:ext cx="119893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545863" imgH="393529" progId="Equation.DSMT4">
                  <p:embed/>
                </p:oleObj>
              </mc:Choice>
              <mc:Fallback>
                <p:oleObj name="Equation" r:id="rId3" imgW="545863" imgH="393529" progId="Equation.DSMT4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648" y="3494789"/>
                        <a:ext cx="119893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494789"/>
            <a:ext cx="3888432" cy="2884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552" y="4781561"/>
            <a:ext cx="3628968" cy="15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0025" y="700088"/>
            <a:ext cx="9505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solidFill>
                  <a:srgbClr val="0070C0"/>
                </a:solidFill>
                <a:ea typeface="굴림" charset="-127"/>
              </a:rPr>
              <a:t>일반적인 재료의 저항률</a:t>
            </a:r>
            <a:endParaRPr lang="en-US" altLang="ko-KR" sz="28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b="0" kern="0" dirty="0" smtClean="0"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1628800"/>
            <a:ext cx="751197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1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72" y="692696"/>
            <a:ext cx="9433048" cy="5832475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저항기 색상 코드</a:t>
            </a:r>
            <a:endParaRPr lang="en-US" altLang="ko-KR" sz="18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charset="-127"/>
              </a:rPr>
              <a:t>저항 값을 </a:t>
            </a:r>
            <a:r>
              <a:rPr lang="en-US" altLang="ko-KR" b="1" dirty="0">
                <a:ea typeface="굴림" charset="-127"/>
              </a:rPr>
              <a:t>나타내기 </a:t>
            </a:r>
            <a:r>
              <a:rPr lang="en-US" altLang="ko-KR" b="1" dirty="0" smtClean="0">
                <a:ea typeface="굴림" charset="-127"/>
              </a:rPr>
              <a:t>위해 </a:t>
            </a:r>
            <a:r>
              <a:rPr lang="en-US" altLang="ko-KR" b="1" dirty="0">
                <a:ea typeface="굴림" charset="-127"/>
              </a:rPr>
              <a:t>일련의 컬러 밴드가 </a:t>
            </a:r>
            <a:r>
              <a:rPr lang="en-US" altLang="ko-KR" b="1" dirty="0" smtClean="0">
                <a:ea typeface="굴림" charset="-127"/>
              </a:rPr>
              <a:t>사용됩니다</a:t>
            </a:r>
            <a:r>
              <a:rPr lang="en-US" altLang="ko-KR" sz="2800" b="1" dirty="0" smtClean="0">
                <a:ea typeface="굴림" charset="-127"/>
              </a:rPr>
              <a:t>.</a:t>
            </a:r>
            <a:endParaRPr lang="en-US" altLang="ko-KR" sz="2800" b="1" dirty="0">
              <a:ea typeface="굴림" charset="-127"/>
            </a:endParaRPr>
          </a:p>
          <a:p>
            <a:pPr lvl="1">
              <a:defRPr/>
            </a:pPr>
            <a:endParaRPr lang="en-US" altLang="ko-KR" b="1" dirty="0" smtClean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  <a:p>
            <a:pPr>
              <a:defRPr/>
            </a:pPr>
            <a:endParaRPr lang="en-US" altLang="ko-KR" b="1" dirty="0">
              <a:ea typeface="굴림" charset="-127"/>
            </a:endParaRPr>
          </a:p>
        </p:txBody>
      </p:sp>
      <p:pic>
        <p:nvPicPr>
          <p:cNvPr id="2052" name="Picture 4" descr="https://search.pstatic.net/common/?src=http%3A%2F%2Fblogfiles.naver.net%2FMjAyMDA5MjJfMTIg%2FMDAxNjAwNzExMDI3MTk1.S1a8bcUeNHfsdR0PebzvYsNU5xx2EUHHsX5MDJsmI-8g.r2kEHyJvMaJbar5D4m598lrADD9oabquF5dSEKr87Ugg.PNG.jeong84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72" y="2089442"/>
            <a:ext cx="4032448" cy="4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12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옴의 법칙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컨덕턴스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charset="-127"/>
                  </a:rPr>
                  <a:t>저항의 역수로 정의됩니다.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G의</a:t>
                </a:r>
                <a:r>
                  <a:rPr lang="en-US" altLang="ko-KR" b="1" dirty="0" smtClean="0">
                    <a:ea typeface="굴림" charset="-127"/>
                  </a:rPr>
                  <a:t> 기호와 </a:t>
                </a:r>
                <a:r>
                  <a:rPr lang="en-US" altLang="ko-KR" b="1" dirty="0" smtClean="0">
                    <a:ea typeface="굴림" charset="-127"/>
                  </a:rPr>
                  <a:t>단위는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지멘스</a:t>
                </a:r>
                <a:r>
                  <a:rPr lang="en-US" altLang="ko-KR" b="1" dirty="0" smtClean="0">
                    <a:ea typeface="굴림" charset="-127"/>
                  </a:rPr>
                  <a:t>[S]</a:t>
                </a:r>
                <a:r>
                  <a:rPr lang="en-US" altLang="ko-KR" b="1" dirty="0" smtClean="0">
                    <a:ea typeface="굴림" charset="-127"/>
                  </a:rPr>
                  <a:t>입니다.</a:t>
                </a:r>
                <a:br>
                  <a:rPr lang="en-US" altLang="ko-KR" b="1" dirty="0" smtClean="0">
                    <a:ea typeface="굴림" charset="-127"/>
                  </a:rPr>
                </a:br>
                <a:r>
                  <a:rPr lang="en-US" altLang="ko-KR" b="1" i="1" dirty="0" smtClean="0">
                    <a:solidFill>
                      <a:srgbClr val="A50021"/>
                    </a:solidFill>
                    <a:ea typeface="굴림" charset="-127"/>
                  </a:rPr>
                  <a:t>Mho</a:t>
                </a:r>
                <a:r>
                  <a:rPr lang="en-US" altLang="ko-KR" b="1" dirty="0" smtClean="0">
                    <a:ea typeface="굴림" charset="-127"/>
                  </a:rPr>
                  <a:t>[ ]도 사용됩니다.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𝟏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/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𝑹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  [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𝑺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  <a:ea typeface="굴림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𝒊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,     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𝒑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𝒗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charset="-127"/>
                        </a:rPr>
                        <m:t>𝑮</m:t>
                      </m:r>
                    </m:oMath>
                  </m:oMathPara>
                </a14:m>
                <a:endParaRPr lang="en-US" altLang="ko-KR" b="1" dirty="0">
                  <a:ea typeface="굴림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92696"/>
                <a:ext cx="9505950" cy="5832475"/>
              </a:xfrm>
              <a:blipFill>
                <a:blip r:embed="rId2"/>
                <a:stretch>
                  <a:fillRect l="-1347"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0" y="2204864"/>
            <a:ext cx="342896" cy="3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4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3204579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예제 2.1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전류와 전력을 결정해 보겠습니다.</a:t>
            </a: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8850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 smtClean="0">
                <a:solidFill>
                  <a:srgbClr val="0070C0"/>
                </a:solidFill>
                <a:ea typeface="굴림" pitchFamily="50" charset="-127"/>
              </a:rPr>
              <a:t>예제 2.2</a:t>
            </a:r>
            <a:endParaRPr lang="en-US" altLang="ko-KR" sz="20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 smtClean="0">
                <a:ea typeface="굴림" pitchFamily="50" charset="-127"/>
              </a:rPr>
              <a:t>전압과 전력을 살펴보겠습니다.</a:t>
            </a:r>
          </a:p>
          <a:p>
            <a:pPr>
              <a:defRPr/>
            </a:pPr>
            <a:endParaRPr lang="en-US" altLang="ko-KR" b="1" kern="0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560364"/>
            <a:ext cx="2758312" cy="2020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8" y="2528039"/>
            <a:ext cx="2660023" cy="194875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1421" y="684213"/>
            <a:ext cx="3204579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har char="»"/>
              <a:defRPr kumimoji="1" sz="16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200" b="1" kern="0" dirty="0" smtClean="0">
                <a:solidFill>
                  <a:srgbClr val="0070C0"/>
                </a:solidFill>
                <a:ea typeface="굴림" pitchFamily="50" charset="-127"/>
              </a:rPr>
              <a:t>예제 2.3</a:t>
            </a:r>
            <a:endParaRPr lang="en-US" altLang="ko-KR" sz="2000" b="1" kern="0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kern="0" dirty="0" smtClean="0">
                <a:ea typeface="굴림" pitchFamily="50" charset="-127"/>
              </a:rPr>
              <a:t>현재</a:t>
            </a:r>
          </a:p>
          <a:p>
            <a:pPr>
              <a:defRPr/>
            </a:pPr>
            <a:endParaRPr lang="en-US" altLang="ko-KR" b="1" kern="0" dirty="0" smtClean="0"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9" y="2606719"/>
            <a:ext cx="2768113" cy="18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14167</ap:TotalTime>
  <ap:Words>866</ap:Words>
  <ap:Application>Microsoft Office PowerPoint</ap:Application>
  <ap:PresentationFormat>A4 용지(210x297mm)</ap:PresentationFormat>
  <ap:Paragraphs>262</ap:Paragraphs>
  <ap:Slides>38</ap:Slides>
  <ap:Notes>0</ap:Notes>
  <ap:HiddenSlides>0</ap:HiddenSlides>
  <ap:MMClips>0</ap:MMClips>
  <ap:ScaleCrop>false</ap:ScaleCrop>
  <ap:HeadingPairs>
    <vt:vector baseType="variant" size="10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  <vt:variant>
        <vt:lpstr>재구성한 쇼</vt:lpstr>
      </vt:variant>
      <vt:variant>
        <vt:i4>1</vt:i4>
      </vt:variant>
    </vt:vector>
  </ap:HeadingPairs>
  <ap:TitlesOfParts>
    <vt:vector baseType="lpstr" size="59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Ohm’s Law</vt:lpstr>
      <vt:lpstr>Ohm’s Law</vt:lpstr>
      <vt:lpstr>Ohm’s Law</vt:lpstr>
      <vt:lpstr>Ohm’s Law</vt:lpstr>
      <vt:lpstr>Ohm’s Law</vt:lpstr>
      <vt:lpstr>Ohm’s Law</vt:lpstr>
      <vt:lpstr>Examples </vt:lpstr>
      <vt:lpstr>Kirchhoff’s Law</vt:lpstr>
      <vt:lpstr>Kirchhoff’s Law</vt:lpstr>
      <vt:lpstr>Kirchhoff’s Law</vt:lpstr>
      <vt:lpstr>KCL, Example 2.4</vt:lpstr>
      <vt:lpstr>Kirchhoff’s Law</vt:lpstr>
      <vt:lpstr>KVL, Example 2.5</vt:lpstr>
      <vt:lpstr>KVL, Single Loop Circuit</vt:lpstr>
      <vt:lpstr>Series Resistors</vt:lpstr>
      <vt:lpstr>Example 2.6</vt:lpstr>
      <vt:lpstr>Voltage Division</vt:lpstr>
      <vt:lpstr>Examples </vt:lpstr>
      <vt:lpstr>KCL, Single Node-Pair Circuit</vt:lpstr>
      <vt:lpstr>Parallel Resistors</vt:lpstr>
      <vt:lpstr>Example 2.9</vt:lpstr>
      <vt:lpstr>Current Division</vt:lpstr>
      <vt:lpstr>Example 2.10</vt:lpstr>
      <vt:lpstr>Resistor combinations</vt:lpstr>
      <vt:lpstr>Wye-Delta Transformations</vt:lpstr>
      <vt:lpstr>Wye-Delta Transformations</vt:lpstr>
      <vt:lpstr>Wye-Delta Transformations</vt:lpstr>
      <vt:lpstr>Wye-Delta Transformations</vt:lpstr>
      <vt:lpstr>Wye-Delta Transformations</vt:lpstr>
      <vt:lpstr>Example 2.13</vt:lpstr>
      <vt:lpstr>Simple Network Analysis</vt:lpstr>
      <vt:lpstr>Example 2.15</vt:lpstr>
      <vt:lpstr>Example 2.16</vt:lpstr>
      <vt:lpstr>Circuit with Dependent Sources</vt:lpstr>
      <vt:lpstr>Example 2.18</vt:lpstr>
      <vt:lpstr>Homework</vt:lpstr>
      <vt:lpstr>재구성한 쇼1</vt:lpstr>
    </vt:vector>
  </ap:TitlesOfParts>
  <ap:Company>파워피티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이승일</dc:creator>
  <lastModifiedBy>user</lastModifiedBy>
  <revision>340</revision>
  <lastPrinted>2016-09-01T05:52:57.0000000Z</lastPrinted>
  <dcterms:created xsi:type="dcterms:W3CDTF">2002-01-22T02:34:19.0000000Z</dcterms:created>
  <dcterms:modified xsi:type="dcterms:W3CDTF">2022-09-06T02:28:45.0000000Z</dcterms:modified>
  <keywords>, docId:B4A69BC34297912AF26D2D407F6E19DB</keywords>
</coreProperties>
</file>