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90" r:id="rId5"/>
    <p:sldId id="328" r:id="rId6"/>
    <p:sldId id="329" r:id="rId7"/>
    <p:sldId id="330" r:id="rId8"/>
    <p:sldId id="331" r:id="rId9"/>
    <p:sldId id="332" r:id="rId10"/>
    <p:sldId id="324" r:id="rId11"/>
    <p:sldId id="310" r:id="rId12"/>
    <p:sldId id="333" r:id="rId13"/>
    <p:sldId id="334" r:id="rId14"/>
    <p:sldId id="335" r:id="rId15"/>
    <p:sldId id="336" r:id="rId16"/>
    <p:sldId id="337" r:id="rId17"/>
    <p:sldId id="338" r:id="rId18"/>
    <p:sldId id="343" r:id="rId19"/>
    <p:sldId id="339" r:id="rId20"/>
    <p:sldId id="340" r:id="rId21"/>
    <p:sldId id="341" r:id="rId22"/>
    <p:sldId id="342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289" r:id="rId40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84" d="100"/>
          <a:sy n="84" d="100"/>
        </p:scale>
        <p:origin x="1109" y="67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image" Target="../media/image39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54.png"/><Relationship Id="rId5" Type="http://schemas.openxmlformats.org/officeDocument/2006/relationships/image" Target="../media/image50.wmf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649287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2 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The Basic Laws of Circuit Analysis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24" y="3397712"/>
            <a:ext cx="2975840" cy="3251381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Kirchhoff’s Law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692696"/>
            <a:ext cx="5472607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Node, loop, mesh, and branch</a:t>
            </a:r>
          </a:p>
          <a:p>
            <a:pPr>
              <a:defRPr/>
            </a:pPr>
            <a:r>
              <a:rPr lang="en-US" altLang="ko-KR" sz="1800" b="1" dirty="0">
                <a:ea typeface="굴림" charset="-127"/>
              </a:rPr>
              <a:t>A</a:t>
            </a:r>
            <a:r>
              <a:rPr lang="en-US" altLang="ko-KR" sz="1800" b="1" i="1" dirty="0">
                <a:ea typeface="굴림" charset="-127"/>
              </a:rPr>
              <a:t> </a:t>
            </a:r>
            <a:r>
              <a:rPr lang="en-US" altLang="ko-KR" sz="1800" b="1" i="1" dirty="0">
                <a:solidFill>
                  <a:srgbClr val="A50021"/>
                </a:solidFill>
                <a:ea typeface="굴림" charset="-127"/>
              </a:rPr>
              <a:t>node</a:t>
            </a:r>
            <a:r>
              <a:rPr lang="en-US" altLang="ko-KR" sz="1800" b="1" i="1" dirty="0">
                <a:ea typeface="굴림" charset="-127"/>
              </a:rPr>
              <a:t> </a:t>
            </a:r>
            <a:r>
              <a:rPr lang="en-US" altLang="ko-KR" sz="1800" b="1" dirty="0">
                <a:ea typeface="굴림" charset="-127"/>
              </a:rPr>
              <a:t>is the point of connection between two or more elements.</a:t>
            </a:r>
          </a:p>
          <a:p>
            <a:pPr lvl="1">
              <a:defRPr/>
            </a:pPr>
            <a:r>
              <a:rPr lang="en-US" altLang="ko-KR" sz="1600" b="1" dirty="0">
                <a:ea typeface="굴림" charset="-127"/>
              </a:rPr>
              <a:t>5 nodes, labeled A through E</a:t>
            </a:r>
          </a:p>
          <a:p>
            <a:pPr>
              <a:defRPr/>
            </a:pPr>
            <a:r>
              <a:rPr lang="en-US" altLang="ko-KR" sz="1800" b="1" dirty="0">
                <a:ea typeface="굴림" charset="-127"/>
              </a:rPr>
              <a:t>A </a:t>
            </a:r>
            <a:r>
              <a:rPr lang="en-US" altLang="ko-KR" sz="1800" b="1" i="1" dirty="0">
                <a:solidFill>
                  <a:srgbClr val="A50021"/>
                </a:solidFill>
                <a:ea typeface="굴림" charset="-127"/>
              </a:rPr>
              <a:t>loop</a:t>
            </a:r>
            <a:r>
              <a:rPr lang="en-US" altLang="ko-KR" sz="1800" b="1" dirty="0">
                <a:ea typeface="굴림" charset="-127"/>
              </a:rPr>
              <a:t> is any closed path through the network in which no node is traversed more than once.</a:t>
            </a:r>
          </a:p>
          <a:p>
            <a:pPr lvl="1">
              <a:defRPr/>
            </a:pPr>
            <a:r>
              <a:rPr lang="en-US" altLang="ko-KR" sz="1600" b="1" dirty="0">
                <a:ea typeface="굴림" charset="-127"/>
              </a:rPr>
              <a:t>ACEBA and BCDEB are loops and ACDECA is not a loop</a:t>
            </a:r>
          </a:p>
          <a:p>
            <a:pPr>
              <a:defRPr/>
            </a:pPr>
            <a:r>
              <a:rPr lang="en-US" altLang="ko-KR" sz="1800" b="1" dirty="0">
                <a:ea typeface="굴림" charset="-127"/>
              </a:rPr>
              <a:t>A </a:t>
            </a:r>
            <a:r>
              <a:rPr lang="en-US" altLang="ko-KR" sz="1800" b="1" i="1" dirty="0">
                <a:solidFill>
                  <a:srgbClr val="A50021"/>
                </a:solidFill>
                <a:ea typeface="굴림" charset="-127"/>
              </a:rPr>
              <a:t>mesh</a:t>
            </a:r>
            <a:r>
              <a:rPr lang="en-US" altLang="ko-KR" sz="1800" b="1" dirty="0">
                <a:ea typeface="굴림" charset="-127"/>
              </a:rPr>
              <a:t> is defined as a loop that does not contain another loop. “</a:t>
            </a:r>
            <a:r>
              <a:rPr lang="en-US" altLang="ko-KR" sz="1800" b="1" i="1" dirty="0">
                <a:solidFill>
                  <a:srgbClr val="A50021"/>
                </a:solidFill>
                <a:ea typeface="굴림" charset="-127"/>
              </a:rPr>
              <a:t>Windowpane</a:t>
            </a:r>
            <a:r>
              <a:rPr lang="en-US" altLang="ko-KR" sz="1800" b="1" dirty="0">
                <a:ea typeface="굴림" charset="-127"/>
              </a:rPr>
              <a:t>”</a:t>
            </a:r>
          </a:p>
          <a:p>
            <a:pPr lvl="1">
              <a:defRPr/>
            </a:pPr>
            <a:r>
              <a:rPr lang="en-US" altLang="ko-KR" sz="1600" b="1" dirty="0">
                <a:ea typeface="굴림" charset="-127"/>
              </a:rPr>
              <a:t>ACDA and CDEC are meshes and ADECA is not a mesh</a:t>
            </a:r>
          </a:p>
          <a:p>
            <a:pPr>
              <a:defRPr/>
            </a:pPr>
            <a:r>
              <a:rPr lang="en-US" altLang="ko-KR" sz="1800" b="1" dirty="0">
                <a:ea typeface="굴림" charset="-127"/>
              </a:rPr>
              <a:t>A </a:t>
            </a:r>
            <a:r>
              <a:rPr lang="en-US" altLang="ko-KR" sz="1800" b="1" i="1" dirty="0">
                <a:solidFill>
                  <a:srgbClr val="A50021"/>
                </a:solidFill>
                <a:ea typeface="굴림" charset="-127"/>
              </a:rPr>
              <a:t>branch </a:t>
            </a:r>
            <a:r>
              <a:rPr lang="en-US" altLang="ko-KR" sz="1800" b="1" dirty="0">
                <a:ea typeface="굴림" charset="-127"/>
              </a:rPr>
              <a:t>is any element connected between two nodes.</a:t>
            </a:r>
          </a:p>
          <a:p>
            <a:pPr lvl="1">
              <a:defRPr/>
            </a:pPr>
            <a:r>
              <a:rPr lang="en-US" altLang="ko-KR" sz="1600" b="1" dirty="0">
                <a:ea typeface="굴림" charset="-127"/>
              </a:rPr>
              <a:t>8 branches.</a:t>
            </a:r>
          </a:p>
          <a:p>
            <a:pPr>
              <a:defRPr/>
            </a:pPr>
            <a:endParaRPr lang="en-US" altLang="ko-KR" sz="1800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800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200" dirty="0">
              <a:ea typeface="굴림" pitchFamily="50" charset="-127"/>
            </a:endParaRPr>
          </a:p>
          <a:p>
            <a:pPr>
              <a:defRPr/>
            </a:pP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16" y="657689"/>
            <a:ext cx="2968888" cy="2624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Kirchhoff’s Law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692696"/>
            <a:ext cx="9217024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Kirchhoff’s Laws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Ohm’s law is not sufficient for circuit analysis</a:t>
            </a: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Kirchhoff’s laws </a:t>
            </a:r>
            <a:r>
              <a:rPr lang="en-US" altLang="ko-KR" b="1" dirty="0">
                <a:ea typeface="굴림" panose="020B0600000101010101" pitchFamily="50" charset="-127"/>
              </a:rPr>
              <a:t>complete the needed tools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There are two laws: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Kirchhoff’s Current law (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KCL</a:t>
            </a:r>
            <a:r>
              <a:rPr lang="en-US" altLang="ko-KR" b="1" dirty="0">
                <a:ea typeface="굴림" panose="020B0600000101010101" pitchFamily="50" charset="-127"/>
              </a:rPr>
              <a:t>)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Kirchhoff’s Voltage law (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KVL</a:t>
            </a:r>
            <a:r>
              <a:rPr lang="en-US" altLang="ko-KR" b="1" dirty="0">
                <a:ea typeface="굴림" panose="020B0600000101010101" pitchFamily="50" charset="-127"/>
              </a:rPr>
              <a:t>)</a:t>
            </a:r>
          </a:p>
          <a:p>
            <a:pPr eaLnBrk="1" hangingPunct="1"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>
              <a:ea typeface="굴림" pitchFamily="50" charset="-127"/>
            </a:endParaRPr>
          </a:p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892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Kirchhoff’s Law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692696"/>
            <a:ext cx="9217024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Kirchhoff’s Current Law (KCL)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Kirchhoff’s current law is based on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conservation of charge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algebraic sum of currents entering a node is zero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algebraic sum of currents leaving a node is zero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currents entering a node must be equal to the currents leaving the node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can be expressed as:</a:t>
            </a:r>
          </a:p>
          <a:p>
            <a:pPr eaLnBrk="1" hangingPunct="1"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>
              <a:ea typeface="굴림" pitchFamily="50" charset="-127"/>
            </a:endParaRPr>
          </a:p>
          <a:p>
            <a:pPr>
              <a:defRPr/>
            </a:pPr>
            <a:endParaRPr lang="en-US" altLang="ko-KR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19369"/>
              </p:ext>
            </p:extLst>
          </p:nvPr>
        </p:nvGraphicFramePr>
        <p:xfrm>
          <a:off x="1856656" y="4509120"/>
          <a:ext cx="1872208" cy="144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558" imgH="431613" progId="Equation.DSMT4">
                  <p:embed/>
                </p:oleObj>
              </mc:Choice>
              <mc:Fallback>
                <p:oleObj name="Equation" r:id="rId2" imgW="558558" imgH="431613" progId="Equation.DSMT4">
                  <p:embed/>
                  <p:pic>
                    <p:nvPicPr>
                      <p:cNvPr id="460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656" y="4509120"/>
                        <a:ext cx="1872208" cy="1447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457" y="3591985"/>
            <a:ext cx="2864280" cy="30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9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KCL, Example 2.4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5364819" cy="5409083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Node A </a:t>
                </a:r>
                <a:endParaRPr lang="en-US" altLang="ko-KR" sz="2000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,   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𝟏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𝟑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Node B</a:t>
                </a:r>
              </a:p>
              <a:p>
                <a:pPr marL="0" indent="0" algn="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𝟔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Node C </a:t>
                </a:r>
              </a:p>
              <a:p>
                <a:pPr mar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𝟏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𝟕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Node D 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  <a:ea typeface="굴림" pitchFamily="50" charset="-127"/>
                      </a:rPr>
                      <m:t>                </m:t>
                    </m:r>
                  </m:oMath>
                </a14:m>
                <a:endParaRPr lang="en-US" altLang="ko-KR" sz="2000" b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𝟖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Node E 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  <a:ea typeface="굴림" pitchFamily="50" charset="-127"/>
                      </a:rPr>
                      <m:t>                </m:t>
                    </m:r>
                  </m:oMath>
                </a14:m>
                <a:endParaRPr lang="en-US" altLang="ko-KR" sz="2000" b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𝟔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𝟕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𝟖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2000" b="1" dirty="0">
                    <a:ea typeface="굴림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2000" b="1" dirty="0">
                    <a:ea typeface="굴림" pitchFamily="50" charset="-127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5364819" cy="5409083"/>
              </a:xfrm>
              <a:blipFill>
                <a:blip r:embed="rId2"/>
                <a:stretch>
                  <a:fillRect t="-450" b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538163"/>
            <a:ext cx="3105576" cy="25922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3501008"/>
            <a:ext cx="346149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44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Kirchhoff’s Law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720168"/>
            <a:ext cx="9217024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Kirchhoff’s Voltage Law (KVL)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Kirchhoff’s voltage law is based on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conservation of energy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states that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algebraic sum of voltages around any loop is zero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can be expressed as:</a:t>
            </a:r>
          </a:p>
          <a:p>
            <a:pPr eaLnBrk="1" hangingPunct="1"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>
              <a:ea typeface="굴림" pitchFamily="50" charset="-127"/>
            </a:endParaRPr>
          </a:p>
          <a:p>
            <a:pPr>
              <a:defRPr/>
            </a:pPr>
            <a:endParaRPr lang="en-US" altLang="ko-KR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88316"/>
              </p:ext>
            </p:extLst>
          </p:nvPr>
        </p:nvGraphicFramePr>
        <p:xfrm>
          <a:off x="2288704" y="4014182"/>
          <a:ext cx="1777322" cy="128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431800" progId="Equation.DSMT4">
                  <p:embed/>
                </p:oleObj>
              </mc:Choice>
              <mc:Fallback>
                <p:oleObj name="Equation" r:id="rId2" imgW="596900" imgH="431800" progId="Equation.DSMT4">
                  <p:embed/>
                  <p:pic>
                    <p:nvPicPr>
                      <p:cNvPr id="471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704" y="4014182"/>
                        <a:ext cx="1777322" cy="128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968" y="3429000"/>
            <a:ext cx="44862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4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KVL, Example 2.5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Example 2.5</a:t>
                </a: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From node E, KVL equation is </a:t>
                </a:r>
                <a:endParaRPr lang="en-US" altLang="ko-KR" sz="2000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𝟔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𝟖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 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</m:oMath>
                  </m:oMathPara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𝑨𝑬</m:t>
                        </m:r>
                      </m:sub>
                    </m:sSub>
                  </m:oMath>
                </a14:m>
                <a:endParaRPr lang="en-US" altLang="ko-KR" sz="2000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𝑨𝑬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r>
                  <a:rPr lang="en-US" altLang="ko-KR" sz="2000" b="1" dirty="0">
                    <a:ea typeface="굴림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 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𝑨𝑬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𝟐𝟐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𝑽</m:t>
                    </m:r>
                  </m:oMath>
                </a14:m>
                <a:r>
                  <a:rPr lang="en-US" altLang="ko-KR" sz="2000" b="1" dirty="0">
                    <a:ea typeface="굴림" pitchFamily="50" charset="-127"/>
                  </a:rPr>
                  <a:t> </a:t>
                </a: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𝑬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𝑪</m:t>
                        </m:r>
                      </m:sub>
                    </m:sSub>
                  </m:oMath>
                </a14:m>
                <a:endParaRPr lang="en-US" altLang="ko-KR" sz="2000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𝑬𝑪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𝟖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r>
                  <a:rPr lang="en-US" altLang="ko-KR" sz="2000" b="1" dirty="0">
                    <a:ea typeface="굴림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 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𝑬𝑪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𝟏𝟐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𝑽</m:t>
                    </m:r>
                  </m:oMath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  <a:blipFill>
                <a:blip r:embed="rId2"/>
                <a:stretch>
                  <a:fillRect l="-1313" t="-1126" b="-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684213"/>
            <a:ext cx="3776443" cy="290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6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KVL, Single Loop Circuit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Single loop circuit</a:t>
                </a: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i="1" dirty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KVL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br>
                  <a:rPr lang="en-US" altLang="ko-KR" sz="2000" b="1" i="1" dirty="0">
                    <a:ea typeface="굴림" pitchFamily="50" charset="-127"/>
                  </a:rPr>
                </a:br>
                <a:r>
                  <a:rPr lang="en-US" altLang="ko-KR" sz="2000" b="1" i="1" dirty="0">
                    <a:ea typeface="굴림" pitchFamily="50" charset="-127"/>
                  </a:rPr>
                  <a:t>with Ohm’s Law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  <m:d>
                          <m:d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  <m:d>
                          <m:d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𝟑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     </a:t>
                </a:r>
                <a:r>
                  <a:rPr lang="en-US" altLang="ko-KR" sz="2000" b="1" i="1" dirty="0">
                    <a:ea typeface="굴림" pitchFamily="50" charset="-127"/>
                  </a:rPr>
                  <a:t>then</a:t>
                </a:r>
                <a:r>
                  <a:rPr lang="en-US" altLang="ko-KR" sz="2000" b="1" dirty="0">
                    <a:ea typeface="굴림" pitchFamily="50" charset="-127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𝟑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]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ko-KR" sz="2000" b="1" i="1" dirty="0">
                    <a:ea typeface="굴림" pitchFamily="50" charset="-127"/>
                  </a:rPr>
                  <a:t>      or    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i="1" dirty="0">
                    <a:ea typeface="굴림" pitchFamily="50" charset="-127"/>
                  </a:rPr>
                  <a:t>     where                   </a:t>
                </a:r>
                <a:r>
                  <a:rPr lang="en-US" altLang="ko-KR" sz="2000" b="1" dirty="0">
                    <a:ea typeface="굴림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굴림" pitchFamily="50" charset="-127"/>
                      </a:rPr>
                      <m:t>         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sz="2000" b="1" i="1" dirty="0">
                    <a:ea typeface="굴림" pitchFamily="50" charset="-127"/>
                  </a:rPr>
                  <a:t> 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i="1" dirty="0">
                  <a:solidFill>
                    <a:srgbClr val="A50021"/>
                  </a:solidFill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i="1" dirty="0">
                    <a:solidFill>
                      <a:srgbClr val="A50021"/>
                    </a:solidFill>
                    <a:ea typeface="굴림" pitchFamily="50" charset="-127"/>
                  </a:rPr>
                  <a:t>Current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 </m:t>
                        </m:r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sz="2000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sz="2000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)/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 b="-2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" y="1303370"/>
            <a:ext cx="2664296" cy="21848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52" y="1348384"/>
            <a:ext cx="2569431" cy="2162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728" y="1348384"/>
            <a:ext cx="4547934" cy="21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Series Resistors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469275" cy="569711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Series Resistors</a:t>
            </a:r>
          </a:p>
          <a:p>
            <a:pPr>
              <a:defRPr/>
            </a:pPr>
            <a:r>
              <a:rPr lang="en-US" altLang="ko-KR" sz="2000" b="1" i="1" dirty="0">
                <a:solidFill>
                  <a:srgbClr val="A50021"/>
                </a:solidFill>
                <a:ea typeface="굴림" panose="020B0600000101010101" pitchFamily="50" charset="-127"/>
              </a:rPr>
              <a:t>Resistors in series add, and voltage sources in series add algebraically.</a:t>
            </a: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In the circuit shown, applying Ohm’s law to </a:t>
            </a:r>
            <a:br>
              <a:rPr lang="en-US" altLang="ko-KR" sz="2000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>both resistors;</a:t>
            </a: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If we apply KVL to the loop we have:</a:t>
            </a:r>
            <a:endParaRPr lang="en-US" altLang="ko-KR" sz="2000" b="1" dirty="0">
              <a:ea typeface="굴림" charset="-127"/>
            </a:endParaRPr>
          </a:p>
          <a:p>
            <a:pPr>
              <a:defRPr/>
            </a:pPr>
            <a:r>
              <a:rPr lang="en-US" altLang="ko-KR" sz="2000" b="1" dirty="0">
                <a:ea typeface="굴림" pitchFamily="50" charset="-127"/>
              </a:rPr>
              <a:t>Combining the two equations:</a:t>
            </a:r>
          </a:p>
          <a:p>
            <a:pPr>
              <a:defRPr/>
            </a:pPr>
            <a:r>
              <a:rPr lang="en-US" altLang="ko-KR" sz="2000" b="1" dirty="0">
                <a:ea typeface="굴림" pitchFamily="50" charset="-127"/>
              </a:rPr>
              <a:t>From this we can see there is an </a:t>
            </a:r>
            <a:br>
              <a:rPr lang="en-US" altLang="ko-KR" sz="2000" b="1" dirty="0">
                <a:ea typeface="굴림" pitchFamily="50" charset="-127"/>
              </a:rPr>
            </a:br>
            <a:r>
              <a:rPr lang="en-US" altLang="ko-KR" sz="2000" b="1" dirty="0">
                <a:ea typeface="굴림" pitchFamily="50" charset="-127"/>
              </a:rPr>
              <a:t>equivalent resistance of the two resistors:</a:t>
            </a:r>
          </a:p>
          <a:p>
            <a:pPr>
              <a:defRPr/>
            </a:pPr>
            <a:r>
              <a:rPr lang="en-US" altLang="ko-KR" sz="2000" b="1" dirty="0">
                <a:solidFill>
                  <a:srgbClr val="A50021"/>
                </a:solidFill>
                <a:ea typeface="굴림" pitchFamily="50" charset="-127"/>
              </a:rPr>
              <a:t>For </a:t>
            </a:r>
            <a:r>
              <a:rPr lang="en-US" altLang="ko-KR" sz="2000" b="1" i="1" dirty="0">
                <a:solidFill>
                  <a:srgbClr val="A50021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="1" dirty="0">
                <a:solidFill>
                  <a:srgbClr val="A50021"/>
                </a:solidFill>
                <a:ea typeface="굴림" panose="020B0600000101010101" pitchFamily="50" charset="-127"/>
              </a:rPr>
              <a:t> resistors in series:</a:t>
            </a: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62840"/>
              </p:ext>
            </p:extLst>
          </p:nvPr>
        </p:nvGraphicFramePr>
        <p:xfrm>
          <a:off x="6002436" y="1943296"/>
          <a:ext cx="2082029" cy="435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228501" progId="Equation.DSMT4">
                  <p:embed/>
                </p:oleObj>
              </mc:Choice>
              <mc:Fallback>
                <p:oleObj name="Equation" r:id="rId2" imgW="1091726" imgH="228501" progId="Equation.DSMT4">
                  <p:embed/>
                  <p:pic>
                    <p:nvPicPr>
                      <p:cNvPr id="501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436" y="1943296"/>
                        <a:ext cx="2082029" cy="435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461273"/>
              </p:ext>
            </p:extLst>
          </p:nvPr>
        </p:nvGraphicFramePr>
        <p:xfrm>
          <a:off x="5889879" y="2453139"/>
          <a:ext cx="1962129" cy="47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800" imgH="228600" progId="Equation.DSMT4">
                  <p:embed/>
                </p:oleObj>
              </mc:Choice>
              <mc:Fallback>
                <p:oleObj name="Equation" r:id="rId4" imgW="939800" imgH="228600" progId="Equation.DSMT4">
                  <p:embed/>
                  <p:pic>
                    <p:nvPicPr>
                      <p:cNvPr id="5018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879" y="2453139"/>
                        <a:ext cx="1962129" cy="477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341045"/>
              </p:ext>
            </p:extLst>
          </p:nvPr>
        </p:nvGraphicFramePr>
        <p:xfrm>
          <a:off x="5889879" y="2986513"/>
          <a:ext cx="2467049" cy="44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394" imgH="253890" progId="Equation.DSMT4">
                  <p:embed/>
                </p:oleObj>
              </mc:Choice>
              <mc:Fallback>
                <p:oleObj name="Equation" r:id="rId6" imgW="1396394" imgH="253890" progId="Equation.DSMT4">
                  <p:embed/>
                  <p:pic>
                    <p:nvPicPr>
                      <p:cNvPr id="512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879" y="2986513"/>
                        <a:ext cx="2467049" cy="448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4219"/>
              </p:ext>
            </p:extLst>
          </p:nvPr>
        </p:nvGraphicFramePr>
        <p:xfrm>
          <a:off x="6326615" y="3664142"/>
          <a:ext cx="1335413" cy="39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447" imgH="241195" progId="Equation.DSMT4">
                  <p:embed/>
                </p:oleObj>
              </mc:Choice>
              <mc:Fallback>
                <p:oleObj name="Equation" r:id="rId8" imgW="812447" imgH="241195" progId="Equation.DSMT4">
                  <p:embed/>
                  <p:pic>
                    <p:nvPicPr>
                      <p:cNvPr id="512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15" y="3664142"/>
                        <a:ext cx="1335413" cy="396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085521"/>
              </p:ext>
            </p:extLst>
          </p:nvPr>
        </p:nvGraphicFramePr>
        <p:xfrm>
          <a:off x="6870943" y="5020069"/>
          <a:ext cx="1223331" cy="71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600" imgH="431800" progId="Equation.DSMT4">
                  <p:embed/>
                </p:oleObj>
              </mc:Choice>
              <mc:Fallback>
                <p:oleObj name="Equation" r:id="rId10" imgW="736600" imgH="431800" progId="Equation.DSMT4">
                  <p:embed/>
                  <p:pic>
                    <p:nvPicPr>
                      <p:cNvPr id="512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943" y="5020069"/>
                        <a:ext cx="1223331" cy="716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20752" y="4413758"/>
            <a:ext cx="3888432" cy="22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9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2.6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757307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Example 2.6</a:t>
            </a:r>
          </a:p>
          <a:p>
            <a:pPr>
              <a:defRPr/>
            </a:pPr>
            <a:r>
              <a:rPr lang="en-US" altLang="ko-KR" sz="2000" b="1" dirty="0">
                <a:ea typeface="굴림" pitchFamily="50" charset="-127"/>
              </a:rPr>
              <a:t>Let us determine current, voltage, and the power supplied or absorbed by each element.</a:t>
            </a: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132856"/>
            <a:ext cx="4608512" cy="35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4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Voltage Division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Voltage Division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The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voltage drop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 across any one resistor can be known.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itchFamily="50" charset="-127"/>
                  </a:rPr>
                  <a:t>KVL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altLang="ko-KR" b="1" i="1" dirty="0">
                    <a:ea typeface="굴림" pitchFamily="50" charset="-127"/>
                  </a:rPr>
                </a:br>
                <a:r>
                  <a:rPr lang="en-US" altLang="ko-KR" b="1" i="1" dirty="0">
                    <a:ea typeface="굴림" pitchFamily="50" charset="-127"/>
                  </a:rPr>
                  <a:t>thus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)/(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endParaRPr lang="en-US" altLang="ko-KR" b="1" i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굴림" pitchFamily="50" charset="-127"/>
                  </a:rPr>
                  <a:t>     here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i="1" dirty="0">
                    <a:ea typeface="굴림" pitchFamily="50" charset="-127"/>
                  </a:rPr>
                  <a:t>     and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b="1" i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b="1" i="1" dirty="0">
                    <a:ea typeface="굴림" pitchFamily="50" charset="-127"/>
                  </a:rPr>
                  <a:t>     so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r>
                  <a:rPr lang="en-US" altLang="ko-KR" b="1" i="1" dirty="0">
                    <a:ea typeface="굴림" pitchFamily="50" charset="-127"/>
                  </a:rPr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r>
                  <a:rPr lang="en-US" altLang="ko-KR" b="1" i="1" dirty="0">
                    <a:ea typeface="굴림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3999440"/>
            <a:ext cx="3201299" cy="25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63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Learning 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learn three basic laws:</a:t>
            </a:r>
          </a:p>
          <a:p>
            <a:pPr lvl="1">
              <a:spcBef>
                <a:spcPts val="1800"/>
              </a:spcBef>
              <a:defRPr/>
            </a:pP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Ohm’s Law</a:t>
            </a:r>
          </a:p>
          <a:p>
            <a:pPr lvl="1"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Kirchhoff’s Current Law(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KCL</a:t>
            </a:r>
            <a:r>
              <a:rPr lang="en-US" altLang="ko-KR" b="1" dirty="0">
                <a:ea typeface="Microsoft Sans Serif" panose="020B0604020202020204" pitchFamily="34" charset="0"/>
              </a:rPr>
              <a:t>)</a:t>
            </a:r>
          </a:p>
          <a:p>
            <a:pPr lvl="1"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Kirchhoff’s Voltage Law(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KVL</a:t>
            </a:r>
            <a:r>
              <a:rPr lang="en-US" altLang="ko-KR" b="1" dirty="0">
                <a:ea typeface="Microsoft Sans Serif" panose="020B0604020202020204" pitchFamily="34" charset="0"/>
              </a:rPr>
              <a:t>)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current division </a:t>
            </a:r>
            <a:r>
              <a:rPr lang="en-US" altLang="ko-KR" b="1" dirty="0">
                <a:ea typeface="Microsoft Sans Serif" panose="020B0604020202020204" pitchFamily="34" charset="0"/>
              </a:rPr>
              <a:t>and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voltage division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be able to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simplify</a:t>
            </a:r>
            <a:r>
              <a:rPr lang="en-US" altLang="ko-KR" b="1" dirty="0">
                <a:ea typeface="Microsoft Sans Serif" panose="020B0604020202020204" pitchFamily="34" charset="0"/>
              </a:rPr>
              <a:t> complicated resistor networks and reduce them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to a single resistor</a:t>
            </a:r>
            <a:endParaRPr lang="en-US" altLang="ko-KR" b="1" i="1" dirty="0">
              <a:ea typeface="Microsoft Sans Serif" panose="020B0604020202020204" pitchFamily="34" charset="0"/>
            </a:endParaRP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be able to analyze simple networks containing both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independent</a:t>
            </a:r>
            <a:r>
              <a:rPr lang="en-US" altLang="ko-KR" b="1" dirty="0">
                <a:ea typeface="Microsoft Sans Serif" panose="020B0604020202020204" pitchFamily="34" charset="0"/>
              </a:rPr>
              <a:t> and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dependent sources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Examples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537" y="684213"/>
                <a:ext cx="4144407" cy="56245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Example 2.7</a:t>
                </a:r>
                <a:endParaRPr lang="en-US" altLang="ko-KR" sz="1800" b="1" dirty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b="1" dirty="0">
                    <a:ea typeface="굴림" pitchFamily="50" charset="-127"/>
                  </a:rPr>
                  <a:t>Let us determine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>
                    <a:ea typeface="굴림" pitchFamily="50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>
                    <a:ea typeface="굴림" pitchFamily="50" charset="-127"/>
                  </a:rPr>
                  <a:t>.</a:t>
                </a:r>
              </a:p>
              <a:p>
                <a:pPr>
                  <a:defRPr/>
                </a:pPr>
                <a:endParaRPr lang="en-US" altLang="ko-KR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537" y="684213"/>
                <a:ext cx="4144407" cy="5624512"/>
              </a:xfrm>
              <a:blipFill>
                <a:blip r:embed="rId2"/>
                <a:stretch>
                  <a:fillRect l="-3088" t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5169024" y="684213"/>
                <a:ext cx="4392488" cy="5624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Char char="•"/>
                  <a:defRPr kumimoji="1" sz="180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Arial" pitchFamily="34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Char char="–"/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Arial" pitchFamily="34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Arial" pitchFamily="34" charset="0"/>
                  </a:defRPr>
                </a:lvl5pPr>
                <a:lvl6pPr marL="25146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6pPr>
                <a:lvl7pPr marL="29718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7pPr>
                <a:lvl8pPr marL="34290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8pPr>
                <a:lvl9pPr marL="38862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9pPr>
              </a:lstStyle>
              <a:p>
                <a:pPr marL="0" indent="0">
                  <a:buFontTx/>
                  <a:buNone/>
                  <a:defRPr/>
                </a:pPr>
                <a:r>
                  <a:rPr lang="en-US" altLang="ko-KR" sz="2800" b="1" kern="0" dirty="0">
                    <a:solidFill>
                      <a:srgbClr val="0070C0"/>
                    </a:solidFill>
                    <a:ea typeface="굴림" pitchFamily="50" charset="-127"/>
                  </a:rPr>
                  <a:t>Example 2.8</a:t>
                </a:r>
                <a:endParaRPr lang="en-US" altLang="ko-KR" sz="1800" b="1" kern="0" dirty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b="1" kern="0" dirty="0">
                    <a:ea typeface="굴림" pitchFamily="50" charset="-127"/>
                  </a:rPr>
                  <a:t>Let us determine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ko-KR" b="1" kern="0" dirty="0">
                    <a:ea typeface="굴림" pitchFamily="50" charset="-127"/>
                  </a:rPr>
                  <a:t>.</a:t>
                </a:r>
              </a:p>
              <a:p>
                <a:pPr>
                  <a:defRPr/>
                </a:pPr>
                <a:endParaRPr lang="en-US" altLang="ko-KR" b="1" kern="0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9024" y="684213"/>
                <a:ext cx="4392488" cy="5624512"/>
              </a:xfrm>
              <a:prstGeom prst="rect">
                <a:avLst/>
              </a:prstGeom>
              <a:blipFill>
                <a:blip r:embed="rId5"/>
                <a:stretch>
                  <a:fillRect l="-2917" t="-10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924944"/>
            <a:ext cx="3656189" cy="26006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28359"/>
            <a:ext cx="3996064" cy="27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4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KCL, Single Node-Pair Circuit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Single Node-Pair circuit</a:t>
                </a: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KCL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𝟑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br>
                  <a:rPr lang="en-US" altLang="ko-KR" sz="2000" b="1" i="1" dirty="0">
                    <a:ea typeface="굴림" pitchFamily="50" charset="-127"/>
                  </a:rPr>
                </a:br>
                <a:r>
                  <a:rPr lang="en-US" altLang="ko-KR" sz="2000" b="1" i="1" dirty="0">
                    <a:ea typeface="굴림" pitchFamily="50" charset="-127"/>
                  </a:rPr>
                  <a:t>here</a:t>
                </a:r>
                <a:r>
                  <a:rPr lang="en-US" altLang="ko-KR" sz="2000" b="1" dirty="0">
                    <a:ea typeface="굴림" pitchFamily="50" charset="-127"/>
                  </a:rPr>
                  <a:t>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𝒕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)/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000" b="1" i="1" dirty="0">
                    <a:ea typeface="굴림" pitchFamily="50" charset="-127"/>
                  </a:rPr>
                  <a:t> </a:t>
                </a:r>
              </a:p>
              <a:p>
                <a:pPr>
                  <a:defRPr/>
                </a:pPr>
                <a:r>
                  <a:rPr lang="en-US" altLang="ko-KR" sz="2000" b="1" i="1" dirty="0">
                    <a:ea typeface="굴림" pitchFamily="50" charset="-127"/>
                  </a:rPr>
                  <a:t>Thus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ko-KR" sz="2000" b="1" i="1" dirty="0">
                    <a:ea typeface="굴림" pitchFamily="50" charset="-127"/>
                  </a:rPr>
                  <a:t>     or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[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/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𝒑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]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ko-KR" sz="2000" b="1" i="1" dirty="0">
                    <a:ea typeface="굴림" pitchFamily="50" charset="-127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ko-KR" sz="2000" b="1" i="1" dirty="0">
                    <a:ea typeface="굴림" pitchFamily="50" charset="-127"/>
                  </a:rPr>
                  <a:t>     here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𝒑</m:t>
                            </m:r>
                          </m:sub>
                        </m:sSub>
                      </m:den>
                    </m:f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b="1" i="1" dirty="0">
                    <a:ea typeface="굴림" pitchFamily="50" charset="-127"/>
                  </a:rPr>
                  <a:t>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𝒐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=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i="1" dirty="0">
                    <a:solidFill>
                      <a:srgbClr val="A50021"/>
                    </a:solidFill>
                    <a:ea typeface="굴림" pitchFamily="50" charset="-127"/>
                  </a:rPr>
                  <a:t>    </a:t>
                </a:r>
                <a:r>
                  <a:rPr lang="en-US" altLang="ko-KR" sz="2000" b="1" dirty="0">
                    <a:ea typeface="굴림" pitchFamily="50" charset="-127"/>
                  </a:rPr>
                  <a:t>and it  can be written as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ko-KR" sz="2000" b="1" i="1" dirty="0">
                    <a:solidFill>
                      <a:schemeClr val="tx1"/>
                    </a:solidFill>
                    <a:ea typeface="굴림" pitchFamily="50" charset="-127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𝒋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𝟏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/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i="1" dirty="0">
                  <a:solidFill>
                    <a:srgbClr val="A50021"/>
                  </a:solidFill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i="1" dirty="0">
                    <a:solidFill>
                      <a:srgbClr val="A50021"/>
                    </a:solidFill>
                    <a:ea typeface="굴림" pitchFamily="50" charset="-127"/>
                  </a:rPr>
                  <a:t>    </a:t>
                </a:r>
                <a:endParaRPr lang="en-US" altLang="ko-KR" sz="2000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0" y="1412776"/>
            <a:ext cx="946845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96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Parallel Resistors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469275" cy="569711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Parallel Resistors</a:t>
            </a:r>
          </a:p>
          <a:p>
            <a:pPr>
              <a:defRPr/>
            </a:pPr>
            <a:r>
              <a:rPr lang="en-US" altLang="ko-KR" sz="2000" b="1" i="1" dirty="0">
                <a:solidFill>
                  <a:srgbClr val="A50021"/>
                </a:solidFill>
                <a:ea typeface="굴림" panose="020B0600000101010101" pitchFamily="50" charset="-127"/>
              </a:rPr>
              <a:t>Conductors add in parallel and current source in parallel add algebraically</a:t>
            </a: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When resistors are in parallel, the voltage drop across them is the same</a:t>
            </a:r>
          </a:p>
          <a:p>
            <a:pPr>
              <a:defRPr/>
            </a:pP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By KCL, the current at node </a:t>
            </a:r>
            <a:r>
              <a:rPr lang="en-US" altLang="ko-KR" sz="2000" b="1" i="1" dirty="0">
                <a:ea typeface="굴림" panose="020B0600000101010101" pitchFamily="50" charset="-127"/>
              </a:rPr>
              <a:t>a</a:t>
            </a:r>
            <a:r>
              <a:rPr lang="en-US" altLang="ko-KR" sz="2000" b="1" dirty="0">
                <a:ea typeface="굴림" panose="020B0600000101010101" pitchFamily="50" charset="-127"/>
              </a:rPr>
              <a:t> is:</a:t>
            </a:r>
          </a:p>
          <a:p>
            <a:pPr>
              <a:defRPr/>
            </a:pP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The equivalent resistance is:</a:t>
            </a:r>
          </a:p>
          <a:p>
            <a:pPr>
              <a:defRPr/>
            </a:pP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solidFill>
                  <a:srgbClr val="A50021"/>
                </a:solidFill>
                <a:ea typeface="굴림" pitchFamily="50" charset="-127"/>
              </a:rPr>
              <a:t>For </a:t>
            </a:r>
            <a:r>
              <a:rPr lang="en-US" altLang="ko-KR" sz="2000" b="1" i="1" dirty="0">
                <a:solidFill>
                  <a:srgbClr val="A50021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="1" dirty="0">
                <a:solidFill>
                  <a:srgbClr val="A50021"/>
                </a:solidFill>
                <a:ea typeface="굴림" panose="020B0600000101010101" pitchFamily="50" charset="-127"/>
              </a:rPr>
              <a:t> resistors in parallel:</a:t>
            </a: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sz="2000" b="1" dirty="0">
                <a:ea typeface="굴림" pitchFamily="50" charset="-127"/>
              </a:rPr>
              <a:t>                                                        or 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245300"/>
              </p:ext>
            </p:extLst>
          </p:nvPr>
        </p:nvGraphicFramePr>
        <p:xfrm>
          <a:off x="4031704" y="2408278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900" imgH="228600" progId="Equation.DSMT4">
                  <p:embed/>
                </p:oleObj>
              </mc:Choice>
              <mc:Fallback>
                <p:oleObj name="Equation" r:id="rId2" imgW="850900" imgH="228600" progId="Equation.DSMT4">
                  <p:embed/>
                  <p:pic>
                    <p:nvPicPr>
                      <p:cNvPr id="5325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704" y="2408278"/>
                        <a:ext cx="170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96104"/>
              </p:ext>
            </p:extLst>
          </p:nvPr>
        </p:nvGraphicFramePr>
        <p:xfrm>
          <a:off x="4249192" y="3317363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9" imgH="228501" progId="Equation.DSMT4">
                  <p:embed/>
                </p:oleObj>
              </mc:Choice>
              <mc:Fallback>
                <p:oleObj name="Equation" r:id="rId4" imgW="533169" imgH="228501" progId="Equation.DSMT4">
                  <p:embed/>
                  <p:pic>
                    <p:nvPicPr>
                      <p:cNvPr id="5325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192" y="3317363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380095"/>
              </p:ext>
            </p:extLst>
          </p:nvPr>
        </p:nvGraphicFramePr>
        <p:xfrm>
          <a:off x="4031704" y="4040071"/>
          <a:ext cx="15017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431613" progId="Equation.DSMT4">
                  <p:embed/>
                </p:oleObj>
              </mc:Choice>
              <mc:Fallback>
                <p:oleObj name="Equation" r:id="rId6" imgW="850531" imgH="431613" progId="Equation.DSMT4">
                  <p:embed/>
                  <p:pic>
                    <p:nvPicPr>
                      <p:cNvPr id="532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704" y="4040071"/>
                        <a:ext cx="15017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529" y="3022112"/>
            <a:ext cx="3397435" cy="226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4739" y="5407033"/>
                <a:ext cx="2532873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39" y="5407033"/>
                <a:ext cx="2532873" cy="8233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51529" y="5350362"/>
                <a:ext cx="2181816" cy="76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529" y="5350362"/>
                <a:ext cx="2181816" cy="763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696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2.9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Example 2.9</a:t>
                </a:r>
              </a:p>
              <a:p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Let us determine current,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a typeface="굴림" pitchFamily="50" charset="-127"/>
                  </a:rPr>
                  <a:t>, the current in each element, and the power supplied and absorbed in the network.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  <a:blipFill>
                <a:blip r:embed="rId2"/>
                <a:stretch>
                  <a:fillRect l="-131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546109"/>
            <a:ext cx="848853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9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Current Division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Current Division</a:t>
                </a:r>
              </a:p>
              <a:p>
                <a:pPr marL="0">
                  <a:spcBef>
                    <a:spcPts val="1200"/>
                  </a:spcBef>
                  <a:defRPr/>
                </a:pPr>
                <a:r>
                  <a:rPr lang="en-US" altLang="ko-KR" sz="2000" b="1" dirty="0">
                    <a:ea typeface="굴림" panose="020B0600000101010101" pitchFamily="50" charset="-127"/>
                  </a:rPr>
                  <a:t>Current divides among parallel resistors in a manner similar to the way in which voltage divides among series resistors.</a:t>
                </a:r>
              </a:p>
              <a:p>
                <a:pPr marL="0">
                  <a:spcBef>
                    <a:spcPts val="1200"/>
                  </a:spcBef>
                  <a:defRPr/>
                </a:pPr>
                <a:r>
                  <a:rPr lang="en-US" altLang="ko-KR" sz="2000" b="1" dirty="0">
                    <a:ea typeface="굴림" panose="020B0600000101010101" pitchFamily="50" charset="-127"/>
                  </a:rPr>
                  <a:t>KVL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000" b="1" i="1" dirty="0">
                    <a:ea typeface="굴림" pitchFamily="50" charset="-127"/>
                  </a:rPr>
                  <a:t>  or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br>
                  <a:rPr lang="en-US" altLang="ko-KR" sz="2000" b="1" i="1" dirty="0">
                    <a:ea typeface="굴림" pitchFamily="50" charset="-127"/>
                  </a:rPr>
                </a:br>
                <a:r>
                  <a:rPr lang="en-US" altLang="ko-KR" sz="2000" b="1" i="1" dirty="0">
                    <a:ea typeface="굴림" pitchFamily="50" charset="-127"/>
                  </a:rPr>
                  <a:t>     thus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=[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]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  <a:p>
                <a:pPr marL="0" indent="0">
                  <a:spcBef>
                    <a:spcPts val="1200"/>
                  </a:spcBef>
                  <a:buNone/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     here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/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i="1" dirty="0">
                    <a:ea typeface="굴림" pitchFamily="50" charset="-127"/>
                  </a:rPr>
                  <a:t>     and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/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  <a:p>
                <a:pPr marL="0" indent="0">
                  <a:spcBef>
                    <a:spcPts val="1200"/>
                  </a:spcBef>
                  <a:buNone/>
                  <a:defRPr/>
                </a:pPr>
                <a:r>
                  <a:rPr lang="en-US" altLang="ko-KR" sz="2000" b="1" i="1" dirty="0">
                    <a:ea typeface="굴림" pitchFamily="50" charset="-127"/>
                  </a:rPr>
                  <a:t>     so that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000" b="1" i="1" dirty="0">
                    <a:ea typeface="굴림" pitchFamily="50" charset="-127"/>
                  </a:rPr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endParaRPr lang="en-US" altLang="ko-KR" sz="2000" b="1" i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 r="-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4838379"/>
            <a:ext cx="4386705" cy="15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3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2.10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757307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Example 2.10</a:t>
            </a:r>
          </a:p>
          <a:p>
            <a:pPr>
              <a:defRPr/>
            </a:pPr>
            <a:r>
              <a:rPr lang="en-US" altLang="ko-KR" sz="2000" b="1" dirty="0">
                <a:ea typeface="굴림" pitchFamily="50" charset="-127"/>
              </a:rPr>
              <a:t>Let us calculate the current in the two resistors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708920"/>
            <a:ext cx="5990855" cy="19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16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Resistor combinations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757307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Resistor combinations</a:t>
            </a: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For N resistors in series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For N resistor in parallel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itchFamily="50" charset="-127"/>
              </a:rPr>
              <a:t>Example 2.11</a:t>
            </a:r>
          </a:p>
          <a:p>
            <a:pPr marL="0" indent="0">
              <a:buNone/>
              <a:defRPr/>
            </a:pPr>
            <a:endParaRPr lang="en-US" altLang="ko-KR" b="1" dirty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8584" y="3437372"/>
                <a:ext cx="2412647" cy="8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84" y="3437372"/>
                <a:ext cx="2412647" cy="8232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36576" y="1844824"/>
                <a:ext cx="2050368" cy="76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76" y="1844824"/>
                <a:ext cx="2050368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390396"/>
            <a:ext cx="4403938" cy="24706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108" y="4149080"/>
            <a:ext cx="3312368" cy="22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77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Wye-Delta Transformations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785813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Wye-Delta Transformations  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There are cases where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resistors are neither parallel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nor series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Consider the bridge circuit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shown here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This circuit can be simplified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to a three-terminal equivalent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20" y="1412776"/>
            <a:ext cx="3923928" cy="31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44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802" y="4078301"/>
            <a:ext cx="5626427" cy="2016224"/>
          </a:xfrm>
          <a:prstGeom prst="rect">
            <a:avLst/>
          </a:prstGeom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Wye-Delta Transformations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65" y="692696"/>
            <a:ext cx="8280919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Wye-Delta Transformations  II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>
                <a:ea typeface="굴림" charset="-127"/>
              </a:rPr>
              <a:t>Two topologies can be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interchanged: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>
                <a:ea typeface="굴림" charset="-127"/>
              </a:rPr>
              <a:t>Wye (Y) or tee (T) networks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>
                <a:ea typeface="굴림" charset="-127"/>
              </a:rPr>
              <a:t>Delta (</a:t>
            </a:r>
            <a:r>
              <a:rPr lang="el-GR" b="1" dirty="0"/>
              <a:t>Δ</a:t>
            </a:r>
            <a:r>
              <a:rPr lang="en-US" altLang="ko-KR" b="1" dirty="0">
                <a:ea typeface="굴림" charset="-127"/>
              </a:rPr>
              <a:t>) or pi (</a:t>
            </a:r>
            <a:r>
              <a:rPr lang="el-GR" b="1" dirty="0"/>
              <a:t>Π</a:t>
            </a:r>
            <a:r>
              <a:rPr lang="en-US" altLang="ko-KR" b="1" dirty="0">
                <a:ea typeface="굴림" charset="-127"/>
              </a:rPr>
              <a:t>) networks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>
                <a:ea typeface="굴림" charset="-127"/>
              </a:rPr>
              <a:t>Transforming between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these two topologies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often makes the solution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of a circuit easier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52" y="1484784"/>
            <a:ext cx="5184576" cy="19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0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60" y="1556792"/>
            <a:ext cx="4022340" cy="3456384"/>
          </a:xfrm>
          <a:prstGeom prst="rect">
            <a:avLst/>
          </a:prstGeom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Wye-Delta Transformations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785813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Wye-Delta Transformations  III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The superimposed wye and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delta circuits shown here will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used for reference.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The delta consists of the outer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resistors, labeled </a:t>
            </a:r>
            <a:r>
              <a:rPr lang="en-US" altLang="ko-KR" b="1" dirty="0">
                <a:latin typeface="+mn-lt"/>
                <a:ea typeface="굴림" charset="-127"/>
              </a:rPr>
              <a:t>a, b, </a:t>
            </a:r>
            <a:r>
              <a:rPr lang="en-US" altLang="ko-KR" b="1" dirty="0">
                <a:ea typeface="굴림" charset="-127"/>
              </a:rPr>
              <a:t>and </a:t>
            </a:r>
            <a:r>
              <a:rPr lang="en-US" altLang="ko-KR" b="1" dirty="0">
                <a:latin typeface="+mn-lt"/>
                <a:ea typeface="굴림" charset="-127"/>
              </a:rPr>
              <a:t>c</a:t>
            </a:r>
            <a:r>
              <a:rPr lang="en-US" altLang="ko-KR" b="1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The wye network are the inside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resistors, labeled </a:t>
            </a:r>
            <a:r>
              <a:rPr lang="en-US" altLang="ko-KR" b="1" dirty="0">
                <a:latin typeface="+mn-lt"/>
                <a:ea typeface="굴림" charset="-127"/>
              </a:rPr>
              <a:t>1, 2, </a:t>
            </a:r>
            <a:r>
              <a:rPr lang="en-US" altLang="ko-KR" b="1" dirty="0">
                <a:ea typeface="굴림" charset="-127"/>
              </a:rPr>
              <a:t>and </a:t>
            </a:r>
            <a:r>
              <a:rPr lang="en-US" altLang="ko-KR" b="1" dirty="0">
                <a:latin typeface="+mn-lt"/>
                <a:ea typeface="굴림" charset="-127"/>
              </a:rPr>
              <a:t>3</a:t>
            </a:r>
            <a:r>
              <a:rPr lang="en-US" altLang="ko-KR" b="1" dirty="0"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218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Ohm’s Law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Ohm’s Law</a:t>
                </a:r>
              </a:p>
              <a:p>
                <a:pPr eaLnBrk="1" hangingPunct="1">
                  <a:defRPr/>
                </a:pPr>
                <a:r>
                  <a:rPr lang="en-US" altLang="ko-KR" b="1" dirty="0">
                    <a:ea typeface="굴림" pitchFamily="50" charset="-127"/>
                  </a:rPr>
                  <a:t>The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itchFamily="50" charset="-127"/>
                  </a:rPr>
                  <a:t>voltage</a:t>
                </a:r>
                <a:r>
                  <a:rPr lang="en-US" altLang="ko-KR" b="1" dirty="0">
                    <a:ea typeface="굴림" pitchFamily="50" charset="-127"/>
                  </a:rPr>
                  <a:t> across a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itchFamily="50" charset="-127"/>
                  </a:rPr>
                  <a:t>resistance</a:t>
                </a:r>
                <a:r>
                  <a:rPr lang="en-US" altLang="ko-KR" b="1" dirty="0">
                    <a:ea typeface="굴림" pitchFamily="50" charset="-127"/>
                  </a:rPr>
                  <a:t> is directly proportional to the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itchFamily="50" charset="-127"/>
                  </a:rPr>
                  <a:t>current</a:t>
                </a:r>
                <a:r>
                  <a:rPr lang="en-US" altLang="ko-KR" b="1" dirty="0">
                    <a:ea typeface="굴림" pitchFamily="50" charset="-127"/>
                  </a:rPr>
                  <a:t> flowing through it.</a:t>
                </a:r>
              </a:p>
              <a:p>
                <a:pPr lvl="1" eaLnBrk="1" hangingPunct="1">
                  <a:defRPr/>
                </a:pPr>
                <a:r>
                  <a:rPr lang="en-US" altLang="ko-KR" b="1" dirty="0">
                    <a:ea typeface="굴림" pitchFamily="50" charset="-127"/>
                  </a:rPr>
                  <a:t>Voltage is measured in volts(V).</a:t>
                </a:r>
              </a:p>
              <a:p>
                <a:pPr lvl="1" eaLnBrk="1" hangingPunct="1">
                  <a:defRPr/>
                </a:pPr>
                <a:r>
                  <a:rPr lang="en-US" altLang="ko-KR" b="1" dirty="0">
                    <a:ea typeface="굴림" pitchFamily="50" charset="-127"/>
                  </a:rPr>
                  <a:t>Current is measured in amperes(A).</a:t>
                </a:r>
              </a:p>
              <a:p>
                <a:pPr lvl="1" eaLnBrk="1" hangingPunct="1">
                  <a:defRPr/>
                </a:pPr>
                <a:r>
                  <a:rPr lang="en-US" altLang="ko-KR" b="1" dirty="0">
                    <a:ea typeface="굴림" pitchFamily="50" charset="-127"/>
                  </a:rPr>
                  <a:t>Resistance is measured in ohms(</a:t>
                </a:r>
                <a:r>
                  <a:rPr lang="el-GR" altLang="ko-KR" b="1" dirty="0">
                    <a:ea typeface="굴림" pitchFamily="50" charset="-127"/>
                  </a:rPr>
                  <a:t>Ω</a:t>
                </a:r>
                <a:r>
                  <a:rPr lang="en-US" altLang="ko-KR" b="1" dirty="0">
                    <a:ea typeface="굴림" pitchFamily="50" charset="-127"/>
                  </a:rPr>
                  <a:t>).</a:t>
                </a:r>
              </a:p>
              <a:p>
                <a:pPr marL="457200" lvl="1" indent="0" eaLnBrk="1" hangingPunct="1">
                  <a:buNone/>
                  <a:defRPr/>
                </a:pPr>
                <a:endParaRPr lang="en-US" altLang="ko-KR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457200" lvl="1" indent="0" eaLnBrk="1" hangingPunct="1">
                  <a:buNone/>
                  <a:defRPr/>
                </a:pPr>
                <a:r>
                  <a:rPr lang="en-US" altLang="ko-KR" b="1" i="1" dirty="0">
                    <a:latin typeface="Cambria Math" panose="02040503050406030204" pitchFamily="18" charset="0"/>
                    <a:ea typeface="굴림" pitchFamily="50" charset="-127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𝑹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, 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𝒇𝒐𝒓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𝑹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&gt;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endParaRPr lang="en-US" altLang="ko-KR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  <a:blipFill>
                <a:blip r:embed="rId2"/>
                <a:stretch>
                  <a:fillRect l="-1347" t="-1045" r="-10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3861048"/>
            <a:ext cx="2448272" cy="2340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Wye-Delta Transformations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692696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Delta to Wye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The conversion formula for a delta to wye transformation are: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739900" y="2928938"/>
          <a:ext cx="242728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1333500" progId="Equation.DSMT4">
                  <p:embed/>
                </p:oleObj>
              </mc:Choice>
              <mc:Fallback>
                <p:oleObj name="Equation" r:id="rId2" imgW="1117600" imgH="1333500" progId="Equation.DSMT4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928938"/>
                        <a:ext cx="2427288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928938"/>
            <a:ext cx="4104456" cy="32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55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Wye-Delta Transformations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692696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Wye to Delta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The conversion formula for a wye to delta transformation are: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190676"/>
              </p:ext>
            </p:extLst>
          </p:nvPr>
        </p:nvGraphicFramePr>
        <p:xfrm>
          <a:off x="996301" y="2492896"/>
          <a:ext cx="33686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1333500" progId="Equation.DSMT4">
                  <p:embed/>
                </p:oleObj>
              </mc:Choice>
              <mc:Fallback>
                <p:oleObj name="Equation" r:id="rId2" imgW="1511300" imgH="1333500" progId="Equation.DSMT4">
                  <p:embed/>
                  <p:pic>
                    <p:nvPicPr>
                      <p:cNvPr id="60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301" y="2492896"/>
                        <a:ext cx="336867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300" y="2227782"/>
            <a:ext cx="4447362" cy="35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9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2.13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253251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Example 2.13</a:t>
            </a: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Let us determine the equivalent resistance at the terminals A-B for the network shown</a:t>
            </a:r>
          </a:p>
          <a:p>
            <a:pPr marL="0" indent="0">
              <a:buNone/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160829"/>
            <a:ext cx="5760640" cy="43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10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Simple Network Analysis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253251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Simple Network Analysis</a:t>
            </a: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itchFamily="50" charset="-127"/>
              </a:rPr>
              <a:t>Example 2.14</a:t>
            </a:r>
          </a:p>
          <a:p>
            <a:pPr lvl="1">
              <a:defRPr/>
            </a:pPr>
            <a:r>
              <a:rPr lang="en-US" altLang="ko-KR" b="1" dirty="0">
                <a:ea typeface="굴림" pitchFamily="50" charset="-127"/>
              </a:rPr>
              <a:t>We wish to de determine </a:t>
            </a:r>
            <a:br>
              <a:rPr lang="en-US" altLang="ko-KR" b="1" dirty="0">
                <a:ea typeface="굴림" pitchFamily="50" charset="-127"/>
              </a:rPr>
            </a:br>
            <a:r>
              <a:rPr lang="en-US" altLang="ko-KR" b="1" dirty="0">
                <a:ea typeface="굴림" pitchFamily="50" charset="-127"/>
              </a:rPr>
              <a:t>the voltage and currents </a:t>
            </a:r>
            <a:br>
              <a:rPr lang="en-US" altLang="ko-KR" b="1" dirty="0">
                <a:ea typeface="굴림" pitchFamily="50" charset="-127"/>
              </a:rPr>
            </a:br>
            <a:r>
              <a:rPr lang="en-US" altLang="ko-KR" b="1" dirty="0">
                <a:ea typeface="굴림" pitchFamily="50" charset="-127"/>
              </a:rPr>
              <a:t>that are identified in this </a:t>
            </a:r>
            <a:br>
              <a:rPr lang="en-US" altLang="ko-KR" b="1" dirty="0">
                <a:ea typeface="굴림" pitchFamily="50" charset="-127"/>
              </a:rPr>
            </a:br>
            <a:r>
              <a:rPr lang="en-US" altLang="ko-KR" b="1" dirty="0">
                <a:ea typeface="굴림" pitchFamily="50" charset="-127"/>
              </a:rPr>
              <a:t>circuit</a:t>
            </a:r>
          </a:p>
          <a:p>
            <a:pPr marL="0" indent="0">
              <a:buNone/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534923"/>
            <a:ext cx="4608512" cy="47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6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2.15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253251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Example 2.15</a:t>
            </a: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We want to find the value of the current source and the amount of power it supplies to the network.</a:t>
            </a: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54" y="2604022"/>
            <a:ext cx="5832648" cy="36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05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2.16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Example 2.16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itchFamily="50" charset="-127"/>
                  </a:rPr>
                  <a:t>Let us determine the value </a:t>
                </a:r>
                <a:br>
                  <a:rPr lang="en-US" altLang="ko-KR" b="1" dirty="0">
                    <a:ea typeface="굴림" pitchFamily="50" charset="-127"/>
                  </a:rPr>
                </a:br>
                <a:r>
                  <a:rPr lang="en-US" altLang="ko-KR" b="1" dirty="0">
                    <a:ea typeface="굴림" pitchFamily="50" charset="-127"/>
                  </a:rPr>
                  <a:t>of the voltage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b="1" dirty="0">
                    <a:ea typeface="굴림" pitchFamily="50" charset="-127"/>
                  </a:rPr>
                  <a:t> </a:t>
                </a:r>
                <a:br>
                  <a:rPr lang="en-US" altLang="ko-KR" b="1" dirty="0">
                    <a:ea typeface="굴림" pitchFamily="50" charset="-127"/>
                  </a:rPr>
                </a:br>
                <a:r>
                  <a:rPr lang="en-US" altLang="ko-KR" b="1" dirty="0">
                    <a:ea typeface="굴림" pitchFamily="50" charset="-127"/>
                  </a:rPr>
                  <a:t>and the power absorbed or </a:t>
                </a:r>
                <a:br>
                  <a:rPr lang="en-US" altLang="ko-KR" b="1" dirty="0">
                    <a:ea typeface="굴림" pitchFamily="50" charset="-127"/>
                  </a:rPr>
                </a:br>
                <a:r>
                  <a:rPr lang="en-US" altLang="ko-KR" b="1" dirty="0">
                    <a:ea typeface="굴림" pitchFamily="50" charset="-127"/>
                  </a:rPr>
                  <a:t>supplied to the network </a:t>
                </a:r>
                <a:br>
                  <a:rPr lang="en-US" altLang="ko-KR" b="1" dirty="0">
                    <a:ea typeface="굴림" pitchFamily="50" charset="-127"/>
                  </a:rPr>
                </a:br>
                <a:r>
                  <a:rPr lang="en-US" altLang="ko-KR" b="1" dirty="0">
                    <a:ea typeface="굴림" pitchFamily="50" charset="-127"/>
                  </a:rPr>
                  <a:t>by this source.</a:t>
                </a: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  <a:blipFill>
                <a:blip r:embed="rId2"/>
                <a:stretch>
                  <a:fillRect l="-138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773920"/>
            <a:ext cx="4320480" cy="55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3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Circuit with Dependent Sources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Circuit with Dependent Sources</a:t>
                </a:r>
              </a:p>
              <a:p>
                <a:pPr>
                  <a:defRPr/>
                </a:pPr>
                <a:r>
                  <a:rPr lang="en-US" altLang="ko-KR" b="1" i="1" dirty="0">
                    <a:solidFill>
                      <a:srgbClr val="A50021"/>
                    </a:solidFill>
                    <a:ea typeface="굴림" pitchFamily="50" charset="-127"/>
                  </a:rPr>
                  <a:t>Example 2.17</a:t>
                </a:r>
              </a:p>
              <a:p>
                <a:pPr lvl="1">
                  <a:defRPr/>
                </a:pPr>
                <a:r>
                  <a:rPr lang="en-US" altLang="ko-KR" b="1" dirty="0">
                    <a:ea typeface="굴림" pitchFamily="50" charset="-127"/>
                  </a:rPr>
                  <a:t>We wish to find the output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altLang="ko-KR" b="1" dirty="0">
                    <a:ea typeface="굴림" pitchFamily="50" charset="-127"/>
                  </a:rPr>
                  <a:t>.</a:t>
                </a:r>
              </a:p>
              <a:p>
                <a:pPr marL="0" indent="0">
                  <a:buNone/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  <a:blipFill>
                <a:blip r:embed="rId2"/>
                <a:stretch>
                  <a:fillRect l="-138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557506"/>
            <a:ext cx="605625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8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2.18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Example 2.18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itchFamily="50" charset="-127"/>
                  </a:rPr>
                  <a:t>We wish to find the output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a typeface="굴림" pitchFamily="50" charset="-127"/>
                  </a:rPr>
                  <a:t> and the power absorbed by 2k </a:t>
                </a:r>
                <a:r>
                  <a:rPr lang="el-GR" altLang="ko-KR" sz="2000" b="1" dirty="0">
                    <a:ea typeface="굴림" pitchFamily="50" charset="-127"/>
                  </a:rPr>
                  <a:t>Ω</a:t>
                </a:r>
                <a:r>
                  <a:rPr lang="en-US" altLang="ko-KR" sz="2000" b="1" dirty="0">
                    <a:ea typeface="굴림" pitchFamily="50" charset="-127"/>
                  </a:rPr>
                  <a:t> resistor.</a:t>
                </a: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  <a:blipFill>
                <a:blip r:embed="rId2"/>
                <a:stretch>
                  <a:fillRect l="-138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708920"/>
            <a:ext cx="7553331" cy="20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33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Homework</a:t>
            </a:r>
            <a:endParaRPr lang="ko-KR" altLang="en-US" sz="240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2.35, 2.40, 2.48, 2.51, 2.55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3.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Ohm’s Law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20952" y="1340768"/>
                <a:ext cx="5257478" cy="5184576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ko-KR" b="1" dirty="0">
                    <a:ea typeface="굴림" pitchFamily="50" charset="-127"/>
                  </a:rPr>
                  <a:t>Ohm’s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𝑹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 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𝒐𝒓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𝒎𝑨</m:t>
                      </m:r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>
                    <a:ea typeface="굴림" pitchFamily="50" charset="-127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𝑰𝑹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/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>
                    <a:ea typeface="굴림" pitchFamily="50" charset="-127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𝑹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 ,  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𝟑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𝒎𝑨</m:t>
                      </m:r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>
                    <a:ea typeface="굴림" pitchFamily="50" charset="-127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𝑰𝑹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𝟏𝟐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0952" y="1340768"/>
                <a:ext cx="5257478" cy="5184576"/>
              </a:xfrm>
              <a:blipFill>
                <a:blip r:embed="rId2"/>
                <a:stretch>
                  <a:fillRect t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8" y="1844824"/>
            <a:ext cx="400724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1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Ohm’s Law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92696"/>
            <a:ext cx="9505950" cy="58324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itchFamily="50" charset="-127"/>
              </a:rPr>
              <a:t>Resistivity</a:t>
            </a:r>
            <a:endParaRPr lang="en-US" altLang="ko-KR" sz="32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Materials tend to </a:t>
            </a:r>
            <a:r>
              <a:rPr lang="en-US" altLang="ko-KR" b="1" i="1" dirty="0">
                <a:solidFill>
                  <a:srgbClr val="A50021"/>
                </a:solidFill>
                <a:ea typeface="굴림" charset="-127"/>
              </a:rPr>
              <a:t>resist the flow of electricity </a:t>
            </a:r>
            <a:r>
              <a:rPr lang="en-US" altLang="ko-KR" b="1" dirty="0">
                <a:ea typeface="굴림" charset="-127"/>
              </a:rPr>
              <a:t>through them.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This property is called “</a:t>
            </a:r>
            <a:r>
              <a:rPr lang="en-US" altLang="ko-KR" b="1" i="1" dirty="0">
                <a:solidFill>
                  <a:srgbClr val="A50021"/>
                </a:solidFill>
                <a:ea typeface="굴림" charset="-127"/>
              </a:rPr>
              <a:t>resistance</a:t>
            </a:r>
            <a:r>
              <a:rPr lang="en-US" altLang="ko-KR" b="1" dirty="0">
                <a:ea typeface="굴림" charset="-127"/>
              </a:rPr>
              <a:t>.”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The resistance of an object is a function of its length, </a:t>
            </a:r>
            <a:r>
              <a:rPr lang="en-US" altLang="ko-KR" b="1" i="1" dirty="0">
                <a:latin typeface="+mn-lt"/>
                <a:ea typeface="굴림" charset="-127"/>
              </a:rPr>
              <a:t>l</a:t>
            </a:r>
            <a:r>
              <a:rPr lang="en-US" altLang="ko-KR" b="1" dirty="0">
                <a:ea typeface="굴림" charset="-127"/>
              </a:rPr>
              <a:t>, and cross sectional area, </a:t>
            </a:r>
            <a:r>
              <a:rPr lang="en-US" altLang="ko-KR" b="1" i="1" dirty="0">
                <a:latin typeface="+mn-lt"/>
                <a:ea typeface="굴림" charset="-127"/>
              </a:rPr>
              <a:t>A</a:t>
            </a:r>
            <a:r>
              <a:rPr lang="en-US" altLang="ko-KR" b="1" dirty="0">
                <a:ea typeface="굴림" charset="-127"/>
              </a:rPr>
              <a:t>, and the material’s resistivity:</a:t>
            </a: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29319"/>
              </p:ext>
            </p:extLst>
          </p:nvPr>
        </p:nvGraphicFramePr>
        <p:xfrm>
          <a:off x="1784648" y="3494789"/>
          <a:ext cx="119893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863" imgH="393529" progId="Equation.DSMT4">
                  <p:embed/>
                </p:oleObj>
              </mc:Choice>
              <mc:Fallback>
                <p:oleObj name="Equation" r:id="rId2" imgW="545863" imgH="393529" progId="Equation.DSMT4">
                  <p:embed/>
                  <p:pic>
                    <p:nvPicPr>
                      <p:cNvPr id="307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648" y="3494789"/>
                        <a:ext cx="1198933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494789"/>
            <a:ext cx="3888432" cy="2884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52" y="4781561"/>
            <a:ext cx="3628968" cy="15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28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Ohm’s Law</a:t>
            </a:r>
            <a:endParaRPr lang="ko-KR" altLang="en-US" sz="2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00025" y="700088"/>
            <a:ext cx="95059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»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>
                <a:solidFill>
                  <a:srgbClr val="0070C0"/>
                </a:solidFill>
                <a:ea typeface="굴림" charset="-127"/>
              </a:rPr>
              <a:t>Resistivity of Common Materials</a:t>
            </a:r>
            <a:endParaRPr lang="en-US" altLang="ko-KR" sz="2800" b="1" kern="0" dirty="0">
              <a:solidFill>
                <a:srgbClr val="0070C0"/>
              </a:solidFill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b="0" kern="0" dirty="0"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60" y="1628800"/>
            <a:ext cx="751197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81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Ohm’s Law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472" y="692696"/>
            <a:ext cx="9433048" cy="5832475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Resistor Color Codes</a:t>
            </a:r>
            <a:endParaRPr lang="en-US" altLang="ko-KR" sz="18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To indicate the resistance values a series of colored bands is used</a:t>
            </a:r>
            <a:r>
              <a:rPr lang="en-US" altLang="ko-KR" sz="2800" b="1" dirty="0">
                <a:ea typeface="굴림" charset="-127"/>
              </a:rPr>
              <a:t>.</a:t>
            </a:r>
          </a:p>
          <a:p>
            <a:pPr lvl="1"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</p:txBody>
      </p:sp>
      <p:pic>
        <p:nvPicPr>
          <p:cNvPr id="2052" name="Picture 4" descr="https://search.pstatic.net/common/?src=http%3A%2F%2Fblogfiles.naver.net%2FMjAyMDA5MjJfMTIg%2FMDAxNjAwNzExMDI3MTk1.S1a8bcUeNHfsdR0PebzvYsNU5xx2EUHHsX5MDJsmI-8g.r2kEHyJvMaJbar5D4m598lrADD9oabquF5dSEKr87Ugg.PNG.jeong84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72" y="2089442"/>
            <a:ext cx="4032448" cy="441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12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Ohm’s Law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92696"/>
                <a:ext cx="9505950" cy="5832475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pitchFamily="50" charset="-127"/>
                  </a:rPr>
                  <a:t>Conductance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charset="-127"/>
                  </a:rPr>
                  <a:t>Is defined as the reciprocal of resistance.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charset="-127"/>
                  </a:rPr>
                  <a:t>The symbol of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charset="-127"/>
                  </a:rPr>
                  <a:t>G</a:t>
                </a:r>
                <a:r>
                  <a:rPr lang="en-US" altLang="ko-KR" b="1" dirty="0">
                    <a:ea typeface="굴림" charset="-127"/>
                  </a:rPr>
                  <a:t> and the units are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charset="-127"/>
                  </a:rPr>
                  <a:t>Siemens</a:t>
                </a:r>
                <a:r>
                  <a:rPr lang="en-US" altLang="ko-KR" b="1" dirty="0">
                    <a:solidFill>
                      <a:srgbClr val="A50021"/>
                    </a:solidFill>
                    <a:ea typeface="굴림" charset="-127"/>
                  </a:rPr>
                  <a:t> </a:t>
                </a:r>
                <a:r>
                  <a:rPr lang="en-US" altLang="ko-KR" b="1" dirty="0">
                    <a:ea typeface="굴림" charset="-127"/>
                  </a:rPr>
                  <a:t>[S].</a:t>
                </a:r>
                <a:br>
                  <a:rPr lang="en-US" altLang="ko-KR" b="1" dirty="0">
                    <a:ea typeface="굴림" charset="-127"/>
                  </a:rPr>
                </a:br>
                <a:r>
                  <a:rPr lang="en-US" altLang="ko-KR" b="1" i="1" dirty="0">
                    <a:solidFill>
                      <a:srgbClr val="A50021"/>
                    </a:solidFill>
                    <a:ea typeface="굴림" charset="-127"/>
                  </a:rPr>
                  <a:t>Mho</a:t>
                </a:r>
                <a:r>
                  <a:rPr lang="en-US" altLang="ko-KR" b="1" dirty="0">
                    <a:ea typeface="굴림" charset="-127"/>
                  </a:rPr>
                  <a:t>[    ] is used also.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𝑮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 /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𝑹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  [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]</m:t>
                      </m:r>
                    </m:oMath>
                  </m:oMathPara>
                </a14:m>
                <a:endParaRPr lang="en-US" altLang="ko-KR" b="1" dirty="0">
                  <a:ea typeface="굴림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b="1" i="1" dirty="0">
                  <a:latin typeface="Cambria Math" panose="02040503050406030204" pitchFamily="18" charset="0"/>
                  <a:ea typeface="굴림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𝒊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𝒗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𝑮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,    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𝒑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𝒗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𝑮</m:t>
                      </m:r>
                    </m:oMath>
                  </m:oMathPara>
                </a14:m>
                <a:endParaRPr lang="en-US" altLang="ko-KR" b="1" dirty="0">
                  <a:ea typeface="굴림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92696"/>
                <a:ext cx="9505950" cy="5832475"/>
              </a:xfrm>
              <a:blipFill>
                <a:blip r:embed="rId2"/>
                <a:stretch>
                  <a:fillRect l="-1347" t="-1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40" y="2204864"/>
            <a:ext cx="342896" cy="3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4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Examples </a:t>
            </a:r>
            <a:endParaRPr lang="ko-KR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3204579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Example 2.1</a:t>
            </a:r>
            <a:endParaRPr lang="en-US" altLang="ko-KR" sz="20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itchFamily="50" charset="-127"/>
              </a:rPr>
              <a:t>Let us determine current and power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18850" y="684213"/>
            <a:ext cx="3204579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»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200" b="1" kern="0" dirty="0">
                <a:solidFill>
                  <a:srgbClr val="0070C0"/>
                </a:solidFill>
                <a:ea typeface="굴림" pitchFamily="50" charset="-127"/>
              </a:rPr>
              <a:t>Example 2.2</a:t>
            </a:r>
            <a:endParaRPr lang="en-US" altLang="ko-KR" sz="2000" b="1" kern="0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kern="0" dirty="0">
                <a:ea typeface="굴림" pitchFamily="50" charset="-127"/>
              </a:rPr>
              <a:t>Let us examine voltage and power</a:t>
            </a:r>
          </a:p>
          <a:p>
            <a:pPr>
              <a:defRPr/>
            </a:pPr>
            <a:endParaRPr lang="en-US" altLang="ko-KR" b="1" kern="0" dirty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560364"/>
            <a:ext cx="2758312" cy="2020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8" y="2528039"/>
            <a:ext cx="2660023" cy="1948756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01421" y="684213"/>
            <a:ext cx="3204579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»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200" b="1" kern="0" dirty="0">
                <a:solidFill>
                  <a:srgbClr val="0070C0"/>
                </a:solidFill>
                <a:ea typeface="굴림" pitchFamily="50" charset="-127"/>
              </a:rPr>
              <a:t>Example 2.3</a:t>
            </a:r>
            <a:endParaRPr lang="en-US" altLang="ko-KR" sz="2000" b="1" kern="0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kern="0" dirty="0">
                <a:ea typeface="굴림" pitchFamily="50" charset="-127"/>
              </a:rPr>
              <a:t>Let us determine current</a:t>
            </a:r>
          </a:p>
          <a:p>
            <a:pPr>
              <a:defRPr/>
            </a:pPr>
            <a:endParaRPr lang="en-US" altLang="ko-KR" b="1" kern="0" dirty="0"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9" y="2606719"/>
            <a:ext cx="2768113" cy="18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7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14490</TotalTime>
  <Words>1564</Words>
  <Application>Microsoft Office PowerPoint</Application>
  <PresentationFormat>A4 용지(210x297mm)</PresentationFormat>
  <Paragraphs>262</Paragraphs>
  <Slides>38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  <vt:variant>
        <vt:lpstr>재구성한 쇼</vt:lpstr>
      </vt:variant>
      <vt:variant>
        <vt:i4>1</vt:i4>
      </vt:variant>
    </vt:vector>
  </HeadingPairs>
  <TitlesOfParts>
    <vt:vector size="51" baseType="lpstr">
      <vt:lpstr>HY목판L</vt:lpstr>
      <vt:lpstr>HY헤드라인M</vt:lpstr>
      <vt:lpstr>굴림</vt:lpstr>
      <vt:lpstr>Arial</vt:lpstr>
      <vt:lpstr>Arial Black</vt:lpstr>
      <vt:lpstr>Cambria Math</vt:lpstr>
      <vt:lpstr>Times New Roman</vt:lpstr>
      <vt:lpstr>Verdana</vt:lpstr>
      <vt:lpstr>Wingdings</vt:lpstr>
      <vt:lpstr>기본 디자인</vt:lpstr>
      <vt:lpstr>1_기본 디자인</vt:lpstr>
      <vt:lpstr>Equation</vt:lpstr>
      <vt:lpstr>Introduction to  Electric and Electronics </vt:lpstr>
      <vt:lpstr>Learning Objectives</vt:lpstr>
      <vt:lpstr>Ohm’s Law</vt:lpstr>
      <vt:lpstr>Ohm’s Law</vt:lpstr>
      <vt:lpstr>Ohm’s Law</vt:lpstr>
      <vt:lpstr>Ohm’s Law</vt:lpstr>
      <vt:lpstr>Ohm’s Law</vt:lpstr>
      <vt:lpstr>Ohm’s Law</vt:lpstr>
      <vt:lpstr>Examples </vt:lpstr>
      <vt:lpstr>Kirchhoff’s Law</vt:lpstr>
      <vt:lpstr>Kirchhoff’s Law</vt:lpstr>
      <vt:lpstr>Kirchhoff’s Law</vt:lpstr>
      <vt:lpstr>KCL, Example 2.4</vt:lpstr>
      <vt:lpstr>Kirchhoff’s Law</vt:lpstr>
      <vt:lpstr>KVL, Example 2.5</vt:lpstr>
      <vt:lpstr>KVL, Single Loop Circuit</vt:lpstr>
      <vt:lpstr>Series Resistors</vt:lpstr>
      <vt:lpstr>Example 2.6</vt:lpstr>
      <vt:lpstr>Voltage Division</vt:lpstr>
      <vt:lpstr>Examples </vt:lpstr>
      <vt:lpstr>KCL, Single Node-Pair Circuit</vt:lpstr>
      <vt:lpstr>Parallel Resistors</vt:lpstr>
      <vt:lpstr>Example 2.9</vt:lpstr>
      <vt:lpstr>Current Division</vt:lpstr>
      <vt:lpstr>Example 2.10</vt:lpstr>
      <vt:lpstr>Resistor combinations</vt:lpstr>
      <vt:lpstr>Wye-Delta Transformations</vt:lpstr>
      <vt:lpstr>Wye-Delta Transformations</vt:lpstr>
      <vt:lpstr>Wye-Delta Transformations</vt:lpstr>
      <vt:lpstr>Wye-Delta Transformations</vt:lpstr>
      <vt:lpstr>Wye-Delta Transformations</vt:lpstr>
      <vt:lpstr>Example 2.13</vt:lpstr>
      <vt:lpstr>Simple Network Analysis</vt:lpstr>
      <vt:lpstr>Example 2.15</vt:lpstr>
      <vt:lpstr>Example 2.16</vt:lpstr>
      <vt:lpstr>Circuit with Dependent Sources</vt:lpstr>
      <vt:lpstr>Example 2.18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341</cp:revision>
  <cp:lastPrinted>2016-09-01T05:52:57Z</cp:lastPrinted>
  <dcterms:created xsi:type="dcterms:W3CDTF">2002-01-22T02:34:19Z</dcterms:created>
  <dcterms:modified xsi:type="dcterms:W3CDTF">2023-10-09T17:49:49Z</dcterms:modified>
</cp:coreProperties>
</file>