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52"/>
  </p:notesMasterIdLst>
  <p:handoutMasterIdLst>
    <p:handoutMasterId r:id="rId53"/>
  </p:handoutMasterIdLst>
  <p:sldIdLst>
    <p:sldId id="412" r:id="Rd68bf34dbed545d4" DeepLBanner=""/>
    <p:sldId id="256" r:id="rId3"/>
    <p:sldId id="257" r:id="rId4"/>
    <p:sldId id="360" r:id="rId5"/>
    <p:sldId id="361" r:id="rId6"/>
    <p:sldId id="362" r:id="rId7"/>
    <p:sldId id="290" r:id="rId8"/>
    <p:sldId id="337" r:id="rId9"/>
    <p:sldId id="363" r:id="rId10"/>
    <p:sldId id="364" r:id="rId11"/>
    <p:sldId id="365" r:id="rId12"/>
    <p:sldId id="369" r:id="rId13"/>
    <p:sldId id="366" r:id="rId14"/>
    <p:sldId id="367" r:id="rId15"/>
    <p:sldId id="370" r:id="rId16"/>
    <p:sldId id="371" r:id="rId17"/>
    <p:sldId id="372" r:id="rId18"/>
    <p:sldId id="373" r:id="rId19"/>
    <p:sldId id="374" r:id="rId20"/>
    <p:sldId id="376" r:id="rId21"/>
    <p:sldId id="378" r:id="rId22"/>
    <p:sldId id="375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409" r:id="rId40"/>
    <p:sldId id="410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11" r:id="rId50"/>
    <p:sldId id="289" r:id="rId51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modifyVerifier cryptProviderType="rsaAES" cryptAlgorithmClass="hash" cryptAlgorithmType="typeAny" cryptAlgorithmSid="14" spinCount="100000" saltData="rLc289m98e2nu1rZwxn8RQ==" hashData="jl31I+FZfeL3Da0RWjDsWJ2KAcjcNQYNNNRC5PJm8VIGc75Z01xRsS7AMK0y6Q/BGsMylPB72fPI5Y8B5FFi7w=="/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9762" autoAdjust="0"/>
  </p:normalViewPr>
  <p:slideViewPr>
    <p:cSldViewPr snapToObjects="1">
      <p:cViewPr varScale="1">
        <p:scale>
          <a:sx n="111" d="100"/>
          <a:sy n="111" d="100"/>
        </p:scale>
        <p:origin x="1200" y="66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11.xml" Id="rId13" /><Relationship Type="http://schemas.openxmlformats.org/officeDocument/2006/relationships/slide" Target="slides/slide16.xml" Id="rId18" /><Relationship Type="http://schemas.openxmlformats.org/officeDocument/2006/relationships/slide" Target="slides/slide24.xml" Id="rId26" /><Relationship Type="http://schemas.openxmlformats.org/officeDocument/2006/relationships/slide" Target="slides/slide37.xml" Id="rId39" /><Relationship Type="http://schemas.openxmlformats.org/officeDocument/2006/relationships/slide" Target="slides/slide19.xml" Id="rId21" /><Relationship Type="http://schemas.openxmlformats.org/officeDocument/2006/relationships/slide" Target="slides/slide32.xml" Id="rId34" /><Relationship Type="http://schemas.openxmlformats.org/officeDocument/2006/relationships/slide" Target="slides/slide40.xml" Id="rId42" /><Relationship Type="http://schemas.openxmlformats.org/officeDocument/2006/relationships/slide" Target="slides/slide45.xml" Id="rId47" /><Relationship Type="http://schemas.openxmlformats.org/officeDocument/2006/relationships/slide" Target="slides/slide48.xml" Id="rId50" /><Relationship Type="http://schemas.openxmlformats.org/officeDocument/2006/relationships/viewProps" Target="viewProps.xml" Id="rId55" /><Relationship Type="http://schemas.openxmlformats.org/officeDocument/2006/relationships/slide" Target="slides/slide5.xml" Id="rId7" /><Relationship Type="http://schemas.openxmlformats.org/officeDocument/2006/relationships/slideMaster" Target="slideMasters/slideMaster2.xml" Id="rId2" /><Relationship Type="http://schemas.openxmlformats.org/officeDocument/2006/relationships/slide" Target="slides/slide14.xml" Id="rId16" /><Relationship Type="http://schemas.openxmlformats.org/officeDocument/2006/relationships/slide" Target="slides/slide27.xml" Id="rId29" /><Relationship Type="http://schemas.openxmlformats.org/officeDocument/2006/relationships/slide" Target="slides/slide9.xml" Id="rId11" /><Relationship Type="http://schemas.openxmlformats.org/officeDocument/2006/relationships/slide" Target="slides/slide22.xml" Id="rId24" /><Relationship Type="http://schemas.openxmlformats.org/officeDocument/2006/relationships/slide" Target="slides/slide30.xml" Id="rId32" /><Relationship Type="http://schemas.openxmlformats.org/officeDocument/2006/relationships/slide" Target="slides/slide35.xml" Id="rId37" /><Relationship Type="http://schemas.openxmlformats.org/officeDocument/2006/relationships/slide" Target="slides/slide38.xml" Id="rId40" /><Relationship Type="http://schemas.openxmlformats.org/officeDocument/2006/relationships/slide" Target="slides/slide43.xml" Id="rId45" /><Relationship Type="http://schemas.openxmlformats.org/officeDocument/2006/relationships/handoutMaster" Target="handoutMasters/handoutMaster1.xml" Id="rId53" /><Relationship Type="http://schemas.openxmlformats.org/officeDocument/2006/relationships/slide" Target="slides/slide3.xml" Id="rId5" /><Relationship Type="http://schemas.openxmlformats.org/officeDocument/2006/relationships/slide" Target="slides/slide17.xml" Id="rId19" /><Relationship Type="http://schemas.openxmlformats.org/officeDocument/2006/relationships/slide" Target="slides/slide2.xml" Id="rId4" /><Relationship Type="http://schemas.openxmlformats.org/officeDocument/2006/relationships/slide" Target="slides/slide7.xml" Id="rId9" /><Relationship Type="http://schemas.openxmlformats.org/officeDocument/2006/relationships/slide" Target="slides/slide12.xml" Id="rId14" /><Relationship Type="http://schemas.openxmlformats.org/officeDocument/2006/relationships/slide" Target="slides/slide20.xml" Id="rId22" /><Relationship Type="http://schemas.openxmlformats.org/officeDocument/2006/relationships/slide" Target="slides/slide25.xml" Id="rId27" /><Relationship Type="http://schemas.openxmlformats.org/officeDocument/2006/relationships/slide" Target="slides/slide28.xml" Id="rId30" /><Relationship Type="http://schemas.openxmlformats.org/officeDocument/2006/relationships/slide" Target="slides/slide33.xml" Id="rId35" /><Relationship Type="http://schemas.openxmlformats.org/officeDocument/2006/relationships/slide" Target="slides/slide41.xml" Id="rId43" /><Relationship Type="http://schemas.openxmlformats.org/officeDocument/2006/relationships/slide" Target="slides/slide46.xml" Id="rId48" /><Relationship Type="http://schemas.openxmlformats.org/officeDocument/2006/relationships/theme" Target="theme/theme1.xml" Id="rId56" /><Relationship Type="http://schemas.openxmlformats.org/officeDocument/2006/relationships/slide" Target="slides/slide6.xml" Id="rId8" /><Relationship Type="http://schemas.openxmlformats.org/officeDocument/2006/relationships/slide" Target="slides/slide49.xml" Id="rId51" /><Relationship Type="http://schemas.openxmlformats.org/officeDocument/2006/relationships/slide" Target="slides/slide1.xml" Id="rId3" /><Relationship Type="http://schemas.openxmlformats.org/officeDocument/2006/relationships/slide" Target="slides/slide10.xml" Id="rId12" /><Relationship Type="http://schemas.openxmlformats.org/officeDocument/2006/relationships/slide" Target="slides/slide15.xml" Id="rId17" /><Relationship Type="http://schemas.openxmlformats.org/officeDocument/2006/relationships/slide" Target="slides/slide23.xml" Id="rId25" /><Relationship Type="http://schemas.openxmlformats.org/officeDocument/2006/relationships/slide" Target="slides/slide31.xml" Id="rId33" /><Relationship Type="http://schemas.openxmlformats.org/officeDocument/2006/relationships/slide" Target="slides/slide36.xml" Id="rId38" /><Relationship Type="http://schemas.openxmlformats.org/officeDocument/2006/relationships/slide" Target="slides/slide44.xml" Id="rId46" /><Relationship Type="http://schemas.openxmlformats.org/officeDocument/2006/relationships/slide" Target="slides/slide18.xml" Id="rId20" /><Relationship Type="http://schemas.openxmlformats.org/officeDocument/2006/relationships/slide" Target="slides/slide39.xml" Id="rId41" /><Relationship Type="http://schemas.openxmlformats.org/officeDocument/2006/relationships/presProps" Target="presProps.xml" Id="rId54" /><Relationship Type="http://schemas.openxmlformats.org/officeDocument/2006/relationships/slideMaster" Target="slideMasters/slideMaster1.xml" Id="rId1" /><Relationship Type="http://schemas.openxmlformats.org/officeDocument/2006/relationships/slide" Target="slides/slide4.xml" Id="rId6" /><Relationship Type="http://schemas.openxmlformats.org/officeDocument/2006/relationships/slide" Target="slides/slide13.xml" Id="rId15" /><Relationship Type="http://schemas.openxmlformats.org/officeDocument/2006/relationships/slide" Target="slides/slide21.xml" Id="rId23" /><Relationship Type="http://schemas.openxmlformats.org/officeDocument/2006/relationships/slide" Target="slides/slide26.xml" Id="rId28" /><Relationship Type="http://schemas.openxmlformats.org/officeDocument/2006/relationships/slide" Target="slides/slide34.xml" Id="rId36" /><Relationship Type="http://schemas.openxmlformats.org/officeDocument/2006/relationships/slide" Target="slides/slide47.xml" Id="rId49" /><Relationship Type="http://schemas.openxmlformats.org/officeDocument/2006/relationships/tableStyles" Target="tableStyles.xml" Id="rId57" /><Relationship Type="http://schemas.openxmlformats.org/officeDocument/2006/relationships/slide" Target="slides/slide8.xml" Id="rId10" /><Relationship Type="http://schemas.openxmlformats.org/officeDocument/2006/relationships/slide" Target="slides/slide29.xml" Id="rId31" /><Relationship Type="http://schemas.openxmlformats.org/officeDocument/2006/relationships/slide" Target="slides/slide42.xml" Id="rId44" /><Relationship Type="http://schemas.openxmlformats.org/officeDocument/2006/relationships/notesMaster" Target="notesMasters/notesMaster1.xml" Id="rId52" /><Relationship Type="http://schemas.openxmlformats.org/officeDocument/2006/relationships/slide" Target="/ppt/slides/slide50.xml" Id="Rd68bf34dbed545d4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 번째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t>'#'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 smtClean="0">
                <a:solidFill>
                  <a:schemeClr val="bg1"/>
                </a:solidFill>
              </a:rPr>
              <a:t>Pusan National University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 smtClean="0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 smtClean="0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 smtClean="0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 smtClean="0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</a:t>
            </a:r>
            <a:endParaRPr lang="ko-KR" altLang="en-US" smtClean="0"/>
          </a:p>
          <a:p>
            <a:pPr lvl="1"/>
            <a:r>
              <a:rPr lang="en-US" altLang="ko-KR" smtClean="0"/>
              <a:t>2</a:t>
            </a:r>
            <a:endParaRPr lang="ko-KR" altLang="en-US" smtClean="0"/>
          </a:p>
          <a:p>
            <a:pPr lvl="2"/>
            <a:r>
              <a:rPr lang="en-US" altLang="ko-KR" smtClean="0"/>
              <a:t>3</a:t>
            </a:r>
            <a:endParaRPr lang="ko-KR" altLang="en-US" smtClean="0"/>
          </a:p>
          <a:p>
            <a:pPr lvl="3"/>
            <a:r>
              <a:rPr lang="en-US" altLang="ko-KR" smtClean="0"/>
              <a:t>4</a:t>
            </a:r>
            <a:endParaRPr lang="ko-KR" altLang="en-US" smtClean="0"/>
          </a:p>
          <a:p>
            <a:pPr lvl="4"/>
            <a:r>
              <a:rPr lang="en-US" altLang="ko-KR" smtClean="0"/>
              <a:t>5</a:t>
            </a:r>
            <a:endParaRPr lang="ko-KR" altLang="en-US" smtClean="0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고급 방송 및 통신 연구소.</a:t>
            </a:r>
            <a:endParaRPr lang="en-US" altLang="ko-KR" sz="1800" smtClean="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t>'#'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파워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 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14="http://schemas.microsoft.com/office/drawing/2010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방송 및 통신 시스템 연구실.</a:t>
            </a:r>
            <a:endParaRPr lang="en-US" altLang="ko-KR" sz="1800" smtClean="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t>'#'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 번째 </a:t>
            </a:r>
            <a:r>
              <a:rPr lang="en-US" altLang="ko-KR" smtClean="0"/>
              <a:t>레벨Z</a:t>
            </a:r>
            <a:endParaRPr lang="ko-KR" altLang="en-US" smtClean="0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콘텐츠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 smtClean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  <a:endParaRPr lang="ko-KR" altLang="en-US" sz="2000" i="0">
              <a:solidFill>
                <a:schemeClr val="bg1"/>
              </a:solidFill>
              <a:latin typeface="Arial Black" pitchFamily="34" charset="0"/>
              <a:ea typeface="HY견고딕" pitchFamily="18" charset="-127"/>
            </a:endParaRP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파워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 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6.jpeg"/><Relationship Id="rId4" Type="http://schemas.openxmlformats.org/officeDocument/2006/relationships/image" Target="../media/image4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7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0.jpeg"/><Relationship Id="rId4" Type="http://schemas.openxmlformats.org/officeDocument/2006/relationships/image" Target="../media/image49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591c99913f7f4695" /><Relationship Type="http://schemas.openxmlformats.org/officeDocument/2006/relationships/hyperlink" Target="https://www.deepl.com/pro?cta=edit-document" TargetMode="External" Id="Rb4eaac63d5314435" /><Relationship Type="http://schemas.openxmlformats.org/officeDocument/2006/relationships/image" Target="/ppt/media/image37.png" Id="R3a32304b7a194339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소개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전기 및 전자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 smtClean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828203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3장 </a:t>
            </a:r>
            <a:r>
              <a:rPr lang="en-US" altLang="ko-KR" dirty="0" smtClean="0"/>
              <a:t>-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회로 분석 기법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en-US" altLang="ko-KR" sz="3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>
                <a:ea typeface="굴림" pitchFamily="50" charset="-127"/>
              </a:rPr>
              <a:t>슈퍼노드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397267" cy="598514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슈퍼노드</a:t>
            </a:r>
            <a:endParaRPr lang="en-US" altLang="ko-KR" sz="28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 eaLnBrk="1" hangingPunct="1"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슈퍼노드는 </a:t>
            </a:r>
            <a:r>
              <a:rPr lang="en-US" altLang="ko-KR" b="1" dirty="0">
                <a:ea typeface="굴림" panose="020B0600000101010101" pitchFamily="50" charset="-127"/>
              </a:rPr>
              <a:t>두 개의 비레퍼런스 노드와 병렬로 연결된 모든 요소 사이에 연결된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전압 소스</a:t>
            </a:r>
            <a:r>
              <a:rPr lang="en-US" altLang="ko-KR" b="1" dirty="0">
                <a:ea typeface="굴림" panose="020B0600000101010101" pitchFamily="50" charset="-127"/>
              </a:rPr>
              <a:t>(</a:t>
            </a:r>
            <a:r>
              <a:rPr lang="en-US" altLang="ko-KR" b="1" dirty="0" smtClean="0">
                <a:ea typeface="굴림" panose="020B0600000101010101" pitchFamily="50" charset="-127"/>
              </a:rPr>
              <a:t>종속 </a:t>
            </a:r>
            <a:r>
              <a:rPr lang="en-US" altLang="ko-KR" b="1" dirty="0">
                <a:ea typeface="굴림" panose="020B0600000101010101" pitchFamily="50" charset="-127"/>
              </a:rPr>
              <a:t>또는 독립)를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둘러싸서</a:t>
            </a:r>
            <a:r>
              <a:rPr lang="en-US" altLang="ko-KR" b="1" dirty="0">
                <a:ea typeface="굴림" panose="020B0600000101010101" pitchFamily="50" charset="-127"/>
              </a:rPr>
              <a:t> 형성됩니다.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왜 그럴까요?</a:t>
            </a:r>
          </a:p>
          <a:p>
            <a:pPr lvl="1"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노드 분석은 KCL을 적용해야 합니다.</a:t>
            </a:r>
          </a:p>
          <a:p>
            <a:pPr lvl="1"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전압 소스를 통과하는 전류는 미리 알 수 없습니다(옴의 법칙이 적용되지 않음).</a:t>
            </a:r>
          </a:p>
          <a:p>
            <a:pPr lvl="1" eaLnBrk="1" hangingPunct="1"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노드를 </a:t>
            </a:r>
            <a:r>
              <a:rPr lang="en-US" altLang="ko-KR" b="1" dirty="0">
                <a:ea typeface="굴림" panose="020B0600000101010101" pitchFamily="50" charset="-127"/>
              </a:rPr>
              <a:t>함께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묶어 </a:t>
            </a:r>
            <a:r>
              <a:rPr lang="en-US" altLang="ko-KR" b="1" dirty="0">
                <a:ea typeface="굴림" panose="020B0600000101010101" pitchFamily="50" charset="-127"/>
              </a:rPr>
              <a:t>현재 잔액을 설명할 수 있습니다.</a:t>
            </a: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395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슈퍼노드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762" y="561466"/>
            <a:ext cx="9528766" cy="5759450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슈퍼노드를 </a:t>
            </a: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사용한 분석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예제에서 슈퍼노드에 KVL을 적용하기 위해 그림과 같이 회로를 다시 그립니다.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이 루프를 시계 방향으로 돌면 됩니다: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슈퍼노드의 다음 속성에 </a:t>
            </a:r>
            <a:r>
              <a:rPr lang="en-US" altLang="ko-KR" b="1" dirty="0" smtClean="0">
                <a:ea typeface="굴림" panose="020B0600000101010101" pitchFamily="50" charset="-127"/>
              </a:rPr>
              <a:t>유의하세요:</a:t>
            </a:r>
          </a:p>
          <a:p>
            <a:pPr marL="800100" lvl="1" indent="-342900" eaLnBrk="1" hangingPunct="1">
              <a:buFontTx/>
              <a:buAutoNum type="arabicPeriod"/>
              <a:defRPr/>
            </a:pPr>
            <a:r>
              <a:rPr lang="en-US" altLang="ko-KR" sz="1800" b="1" dirty="0">
                <a:ea typeface="굴림" panose="020B0600000101010101" pitchFamily="50" charset="-127"/>
              </a:rPr>
              <a:t>슈퍼노드 내부의 전압 소스 </a:t>
            </a:r>
            <a:r>
              <a:rPr lang="en-US" altLang="ko-KR" sz="1800" b="1" dirty="0" smtClean="0">
                <a:ea typeface="굴림" panose="020B0600000101010101" pitchFamily="50" charset="-127"/>
              </a:rPr>
              <a:t/>
            </a:r>
            <a:br>
              <a:rPr lang="en-US" altLang="ko-KR" sz="1800" b="1" dirty="0" smtClean="0">
                <a:ea typeface="굴림" panose="020B0600000101010101" pitchFamily="50" charset="-127"/>
              </a:rPr>
            </a:br>
            <a:r>
              <a:rPr lang="en-US" altLang="ko-KR" sz="1800" b="1" dirty="0" smtClean="0">
                <a:ea typeface="굴림" panose="020B0600000101010101" pitchFamily="50" charset="-127"/>
              </a:rPr>
              <a:t>는 노드 전압을 해결하는 데 </a:t>
            </a:r>
            <a:r>
              <a:rPr lang="en-US" altLang="ko-KR" sz="1800" b="1" dirty="0">
                <a:ea typeface="굴림" panose="020B0600000101010101" pitchFamily="50" charset="-127"/>
              </a:rPr>
              <a:t>필요한 제약 방정식을 </a:t>
            </a:r>
            <a:r>
              <a:rPr lang="en-US" altLang="ko-KR" sz="1800" b="1" dirty="0" smtClean="0">
                <a:ea typeface="굴림" panose="020B0600000101010101" pitchFamily="50" charset="-127"/>
              </a:rPr>
              <a:t/>
            </a:r>
            <a:br>
              <a:rPr lang="en-US" altLang="ko-KR" sz="1800" b="1" dirty="0" smtClean="0">
                <a:ea typeface="굴림" panose="020B0600000101010101" pitchFamily="50" charset="-127"/>
              </a:rPr>
            </a:br>
            <a:r>
              <a:rPr lang="en-US" altLang="ko-KR" sz="1800" b="1" dirty="0">
                <a:ea typeface="굴림" panose="020B0600000101010101" pitchFamily="50" charset="-127"/>
              </a:rPr>
              <a:t>노드 전압을 풀기 </a:t>
            </a:r>
            <a:r>
              <a:rPr lang="en-US" altLang="ko-KR" sz="1800" b="1" dirty="0" smtClean="0">
                <a:ea typeface="굴림" panose="020B0600000101010101" pitchFamily="50" charset="-127"/>
              </a:rPr>
              <a:t>위해 필요한 제약 방정식을 제공합니다.</a:t>
            </a:r>
          </a:p>
          <a:p>
            <a:pPr marL="800100" lvl="1" indent="-342900" eaLnBrk="1" hangingPunct="1">
              <a:buFontTx/>
              <a:buAutoNum type="arabicPeriod"/>
              <a:defRPr/>
            </a:pPr>
            <a:r>
              <a:rPr lang="en-US" altLang="ko-KR" sz="1800" b="1" dirty="0">
                <a:ea typeface="굴림" panose="020B0600000101010101" pitchFamily="50" charset="-127"/>
              </a:rPr>
              <a:t>슈퍼노드에는 자체 전압이 없습니다.</a:t>
            </a:r>
          </a:p>
          <a:p>
            <a:pPr marL="800100" lvl="1" indent="-342900" eaLnBrk="1" hangingPunct="1">
              <a:buFontTx/>
              <a:buAutoNum type="arabicPeriod"/>
              <a:defRPr/>
            </a:pPr>
            <a:r>
              <a:rPr lang="en-US" altLang="ko-KR" sz="1800" b="1" dirty="0">
                <a:ea typeface="굴림" panose="020B0600000101010101" pitchFamily="50" charset="-127"/>
              </a:rPr>
              <a:t>슈퍼노드를 사용하려면 </a:t>
            </a:r>
            <a:r>
              <a:rPr lang="en-US" altLang="ko-KR" sz="1800" b="1" dirty="0" smtClean="0">
                <a:ea typeface="굴림" panose="020B0600000101010101" pitchFamily="50" charset="-127"/>
              </a:rPr>
              <a:t/>
            </a:r>
            <a:br>
              <a:rPr lang="en-US" altLang="ko-KR" sz="1800" b="1" dirty="0" smtClean="0">
                <a:ea typeface="굴림" panose="020B0600000101010101" pitchFamily="50" charset="-127"/>
              </a:rPr>
            </a:br>
            <a:r>
              <a:rPr lang="en-US" altLang="ko-KR" sz="1800" b="1" dirty="0">
                <a:ea typeface="굴림" panose="020B0600000101010101" pitchFamily="50" charset="-127"/>
              </a:rPr>
              <a:t>KCL과 KVL을 모두 적용해야 합니다.</a:t>
            </a:r>
          </a:p>
        </p:txBody>
      </p:sp>
      <p:pic>
        <p:nvPicPr>
          <p:cNvPr id="37892" name="Picture 7" descr="C:\Users\Joel\Documents\Teaching\McGraw Hill\Fundamentals of Electric Circuits 5e\figures\Ch03\Color Labeled\ale80571_03_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29" y="3775608"/>
            <a:ext cx="42195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902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>
                <a:ea typeface="굴림" pitchFamily="50" charset="-127"/>
              </a:rPr>
              <a:t>슈퍼노드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397267" cy="598514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예 3.4</a:t>
            </a:r>
            <a:endParaRPr lang="en-US" altLang="ko-KR" sz="28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sz="2000" b="1" dirty="0" smtClean="0">
                <a:ea typeface="굴림" pitchFamily="50" charset="-127"/>
              </a:rPr>
              <a:t>아래 네트워크를 고려하세요.</a:t>
            </a: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25959"/>
            <a:ext cx="6408712" cy="434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98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>
                <a:ea typeface="굴림" pitchFamily="50" charset="-127"/>
              </a:rPr>
              <a:t>슈퍼노드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397267" cy="598514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예 3.5</a:t>
            </a:r>
            <a:endParaRPr lang="en-US" altLang="ko-KR" sz="28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sz="2000" b="1" dirty="0" smtClean="0">
                <a:ea typeface="굴림" pitchFamily="50" charset="-127"/>
              </a:rPr>
              <a:t>아래 네트워크를 고려하세요.</a:t>
            </a: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700808"/>
            <a:ext cx="5976664" cy="46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루프/메시 </a:t>
            </a:r>
            <a:r>
              <a:rPr lang="en-US" altLang="ko-KR" sz="1800" dirty="0" smtClean="0">
                <a:ea typeface="굴림" panose="020B0600000101010101" pitchFamily="50" charset="-127"/>
              </a:rPr>
              <a:t>분석 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4620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루프/메시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분석 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회로를 분석하는 또 다른 일반적인 절차는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루프/메시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전류를 </a:t>
            </a:r>
            <a:r>
              <a:rPr lang="en-US" altLang="ko-KR" b="1" dirty="0">
                <a:ea typeface="굴림" panose="020B0600000101010101" pitchFamily="50" charset="-127"/>
              </a:rPr>
              <a:t>회로 변수로 </a:t>
            </a:r>
            <a:r>
              <a:rPr lang="en-US" altLang="ko-KR" b="1" dirty="0">
                <a:ea typeface="굴림" panose="020B0600000101010101" pitchFamily="50" charset="-127"/>
              </a:rPr>
              <a:t>사용하는 것입니다.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리콜:</a:t>
            </a:r>
          </a:p>
          <a:p>
            <a:pPr lvl="1"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루프는 </a:t>
            </a:r>
            <a:r>
              <a:rPr lang="en-US" altLang="ko-KR" b="1" dirty="0">
                <a:ea typeface="굴림" panose="020B0600000101010101" pitchFamily="50" charset="-127"/>
              </a:rPr>
              <a:t>노드를 두 번 이상 전달하지 않는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닫힌 경로입니다.</a:t>
            </a:r>
          </a:p>
          <a:p>
            <a:pPr lvl="1"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메쉬는 </a:t>
            </a:r>
            <a:r>
              <a:rPr lang="en-US" altLang="ko-KR" b="1" dirty="0">
                <a:ea typeface="굴림" panose="020B0600000101010101" pitchFamily="50" charset="-127"/>
              </a:rPr>
              <a:t>그 안에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다른 루프를 포함하지 않는 루프입니다.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메시 분석은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KVL을 </a:t>
            </a:r>
            <a:r>
              <a:rPr lang="en-US" altLang="ko-KR" b="1" dirty="0">
                <a:ea typeface="굴림" panose="020B0600000101010101" pitchFamily="50" charset="-127"/>
              </a:rPr>
              <a:t>사용하여 미지의 </a:t>
            </a:r>
            <a:r>
              <a:rPr lang="en-US" altLang="ko-KR" b="1" dirty="0">
                <a:ea typeface="굴림" panose="020B0600000101010101" pitchFamily="50" charset="-127"/>
              </a:rPr>
              <a:t>전류를 찾습니다.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메시 분석은 한 가지 측면에서 제한적입니다: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평면으로 렌더링할 </a:t>
            </a:r>
            <a:r>
              <a:rPr lang="en-US" altLang="ko-KR" b="1" dirty="0">
                <a:ea typeface="굴림" panose="020B0600000101010101" pitchFamily="50" charset="-127"/>
              </a:rPr>
              <a:t>수 있는 회로에만 적용할 수 있다는 점입니다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교차하는 가지가 없도록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평면 회로를 </a:t>
            </a:r>
            <a:r>
              <a:rPr lang="en-US" altLang="ko-KR" b="1" dirty="0">
                <a:ea typeface="굴림" panose="020B0600000101010101" pitchFamily="50" charset="-127"/>
              </a:rPr>
              <a:t>그릴 수 있습니다.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ko-KR" sz="18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464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루프/메시 </a:t>
            </a:r>
            <a:r>
              <a:rPr lang="en-US" altLang="ko-KR" sz="1800" dirty="0" smtClean="0">
                <a:ea typeface="굴림" panose="020B0600000101010101" pitchFamily="50" charset="-127"/>
              </a:rPr>
              <a:t>분석 </a:t>
            </a:r>
            <a:endParaRPr lang="ko-KR" altLang="en-US" sz="1800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평면형 대 비평면형</a:t>
            </a:r>
          </a:p>
          <a:p>
            <a:pPr marL="457200" lvl="1" indent="0" eaLnBrk="1" hangingPunct="1">
              <a:buFontTx/>
              <a:buNone/>
            </a:pPr>
            <a:endParaRPr lang="en-US" altLang="ko-KR" sz="1800" b="1" dirty="0" smtClean="0">
              <a:ea typeface="굴림" panose="020B0600000101010101" pitchFamily="50" charset="-127"/>
            </a:endParaRPr>
          </a:p>
        </p:txBody>
      </p:sp>
      <p:sp>
        <p:nvSpPr>
          <p:cNvPr id="43012" name="Slide Number Placeholder 3"/>
          <p:cNvSpPr txBox="1">
            <a:spLocks/>
          </p:cNvSpPr>
          <p:nvPr/>
        </p:nvSpPr>
        <p:spPr bwMode="auto">
          <a:xfrm>
            <a:off x="8305800" y="65532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fld id="{161D521B-03CC-40CF-B29A-458A0E8567EA}" type="slidenum">
              <a:rPr lang="en-US" altLang="en-US" sz="1400">
                <a:ea typeface="돋움" panose="020B0600000101010101" pitchFamily="50" charset="-127"/>
              </a:rPr>
              <a:t>14</a:t>
            </a:fld>
            <a:endParaRPr lang="en-US" altLang="en-US" sz="1400">
              <a:ea typeface="돋움" panose="020B0600000101010101" pitchFamily="50" charset="-127"/>
            </a:endParaRPr>
          </a:p>
        </p:txBody>
      </p:sp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415925" y="4749800"/>
            <a:ext cx="411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>
                <a:ea typeface="굴림" panose="020B0600000101010101" pitchFamily="50" charset="-127"/>
              </a:rPr>
              <a:t>왼쪽 그림은 비평면 회로입니다: </a:t>
            </a:r>
            <a:r>
              <a:rPr lang="el-GR" altLang="ko-KR" sz="1800" b="0">
                <a:ea typeface="돋움" panose="020B0600000101010101" pitchFamily="50" charset="-127"/>
              </a:rPr>
              <a:t>13Ω </a:t>
            </a:r>
            <a:r>
              <a:rPr lang="en-US" altLang="ko-KR" sz="1800" b="0">
                <a:ea typeface="굴림" panose="020B0600000101010101" pitchFamily="50" charset="-127"/>
              </a:rPr>
              <a:t>저항이 </a:t>
            </a:r>
            <a:r>
              <a:rPr lang="en-US" altLang="ko-KR" sz="1800" b="0">
                <a:ea typeface="굴림" panose="020B0600000101010101" pitchFamily="50" charset="-127"/>
              </a:rPr>
              <a:t>있는 분기는 </a:t>
            </a:r>
            <a:r>
              <a:rPr lang="en-US" altLang="ko-KR" sz="1800" b="0">
                <a:ea typeface="굴림" panose="020B0600000101010101" pitchFamily="50" charset="-127"/>
              </a:rPr>
              <a:t>교차 분기 없이 회로가 그려지는 것을 방지합니다.</a:t>
            </a:r>
          </a:p>
        </p:txBody>
      </p:sp>
      <p:sp>
        <p:nvSpPr>
          <p:cNvPr id="43014" name="TextBox 5"/>
          <p:cNvSpPr txBox="1">
            <a:spLocks noChangeArrowheads="1"/>
          </p:cNvSpPr>
          <p:nvPr/>
        </p:nvSpPr>
        <p:spPr bwMode="auto">
          <a:xfrm>
            <a:off x="4800600" y="5029200"/>
            <a:ext cx="3733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>
                <a:ea typeface="굴림" panose="020B0600000101010101" pitchFamily="50" charset="-127"/>
              </a:rPr>
              <a:t>오른쪽 그림은 평면 회로입니다: 교차하는 분기를 피하기 위해 다시 그릴 수 있습니다.</a:t>
            </a:r>
          </a:p>
        </p:txBody>
      </p:sp>
      <p:pic>
        <p:nvPicPr>
          <p:cNvPr id="43015" name="Picture 8" descr="C:\Users\Joel\Documents\Teaching\McGraw Hill\Fundamentals of Electric Circuits 5e\figures\Ch03\Color Labeled\ale80571_03_0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3681413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9" descr="C:\Users\Joel\Documents\Teaching\McGraw Hill\Fundamentals of Electric Circuits 5e\figures\Ch03\Color Labeled\ale80571_03_01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0"/>
            <a:ext cx="1778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342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메시 </a:t>
            </a:r>
            <a:r>
              <a:rPr lang="en-US" altLang="ko-KR" sz="1800" dirty="0" smtClean="0">
                <a:ea typeface="굴림" panose="020B0600000101010101" pitchFamily="50" charset="-127"/>
              </a:rPr>
              <a:t>분석 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메시 분석 단계</a:t>
            </a:r>
          </a:p>
          <a:p>
            <a:pPr>
              <a:defRPr/>
            </a:pPr>
            <a:r>
              <a:rPr lang="en-US" altLang="ko-KR" sz="2800" b="1" dirty="0" smtClean="0">
                <a:ea typeface="굴림" panose="020B0600000101010101" pitchFamily="50" charset="-127"/>
              </a:rPr>
              <a:t>메시 </a:t>
            </a:r>
            <a:r>
              <a:rPr lang="en-US" altLang="ko-KR" sz="2800" b="1" dirty="0">
                <a:ea typeface="굴림" panose="020B0600000101010101" pitchFamily="50" charset="-127"/>
              </a:rPr>
              <a:t>분석은 다음 단계를 </a:t>
            </a:r>
            <a:r>
              <a:rPr lang="en-US" altLang="ko-KR" sz="2800" b="1" dirty="0" smtClean="0">
                <a:ea typeface="굴림" panose="020B0600000101010101" pitchFamily="50" charset="-127"/>
              </a:rPr>
              <a:t>따릅니다:</a:t>
            </a:r>
          </a:p>
          <a:p>
            <a:pPr lvl="1">
              <a:defRPr/>
            </a:pPr>
            <a:r>
              <a:rPr lang="en-US" altLang="ko-KR" sz="2400" b="1" i="1" dirty="0">
                <a:solidFill>
                  <a:srgbClr val="A50021"/>
                </a:solidFill>
                <a:ea typeface="굴림" panose="020B0600000101010101" pitchFamily="50" charset="-127"/>
              </a:rPr>
              <a:t>메쉬 전류 </a:t>
            </a:r>
            <a:r>
              <a:rPr lang="en-US" altLang="ko-KR" sz="2400" b="1" i="1" dirty="0">
                <a:latin typeface="+mn-lt"/>
                <a:ea typeface="굴림" panose="020B0600000101010101" pitchFamily="50" charset="-127"/>
              </a:rPr>
              <a:t>i</a:t>
            </a:r>
            <a:r>
              <a:rPr lang="en-US" altLang="ko-KR" sz="2400" b="1" i="1" baseline="-25000" dirty="0">
                <a:latin typeface="+mn-lt"/>
                <a:ea typeface="굴림" panose="020B0600000101010101" pitchFamily="50" charset="-127"/>
              </a:rPr>
              <a:t>1</a:t>
            </a:r>
            <a:r>
              <a:rPr lang="en-US" altLang="ko-KR" sz="2400" b="1" i="1" dirty="0">
                <a:latin typeface="+mn-lt"/>
                <a:ea typeface="굴림" panose="020B0600000101010101" pitchFamily="50" charset="-127"/>
              </a:rPr>
              <a:t> , i</a:t>
            </a:r>
            <a:r>
              <a:rPr lang="en-US" altLang="ko-KR" sz="2400" b="1" i="1" baseline="-25000" dirty="0">
                <a:latin typeface="+mn-lt"/>
                <a:ea typeface="굴림" panose="020B0600000101010101" pitchFamily="50" charset="-127"/>
              </a:rPr>
              <a:t>2</a:t>
            </a:r>
            <a:r>
              <a:rPr lang="en-US" altLang="ko-KR" sz="2400" b="1" i="1" dirty="0">
                <a:latin typeface="+mn-lt"/>
                <a:ea typeface="굴림" panose="020B0600000101010101" pitchFamily="50" charset="-127"/>
              </a:rPr>
              <a:t> ,...i</a:t>
            </a:r>
            <a:r>
              <a:rPr lang="en-US" altLang="ko-KR" sz="2400" b="1" i="1" baseline="-25000" dirty="0"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b="1" i="1" dirty="0">
                <a:latin typeface="+mn-lt"/>
                <a:ea typeface="굴림" panose="020B0600000101010101" pitchFamily="50" charset="-127"/>
              </a:rPr>
              <a:t> 를 n개의 </a:t>
            </a:r>
            <a:r>
              <a:rPr lang="en-US" altLang="ko-KR" sz="2400" b="1" dirty="0">
                <a:ea typeface="굴림" panose="020B0600000101010101" pitchFamily="50" charset="-127"/>
              </a:rPr>
              <a:t>메쉬에 </a:t>
            </a:r>
            <a:r>
              <a:rPr lang="en-US" altLang="ko-KR" sz="2400" b="1" i="1" dirty="0">
                <a:solidFill>
                  <a:srgbClr val="A50021"/>
                </a:solidFill>
                <a:ea typeface="굴림" panose="020B0600000101010101" pitchFamily="50" charset="-127"/>
              </a:rPr>
              <a:t>할당합니다.</a:t>
            </a:r>
          </a:p>
          <a:p>
            <a:pPr lvl="1">
              <a:defRPr/>
            </a:pPr>
            <a:r>
              <a:rPr lang="en-US" altLang="ko-KR" sz="2400" b="1" dirty="0">
                <a:ea typeface="굴림" panose="020B0600000101010101" pitchFamily="50" charset="-127"/>
              </a:rPr>
              <a:t>각 </a:t>
            </a:r>
            <a:r>
              <a:rPr lang="en-US" altLang="ko-KR" sz="2400" b="1" i="1" dirty="0">
                <a:ea typeface="굴림" panose="020B0600000101010101" pitchFamily="50" charset="-127"/>
              </a:rPr>
              <a:t>n개의 </a:t>
            </a:r>
            <a:r>
              <a:rPr lang="en-US" altLang="ko-KR" sz="2400" b="1" dirty="0">
                <a:ea typeface="굴림" panose="020B0600000101010101" pitchFamily="50" charset="-127"/>
              </a:rPr>
              <a:t>메시 전류에 </a:t>
            </a:r>
            <a:r>
              <a:rPr lang="en-US" altLang="ko-KR" sz="2400" b="1" i="1" dirty="0">
                <a:solidFill>
                  <a:srgbClr val="A50021"/>
                </a:solidFill>
                <a:ea typeface="굴림" panose="020B0600000101010101" pitchFamily="50" charset="-127"/>
              </a:rPr>
              <a:t>KVL을 적용합니다.</a:t>
            </a:r>
          </a:p>
          <a:p>
            <a:pPr lvl="1">
              <a:defRPr/>
            </a:pPr>
            <a:r>
              <a:rPr lang="en-US" altLang="ko-KR" sz="2400" b="1" dirty="0" smtClean="0">
                <a:ea typeface="굴림" panose="020B0600000101010101" pitchFamily="50" charset="-127"/>
              </a:rPr>
              <a:t>결과 </a:t>
            </a:r>
            <a:r>
              <a:rPr lang="en-US" altLang="ko-KR" sz="2400" b="1" i="1" dirty="0" smtClean="0">
                <a:ea typeface="굴림" panose="020B0600000101010101" pitchFamily="50" charset="-127"/>
              </a:rPr>
              <a:t>N개의 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동시 방정식을 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풀어서 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메시 전류를 구합니다.</a:t>
            </a:r>
            <a:endParaRPr lang="en-US" altLang="ko-KR" sz="24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166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14="http://schemas.microsoft.com/office/drawing/2010/main" xmlns:p14="http://schemas.microsoft.com/office/powerpoint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루프/메시 </a:t>
            </a:r>
            <a:r>
              <a:rPr lang="en-US" altLang="ko-KR" sz="1800" dirty="0" smtClean="0">
                <a:ea typeface="굴림" panose="020B0600000101010101" pitchFamily="50" charset="-127"/>
              </a:rPr>
              <a:t>분석 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511301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메시 분석 예제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위의 회로에는 메시인 두 개의 경로(</a:t>
            </a:r>
            <a:r>
              <a:rPr lang="en-US" altLang="ko-KR" b="1" dirty="0" err="1">
                <a:ea typeface="굴림" panose="020B0600000101010101" pitchFamily="50" charset="-127"/>
              </a:rPr>
              <a:t>abefa </a:t>
            </a:r>
            <a:r>
              <a:rPr lang="en-US" altLang="ko-KR" b="1" dirty="0">
                <a:ea typeface="굴림" panose="020B0600000101010101" pitchFamily="50" charset="-127"/>
              </a:rPr>
              <a:t>및 </a:t>
            </a:r>
            <a:r>
              <a:rPr lang="en-US" altLang="ko-KR" b="1" dirty="0" err="1">
                <a:ea typeface="굴림" panose="020B0600000101010101" pitchFamily="50" charset="-127"/>
              </a:rPr>
              <a:t>bcdeb)</a:t>
            </a:r>
            <a:r>
              <a:rPr lang="en-US" altLang="ko-KR" b="1" dirty="0">
                <a:ea typeface="굴림" panose="020B0600000101010101" pitchFamily="50" charset="-127"/>
              </a:rPr>
              <a:t>가 있습니다.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외부 루프(</a:t>
            </a:r>
            <a:r>
              <a:rPr lang="en-US" altLang="ko-KR" b="1" dirty="0" err="1">
                <a:ea typeface="굴림" panose="020B0600000101010101" pitchFamily="50" charset="-127"/>
              </a:rPr>
              <a:t>abcdefa)는 </a:t>
            </a:r>
            <a:r>
              <a:rPr lang="en-US" altLang="ko-KR" b="1" dirty="0">
                <a:ea typeface="굴림" panose="020B0600000101010101" pitchFamily="50" charset="-127"/>
              </a:rPr>
              <a:t>루프이지만 메시가 아닙니다.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먼저 메쉬 전류 </a:t>
            </a:r>
            <a:r>
              <a:rPr lang="en-US" altLang="ko-KR" b="1" i="1" dirty="0">
                <a:ea typeface="굴림" panose="020B0600000101010101" pitchFamily="50" charset="-127"/>
              </a:rPr>
              <a:t>i</a:t>
            </a:r>
            <a:r>
              <a:rPr lang="en-US" altLang="ko-KR" b="1" i="1" baseline="-25000" dirty="0">
                <a:ea typeface="굴림" panose="020B0600000101010101" pitchFamily="50" charset="-127"/>
              </a:rPr>
              <a:t>1</a:t>
            </a:r>
            <a:r>
              <a:rPr lang="en-US" altLang="ko-KR" b="1" dirty="0">
                <a:ea typeface="굴림" panose="020B0600000101010101" pitchFamily="50" charset="-127"/>
              </a:rPr>
              <a:t> 및 </a:t>
            </a:r>
            <a:r>
              <a:rPr lang="en-US" altLang="ko-KR" b="1" i="1" dirty="0">
                <a:ea typeface="굴림" panose="020B0600000101010101" pitchFamily="50" charset="-127"/>
              </a:rPr>
              <a:t>i</a:t>
            </a:r>
            <a:r>
              <a:rPr lang="en-US" altLang="ko-KR" b="1" i="1" baseline="-25000" dirty="0">
                <a:ea typeface="굴림" panose="020B0600000101010101" pitchFamily="50" charset="-127"/>
              </a:rPr>
              <a:t>2</a:t>
            </a:r>
            <a:r>
              <a:rPr lang="en-US" altLang="ko-KR" b="1" dirty="0">
                <a:ea typeface="굴림" panose="020B0600000101010101" pitchFamily="50" charset="-127"/>
              </a:rPr>
              <a:t> 를 두 메쉬에 할당합니다.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메시에 KVL 적용하기:</a:t>
            </a:r>
          </a:p>
        </p:txBody>
      </p:sp>
      <p:pic>
        <p:nvPicPr>
          <p:cNvPr id="45060" name="Picture 7" descr="C:\Users\Joel\Documents\Teaching\McGraw Hill\Fundamentals of Electric Circuits 5e\figures\Ch03\Color Labeled\ale80571_03_0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1772816"/>
            <a:ext cx="4606774" cy="249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06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813442"/>
              </p:ext>
            </p:extLst>
          </p:nvPr>
        </p:nvGraphicFramePr>
        <p:xfrm>
          <a:off x="2000672" y="5169793"/>
          <a:ext cx="6247952" cy="1354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4" imgW="3162300" imgH="685800" progId="Equation.3">
                  <p:embed/>
                </p:oleObj>
              </mc:Choice>
              <mc:Fallback>
                <p:oleObj name="Equation" r:id="rId4" imgW="3162300" imgH="685800" progId="Equation.3">
                  <p:embed/>
                  <p:pic>
                    <p:nvPicPr>
                      <p:cNvPr id="4506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672" y="5169793"/>
                        <a:ext cx="6247952" cy="1354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9804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루프/메시 </a:t>
            </a:r>
            <a:r>
              <a:rPr lang="en-US" altLang="ko-KR" sz="1800" dirty="0" smtClean="0">
                <a:ea typeface="굴림" panose="020B0600000101010101" pitchFamily="50" charset="-127"/>
              </a:rPr>
              <a:t>분석 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예 3.6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sz="2800" dirty="0" smtClean="0">
              <a:ea typeface="굴림" panose="020B0600000101010101" pitchFamily="50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000" dirty="0" smtClean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16832"/>
            <a:ext cx="7488832" cy="396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6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현재 소스를 사용한 </a:t>
            </a:r>
            <a:r>
              <a:rPr lang="en-US" altLang="ko-KR" sz="1800" dirty="0" smtClean="0">
                <a:ea typeface="굴림" panose="020B0600000101010101" pitchFamily="50" charset="-127"/>
              </a:rPr>
              <a:t>메시 </a:t>
            </a:r>
            <a:r>
              <a:rPr lang="en-US" altLang="ko-KR" sz="1800" dirty="0" smtClean="0">
                <a:ea typeface="굴림" panose="020B0600000101010101" pitchFamily="50" charset="-127"/>
              </a:rPr>
              <a:t>분석</a:t>
            </a:r>
            <a:endParaRPr lang="ko-KR" altLang="en-US" sz="1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025" y="620713"/>
                <a:ext cx="9577511" cy="5903912"/>
              </a:xfrm>
            </p:spPr>
            <p:txBody>
              <a:bodyPr/>
              <a:lstStyle/>
              <a:p xmlns:a14="http://schemas.microsoft.com/office/drawing/2010/main" xmlns:mc="http://schemas.openxmlformats.org/markup-compatibility/2006">
                <a:pPr marL="0" indent="0">
                  <a:buFontTx/>
                  <a:buNone/>
                  <a:defRPr/>
                </a:pPr>
                <a:r>
                  <a:rPr lang="en-US" altLang="ko-KR" sz="3200" b="1" dirty="0" smtClean="0">
                    <a:solidFill>
                      <a:srgbClr val="0070C0"/>
                    </a:solidFill>
                    <a:ea typeface="굴림" charset="-127"/>
                  </a:rPr>
                  <a:t>현재 소스를 사용한 메시 분석</a:t>
                </a:r>
                <a:endParaRPr lang="en-US" altLang="ko-KR" sz="3200" b="1" dirty="0" smtClean="0">
                  <a:solidFill>
                    <a:srgbClr val="0070C0"/>
                  </a:solidFill>
                  <a:ea typeface="굴림" charset="-127"/>
                </a:endParaRPr>
              </a:p>
              <a:p xmlns:a14="http://schemas.microsoft.com/office/drawing/2010/main" xmlns:mc="http://schemas.openxmlformats.org/markup-compatibility/2006">
                <a:pPr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표시된 회로를 생각해 보세요.</a:t>
                </a:r>
              </a:p>
              <a:p xmlns:a14="http://schemas.microsoft.com/office/drawing/2010/main" xmlns:mc="http://schemas.openxmlformats.org/markup-compatibility/2006">
                <a:pPr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현재 </a:t>
                </a:r>
                <a:r>
                  <a:rPr lang="en-US" altLang="ko-KR" b="1" i="1" dirty="0" smtClean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I</a:t>
                </a:r>
                <a:r>
                  <a:rPr lang="en-US" altLang="ko-KR" b="1" i="1" baseline="-25000" dirty="0" smtClean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 이미 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알고 있습니다.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  </a:t>
                </a:r>
                <a14:m xmlns:a14="http://schemas.microsoft.com/office/drawing/2010/main"/>
                <a:endParaRPr lang="en-US" altLang="ko-KR" b="1" dirty="0"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025" y="620713"/>
                <a:ext cx="9577511" cy="5903912"/>
              </a:xfrm>
              <a:blipFill>
                <a:blip r:embed="rId2"/>
                <a:stretch>
                  <a:fillRect l="-1655" t="-1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564903"/>
            <a:ext cx="6984776" cy="389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07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학습 목표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학습 </a:t>
            </a: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목표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옴의 법칙과 키르히호프의 법칙을 적용하여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회로를 분석하는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방법을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이해하려면 다음과 같이 하세요.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노드 및 루프 분석을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모두 사용하여 네트워크의 어느 곳에서나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전압과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전류를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파악할 수 있습니다.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네트워크 분석에서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중첩과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테베닌의 정리를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모두 효과적으로 적용할 수 있습니다.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최대 전력 전송을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이해하고 적용하려면</a:t>
            </a:r>
          </a:p>
          <a:p>
            <a:pPr>
              <a:spcBef>
                <a:spcPts val="1800"/>
              </a:spcBef>
              <a:defRPr/>
            </a:pPr>
            <a:endParaRPr lang="en-US" altLang="ko-KR" b="1" dirty="0" smtClean="0">
              <a:ea typeface="Microsoft Sans Serif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슈퍼메시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슈퍼메시 </a:t>
            </a:r>
          </a:p>
          <a:p>
            <a:pPr>
              <a:defRPr/>
            </a:pPr>
            <a:r>
              <a:rPr lang="en-US" altLang="ko-KR" sz="2300" b="1" dirty="0">
                <a:ea typeface="굴림" panose="020B0600000101010101" pitchFamily="50" charset="-127"/>
              </a:rPr>
              <a:t>전압 소스가 두 개의 비기준 노드를 공유하는 노드 분석의 경우와 유사하게, </a:t>
            </a:r>
            <a:r>
              <a:rPr lang="en-US" altLang="ko-KR" sz="2300" b="1" i="1" dirty="0">
                <a:solidFill>
                  <a:srgbClr val="A50021"/>
                </a:solidFill>
                <a:ea typeface="굴림" panose="020B0600000101010101" pitchFamily="50" charset="-127"/>
              </a:rPr>
              <a:t>둘 이상의 메시가 공유하는 </a:t>
            </a:r>
            <a:r>
              <a:rPr lang="en-US" altLang="ko-KR" sz="2300" b="1" i="1" dirty="0">
                <a:solidFill>
                  <a:srgbClr val="A50021"/>
                </a:solidFill>
                <a:ea typeface="굴림" panose="020B0600000101010101" pitchFamily="50" charset="-127"/>
              </a:rPr>
              <a:t>전류 소스</a:t>
            </a:r>
            <a:r>
              <a:rPr lang="en-US" altLang="ko-KR" sz="2300" b="1" dirty="0">
                <a:ea typeface="굴림" panose="020B0600000101010101" pitchFamily="50" charset="-127"/>
              </a:rPr>
              <a:t>(종속 또는 독립)는 </a:t>
            </a:r>
            <a:r>
              <a:rPr lang="en-US" altLang="ko-KR" sz="2300" b="1" dirty="0">
                <a:ea typeface="굴림" panose="020B0600000101010101" pitchFamily="50" charset="-127"/>
              </a:rPr>
              <a:t>특별한 처리가 필요합니다.</a:t>
            </a:r>
          </a:p>
          <a:p>
            <a:pPr>
              <a:defRPr/>
            </a:pPr>
            <a:r>
              <a:rPr lang="en-US" altLang="ko-KR" sz="2300" b="1" i="1" dirty="0">
                <a:solidFill>
                  <a:srgbClr val="A50021"/>
                </a:solidFill>
                <a:ea typeface="굴림" panose="020B0600000101010101" pitchFamily="50" charset="-127"/>
              </a:rPr>
              <a:t>두 메시를 </a:t>
            </a:r>
            <a:r>
              <a:rPr lang="en-US" altLang="ko-KR" sz="2300" b="1" dirty="0">
                <a:ea typeface="굴림" panose="020B0600000101010101" pitchFamily="50" charset="-127"/>
              </a:rPr>
              <a:t>합쳐서 </a:t>
            </a:r>
            <a:r>
              <a:rPr lang="en-US" altLang="ko-KR" sz="2300" b="1" i="1" dirty="0">
                <a:solidFill>
                  <a:srgbClr val="A50021"/>
                </a:solidFill>
                <a:ea typeface="굴림" panose="020B0600000101010101" pitchFamily="50" charset="-127"/>
              </a:rPr>
              <a:t>슈퍼 메시를 </a:t>
            </a:r>
            <a:r>
              <a:rPr lang="en-US" altLang="ko-KR" sz="2300" b="1" i="1" dirty="0">
                <a:solidFill>
                  <a:srgbClr val="A50021"/>
                </a:solidFill>
                <a:ea typeface="굴림" panose="020B0600000101010101" pitchFamily="50" charset="-127"/>
              </a:rPr>
              <a:t>만들어야 합니다</a:t>
            </a:r>
            <a:r>
              <a:rPr lang="en-US" altLang="ko-KR" sz="2300" b="1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sz="2300" b="1" dirty="0">
                <a:ea typeface="굴림" panose="020B0600000101010101" pitchFamily="50" charset="-127"/>
              </a:rPr>
              <a:t>슈퍼메시는 두 메시를 병합하고 공유 소스 및 그와 직렬로 연결된 요소를 제외하여 구성됩니다.</a:t>
            </a:r>
          </a:p>
          <a:p>
            <a:pPr>
              <a:defRPr/>
            </a:pPr>
            <a:r>
              <a:rPr lang="en-US" altLang="ko-KR" sz="2300" b="1" dirty="0">
                <a:ea typeface="굴림" panose="020B0600000101010101" pitchFamily="50" charset="-127"/>
              </a:rPr>
              <a:t>메시 분석은 </a:t>
            </a:r>
            <a:r>
              <a:rPr lang="en-US" altLang="ko-KR" sz="2300" b="1" i="1" dirty="0">
                <a:solidFill>
                  <a:srgbClr val="A50021"/>
                </a:solidFill>
                <a:ea typeface="굴림" panose="020B0600000101010101" pitchFamily="50" charset="-127"/>
              </a:rPr>
              <a:t>KVL을 </a:t>
            </a:r>
            <a:r>
              <a:rPr lang="en-US" altLang="ko-KR" sz="2300" b="1" dirty="0">
                <a:ea typeface="굴림" panose="020B0600000101010101" pitchFamily="50" charset="-127"/>
              </a:rPr>
              <a:t>사용하기 때문에 슈퍼 메시가 필요합니다.</a:t>
            </a:r>
          </a:p>
          <a:p>
            <a:pPr>
              <a:defRPr/>
            </a:pPr>
            <a:r>
              <a:rPr lang="en-US" altLang="ko-KR" sz="2300" b="1" dirty="0">
                <a:ea typeface="굴림" panose="020B0600000101010101" pitchFamily="50" charset="-127"/>
              </a:rPr>
              <a:t>그러나 전류 소스의 전압은 미리 알 수 없습니다.</a:t>
            </a:r>
          </a:p>
          <a:p>
            <a:pPr>
              <a:defRPr/>
            </a:pPr>
            <a:r>
              <a:rPr lang="en-US" altLang="ko-KR" sz="2300" b="1" dirty="0">
                <a:ea typeface="굴림" panose="020B0600000101010101" pitchFamily="50" charset="-127"/>
              </a:rPr>
              <a:t>회로에서 교차하는 슈퍼메시는 결합하여 더 큰 슈퍼메시를 만들어야 합니다.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ko-KR" sz="23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902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슈퍼메시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예 3.8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800" dirty="0" smtClean="0">
              <a:ea typeface="굴림" panose="020B0600000101010101" pitchFamily="50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000" dirty="0" smtClean="0"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9" y="1330796"/>
            <a:ext cx="9077325" cy="4762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105128" y="3782326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xmlns:a="http://schemas.openxmlformats.org/drawingml/2006/main" lang="en-US" altLang="ko-KR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xmlns:a="http://schemas.openxmlformats.org/drawingml/2006/main" lang="en-US" altLang="ko-KR" b="1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xmlns:a="http://schemas.openxmlformats.org/drawingml/2006/main" lang="en-US" altLang="ko-KR" b="1" i="1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xmlns:a="http://schemas.openxmlformats.org/drawingml/2006/main" lang="en-US" altLang="ko-KR" b="1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xmlns:a="http://schemas.openxmlformats.org/drawingml/2006/main" lang="en-US" altLang="ko-KR" b="1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xmlns:a="http://schemas.openxmlformats.org/drawingml/2006/main" lang="en-US" altLang="ko-KR" i="1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lang="en-US" altLang="ko-KR" b="1" i="1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xmlns:a="http://schemas.openxmlformats.org/drawingml/2006/main" lang="en-US" altLang="ko-KR" b="1" i="1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ko-KR" altLang="en-US" dirty="0">
                  <a:solidFill>
                    <a:srgbClr val="A5002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128" y="3782326"/>
                <a:ext cx="1944216" cy="369332"/>
              </a:xfrm>
              <a:prstGeom prst="rect">
                <a:avLst/>
              </a:prstGeom>
              <a:blipFill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2364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슈퍼메시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예 3.9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800" dirty="0" smtClean="0">
              <a:ea typeface="굴림" panose="020B0600000101010101" pitchFamily="50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000" dirty="0" smtClean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720752" y="4359495"/>
                <a:ext cx="1669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xmlns:a="http://schemas.openxmlformats.org/drawingml/2006/main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52" y="4359495"/>
                <a:ext cx="1669688" cy="369332"/>
              </a:xfrm>
              <a:prstGeom prst="rect">
                <a:avLst/>
              </a:prstGeom>
              <a:blipFill>
                <a:blip r:embed="rId2"/>
                <a:stretch>
                  <a:fillRect l="-3285" r="-3285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720752" y="4859868"/>
                <a:ext cx="14404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52" y="4859868"/>
                <a:ext cx="1440458" cy="369332"/>
              </a:xfrm>
              <a:prstGeom prst="rect">
                <a:avLst/>
              </a:prstGeom>
              <a:blipFill>
                <a:blip r:embed="rId3"/>
                <a:stretch>
                  <a:fillRect l="-3797" r="-3797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76736" y="5507580"/>
                <a:ext cx="3982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xmlns:a="http://schemas.openxmlformats.org/drawingml/2006/main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xmlns:a="http://schemas.openxmlformats.org/drawingml/2006/main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36" y="5507580"/>
                <a:ext cx="3982822" cy="369332"/>
              </a:xfrm>
              <a:prstGeom prst="rect">
                <a:avLst/>
              </a:prstGeom>
              <a:blipFill>
                <a:blip r:embed="rId4"/>
                <a:stretch>
                  <a:fillRect l="-2144" r="-1072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5" y="1531085"/>
            <a:ext cx="4829284" cy="23299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7723" y="1475281"/>
            <a:ext cx="393520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29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슈퍼메시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예 3.10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800" dirty="0" smtClean="0">
              <a:ea typeface="굴림" panose="020B0600000101010101" pitchFamily="50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000" dirty="0" smtClean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720752" y="4359495"/>
                <a:ext cx="1440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xmlns:a="http://schemas.openxmlformats.org/drawingml/2006/main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52" y="4359495"/>
                <a:ext cx="1440459" cy="369332"/>
              </a:xfrm>
              <a:prstGeom prst="rect">
                <a:avLst/>
              </a:prstGeom>
              <a:blipFill>
                <a:blip r:embed="rId2"/>
                <a:stretch>
                  <a:fillRect l="-3797" r="-3797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720752" y="4859868"/>
                <a:ext cx="20885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xmlns:a="http://schemas.openxmlformats.org/drawingml/2006/main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52" y="4859868"/>
                <a:ext cx="2088584" cy="369332"/>
              </a:xfrm>
              <a:prstGeom prst="rect">
                <a:avLst/>
              </a:prstGeom>
              <a:blipFill>
                <a:blip r:embed="rId3"/>
                <a:stretch>
                  <a:fillRect l="-2624" r="-2624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76736" y="5507580"/>
                <a:ext cx="61110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xmlns:a="http://schemas.openxmlformats.org/drawingml/2006/main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xmlns:a="http://schemas.openxmlformats.org/drawingml/2006/main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xmlns:a="http://schemas.openxmlformats.org/drawingml/2006/main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xmlns:a="http://schemas.openxmlformats.org/drawingml/2006/main" lang="en-US" altLang="ko-KR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xmlns:a="http://schemas.openxmlformats.org/drawingml/2006/main"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36" y="5507580"/>
                <a:ext cx="6111032" cy="369332"/>
              </a:xfrm>
              <a:prstGeom prst="rect">
                <a:avLst/>
              </a:prstGeom>
              <a:blipFill>
                <a:blip r:embed="rId4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28" y="1343385"/>
            <a:ext cx="8611533" cy="283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31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노드 </a:t>
            </a:r>
            <a:r>
              <a:rPr lang="en-US" altLang="ko-KR" sz="1800" dirty="0" smtClean="0">
                <a:ea typeface="굴림" panose="020B0600000101010101" pitchFamily="50" charset="-127"/>
              </a:rPr>
              <a:t>대 메시 분석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538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노드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대 메시 분석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>
                <a:solidFill>
                  <a:srgbClr val="A50021"/>
                </a:solidFill>
                <a:ea typeface="굴림" panose="020B0600000101010101" pitchFamily="50" charset="-127"/>
              </a:rPr>
              <a:t>적절한 </a:t>
            </a:r>
            <a:r>
              <a:rPr lang="en-US" altLang="ko-KR" sz="2800" b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접근 방식 </a:t>
            </a:r>
            <a:r>
              <a:rPr lang="en-US" altLang="ko-KR" sz="2800" b="1" dirty="0">
                <a:solidFill>
                  <a:srgbClr val="A50021"/>
                </a:solidFill>
                <a:ea typeface="굴림" panose="020B0600000101010101" pitchFamily="50" charset="-127"/>
              </a:rPr>
              <a:t>선택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원칙적으로 노드 분석과 메시 분석은 모두 주어진 회로에 유용합니다.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그렇다면 어떤 것이 회로 문제 해결에 더 효율적인지는 어떻게 결정될까요?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최선의 선택을 결정하는 두 가지 요소가 있습니다: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특정 네트워크의 특성이 첫 번째 요소입니다.</a:t>
            </a:r>
            <a:endParaRPr lang="en-US" altLang="ko-KR" sz="1800" b="1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두 번째 요소는 필요한 정보입니다.</a:t>
            </a:r>
            <a:endParaRPr lang="en-US" altLang="ko-KR" sz="18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2239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노드 </a:t>
            </a:r>
            <a:r>
              <a:rPr lang="en-US" altLang="ko-KR" sz="1800" dirty="0" smtClean="0">
                <a:ea typeface="굴림" panose="020B0600000101010101" pitchFamily="50" charset="-127"/>
              </a:rPr>
              <a:t>대 메시 분석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538" y="620713"/>
            <a:ext cx="9432925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메시 분석은 언제...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네트워크에 다음이 포함된 </a:t>
            </a:r>
            <a:r>
              <a:rPr lang="en-US" altLang="ko-KR" b="1" dirty="0" smtClean="0">
                <a:ea typeface="굴림" panose="020B0600000101010101" pitchFamily="50" charset="-127"/>
              </a:rPr>
              <a:t>경우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많은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직렬 연결 </a:t>
            </a:r>
            <a:r>
              <a:rPr lang="en-US" altLang="ko-KR" b="1" dirty="0">
                <a:ea typeface="굴림" panose="020B0600000101010101" pitchFamily="50" charset="-127"/>
              </a:rPr>
              <a:t>요소</a:t>
            </a:r>
          </a:p>
          <a:p>
            <a:pPr lvl="1"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전압 소스</a:t>
            </a:r>
          </a:p>
          <a:p>
            <a:pPr lvl="1"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슈퍼메시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노드보다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메시 수가 적은 </a:t>
            </a:r>
            <a:r>
              <a:rPr lang="en-US" altLang="ko-KR" b="1" dirty="0">
                <a:ea typeface="굴림" panose="020B0600000101010101" pitchFamily="50" charset="-127"/>
              </a:rPr>
              <a:t>회로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분기 전류 또는 메시 전류가 해결 대상인 경우.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메시 분석은 트랜지스터 회로에 적합한 유일한 분석입니다.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연산 증폭기를 통해 전압을 직접 얻을 수 있는 방법이 없기 때문에 연산 증폭기에는 적합하지 않습니다.</a:t>
            </a:r>
          </a:p>
        </p:txBody>
      </p:sp>
    </p:spTree>
    <p:extLst>
      <p:ext uri="{BB962C8B-B14F-4D97-AF65-F5344CB8AC3E}">
        <p14:creationId xmlns:p14="http://schemas.microsoft.com/office/powerpoint/2010/main" val="1698210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노드 </a:t>
            </a:r>
            <a:r>
              <a:rPr lang="en-US" altLang="ko-KR" sz="1800" dirty="0" smtClean="0">
                <a:ea typeface="굴림" panose="020B0600000101010101" pitchFamily="50" charset="-127"/>
              </a:rPr>
              <a:t>대 메시 분석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538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노드 분석이 필요한 경우...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네트워크에 다음이 포함된 </a:t>
            </a:r>
            <a:r>
              <a:rPr lang="en-US" altLang="ko-KR" b="1" dirty="0" smtClean="0">
                <a:ea typeface="굴림" panose="020B0600000101010101" pitchFamily="50" charset="-127"/>
              </a:rPr>
              <a:t>경우</a:t>
            </a:r>
          </a:p>
          <a:p>
            <a:pPr lvl="1"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병렬로 연결된 </a:t>
            </a:r>
            <a:r>
              <a:rPr lang="en-US" altLang="ko-KR" b="1" dirty="0">
                <a:ea typeface="굴림" panose="020B0600000101010101" pitchFamily="50" charset="-127"/>
              </a:rPr>
              <a:t>많은 </a:t>
            </a:r>
            <a:r>
              <a:rPr lang="en-US" altLang="ko-KR" b="1" dirty="0">
                <a:ea typeface="굴림" panose="020B0600000101010101" pitchFamily="50" charset="-127"/>
              </a:rPr>
              <a:t>요소</a:t>
            </a:r>
          </a:p>
          <a:p>
            <a:pPr lvl="1"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현재 소스</a:t>
            </a:r>
          </a:p>
          <a:p>
            <a:pPr lvl="1"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슈퍼노드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메시보다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노드 수가 적은 </a:t>
            </a:r>
            <a:r>
              <a:rPr lang="en-US" altLang="ko-KR" b="1" dirty="0">
                <a:ea typeface="굴림" panose="020B0600000101010101" pitchFamily="50" charset="-127"/>
              </a:rPr>
              <a:t>회로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노드 전압이 해결 대상인 경우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비평면 회로는 노드 해석을 통해서만 해결할 수 있습니다.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이 형식은 컴퓨터로 해결하기가 더 쉽습니다.</a:t>
            </a:r>
          </a:p>
        </p:txBody>
      </p:sp>
    </p:spTree>
    <p:extLst>
      <p:ext uri="{BB962C8B-B14F-4D97-AF65-F5344CB8AC3E}">
        <p14:creationId xmlns:p14="http://schemas.microsoft.com/office/powerpoint/2010/main" val="613618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124743"/>
            <a:ext cx="6936432" cy="5399881"/>
          </a:xfrm>
          <a:prstGeom prst="rect">
            <a:avLst/>
          </a:prstGeom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노드 대 메시 분석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77511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예 3.11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# 노드 수 = 1</a:t>
            </a: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# 메시 개수 = 3</a:t>
            </a:r>
          </a:p>
        </p:txBody>
      </p:sp>
    </p:spTree>
    <p:extLst>
      <p:ext uri="{BB962C8B-B14F-4D97-AF65-F5344CB8AC3E}">
        <p14:creationId xmlns:p14="http://schemas.microsoft.com/office/powerpoint/2010/main" val="1352271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37" y="1139138"/>
            <a:ext cx="7024862" cy="5328592"/>
          </a:xfrm>
          <a:prstGeom prst="rect">
            <a:avLst/>
          </a:prstGeom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노드 대 메시 분석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77511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예 3.12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# 노드 수 = 2</a:t>
            </a: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# 메시 개수 = 3</a:t>
            </a:r>
          </a:p>
        </p:txBody>
      </p:sp>
    </p:spTree>
    <p:extLst>
      <p:ext uri="{BB962C8B-B14F-4D97-AF65-F5344CB8AC3E}">
        <p14:creationId xmlns:p14="http://schemas.microsoft.com/office/powerpoint/2010/main" val="9425689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124744"/>
            <a:ext cx="6943551" cy="5184576"/>
          </a:xfrm>
          <a:prstGeom prst="rect">
            <a:avLst/>
          </a:prstGeom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노드 대 메시 분석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77511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예제 3.13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# 노드 수 = 3</a:t>
            </a: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# 메시 개수 = 1</a:t>
            </a:r>
          </a:p>
        </p:txBody>
      </p:sp>
    </p:spTree>
    <p:extLst>
      <p:ext uri="{BB962C8B-B14F-4D97-AF65-F5344CB8AC3E}">
        <p14:creationId xmlns:p14="http://schemas.microsoft.com/office/powerpoint/2010/main" val="3170555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739414"/>
            <a:ext cx="5428520" cy="3651872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panose="020B0600000101010101" pitchFamily="50" charset="-127"/>
              </a:rPr>
              <a:t>노드 분석</a:t>
            </a:r>
            <a:endParaRPr lang="ko-KR" altLang="en-US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764704"/>
                <a:ext cx="9505950" cy="5832475"/>
              </a:xfrm>
            </p:spPr>
            <p:txBody>
              <a:bodyPr/>
              <a:lstStyle/>
              <a:p xmlns:a14="http://schemas.microsoft.com/office/drawing/2010/main" xmlns:mc="http://schemas.openxmlformats.org/markup-compatibility/2006">
                <a:pPr marL="0" indent="0">
                  <a:buFontTx/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노드 분석</a:t>
                </a:r>
                <a:endParaRPr lang="en-US" altLang="ko-KR" sz="2800" b="1" dirty="0">
                  <a:solidFill>
                    <a:srgbClr val="0070C0"/>
                  </a:solidFill>
                  <a:ea typeface="굴림" pitchFamily="50" charset="-127"/>
                </a:endParaRPr>
              </a:p>
              <a:p xmlns:a14="http://schemas.microsoft.com/office/drawing/2010/main" xmlns:mc="http://schemas.openxmlformats.org/markup-compatibility/2006">
                <a:pPr eaLnBrk="1" hangingPunct="1"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올바른 회로를 고려하세요.</a:t>
                </a:r>
              </a:p>
              <a:p xmlns:a14="http://schemas.microsoft.com/office/drawing/2010/main" xmlns:mc="http://schemas.openxmlformats.org/markup-compatibility/2006">
                <a:pPr eaLnBrk="1" hangingPunct="1"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회로를 알기 위해서는 </a:t>
                </a:r>
                <a:br>
                  <a:rPr lang="en-US" altLang="ko-KR" b="1" dirty="0" smtClean="0">
                    <a:ea typeface="굴림" panose="020B0600000101010101" pitchFamily="50" charset="-127"/>
                  </a:rPr>
                </a:br>
                <a:r>
                  <a:rPr lang="en-US" altLang="ko-KR" b="1" i="1" dirty="0" smtClean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노드 전압과</a:t>
                </a:r>
                <a:br>
                  <a:rPr lang="en-US" altLang="ko-KR" b="1" i="1" dirty="0" smtClean="0">
                    <a:solidFill>
                      <a:srgbClr val="A50021"/>
                    </a:solidFill>
                    <a:ea typeface="굴림" panose="020B0600000101010101" pitchFamily="50" charset="-127"/>
                  </a:rPr>
                </a:br>
                <a14:m xmlns:a14="http://schemas.microsoft.com/office/drawing/2010/main"/>
                <a:r>
                  <a:rPr lang="en-US" altLang="ko-KR" b="1" dirty="0" smtClean="0">
                    <a:ea typeface="굴림" panose="020B0600000101010101" pitchFamily="50" charset="-127"/>
                  </a:rPr>
                  <a:t> 과 </a:t>
                </a:r>
                <a:r>
                  <a:rPr lang="en-US" altLang="ko-KR" b="1" i="1" dirty="0" smtClean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분기 </a:t>
                </a:r>
                <a:br>
                  <a:rPr lang="en-US" altLang="ko-KR" b="1" i="1" dirty="0" smtClean="0">
                    <a:solidFill>
                      <a:srgbClr val="A50021"/>
                    </a:solidFill>
                    <a:ea typeface="굴림" panose="020B0600000101010101" pitchFamily="50" charset="-127"/>
                  </a:rPr>
                </a:br>
                <a:r>
                  <a:rPr lang="en-US" altLang="ko-KR" b="1" i="1" dirty="0" smtClean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전류 </a:t>
                </a:r>
                <a14:m xmlns:a14="http://schemas.microsoft.com/office/drawing/2010/main"/>
                <a:endParaRPr lang="en-US" altLang="ko-KR" b="1" i="1" dirty="0" smtClean="0">
                  <a:ea typeface="굴림" panose="020B0600000101010101" pitchFamily="50" charset="-127"/>
                </a:endParaRPr>
              </a:p>
              <a:p>
                <a:pPr eaLnBrk="1" hangingPunct="1">
                  <a:defRPr/>
                </a:pPr>
                <a:endParaRPr lang="en-US" altLang="ko-KR" b="1" dirty="0" smtClean="0">
                  <a:ea typeface="굴림" panose="020B0600000101010101" pitchFamily="50" charset="-127"/>
                </a:endParaRPr>
              </a:p>
              <a:p xmlns:a14="http://schemas.microsoft.com/office/drawing/2010/main" xmlns:mc="http://schemas.openxmlformats.org/markup-compatibility/2006">
                <a:pPr eaLnBrk="1" hangingPunct="1"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우리가 알고 있다면 </a:t>
                </a:r>
                <a14:m xmlns:a14="http://schemas.microsoft.com/office/drawing/2010/main"/>
                <a:r>
                  <a:rPr lang="en-US" altLang="ko-KR" b="1" dirty="0" smtClean="0">
                    <a:ea typeface="굴림" panose="020B0600000101010101" pitchFamily="50" charset="-127"/>
                  </a:rPr>
                  <a:t/>
                </a:r>
                <a:br>
                  <a:rPr lang="en-US" altLang="ko-KR" b="1" dirty="0" smtClean="0">
                    <a:ea typeface="굴림" panose="020B0600000101010101" pitchFamily="50" charset="-127"/>
                  </a:rPr>
                </a:br>
                <a14:m xmlns:a14="http://schemas.microsoft.com/office/drawing/2010/main"/>
                <a:r>
                  <a:rPr lang="en-US" altLang="ko-KR" b="1" dirty="0" smtClean="0">
                    <a:ea typeface="굴림" panose="020B0600000101010101" pitchFamily="50" charset="-127"/>
                  </a:rPr>
                  <a:t> (</a:t>
                </a:r>
                <a:r>
                  <a:rPr lang="en-US" altLang="ko-KR" b="1" i="1" dirty="0" smtClean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옴의 법칙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) 및 </a:t>
                </a:r>
                <a:br>
                  <a:rPr lang="en-US" altLang="ko-KR" b="1" dirty="0" smtClean="0">
                    <a:ea typeface="굴림" panose="020B0600000101010101" pitchFamily="50" charset="-127"/>
                  </a:rPr>
                </a:br>
                <a14:m xmlns:a14="http://schemas.microsoft.com/office/drawing/2010/main"/>
                <a:r>
                  <a:rPr lang="en-US" altLang="ko-KR" b="1" dirty="0">
                    <a:ea typeface="굴림" panose="020B0600000101010101" pitchFamily="50" charset="-127"/>
                  </a:rPr>
                  <a:t> (</a:t>
                </a:r>
                <a:r>
                  <a:rPr lang="en-US" altLang="ko-KR" b="1" i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옴의 법칙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)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과 </a:t>
                </a:r>
                <a:br>
                  <a:rPr lang="en-US" altLang="ko-KR" b="1" dirty="0" smtClean="0">
                    <a:ea typeface="굴림" panose="020B0600000101010101" pitchFamily="50" charset="-127"/>
                  </a:rPr>
                </a:br>
                <a14:m xmlns:a14="http://schemas.microsoft.com/office/drawing/2010/main"/>
                <a:r>
                  <a:rPr lang="en-US" altLang="ko-KR" b="1" dirty="0" smtClean="0">
                    <a:ea typeface="굴림" panose="020B0600000101010101" pitchFamily="50" charset="-127"/>
                  </a:rPr>
                  <a:t> (</a:t>
                </a:r>
                <a:r>
                  <a:rPr lang="en-US" altLang="ko-KR" b="1" i="1" dirty="0" smtClean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KCL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)</a:t>
                </a:r>
                <a:endParaRPr lang="en-US" altLang="ko-KR" b="1" dirty="0"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764704"/>
                <a:ext cx="9505950" cy="5832475"/>
              </a:xfrm>
              <a:blipFill>
                <a:blip r:embed="rId3"/>
                <a:stretch>
                  <a:fillRect l="-1347" t="-10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648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선형성 </a:t>
            </a:r>
            <a:r>
              <a:rPr lang="en-US" altLang="ko-KR" sz="1800" dirty="0" smtClean="0">
                <a:ea typeface="굴림" panose="020B0600000101010101" pitchFamily="50" charset="-127"/>
              </a:rPr>
              <a:t>프로퍼티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선형성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프로퍼티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회로의 </a:t>
            </a:r>
            <a:r>
              <a:rPr lang="en-US" altLang="ko-KR" b="1" dirty="0" smtClean="0">
                <a:ea typeface="굴림" panose="020B0600000101010101" pitchFamily="50" charset="-127"/>
              </a:rPr>
              <a:t>선형성은 </a:t>
            </a:r>
            <a:r>
              <a:rPr lang="en-US" altLang="ko-KR" b="1" dirty="0">
                <a:ea typeface="굴림" panose="020B0600000101010101" pitchFamily="50" charset="-127"/>
              </a:rPr>
              <a:t>전류가 변화함에 따라 전압이 비례적으로 변화한다는 것을 의미합니다.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또한 소스의 합에 대한 회로의 응답은 각 소스의 개별 응답을 개별적으로 합한 값이어야 합니다.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저항기는 다음 기준을 모두 충족합니다.</a:t>
            </a:r>
          </a:p>
        </p:txBody>
      </p:sp>
      <p:pic>
        <p:nvPicPr>
          <p:cNvPr id="30724" name="Picture 2" descr="ale80571_04_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28" y="3861048"/>
            <a:ext cx="4608512" cy="249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92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중첩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32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중첩의 </a:t>
            </a:r>
            <a:r>
              <a:rPr lang="en-US" altLang="ko-KR" sz="32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원리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sz="2800" b="1" dirty="0" smtClean="0">
                <a:ea typeface="굴림" panose="020B0600000101010101" pitchFamily="50" charset="-127"/>
              </a:rPr>
              <a:t>여러 독립 소스가 있는 선형 회로</a:t>
            </a:r>
          </a:p>
          <a:p>
            <a:pPr lvl="1">
              <a:defRPr/>
            </a:pPr>
            <a:r>
              <a:rPr lang="en-US" altLang="ko-KR" sz="2400" b="1" dirty="0" smtClean="0">
                <a:ea typeface="굴림" panose="020B0600000101010101" pitchFamily="50" charset="-127"/>
              </a:rPr>
              <a:t>네트워크의 어느 지점에서의 전압 또는 전류는 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함께 작용하는 </a:t>
            </a:r>
            <a:r>
              <a:rPr lang="en-US" altLang="ko-KR" sz="2400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각 소스의 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기여도의 대수적 </a:t>
            </a:r>
            <a:r>
              <a:rPr lang="en-US" altLang="ko-KR" sz="2400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합과 같습니다.</a:t>
            </a:r>
          </a:p>
          <a:p>
            <a:pPr lvl="1">
              <a:defRPr/>
            </a:pPr>
            <a:r>
              <a:rPr lang="en-US" altLang="ko-KR" sz="2400" b="1" dirty="0" smtClean="0">
                <a:ea typeface="굴림" panose="020B0600000101010101" pitchFamily="50" charset="-127"/>
              </a:rPr>
              <a:t>개별 소스의 기여도를 계산할 때 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네트워크의 </a:t>
            </a:r>
            <a:r>
              <a:rPr lang="en-US" altLang="ko-KR" sz="2400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나머지 소스는 </a:t>
            </a:r>
            <a:r>
              <a:rPr lang="en-US" altLang="ko-KR" sz="2400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0으로 설정해야 합니다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sz="2800" b="1" dirty="0" smtClean="0">
                <a:ea typeface="굴림" panose="020B0600000101010101" pitchFamily="50" charset="-127"/>
              </a:rPr>
              <a:t>0으로 만든다는 것은</a:t>
            </a:r>
          </a:p>
          <a:p>
            <a:pPr lvl="1">
              <a:defRPr/>
            </a:pPr>
            <a:r>
              <a:rPr lang="en-US" altLang="ko-KR" sz="2400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전압 소스를 </a:t>
            </a:r>
            <a:r>
              <a:rPr lang="en-US" altLang="ko-KR" sz="2400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단락 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회로로 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교체하여 </a:t>
            </a:r>
            <a:r>
              <a:rPr lang="en-US" altLang="ko-KR" sz="2400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전압 소스를 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차단합니다.</a:t>
            </a:r>
          </a:p>
          <a:p>
            <a:pPr lvl="1">
              <a:defRPr/>
            </a:pPr>
            <a:r>
              <a:rPr lang="en-US" altLang="ko-KR" sz="2400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전류 소스를 </a:t>
            </a:r>
            <a:r>
              <a:rPr lang="en-US" altLang="ko-KR" sz="2400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개방 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회로로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 교체하여 </a:t>
            </a:r>
            <a:r>
              <a:rPr lang="en-US" altLang="ko-KR" sz="2400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전류 소스를 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차단합니다.</a:t>
            </a:r>
          </a:p>
        </p:txBody>
      </p:sp>
    </p:spTree>
    <p:extLst>
      <p:ext uri="{BB962C8B-B14F-4D97-AF65-F5344CB8AC3E}">
        <p14:creationId xmlns:p14="http://schemas.microsoft.com/office/powerpoint/2010/main" val="3261826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중첩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64704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중첩 </a:t>
            </a:r>
            <a:r>
              <a:rPr lang="en-US" altLang="ko-KR" sz="2800" b="1" dirty="0">
                <a:solidFill>
                  <a:srgbClr val="0070C0"/>
                </a:solidFill>
                <a:ea typeface="굴림" panose="020B0600000101010101" pitchFamily="50" charset="-127"/>
              </a:rPr>
              <a:t>적용</a:t>
            </a:r>
            <a:endParaRPr lang="en-US" altLang="ko-KR" sz="2800" b="1" dirty="0" smtClean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중첩을 사용한다는 것은 한 번에 하나의 독립적인 소스를 적용하는 것을 의미합니다.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종속 소스는 그대로 둡니다.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단계는 다음과 같습니다:</a:t>
            </a:r>
          </a:p>
          <a:p>
            <a:pPr lvl="1">
              <a:buFontTx/>
              <a:buNone/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1. 하나의 소스를 제외한 모든 독립 소스를 끕니다. </a:t>
            </a:r>
            <a:r>
              <a:rPr lang="en-US" altLang="ko-KR" b="1" dirty="0">
                <a:ea typeface="굴림" panose="020B0600000101010101" pitchFamily="50" charset="-127"/>
              </a:rPr>
              <a:t>출력 </a:t>
            </a:r>
            <a:r>
              <a:rPr lang="en-US" altLang="ko-KR" b="1" dirty="0" smtClean="0">
                <a:ea typeface="굴림" panose="020B0600000101010101" pitchFamily="50" charset="-127"/>
              </a:rPr>
              <a:t>전압 </a:t>
            </a:r>
            <a:r>
              <a:rPr lang="en-US" altLang="ko-KR" b="1" dirty="0">
                <a:ea typeface="굴림" panose="020B0600000101010101" pitchFamily="50" charset="-127"/>
              </a:rPr>
              <a:t>또는 </a:t>
            </a:r>
            <a:r>
              <a:rPr lang="en-US" altLang="ko-KR" b="1" dirty="0" smtClean="0">
                <a:ea typeface="굴림" panose="020B0600000101010101" pitchFamily="50" charset="-127"/>
              </a:rPr>
              <a:t>전류를 </a:t>
            </a:r>
            <a:r>
              <a:rPr lang="en-US" altLang="ko-KR" b="1" dirty="0">
                <a:ea typeface="굴림" panose="020B0600000101010101" pitchFamily="50" charset="-127"/>
              </a:rPr>
              <a:t>찾습니다.</a:t>
            </a:r>
            <a:endParaRPr lang="en-US" altLang="ko-KR" b="1" dirty="0">
              <a:ea typeface="굴림" panose="020B0600000101010101" pitchFamily="50" charset="-127"/>
            </a:endParaRPr>
          </a:p>
          <a:p>
            <a:pPr lvl="1">
              <a:buFontTx/>
              <a:buNone/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2. 다른 독립 소스 각각에 대해 1단계를 반복합니다.</a:t>
            </a:r>
          </a:p>
          <a:p>
            <a:pPr lvl="1">
              <a:buFontTx/>
              <a:buNone/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3. 독립적인 출처로 인한 모든 기여도를 대수적으로 더하여 총 기여도를 구합니다.</a:t>
            </a:r>
          </a:p>
        </p:txBody>
      </p:sp>
    </p:spTree>
    <p:extLst>
      <p:ext uri="{BB962C8B-B14F-4D97-AF65-F5344CB8AC3E}">
        <p14:creationId xmlns:p14="http://schemas.microsoft.com/office/powerpoint/2010/main" val="684739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중첩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77511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예 3.14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581158"/>
            <a:ext cx="5184576" cy="594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73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테베닌의 </a:t>
            </a:r>
            <a:r>
              <a:rPr lang="en-US" altLang="ko-KR" sz="1800" dirty="0" smtClean="0">
                <a:ea typeface="굴림" panose="020B0600000101010101" pitchFamily="50" charset="-127"/>
              </a:rPr>
              <a:t>정리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테베닌의 </a:t>
            </a: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정리</a:t>
            </a:r>
            <a:endParaRPr lang="en-US" altLang="ko-KR" sz="3200" b="1" dirty="0" smtClean="0">
              <a:solidFill>
                <a:srgbClr val="0070C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많은 회로에서 하나의 요소는 가변적입니다.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콘센트에 여러 가지 가전제품을 꽂으면 각각 다른 저항이 발생할 수 있으며, 그 예로 주전원을 들 수 있습니다.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이 가변 요소를 로드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일반적으로 부하가 변경될 때마다 회로를 다시 분석해야 합니다.</a:t>
            </a:r>
          </a:p>
        </p:txBody>
      </p:sp>
    </p:spTree>
    <p:extLst>
      <p:ext uri="{BB962C8B-B14F-4D97-AF65-F5344CB8AC3E}">
        <p14:creationId xmlns:p14="http://schemas.microsoft.com/office/powerpoint/2010/main" val="14252998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테베닌의 </a:t>
            </a:r>
            <a:r>
              <a:rPr lang="en-US" altLang="ko-KR" sz="1800" dirty="0" smtClean="0">
                <a:ea typeface="굴림" panose="020B0600000101010101" pitchFamily="50" charset="-127"/>
              </a:rPr>
              <a:t>정리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496887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테베닌의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정리 II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테베닌의 정리에 따르면 선형 2단자 회로는 전압 소스와 저항으로 대체할 수 있습니다.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전압 소스의 값은 단자의 개방 회로 전압과 동일합니다.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저항은 독립 소스가 꺼졌을 때 단자에서 측정된 저항과 같습니다.</a:t>
            </a:r>
          </a:p>
        </p:txBody>
      </p:sp>
      <p:pic>
        <p:nvPicPr>
          <p:cNvPr id="41988" name="Picture 5" descr="C:\Users\Joel\Documents\Teaching\McGraw Hill\Fundamentals of Electric Circuits 5e\figures\Ch04\Color Labeled\ale80571_04_0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920875"/>
            <a:ext cx="3624262" cy="38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209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>
                <a:ea typeface="굴림" panose="020B0600000101010101" pitchFamily="50" charset="-127"/>
              </a:rPr>
              <a:t>4.5 테베닌의 정리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361488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테베닌의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정리 III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등가 저항을 찾을 때 고려해야 할 두 가지 경우가 있습니다.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사례 1: 종속 소스가 없는 경우 모든 소스를 끄기만 하면 저항을 찾을 수 있습니다.</a:t>
            </a:r>
          </a:p>
        </p:txBody>
      </p:sp>
      <p:pic>
        <p:nvPicPr>
          <p:cNvPr id="43012" name="Picture 5" descr="C:\Users\Joel\Documents\Teaching\McGraw Hill\Fundamentals of Electric Circuits 5e\figures\Ch04\Color Labeled\ale80571_04_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46525"/>
            <a:ext cx="63627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29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>
                <a:ea typeface="굴림" panose="020B0600000101010101" pitchFamily="50" charset="-127"/>
              </a:rPr>
              <a:t>4.5 테베닌의 정리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92944"/>
            <a:ext cx="4897438" cy="5256336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테베닌의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정리 IV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사례 2: 종속 소스가 있는 경우에도 모든 독립 소스를 끕니다.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이제 </a:t>
            </a:r>
            <a:r>
              <a:rPr lang="en-US" altLang="ko-KR" b="1" dirty="0">
                <a:ea typeface="굴림" panose="020B0600000101010101" pitchFamily="50" charset="-127"/>
              </a:rPr>
              <a:t>단자에 </a:t>
            </a:r>
            <a:r>
              <a:rPr lang="en-US" altLang="ko-KR" b="1" dirty="0">
                <a:ea typeface="굴림" panose="020B0600000101010101" pitchFamily="50" charset="-127"/>
              </a:rPr>
              <a:t>전압 v</a:t>
            </a:r>
            <a:r>
              <a:rPr lang="en-US" altLang="ko-KR" b="1" baseline="-25000" dirty="0">
                <a:ea typeface="굴림" panose="020B0600000101010101" pitchFamily="50" charset="-127"/>
              </a:rPr>
              <a:t>0</a:t>
            </a:r>
            <a:r>
              <a:rPr lang="en-US" altLang="ko-KR" b="1" dirty="0">
                <a:ea typeface="굴림" panose="020B0600000101010101" pitchFamily="50" charset="-127"/>
              </a:rPr>
              <a:t> (또는 전류 i</a:t>
            </a:r>
            <a:r>
              <a:rPr lang="en-US" altLang="ko-KR" b="1" baseline="-25000" dirty="0">
                <a:ea typeface="굴림" panose="020B0600000101010101" pitchFamily="50" charset="-127"/>
              </a:rPr>
              <a:t>0</a:t>
            </a:r>
            <a:r>
              <a:rPr lang="en-US" altLang="ko-KR" b="1" dirty="0">
                <a:ea typeface="굴림" panose="020B0600000101010101" pitchFamily="50" charset="-127"/>
              </a:rPr>
              <a:t> )</a:t>
            </a:r>
            <a:r>
              <a:rPr lang="en-US" altLang="ko-KR" b="1" dirty="0">
                <a:ea typeface="굴림" panose="020B0600000101010101" pitchFamily="50" charset="-127"/>
              </a:rPr>
              <a:t>를 </a:t>
            </a:r>
            <a:r>
              <a:rPr lang="en-US" altLang="ko-KR" b="1" dirty="0">
                <a:ea typeface="굴림" panose="020B0600000101010101" pitchFamily="50" charset="-127"/>
              </a:rPr>
              <a:t>적용하고 전류 i</a:t>
            </a:r>
            <a:r>
              <a:rPr lang="en-US" altLang="ko-KR" b="1" baseline="-25000" dirty="0">
                <a:ea typeface="굴림" panose="020B0600000101010101" pitchFamily="50" charset="-127"/>
              </a:rPr>
              <a:t>0</a:t>
            </a:r>
            <a:r>
              <a:rPr lang="en-US" altLang="ko-KR" b="1" dirty="0">
                <a:ea typeface="굴림" panose="020B0600000101010101" pitchFamily="50" charset="-127"/>
              </a:rPr>
              <a:t> (전압 v</a:t>
            </a:r>
            <a:r>
              <a:rPr lang="en-US" altLang="ko-KR" b="1" baseline="-25000" dirty="0">
                <a:ea typeface="굴림" panose="020B0600000101010101" pitchFamily="50" charset="-127"/>
              </a:rPr>
              <a:t>0</a:t>
            </a:r>
            <a:r>
              <a:rPr lang="en-US" altLang="ko-KR" b="1" dirty="0">
                <a:ea typeface="굴림" panose="020B0600000101010101" pitchFamily="50" charset="-127"/>
              </a:rPr>
              <a:t> )를 결정합니다.</a:t>
            </a:r>
          </a:p>
        </p:txBody>
      </p:sp>
      <p:pic>
        <p:nvPicPr>
          <p:cNvPr id="44036" name="Picture 2" descr="C:\Users\Joel\Documents\Teaching\McGraw Hill\Fundamentals of Electric Circuits 5e\figures\Ch04\Color Labeled\ale80571_04_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44" y="1376424"/>
            <a:ext cx="3771651" cy="48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4449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테베닌의 정리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77511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예 3.15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1" y="1700808"/>
            <a:ext cx="860918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4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테베닌의 정리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77511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예 3.16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518917"/>
            <a:ext cx="5328592" cy="619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24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panose="020B0600000101010101" pitchFamily="50" charset="-127"/>
              </a:rPr>
              <a:t>노드 분석</a:t>
            </a:r>
            <a:endParaRPr lang="ko-KR" altLang="en-US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025" y="692696"/>
                <a:ext cx="9505950" cy="5832475"/>
              </a:xfrm>
            </p:spPr>
            <p:txBody>
              <a:bodyPr/>
              <a:lstStyle/>
              <a:p xmlns:a14="http://schemas.microsoft.com/office/drawing/2010/main" xmlns:mc="http://schemas.openxmlformats.org/markup-compatibility/2006">
                <a:pPr eaLnBrk="1" hangingPunct="1"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사실 우리는</a:t>
                </a:r>
                <a:br>
                  <a:rPr lang="en-US" altLang="ko-KR" b="1" dirty="0" smtClean="0">
                    <a:ea typeface="굴림" panose="020B0600000101010101" pitchFamily="50" charset="-127"/>
                  </a:rPr>
                </a:br>
                <a:r>
                  <a:rPr lang="en-US" altLang="ko-KR" b="1" dirty="0" smtClean="0">
                    <a:ea typeface="굴림" panose="020B0600000101010101" pitchFamily="50" charset="-127"/>
                  </a:rPr>
                  <a:t>전압 </a:t>
                </a:r>
                <a14:m xmlns:a14="http://schemas.microsoft.com/office/drawing/2010/main"/>
                <a:endParaRPr lang="en-US" altLang="ko-KR" b="1" dirty="0" smtClean="0">
                  <a:ea typeface="굴림" panose="020B0600000101010101" pitchFamily="50" charset="-127"/>
                </a:endParaRPr>
              </a:p>
              <a:p xmlns:a14="http://schemas.microsoft.com/office/drawing/2010/main" xmlns:mc="http://schemas.openxmlformats.org/markup-compatibility/2006">
                <a:pPr eaLnBrk="1" hangingPunct="1"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노드 B와 C에 KCL 적용</a:t>
                </a:r>
              </a:p>
              <a:p xmlns:a14="http://schemas.microsoft.com/office/drawing/2010/main" xmlns:mc="http://schemas.openxmlformats.org/markup-compatibility/2006"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노드 B에서</a:t>
                </a:r>
                <a:br>
                  <a:rPr lang="en-US" altLang="ko-KR" b="1" dirty="0" smtClean="0">
                    <a:ea typeface="굴림" panose="020B0600000101010101" pitchFamily="50" charset="-127"/>
                  </a:rPr>
                </a:br>
                <a14:m xmlns:a14="http://schemas.microsoft.com/office/drawing/2010/main"/>
                <a:r>
                  <a:rPr lang="en-US" altLang="ko-KR" b="1" dirty="0" smtClean="0">
                    <a:ea typeface="굴림" panose="020B0600000101010101" pitchFamily="50" charset="-127"/>
                  </a:rPr>
                  <a:t/>
                </a:r>
                <a:br>
                  <a:rPr lang="en-US" altLang="ko-KR" b="1" dirty="0" smtClean="0">
                    <a:ea typeface="굴림" panose="020B0600000101010101" pitchFamily="50" charset="-127"/>
                  </a:rPr>
                </a:br>
                <a14:m xmlns:a14="http://schemas.microsoft.com/office/drawing/2010/main"/>
                <a:endParaRPr lang="en-US" altLang="ko-KR" b="1" dirty="0">
                  <a:ea typeface="굴림" panose="020B0600000101010101" pitchFamily="50" charset="-127"/>
                </a:endParaRPr>
              </a:p>
              <a:p xmlns:a14="http://schemas.microsoft.com/office/drawing/2010/main" xmlns:mc="http://schemas.openxmlformats.org/markup-compatibility/2006"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노드 C에서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/>
                </a:r>
                <a:br>
                  <a:rPr lang="en-US" altLang="ko-KR" b="1" dirty="0">
                    <a:ea typeface="굴림" panose="020B0600000101010101" pitchFamily="50" charset="-127"/>
                  </a:rPr>
                </a:br>
                <a14:m xmlns:a14="http://schemas.microsoft.com/office/drawing/2010/main"/>
                <a:r>
                  <a:rPr lang="en-US" altLang="ko-KR" b="1" dirty="0">
                    <a:ea typeface="굴림" panose="020B0600000101010101" pitchFamily="50" charset="-127"/>
                  </a:rPr>
                  <a:t/>
                </a:r>
                <a:br>
                  <a:rPr lang="en-US" altLang="ko-KR" b="1" dirty="0">
                    <a:ea typeface="굴림" panose="020B0600000101010101" pitchFamily="50" charset="-127"/>
                  </a:rPr>
                </a:br>
                <a14:m xmlns:a14="http://schemas.microsoft.com/office/drawing/2010/main"/>
                <a:endParaRPr lang="en-US" altLang="ko-KR" b="1" dirty="0"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025" y="692696"/>
                <a:ext cx="9505950" cy="5832475"/>
              </a:xfrm>
              <a:blipFill>
                <a:blip r:embed="rId2"/>
                <a:stretch>
                  <a:fillRect t="-732" b="-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1052736"/>
            <a:ext cx="503088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38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노턴의 </a:t>
            </a:r>
            <a:r>
              <a:rPr lang="en-US" altLang="ko-KR" sz="1800" dirty="0" smtClean="0">
                <a:ea typeface="굴림" panose="020B0600000101010101" pitchFamily="50" charset="-127"/>
              </a:rPr>
              <a:t>정리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693738"/>
            <a:ext cx="503237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노턴의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정리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테베닌의 정리와 유사하게, 노턴의 정리는 선형 2단자 회로를 저항과 전류 소스를 포함하는 등가 회로로 대체할 수 있다고 말합니다.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노턴 저항은 테베닌과 정확히 동일합니다.</a:t>
            </a:r>
          </a:p>
        </p:txBody>
      </p:sp>
      <p:pic>
        <p:nvPicPr>
          <p:cNvPr id="47108" name="Picture 5" descr="C:\Users\Joel\Documents\Teaching\McGraw Hill\Fundamentals of Electric Circuits 5e\figures\Ch04\Color Labeled\ale80571_04_0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24" y="1340768"/>
            <a:ext cx="458299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815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mc="http://schemas.openxmlformats.org/markup-compatibility/2006" xmlns:v="urn:schemas-microsoft-com:vml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>
                <a:ea typeface="굴림" panose="020B0600000101010101" pitchFamily="50" charset="-127"/>
              </a:rPr>
              <a:t>4.6 노턴의 정리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693738"/>
            <a:ext cx="9498012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노턴의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정리 II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노턴 전류 I</a:t>
            </a:r>
            <a:r>
              <a:rPr lang="en-US" altLang="ko-KR" b="1" baseline="-25000" dirty="0">
                <a:ea typeface="굴림" panose="020B0600000101010101" pitchFamily="50" charset="-127"/>
              </a:rPr>
              <a:t>N</a:t>
            </a:r>
            <a:r>
              <a:rPr lang="en-US" altLang="ko-KR" b="1" dirty="0">
                <a:ea typeface="굴림" panose="020B0600000101010101" pitchFamily="50" charset="-127"/>
              </a:rPr>
              <a:t> 는 회로의 단자를 단락시키고 결과 전류를 측정하여 구할 수 있습니다.</a:t>
            </a:r>
          </a:p>
        </p:txBody>
      </p:sp>
      <p:graphicFrame>
        <p:nvGraphicFramePr>
          <p:cNvPr id="48132" name="Object 3"/>
          <p:cNvGraphicFramePr>
            <a:graphicFrameLocks noChangeAspect="1"/>
          </p:cNvGraphicFramePr>
          <p:nvPr/>
        </p:nvGraphicFramePr>
        <p:xfrm>
          <a:off x="3878263" y="2971800"/>
          <a:ext cx="10969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3" imgW="469900" imgH="228600" progId="Equation.DSMT4">
                  <p:embed/>
                </p:oleObj>
              </mc:Choice>
              <mc:Fallback>
                <p:oleObj name="Equation" r:id="rId3" imgW="469900" imgH="228600" progId="Equation.DSMT4">
                  <p:embed/>
                  <p:pic>
                    <p:nvPicPr>
                      <p:cNvPr id="4813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2971800"/>
                        <a:ext cx="10969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3" name="Picture 2" descr="C:\Users\Joel\Documents\Teaching\McGraw Hill\Fundamentals of Electric Circuits 5e\figures\Ch04\Color Labeled\ale80571_04_03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4167188"/>
            <a:ext cx="3906837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611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>
                <a:ea typeface="굴림" panose="020B0600000101010101" pitchFamily="50" charset="-127"/>
              </a:rPr>
              <a:t>4.6 노턴의 정리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693738"/>
            <a:ext cx="9498012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노턴 대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테베닌 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이 두 개의 등가 회로는 서로 연관될 수 있습니다.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소스 변환만 살펴봐도 이를 이해할 수 있습니다.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노턴 전류와 </a:t>
            </a:r>
            <a:r>
              <a:rPr lang="en-US" altLang="ko-KR" b="1" dirty="0" smtClean="0">
                <a:ea typeface="굴림" panose="020B0600000101010101" pitchFamily="50" charset="-127"/>
              </a:rPr>
              <a:t>테베닌 </a:t>
            </a:r>
            <a:r>
              <a:rPr lang="en-US" altLang="ko-KR" b="1" dirty="0">
                <a:ea typeface="굴림" panose="020B0600000101010101" pitchFamily="50" charset="-127"/>
              </a:rPr>
              <a:t>전압은 다음과 같이 서로 연관되어 있습니다</a:t>
            </a:r>
            <a:r>
              <a:rPr lang="en-US" altLang="ko-KR" b="1" dirty="0" smtClean="0">
                <a:ea typeface="굴림" panose="020B0600000101010101" pitchFamily="50" charset="-127"/>
              </a:rPr>
              <a:t>:</a:t>
            </a: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V</a:t>
            </a:r>
            <a:r>
              <a:rPr lang="en-US" altLang="ko-KR" b="1" baseline="-25000" dirty="0">
                <a:ea typeface="굴림" panose="020B0600000101010101" pitchFamily="50" charset="-127"/>
              </a:rPr>
              <a:t>TH</a:t>
            </a:r>
            <a:r>
              <a:rPr lang="en-US" altLang="ko-KR" b="1" dirty="0">
                <a:ea typeface="굴림" panose="020B0600000101010101" pitchFamily="50" charset="-127"/>
              </a:rPr>
              <a:t> , I</a:t>
            </a:r>
            <a:r>
              <a:rPr lang="en-US" altLang="ko-KR" b="1" baseline="-25000" dirty="0">
                <a:ea typeface="굴림" panose="020B0600000101010101" pitchFamily="50" charset="-127"/>
              </a:rPr>
              <a:t>N</a:t>
            </a:r>
            <a:r>
              <a:rPr lang="en-US" altLang="ko-KR" b="1" dirty="0">
                <a:ea typeface="굴림" panose="020B0600000101010101" pitchFamily="50" charset="-127"/>
              </a:rPr>
              <a:t> , (R =R</a:t>
            </a:r>
            <a:r>
              <a:rPr lang="en-US" altLang="ko-KR" b="1" baseline="-25000" dirty="0">
                <a:ea typeface="굴림" panose="020B0600000101010101" pitchFamily="50" charset="-127"/>
              </a:rPr>
              <a:t>TH</a:t>
            </a:r>
            <a:r>
              <a:rPr lang="en-US" altLang="ko-KR" b="1" baseline="-25000" dirty="0">
                <a:ea typeface="굴림" panose="020B0600000101010101" pitchFamily="50" charset="-127"/>
              </a:rPr>
              <a:t>N</a:t>
            </a:r>
            <a:r>
              <a:rPr lang="en-US" altLang="ko-KR" b="1" dirty="0">
                <a:ea typeface="굴림" panose="020B0600000101010101" pitchFamily="50" charset="-127"/>
              </a:rPr>
              <a:t> )이 관련되어 있으므로 테베닌 또는 노턴 등가 회로를 찾으려면 다음을 구해야 합니다: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단자 </a:t>
            </a:r>
            <a:r>
              <a:rPr lang="en-US" altLang="ko-KR" b="1" i="1" dirty="0">
                <a:ea typeface="굴림" panose="020B0600000101010101" pitchFamily="50" charset="-127"/>
              </a:rPr>
              <a:t>a와 b의 </a:t>
            </a:r>
            <a:r>
              <a:rPr lang="en-US" altLang="ko-KR" b="1" dirty="0">
                <a:ea typeface="굴림" panose="020B0600000101010101" pitchFamily="50" charset="-127"/>
              </a:rPr>
              <a:t>개방 회로 </a:t>
            </a:r>
            <a:r>
              <a:rPr lang="en-US" altLang="ko-KR" b="1" i="1" dirty="0" smtClean="0">
                <a:ea typeface="굴림" panose="020B0600000101010101" pitchFamily="50" charset="-127"/>
              </a:rPr>
              <a:t>전압입니다.</a:t>
            </a: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  <p:graphicFrame>
        <p:nvGraphicFramePr>
          <p:cNvPr id="4915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451390"/>
              </p:ext>
            </p:extLst>
          </p:nvPr>
        </p:nvGraphicFramePr>
        <p:xfrm>
          <a:off x="3872880" y="3501008"/>
          <a:ext cx="180020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3" imgW="583947" imgH="431613" progId="Equation.DSMT4">
                  <p:embed/>
                </p:oleObj>
              </mc:Choice>
              <mc:Fallback>
                <p:oleObj name="Equation" r:id="rId3" imgW="583947" imgH="431613" progId="Equation.DSMT4">
                  <p:embed/>
                  <p:pic>
                    <p:nvPicPr>
                      <p:cNvPr id="4915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880" y="3501008"/>
                        <a:ext cx="1800200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011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>
                <a:ea typeface="굴림" panose="020B0600000101010101" pitchFamily="50" charset="-127"/>
              </a:rPr>
              <a:t>4.6 노턴의 정리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693738"/>
            <a:ext cx="9498012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노턴 대 </a:t>
            </a: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테베닌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II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단자 </a:t>
            </a:r>
            <a:r>
              <a:rPr lang="en-US" altLang="ko-KR" b="1" i="1" dirty="0">
                <a:ea typeface="굴림" panose="020B0600000101010101" pitchFamily="50" charset="-127"/>
              </a:rPr>
              <a:t>a와 b의</a:t>
            </a:r>
            <a:r>
              <a:rPr lang="en-US" altLang="ko-KR" b="1" dirty="0">
                <a:ea typeface="굴림" panose="020B0600000101010101" pitchFamily="50" charset="-127"/>
              </a:rPr>
              <a:t> 단락 전류입니다.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모든 독립 소스가 꺼져 있을 </a:t>
            </a:r>
            <a:r>
              <a:rPr lang="en-US" altLang="ko-KR" b="1" i="1" dirty="0">
                <a:ea typeface="굴림" panose="020B0600000101010101" pitchFamily="50" charset="-127"/>
              </a:rPr>
              <a:t>때 </a:t>
            </a:r>
            <a:r>
              <a:rPr lang="en-US" altLang="ko-KR" b="1" dirty="0">
                <a:ea typeface="굴림" panose="020B0600000101010101" pitchFamily="50" charset="-127"/>
              </a:rPr>
              <a:t>단자 </a:t>
            </a:r>
            <a:r>
              <a:rPr lang="en-US" altLang="ko-KR" b="1" i="1" dirty="0">
                <a:ea typeface="굴림" panose="020B0600000101010101" pitchFamily="50" charset="-127"/>
              </a:rPr>
              <a:t>a와 b의 </a:t>
            </a:r>
            <a:r>
              <a:rPr lang="en-US" altLang="ko-KR" b="1" dirty="0">
                <a:ea typeface="굴림" panose="020B0600000101010101" pitchFamily="50" charset="-127"/>
              </a:rPr>
              <a:t>등가 또는 입력 저항입니다</a:t>
            </a:r>
            <a:r>
              <a:rPr lang="en-US" altLang="ko-KR" b="1" dirty="0" smtClean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 smtClean="0">
                <a:solidFill>
                  <a:srgbClr val="0099E7"/>
                </a:solidFill>
                <a:ea typeface="굴림" panose="020B0600000101010101" pitchFamily="50" charset="-127"/>
              </a:rPr>
              <a:t>Ex</a:t>
            </a:r>
            <a:endParaRPr lang="en-US" altLang="ko-KR" b="1" dirty="0">
              <a:solidFill>
                <a:srgbClr val="0099E7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  <p:pic>
        <p:nvPicPr>
          <p:cNvPr id="50180" name="Picture 2" descr="ale80571_04_03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3284538"/>
            <a:ext cx="4614862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768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최대 </a:t>
            </a:r>
            <a:r>
              <a:rPr lang="en-US" altLang="ko-KR" sz="1800" dirty="0" smtClean="0">
                <a:ea typeface="굴림" panose="020B0600000101010101" pitchFamily="50" charset="-127"/>
              </a:rPr>
              <a:t>전력 전송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693738"/>
            <a:ext cx="9498012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최대 </a:t>
            </a: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전력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전송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많은 애플리케이션에서 회로는 부하에 전력을 공급하도록 설계됩니다.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이러한 애플리케이션 중에는 부하에 전달되는 전력을 최대화하고자 하는 경우가 많습니다.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이상적인 소스와 달리 내부 저항은 최대 전력이 전송되는 조건을 제한합니다.</a:t>
            </a: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659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mc="http://schemas.openxmlformats.org/markup-compatibility/2006" xmlns:v="urn:schemas-microsoft-com:vml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최대 </a:t>
            </a:r>
            <a:r>
              <a:rPr lang="en-US" altLang="ko-KR" sz="1800" dirty="0" smtClean="0">
                <a:ea typeface="굴림" panose="020B0600000101010101" pitchFamily="50" charset="-127"/>
              </a:rPr>
              <a:t>전력 전송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693738"/>
            <a:ext cx="5608637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최대 전력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전송 II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선형 회로에서 최대 전력을 구하기 위해 테베닌 등가 회로를 사용할 수 있습니다.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부하 저항이 다양할 수 있다고 가정합니다.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부하가 포함된 등가 회로를 살펴보면 전달되는 전력은 다음과 같습니다:</a:t>
            </a: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  <p:graphicFrame>
        <p:nvGraphicFramePr>
          <p:cNvPr id="52228" name="Object 6"/>
          <p:cNvGraphicFramePr>
            <a:graphicFrameLocks noChangeAspect="1"/>
          </p:cNvGraphicFramePr>
          <p:nvPr/>
        </p:nvGraphicFramePr>
        <p:xfrm>
          <a:off x="1639888" y="5157788"/>
          <a:ext cx="2565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3" imgW="1206500" imgH="508000" progId="Equation.DSMT4">
                  <p:embed/>
                </p:oleObj>
              </mc:Choice>
              <mc:Fallback>
                <p:oleObj name="Equation" r:id="rId3" imgW="1206500" imgH="508000" progId="Equation.DSMT4">
                  <p:embed/>
                  <p:pic>
                    <p:nvPicPr>
                      <p:cNvPr id="5222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5157788"/>
                        <a:ext cx="2565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29" name="Picture 5" descr="C:\Users\Joel\Documents\Teaching\McGraw Hill\Fundamentals of Electric Circuits 5e\figures\Ch04\Color Labeled\ale80571_04_04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1" y="2420888"/>
            <a:ext cx="3812465" cy="27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0059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최대 </a:t>
            </a:r>
            <a:r>
              <a:rPr lang="en-US" altLang="ko-KR" sz="1800" dirty="0" smtClean="0">
                <a:ea typeface="굴림" panose="020B0600000101010101" pitchFamily="50" charset="-127"/>
              </a:rPr>
              <a:t>전력 전송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693738"/>
            <a:ext cx="5753100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최대 전력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전송 III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주어진 회로에서 </a:t>
            </a:r>
            <a:r>
              <a:rPr lang="en-US" altLang="ko-KR" b="1" i="1" dirty="0">
                <a:latin typeface="+mn-lt"/>
                <a:ea typeface="굴림" panose="020B0600000101010101" pitchFamily="50" charset="-127"/>
              </a:rPr>
              <a:t>V</a:t>
            </a:r>
            <a:r>
              <a:rPr lang="en-US" altLang="ko-KR" b="1" i="1" baseline="-25000" dirty="0">
                <a:latin typeface="+mn-lt"/>
                <a:ea typeface="굴림" panose="020B0600000101010101" pitchFamily="50" charset="-127"/>
              </a:rPr>
              <a:t>TH</a:t>
            </a:r>
            <a:r>
              <a:rPr lang="en-US" altLang="ko-KR" b="1" dirty="0">
                <a:ea typeface="굴림" panose="020B0600000101010101" pitchFamily="50" charset="-127"/>
              </a:rPr>
              <a:t> 및 </a:t>
            </a:r>
            <a:r>
              <a:rPr lang="en-US" altLang="ko-KR" b="1" i="1" dirty="0">
                <a:latin typeface="+mn-lt"/>
                <a:ea typeface="굴림" panose="020B0600000101010101" pitchFamily="50" charset="-127"/>
              </a:rPr>
              <a:t>R</a:t>
            </a:r>
            <a:r>
              <a:rPr lang="en-US" altLang="ko-KR" b="1" i="1" baseline="-25000" dirty="0">
                <a:latin typeface="+mn-lt"/>
                <a:ea typeface="굴림" panose="020B0600000101010101" pitchFamily="50" charset="-127"/>
              </a:rPr>
              <a:t>TH</a:t>
            </a:r>
            <a:r>
              <a:rPr lang="en-US" altLang="ko-KR" b="1" dirty="0">
                <a:ea typeface="굴림" panose="020B0600000101010101" pitchFamily="50" charset="-127"/>
              </a:rPr>
              <a:t> 은 고정되어 있습니다. </a:t>
            </a:r>
            <a:r>
              <a:rPr lang="en-US" altLang="ko-KR" b="1" dirty="0">
                <a:ea typeface="굴림" panose="020B0600000101010101" pitchFamily="50" charset="-127"/>
              </a:rPr>
              <a:t>부하 저항 </a:t>
            </a:r>
            <a:r>
              <a:rPr lang="en-US" altLang="ko-KR" b="1" i="1" dirty="0">
                <a:latin typeface="+mn-lt"/>
                <a:ea typeface="굴림" panose="020B0600000101010101" pitchFamily="50" charset="-127"/>
              </a:rPr>
              <a:t>R</a:t>
            </a:r>
            <a:r>
              <a:rPr lang="en-US" altLang="ko-KR" b="1" i="1" baseline="-25000" dirty="0">
                <a:latin typeface="+mn-lt"/>
                <a:ea typeface="굴림" panose="020B0600000101010101" pitchFamily="50" charset="-127"/>
              </a:rPr>
              <a:t>L</a:t>
            </a:r>
            <a:r>
              <a:rPr lang="en-US" altLang="ko-KR" b="1" dirty="0">
                <a:ea typeface="굴림" panose="020B0600000101010101" pitchFamily="50" charset="-127"/>
              </a:rPr>
              <a:t> 을 변경하면 </a:t>
            </a:r>
            <a:r>
              <a:rPr lang="en-US" altLang="ko-KR" b="1" dirty="0">
                <a:ea typeface="굴림" panose="020B0600000101010101" pitchFamily="50" charset="-127"/>
              </a:rPr>
              <a:t>부하에 전달되는 전력은 다음과 같이 달라집니다.</a:t>
            </a:r>
          </a:p>
          <a:p>
            <a:pPr>
              <a:defRPr/>
            </a:pPr>
            <a:r>
              <a:rPr lang="en-US" altLang="ko-KR" b="1" i="1" dirty="0">
                <a:latin typeface="+mn-lt"/>
                <a:ea typeface="굴림" panose="020B0600000101010101" pitchFamily="50" charset="-127"/>
              </a:rPr>
              <a:t>R</a:t>
            </a:r>
            <a:r>
              <a:rPr lang="en-US" altLang="ko-KR" b="1" i="1" baseline="-25000" dirty="0">
                <a:latin typeface="+mn-lt"/>
                <a:ea typeface="굴림" panose="020B0600000101010101" pitchFamily="50" charset="-127"/>
              </a:rPr>
              <a:t>L</a:t>
            </a:r>
            <a:r>
              <a:rPr lang="en-US" altLang="ko-KR" b="1" dirty="0">
                <a:ea typeface="굴림" panose="020B0600000101010101" pitchFamily="50" charset="-127"/>
              </a:rPr>
              <a:t> 이 0에 가까워지면 </a:t>
            </a:r>
            <a:r>
              <a:rPr lang="en-US" altLang="ko-KR" b="1" dirty="0">
                <a:ea typeface="굴림" panose="020B0600000101010101" pitchFamily="50" charset="-127"/>
                <a:sym typeface="Symbol" panose="05050102010706020507" pitchFamily="18" charset="2"/>
              </a:rPr>
              <a:t> 전송되는 전력이 0이 되는 </a:t>
            </a:r>
            <a:r>
              <a:rPr lang="en-US" altLang="ko-KR" b="1" dirty="0">
                <a:ea typeface="굴림" panose="020B0600000101010101" pitchFamily="50" charset="-127"/>
              </a:rPr>
              <a:t>것을 볼 수 있습니다.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  <a:sym typeface="Symbol" panose="05050102010706020507" pitchFamily="18" charset="2"/>
              </a:rPr>
              <a:t>실제로 전송되는 최대 전력은 </a:t>
            </a:r>
            <a:r>
              <a:rPr lang="en-US" altLang="ko-KR" b="1" i="1" dirty="0">
                <a:solidFill>
                  <a:srgbClr val="A50021"/>
                </a:solidFill>
                <a:latin typeface="+mn-lt"/>
                <a:ea typeface="굴림" panose="020B0600000101010101" pitchFamily="50" charset="-127"/>
                <a:sym typeface="Symbol" panose="05050102010706020507" pitchFamily="18" charset="2"/>
              </a:rPr>
              <a:t>R</a:t>
            </a:r>
            <a:r>
              <a:rPr lang="en-US" altLang="ko-KR" b="1" i="1" baseline="-25000" dirty="0">
                <a:solidFill>
                  <a:srgbClr val="A50021"/>
                </a:solidFill>
                <a:latin typeface="+mn-lt"/>
                <a:ea typeface="굴림" panose="020B0600000101010101" pitchFamily="50" charset="-127"/>
                <a:sym typeface="Symbol" panose="05050102010706020507" pitchFamily="18" charset="2"/>
              </a:rPr>
              <a:t>L</a:t>
            </a:r>
            <a:r>
              <a:rPr lang="en-US" altLang="ko-KR" b="1" dirty="0">
                <a:ea typeface="굴림" panose="020B0600000101010101" pitchFamily="50" charset="-127"/>
                <a:sym typeface="Symbol" panose="05050102010706020507" pitchFamily="18" charset="2"/>
              </a:rPr>
              <a:t> =R일 때입니다.</a:t>
            </a:r>
            <a:r>
              <a:rPr lang="en-US" altLang="ko-KR" b="1" i="1" baseline="-25000" dirty="0">
                <a:solidFill>
                  <a:srgbClr val="A50021"/>
                </a:solidFill>
                <a:latin typeface="+mn-lt"/>
                <a:ea typeface="굴림" panose="020B0600000101010101" pitchFamily="50" charset="-127"/>
                <a:sym typeface="Symbol" panose="05050102010706020507" pitchFamily="18" charset="2"/>
              </a:rPr>
              <a:t>TH</a:t>
            </a:r>
            <a:endParaRPr lang="en-US" altLang="ko-KR" b="1" i="1" dirty="0">
              <a:solidFill>
                <a:srgbClr val="A50021"/>
              </a:solidFill>
              <a:latin typeface="+mn-lt"/>
              <a:ea typeface="굴림" panose="020B0600000101010101" pitchFamily="50" charset="-127"/>
            </a:endParaRPr>
          </a:p>
        </p:txBody>
      </p:sp>
      <p:pic>
        <p:nvPicPr>
          <p:cNvPr id="53252" name="Picture 5" descr="C:\Users\Joel\Documents\Teaching\McGraw Hill\Fundamentals of Electric Circuits 5e\figures\Ch04\Color Labeled\ale80571_04_0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3" y="2392363"/>
            <a:ext cx="36798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545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최대 </a:t>
            </a:r>
            <a:r>
              <a:rPr lang="en-US" altLang="ko-KR" sz="1800" dirty="0" smtClean="0">
                <a:ea typeface="굴림" panose="020B0600000101010101" pitchFamily="50" charset="-127"/>
              </a:rPr>
              <a:t>전력 전송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5976938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예 3.17</a:t>
            </a:r>
            <a:endParaRPr lang="en-US" altLang="ko-KR" b="1" dirty="0" smtClean="0">
              <a:solidFill>
                <a:srgbClr val="0070C0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 smtClean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 smtClean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60" y="1466491"/>
            <a:ext cx="7776864" cy="479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78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최대 </a:t>
            </a:r>
            <a:r>
              <a:rPr lang="en-US" altLang="ko-KR" sz="1800" dirty="0" smtClean="0">
                <a:ea typeface="굴림" panose="020B0600000101010101" pitchFamily="50" charset="-127"/>
              </a:rPr>
              <a:t>전력 전송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4" y="620713"/>
            <a:ext cx="9361487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예 3.18</a:t>
            </a:r>
            <a:endParaRPr lang="en-US" altLang="ko-KR" b="1" dirty="0" smtClean="0">
              <a:solidFill>
                <a:srgbClr val="0070C0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 smtClean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 smtClean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304858"/>
            <a:ext cx="8104165" cy="486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41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숙제</a:t>
            </a:r>
            <a:endParaRPr lang="ko-KR" altLang="en-US" sz="240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 smtClean="0">
                <a:solidFill>
                  <a:srgbClr val="0070C0"/>
                </a:solidFill>
                <a:latin typeface="Arial Black" pitchFamily="34" charset="0"/>
              </a:rPr>
              <a:t>숙제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 smtClean="0">
                <a:solidFill>
                  <a:srgbClr val="A50021"/>
                </a:solidFill>
              </a:rPr>
              <a:t>문제 </a:t>
            </a:r>
            <a:r>
              <a:rPr lang="en-US" altLang="ko-KR" sz="2000" b="1" i="1" dirty="0" smtClean="0">
                <a:solidFill>
                  <a:srgbClr val="A50021"/>
                </a:solidFill>
              </a:rPr>
              <a:t>3.12, 3.22, 3.43, 3.50, 3.52 </a:t>
            </a:r>
            <a:r>
              <a:rPr lang="en-US" altLang="ko-KR" sz="2000" b="1" i="1" dirty="0" smtClean="0">
                <a:solidFill>
                  <a:srgbClr val="A50021"/>
                </a:solidFill>
              </a:rPr>
              <a:t>풀기</a:t>
            </a:r>
            <a:endParaRPr lang="en-US" altLang="ko-KR" sz="2000" b="1" i="1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텍스트 읽기 </a:t>
            </a:r>
            <a:r>
              <a:rPr lang="en-US" altLang="ko-KR" sz="2000" b="1" dirty="0" smtClean="0"/>
              <a:t>4장. </a:t>
            </a:r>
            <a:endParaRPr lang="en-US" altLang="ko-KR" sz="2000" b="1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프레젠테이션 준비</a:t>
            </a:r>
          </a:p>
          <a:p>
            <a:pPr>
              <a:defRPr/>
            </a:pPr>
            <a:endParaRPr lang="ko-KR" alt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panose="020B0600000101010101" pitchFamily="50" charset="-127"/>
              </a:rPr>
              <a:t>노드 분석</a:t>
            </a:r>
            <a:endParaRPr lang="ko-KR" altLang="en-US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025" y="692696"/>
                <a:ext cx="9505950" cy="5832475"/>
              </a:xfrm>
            </p:spPr>
            <p:txBody>
              <a:bodyPr/>
              <a:lstStyle/>
              <a:p xmlns:a14="http://schemas.microsoft.com/office/drawing/2010/main" xmlns:mc="http://schemas.openxmlformats.org/markup-compatibility/2006">
                <a:pPr eaLnBrk="1" hangingPunct="1">
                  <a:defRPr/>
                </a:pPr>
                <a14:m xmlns:a14="http://schemas.microsoft.com/office/drawing/2010/main"/>
                <a:r>
                  <a:rPr lang="en-US" altLang="ko-KR" b="1" dirty="0" smtClean="0">
                    <a:ea typeface="굴림" panose="020B0600000101010101" pitchFamily="50" charset="-127"/>
                  </a:rPr>
                  <a:t> 및 </a:t>
                </a:r>
                <a14:m xmlns:a14="http://schemas.microsoft.com/office/drawing/2010/main"/>
                <a:endParaRPr lang="en-US" altLang="ko-KR" b="1" dirty="0" smtClean="0">
                  <a:ea typeface="굴림" panose="020B0600000101010101" pitchFamily="50" charset="-127"/>
                </a:endParaRPr>
              </a:p>
              <a:p>
                <a:pPr marL="0" indent="0" algn="ctr" eaLnBrk="1" hangingPunct="1">
                  <a:buNone/>
                  <a:defRPr/>
                </a:pPr>
                <a:endParaRPr lang="en-US" altLang="ko-KR" b="1" i="1" dirty="0" smtClean="0">
                  <a:latin typeface="+mn-lt"/>
                  <a:ea typeface="굴림" panose="020B0600000101010101" pitchFamily="50" charset="-127"/>
                </a:endParaRPr>
              </a:p>
              <a:p>
                <a:pPr marL="0" indent="0" algn="ctr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xmlns:a="http://schemas.openxmlformats.org/drawingml/2006/main"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</m:ctrlPr>
                        </m:fPr>
                        <m:num>
                          <m:r>
                            <a:rPr xmlns:a="http://schemas.openxmlformats.org/drawingml/2006/main"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  <m:t> </m:t>
                          </m:r>
                          <m:r>
                            <a:rPr xmlns:a="http://schemas.openxmlformats.org/drawingml/2006/main"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  <m:t>𝟏𝟐</m:t>
                          </m:r>
                        </m:num>
                        <m:den>
                          <m:r>
                            <a:rPr xmlns:a="http://schemas.openxmlformats.org/drawingml/2006/main"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  <m:t>𝟐</m:t>
                          </m:r>
                          <m:r>
                            <a:rPr xmlns:a="http://schemas.openxmlformats.org/drawingml/2006/main"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  <m:t>𝒌</m:t>
                          </m:r>
                        </m:den>
                      </m:f>
                      <m:r>
                        <a:rPr xmlns:a="http://schemas.openxmlformats.org/drawingml/2006/main" lang="en-US" altLang="ko-KR" b="1" i="1">
                          <a:latin typeface="+mn-lt"/>
                          <a:ea typeface="굴림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xmlns:a="http://schemas.openxmlformats.org/drawingml/2006/main"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xmlns:a="http://schemas.openxmlformats.org/drawingml/2006/main"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xmlns:a="http://schemas.openxmlformats.org/drawingml/2006/main"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xmlns:a="http://schemas.openxmlformats.org/drawingml/2006/main"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xmlns:a="http://schemas.openxmlformats.org/drawingml/2006/main"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xmlns:a="http://schemas.openxmlformats.org/drawingml/2006/main"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𝟐</m:t>
                              </m:r>
                              <m:r>
                                <a:rPr xmlns:a="http://schemas.openxmlformats.org/drawingml/2006/main"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  <m:r>
                            <a:rPr xmlns:a="http://schemas.openxmlformats.org/drawingml/2006/main"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  <m:t>+</m:t>
                          </m:r>
                          <m:f>
                            <m:fPr>
                              <m:ctrlPr>
                                <a:rPr xmlns:a="http://schemas.openxmlformats.org/drawingml/2006/main"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xmlns:a="http://schemas.openxmlformats.org/drawingml/2006/main"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xmlns:a="http://schemas.openxmlformats.org/drawingml/2006/main"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𝟑</m:t>
                              </m:r>
                              <m:r>
                                <a:rPr xmlns:a="http://schemas.openxmlformats.org/drawingml/2006/main"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  <m:r>
                            <a:rPr xmlns:a="http://schemas.openxmlformats.org/drawingml/2006/main"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  <m:t>+</m:t>
                          </m:r>
                          <m:f>
                            <m:fPr>
                              <m:ctrlPr>
                                <a:rPr xmlns:a="http://schemas.openxmlformats.org/drawingml/2006/main"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xmlns:a="http://schemas.openxmlformats.org/drawingml/2006/main"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xmlns:a="http://schemas.openxmlformats.org/drawingml/2006/main"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𝟐</m:t>
                              </m:r>
                              <m:r>
                                <a:rPr xmlns:a="http://schemas.openxmlformats.org/drawingml/2006/main"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r>
                        <a:rPr xmlns:a="http://schemas.openxmlformats.org/drawingml/2006/main" lang="en-US" altLang="ko-KR" b="1" i="1">
                          <a:latin typeface="+mn-lt"/>
                          <a:ea typeface="굴림" panose="020B0600000101010101" pitchFamily="50" charset="-127"/>
                        </a:rPr>
                        <m:t>−</m:t>
                      </m:r>
                      <m:sSub>
                        <m:sSubPr>
                          <m:ctrlPr>
                            <a:rPr xmlns:a="http://schemas.openxmlformats.org/drawingml/2006/main"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xmlns:a="http://schemas.openxmlformats.org/drawingml/2006/main"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  <m:t>𝑪</m:t>
                          </m:r>
                        </m:sub>
                      </m:sSub>
                      <m:d>
                        <m:dPr>
                          <m:ctrlPr>
                            <a:rPr xmlns:a="http://schemas.openxmlformats.org/drawingml/2006/main"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xmlns:a="http://schemas.openxmlformats.org/drawingml/2006/main"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xmlns:a="http://schemas.openxmlformats.org/drawingml/2006/main"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xmlns:a="http://schemas.openxmlformats.org/drawingml/2006/main"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𝟐</m:t>
                              </m:r>
                              <m:r>
                                <a:rPr xmlns:a="http://schemas.openxmlformats.org/drawingml/2006/main"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1" dirty="0" smtClean="0">
                  <a:latin typeface="+mn-lt"/>
                  <a:ea typeface="굴림" panose="020B0600000101010101" pitchFamily="50" charset="-127"/>
                </a:endParaRPr>
              </a:p>
              <a:p>
                <a:pPr marL="0" indent="0" algn="ctr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fPr>
                        <m:num>
                          <m: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 </m:t>
                          </m:r>
                          <m: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𝟏𝟐</m:t>
                          </m:r>
                        </m:num>
                        <m:den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𝟒</m:t>
                          </m:r>
                          <m: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𝒌</m:t>
                          </m:r>
                        </m:den>
                      </m:f>
                      <m:r>
                        <a:rPr xmlns:a="http://schemas.openxmlformats.org/drawingml/2006/main" lang="en-US" altLang="ko-KR" b="1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xmlns:a="http://schemas.openxmlformats.org/drawingml/2006/main"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xmlns:a="http://schemas.openxmlformats.org/drawingml/2006/main"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xmlns:a="http://schemas.openxmlformats.org/drawingml/2006/main"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𝟐</m:t>
                              </m:r>
                              <m:r>
                                <a:rPr xmlns:a="http://schemas.openxmlformats.org/drawingml/2006/main"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𝑪</m:t>
                          </m:r>
                        </m:sub>
                      </m:sSub>
                      <m:d>
                        <m:dPr>
                          <m:ctrlP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xmlns:a="http://schemas.openxmlformats.org/drawingml/2006/main"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xmlns:a="http://schemas.openxmlformats.org/drawingml/2006/main"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𝟒</m:t>
                              </m:r>
                              <m:r>
                                <a:rPr xmlns:a="http://schemas.openxmlformats.org/drawingml/2006/main"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−</m:t>
                          </m:r>
                          <m:f>
                            <m:fPr>
                              <m:ctrlPr>
                                <a:rPr xmlns:a="http://schemas.openxmlformats.org/drawingml/2006/main"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xmlns:a="http://schemas.openxmlformats.org/drawingml/2006/main"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𝟐</m:t>
                              </m:r>
                              <m:r>
                                <a:rPr xmlns:a="http://schemas.openxmlformats.org/drawingml/2006/main"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  <m:r>
                            <a:rPr xmlns:a="http://schemas.openxmlformats.org/drawingml/2006/main"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+</m:t>
                          </m:r>
                          <m:f>
                            <m:fPr>
                              <m:ctrlPr>
                                <a:rPr xmlns:a="http://schemas.openxmlformats.org/drawingml/2006/main"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xmlns:a="http://schemas.openxmlformats.org/drawingml/2006/main"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𝟒</m:t>
                              </m:r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/</m:t>
                              </m:r>
                              <m: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𝟑</m:t>
                              </m:r>
                              <m:r>
                                <a:rPr xmlns:a="http://schemas.openxmlformats.org/drawingml/2006/main"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1" dirty="0" smtClean="0">
                  <a:latin typeface="+mn-lt"/>
                  <a:ea typeface="굴림" panose="020B0600000101010101" pitchFamily="50" charset="-127"/>
                </a:endParaRPr>
              </a:p>
              <a:p>
                <a:pPr marL="0" indent="0" algn="ctr" eaLnBrk="1" hangingPunct="1">
                  <a:buNone/>
                  <a:defRPr/>
                </a:pPr>
                <a:endParaRPr lang="en-US" altLang="ko-KR" b="1" dirty="0" smtClean="0">
                  <a:latin typeface="+mn-lt"/>
                  <a:ea typeface="굴림" panose="020B0600000101010101" pitchFamily="50" charset="-127"/>
                </a:endParaRPr>
              </a:p>
              <a:p>
                <a:pPr marL="0" indent="0" algn="ctr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xmlns:a="http://schemas.openxmlformats.org/drawingml/2006/main"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𝑨</m:t>
                            </m:r>
                            <m:sSub>
                              <m:sSubPr>
                                <m:ctrlPr>
                                  <a:rPr xmlns:a="http://schemas.openxmlformats.org/drawingml/2006/main" lang="en-US" altLang="ko-KR" b="1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xmlns:a="http://schemas.openxmlformats.org/drawingml/2006/main" lang="en-US" altLang="ko-KR" b="1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xmlns:a="http://schemas.openxmlformats.org/drawingml/2006/main" lang="en-US" altLang="ko-KR" b="1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𝟏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xmlns:a="http://schemas.openxmlformats.org/drawingml/2006/main"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+</m:t>
                            </m:r>
                            <m:r>
                              <a:rPr xmlns:a="http://schemas.openxmlformats.org/drawingml/2006/main"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𝑩</m:t>
                            </m:r>
                            <m:sSub>
                              <m:sSubPr>
                                <m:ctrlPr>
                                  <a:rPr xmlns:a="http://schemas.openxmlformats.org/drawingml/2006/main"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xmlns:a="http://schemas.openxmlformats.org/drawingml/2006/main"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xmlns:a="http://schemas.openxmlformats.org/drawingml/2006/main" lang="en-US" altLang="ko-KR" b="1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xmlns:a="http://schemas.openxmlformats.org/drawingml/2006/main"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xmlns:a="http://schemas.openxmlformats.org/drawingml/2006/main"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xmlns:a="http://schemas.openxmlformats.org/drawingml/2006/main" lang="en-US" altLang="ko-KR" b="1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xmlns:a="http://schemas.openxmlformats.org/drawingml/2006/main"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𝟏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xmlns:a="http://schemas.openxmlformats.org/drawingml/2006/main"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𝑪</m:t>
                            </m:r>
                            <m:sSub>
                              <m:sSubPr>
                                <m:ctrlPr>
                                  <a:rPr xmlns:a="http://schemas.openxmlformats.org/drawingml/2006/main"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xmlns:a="http://schemas.openxmlformats.org/drawingml/2006/main"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xmlns:a="http://schemas.openxmlformats.org/drawingml/2006/main"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𝟏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xmlns:a="http://schemas.openxmlformats.org/drawingml/2006/main"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+</m:t>
                            </m:r>
                            <m:r>
                              <a:rPr xmlns:a="http://schemas.openxmlformats.org/drawingml/2006/main"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𝑫</m:t>
                            </m:r>
                            <m:sSub>
                              <m:sSubPr>
                                <m:ctrlPr>
                                  <a:rPr xmlns:a="http://schemas.openxmlformats.org/drawingml/2006/main"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xmlns:a="http://schemas.openxmlformats.org/drawingml/2006/main"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xmlns:a="http://schemas.openxmlformats.org/drawingml/2006/main"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xmlns:a="http://schemas.openxmlformats.org/drawingml/2006/main"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xmlns:a="http://schemas.openxmlformats.org/drawingml/2006/main"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xmlns:a="http://schemas.openxmlformats.org/drawingml/2006/main"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xmlns:a="http://schemas.openxmlformats.org/drawingml/2006/main" lang="en-US" altLang="ko-KR" b="1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𝟐</m:t>
                                </m:r>
                              </m:sub>
                            </m:sSub>
                          </m:e>
                        </m:mr>
                      </m:m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      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  </m:t>
                      </m:r>
                      <m:d>
                        <m:dPr>
                          <m:begChr m:val="["/>
                          <m:endChr m:val="]"/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xmlns:a="http://schemas.openxmlformats.org/drawingml/2006/main"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e>
                                <m:r>
                                  <a:rPr xmlns:a="http://schemas.openxmlformats.org/drawingml/2006/main"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mr>
                            <m:mr>
                              <m:e>
                                <m:r>
                                  <a:rPr xmlns:a="http://schemas.openxmlformats.org/drawingml/2006/main"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e>
                                <m:r>
                                  <a:rPr xmlns:a="http://schemas.openxmlformats.org/drawingml/2006/main"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xmlns:a="http://schemas.openxmlformats.org/drawingml/2006/main"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xmlns:a="http://schemas.openxmlformats.org/drawingml/2006/main"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xmlns:a="http://schemas.openxmlformats.org/drawingml/2006/main"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xmlns:a="http://schemas.openxmlformats.org/drawingml/2006/main"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xmlns:a="http://schemas.openxmlformats.org/drawingml/2006/main"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xmlns:a="http://schemas.openxmlformats.org/drawingml/2006/main"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xmlns:a="http://schemas.openxmlformats.org/drawingml/2006/main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xmlns:a="http://schemas.openxmlformats.org/drawingml/2006/main"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xmlns:a="http://schemas.openxmlformats.org/drawingml/2006/main"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xmlns:a="http://schemas.openxmlformats.org/drawingml/2006/main"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xmlns:a="http://schemas.openxmlformats.org/drawingml/2006/main"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xmlns:a="http://schemas.openxmlformats.org/drawingml/2006/main"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xmlns:a="http://schemas.openxmlformats.org/drawingml/2006/main"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en-US" altLang="ko-KR" b="1" dirty="0" smtClean="0">
                    <a:latin typeface="+mn-lt"/>
                    <a:ea typeface="굴림" panose="020B0600000101010101" pitchFamily="50" charset="-127"/>
                  </a:rPr>
                  <a:t/>
                </a:r>
                <a:br>
                  <a:rPr lang="en-US" altLang="ko-KR" b="1" dirty="0" smtClean="0">
                    <a:latin typeface="+mn-lt"/>
                    <a:ea typeface="굴림" panose="020B0600000101010101" pitchFamily="50" charset="-127"/>
                  </a:rPr>
                </a:br>
                <a:endParaRPr lang="en-US" altLang="ko-KR" b="1" dirty="0" smtClean="0">
                  <a:latin typeface="+mn-lt"/>
                  <a:ea typeface="굴림" panose="020B0600000101010101" pitchFamily="50" charset="-127"/>
                </a:endParaRPr>
              </a:p>
              <a:p>
                <a:pPr marL="0" indent="0" algn="ctr" eaLnBrk="1" hangingPunct="1">
                  <a:buNone/>
                  <a:defRPr/>
                </a:pPr>
                <a:r>
                  <a:rPr lang="en-US" altLang="ko-KR" b="1" dirty="0" smtClean="0">
                    <a:latin typeface="+mn-lt"/>
                    <a:ea typeface="굴림" panose="020B0600000101010101" pitchFamily="50" charset="-127"/>
                  </a:rPr>
                  <a:t/>
                </a:r>
                <a:br>
                  <a:rPr lang="en-US" altLang="ko-KR" b="1" dirty="0" smtClean="0">
                    <a:latin typeface="+mn-lt"/>
                    <a:ea typeface="굴림" panose="020B0600000101010101" pitchFamily="50" charset="-127"/>
                  </a:rPr>
                </a:br>
                <a:r>
                  <a:rPr lang="en-US" altLang="ko-KR" b="1" dirty="0" smtClean="0">
                    <a:latin typeface="+mn-lt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xmlns:a="http://schemas.openxmlformats.org/drawingml/2006/main"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𝑮𝑽</m:t>
                    </m:r>
                    <m:r>
                      <a:rPr xmlns:a="http://schemas.openxmlformats.org/drawingml/2006/main"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xmlns:a="http://schemas.openxmlformats.org/drawingml/2006/main"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𝑰</m:t>
                    </m:r>
                  </m:oMath>
                </a14:m>
                <a:r>
                  <a:rPr lang="en-US" altLang="ko-KR" b="1" dirty="0" smtClean="0">
                    <a:latin typeface="+mn-lt"/>
                    <a:ea typeface="굴림" panose="020B0600000101010101" pitchFamily="50" charset="-127"/>
                  </a:rPr>
                  <a:t/>
                </a:r>
                <a:br>
                  <a:rPr lang="en-US" altLang="ko-KR" b="1" dirty="0" smtClean="0">
                    <a:latin typeface="+mn-lt"/>
                    <a:ea typeface="굴림" panose="020B0600000101010101" pitchFamily="50" charset="-127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𝑽</m:t>
                      </m:r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sSup>
                        <m:sSupPr>
                          <m:ctrlP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pPr>
                        <m:e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𝑮</m:t>
                          </m:r>
                        </m:e>
                        <m:sup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−</m:t>
                          </m:r>
                          <m:r>
                            <a:rPr xmlns:a="http://schemas.openxmlformats.org/drawingml/2006/main"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𝟏</m:t>
                          </m:r>
                        </m:sup>
                      </m:sSup>
                      <m:r>
                        <a:rPr xmlns:a="http://schemas.openxmlformats.org/drawingml/2006/main"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𝑰</m:t>
                      </m:r>
                    </m:oMath>
                  </m:oMathPara>
                </a14:m>
                <a:endParaRPr lang="en-US" altLang="ko-KR" b="1" dirty="0">
                  <a:latin typeface="+mn-lt"/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025" y="692696"/>
                <a:ext cx="9505950" cy="58324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4713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296CD-A63C-4D4F-AAD6-347B6E792551}"/>
              </a:ext>
            </a:extLst>
          </p:cNvPr>
          <p:cNvSpPr txBox="1"/>
          <p:nvPr/>
        </p:nvSpPr>
        <p:spPr>
          <a:xfrm>
            <a:off x="289301" y="2779889"/>
            <a:ext cx="622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0F2B46"/>
                </a:solidFill>
                <a:latin typeface="Helvetica" pitchFamily="2" charset="0"/>
              </a:rPr>
              <a:t>Subscribe to DeepL Pro to edit this document.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699B-AA79-2E42-83E3-ACBDD53F87D8}"/>
              </a:ext>
            </a:extLst>
          </p:cNvPr>
          <p:cNvSpPr txBox="1"/>
          <p:nvPr/>
        </p:nvSpPr>
        <p:spPr>
          <a:xfrm>
            <a:off x="289301" y="3241554"/>
            <a:ext cx="488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Visit </a:t>
            </a:r>
            <a:r>
              <a:rPr lang="de-DE" noProof="1">
                <a:solidFill>
                  <a:srgbClr val="006494"/>
                </a:solidFill>
                <a:latin typeface="Helvetica" pitchFamily="2" charset="0"/>
                <a:hlinkClick r:id="Rb4eaac63d5314435"/>
              </a:rPr>
              <a:t>www.DeepL.com/pro</a:t>
            </a:r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 for more information.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65485-E747-EF46-84F2-5C5CB0F90C9B}"/>
              </a:ext>
            </a:extLst>
          </p:cNvPr>
          <p:cNvPicPr>
            <a:picLocks noChangeAspect="1"/>
          </p:cNvPicPr>
          <p:nvPr/>
        </p:nvPicPr>
        <p:blipFill>
          <a:blip r:embed="R3a32304b7a194339"/>
          <a:stretch>
            <a:fillRect/>
          </a:stretch>
        </p:blipFill>
        <p:spPr>
          <a:xfrm>
            <a:off x="400512" y="1215557"/>
            <a:ext cx="261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panose="020B0600000101010101" pitchFamily="50" charset="-127"/>
              </a:rPr>
              <a:t>노드 분석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538163"/>
            <a:ext cx="9505950" cy="613119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노드 분석 기법</a:t>
            </a:r>
            <a:endParaRPr lang="en-US" altLang="ko-KR" sz="2800" b="1" dirty="0">
              <a:solidFill>
                <a:srgbClr val="0070C0"/>
              </a:solidFill>
              <a:ea typeface="굴림" pitchFamily="50" charset="-127"/>
            </a:endParaRPr>
          </a:p>
          <a:p>
            <a:pPr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회로 요소의 전압에 집중하는 대신 </a:t>
            </a:r>
            <a:r>
              <a:rPr lang="en-US" altLang="ko-KR" b="1" dirty="0">
                <a:ea typeface="굴림" panose="020B0600000101010101" pitchFamily="50" charset="-127"/>
              </a:rPr>
              <a:t>회로의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노드 전압을 살펴보면 </a:t>
            </a:r>
            <a:r>
              <a:rPr lang="en-US" altLang="ko-KR" b="1" dirty="0">
                <a:ea typeface="굴림" panose="020B0600000101010101" pitchFamily="50" charset="-127"/>
              </a:rPr>
              <a:t>풀어야 하는 동시 방정식의 수를 줄일 수 있습니다.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전압 소스가 없는 n개의 노드가 있는 회로가 주어지면, 노드 분석은 세 단계를 거쳐 수행됩니다: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노드를 기준 노드로 선택합니다. </a:t>
            </a:r>
            <a:r>
              <a:rPr lang="en-US" altLang="ko-KR" b="1" dirty="0">
                <a:ea typeface="굴림" panose="020B0600000101010101" pitchFamily="50" charset="-127"/>
              </a:rPr>
              <a:t>나머지 </a:t>
            </a:r>
            <a:r>
              <a:rPr lang="en-US" altLang="ko-KR" b="1" i="1" dirty="0">
                <a:ea typeface="굴림" panose="020B0600000101010101" pitchFamily="50" charset="-127"/>
              </a:rPr>
              <a:t>n-1 </a:t>
            </a:r>
            <a:r>
              <a:rPr lang="en-US" altLang="ko-KR" b="1" dirty="0">
                <a:ea typeface="굴림" panose="020B0600000101010101" pitchFamily="50" charset="-127"/>
              </a:rPr>
              <a:t>노드에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전압 </a:t>
            </a:r>
            <a:r>
              <a:rPr lang="en-US" altLang="ko-KR" b="1" i="1" dirty="0">
                <a:ea typeface="굴림" panose="020B0600000101010101" pitchFamily="50" charset="-127"/>
              </a:rPr>
              <a:t>v</a:t>
            </a:r>
            <a:r>
              <a:rPr lang="en-US" altLang="ko-KR" b="1" i="1" baseline="-25000" dirty="0">
                <a:ea typeface="굴림" panose="020B0600000101010101" pitchFamily="50" charset="-127"/>
              </a:rPr>
              <a:t>1</a:t>
            </a:r>
            <a:r>
              <a:rPr lang="en-US" altLang="ko-KR" b="1" i="1" dirty="0">
                <a:ea typeface="굴림" panose="020B0600000101010101" pitchFamily="50" charset="-127"/>
              </a:rPr>
              <a:t> , v</a:t>
            </a:r>
            <a:r>
              <a:rPr lang="en-US" altLang="ko-KR" b="1" i="1" baseline="-25000" dirty="0">
                <a:ea typeface="굴림" panose="020B0600000101010101" pitchFamily="50" charset="-127"/>
              </a:rPr>
              <a:t>2</a:t>
            </a:r>
            <a:r>
              <a:rPr lang="en-US" altLang="ko-KR" b="1" i="1" dirty="0" smtClean="0">
                <a:ea typeface="굴림" panose="020B0600000101010101" pitchFamily="50" charset="-127"/>
              </a:rPr>
              <a:t> ,...v</a:t>
            </a:r>
            <a:r>
              <a:rPr lang="en-US" altLang="ko-KR" b="1" i="1" baseline="-25000" dirty="0" smtClean="0">
                <a:ea typeface="굴림" panose="020B0600000101010101" pitchFamily="50" charset="-127"/>
              </a:rPr>
              <a:t>n-1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 를 할당합니다(</a:t>
            </a:r>
            <a:r>
              <a:rPr lang="en-US" altLang="ko-KR" b="1" dirty="0">
                <a:ea typeface="굴림" panose="020B0600000101010101" pitchFamily="50" charset="-127"/>
              </a:rPr>
              <a:t>전압은 기준 노드에 상대적입니다).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ko-KR" b="1" i="1" dirty="0">
                <a:ea typeface="굴림" panose="020B0600000101010101" pitchFamily="50" charset="-127"/>
              </a:rPr>
              <a:t>n-1 개의 </a:t>
            </a:r>
            <a:r>
              <a:rPr lang="en-US" altLang="ko-KR" b="1" dirty="0">
                <a:ea typeface="굴림" panose="020B0600000101010101" pitchFamily="50" charset="-127"/>
              </a:rPr>
              <a:t>비기준 노드 </a:t>
            </a:r>
            <a:r>
              <a:rPr lang="en-US" altLang="ko-KR" b="1" dirty="0">
                <a:ea typeface="굴림" panose="020B0600000101010101" pitchFamily="50" charset="-127"/>
              </a:rPr>
              <a:t>각각에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KCL을 </a:t>
            </a:r>
            <a:r>
              <a:rPr lang="en-US" altLang="ko-KR" b="1" dirty="0">
                <a:ea typeface="굴림" panose="020B0600000101010101" pitchFamily="50" charset="-127"/>
              </a:rPr>
              <a:t>적용합니다.</a:t>
            </a:r>
            <a:r>
              <a:rPr lang="en-US" altLang="ko-KR" b="1" dirty="0">
                <a:ea typeface="굴림" panose="020B0600000101010101" pitchFamily="50" charset="-127"/>
              </a:rPr>
              <a:t> 옴의 법칙을 사용하여 분기 전류를 노드 전압으로 표현합니다.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결과인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n-1 동시 방정식을 </a:t>
            </a:r>
            <a:r>
              <a:rPr lang="en-US" altLang="ko-KR" b="1" dirty="0">
                <a:ea typeface="굴림" panose="020B0600000101010101" pitchFamily="50" charset="-127"/>
              </a:rPr>
              <a:t>풀어서 </a:t>
            </a:r>
            <a:r>
              <a:rPr lang="en-US" altLang="ko-KR" b="1" dirty="0">
                <a:ea typeface="굴림" panose="020B0600000101010101" pitchFamily="50" charset="-127"/>
              </a:rPr>
              <a:t>미지의 노드 전압을 구합니다.</a:t>
            </a:r>
          </a:p>
          <a:p>
            <a:pPr eaLnBrk="1" hangingPunct="1"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기준 </a:t>
            </a:r>
            <a:r>
              <a:rPr lang="en-US" altLang="ko-KR" b="1" dirty="0">
                <a:ea typeface="굴림" panose="020B0600000101010101" pitchFamily="50" charset="-127"/>
              </a:rPr>
              <a:t>또는 데이텀 노드는 전압이 기본적으로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0이므로</a:t>
            </a:r>
            <a:r>
              <a:rPr lang="en-US" altLang="ko-KR" b="1" dirty="0">
                <a:ea typeface="굴림" panose="020B0600000101010101" pitchFamily="50" charset="-127"/>
              </a:rPr>
              <a:t> 일반적으로 접지라고 합니다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  <a:endParaRPr lang="en-US" altLang="ko-KR" b="1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mc="http://schemas.openxmlformats.org/markup-compatibility/2006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예제 3.1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4716747" cy="5985147"/>
              </a:xfrm>
            </p:spPr>
            <p:txBody>
              <a:bodyPr/>
              <a:lstStyle/>
              <a:p xmlns:a14="http://schemas.microsoft.com/office/drawing/2010/main" xmlns:mc="http://schemas.openxmlformats.org/markup-compatibility/2006">
                <a:pPr marL="0" indent="0"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예제 3.1</a:t>
                </a:r>
                <a:endParaRPr lang="en-US" altLang="ko-KR" sz="2800" b="1" dirty="0" smtClean="0">
                  <a:solidFill>
                    <a:srgbClr val="0070C0"/>
                  </a:solidFill>
                  <a:ea typeface="굴림" pitchFamily="50" charset="-127"/>
                </a:endParaRPr>
              </a:p>
              <a:p xmlns:a14="http://schemas.microsoft.com/office/drawing/2010/main" xmlns:mc="http://schemas.openxmlformats.org/markup-compatibility/2006">
                <a:pPr>
                  <a:defRPr/>
                </a:pPr>
                <a:r>
                  <a:rPr lang="en-US" altLang="ko-KR" sz="2000" b="1" dirty="0" smtClean="0">
                    <a:ea typeface="굴림" pitchFamily="50" charset="-127"/>
                  </a:rPr>
                  <a:t>알려지지 않은 모든 노드 전압 및 분기 전류를 찾고자 합니다. </a:t>
                </a:r>
              </a:p>
              <a:p xmlns:a14="http://schemas.microsoft.com/office/drawing/2010/main" xmlns:mc="http://schemas.openxmlformats.org/markup-compatibility/2006">
                <a:pPr>
                  <a:defRPr/>
                </a:pPr>
                <a:r>
                  <a:rPr lang="en-US" altLang="ko-KR" sz="2000" b="1" dirty="0" smtClean="0">
                    <a:ea typeface="굴림" pitchFamily="50" charset="-127"/>
                  </a:rPr>
                  <a:t>다음 규칙이 일관되게 적용됩니다:</a:t>
                </a:r>
              </a:p>
              <a:p xmlns:a14="http://schemas.microsoft.com/office/drawing/2010/main" xmlns:mc="http://schemas.openxmlformats.org/markup-compatibility/2006">
                <a:pPr lvl="1">
                  <a:defRPr/>
                </a:pPr>
                <a:r>
                  <a:rPr lang="en-US" altLang="ko-KR" sz="1600" b="1" dirty="0" smtClean="0">
                    <a:ea typeface="굴림" pitchFamily="50" charset="-127"/>
                  </a:rPr>
                  <a:t>노드로 </a:t>
                </a:r>
                <a:r>
                  <a:rPr lang="en-US" altLang="ko-KR" sz="1600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유입되는 </a:t>
                </a:r>
                <a:r>
                  <a:rPr lang="en-US" altLang="ko-KR" sz="1600" b="1" dirty="0" smtClean="0">
                    <a:ea typeface="굴림" pitchFamily="50" charset="-127"/>
                  </a:rPr>
                  <a:t>전류는 </a:t>
                </a:r>
                <a:r>
                  <a:rPr lang="en-US" altLang="ko-KR" sz="1600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음의 </a:t>
                </a:r>
                <a:r>
                  <a:rPr lang="en-US" altLang="ko-KR" sz="1600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부호로 표시됩니다.</a:t>
                </a:r>
              </a:p>
              <a:p xmlns:a14="http://schemas.microsoft.com/office/drawing/2010/main" xmlns:mc="http://schemas.openxmlformats.org/markup-compatibility/2006">
                <a:pPr lvl="1">
                  <a:defRPr/>
                </a:pPr>
                <a:r>
                  <a:rPr lang="en-US" altLang="ko-KR" sz="1600" b="1" dirty="0" smtClean="0">
                    <a:ea typeface="굴림" pitchFamily="50" charset="-127"/>
                  </a:rPr>
                  <a:t>노드를 </a:t>
                </a:r>
                <a:r>
                  <a:rPr lang="en-US" altLang="ko-KR" sz="1600" b="1" dirty="0" smtClean="0">
                    <a:ea typeface="굴림" pitchFamily="50" charset="-127"/>
                  </a:rPr>
                  <a:t>떠나는 </a:t>
                </a:r>
                <a:r>
                  <a:rPr lang="en-US" altLang="ko-KR" sz="1600" b="1" dirty="0" smtClean="0">
                    <a:ea typeface="굴림" pitchFamily="50" charset="-127"/>
                  </a:rPr>
                  <a:t>전류는 양수 </a:t>
                </a:r>
                <a:r>
                  <a:rPr lang="en-US" altLang="ko-KR" sz="1600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부호로 표시됩니다.</a:t>
                </a:r>
                <a:endParaRPr lang="en-US" altLang="ko-KR" sz="1600" b="1" i="1" dirty="0" smtClean="0">
                  <a:solidFill>
                    <a:srgbClr val="A50021"/>
                  </a:solidFill>
                  <a:ea typeface="굴림" pitchFamily="50" charset="-127"/>
                </a:endParaRPr>
              </a:p>
              <a:p xmlns:a14="http://schemas.microsoft.com/office/drawing/2010/main" xmlns:mc="http://schemas.openxmlformats.org/markup-compatibility/2006">
                <a:pPr>
                  <a:lnSpc>
                    <a:spcPct val="150000"/>
                  </a:lnSpc>
                  <a:defRPr/>
                </a:pPr>
                <a:r>
                  <a:rPr lang="en-US" altLang="ko-KR" sz="2000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KCL 적용</a:t>
                </a:r>
                <a:br>
                  <a:rPr lang="en-US" altLang="ko-KR" sz="2000" b="1" i="1" dirty="0" smtClean="0">
                    <a:solidFill>
                      <a:srgbClr val="A50021"/>
                    </a:solidFill>
                    <a:ea typeface="굴림" pitchFamily="50" charset="-127"/>
                  </a:rPr>
                </a:br>
                <a14:m xmlns:a14="http://schemas.microsoft.com/office/drawing/2010/main"/>
                <a:r>
                  <a:rPr lang="en-US" altLang="ko-KR" sz="2000" b="1" dirty="0" smtClean="0">
                    <a:ea typeface="굴림" pitchFamily="50" charset="-127"/>
                  </a:rPr>
                  <a:t/>
                </a:r>
                <a:br>
                  <a:rPr lang="en-US" altLang="ko-KR" sz="2000" b="1" dirty="0" smtClean="0">
                    <a:ea typeface="굴림" pitchFamily="50" charset="-127"/>
                  </a:rPr>
                </a:br>
                <a14:m xmlns:a14="http://schemas.microsoft.com/office/drawing/2010/main"/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4716747" cy="5985147"/>
              </a:xfrm>
              <a:blipFill>
                <a:blip r:embed="rId2"/>
                <a:stretch>
                  <a:fillRect l="-2713" t="-1018" r="-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666821"/>
            <a:ext cx="3816424" cy="58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56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예 3.2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4716747" cy="598514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예 3.2</a:t>
            </a:r>
            <a:endParaRPr lang="en-US" altLang="ko-KR" sz="28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sz="2000" b="1" dirty="0" smtClean="0">
                <a:ea typeface="굴림" pitchFamily="50" charset="-127"/>
              </a:rPr>
              <a:t>알려지지 않은 모든 노드 전압 및 분기 전류 찾기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b="1" dirty="0" smtClean="0">
                <a:ea typeface="굴림" pitchFamily="50" charset="-127"/>
              </a:rPr>
              <a:t>V</a:t>
            </a:r>
            <a:r>
              <a:rPr lang="en-US" altLang="ko-KR" sz="1600" b="1" baseline="-25000" dirty="0" smtClean="0">
                <a:ea typeface="굴림" pitchFamily="50" charset="-127"/>
              </a:rPr>
              <a:t>1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 : -6m + (V -V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1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2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 )/2k + (V -V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1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3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 )/1k = 0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b="1" dirty="0" smtClean="0">
                <a:ea typeface="굴림" pitchFamily="50" charset="-127"/>
              </a:rPr>
              <a:t>V</a:t>
            </a:r>
            <a:r>
              <a:rPr lang="en-US" altLang="ko-KR" sz="1600" b="1" baseline="-25000" dirty="0" smtClean="0">
                <a:ea typeface="굴림" pitchFamily="50" charset="-127"/>
              </a:rPr>
              <a:t>2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 : (V -V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2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1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 )/2k + V2/4k + (V -V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2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3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 )/3k = 0</a:t>
            </a:r>
            <a:endParaRPr lang="en-US" altLang="ko-KR" sz="1600" b="1" dirty="0">
              <a:latin typeface="+mn-lt"/>
              <a:ea typeface="굴림" pitchFamily="50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b="1" dirty="0" smtClean="0">
                <a:ea typeface="굴림" pitchFamily="50" charset="-127"/>
              </a:rPr>
              <a:t>V</a:t>
            </a:r>
            <a:r>
              <a:rPr lang="en-US" altLang="ko-KR" sz="1600" b="1" baseline="-25000" dirty="0" smtClean="0">
                <a:ea typeface="굴림" pitchFamily="50" charset="-127"/>
              </a:rPr>
              <a:t>3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 : (V -V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3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1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 )/1k </a:t>
            </a:r>
            <a:r>
              <a:rPr lang="en-US" altLang="ko-KR" sz="1600" b="1" dirty="0">
                <a:latin typeface="+mn-lt"/>
                <a:ea typeface="굴림" pitchFamily="50" charset="-127"/>
              </a:rPr>
              <a:t>+ </a:t>
            </a:r>
            <a:r>
              <a:rPr lang="en-US" altLang="ko-KR" sz="1600" b="1" dirty="0">
                <a:latin typeface="+mn-lt"/>
                <a:ea typeface="굴림" pitchFamily="50" charset="-127"/>
              </a:rPr>
              <a:t>(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V -V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3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2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 )</a:t>
            </a:r>
            <a:r>
              <a:rPr lang="en-US" altLang="ko-KR" sz="1600" b="1" dirty="0">
                <a:latin typeface="+mn-lt"/>
                <a:ea typeface="굴림" pitchFamily="50" charset="-127"/>
              </a:rPr>
              <a:t>/3k 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+2m = </a:t>
            </a:r>
            <a:r>
              <a:rPr lang="en-US" altLang="ko-KR" sz="1600" b="1" dirty="0">
                <a:latin typeface="+mn-lt"/>
                <a:ea typeface="굴림" pitchFamily="50" charset="-127"/>
              </a:rPr>
              <a:t>0</a:t>
            </a: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708688"/>
            <a:ext cx="378646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53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dirty="0">
                <a:ea typeface="굴림" pitchFamily="50" charset="-127"/>
              </a:rPr>
              <a:t>전압 소스를 사용한 노드 분석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397267" cy="598514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전압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소스를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사용한 노드 분석</a:t>
            </a:r>
            <a:endParaRPr lang="en-US" altLang="ko-KR" sz="28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 marL="0" indent="0">
              <a:buNone/>
              <a:defRPr/>
            </a:pPr>
            <a:r>
              <a:rPr lang="en-US" altLang="ko-KR" b="1" i="1" dirty="0" smtClean="0">
                <a:solidFill>
                  <a:srgbClr val="A50021"/>
                </a:solidFill>
                <a:ea typeface="굴림" pitchFamily="50" charset="-127"/>
              </a:rPr>
              <a:t>예 3.3</a:t>
            </a:r>
          </a:p>
          <a:p>
            <a:pPr>
              <a:defRPr/>
            </a:pPr>
            <a:r>
              <a:rPr lang="en-US" altLang="ko-KR" sz="2000" b="1" dirty="0" smtClean="0">
                <a:ea typeface="굴림" pitchFamily="50" charset="-127"/>
              </a:rPr>
              <a:t>우리는 V</a:t>
            </a:r>
            <a:r>
              <a:rPr lang="en-US" altLang="ko-KR" sz="2000" b="1" baseline="-25000" dirty="0" smtClean="0">
                <a:ea typeface="굴림" pitchFamily="50" charset="-127"/>
              </a:rPr>
              <a:t>1</a:t>
            </a:r>
            <a:r>
              <a:rPr lang="en-US" altLang="ko-KR" sz="2000" b="1" dirty="0" smtClean="0">
                <a:ea typeface="굴림" pitchFamily="50" charset="-127"/>
              </a:rPr>
              <a:t> 와 V</a:t>
            </a:r>
            <a:r>
              <a:rPr lang="en-US" altLang="ko-KR" sz="2000" b="1" baseline="-25000" dirty="0" smtClean="0">
                <a:ea typeface="굴림" pitchFamily="50" charset="-127"/>
              </a:rPr>
              <a:t>3</a:t>
            </a:r>
            <a:r>
              <a:rPr lang="en-US" altLang="ko-KR" sz="2000" b="1" dirty="0" smtClean="0">
                <a:ea typeface="굴림" pitchFamily="50" charset="-127"/>
              </a:rPr>
              <a:t> 를 알고 있습니다. </a:t>
            </a:r>
            <a:r>
              <a:rPr lang="en-US" altLang="ko-KR" sz="2000" b="1" dirty="0" smtClean="0">
                <a:ea typeface="굴림" pitchFamily="50" charset="-127"/>
              </a:rPr>
              <a:t>그렇다면?</a:t>
            </a: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2780928"/>
            <a:ext cx="886291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53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15912</ap:TotalTime>
  <ap:Words>1888</ap:Words>
  <ap:Application>Microsoft Office PowerPoint</ap:Application>
  <ap:PresentationFormat>A4 용지(210x297mm)</ap:PresentationFormat>
  <ap:Paragraphs>300</ap:Paragraphs>
  <ap:Slides>49</ap:Slides>
  <ap:Notes>0</ap:Notes>
  <ap:HiddenSlides>0</ap:HiddenSlides>
  <ap:MMClips>0</ap:MMClips>
  <ap:ScaleCrop>false</ap:ScaleCrop>
  <ap:HeadingPairs>
    <vt:vector baseType="variant" size="10">
      <vt:variant>
        <vt:lpstr>사용한 글꼴</vt:lpstr>
      </vt:variant>
      <vt:variant>
        <vt:i4>18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49</vt:i4>
      </vt:variant>
      <vt:variant>
        <vt:lpstr>재구성한 쇼</vt:lpstr>
      </vt:variant>
      <vt:variant>
        <vt:i4>1</vt:i4>
      </vt:variant>
    </vt:vector>
  </ap:HeadingPairs>
  <ap:TitlesOfParts>
    <vt:vector baseType="lpstr" size="72">
      <vt:lpstr>HY각헤드라인M</vt:lpstr>
      <vt:lpstr>HY견고딕</vt:lpstr>
      <vt:lpstr>HY동녘M</vt:lpstr>
      <vt:lpstr>HY목판L</vt:lpstr>
      <vt:lpstr>HY헤드라인M</vt:lpstr>
      <vt:lpstr>-갯마을M</vt:lpstr>
      <vt:lpstr>굴림</vt:lpstr>
      <vt:lpstr>돋움</vt:lpstr>
      <vt:lpstr>맑은 고딕</vt:lpstr>
      <vt:lpstr>Arial</vt:lpstr>
      <vt:lpstr>Arial Black</vt:lpstr>
      <vt:lpstr>Cambria Math</vt:lpstr>
      <vt:lpstr>Microsoft Sans Serif</vt:lpstr>
      <vt:lpstr>Symbol</vt:lpstr>
      <vt:lpstr>Times New Roman</vt:lpstr>
      <vt:lpstr>Verdana</vt:lpstr>
      <vt:lpstr>Wingdings</vt:lpstr>
      <vt:lpstr>Wingdings 2</vt:lpstr>
      <vt:lpstr>기본 디자인</vt:lpstr>
      <vt:lpstr>1_기본 디자인</vt:lpstr>
      <vt:lpstr>Microsoft Equation 3.0</vt:lpstr>
      <vt:lpstr>MathType 6.0 Equation</vt:lpstr>
      <vt:lpstr>Introduction to  Electric and Electronics </vt:lpstr>
      <vt:lpstr>Learning Objectives</vt:lpstr>
      <vt:lpstr>Nodal Analysis</vt:lpstr>
      <vt:lpstr>Nodal Analysis</vt:lpstr>
      <vt:lpstr>Nodal Analysis</vt:lpstr>
      <vt:lpstr>Nodal Analysis</vt:lpstr>
      <vt:lpstr>Example 3.1</vt:lpstr>
      <vt:lpstr>Example 3.2</vt:lpstr>
      <vt:lpstr>Nodal Analysis with Voltage Source</vt:lpstr>
      <vt:lpstr>Supernode</vt:lpstr>
      <vt:lpstr>Supernode</vt:lpstr>
      <vt:lpstr>Supernode</vt:lpstr>
      <vt:lpstr>Supernode</vt:lpstr>
      <vt:lpstr>Loop/Mesh Analysis </vt:lpstr>
      <vt:lpstr>Loop/Mesh Analysis </vt:lpstr>
      <vt:lpstr>Mesh Analysis </vt:lpstr>
      <vt:lpstr>Loop/Mesh Analysis </vt:lpstr>
      <vt:lpstr>Loop/Mesh Analysis </vt:lpstr>
      <vt:lpstr>Mesh Analysis with Current Source</vt:lpstr>
      <vt:lpstr>Supermesh</vt:lpstr>
      <vt:lpstr>Supermesh</vt:lpstr>
      <vt:lpstr>Supermesh</vt:lpstr>
      <vt:lpstr>Supermesh</vt:lpstr>
      <vt:lpstr>Nodal Versus Mesh Analysis</vt:lpstr>
      <vt:lpstr>Nodal Versus Mesh Analysis</vt:lpstr>
      <vt:lpstr>Nodal Versus Mesh Analysis</vt:lpstr>
      <vt:lpstr>Nodal vs. Mesh Analysis</vt:lpstr>
      <vt:lpstr>Nodal vs. Mesh Analysis</vt:lpstr>
      <vt:lpstr>Nodal vs. Mesh Analysis</vt:lpstr>
      <vt:lpstr>Linearity Property</vt:lpstr>
      <vt:lpstr>Superposition</vt:lpstr>
      <vt:lpstr>Superposition</vt:lpstr>
      <vt:lpstr>Superposition</vt:lpstr>
      <vt:lpstr>Thevenin’s Theorem</vt:lpstr>
      <vt:lpstr>Thevenin’s Theorem</vt:lpstr>
      <vt:lpstr>4.5 Thevenin’s Theorem</vt:lpstr>
      <vt:lpstr>4.5 Thevenin’s Theorem</vt:lpstr>
      <vt:lpstr>Thevenin’s Theorem</vt:lpstr>
      <vt:lpstr>Thevenin’s Theorem</vt:lpstr>
      <vt:lpstr>Norton’s Theorem</vt:lpstr>
      <vt:lpstr>4.6 Norton’s Theorem</vt:lpstr>
      <vt:lpstr>4.6 Norton’s Theorem</vt:lpstr>
      <vt:lpstr>4.6 Norton’s Theorem</vt:lpstr>
      <vt:lpstr>Maximum Power Transfer</vt:lpstr>
      <vt:lpstr>Maximum Power Transfer</vt:lpstr>
      <vt:lpstr>Maximum Power Transfer</vt:lpstr>
      <vt:lpstr>Maximum Power Transfer</vt:lpstr>
      <vt:lpstr>Maximum Power Transfer</vt:lpstr>
      <vt:lpstr>Homework</vt:lpstr>
      <vt:lpstr>재구성한 쇼1</vt:lpstr>
    </vt:vector>
  </ap:TitlesOfParts>
  <ap:Company>파워피티</ap:Company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슬라이드 1</dc:title>
  <dc:creator>이승일</dc:creator>
  <lastModifiedBy>user</lastModifiedBy>
  <revision>373</revision>
  <lastPrinted>2016-09-01T05:52:57.0000000Z</lastPrinted>
  <dcterms:created xsi:type="dcterms:W3CDTF">2002-01-22T02:34:19.0000000Z</dcterms:created>
  <dcterms:modified xsi:type="dcterms:W3CDTF">2022-09-07T07:33:50.0000000Z</dcterms:modified>
  <keywords>, docId:8DA0537EF7D78BC3EA44E68179BD7F7C</keywords>
</coreProperties>
</file>